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65" r:id="rId2"/>
    <p:sldId id="256" r:id="rId3"/>
    <p:sldId id="408" r:id="rId4"/>
    <p:sldId id="302" r:id="rId5"/>
    <p:sldId id="351" r:id="rId6"/>
    <p:sldId id="357" r:id="rId7"/>
    <p:sldId id="410" r:id="rId8"/>
    <p:sldId id="409" r:id="rId9"/>
    <p:sldId id="411" r:id="rId10"/>
    <p:sldId id="355" r:id="rId11"/>
    <p:sldId id="413" r:id="rId12"/>
    <p:sldId id="358" r:id="rId13"/>
    <p:sldId id="406" r:id="rId14"/>
    <p:sldId id="416" r:id="rId15"/>
    <p:sldId id="420" r:id="rId16"/>
    <p:sldId id="417" r:id="rId17"/>
    <p:sldId id="418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12" r:id="rId28"/>
    <p:sldId id="414" r:id="rId29"/>
    <p:sldId id="396" r:id="rId30"/>
    <p:sldId id="397" r:id="rId31"/>
    <p:sldId id="431" r:id="rId32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150A0"/>
    <a:srgbClr val="FFCC00"/>
    <a:srgbClr val="CC9900"/>
    <a:srgbClr val="001449"/>
    <a:srgbClr val="339953"/>
    <a:srgbClr val="DFA026"/>
    <a:srgbClr val="4D1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6" autoAdjust="0"/>
    <p:restoredTop sz="94660"/>
  </p:normalViewPr>
  <p:slideViewPr>
    <p:cSldViewPr snapToGrid="0" snapToObjects="1">
      <p:cViewPr>
        <p:scale>
          <a:sx n="101" d="100"/>
          <a:sy n="101" d="100"/>
        </p:scale>
        <p:origin x="-714" y="-72"/>
      </p:cViewPr>
      <p:guideLst>
        <p:guide orient="horz" pos="16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7A88F-C673-4782-AA03-28213B39B85F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EA82C-202B-4266-8E7A-B40279F83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1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Within the 3 departments, there</a:t>
            </a:r>
            <a:r>
              <a:rPr lang="en-US" baseline="0" dirty="0" smtClean="0"/>
              <a:t> are numerous divisions.  VPPA being one within Develop Louisville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86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Photo of a meeting at another</a:t>
            </a:r>
            <a:r>
              <a:rPr lang="en-US" baseline="0" dirty="0" smtClean="0"/>
              <a:t> of our very active community partners, Louisville Central Community Centers (LCCC)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LCCC has been working in the Russell neighborhood for many years.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Photo of Sam Watkins, immediate past Director, conducting a community function.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</a:t>
            </a:r>
            <a:r>
              <a:rPr lang="en-US" baseline="0" dirty="0" smtClean="0"/>
              <a:t> an example, many of the lots for the Cedar Street Development came from Metro’s inventory of vacant properties.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Encourages a variety of price points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8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Our</a:t>
            </a:r>
            <a:r>
              <a:rPr lang="en-US" baseline="0" dirty="0" smtClean="0"/>
              <a:t> division (VPPA)’s primary purpose is to acquire vacant and blighted properties and put them back into productive use.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Our Land Bank is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oldest in the country, turned 30 yrs. old this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Foreclosure team-  approx. 100 foreclosures per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Accept donations-  biggest problem is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issues (foreclosures, sold taxes)-  in addition to life planning clinics, we partner with Legal Aid to help applicants interested in donating to clear their titles.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7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also an age-friendly community!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84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Oswald Regular"/>
              </a:rPr>
              <a:t>Our city’s plan is part of our Housing Action Grant in partnership with Metro,  AARP, KIPDA and UofL Institute for Sustainable Health &amp; Optimal Aging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8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Elder Serve-  </a:t>
            </a:r>
            <a:r>
              <a:rPr lang="en-US" dirty="0" smtClean="0">
                <a:solidFill>
                  <a:schemeClr val="bg1"/>
                </a:solidFill>
                <a:latin typeface="Oswald Regular"/>
              </a:rPr>
              <a:t>Crime victim advocates go to court with elderly, work with police department for elderly persons who have been exploited; socialization services-  read mail, take out to social events; care management-  social workers providing help with personal care, utilities, etc., crime victim services-  assists victims of elder abuse ages 60 and older- i.e., transportation to court, small home repairs related to crime (broken windows, vulnerable entry points to the home, etc.; assist with interpretation of legal issues; serve over 1,000 victims a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82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8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Named for renowned African American educator</a:t>
            </a:r>
            <a:r>
              <a:rPr lang="en-US" baseline="0" dirty="0" smtClean="0"/>
              <a:t> Harvey Clarence Russell, Sr.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Encompasses 3 census tracts, 1.406 sq. miles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Population density:  Russell:  6,615 people per sq. mi., compared to Louisville at 4,125 people per sq. mile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Development began in the 1870s as street car lines were extended to the area.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Considered one of Louisville’s most fashionable with affluent white families building elegant mansion homes while working-class blacks and whites lived in shotgun houses.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Became “Louisville’s Harlem” by the 1940s.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World War II and Urban Renewal efforts affected many changes to the neighborhood-  many middle-class blacks left for newly-integrated neighborhoods, many buildings were razed by the Urban Renewal wrecking ball.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2016, Metro received a $29.5 million dollar implementation grant through US HUD’s Choice Neighborhoods Initiative program.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95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 Russell continues to</a:t>
            </a:r>
            <a:r>
              <a:rPr lang="en-US" baseline="0" dirty="0" smtClean="0"/>
              <a:t> redevelop-  w</a:t>
            </a:r>
            <a:r>
              <a:rPr lang="en-US" dirty="0" smtClean="0"/>
              <a:t>ith</a:t>
            </a:r>
            <a:r>
              <a:rPr lang="en-US" baseline="0" dirty="0" smtClean="0"/>
              <a:t> developments like as Cedar Street Development, a residential subdivision in the heart of Russell, redevelopment of Beecher Terrace and adjacent neighborhoods, we want to ensure that residents-  such as those displaced by the Beecher Terrace redevelopment-  are able to stay in the community, if they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44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Photo of clinic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Held</a:t>
            </a:r>
            <a:r>
              <a:rPr lang="en-US" baseline="0" dirty="0" smtClean="0"/>
              <a:t> at the Urban League, in the Russell Neighborhood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Approx. 25 attendees at 1</a:t>
            </a:r>
            <a:r>
              <a:rPr lang="en-US" baseline="30000" dirty="0" smtClean="0"/>
              <a:t>st</a:t>
            </a:r>
            <a:r>
              <a:rPr lang="en-US" baseline="0" dirty="0" smtClean="0"/>
              <a:t> clinic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very well-received, lots of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EA82C-202B-4266-8E7A-B40279F838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9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30073"/>
            <a:ext cx="7543800" cy="1947283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32175"/>
            <a:ext cx="6461760" cy="80084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8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5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1752600" cy="4392708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2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2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8611"/>
            <a:ext cx="7659687" cy="877111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92323"/>
            <a:ext cx="6135687" cy="12262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5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3211"/>
            <a:ext cx="3657600" cy="34459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3211"/>
            <a:ext cx="3657600" cy="34459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1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3657600" cy="480266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3657600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2401"/>
            <a:ext cx="3657600" cy="480266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2667"/>
            <a:ext cx="3657600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7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8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1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5475"/>
            <a:ext cx="7772400" cy="446183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6234"/>
            <a:ext cx="7772401" cy="45762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6015"/>
            <a:ext cx="7772400" cy="3710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0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5275"/>
            <a:ext cx="7772400" cy="446382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86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6234"/>
            <a:ext cx="7772400" cy="459911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4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76200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1"/>
            <a:ext cx="7620000" cy="360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82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4118611"/>
            <a:ext cx="685800" cy="5148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40643"/>
            <a:ext cx="548640" cy="29745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9B927AE-A8A9-074D-AAF3-EAFE94C475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1999" y="2993789"/>
            <a:ext cx="177710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5305" y="1189990"/>
            <a:ext cx="1830493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1C55BC6-0CEA-164D-A6FB-8EAC33934E4D}" type="datetimeFigureOut">
              <a:rPr lang="en-US" smtClean="0">
                <a:solidFill>
                  <a:srgbClr val="1F497D"/>
                </a:solidFill>
              </a:rPr>
              <a:pPr/>
              <a:t>5/15/2018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63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cid:image008.png@01D3AA41.3D8D1A50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cid:image002.png@01D3AA49.F3A4BA70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7.png@01D3AA41.3D8D1A50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cid:image009.png@01D3AA41.3D8D1A50" TargetMode="External"/><Relationship Id="rId4" Type="http://schemas.openxmlformats.org/officeDocument/2006/relationships/image" Target="cid:image006.png@01D3AA41.3D8D1A50" TargetMode="External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3150A0">
              <a:alpha val="3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14" y="1975373"/>
            <a:ext cx="8229600" cy="78004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Oswald Regular"/>
              </a:rPr>
              <a:t>Aging in Place:  Strategies to Protect Seniors and Prevent Vacancy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Oswald Regular"/>
              </a:rPr>
              <a:t/>
            </a:r>
            <a:b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Oswald Regular"/>
              </a:rPr>
            </a:br>
            <a:endParaRPr lang="en-US" sz="2800" dirty="0">
              <a:solidFill>
                <a:schemeClr val="accent4">
                  <a:lumMod val="50000"/>
                </a:schemeClr>
              </a:solidFill>
              <a:latin typeface="Oswald Regular"/>
              <a:cs typeface="Oswald Regula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276" y="1"/>
            <a:ext cx="206538" cy="5148263"/>
          </a:xfrm>
          <a:prstGeom prst="rect">
            <a:avLst/>
          </a:prstGeom>
          <a:solidFill>
            <a:srgbClr val="DFA0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"/>
            <a:ext cx="425276" cy="5148263"/>
          </a:xfrm>
          <a:prstGeom prst="rect">
            <a:avLst/>
          </a:prstGeom>
          <a:solidFill>
            <a:srgbClr val="00144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37462" y="1"/>
            <a:ext cx="206538" cy="5148263"/>
          </a:xfrm>
          <a:prstGeom prst="rect">
            <a:avLst/>
          </a:prstGeom>
          <a:solidFill>
            <a:srgbClr val="DFA0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512186" y="1"/>
            <a:ext cx="425276" cy="5148263"/>
          </a:xfrm>
          <a:prstGeom prst="rect">
            <a:avLst/>
          </a:prstGeom>
          <a:solidFill>
            <a:srgbClr val="00144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49053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Oswald Regular"/>
                <a:cs typeface="Oswald Regular"/>
              </a:rPr>
              <a:t>   Why the Russell Neighborhood?</a:t>
            </a:r>
            <a:endParaRPr lang="en-US" sz="3600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54" y="771786"/>
            <a:ext cx="5167620" cy="422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04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4810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Oswald Regular"/>
                <a:cs typeface="Oswald Regular"/>
              </a:rPr>
              <a:t>   Resident Profile</a:t>
            </a:r>
            <a:br>
              <a:rPr lang="en-US" sz="3600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sz="900" dirty="0" smtClean="0">
                <a:solidFill>
                  <a:srgbClr val="FFFFFF"/>
                </a:solidFill>
                <a:latin typeface="Oswald Regular"/>
                <a:cs typeface="Oswald Regular"/>
              </a:rPr>
              <a:t>source:  Vision Russell-  A Roadmap for the Future</a:t>
            </a:r>
            <a:endParaRPr lang="en-US" sz="900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415345"/>
              </p:ext>
            </p:extLst>
          </p:nvPr>
        </p:nvGraphicFramePr>
        <p:xfrm>
          <a:off x="1423333" y="961759"/>
          <a:ext cx="6453929" cy="3769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828"/>
                <a:gridCol w="1191237"/>
                <a:gridCol w="1174459"/>
                <a:gridCol w="1367405"/>
              </a:tblGrid>
              <a:tr h="443970">
                <a:tc>
                  <a:txBody>
                    <a:bodyPr/>
                    <a:lstStyle/>
                    <a:p>
                      <a:endParaRPr lang="en-US" sz="120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Oswald Regular"/>
                        </a:rPr>
                        <a:t>Beecher Terrace</a:t>
                      </a:r>
                      <a:endParaRPr lang="en-US" sz="120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Oswald Regular"/>
                        </a:rPr>
                        <a:t>Russell *</a:t>
                      </a:r>
                      <a:endParaRPr lang="en-US" sz="120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Oswald Regular"/>
                        </a:rPr>
                        <a:t>Louisville</a:t>
                      </a:r>
                      <a:endParaRPr lang="en-US" sz="1200" dirty="0"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# Households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697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3,712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244,674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#</a:t>
                      </a:r>
                      <a:r>
                        <a:rPr lang="en-US" sz="1200" b="0" baseline="0" dirty="0" smtClean="0">
                          <a:latin typeface="Oswald Regular"/>
                        </a:rPr>
                        <a:t> Residents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1,331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9,590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741,000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Average HH Size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1.9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2.6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2.5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%</a:t>
                      </a:r>
                      <a:r>
                        <a:rPr lang="en-US" sz="1200" b="0" baseline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 HH With Children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37%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41%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31%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Median Age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25.5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28.5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37.0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% Children (18 and younger)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43%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26%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26%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% Seniors 62+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8%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8%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13%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% Black, White, Hispanic**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92%, 3%, &lt;1%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91%, 6%, 1%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23%, 71%, 5%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% HH With 1+ Persons w/ Disability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30%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40.8%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28.6%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Poverty Rate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---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59.7%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17.3%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</a:tr>
              <a:tr h="27619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Average Tenure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11.9 years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TBD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Oswald Regular"/>
                        </a:rPr>
                        <a:t>N/A</a:t>
                      </a:r>
                      <a:endParaRPr lang="en-US" sz="1200" b="0" dirty="0">
                        <a:latin typeface="Oswald Regular"/>
                      </a:endParaRPr>
                    </a:p>
                  </a:txBody>
                  <a:tcPr/>
                </a:tc>
              </a:tr>
              <a:tr h="18745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% HH on Food stamps in last 12 mo.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69%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59.6%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Oswald Regular"/>
                        </a:rPr>
                        <a:t>16.3%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Oswald Regular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71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979"/>
            <a:ext cx="3008313" cy="726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Oswald Regular"/>
              </a:rPr>
              <a:t>Why the Russell Neighborhood?</a:t>
            </a: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  <a:latin typeface="Oswald Regular"/>
              <a:cs typeface="Oswald Regula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669" y="1077323"/>
            <a:ext cx="3418988" cy="4070940"/>
          </a:xfrm>
        </p:spPr>
        <p:txBody>
          <a:bodyPr>
            <a:normAutofit fontScale="92500" lnSpcReduction="20000"/>
          </a:bodyPr>
          <a:lstStyle/>
          <a:p>
            <a:endParaRPr lang="en-US" b="1" dirty="0" smtClean="0">
              <a:solidFill>
                <a:schemeClr val="bg2"/>
              </a:solidFill>
            </a:endParaRPr>
          </a:p>
          <a:p>
            <a:pPr marL="285750" lvl="0" indent="-285750">
              <a:buFont typeface="Calibri" panose="020F0502020204030204" pitchFamily="34" charset="0"/>
              <a:buChar char="‒"/>
            </a:pPr>
            <a:r>
              <a:rPr lang="en-US" sz="2300" dirty="0" smtClean="0">
                <a:solidFill>
                  <a:srgbClr val="EEECE1"/>
                </a:solidFill>
                <a:latin typeface="Oswald Regular"/>
              </a:rPr>
              <a:t>Russell Choice Grant</a:t>
            </a:r>
            <a:endParaRPr lang="en-US" sz="2300" dirty="0">
              <a:solidFill>
                <a:srgbClr val="EEECE1"/>
              </a:solidFill>
              <a:latin typeface="Oswald Regular"/>
            </a:endParaRPr>
          </a:p>
          <a:p>
            <a:endParaRPr lang="en-US" sz="2300" dirty="0" smtClean="0">
              <a:solidFill>
                <a:schemeClr val="bg2"/>
              </a:solidFill>
              <a:latin typeface="Oswald Regular"/>
            </a:endParaRPr>
          </a:p>
          <a:p>
            <a:pPr marL="285750" lvl="0" indent="-285750">
              <a:buFont typeface="Calibri" panose="020F0502020204030204" pitchFamily="34" charset="0"/>
              <a:buChar char="‒"/>
            </a:pPr>
            <a:r>
              <a:rPr lang="en-US" sz="2300" dirty="0" smtClean="0">
                <a:solidFill>
                  <a:prstClr val="white"/>
                </a:solidFill>
                <a:latin typeface="Oswald Regular"/>
              </a:rPr>
              <a:t>Fear of Gentrification</a:t>
            </a:r>
            <a:endParaRPr lang="en-US" sz="2300" dirty="0">
              <a:solidFill>
                <a:prstClr val="white"/>
              </a:solidFill>
              <a:latin typeface="Oswald Regular"/>
            </a:endParaRPr>
          </a:p>
          <a:p>
            <a:pPr marL="285750" lvl="0" indent="-285750">
              <a:buFont typeface="Calibri" panose="020F0502020204030204" pitchFamily="34" charset="0"/>
              <a:buChar char="‒"/>
            </a:pPr>
            <a:endParaRPr lang="en-US" sz="2300" dirty="0">
              <a:solidFill>
                <a:prstClr val="white"/>
              </a:solidFill>
              <a:latin typeface="Oswald Regular"/>
            </a:endParaRPr>
          </a:p>
          <a:p>
            <a:pPr marL="285750" lvl="0" indent="-285750">
              <a:buFont typeface="Calibri" panose="020F0502020204030204" pitchFamily="34" charset="0"/>
              <a:buChar char="‒"/>
            </a:pPr>
            <a:r>
              <a:rPr lang="en-US" sz="2300" dirty="0" smtClean="0">
                <a:solidFill>
                  <a:prstClr val="white"/>
                </a:solidFill>
                <a:latin typeface="Oswald Regular"/>
              </a:rPr>
              <a:t>What can we do as a city to protect our seniors?</a:t>
            </a:r>
          </a:p>
          <a:p>
            <a:pPr lvl="0"/>
            <a:endParaRPr lang="en-US" sz="2900" dirty="0">
              <a:solidFill>
                <a:prstClr val="white"/>
              </a:solidFill>
              <a:latin typeface="Oswald Regular"/>
            </a:endParaRPr>
          </a:p>
          <a:p>
            <a:pPr marL="285750" lvl="0" indent="-285750">
              <a:buFont typeface="Calibri" panose="020F0502020204030204" pitchFamily="34" charset="0"/>
              <a:buChar char="‒"/>
            </a:pPr>
            <a:endParaRPr lang="en-US" sz="1600" dirty="0">
              <a:solidFill>
                <a:prstClr val="white"/>
              </a:solidFill>
              <a:latin typeface="Oswald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	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847495" y="718343"/>
            <a:ext cx="6852138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850234"/>
            <a:ext cx="3008313" cy="5758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>Life Planning Clinic</a:t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endParaRPr lang="en-US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3" y="981513"/>
            <a:ext cx="3008313" cy="3617366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  <a:latin typeface="Oswald Regular"/>
              </a:rPr>
              <a:t>Sponsored by VPPA and Legal Aid Society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chemeClr val="bg1"/>
              </a:solidFill>
              <a:latin typeface="Oswald Regular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  <a:latin typeface="Oswald Regular"/>
              </a:rPr>
              <a:t>$20,000 grant agreement pilot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chemeClr val="bg1"/>
              </a:solidFill>
              <a:latin typeface="Oswald Regular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  <a:latin typeface="Oswald Regular"/>
              </a:rPr>
              <a:t>Initially targeting to the Russell Neighborhood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chemeClr val="bg1"/>
              </a:solidFill>
              <a:latin typeface="Oswald Regular"/>
            </a:endParaRP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996" y="633502"/>
            <a:ext cx="2783681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Aging In Place</a:t>
            </a:r>
            <a:br>
              <a:rPr lang="en-US" dirty="0" smtClean="0"/>
            </a:br>
            <a:r>
              <a:rPr lang="en-US" dirty="0" smtClean="0"/>
              <a:t>Legal Assistance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Partnership between Legal Aid Society and Louisville Metro Vacant and Abandoned Properties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12" y="-103695"/>
            <a:ext cx="2722325" cy="20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8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425"/>
            <a:ext cx="8229600" cy="19103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Vacant and Abandoned Properties Partnership with Louisville Metro Government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0155" y="1423023"/>
            <a:ext cx="2195415" cy="292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2102"/>
            <a:ext cx="7772400" cy="217371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Brush Script MT" panose="03060802040406070304" pitchFamily="66" charset="0"/>
              </a:rPr>
              <a:t>The mission of the </a:t>
            </a:r>
            <a:br>
              <a:rPr lang="en-US" sz="4000" dirty="0" smtClean="0">
                <a:latin typeface="Brush Script MT" panose="03060802040406070304" pitchFamily="66" charset="0"/>
              </a:rPr>
            </a:br>
            <a:r>
              <a:rPr lang="en-US" sz="4000" dirty="0" smtClean="0">
                <a:latin typeface="Brush Script MT" panose="03060802040406070304" pitchFamily="66" charset="0"/>
              </a:rPr>
              <a:t>Legal Aid Society </a:t>
            </a:r>
            <a:br>
              <a:rPr lang="en-US" sz="4000" dirty="0" smtClean="0">
                <a:latin typeface="Brush Script MT" panose="03060802040406070304" pitchFamily="66" charset="0"/>
              </a:rPr>
            </a:br>
            <a:r>
              <a:rPr lang="en-US" sz="4000" dirty="0" smtClean="0">
                <a:latin typeface="Brush Script MT" panose="03060802040406070304" pitchFamily="66" charset="0"/>
              </a:rPr>
              <a:t>is to pursue justice for people </a:t>
            </a:r>
            <a:br>
              <a:rPr lang="en-US" sz="4000" dirty="0" smtClean="0">
                <a:latin typeface="Brush Script MT" panose="03060802040406070304" pitchFamily="66" charset="0"/>
              </a:rPr>
            </a:br>
            <a:r>
              <a:rPr lang="en-US" sz="4000" dirty="0" smtClean="0">
                <a:latin typeface="Brush Script MT" panose="03060802040406070304" pitchFamily="66" charset="0"/>
              </a:rPr>
              <a:t>living in poverty.</a:t>
            </a:r>
            <a:endParaRPr lang="en-US" sz="4000" dirty="0">
              <a:latin typeface="Brush Script MT" panose="030608020404060703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7203"/>
            <a:ext cx="6400800" cy="131566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623"/>
            <a:ext cx="2647950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2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Legal Aid Society</a:t>
            </a:r>
            <a:br>
              <a:rPr lang="en-US" dirty="0" smtClean="0"/>
            </a:br>
            <a:r>
              <a:rPr lang="en-US" dirty="0" smtClean="0"/>
              <a:t> Louisville, Kentucky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Non-Profit Law Firm Founded 1921</a:t>
            </a:r>
          </a:p>
          <a:p>
            <a:r>
              <a:rPr lang="en-US" dirty="0" smtClean="0"/>
              <a:t>Staff of 42 (26 Attorneys)</a:t>
            </a:r>
          </a:p>
          <a:p>
            <a:r>
              <a:rPr lang="en-US" dirty="0" smtClean="0"/>
              <a:t>Volunteer Attorney Program</a:t>
            </a:r>
          </a:p>
          <a:p>
            <a:r>
              <a:rPr lang="en-US" dirty="0" smtClean="0"/>
              <a:t>Serving Fifteen Kentucky Counties (Breckinridge, Bullitt, Grayson, Hardin, Henry, Jefferson, Larue, Marion, Meade, Nelson, Oldham, Shelby, Spencer, Trimble &amp; Washington Counties).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46" y="669071"/>
            <a:ext cx="2581275" cy="132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5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480266"/>
          </a:xfrm>
        </p:spPr>
        <p:txBody>
          <a:bodyPr>
            <a:noAutofit/>
          </a:bodyPr>
          <a:lstStyle/>
          <a:p>
            <a:r>
              <a:rPr lang="en-US" sz="5400" dirty="0" smtClean="0"/>
              <a:t>Life Planning Clinics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9653"/>
            <a:ext cx="6019800" cy="338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9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Planning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 of Attorney (Durable/Limited/Springing)</a:t>
            </a:r>
          </a:p>
          <a:p>
            <a:endParaRPr lang="en-US" dirty="0" smtClean="0"/>
          </a:p>
          <a:p>
            <a:r>
              <a:rPr lang="en-US" dirty="0" smtClean="0"/>
              <a:t>Living Will / Health Care Surrogate Appointment</a:t>
            </a:r>
          </a:p>
          <a:p>
            <a:endParaRPr lang="en-US" dirty="0" smtClean="0"/>
          </a:p>
          <a:p>
            <a:r>
              <a:rPr lang="en-US" dirty="0" smtClean="0"/>
              <a:t>Simple Will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31" y="2739524"/>
            <a:ext cx="3327034" cy="187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Estate Planning Advice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 Property</a:t>
            </a:r>
          </a:p>
          <a:p>
            <a:r>
              <a:rPr lang="en-US" dirty="0" smtClean="0"/>
              <a:t>Bank Accounts</a:t>
            </a:r>
          </a:p>
          <a:p>
            <a:r>
              <a:rPr lang="en-US" dirty="0" smtClean="0"/>
              <a:t>Life Insurance</a:t>
            </a:r>
          </a:p>
          <a:p>
            <a:r>
              <a:rPr lang="en-US" dirty="0" smtClean="0"/>
              <a:t>Fiduciary Duty</a:t>
            </a:r>
          </a:p>
          <a:p>
            <a:r>
              <a:rPr lang="en-US" dirty="0" smtClean="0"/>
              <a:t>Medicaid Qualifications</a:t>
            </a:r>
          </a:p>
          <a:p>
            <a:r>
              <a:rPr lang="en-US" dirty="0" smtClean="0"/>
              <a:t>Probate</a:t>
            </a:r>
          </a:p>
          <a:p>
            <a:r>
              <a:rPr lang="en-US" dirty="0" smtClean="0"/>
              <a:t>Special Needs Trusts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38" y="1148825"/>
            <a:ext cx="3554413" cy="399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9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and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Myths</a:t>
            </a:r>
          </a:p>
          <a:p>
            <a:r>
              <a:rPr lang="en-US" dirty="0" smtClean="0"/>
              <a:t>Fears – “If I sign a will…”</a:t>
            </a:r>
          </a:p>
          <a:p>
            <a:r>
              <a:rPr lang="en-US" dirty="0" smtClean="0"/>
              <a:t>“I don’t have anything…”</a:t>
            </a:r>
          </a:p>
          <a:p>
            <a:r>
              <a:rPr lang="en-US" dirty="0" smtClean="0"/>
              <a:t>Clear Title</a:t>
            </a:r>
          </a:p>
          <a:p>
            <a:r>
              <a:rPr lang="en-US" dirty="0" smtClean="0"/>
              <a:t>Passage of Property without Planning</a:t>
            </a:r>
            <a:endParaRPr lang="en-US" dirty="0"/>
          </a:p>
        </p:txBody>
      </p:sp>
      <p:sp>
        <p:nvSpPr>
          <p:cNvPr id="4" name="AutoShape 2" descr="Image result for laslou.org"/>
          <p:cNvSpPr>
            <a:spLocks noChangeAspect="1" noChangeArrowheads="1"/>
          </p:cNvSpPr>
          <p:nvPr/>
        </p:nvSpPr>
        <p:spPr bwMode="auto">
          <a:xfrm>
            <a:off x="155575" y="-108447"/>
            <a:ext cx="304800" cy="2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04205"/>
            <a:ext cx="6934200" cy="1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79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Community Outreach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58464"/>
            <a:ext cx="3394472" cy="339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031755"/>
            <a:ext cx="3530341" cy="198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915247"/>
            <a:ext cx="3633787" cy="204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4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Community Centered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3164" y="1201738"/>
            <a:ext cx="4808071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3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Professional Services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5890" y="1201738"/>
            <a:ext cx="4802619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5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Leveraging Volunteer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78" y="1493493"/>
            <a:ext cx="6034617" cy="33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0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Trust &amp; Accessibility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3736" y="1500952"/>
            <a:ext cx="4006928" cy="300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8465"/>
            <a:ext cx="2625826" cy="263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6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81004"/>
            <a:ext cx="3008313" cy="5758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  <a:t/>
            </a:r>
            <a:br>
              <a:rPr lang="en-US" dirty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  <a:t>Marketing</a:t>
            </a:r>
            <a:br>
              <a:rPr lang="en-US" dirty="0" smtClean="0">
                <a:solidFill>
                  <a:srgbClr val="FFFFFF"/>
                </a:solidFill>
                <a:latin typeface="Oswald Regular"/>
                <a:cs typeface="Oswald Regular"/>
              </a:rPr>
            </a:br>
            <a:endParaRPr lang="en-US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3" y="516349"/>
            <a:ext cx="3008313" cy="4548019"/>
          </a:xfrm>
        </p:spPr>
        <p:txBody>
          <a:bodyPr>
            <a:normAutofit fontScale="40000" lnSpcReduction="2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sz="1800" b="1" dirty="0" smtClean="0">
              <a:solidFill>
                <a:schemeClr val="bg1"/>
              </a:solidFill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Concerned </a:t>
            </a:r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Pastors Of Russell (CPR, approx. 12 churches)-  </a:t>
            </a:r>
            <a:endParaRPr lang="en-US" sz="2300" b="1" dirty="0" smtClean="0">
              <a:solidFill>
                <a:schemeClr val="bg1"/>
              </a:solidFill>
              <a:latin typeface="Oswald Regular"/>
            </a:endParaRPr>
          </a:p>
          <a:p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Center for </a:t>
            </a:r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Neighborhoods  </a:t>
            </a:r>
          </a:p>
          <a:p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Urban Strategies</a:t>
            </a:r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 </a:t>
            </a:r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   </a:t>
            </a:r>
          </a:p>
          <a:p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Russell </a:t>
            </a:r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Neighborhood </a:t>
            </a:r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Association    </a:t>
            </a:r>
          </a:p>
          <a:p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Sweet Peaches  </a:t>
            </a:r>
          </a:p>
          <a:p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Louisville Central Community Center</a:t>
            </a:r>
          </a:p>
          <a:p>
            <a:endParaRPr lang="en-US" sz="23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Western Library  </a:t>
            </a:r>
          </a:p>
          <a:p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Chestnut St. YMCA</a:t>
            </a:r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endParaRPr lang="en-US" sz="23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Metropolitan </a:t>
            </a:r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Housing Coalition-  Posted on web site</a:t>
            </a:r>
          </a:p>
          <a:p>
            <a:endParaRPr lang="en-US" sz="23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Office of Housing and Community Development-  ailed </a:t>
            </a:r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out to existing housing clients, Will posted on home page</a:t>
            </a:r>
          </a:p>
          <a:p>
            <a:endParaRPr lang="en-US" sz="23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Other Metro Agencies (VPPA, RCS)-  posted </a:t>
            </a:r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on home page</a:t>
            </a:r>
          </a:p>
          <a:p>
            <a:endParaRPr lang="en-US" sz="23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Louisville Metro Housing Authority/Vision Russell</a:t>
            </a:r>
          </a:p>
          <a:p>
            <a:endParaRPr lang="en-US" sz="2300" b="1" dirty="0">
              <a:solidFill>
                <a:schemeClr val="bg1"/>
              </a:solidFill>
              <a:latin typeface="Oswald Regular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 Kentucky </a:t>
            </a:r>
            <a:r>
              <a:rPr lang="en-US" sz="2300" b="1" dirty="0">
                <a:solidFill>
                  <a:schemeClr val="bg1"/>
                </a:solidFill>
                <a:latin typeface="Oswald Regular"/>
              </a:rPr>
              <a:t>Center for African American </a:t>
            </a:r>
            <a:r>
              <a:rPr lang="en-US" sz="2300" b="1" dirty="0" smtClean="0">
                <a:solidFill>
                  <a:schemeClr val="bg1"/>
                </a:solidFill>
                <a:latin typeface="Oswald Regular"/>
              </a:rPr>
              <a:t>Heritage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07" y="516349"/>
            <a:ext cx="2868035" cy="3711575"/>
          </a:xfrm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70242"/>
            <a:ext cx="3008313" cy="96191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b="0" dirty="0" smtClean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>Summary</a:t>
            </a:r>
            <a: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/>
            </a:r>
            <a:b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</a:br>
            <a:endParaRPr lang="en-US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3" y="1077323"/>
            <a:ext cx="3008313" cy="398704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Oswald Regular"/>
              </a:rPr>
              <a:t>Additional Life Planning Clinics with increased marketing, possibly branching out into other neighborhoods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swald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Oswald Regular"/>
              </a:rPr>
              <a:t>Increase in clear titles to allow aging in place or donation of property, as owners choose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swald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Oswald Regular"/>
              </a:rPr>
              <a:t>Continued partnering and support of existing programs within the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swald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Oswald Regular"/>
              </a:rPr>
              <a:t>Disposition programs for interested/qualified.  Numerous properties within the Russell neighborhood.</a:t>
            </a:r>
          </a:p>
          <a:p>
            <a:endParaRPr lang="en-US" dirty="0">
              <a:solidFill>
                <a:schemeClr val="bg1"/>
              </a:solidFill>
              <a:latin typeface="Oswald Regular"/>
            </a:endParaRPr>
          </a:p>
          <a:p>
            <a:endParaRPr lang="en-US" dirty="0" smtClean="0">
              <a:solidFill>
                <a:schemeClr val="bg1"/>
              </a:solidFill>
              <a:latin typeface="Oswald Regular"/>
            </a:endParaRPr>
          </a:p>
          <a:p>
            <a:endParaRPr lang="en-US" dirty="0">
              <a:solidFill>
                <a:schemeClr val="bg1"/>
              </a:solidFill>
              <a:latin typeface="Oswald Regular"/>
            </a:endParaRPr>
          </a:p>
          <a:p>
            <a:endParaRPr lang="en-US" dirty="0">
              <a:solidFill>
                <a:schemeClr val="bg2"/>
              </a:solidFill>
              <a:latin typeface="Oswald Regular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25" y="653831"/>
            <a:ext cx="4089396" cy="291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4D16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1000" y="1479849"/>
            <a:ext cx="4163000" cy="24677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kern="0" dirty="0" smtClean="0">
              <a:solidFill>
                <a:prstClr val="white"/>
              </a:solidFill>
              <a:latin typeface="Oswald Regular"/>
            </a:endParaRPr>
          </a:p>
          <a:p>
            <a:pPr marL="0" indent="0" algn="ctr">
              <a:buNone/>
            </a:pPr>
            <a:endParaRPr lang="en-US" sz="2000" kern="0" dirty="0">
              <a:solidFill>
                <a:prstClr val="white"/>
              </a:solidFill>
              <a:latin typeface="Oswald Regular"/>
            </a:endParaRPr>
          </a:p>
          <a:p>
            <a:pPr marL="0" indent="0" algn="ctr">
              <a:buNone/>
            </a:pPr>
            <a:r>
              <a:rPr lang="en-US" sz="3600" kern="0" dirty="0" smtClean="0">
                <a:solidFill>
                  <a:prstClr val="white"/>
                </a:solidFill>
                <a:latin typeface="Oswald Regular"/>
              </a:rPr>
              <a:t>Questions?</a:t>
            </a:r>
            <a:r>
              <a:rPr lang="en-US" sz="3600" kern="0" dirty="0">
                <a:solidFill>
                  <a:prstClr val="white"/>
                </a:solidFill>
                <a:latin typeface="Oswald Regular"/>
              </a:rPr>
              <a:t/>
            </a:r>
            <a:br>
              <a:rPr lang="en-US" sz="3600" kern="0" dirty="0">
                <a:solidFill>
                  <a:prstClr val="white"/>
                </a:solidFill>
                <a:latin typeface="Oswald Regular"/>
              </a:rPr>
            </a:br>
            <a:r>
              <a:rPr lang="en-US" sz="2000" kern="0" dirty="0">
                <a:solidFill>
                  <a:prstClr val="white"/>
                </a:solidFill>
                <a:latin typeface="Oswald Regular"/>
              </a:rPr>
              <a:t/>
            </a:r>
            <a:br>
              <a:rPr lang="en-US" sz="2000" kern="0" dirty="0">
                <a:solidFill>
                  <a:prstClr val="white"/>
                </a:solidFill>
                <a:latin typeface="Oswald Regular"/>
              </a:rPr>
            </a:br>
            <a:endParaRPr lang="en-US" sz="2400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37462" y="1"/>
            <a:ext cx="206538" cy="5148263"/>
          </a:xfrm>
          <a:prstGeom prst="rect">
            <a:avLst/>
          </a:prstGeom>
          <a:solidFill>
            <a:srgbClr val="DFA0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425276" cy="5148263"/>
          </a:xfrm>
          <a:prstGeom prst="rect">
            <a:avLst/>
          </a:prstGeom>
          <a:solidFill>
            <a:srgbClr val="DFA0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Fleur De Lis Dan.png"/>
          <p:cNvPicPr/>
          <p:nvPr/>
        </p:nvPicPr>
        <p:blipFill rotWithShape="1">
          <a:blip r:embed="rId2">
            <a:extLst/>
          </a:blip>
          <a:srcRect r="-2091" b="10981"/>
          <a:stretch/>
        </p:blipFill>
        <p:spPr>
          <a:xfrm rot="765804">
            <a:off x="477092" y="-89911"/>
            <a:ext cx="5171549" cy="51936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43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26" y="-56064"/>
            <a:ext cx="9199825" cy="5204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87" y="0"/>
            <a:ext cx="8229600" cy="4541855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tx1">
                    <a:lumMod val="95000"/>
                  </a:schemeClr>
                </a:solidFill>
              </a:rPr>
              <a:t>Who are we?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-	Louisville Forward-  Established in 2012 as Louisville Metro 	Government’s 	integrated approach to economic and community  development</a:t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-	Consists of 3 departments:  Economic Development, Codes &amp; Regulations and 	Develop Louisville</a:t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-	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Office of Vacant &amp; Public Property Administration 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(VPPA) is 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 division of 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Develop 	Louisville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-	Louisville 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Forward’s Vision Russell Initiative won a </a:t>
            </a:r>
            <a:br>
              <a:rPr lang="en-US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	HUD 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Choice Neighborhoods implementation 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grant</a:t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-	Many Metro services currently focused in the Russell Neighborhood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Oswald Regular"/>
                <a:cs typeface="Oswald Regular"/>
              </a:rPr>
              <a:t/>
            </a:r>
            <a:br>
              <a:rPr lang="en-US" sz="2200" dirty="0">
                <a:solidFill>
                  <a:schemeClr val="tx1">
                    <a:lumMod val="95000"/>
                  </a:schemeClr>
                </a:solidFill>
                <a:latin typeface="Oswald Regular"/>
                <a:cs typeface="Oswald Regular"/>
              </a:rPr>
            </a:br>
            <a:endParaRPr lang="en-US" sz="2400" dirty="0">
              <a:solidFill>
                <a:schemeClr val="tx1">
                  <a:lumMod val="95000"/>
                </a:schemeClr>
              </a:solidFill>
              <a:latin typeface="Oswald Regular"/>
              <a:cs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05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921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5820" y="357874"/>
            <a:ext cx="8229600" cy="1333361"/>
          </a:xfrm>
        </p:spPr>
        <p:txBody>
          <a:bodyPr>
            <a:norm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  <a:latin typeface="Oswald Regular"/>
                <a:cs typeface="Oswald Regular"/>
              </a:rPr>
              <a:t>Laura Grabowski, Director, Office of Vacant and Public Property Administration</a:t>
            </a:r>
            <a:endParaRPr lang="en-US" sz="1800" i="1" dirty="0">
              <a:solidFill>
                <a:schemeClr val="bg1"/>
              </a:solidFill>
              <a:latin typeface="Oswald Regular"/>
              <a:cs typeface="Oswald Regular"/>
            </a:endParaRPr>
          </a:p>
        </p:txBody>
      </p:sp>
      <p:pic>
        <p:nvPicPr>
          <p:cNvPr id="1029" name="Picture 5" descr="http://files.softicons.com/download/social-media-icons/new-social-media-icons-by-mohamed-elgharabawy/png/512x512/email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7" y="1381125"/>
            <a:ext cx="3810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d:image003.png@01D3AA3F.4B6A5E00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0" y="1914526"/>
            <a:ext cx="3810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youngtopublishing.com/wp-content/uploads/2013/05/twitter.pn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3" y="2379142"/>
            <a:ext cx="457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nstagram icon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0" y="2773715"/>
            <a:ext cx="5524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facebook-icon-preview-1.png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3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6636" y="1381125"/>
            <a:ext cx="537311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dirty="0" smtClean="0">
                <a:solidFill>
                  <a:prstClr val="white"/>
                </a:solidFill>
              </a:rPr>
              <a:t>Laura.Grabowski@LouisvilleKY.gov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prstClr val="white"/>
                </a:solidFill>
              </a:rPr>
              <a:t>502.574.7308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prstClr val="white"/>
                </a:solidFill>
              </a:rPr>
              <a:t>@LouForward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prstClr val="white"/>
                </a:solidFill>
              </a:rPr>
              <a:t>@LouisvilleForward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996" y="1977645"/>
            <a:ext cx="4303336" cy="1595113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Neva-Marie </a:t>
            </a:r>
            <a:r>
              <a:rPr lang="en-US" dirty="0" err="1" smtClean="0">
                <a:latin typeface="Garamond" panose="02020404030301010803" pitchFamily="18" charset="0"/>
              </a:rPr>
              <a:t>Polley</a:t>
            </a:r>
            <a:r>
              <a:rPr lang="en-US" dirty="0" smtClean="0">
                <a:latin typeface="Garamond" panose="02020404030301010803" pitchFamily="18" charset="0"/>
              </a:rPr>
              <a:t> Scott</a:t>
            </a:r>
          </a:p>
          <a:p>
            <a:pPr algn="l"/>
            <a:r>
              <a:rPr lang="en-US" dirty="0" smtClean="0">
                <a:latin typeface="Garamond" panose="02020404030301010803" pitchFamily="18" charset="0"/>
              </a:rPr>
              <a:t>Legal Aid Society </a:t>
            </a:r>
          </a:p>
          <a:p>
            <a:pPr algn="l"/>
            <a:r>
              <a:rPr lang="en-US" dirty="0" smtClean="0">
                <a:latin typeface="Garamond" panose="02020404030301010803" pitchFamily="18" charset="0"/>
              </a:rPr>
              <a:t>Louisville, Kentucky</a:t>
            </a:r>
          </a:p>
          <a:p>
            <a:pPr algn="l"/>
            <a:r>
              <a:rPr lang="en-US" dirty="0">
                <a:latin typeface="Garamond" panose="02020404030301010803" pitchFamily="18" charset="0"/>
              </a:rPr>
              <a:t>n</a:t>
            </a:r>
            <a:r>
              <a:rPr lang="en-US" smtClean="0">
                <a:latin typeface="Garamond" panose="02020404030301010803" pitchFamily="18" charset="0"/>
              </a:rPr>
              <a:t>scott@laslou.org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2803"/>
            <a:ext cx="2722325" cy="20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4558"/>
            <a:ext cx="8229600" cy="1115735"/>
          </a:xfrm>
        </p:spPr>
        <p:txBody>
          <a:bodyPr>
            <a:normAutofit fontScale="90000"/>
          </a:bodyPr>
          <a:lstStyle/>
          <a:p>
            <a:r>
              <a:rPr lang="en-US" sz="2200" b="1" u="sng" dirty="0">
                <a:solidFill>
                  <a:schemeClr val="bg1"/>
                </a:solidFill>
                <a:latin typeface="Oswald Regular"/>
              </a:rPr>
              <a:t>VPPA </a:t>
            </a:r>
            <a:r>
              <a:rPr lang="en-US" sz="2200" b="1" u="sng" dirty="0" smtClean="0">
                <a:solidFill>
                  <a:schemeClr val="bg1"/>
                </a:solidFill>
                <a:latin typeface="Oswald Regular"/>
              </a:rPr>
              <a:t>Successes</a:t>
            </a:r>
            <a:r>
              <a:rPr lang="en-US" sz="2700" b="1" dirty="0" smtClean="0">
                <a:solidFill>
                  <a:schemeClr val="bg1"/>
                </a:solidFill>
                <a:latin typeface="Oswald Regular"/>
              </a:rPr>
              <a:t/>
            </a:r>
            <a:br>
              <a:rPr lang="en-US" sz="2700" b="1" dirty="0" smtClean="0">
                <a:solidFill>
                  <a:schemeClr val="bg1"/>
                </a:solidFill>
                <a:latin typeface="Oswald Regular"/>
              </a:rPr>
            </a:br>
            <a:r>
              <a:rPr lang="en-US" sz="2000" b="1" dirty="0" smtClean="0">
                <a:solidFill>
                  <a:schemeClr val="bg1"/>
                </a:solidFill>
                <a:latin typeface="Oswald Regular"/>
              </a:rPr>
              <a:t>2626 W. Kentucky Street</a:t>
            </a:r>
            <a:br>
              <a:rPr lang="en-US" sz="2000" b="1" dirty="0" smtClean="0">
                <a:solidFill>
                  <a:schemeClr val="bg1"/>
                </a:solidFill>
                <a:latin typeface="Oswald Regular"/>
              </a:rPr>
            </a:br>
            <a:r>
              <a:rPr lang="en-US" sz="2000" b="1" dirty="0" smtClean="0">
                <a:solidFill>
                  <a:schemeClr val="bg1"/>
                </a:solidFill>
                <a:latin typeface="Oswald Regular"/>
              </a:rPr>
              <a:t>Buyer- L1C4 Properties, LLC</a:t>
            </a:r>
            <a:br>
              <a:rPr lang="en-US" sz="2000" b="1" dirty="0" smtClean="0">
                <a:solidFill>
                  <a:schemeClr val="bg1"/>
                </a:solidFill>
                <a:latin typeface="Oswald Regular"/>
              </a:rPr>
            </a:br>
            <a:r>
              <a:rPr lang="en-US" sz="2000" b="1" dirty="0" smtClean="0">
                <a:solidFill>
                  <a:schemeClr val="bg1"/>
                </a:solidFill>
                <a:latin typeface="Oswald Regular"/>
              </a:rPr>
              <a:t>Leased - $ 850/month (Section 8)</a:t>
            </a:r>
            <a:br>
              <a:rPr lang="en-US" sz="2000" b="1" dirty="0" smtClean="0">
                <a:solidFill>
                  <a:schemeClr val="bg1"/>
                </a:solidFill>
                <a:latin typeface="Oswald Regular"/>
              </a:rPr>
            </a:br>
            <a:endParaRPr lang="en-US" sz="2000" dirty="0">
              <a:solidFill>
                <a:schemeClr val="bg1"/>
              </a:solidFill>
              <a:latin typeface="Oswald Regular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Oswald Regular"/>
              </a:rPr>
              <a:t>Before</a:t>
            </a:r>
            <a:endParaRPr lang="en-US" sz="2000" dirty="0">
              <a:solidFill>
                <a:schemeClr val="bg1"/>
              </a:solidFill>
              <a:latin typeface="Oswald Regular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4414"/>
            <a:ext cx="3657600" cy="274211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Oswald Regular"/>
              </a:rPr>
              <a:t>After</a:t>
            </a:r>
            <a:endParaRPr lang="en-US" sz="2000" dirty="0">
              <a:solidFill>
                <a:schemeClr val="bg1"/>
              </a:solidFill>
              <a:latin typeface="Oswald Regular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43869"/>
            <a:ext cx="3657600" cy="2743200"/>
          </a:xfrm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5411"/>
            <a:ext cx="3008313" cy="96191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b="0" dirty="0" smtClean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>Age-Friendly Community</a:t>
            </a:r>
            <a: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/>
            </a:r>
            <a:b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</a:br>
            <a:endParaRPr lang="en-US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3" y="1077323"/>
            <a:ext cx="3008313" cy="4070940"/>
          </a:xfrm>
        </p:spPr>
        <p:txBody>
          <a:bodyPr>
            <a:normAutofit fontScale="47500" lnSpcReduction="20000"/>
          </a:bodyPr>
          <a:lstStyle/>
          <a:p>
            <a:pPr marL="285750" indent="-285750">
              <a:buFontTx/>
              <a:buChar char="‒"/>
            </a:pPr>
            <a:r>
              <a:rPr lang="en-US" sz="2500" dirty="0" smtClean="0">
                <a:latin typeface="Oswald Regular"/>
              </a:rPr>
              <a:t>Designation granted </a:t>
            </a:r>
            <a:r>
              <a:rPr lang="en-US" sz="2500" dirty="0">
                <a:latin typeface="Oswald Regular"/>
              </a:rPr>
              <a:t>by American Association of Retired Persons (AARP) Network of Age-Friendly Communities, an institutional affiliate of the World Health Organization’s (WHO) Global Network of Age Friendly Cities &amp; Communities</a:t>
            </a:r>
            <a:r>
              <a:rPr lang="en-US" sz="2500" dirty="0" smtClean="0">
                <a:latin typeface="Oswald Regular"/>
              </a:rPr>
              <a:t>®</a:t>
            </a:r>
          </a:p>
          <a:p>
            <a:pPr marL="285750" indent="-285750">
              <a:buFontTx/>
              <a:buChar char="‒"/>
            </a:pPr>
            <a:endParaRPr lang="en-US" sz="2500" dirty="0">
              <a:latin typeface="Oswald Regular"/>
            </a:endParaRPr>
          </a:p>
          <a:p>
            <a:pPr marL="285750" indent="-285750">
              <a:buFontTx/>
              <a:buChar char="‒"/>
            </a:pPr>
            <a:r>
              <a:rPr lang="en-US" sz="2500" dirty="0" smtClean="0">
                <a:latin typeface="Oswald Regular"/>
              </a:rPr>
              <a:t>International </a:t>
            </a:r>
            <a:r>
              <a:rPr lang="en-US" sz="2500" dirty="0">
                <a:latin typeface="Oswald Regular"/>
              </a:rPr>
              <a:t>effort launched in 2006 to help cities prepare for rapid population aging and the parallel trend of urbanization. </a:t>
            </a:r>
            <a:endParaRPr lang="en-US" sz="2500" dirty="0" smtClean="0">
              <a:latin typeface="Oswald Regular"/>
            </a:endParaRPr>
          </a:p>
          <a:p>
            <a:pPr marL="285750" indent="-285750">
              <a:buFontTx/>
              <a:buChar char="‒"/>
            </a:pPr>
            <a:endParaRPr lang="en-US" sz="2500" dirty="0">
              <a:latin typeface="Oswald Regular"/>
            </a:endParaRPr>
          </a:p>
          <a:p>
            <a:pPr marL="285750" indent="-285750">
              <a:buFontTx/>
              <a:buChar char="‒"/>
            </a:pPr>
            <a:r>
              <a:rPr lang="en-US" sz="2500" dirty="0">
                <a:latin typeface="Oswald Regular"/>
              </a:rPr>
              <a:t> Louisville became the 120</a:t>
            </a:r>
            <a:r>
              <a:rPr lang="en-US" sz="2500" baseline="30000" dirty="0">
                <a:latin typeface="Oswald Regular"/>
              </a:rPr>
              <a:t>th</a:t>
            </a:r>
            <a:r>
              <a:rPr lang="en-US" sz="2500" dirty="0">
                <a:latin typeface="Oswald Regular"/>
              </a:rPr>
              <a:t> member on October 10, 2016.</a:t>
            </a:r>
          </a:p>
          <a:p>
            <a:endParaRPr lang="en-US" sz="2500" dirty="0">
              <a:latin typeface="Oswald Regular"/>
            </a:endParaRPr>
          </a:p>
          <a:p>
            <a:pPr marL="285750" indent="-285750">
              <a:buFontTx/>
              <a:buChar char="‒"/>
            </a:pPr>
            <a:r>
              <a:rPr lang="en-US" sz="2500" dirty="0">
                <a:latin typeface="Oswald Regular"/>
              </a:rPr>
              <a:t>Age-Friendly initiative led by the University of Louisville (UofL) Institute for Sustainable Health &amp; Optimal Aging in partnership with Louisville Metro Government,  Office of Resilience and Community Services, Office for Aging and Disabled Citizens and </a:t>
            </a:r>
            <a:r>
              <a:rPr lang="en-US" sz="2500" dirty="0" smtClean="0">
                <a:latin typeface="Oswald Regular"/>
              </a:rPr>
              <a:t>AARP and many, many community partners.</a:t>
            </a:r>
            <a:endParaRPr lang="en-US" sz="2500" dirty="0">
              <a:latin typeface="Oswald Regular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6747" y="935159"/>
            <a:ext cx="4928909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66" y="-124175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6632" y="414153"/>
            <a:ext cx="7772400" cy="4461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Oswald Regular"/>
              </a:rPr>
              <a:t>Why be an age-friendly community?</a:t>
            </a:r>
            <a:endParaRPr lang="en-US" sz="1800" dirty="0">
              <a:solidFill>
                <a:schemeClr val="tx1">
                  <a:lumMod val="95000"/>
                </a:schemeClr>
              </a:solidFill>
              <a:latin typeface="Oswald Regular"/>
              <a:cs typeface="Oswald Regula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9" y="2872988"/>
            <a:ext cx="7772401" cy="878481"/>
          </a:xfrm>
        </p:spPr>
        <p:txBody>
          <a:bodyPr>
            <a:normAutofit fontScale="25000" lnSpcReduction="20000"/>
          </a:bodyPr>
          <a:lstStyle/>
          <a:p>
            <a:endParaRPr lang="en-US" b="1" dirty="0" smtClean="0">
              <a:solidFill>
                <a:schemeClr val="bg2"/>
              </a:solidFill>
            </a:endParaRPr>
          </a:p>
          <a:p>
            <a:pPr marL="285750" indent="-285750">
              <a:buFontTx/>
              <a:buChar char="‒"/>
            </a:pPr>
            <a:r>
              <a:rPr lang="en-US" sz="6400" dirty="0" smtClean="0">
                <a:latin typeface="Oswald Regular"/>
              </a:rPr>
              <a:t>National population aged 65+ projected to double between 2012 – 2050 (43.1 million in 2012, 83.7 million by 2050) *</a:t>
            </a:r>
          </a:p>
          <a:p>
            <a:pPr marL="285750" indent="-285750">
              <a:buFontTx/>
              <a:buChar char="‒"/>
            </a:pPr>
            <a:endParaRPr lang="en-US" sz="6400" dirty="0">
              <a:latin typeface="Oswald Regular"/>
            </a:endParaRPr>
          </a:p>
          <a:p>
            <a:pPr marL="285750" indent="-285750">
              <a:buFontTx/>
              <a:buChar char="‒"/>
            </a:pPr>
            <a:r>
              <a:rPr lang="en-US" sz="6400" dirty="0" smtClean="0">
                <a:latin typeface="Oswald Regular"/>
              </a:rPr>
              <a:t>Baby Boomers largely responsible for increase-  turned 65 in 2011, over Age 85 by 2050 *</a:t>
            </a:r>
          </a:p>
          <a:p>
            <a:pPr marL="285750" indent="-285750">
              <a:buFontTx/>
              <a:buChar char="‒"/>
            </a:pPr>
            <a:endParaRPr lang="en-US" sz="6400" dirty="0" smtClean="0">
              <a:latin typeface="Oswald Regular"/>
            </a:endParaRPr>
          </a:p>
          <a:p>
            <a:pPr marL="285750" indent="-285750">
              <a:buFontTx/>
              <a:buChar char="‒"/>
            </a:pPr>
            <a:r>
              <a:rPr lang="en-US" sz="6400" dirty="0" smtClean="0">
                <a:latin typeface="Oswald Regular"/>
              </a:rPr>
              <a:t>Kentuckians aged 65+ projected to increase from 25.9 to 39.9% between 2006 – 2016 **</a:t>
            </a:r>
          </a:p>
          <a:p>
            <a:endParaRPr lang="en-US" sz="1200" dirty="0">
              <a:solidFill>
                <a:schemeClr val="bg2"/>
              </a:solidFill>
              <a:latin typeface="Oswald Regular"/>
            </a:endParaRPr>
          </a:p>
          <a:p>
            <a:endParaRPr lang="en-US" sz="1500" dirty="0" smtClean="0">
              <a:solidFill>
                <a:schemeClr val="bg2"/>
              </a:solidFill>
            </a:endParaRPr>
          </a:p>
          <a:p>
            <a:r>
              <a:rPr lang="en-US" sz="1200" dirty="0" smtClean="0">
                <a:solidFill>
                  <a:schemeClr val="bg2"/>
                </a:solidFill>
              </a:rPr>
              <a:t>*</a:t>
            </a:r>
            <a:r>
              <a:rPr lang="en-US" sz="1200" dirty="0">
                <a:solidFill>
                  <a:schemeClr val="bg2"/>
                </a:solidFill>
                <a:latin typeface="Oswald Regular"/>
              </a:rPr>
              <a:t> </a:t>
            </a:r>
            <a:r>
              <a:rPr lang="en-US" sz="1200" dirty="0" smtClean="0">
                <a:solidFill>
                  <a:schemeClr val="bg2"/>
                </a:solidFill>
                <a:latin typeface="Oswald Regular"/>
              </a:rPr>
              <a:t>An </a:t>
            </a:r>
            <a:r>
              <a:rPr lang="en-US" sz="1200" dirty="0">
                <a:solidFill>
                  <a:schemeClr val="bg2"/>
                </a:solidFill>
                <a:latin typeface="Oswald Regular"/>
              </a:rPr>
              <a:t>Aging Nation:  The Older Population in </a:t>
            </a:r>
            <a:r>
              <a:rPr lang="en-US" sz="1200" dirty="0" smtClean="0">
                <a:solidFill>
                  <a:schemeClr val="bg2"/>
                </a:solidFill>
                <a:latin typeface="Oswald Regular"/>
              </a:rPr>
              <a:t>the </a:t>
            </a:r>
            <a:r>
              <a:rPr lang="en-US" sz="1200" dirty="0">
                <a:solidFill>
                  <a:schemeClr val="bg2"/>
                </a:solidFill>
                <a:latin typeface="Oswald Regular"/>
              </a:rPr>
              <a:t>United States, U.S. Census Bureau)</a:t>
            </a:r>
            <a:endParaRPr lang="en-US" sz="1200" dirty="0" smtClean="0">
              <a:solidFill>
                <a:schemeClr val="bg2"/>
              </a:solidFill>
            </a:endParaRPr>
          </a:p>
          <a:p>
            <a:endParaRPr lang="en-US" sz="1200" dirty="0" smtClean="0">
              <a:solidFill>
                <a:schemeClr val="bg2"/>
              </a:solidFill>
            </a:endParaRPr>
          </a:p>
          <a:p>
            <a:r>
              <a:rPr lang="en-US" sz="1200" dirty="0" smtClean="0">
                <a:solidFill>
                  <a:schemeClr val="bg2"/>
                </a:solidFill>
              </a:rPr>
              <a:t>**  </a:t>
            </a:r>
            <a:r>
              <a:rPr lang="en-US" sz="1200" dirty="0" smtClean="0">
                <a:solidFill>
                  <a:schemeClr val="bg2"/>
                </a:solidFill>
                <a:latin typeface="Oswald Regular"/>
              </a:rPr>
              <a:t>Source</a:t>
            </a:r>
            <a:r>
              <a:rPr lang="en-US" sz="1200" dirty="0">
                <a:solidFill>
                  <a:schemeClr val="bg2"/>
                </a:solidFill>
                <a:latin typeface="Oswald Regular"/>
              </a:rPr>
              <a:t>:  2017 Profile of Older Americans, Administration for Community </a:t>
            </a:r>
            <a:r>
              <a:rPr lang="en-US" sz="1200" dirty="0" smtClean="0">
                <a:solidFill>
                  <a:schemeClr val="bg2"/>
                </a:solidFill>
                <a:latin typeface="Oswald Regular"/>
              </a:rPr>
              <a:t>Living</a:t>
            </a:r>
            <a:endParaRPr lang="en-US" sz="1200" dirty="0">
              <a:solidFill>
                <a:schemeClr val="bg2"/>
              </a:solidFill>
              <a:latin typeface="Oswald Regular"/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4" y="302003"/>
            <a:ext cx="3775435" cy="266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70242"/>
            <a:ext cx="3008313" cy="81449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b="0" dirty="0" smtClean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>Age-Friendly City Plan</a:t>
            </a:r>
            <a: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/>
            </a:r>
            <a:b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</a:br>
            <a:endParaRPr lang="en-US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69303" y="546274"/>
            <a:ext cx="2886648" cy="3873070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latin typeface="Oswald Regular"/>
              </a:rPr>
              <a:t> </a:t>
            </a:r>
          </a:p>
          <a:p>
            <a:pPr lvl="0"/>
            <a:r>
              <a:rPr lang="en-US" sz="3600" dirty="0">
                <a:solidFill>
                  <a:schemeClr val="bg1"/>
                </a:solidFill>
                <a:latin typeface="Oswald Regular"/>
              </a:rPr>
              <a:t>Age-Friendly Cities charged with developing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customized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action plan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for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implementation of age-friendly practices across the 8 age-friendly domains; covered in 4 domain work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groups:</a:t>
            </a:r>
          </a:p>
          <a:p>
            <a:pPr lvl="0"/>
            <a:endParaRPr lang="en-US" sz="3600" dirty="0">
              <a:solidFill>
                <a:schemeClr val="bg1"/>
              </a:solidFill>
              <a:latin typeface="Oswald Regular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Oswald Regular"/>
              </a:rPr>
              <a:t>Housing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-  Help ensure people have access to affordable and safe housing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as they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age;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affordability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, access to essential utilities and services, universal design, age-in-place modifications, maintenance , community integrations housing options, and overall living environment; </a:t>
            </a:r>
            <a:endParaRPr lang="en-US" sz="3600" b="1" dirty="0" smtClean="0">
              <a:solidFill>
                <a:schemeClr val="bg1"/>
              </a:solidFill>
              <a:latin typeface="Oswald Regular"/>
            </a:endParaRPr>
          </a:p>
          <a:p>
            <a:endParaRPr lang="en-US" sz="36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Oswald Regular"/>
              </a:rPr>
              <a:t>Mobility </a:t>
            </a:r>
            <a:r>
              <a:rPr lang="en-US" sz="3600" b="1" dirty="0">
                <a:solidFill>
                  <a:schemeClr val="bg1"/>
                </a:solidFill>
                <a:latin typeface="Oswald Regular"/>
              </a:rPr>
              <a:t>&amp; Access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- 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Improve transportation;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includes availability and affordability of transportation, reliability and frequency of transportation, age-friendly vehicles, driving conditions, and parking; </a:t>
            </a:r>
            <a:endParaRPr lang="en-US" sz="3600" dirty="0" smtClean="0">
              <a:solidFill>
                <a:schemeClr val="bg1"/>
              </a:solidFill>
              <a:latin typeface="Oswald Regular"/>
            </a:endParaRPr>
          </a:p>
          <a:p>
            <a:endParaRPr lang="en-US" sz="36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Oswald Regular"/>
              </a:rPr>
              <a:t>Social </a:t>
            </a:r>
            <a:r>
              <a:rPr lang="en-US" sz="3600" b="1" dirty="0">
                <a:solidFill>
                  <a:schemeClr val="bg1"/>
                </a:solidFill>
                <a:latin typeface="Oswald Regular"/>
              </a:rPr>
              <a:t>Participation, Respect &amp; Inclusion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- 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Ensure respected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and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appreciation; accessible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and affordable social opportunities/activities, awareness of activities and events, isolation reduction and intergenerational interactions and public education, place and helpfulness in community and family and economic inclusion; to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begin;</a:t>
            </a:r>
          </a:p>
          <a:p>
            <a:endParaRPr lang="en-US" sz="3600" b="1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Oswald Regular"/>
              </a:rPr>
              <a:t>Community </a:t>
            </a:r>
            <a:r>
              <a:rPr lang="en-US" sz="3600" b="1" dirty="0">
                <a:solidFill>
                  <a:schemeClr val="bg1"/>
                </a:solidFill>
                <a:latin typeface="Oswald Regular"/>
              </a:rPr>
              <a:t>Supports &amp; Health Services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-  E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nsure access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to health and community services;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accessible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and wide-range healthcare services, aging-well services (i.e. disease prevention, preventative screenings, nutritional guidance, mental and health services), and affordable home care services, 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addresses </a:t>
            </a:r>
            <a:r>
              <a:rPr lang="en-US" sz="3600" dirty="0">
                <a:solidFill>
                  <a:schemeClr val="bg1"/>
                </a:solidFill>
                <a:latin typeface="Oswald Regular"/>
              </a:rPr>
              <a:t>issues of residential facilities for people unable to live at home, establishing a collaborative network of community services, intergenerational volunteer opportunities, and older adult sensitivity training for emergency care service providers</a:t>
            </a:r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;</a:t>
            </a:r>
          </a:p>
          <a:p>
            <a:endParaRPr lang="en-US" sz="3600" dirty="0" smtClean="0">
              <a:solidFill>
                <a:schemeClr val="bg1"/>
              </a:solidFill>
              <a:latin typeface="Oswald Regular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swald Regular"/>
              </a:rPr>
              <a:t>agefriendlylou.com</a:t>
            </a:r>
            <a:endParaRPr lang="en-US" sz="3600" dirty="0">
              <a:latin typeface="Oswald Regular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236" y="540274"/>
            <a:ext cx="357532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744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70242"/>
            <a:ext cx="3008313" cy="96191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b="0" dirty="0" smtClean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>Community Partners</a:t>
            </a:r>
            <a: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/>
            </a:r>
            <a:b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</a:br>
            <a:endParaRPr lang="en-US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3" y="1077323"/>
            <a:ext cx="3008313" cy="398704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latin typeface="Oswald Regular"/>
              </a:rPr>
              <a:t>Greater Louisville Aging in Place Alliance (GLAPA</a:t>
            </a:r>
            <a:r>
              <a:rPr lang="en-US" b="1" dirty="0" smtClean="0">
                <a:latin typeface="Oswald Regular"/>
              </a:rPr>
              <a:t>)</a:t>
            </a:r>
            <a:r>
              <a:rPr lang="en-US" dirty="0" smtClean="0">
                <a:latin typeface="Oswald Regular"/>
              </a:rPr>
              <a:t>-</a:t>
            </a:r>
            <a:r>
              <a:rPr lang="en-US" b="1" dirty="0" smtClean="0">
                <a:latin typeface="Oswald Regular"/>
              </a:rPr>
              <a:t>  </a:t>
            </a:r>
            <a:r>
              <a:rPr lang="en-US" dirty="0" smtClean="0">
                <a:latin typeface="Oswald Regular"/>
              </a:rPr>
              <a:t>Networking </a:t>
            </a:r>
            <a:r>
              <a:rPr lang="en-US" dirty="0">
                <a:latin typeface="Oswald Regular"/>
              </a:rPr>
              <a:t>organization of professionals helping seniors age in </a:t>
            </a:r>
            <a:r>
              <a:rPr lang="en-US" dirty="0" smtClean="0">
                <a:latin typeface="Oswald Regular"/>
              </a:rPr>
              <a:t>place; approximately </a:t>
            </a:r>
            <a:r>
              <a:rPr lang="en-US" dirty="0">
                <a:latin typeface="Oswald Regular"/>
              </a:rPr>
              <a:t>15 community </a:t>
            </a:r>
            <a:r>
              <a:rPr lang="en-US" dirty="0" smtClean="0">
                <a:latin typeface="Oswald Regular"/>
              </a:rPr>
              <a:t>organizations</a:t>
            </a:r>
          </a:p>
          <a:p>
            <a:endParaRPr lang="en-US" dirty="0">
              <a:latin typeface="Oswald Regular"/>
            </a:endParaRPr>
          </a:p>
          <a:p>
            <a:r>
              <a:rPr lang="en-US" b="1" dirty="0" smtClean="0">
                <a:latin typeface="Oswald Regular"/>
              </a:rPr>
              <a:t>KIPDA</a:t>
            </a:r>
            <a:r>
              <a:rPr lang="en-US" dirty="0" smtClean="0">
                <a:latin typeface="Oswald Regular"/>
              </a:rPr>
              <a:t>-  Holds </a:t>
            </a:r>
            <a:r>
              <a:rPr lang="en-US" dirty="0">
                <a:latin typeface="Oswald Regular"/>
              </a:rPr>
              <a:t>all of the grants for in-home care, personal care attendant waivers (reimbursement for care givers), Medicaid spend-downs, veterans’ programs, LifeLine alert button, needs assessments, social workers go out and and other age-friendly senior services</a:t>
            </a:r>
          </a:p>
          <a:p>
            <a:pPr marL="285750" indent="-285750">
              <a:buFontTx/>
              <a:buChar char="‒"/>
            </a:pPr>
            <a:endParaRPr lang="en-US" dirty="0">
              <a:latin typeface="Oswald Regular"/>
            </a:endParaRPr>
          </a:p>
          <a:p>
            <a:r>
              <a:rPr lang="en-US" b="1" dirty="0" smtClean="0">
                <a:latin typeface="Oswald Regular"/>
              </a:rPr>
              <a:t>ElderServe</a:t>
            </a:r>
            <a:r>
              <a:rPr lang="en-US" dirty="0" smtClean="0">
                <a:latin typeface="Oswald Regular"/>
              </a:rPr>
              <a:t>- </a:t>
            </a:r>
            <a:r>
              <a:rPr lang="en-US" b="1" dirty="0" smtClean="0">
                <a:latin typeface="Oswald Regular"/>
              </a:rPr>
              <a:t> </a:t>
            </a:r>
            <a:r>
              <a:rPr lang="en-US" dirty="0" smtClean="0">
                <a:latin typeface="Oswald Regular"/>
              </a:rPr>
              <a:t> Non-profit</a:t>
            </a:r>
            <a:r>
              <a:rPr lang="en-US" dirty="0">
                <a:latin typeface="Oswald Regular"/>
              </a:rPr>
              <a:t>, over 50 years’ experience </a:t>
            </a:r>
            <a:r>
              <a:rPr lang="en-US" dirty="0" smtClean="0">
                <a:latin typeface="Oswald Regular"/>
              </a:rPr>
              <a:t>works </a:t>
            </a:r>
            <a:r>
              <a:rPr lang="en-US" dirty="0">
                <a:latin typeface="Oswald Regular"/>
              </a:rPr>
              <a:t>with Legal Aid a lot; guardianship, elder mediation (for big transitions, i.e., to nursing home), </a:t>
            </a:r>
            <a:endParaRPr lang="en-US" dirty="0" smtClean="0">
              <a:latin typeface="Oswald Regular"/>
            </a:endParaRPr>
          </a:p>
          <a:p>
            <a:endParaRPr lang="en-US" dirty="0">
              <a:latin typeface="Oswald Regular"/>
            </a:endParaRPr>
          </a:p>
          <a:p>
            <a:r>
              <a:rPr lang="en-US" b="1" dirty="0" smtClean="0">
                <a:latin typeface="Oswald Regular"/>
              </a:rPr>
              <a:t>Louisville Urban League</a:t>
            </a:r>
            <a:r>
              <a:rPr lang="en-US" dirty="0" smtClean="0">
                <a:latin typeface="Oswald Regular"/>
              </a:rPr>
              <a:t>-  Assists African Americans and other minority groups and the disadvantaged attain social and economic equality and stability</a:t>
            </a:r>
            <a:endParaRPr lang="en-US" dirty="0">
              <a:latin typeface="Oswald Regular"/>
            </a:endParaRPr>
          </a:p>
          <a:p>
            <a:endParaRPr lang="en-US" dirty="0">
              <a:solidFill>
                <a:schemeClr val="bg2"/>
              </a:solidFill>
              <a:latin typeface="Oswald Regular"/>
            </a:endParaRPr>
          </a:p>
          <a:p>
            <a:r>
              <a:rPr lang="en-US" b="1" dirty="0" smtClean="0">
                <a:latin typeface="Oswald Regular"/>
              </a:rPr>
              <a:t>Legal Aid Society</a:t>
            </a:r>
            <a:r>
              <a:rPr lang="en-US" dirty="0" smtClean="0">
                <a:latin typeface="Oswald Regular"/>
              </a:rPr>
              <a:t>-</a:t>
            </a:r>
            <a:r>
              <a:rPr lang="en-US" b="1" dirty="0" smtClean="0">
                <a:latin typeface="Oswald Regular"/>
              </a:rPr>
              <a:t>  </a:t>
            </a:r>
            <a:r>
              <a:rPr lang="en-US" dirty="0" smtClean="0">
                <a:latin typeface="Oswald Regular"/>
              </a:rPr>
              <a:t>VPPA partnership to clear titles and provide life planning documents.</a:t>
            </a:r>
            <a:endParaRPr lang="en-US" dirty="0">
              <a:latin typeface="Oswald Regular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732820" y="1077323"/>
            <a:ext cx="5411180" cy="29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315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70242"/>
            <a:ext cx="3008313" cy="96191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b="0" dirty="0" smtClean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>Louisville Metro Office of Housing and Community Development</a:t>
            </a:r>
            <a: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  <a:t/>
            </a:r>
            <a:br>
              <a:rPr lang="en-US" sz="1600" b="0" dirty="0">
                <a:solidFill>
                  <a:prstClr val="white"/>
                </a:solidFill>
                <a:latin typeface="Oswald Regular"/>
                <a:ea typeface="+mn-ea"/>
                <a:cs typeface="+mn-cs"/>
              </a:rPr>
            </a:br>
            <a:endParaRPr lang="en-US" dirty="0">
              <a:solidFill>
                <a:srgbClr val="FFFFFF"/>
              </a:solidFill>
              <a:latin typeface="Oswald Regular"/>
              <a:cs typeface="Oswald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284" y="1077323"/>
            <a:ext cx="2357308" cy="3521555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‒"/>
            </a:pPr>
            <a:r>
              <a:rPr lang="en-US" dirty="0" smtClean="0">
                <a:solidFill>
                  <a:schemeClr val="bg1"/>
                </a:solidFill>
              </a:rPr>
              <a:t>Administers federal HUD monies</a:t>
            </a:r>
          </a:p>
          <a:p>
            <a:pPr marL="285750" indent="-285750">
              <a:buFontTx/>
              <a:buChar char="‒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‒"/>
            </a:pPr>
            <a:r>
              <a:rPr lang="en-US" dirty="0" smtClean="0">
                <a:solidFill>
                  <a:schemeClr val="bg1"/>
                </a:solidFill>
              </a:rPr>
              <a:t>Home Repair Program</a:t>
            </a:r>
          </a:p>
          <a:p>
            <a:pPr marL="285750" indent="-285750">
              <a:buFontTx/>
              <a:buChar char="‒"/>
            </a:pPr>
            <a:endParaRPr lang="en-US" dirty="0">
              <a:solidFill>
                <a:schemeClr val="bg1"/>
              </a:solidFill>
              <a:latin typeface="Oswald Regular"/>
            </a:endParaRPr>
          </a:p>
          <a:p>
            <a:pPr marL="285750" indent="-285750">
              <a:buFontTx/>
              <a:buChar char="‒"/>
            </a:pPr>
            <a:r>
              <a:rPr lang="en-US" dirty="0" smtClean="0">
                <a:solidFill>
                  <a:schemeClr val="bg1"/>
                </a:solidFill>
              </a:rPr>
              <a:t>Down Payment Assistance </a:t>
            </a:r>
          </a:p>
          <a:p>
            <a:pPr marL="285750" indent="-285750">
              <a:buFontTx/>
              <a:buChar char="‒"/>
            </a:pPr>
            <a:endParaRPr lang="en-US" dirty="0">
              <a:solidFill>
                <a:schemeClr val="bg2"/>
              </a:solidFill>
              <a:latin typeface="Oswald Regular"/>
            </a:endParaRPr>
          </a:p>
          <a:p>
            <a:pPr marL="285750" indent="-285750">
              <a:buFontTx/>
              <a:buChar char="‒"/>
            </a:pPr>
            <a:r>
              <a:rPr lang="en-US" dirty="0">
                <a:solidFill>
                  <a:schemeClr val="bg2"/>
                </a:solidFill>
                <a:latin typeface="Oswald Regular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Russell Homeownership Repair Incentive Program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‒"/>
            </a:pPr>
            <a:endParaRPr lang="en-US" dirty="0">
              <a:solidFill>
                <a:schemeClr val="bg2"/>
              </a:solidFill>
              <a:latin typeface="Oswald Regular"/>
            </a:endParaRPr>
          </a:p>
          <a:p>
            <a:endParaRPr lang="en-US" b="1" dirty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459" y="1527142"/>
            <a:ext cx="5798677" cy="326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37462" y="0"/>
            <a:ext cx="206538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276" cy="5148263"/>
          </a:xfrm>
          <a:prstGeom prst="rect">
            <a:avLst/>
          </a:prstGeom>
          <a:solidFill>
            <a:srgbClr val="33995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33" y="1527142"/>
            <a:ext cx="2793534" cy="326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3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2826</TotalTime>
  <Words>1434</Words>
  <Application>Microsoft Office PowerPoint</Application>
  <PresentationFormat>Custom</PresentationFormat>
  <Paragraphs>255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Adjacency</vt:lpstr>
      <vt:lpstr>Aging in Place:  Strategies to Protect Seniors and Prevent Vacancy </vt:lpstr>
      <vt:lpstr>PowerPoint Presentation</vt:lpstr>
      <vt:lpstr>   Who are we?  - Louisville Forward-  Established in 2012 as Louisville Metro  Government’s  integrated approach to economic and community  development  - Consists of 3 departments:  Economic Development, Codes &amp; Regulations and  Develop Louisville  - Office of Vacant &amp; Public Property Administration (VPPA) is a division of Develop  Louisville  - Louisville Forward’s Vision Russell Initiative won a   HUD Choice Neighborhoods implementation grant  - Many Metro services currently focused in the Russell Neighborhood  </vt:lpstr>
      <vt:lpstr>VPPA Successes 2626 W. Kentucky Street Buyer- L1C4 Properties, LLC Leased - $ 850/month (Section 8) </vt:lpstr>
      <vt:lpstr>Age-Friendly Community </vt:lpstr>
      <vt:lpstr>Why be an age-friendly community?</vt:lpstr>
      <vt:lpstr>Age-Friendly City Plan </vt:lpstr>
      <vt:lpstr>Community Partners </vt:lpstr>
      <vt:lpstr>Louisville Metro Office of Housing and Community Development </vt:lpstr>
      <vt:lpstr>   Why the Russell Neighborhood?</vt:lpstr>
      <vt:lpstr>   Resident Profile source:  Vision Russell-  A Roadmap for the Future</vt:lpstr>
      <vt:lpstr>Why the Russell Neighborhood?</vt:lpstr>
      <vt:lpstr>       Life Planning Clinic </vt:lpstr>
      <vt:lpstr>Aging In Place Legal Assistance</vt:lpstr>
      <vt:lpstr>Vacant and Abandoned Properties Partnership with Louisville Metro Government </vt:lpstr>
      <vt:lpstr>The mission of the  Legal Aid Society  is to pursue justice for people  living in poverty.</vt:lpstr>
      <vt:lpstr>Legal Aid Society  Louisville, Kentucky</vt:lpstr>
      <vt:lpstr>Life Planning Clinics</vt:lpstr>
      <vt:lpstr>Life Planning Documents</vt:lpstr>
      <vt:lpstr>Estate Planning Advice</vt:lpstr>
      <vt:lpstr>Barriers and Solutions</vt:lpstr>
      <vt:lpstr>Community Outreach</vt:lpstr>
      <vt:lpstr>Community Centered</vt:lpstr>
      <vt:lpstr>Professional Services</vt:lpstr>
      <vt:lpstr>Leveraging Volunteer Resources</vt:lpstr>
      <vt:lpstr>Trust &amp; Accessibility</vt:lpstr>
      <vt:lpstr>       Marketing </vt:lpstr>
      <vt:lpstr>Summary </vt:lpstr>
      <vt:lpstr>PowerPoint Presentation</vt:lpstr>
      <vt:lpstr>Laura Grabowski, Director, Office of Vacant and Public Property Administration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Wheeler</dc:creator>
  <cp:lastModifiedBy>Neva-Marie Polley Scott</cp:lastModifiedBy>
  <cp:revision>188</cp:revision>
  <dcterms:created xsi:type="dcterms:W3CDTF">2017-08-19T18:23:22Z</dcterms:created>
  <dcterms:modified xsi:type="dcterms:W3CDTF">2018-05-15T17:46:42Z</dcterms:modified>
</cp:coreProperties>
</file>