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97" r:id="rId3"/>
    <p:sldId id="259" r:id="rId4"/>
    <p:sldId id="270" r:id="rId5"/>
    <p:sldId id="274" r:id="rId6"/>
    <p:sldId id="290" r:id="rId7"/>
    <p:sldId id="299" r:id="rId8"/>
    <p:sldId id="260" r:id="rId9"/>
    <p:sldId id="261" r:id="rId10"/>
    <p:sldId id="289" r:id="rId11"/>
    <p:sldId id="262" r:id="rId12"/>
    <p:sldId id="291" r:id="rId13"/>
    <p:sldId id="278" r:id="rId14"/>
    <p:sldId id="292" r:id="rId15"/>
    <p:sldId id="263" r:id="rId16"/>
    <p:sldId id="293" r:id="rId17"/>
    <p:sldId id="264" r:id="rId18"/>
    <p:sldId id="294" r:id="rId19"/>
    <p:sldId id="268" r:id="rId20"/>
    <p:sldId id="277" r:id="rId21"/>
    <p:sldId id="287" r:id="rId22"/>
    <p:sldId id="286" r:id="rId23"/>
    <p:sldId id="284" r:id="rId24"/>
    <p:sldId id="285" r:id="rId25"/>
    <p:sldId id="288" r:id="rId26"/>
    <p:sldId id="275" r:id="rId27"/>
    <p:sldId id="273" r:id="rId28"/>
    <p:sldId id="280" r:id="rId29"/>
    <p:sldId id="296" r:id="rId30"/>
    <p:sldId id="295" r:id="rId31"/>
    <p:sldId id="281" r:id="rId32"/>
    <p:sldId id="29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00" autoAdjust="0"/>
    <p:restoredTop sz="83742" autoAdjust="0"/>
  </p:normalViewPr>
  <p:slideViewPr>
    <p:cSldViewPr snapToGrid="0">
      <p:cViewPr>
        <p:scale>
          <a:sx n="68" d="100"/>
          <a:sy n="68" d="100"/>
        </p:scale>
        <p:origin x="189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E1E6D-075C-41C5-9300-F603AE4D848C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76DBD-5C5C-4FAA-8EAE-0E7AC2E8D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1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26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74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36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74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36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74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72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74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1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74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99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26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99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26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59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10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10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68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11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26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26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20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44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200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2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2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74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74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74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38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6DBD-5C5C-4FAA-8EAE-0E7AC2E8D8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10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51830-F93B-4E5E-BAD3-2B234DE37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41688-1A22-499A-910A-44C7F2FB4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689D9-54CD-4BA5-84A2-A3319A93F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C0DB-E189-410A-912B-1271096FBE4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552DD-57DA-400B-8A54-2DCAB0F45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06E9B-3FA7-4B25-808D-FFF1AE257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4DD9-87F6-40FE-8EC4-BB2A7639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8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A05EE-6A7C-4DBD-9CD9-91F530780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852F7-1918-4253-AD9E-7368930D5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2841B-DEC8-430F-854C-DBE12D2B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C0DB-E189-410A-912B-1271096FBE4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858A3-A909-44F7-8FC8-8C031638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B3E62-193F-4822-913F-2C9FACFC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4DD9-87F6-40FE-8EC4-BB2A7639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1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E79BB-F471-48DD-8780-2A17FE19D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118B8-FEDB-4769-9269-9BC2D98DA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5007A-E1E0-4039-9C52-46608616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C0DB-E189-410A-912B-1271096FBE4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594E4-22E7-4C44-AAC9-DA9655AB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4E9CF-7D90-4F39-A95B-CAC381F6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4DD9-87F6-40FE-8EC4-BB2A7639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9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B6583-7556-4523-B4C8-9DFC12669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7FB1C-EE2A-45C3-9E3B-70E6E3D36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F75A-EAF3-4CB6-81EA-4D154811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C0DB-E189-410A-912B-1271096FBE4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357D4-8DFD-4AA6-82EA-437291984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517C1-A732-4473-852B-408ACF57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4DD9-87F6-40FE-8EC4-BB2A7639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7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E6D87-3BF9-433E-B0F6-3D1F177C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77FB2-C054-4C49-A738-936D3FCFC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670E6-6048-471F-BA33-E79B00EA0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C0DB-E189-410A-912B-1271096FBE4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ABAE9-F034-4E7C-B585-8D9E541EA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C86DB-343B-46F8-93E1-C7137BD7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4DD9-87F6-40FE-8EC4-BB2A7639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62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51FB5-FA49-47C0-A41A-D03279B05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6F436-0ED7-40DF-8ECF-D538FFEDE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8D74A-7158-4708-B870-A148F3136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0D279-A5EE-4039-91EB-FA355D5BC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C0DB-E189-410A-912B-1271096FBE4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3DBD3-9FB8-4182-843C-381F8B65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AFE46-0AD0-461B-8514-2D67A40B2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4DD9-87F6-40FE-8EC4-BB2A7639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21142-B401-41ED-A8B6-6376BF245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74007-3EE6-4154-9D0A-F1032A254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41B5E-540E-4CB3-9986-4DF6D29DF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41B20-CBCF-4831-A484-DBDBD2677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A34A5-D870-436A-A516-24B376F40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4F2A6-301B-45A0-9EB2-18638BE31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C0DB-E189-410A-912B-1271096FBE4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E6AE77-AEEC-4EA3-845E-D2765B48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9279B6-723B-4769-9CFC-8E1FA924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4DD9-87F6-40FE-8EC4-BB2A7639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98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5BD45-4893-4A85-8566-E73F3190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DCFD0-EE84-4D11-97B3-9D84E26F8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C0DB-E189-410A-912B-1271096FBE4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A82FC-06D3-439C-96D6-187D1CA3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CB751-1884-42B1-B08C-D9B604528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4DD9-87F6-40FE-8EC4-BB2A7639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6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C43BE-3ACB-472D-A8AA-1603AAB5F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C0DB-E189-410A-912B-1271096FBE4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01EFF-49CB-4DCE-80D3-3FA0EA2F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7B6F3-EC2F-426C-9DB2-4A47BD67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4DD9-87F6-40FE-8EC4-BB2A7639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1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AC41D-347D-4534-A966-8AEEAAC23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4BF26-BDDA-4EF0-A9E8-1427EFC88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EBD6C-B832-404E-9C1B-07F6EF211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7EAA8-3A4E-4E37-93EE-F3089A51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C0DB-E189-410A-912B-1271096FBE4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3B730-692A-45F8-A0C8-20CE84777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0DB77-2535-4949-8A1D-0D71F3E0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4DD9-87F6-40FE-8EC4-BB2A7639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2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8FB53-75B0-42EF-9F1E-0DAC5550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05939-131B-4E24-8D14-42FFB2282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8F6B5-37EC-453E-A8BB-0911DA23B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C5AAA-FE00-4D11-9A4A-3331B39F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C0DB-E189-410A-912B-1271096FBE4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93C21-8488-446C-8F4B-0CF34747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1D425-D0A6-46A1-BB29-C57DEB56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4DD9-87F6-40FE-8EC4-BB2A7639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85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B09D07-18C4-4708-A73D-8127FCA7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5855C-6B90-483F-9C46-3D66D7A03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A8E26-F9D9-481C-819F-CCDD7B60B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BC0DB-E189-410A-912B-1271096FBE4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497C0-89A4-44B2-88B5-D6DB082FB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80CBD-5AA6-427A-959E-2B1772346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54DD9-87F6-40FE-8EC4-BB2A7639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8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8A0DB-7739-4463-8E0F-8B7127A5F603}"/>
              </a:ext>
            </a:extLst>
          </p:cNvPr>
          <p:cNvSpPr/>
          <p:nvPr/>
        </p:nvSpPr>
        <p:spPr>
          <a:xfrm>
            <a:off x="1839951" y="1253877"/>
            <a:ext cx="2199943" cy="219994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37874-CD33-445D-9967-FFA0B1B32818}"/>
              </a:ext>
            </a:extLst>
          </p:cNvPr>
          <p:cNvSpPr/>
          <p:nvPr/>
        </p:nvSpPr>
        <p:spPr>
          <a:xfrm>
            <a:off x="1839951" y="3566385"/>
            <a:ext cx="2199943" cy="219994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F545A-3FE9-4697-A3B6-BDD1132F9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3084" y="1350655"/>
            <a:ext cx="6724122" cy="4079989"/>
          </a:xfrm>
        </p:spPr>
        <p:txBody>
          <a:bodyPr>
            <a:noAutofit/>
          </a:bodyPr>
          <a:lstStyle/>
          <a:p>
            <a:pPr algn="l"/>
            <a:r>
              <a:rPr lang="en-US" sz="5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Using Data to Determine Blight Remediation Interventions </a:t>
            </a:r>
            <a:br>
              <a:rPr lang="en-US" sz="5600" dirty="0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 sz="5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and Outcomes</a:t>
            </a:r>
          </a:p>
        </p:txBody>
      </p:sp>
    </p:spTree>
    <p:extLst>
      <p:ext uri="{BB962C8B-B14F-4D97-AF65-F5344CB8AC3E}">
        <p14:creationId xmlns:p14="http://schemas.microsoft.com/office/powerpoint/2010/main" val="2335037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23E1812-9014-461E-A260-9EC3028471F3}"/>
              </a:ext>
            </a:extLst>
          </p:cNvPr>
          <p:cNvSpPr txBox="1">
            <a:spLocks/>
          </p:cNvSpPr>
          <p:nvPr/>
        </p:nvSpPr>
        <p:spPr>
          <a:xfrm>
            <a:off x="7300358" y="1200152"/>
            <a:ext cx="4865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Franklin Gothic Demi" panose="020B0703020102020204" pitchFamily="34" charset="0"/>
              </a:rPr>
              <a:t>Demolition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968900" y="2286000"/>
            <a:ext cx="0" cy="228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6A251BA-CC92-452E-9D08-A59F928A3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3" y="1668874"/>
            <a:ext cx="5930987" cy="39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58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ouse covered in snow&#10;&#10;Description generated with very high confidence">
            <a:extLst>
              <a:ext uri="{FF2B5EF4-FFF2-40B4-BE49-F238E27FC236}">
                <a16:creationId xmlns:a16="http://schemas.microsoft.com/office/drawing/2014/main" id="{886EA800-9051-4400-A6D1-3DCE22A04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C8FDA0-DA26-45A6-8445-47B7CE82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895" y="2317147"/>
            <a:ext cx="6741583" cy="2254853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Renovation for Occupancy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C617-34F9-4839-ABE0-8B75BBEB2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18842"/>
            <a:ext cx="4299285" cy="3426106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Condition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Period of Vacancy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Block Stability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Assessed Value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Property Size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Property Type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Proximity to Previous Investment</a:t>
            </a:r>
            <a:endParaRPr lang="en-US" sz="1500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045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23E1812-9014-461E-A260-9EC3028471F3}"/>
              </a:ext>
            </a:extLst>
          </p:cNvPr>
          <p:cNvSpPr txBox="1">
            <a:spLocks/>
          </p:cNvSpPr>
          <p:nvPr/>
        </p:nvSpPr>
        <p:spPr>
          <a:xfrm>
            <a:off x="7300358" y="1200152"/>
            <a:ext cx="4865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dirty="0">
                <a:latin typeface="Franklin Gothic Demi" panose="020B0703020102020204" pitchFamily="34" charset="0"/>
              </a:rPr>
              <a:t>Renovation for Occupancy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968900" y="2286000"/>
            <a:ext cx="0" cy="228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 descr="S:\Data Management\RVP 2018\04-10-2018 MPD_Renov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69" y="1519010"/>
            <a:ext cx="5901358" cy="387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332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cordon\Desktop\7986114010_c7e81b060e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2" b="15452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C8FDA0-DA26-45A6-8445-47B7CE82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895" y="2317147"/>
            <a:ext cx="6741583" cy="2254853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New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C617-34F9-4839-ABE0-8B75BBEB2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18842"/>
            <a:ext cx="4299285" cy="3426106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Block Stability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Land Size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Zoning Designation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Location within NRSA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Former Demolition Activity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Proximity to Previous Investment</a:t>
            </a:r>
          </a:p>
        </p:txBody>
      </p:sp>
    </p:spTree>
    <p:extLst>
      <p:ext uri="{BB962C8B-B14F-4D97-AF65-F5344CB8AC3E}">
        <p14:creationId xmlns:p14="http://schemas.microsoft.com/office/powerpoint/2010/main" val="1157179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23E1812-9014-461E-A260-9EC3028471F3}"/>
              </a:ext>
            </a:extLst>
          </p:cNvPr>
          <p:cNvSpPr txBox="1">
            <a:spLocks/>
          </p:cNvSpPr>
          <p:nvPr/>
        </p:nvSpPr>
        <p:spPr>
          <a:xfrm>
            <a:off x="7300358" y="1200152"/>
            <a:ext cx="4865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dirty="0">
                <a:latin typeface="Franklin Gothic Demi" panose="020B0703020102020204" pitchFamily="34" charset="0"/>
              </a:rPr>
              <a:t>New Construction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968900" y="2286000"/>
            <a:ext cx="0" cy="228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S:\Data Management\RVP 2018\04-10-2018 MPD_New Construc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0" y="1308109"/>
            <a:ext cx="6181046" cy="448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611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large brick building with grass in front of a house&#10;&#10;Description generated with very high confidence">
            <a:extLst>
              <a:ext uri="{FF2B5EF4-FFF2-40B4-BE49-F238E27FC236}">
                <a16:creationId xmlns:a16="http://schemas.microsoft.com/office/drawing/2014/main" id="{AFA3A3FD-F84D-4115-A7EE-E025396FC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 b="1955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3809F56-C088-434E-8907-7D04948B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046" y="1070811"/>
            <a:ext cx="6218793" cy="4726276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Blight Remediation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79D6FD9-0DB1-4A6D-8008-B1F52659453C}"/>
              </a:ext>
            </a:extLst>
          </p:cNvPr>
          <p:cNvSpPr txBox="1">
            <a:spLocks/>
          </p:cNvSpPr>
          <p:nvPr/>
        </p:nvSpPr>
        <p:spPr>
          <a:xfrm>
            <a:off x="-1449085" y="1070811"/>
            <a:ext cx="5859038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Condition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Block Stability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Deed Status</a:t>
            </a:r>
          </a:p>
          <a:p>
            <a:pPr marL="0" indent="0" algn="r">
              <a:buNone/>
            </a:pPr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Sale Date 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Property Size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Property Type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Severity of Code Violations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Proximity to Previous Investment</a:t>
            </a:r>
          </a:p>
        </p:txBody>
      </p:sp>
    </p:spTree>
    <p:extLst>
      <p:ext uri="{BB962C8B-B14F-4D97-AF65-F5344CB8AC3E}">
        <p14:creationId xmlns:p14="http://schemas.microsoft.com/office/powerpoint/2010/main" val="1408536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23E1812-9014-461E-A260-9EC3028471F3}"/>
              </a:ext>
            </a:extLst>
          </p:cNvPr>
          <p:cNvSpPr txBox="1">
            <a:spLocks/>
          </p:cNvSpPr>
          <p:nvPr/>
        </p:nvSpPr>
        <p:spPr>
          <a:xfrm>
            <a:off x="7300358" y="1200152"/>
            <a:ext cx="4865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dirty="0">
                <a:latin typeface="Franklin Gothic Demi" panose="020B0703020102020204" pitchFamily="34" charset="0"/>
              </a:rPr>
              <a:t>Blight Remediation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968900" y="2286000"/>
            <a:ext cx="0" cy="228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S:\Data Management\RVP 2018\04-10-2018 MPD_Blight Bus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0" y="247895"/>
            <a:ext cx="5447393" cy="636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02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E20EB187-900F-4AF5-813B-101456D9FD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8657C434-663F-4D9F-9B7E-3BBCF28CF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4D17C8-E9C2-48A4-AA36-D7048A6CCC4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FBB771-332D-4E10-A078-8CD79369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6" y="1694949"/>
            <a:ext cx="6897171" cy="34681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Tax Foreclosure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F355-5A6B-4106-8141-609BC1ACB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829" y="1200151"/>
            <a:ext cx="3461961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Tax Delinquency</a:t>
            </a:r>
          </a:p>
          <a:p>
            <a:pPr marL="0" indent="0" algn="r">
              <a:buNone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Occupancy Status</a:t>
            </a:r>
          </a:p>
          <a:p>
            <a:pPr marL="0" indent="0" algn="r">
              <a:buNone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Property Type</a:t>
            </a:r>
          </a:p>
          <a:p>
            <a:pPr marL="0" indent="0" algn="r">
              <a:buNone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Previous Tax Foreclosure Cases</a:t>
            </a:r>
          </a:p>
        </p:txBody>
      </p:sp>
    </p:spTree>
    <p:extLst>
      <p:ext uri="{BB962C8B-B14F-4D97-AF65-F5344CB8AC3E}">
        <p14:creationId xmlns:p14="http://schemas.microsoft.com/office/powerpoint/2010/main" val="284394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23E1812-9014-461E-A260-9EC3028471F3}"/>
              </a:ext>
            </a:extLst>
          </p:cNvPr>
          <p:cNvSpPr txBox="1">
            <a:spLocks/>
          </p:cNvSpPr>
          <p:nvPr/>
        </p:nvSpPr>
        <p:spPr>
          <a:xfrm>
            <a:off x="7300358" y="1200152"/>
            <a:ext cx="4865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dirty="0">
                <a:latin typeface="Franklin Gothic Demi" panose="020B0703020102020204" pitchFamily="34" charset="0"/>
              </a:rPr>
              <a:t>Tax Foreclosure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968900" y="2286000"/>
            <a:ext cx="0" cy="228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:\Data Management\RVP 2018\04-10-2018 MPD_Tax Foreclos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33" y="1277259"/>
            <a:ext cx="5900174" cy="486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30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Content Placeholder 4">
            <a:extLst>
              <a:ext uri="{FF2B5EF4-FFF2-40B4-BE49-F238E27FC236}">
                <a16:creationId xmlns:a16="http://schemas.microsoft.com/office/drawing/2014/main" id="{88FCB61D-A2B6-478E-9D64-6580854A3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3" b="2617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F433D-F58A-4EB8-B92B-8D063C008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TARGETING INTERVENTIONS AT THE BLOCK AND NEIGHBORHOOD LEVEL</a:t>
            </a:r>
          </a:p>
        </p:txBody>
      </p:sp>
    </p:spTree>
    <p:extLst>
      <p:ext uri="{BB962C8B-B14F-4D97-AF65-F5344CB8AC3E}">
        <p14:creationId xmlns:p14="http://schemas.microsoft.com/office/powerpoint/2010/main" val="2376160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us parked in front of a building&#10;&#10;Description generated with high confidence">
            <a:extLst>
              <a:ext uri="{FF2B5EF4-FFF2-40B4-BE49-F238E27FC236}">
                <a16:creationId xmlns:a16="http://schemas.microsoft.com/office/drawing/2014/main" id="{298FCC42-D34E-450D-ADB6-7DA3BE123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EF545A-3FE9-4697-A3B6-BDD1132F9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842" y="2253309"/>
            <a:ext cx="11550316" cy="155201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Data Driven Investment:</a:t>
            </a:r>
            <a:br>
              <a:rPr lang="en-US" sz="4800" dirty="0">
                <a:solidFill>
                  <a:srgbClr val="FFFFFF"/>
                </a:solidFill>
                <a:latin typeface="Franklin Gothic Demi" panose="020B0703020102020204" pitchFamily="34" charset="0"/>
              </a:rPr>
            </a:br>
            <a:r>
              <a:rPr lang="en-US" sz="48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Tools and Strategies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8FD8E-80FE-405D-88B4-C458D6674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32293"/>
            <a:ext cx="9144000" cy="12413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Franklin Gothic Book" panose="020B0503020102020204" pitchFamily="34" charset="0"/>
              </a:rPr>
              <a:t>Cali </a:t>
            </a:r>
            <a:r>
              <a:rPr lang="en-US" dirty="0" err="1">
                <a:solidFill>
                  <a:srgbClr val="FFFFFF"/>
                </a:solidFill>
                <a:latin typeface="Franklin Gothic Book" panose="020B0503020102020204" pitchFamily="34" charset="0"/>
              </a:rPr>
              <a:t>Nellis</a:t>
            </a:r>
            <a:r>
              <a:rPr lang="en-US" dirty="0">
                <a:solidFill>
                  <a:srgbClr val="FFFFFF"/>
                </a:solidFill>
                <a:latin typeface="Franklin Gothic Book" panose="020B0503020102020204" pitchFamily="34" charset="0"/>
              </a:rPr>
              <a:t> Khakoo, Director of Housing and Neighborhood Planning</a:t>
            </a:r>
          </a:p>
          <a:p>
            <a:r>
              <a:rPr lang="en-US" dirty="0">
                <a:solidFill>
                  <a:srgbClr val="FFFFFF"/>
                </a:solidFill>
                <a:latin typeface="Franklin Gothic Book" panose="020B0503020102020204" pitchFamily="34" charset="0"/>
              </a:rPr>
              <a:t>Belen Cordon, Mapping and Data Analyst</a:t>
            </a:r>
          </a:p>
        </p:txBody>
      </p:sp>
      <p:pic>
        <p:nvPicPr>
          <p:cNvPr id="9" name="Picture 8" descr="A picture containing web, sitting, outdoor object&#10;&#10;Description generated with high confidence">
            <a:extLst>
              <a:ext uri="{FF2B5EF4-FFF2-40B4-BE49-F238E27FC236}">
                <a16:creationId xmlns:a16="http://schemas.microsoft.com/office/drawing/2014/main" id="{BE5BA28B-5BDF-4434-817A-558F52B83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269" y="5773669"/>
            <a:ext cx="958459" cy="95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71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map&#10;&#10;Description generated with high confidence">
            <a:extLst>
              <a:ext uri="{FF2B5EF4-FFF2-40B4-BE49-F238E27FC236}">
                <a16:creationId xmlns:a16="http://schemas.microsoft.com/office/drawing/2014/main" id="{E3980047-CAB2-4791-B5C2-B838BABAE7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0" r="2" b="19080"/>
          <a:stretch/>
        </p:blipFill>
        <p:spPr>
          <a:xfrm rot="16200000">
            <a:off x="-270121" y="50502"/>
            <a:ext cx="7846030" cy="73057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273FCE-6075-47B4-BB01-A368D343E1A9}"/>
              </a:ext>
            </a:extLst>
          </p:cNvPr>
          <p:cNvSpPr/>
          <p:nvPr/>
        </p:nvSpPr>
        <p:spPr>
          <a:xfrm rot="16200000">
            <a:off x="1289049" y="1285330"/>
            <a:ext cx="7991589" cy="49816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3D2A42-C1A7-44D4-95DF-20D5B1C1D749}"/>
              </a:ext>
            </a:extLst>
          </p:cNvPr>
          <p:cNvSpPr txBox="1">
            <a:spLocks/>
          </p:cNvSpPr>
          <p:nvPr/>
        </p:nvSpPr>
        <p:spPr>
          <a:xfrm>
            <a:off x="5605509" y="10143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Franklin Gothic Demi" panose="020B0703020102020204" pitchFamily="34" charset="0"/>
              </a:rPr>
              <a:t>Property-Level Analysis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CC07767-8878-40EB-95E0-A614CC5653C3}"/>
              </a:ext>
            </a:extLst>
          </p:cNvPr>
          <p:cNvSpPr txBox="1">
            <a:spLocks/>
          </p:cNvSpPr>
          <p:nvPr/>
        </p:nvSpPr>
        <p:spPr>
          <a:xfrm>
            <a:off x="5812154" y="1628776"/>
            <a:ext cx="6218219" cy="2790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Franklin Gothic Book" panose="020B0503020102020204" pitchFamily="34" charset="0"/>
              </a:rPr>
              <a:t>Use an index or scoring system to identify priority candidates for a program or outcome</a:t>
            </a:r>
          </a:p>
          <a:p>
            <a:r>
              <a:rPr lang="en-US" sz="1800" dirty="0">
                <a:latin typeface="Franklin Gothic Book" panose="020B0503020102020204" pitchFamily="34" charset="0"/>
              </a:rPr>
              <a:t>Focus effort on properties most likely to have an impact and achieve the desired results</a:t>
            </a:r>
          </a:p>
          <a:p>
            <a:r>
              <a:rPr lang="en-US" sz="1800" dirty="0">
                <a:latin typeface="Franklin Gothic Book" panose="020B0503020102020204" pitchFamily="34" charset="0"/>
              </a:rPr>
              <a:t>Identify critical factors to be addressed and assign weight to them in the scoring system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721013" y="1410267"/>
            <a:ext cx="630936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map&#10;&#10;Description generated with high confidence">
            <a:extLst>
              <a:ext uri="{FF2B5EF4-FFF2-40B4-BE49-F238E27FC236}">
                <a16:creationId xmlns:a16="http://schemas.microsoft.com/office/drawing/2014/main" id="{E3980047-CAB2-4791-B5C2-B838BABAE7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39" b="61879"/>
          <a:stretch/>
        </p:blipFill>
        <p:spPr>
          <a:xfrm>
            <a:off x="7305788" y="4380382"/>
            <a:ext cx="2141481" cy="2223530"/>
          </a:xfrm>
          <a:prstGeom prst="rect">
            <a:avLst/>
          </a:prstGeom>
        </p:spPr>
      </p:pic>
      <p:pic>
        <p:nvPicPr>
          <p:cNvPr id="13" name="Picture 12" descr="A close up of a map&#10;&#10;Description generated with high confidence">
            <a:extLst>
              <a:ext uri="{FF2B5EF4-FFF2-40B4-BE49-F238E27FC236}">
                <a16:creationId xmlns:a16="http://schemas.microsoft.com/office/drawing/2014/main" id="{E3980047-CAB2-4791-B5C2-B838BABAE7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75724" r="68507"/>
          <a:stretch/>
        </p:blipFill>
        <p:spPr>
          <a:xfrm>
            <a:off x="9064738" y="5187950"/>
            <a:ext cx="2225562" cy="1415962"/>
          </a:xfrm>
          <a:prstGeom prst="rect">
            <a:avLst/>
          </a:prstGeom>
        </p:spPr>
      </p:pic>
      <p:pic>
        <p:nvPicPr>
          <p:cNvPr id="14" name="Picture 13" descr="A close up of a map&#10;&#10;Description generated with high confidence">
            <a:extLst>
              <a:ext uri="{FF2B5EF4-FFF2-40B4-BE49-F238E27FC236}">
                <a16:creationId xmlns:a16="http://schemas.microsoft.com/office/drawing/2014/main" id="{E3980047-CAB2-4791-B5C2-B838BABAE7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" t="75724" r="94157" b="17635"/>
          <a:stretch/>
        </p:blipFill>
        <p:spPr>
          <a:xfrm rot="16200000">
            <a:off x="8997025" y="5201200"/>
            <a:ext cx="325925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31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F6546AF-1DB7-4446-BAB7-E9AF639D5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66"/>
          <a:stretch/>
        </p:blipFill>
        <p:spPr>
          <a:xfrm>
            <a:off x="159655" y="3677433"/>
            <a:ext cx="11742057" cy="19684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3D2A42-C1A7-44D4-95DF-20D5B1C1D749}"/>
              </a:ext>
            </a:extLst>
          </p:cNvPr>
          <p:cNvSpPr txBox="1">
            <a:spLocks/>
          </p:cNvSpPr>
          <p:nvPr/>
        </p:nvSpPr>
        <p:spPr>
          <a:xfrm>
            <a:off x="5605509" y="10143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Franklin Gothic Demi" panose="020B0703020102020204" pitchFamily="34" charset="0"/>
              </a:rPr>
              <a:t>Property-Level Analysis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CC07767-8878-40EB-95E0-A614CC5653C3}"/>
              </a:ext>
            </a:extLst>
          </p:cNvPr>
          <p:cNvSpPr txBox="1">
            <a:spLocks/>
          </p:cNvSpPr>
          <p:nvPr/>
        </p:nvSpPr>
        <p:spPr>
          <a:xfrm>
            <a:off x="5812154" y="1628776"/>
            <a:ext cx="6218219" cy="2790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Franklin Gothic Book" panose="020B0503020102020204" pitchFamily="34" charset="0"/>
              </a:rPr>
              <a:t>Use an index or scoring system to identify priority candidates for a program or outcome</a:t>
            </a:r>
          </a:p>
          <a:p>
            <a:r>
              <a:rPr lang="en-US" sz="1800" dirty="0">
                <a:latin typeface="Franklin Gothic Book" panose="020B0503020102020204" pitchFamily="34" charset="0"/>
              </a:rPr>
              <a:t>Focus effort on properties most likely to have an impact and achieve the desired results</a:t>
            </a:r>
          </a:p>
          <a:p>
            <a:r>
              <a:rPr lang="en-US" sz="1800" dirty="0">
                <a:latin typeface="Franklin Gothic Book" panose="020B0503020102020204" pitchFamily="34" charset="0"/>
              </a:rPr>
              <a:t>Identify critical factors to be addressed and assign weight to them in the scoring system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721013" y="1410267"/>
            <a:ext cx="630936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709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5"/>
          <a:stretch/>
        </p:blipFill>
        <p:spPr bwMode="auto">
          <a:xfrm>
            <a:off x="2399997" y="1618034"/>
            <a:ext cx="6912576" cy="508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63D2A42-C1A7-44D4-95DF-20D5B1C1D749}"/>
              </a:ext>
            </a:extLst>
          </p:cNvPr>
          <p:cNvSpPr txBox="1">
            <a:spLocks/>
          </p:cNvSpPr>
          <p:nvPr/>
        </p:nvSpPr>
        <p:spPr>
          <a:xfrm>
            <a:off x="5605509" y="10143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Franklin Gothic Demi" panose="020B0703020102020204" pitchFamily="34" charset="0"/>
              </a:rPr>
              <a:t>Property-Level Analysis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721013" y="1410267"/>
            <a:ext cx="630936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381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3D2A42-C1A7-44D4-95DF-20D5B1C1D749}"/>
              </a:ext>
            </a:extLst>
          </p:cNvPr>
          <p:cNvSpPr txBox="1">
            <a:spLocks/>
          </p:cNvSpPr>
          <p:nvPr/>
        </p:nvSpPr>
        <p:spPr>
          <a:xfrm>
            <a:off x="5605509" y="10143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Franklin Gothic Demi" panose="020B0703020102020204" pitchFamily="34" charset="0"/>
              </a:rPr>
              <a:t>Inventory Analysis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CC07767-8878-40EB-95E0-A614CC565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2154" y="1628776"/>
            <a:ext cx="5514975" cy="9525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>
                <a:latin typeface="Franklin Gothic Book" panose="020B0503020102020204" pitchFamily="34" charset="0"/>
              </a:rPr>
              <a:t>Review properties by desired outcome and related conditions (data points) by using Pivot Tables.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721013" y="1410267"/>
            <a:ext cx="630936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S:\Data Management\RVP 2018\LB Inventory Analys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299607"/>
            <a:ext cx="11515192" cy="41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494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Projects\NBD_PS\Cali\Real Estate Development\Vacancy Analysis\Vacancy Analysis_RVP_Vacant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8765" r="2621" b="24007"/>
          <a:stretch/>
        </p:blipFill>
        <p:spPr bwMode="auto">
          <a:xfrm>
            <a:off x="298075" y="-164191"/>
            <a:ext cx="7419031" cy="794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 rot="16200000">
            <a:off x="1289049" y="1285330"/>
            <a:ext cx="7991589" cy="49816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3D2A42-C1A7-44D4-95DF-20D5B1C1D749}"/>
              </a:ext>
            </a:extLst>
          </p:cNvPr>
          <p:cNvSpPr txBox="1">
            <a:spLocks/>
          </p:cNvSpPr>
          <p:nvPr/>
        </p:nvSpPr>
        <p:spPr>
          <a:xfrm>
            <a:off x="5600430" y="10143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Franklin Gothic Demi" panose="020B0703020102020204" pitchFamily="34" charset="0"/>
              </a:rPr>
              <a:t>Proximity Analysis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CC07767-8878-40EB-95E0-A614CC5653C3}"/>
              </a:ext>
            </a:extLst>
          </p:cNvPr>
          <p:cNvSpPr txBox="1">
            <a:spLocks/>
          </p:cNvSpPr>
          <p:nvPr/>
        </p:nvSpPr>
        <p:spPr>
          <a:xfrm>
            <a:off x="5807075" y="1628775"/>
            <a:ext cx="6218219" cy="2464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Franklin Gothic Book" panose="020B0503020102020204" pitchFamily="34" charset="0"/>
              </a:rPr>
              <a:t>Use area around previous projects (rehabilitations, demolitions, and new construction) to prioritize vacant structures leverage past investment.</a:t>
            </a:r>
          </a:p>
          <a:p>
            <a:r>
              <a:rPr lang="en-US" sz="1800" dirty="0">
                <a:latin typeface="Franklin Gothic Book" panose="020B0503020102020204" pitchFamily="34" charset="0"/>
              </a:rPr>
              <a:t>Works both at the City- and neighborhood-level to concentrate impact when appropriate.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715934" y="1410267"/>
            <a:ext cx="63093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Z:\Projects\NBD_PS\Cali\Real Estate Development\Vacancy Analysis\Vacancy Analysis_RVP_Vacants_Targeted.png">
            <a:extLst>
              <a:ext uri="{FF2B5EF4-FFF2-40B4-BE49-F238E27FC236}">
                <a16:creationId xmlns:a16="http://schemas.microsoft.com/office/drawing/2014/main" id="{70923D14-B994-46CC-A768-DD55A7BA7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93" r="62528" b="3290"/>
          <a:stretch/>
        </p:blipFill>
        <p:spPr bwMode="auto">
          <a:xfrm>
            <a:off x="6195516" y="3576917"/>
            <a:ext cx="4308575" cy="30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609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Projects\NBD_PS\Cali\Real Estate Development\Vacancy Analysis\Vacancy Analysis_RVP_Vacants_Targete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8613" r="2548" b="24049"/>
          <a:stretch/>
        </p:blipFill>
        <p:spPr bwMode="auto">
          <a:xfrm>
            <a:off x="298780" y="-176891"/>
            <a:ext cx="7410418" cy="794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16200000">
            <a:off x="1289049" y="1285330"/>
            <a:ext cx="7991589" cy="49816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3D2A42-C1A7-44D4-95DF-20D5B1C1D749}"/>
              </a:ext>
            </a:extLst>
          </p:cNvPr>
          <p:cNvSpPr txBox="1">
            <a:spLocks/>
          </p:cNvSpPr>
          <p:nvPr/>
        </p:nvSpPr>
        <p:spPr>
          <a:xfrm>
            <a:off x="5587730" y="10143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Franklin Gothic Demi" panose="020B0703020102020204" pitchFamily="34" charset="0"/>
              </a:rPr>
              <a:t>Proximity Analysis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CC07767-8878-40EB-95E0-A614CC5653C3}"/>
              </a:ext>
            </a:extLst>
          </p:cNvPr>
          <p:cNvSpPr txBox="1">
            <a:spLocks/>
          </p:cNvSpPr>
          <p:nvPr/>
        </p:nvSpPr>
        <p:spPr>
          <a:xfrm>
            <a:off x="5794375" y="1628775"/>
            <a:ext cx="6218219" cy="2464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Franklin Gothic Book" panose="020B0503020102020204" pitchFamily="34" charset="0"/>
              </a:rPr>
              <a:t>Use area around previous projects (rehabilitations, demolitions, and new construction) to prioritize vacant structures leverage past investment.</a:t>
            </a:r>
          </a:p>
          <a:p>
            <a:r>
              <a:rPr lang="en-US" sz="1800" dirty="0">
                <a:latin typeface="Franklin Gothic Book" panose="020B0503020102020204" pitchFamily="34" charset="0"/>
              </a:rPr>
              <a:t>Works both at the City- and neighborhood-level to concentrate impact when appropriate.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703234" y="1410267"/>
            <a:ext cx="63093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Z:\Projects\NBD_PS\Cali\Real Estate Development\Vacancy Analysis\Vacancy Analysis_RVP_Vacants_Targete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93" r="62528" b="3290"/>
          <a:stretch/>
        </p:blipFill>
        <p:spPr bwMode="auto">
          <a:xfrm>
            <a:off x="6195516" y="3576917"/>
            <a:ext cx="4308575" cy="30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81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Z:\Projects\NBD_PS\Cali\Real Estate Development\Infill Housing\Vacant Land Opportunity Map -Illustrative with sites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5" b="24646"/>
          <a:stretch/>
        </p:blipFill>
        <p:spPr bwMode="auto">
          <a:xfrm>
            <a:off x="71682" y="-198256"/>
            <a:ext cx="7864614" cy="794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 rot="16200000">
            <a:off x="1289049" y="1285330"/>
            <a:ext cx="7991589" cy="49816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3D2A42-C1A7-44D4-95DF-20D5B1C1D749}"/>
              </a:ext>
            </a:extLst>
          </p:cNvPr>
          <p:cNvSpPr txBox="1">
            <a:spLocks/>
          </p:cNvSpPr>
          <p:nvPr/>
        </p:nvSpPr>
        <p:spPr>
          <a:xfrm>
            <a:off x="4965430" y="10143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Franklin Gothic Demi" panose="020B0703020102020204" pitchFamily="34" charset="0"/>
              </a:rPr>
              <a:t>Block Stability Analysis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CC07767-8878-40EB-95E0-A614CC5653C3}"/>
              </a:ext>
            </a:extLst>
          </p:cNvPr>
          <p:cNvSpPr txBox="1">
            <a:spLocks/>
          </p:cNvSpPr>
          <p:nvPr/>
        </p:nvSpPr>
        <p:spPr>
          <a:xfrm>
            <a:off x="5172075" y="1628776"/>
            <a:ext cx="5514975" cy="1660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Franklin Gothic Book" panose="020B0503020102020204" pitchFamily="34" charset="0"/>
              </a:rPr>
              <a:t>A scoring strategy to identify target blocks for redevelopment or blight mitigation.</a:t>
            </a:r>
          </a:p>
          <a:p>
            <a:r>
              <a:rPr lang="en-US" sz="1800" dirty="0">
                <a:latin typeface="Franklin Gothic Book" panose="020B0503020102020204" pitchFamily="34" charset="0"/>
              </a:rPr>
              <a:t>Mapping city blocks by scores above or below median illustrates target areas for the strategy.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080934" y="1410267"/>
            <a:ext cx="630936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Z:\Projects\NBD_PS\Cali\Real Estate Development\Infill Housing\Vacant Land Opportunity Map -Illustrative with sites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77371" r="65305"/>
          <a:stretch/>
        </p:blipFill>
        <p:spPr bwMode="auto">
          <a:xfrm>
            <a:off x="7936296" y="3051215"/>
            <a:ext cx="2331883" cy="35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819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B57FB734-655B-4F06-AB90-017259DE5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3" b="2617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32B91C9-5FD1-4061-BB23-131B9C74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225" y="1065862"/>
            <a:ext cx="5562598" cy="4726276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Data-driven Initiatives</a:t>
            </a:r>
          </a:p>
        </p:txBody>
      </p:sp>
      <p:pic>
        <p:nvPicPr>
          <p:cNvPr id="7" name="Content Placeholder 6" descr="Gears">
            <a:extLst>
              <a:ext uri="{FF2B5EF4-FFF2-40B4-BE49-F238E27FC236}">
                <a16:creationId xmlns:a16="http://schemas.microsoft.com/office/drawing/2014/main" id="{185E08DC-5E2E-4489-A67D-63BF65ED9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3199" y="2525403"/>
            <a:ext cx="1807194" cy="1807194"/>
          </a:xfrm>
        </p:spPr>
      </p:pic>
    </p:spTree>
    <p:extLst>
      <p:ext uri="{BB962C8B-B14F-4D97-AF65-F5344CB8AC3E}">
        <p14:creationId xmlns:p14="http://schemas.microsoft.com/office/powerpoint/2010/main" val="2498453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2672072" y="-2661928"/>
            <a:ext cx="6847858" cy="12192001"/>
          </a:xfrm>
          <a:prstGeom prst="rect">
            <a:avLst/>
          </a:prstGeom>
          <a:blipFill dpi="0" rotWithShape="0">
            <a:blip r:embed="rId3">
              <a:alphaModFix amt="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3D2A42-C1A7-44D4-95DF-20D5B1C1D749}"/>
              </a:ext>
            </a:extLst>
          </p:cNvPr>
          <p:cNvSpPr txBox="1">
            <a:spLocks/>
          </p:cNvSpPr>
          <p:nvPr/>
        </p:nvSpPr>
        <p:spPr>
          <a:xfrm>
            <a:off x="4965430" y="10143"/>
            <a:ext cx="7493270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Vacant Property Taskforce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CC07767-8878-40EB-95E0-A614CC5653C3}"/>
              </a:ext>
            </a:extLst>
          </p:cNvPr>
          <p:cNvSpPr txBox="1">
            <a:spLocks/>
          </p:cNvSpPr>
          <p:nvPr/>
        </p:nvSpPr>
        <p:spPr>
          <a:xfrm>
            <a:off x="6143625" y="1628775"/>
            <a:ext cx="5514975" cy="340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An interdepartmental collaborative initiative dedicated to addressing vacant structures in the City of Syracuse.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Demolitions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Blight Busting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Fire-damaged properties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Neighborhood blight concerns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The taskforce relies on data-driven property prioritization to leverage the best results for every property addressed.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080934" y="1410267"/>
            <a:ext cx="63093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753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3D2A42-C1A7-44D4-95DF-20D5B1C1D749}"/>
              </a:ext>
            </a:extLst>
          </p:cNvPr>
          <p:cNvSpPr txBox="1">
            <a:spLocks/>
          </p:cNvSpPr>
          <p:nvPr/>
        </p:nvSpPr>
        <p:spPr>
          <a:xfrm>
            <a:off x="4965430" y="10143"/>
            <a:ext cx="7493270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Franklin Gothic Demi" panose="020B0703020102020204" pitchFamily="34" charset="0"/>
              </a:rPr>
              <a:t>Vacant Property Taskforce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080934" y="1410267"/>
            <a:ext cx="63093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8" b="20169"/>
          <a:stretch/>
        </p:blipFill>
        <p:spPr bwMode="auto">
          <a:xfrm>
            <a:off x="1618148" y="1628771"/>
            <a:ext cx="8805172" cy="466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660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16" descr="A large white building&#10;&#10;Description generated with high confidence">
            <a:extLst>
              <a:ext uri="{FF2B5EF4-FFF2-40B4-BE49-F238E27FC236}">
                <a16:creationId xmlns:a16="http://schemas.microsoft.com/office/drawing/2014/main" id="{15CFCCD2-8C80-4C3F-A120-54D0E24C60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0" r="27122"/>
          <a:stretch/>
        </p:blipFill>
        <p:spPr>
          <a:xfrm rot="5400000">
            <a:off x="2667000" y="-2666999"/>
            <a:ext cx="6857999" cy="121920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75488F1-1E81-451D-BC86-9253FE48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5862"/>
            <a:ext cx="3465565" cy="4726276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Department of Neighborhood and Business Development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9F52845-D39C-4D53-9CBF-A5A738825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950720"/>
            <a:ext cx="5744685" cy="3841418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Vacant Property Inventory Management</a:t>
            </a:r>
          </a:p>
          <a:p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Leveraging Investments </a:t>
            </a:r>
          </a:p>
          <a:p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Proactive Identification of Projects</a:t>
            </a:r>
          </a:p>
          <a:p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Strategic Code Enforcement</a:t>
            </a:r>
          </a:p>
          <a:p>
            <a:r>
              <a:rPr lang="en-US" sz="24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Tax Foreclosure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95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2634170" y="-2709974"/>
            <a:ext cx="6847857" cy="12267803"/>
          </a:xfrm>
          <a:prstGeom prst="rect">
            <a:avLst/>
          </a:prstGeom>
          <a:blipFill dpi="0" rotWithShape="0">
            <a:blip r:embed="rId3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07767-8878-40EB-95E0-A614CC5653C3}"/>
              </a:ext>
            </a:extLst>
          </p:cNvPr>
          <p:cNvSpPr txBox="1">
            <a:spLocks/>
          </p:cNvSpPr>
          <p:nvPr/>
        </p:nvSpPr>
        <p:spPr>
          <a:xfrm>
            <a:off x="5172075" y="1628775"/>
            <a:ext cx="6372225" cy="340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 collaboration of the Division of Code Enforcement,  Department of Neighborhood and Business Development, and the Syracuse and Onondaga County Planning Agency. 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Taskforce working group meets regularly to review inventory of properties which are vacant and historically significant.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3D2A42-C1A7-44D4-95DF-20D5B1C1D749}"/>
              </a:ext>
            </a:extLst>
          </p:cNvPr>
          <p:cNvSpPr txBox="1">
            <a:spLocks/>
          </p:cNvSpPr>
          <p:nvPr/>
        </p:nvSpPr>
        <p:spPr>
          <a:xfrm>
            <a:off x="4965430" y="10143"/>
            <a:ext cx="7493270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At-Risk Historic Structures Taskforce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080934" y="1410267"/>
            <a:ext cx="63093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964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8864" r="1824" b="52174"/>
          <a:stretch/>
        </p:blipFill>
        <p:spPr bwMode="auto">
          <a:xfrm>
            <a:off x="0" y="1810201"/>
            <a:ext cx="12192000" cy="296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3D2A42-C1A7-44D4-95DF-20D5B1C1D749}"/>
              </a:ext>
            </a:extLst>
          </p:cNvPr>
          <p:cNvSpPr txBox="1">
            <a:spLocks/>
          </p:cNvSpPr>
          <p:nvPr/>
        </p:nvSpPr>
        <p:spPr>
          <a:xfrm>
            <a:off x="4965430" y="10143"/>
            <a:ext cx="7493270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Franklin Gothic Demi" panose="020B0703020102020204" pitchFamily="34" charset="0"/>
              </a:rPr>
              <a:t>At-Risk Historic Structures Taskforce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080934" y="1410267"/>
            <a:ext cx="63093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600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ree, outdoor, sky, snow&#10;&#10;Description generated with very high confidence">
            <a:extLst>
              <a:ext uri="{FF2B5EF4-FFF2-40B4-BE49-F238E27FC236}">
                <a16:creationId xmlns:a16="http://schemas.microsoft.com/office/drawing/2014/main" id="{20EAB77F-C585-4F50-AE01-E1A0C956A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7" b="12293"/>
          <a:stretch/>
        </p:blipFill>
        <p:spPr>
          <a:xfrm>
            <a:off x="-92230" y="-84384"/>
            <a:ext cx="6231868" cy="3505430"/>
          </a:xfrm>
          <a:prstGeom prst="rect">
            <a:avLst/>
          </a:prstGeom>
        </p:spPr>
      </p:pic>
      <p:pic>
        <p:nvPicPr>
          <p:cNvPr id="10" name="Picture 9" descr="A house covered in snow&#10;&#10;Description generated with very high confidence">
            <a:extLst>
              <a:ext uri="{FF2B5EF4-FFF2-40B4-BE49-F238E27FC236}">
                <a16:creationId xmlns:a16="http://schemas.microsoft.com/office/drawing/2014/main" id="{886EA800-9051-4400-A6D1-3DCE22A045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/>
          <a:stretch/>
        </p:blipFill>
        <p:spPr>
          <a:xfrm>
            <a:off x="6146918" y="-84384"/>
            <a:ext cx="6231866" cy="3505430"/>
          </a:xfrm>
          <a:prstGeom prst="rect">
            <a:avLst/>
          </a:prstGeom>
        </p:spPr>
      </p:pic>
      <p:pic>
        <p:nvPicPr>
          <p:cNvPr id="15" name="Picture 14" descr="A large brick building with grass in front of a house&#10;&#10;Description generated with very high confidence">
            <a:extLst>
              <a:ext uri="{FF2B5EF4-FFF2-40B4-BE49-F238E27FC236}">
                <a16:creationId xmlns:a16="http://schemas.microsoft.com/office/drawing/2014/main" id="{AFA3A3FD-F84D-4115-A7EE-E025396FCE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 b="19558"/>
          <a:stretch/>
        </p:blipFill>
        <p:spPr>
          <a:xfrm>
            <a:off x="6146918" y="3421046"/>
            <a:ext cx="6239141" cy="3509522"/>
          </a:xfrm>
          <a:prstGeom prst="rect">
            <a:avLst/>
          </a:prstGeom>
        </p:spPr>
      </p:pic>
      <p:pic>
        <p:nvPicPr>
          <p:cNvPr id="16" name="Picture 15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8657C434-663F-4D9F-9B7E-3BBCF28CF6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230" y="3421047"/>
            <a:ext cx="6239148" cy="3509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EF545A-3FE9-4697-A3B6-BDD1132F9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842" y="2253309"/>
            <a:ext cx="11550316" cy="102329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Data Driven Investment:</a:t>
            </a:r>
            <a:br>
              <a:rPr lang="en-US" sz="4800" dirty="0">
                <a:solidFill>
                  <a:srgbClr val="FFFFFF"/>
                </a:solidFill>
                <a:latin typeface="Franklin Gothic Demi" panose="020B0703020102020204" pitchFamily="34" charset="0"/>
              </a:rPr>
            </a:br>
            <a:r>
              <a:rPr lang="en-US" sz="48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Takeaways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8FD8E-80FE-405D-88B4-C458D6674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53007"/>
            <a:ext cx="9144000" cy="124137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FF"/>
                </a:solidFill>
                <a:latin typeface="Franklin Gothic Book" panose="020B0503020102020204" pitchFamily="34" charset="0"/>
              </a:rPr>
              <a:t>Collaboration is Crucial</a:t>
            </a:r>
          </a:p>
          <a:p>
            <a:r>
              <a:rPr lang="en-US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Practice Proactive Decision-Making</a:t>
            </a:r>
          </a:p>
          <a:p>
            <a:r>
              <a:rPr lang="en-US" dirty="0">
                <a:solidFill>
                  <a:srgbClr val="FFFFFF"/>
                </a:solidFill>
                <a:latin typeface="Franklin Gothic Book" panose="020B0503020102020204" pitchFamily="34" charset="0"/>
              </a:rPr>
              <a:t>Combine Available Tools</a:t>
            </a:r>
          </a:p>
        </p:txBody>
      </p:sp>
    </p:spTree>
    <p:extLst>
      <p:ext uri="{BB962C8B-B14F-4D97-AF65-F5344CB8AC3E}">
        <p14:creationId xmlns:p14="http://schemas.microsoft.com/office/powerpoint/2010/main" val="346932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at a fruit stand&#10;&#10;Description generated with very high confidence">
            <a:extLst>
              <a:ext uri="{FF2B5EF4-FFF2-40B4-BE49-F238E27FC236}">
                <a16:creationId xmlns:a16="http://schemas.microsoft.com/office/drawing/2014/main" id="{CC0FE34F-BC2C-4E5F-83F3-3EDDE3EA58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870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F22830D-EFF3-473B-BD36-15683D0A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Franklin Gothic Demi" panose="020B0703020102020204" pitchFamily="34" charset="0"/>
              </a:rPr>
              <a:t>Presentation Overview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6FFE77F-2C82-4E91-9D2F-0CC26FA3B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824416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Data Overview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Vacant and Abandoned Property Outcomes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Targeted Interventions at the Block and Neighborhood Level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Data-driven Initiatives</a:t>
            </a:r>
          </a:p>
        </p:txBody>
      </p:sp>
    </p:spTree>
    <p:extLst>
      <p:ext uri="{BB962C8B-B14F-4D97-AF65-F5344CB8AC3E}">
        <p14:creationId xmlns:p14="http://schemas.microsoft.com/office/powerpoint/2010/main" val="2396382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28552E-C8B1-4A80-8448-0787CE0FC7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A group of people walking down a street next to tall buildings&#10;&#10;Description generated with very high confidence">
            <a:extLst>
              <a:ext uri="{FF2B5EF4-FFF2-40B4-BE49-F238E27FC236}">
                <a16:creationId xmlns:a16="http://schemas.microsoft.com/office/drawing/2014/main" id="{2270B0A6-49A5-4470-BF9E-652B58D94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" b="1196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364CF-537D-4897-A6A0-B8376B09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Data Overview</a:t>
            </a:r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627A4C2E-DFAF-4E6A-A7EB-BE1A6D936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7926" y="1541654"/>
            <a:ext cx="1219200" cy="121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11D56E-7380-458D-85BA-8EF68FF66B7F}"/>
              </a:ext>
            </a:extLst>
          </p:cNvPr>
          <p:cNvSpPr txBox="1"/>
          <p:nvPr/>
        </p:nvSpPr>
        <p:spPr>
          <a:xfrm>
            <a:off x="548640" y="2760854"/>
            <a:ext cx="30683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1,796</a:t>
            </a:r>
            <a:r>
              <a:rPr lang="en-US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 Total Vacant Structures</a:t>
            </a:r>
          </a:p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1,506</a:t>
            </a:r>
            <a:r>
              <a:rPr lang="en-US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 Vacant properties with Open Code Violations</a:t>
            </a:r>
          </a:p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1,100</a:t>
            </a:r>
            <a:r>
              <a:rPr lang="en-US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 vacant properties without Vacant Property Registration</a:t>
            </a:r>
          </a:p>
          <a:p>
            <a:pPr algn="ctr"/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7165FA4-4218-4C03-A651-A605B69FE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90111" y="1610458"/>
            <a:ext cx="1194231" cy="10112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47EA5F-94FF-410D-BD67-5BED33108938}"/>
              </a:ext>
            </a:extLst>
          </p:cNvPr>
          <p:cNvSpPr txBox="1"/>
          <p:nvPr/>
        </p:nvSpPr>
        <p:spPr>
          <a:xfrm>
            <a:off x="4525487" y="2708854"/>
            <a:ext cx="3379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100</a:t>
            </a:r>
            <a:r>
              <a:rPr lang="en-US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 Structure Demolitions Per Year </a:t>
            </a:r>
          </a:p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356</a:t>
            </a:r>
            <a:r>
              <a:rPr lang="en-US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 Demolition Candidates Identified</a:t>
            </a:r>
          </a:p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8</a:t>
            </a:r>
            <a:r>
              <a:rPr lang="en-US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 City Emergency Demolitions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Per Year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8" name="Graphic 17" descr="Hammer">
            <a:extLst>
              <a:ext uri="{FF2B5EF4-FFF2-40B4-BE49-F238E27FC236}">
                <a16:creationId xmlns:a16="http://schemas.microsoft.com/office/drawing/2014/main" id="{9B7556B3-1B32-4327-9B04-856F5C763A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95849" y="1648848"/>
            <a:ext cx="1083626" cy="10836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EDA32D0-C84C-4683-9553-0787836FBF3B}"/>
              </a:ext>
            </a:extLst>
          </p:cNvPr>
          <p:cNvSpPr txBox="1"/>
          <p:nvPr/>
        </p:nvSpPr>
        <p:spPr>
          <a:xfrm>
            <a:off x="8575042" y="2815751"/>
            <a:ext cx="29276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</a:t>
            </a:r>
            <a:r>
              <a:rPr lang="en-US" sz="1600" dirty="0">
                <a:solidFill>
                  <a:srgbClr val="FFFFFF"/>
                </a:solidFill>
              </a:rPr>
              <a:t> Funded Homeownership Rehabs Per Year</a:t>
            </a:r>
          </a:p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255</a:t>
            </a:r>
            <a:r>
              <a:rPr lang="en-US" sz="1600" dirty="0">
                <a:solidFill>
                  <a:srgbClr val="FFFFFF"/>
                </a:solidFill>
              </a:rPr>
              <a:t> SHARP Grants and Urgent Care Cases Per Year</a:t>
            </a:r>
          </a:p>
          <a:p>
            <a:pPr algn="ctr"/>
            <a:endParaRPr lang="en-US" sz="1600" dirty="0">
              <a:solidFill>
                <a:srgbClr val="FFFFFF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25" name="Graphic 24" descr="Money">
            <a:extLst>
              <a:ext uri="{FF2B5EF4-FFF2-40B4-BE49-F238E27FC236}">
                <a16:creationId xmlns:a16="http://schemas.microsoft.com/office/drawing/2014/main" id="{7A0C0B19-0DCF-4B50-82D8-3C43FA0AB0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05091" y="4056734"/>
            <a:ext cx="1083627" cy="10836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0203497-78A3-4111-ABB6-BBA78C53F2CE}"/>
              </a:ext>
            </a:extLst>
          </p:cNvPr>
          <p:cNvSpPr txBox="1"/>
          <p:nvPr/>
        </p:nvSpPr>
        <p:spPr>
          <a:xfrm>
            <a:off x="7069489" y="5095445"/>
            <a:ext cx="27984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918</a:t>
            </a:r>
            <a:r>
              <a:rPr lang="en-US" sz="1600" dirty="0">
                <a:solidFill>
                  <a:srgbClr val="FFFFFF"/>
                </a:solidFill>
              </a:rPr>
              <a:t> in Land Bank Inventory</a:t>
            </a:r>
          </a:p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375</a:t>
            </a:r>
            <a:r>
              <a:rPr lang="en-US" sz="1600" dirty="0">
                <a:solidFill>
                  <a:srgbClr val="FFFFFF"/>
                </a:solidFill>
              </a:rPr>
              <a:t> Properties in Tax Foreclosure Pipeline</a:t>
            </a:r>
          </a:p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63</a:t>
            </a:r>
            <a:r>
              <a:rPr lang="en-US" sz="1600" dirty="0">
                <a:solidFill>
                  <a:srgbClr val="FFFFFF"/>
                </a:solidFill>
              </a:rPr>
              <a:t> Currently Tax Delinquent Structures Not Yet Targeted</a:t>
            </a:r>
          </a:p>
          <a:p>
            <a:pPr algn="ctr"/>
            <a:endParaRPr lang="en-US" dirty="0"/>
          </a:p>
        </p:txBody>
      </p:sp>
      <p:pic>
        <p:nvPicPr>
          <p:cNvPr id="31" name="Picture 30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BA337235-A4B0-4381-B8D5-927E6602E1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76" y="4245651"/>
            <a:ext cx="1075822" cy="115131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778004-AC54-4E56-9243-D8CB6A2F42A8}"/>
              </a:ext>
            </a:extLst>
          </p:cNvPr>
          <p:cNvSpPr txBox="1"/>
          <p:nvPr/>
        </p:nvSpPr>
        <p:spPr>
          <a:xfrm>
            <a:off x="2767198" y="5445731"/>
            <a:ext cx="2504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86</a:t>
            </a:r>
            <a:r>
              <a:rPr lang="en-US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 Suspected Zombies</a:t>
            </a:r>
          </a:p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1028</a:t>
            </a:r>
            <a:r>
              <a:rPr lang="en-US" sz="1600" dirty="0">
                <a:solidFill>
                  <a:srgbClr val="FFFFFF"/>
                </a:solidFill>
              </a:rPr>
              <a:t> tax-current vacant properties</a:t>
            </a:r>
          </a:p>
        </p:txBody>
      </p:sp>
    </p:spTree>
    <p:extLst>
      <p:ext uri="{BB962C8B-B14F-4D97-AF65-F5344CB8AC3E}">
        <p14:creationId xmlns:p14="http://schemas.microsoft.com/office/powerpoint/2010/main" val="1046872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28552E-C8B1-4A80-8448-0787CE0FC7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A group of people walking down a street next to tall buildings&#10;&#10;Description generated with very high confidence">
            <a:extLst>
              <a:ext uri="{FF2B5EF4-FFF2-40B4-BE49-F238E27FC236}">
                <a16:creationId xmlns:a16="http://schemas.microsoft.com/office/drawing/2014/main" id="{2270B0A6-49A5-4470-BF9E-652B58D94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" b="1196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364CF-537D-4897-A6A0-B8376B09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Data Tools</a:t>
            </a:r>
          </a:p>
        </p:txBody>
      </p:sp>
      <p:pic>
        <p:nvPicPr>
          <p:cNvPr id="1026" name="Picture 2" descr="C:\Users\bcordon\Desktop\489px-Microsoft_Excel_2013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769" y="1954438"/>
            <a:ext cx="1057229" cy="103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cordon\Desktop\Microsoft_Access_2013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98" y="1954439"/>
            <a:ext cx="1057229" cy="103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cordon\Desktop\R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535" y="2014763"/>
            <a:ext cx="1183594" cy="91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bcordon\Desktop\QGIS_logo,_2017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22" y="4454231"/>
            <a:ext cx="2159532" cy="6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bcordon\Desktop\esri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9" b="27307"/>
          <a:stretch/>
        </p:blipFill>
        <p:spPr bwMode="auto">
          <a:xfrm>
            <a:off x="891404" y="4304339"/>
            <a:ext cx="2031365" cy="94426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34" name="Picture 10" descr="C:\Users\bcordon\Desktop\google_maps_2015_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0" b="98614" l="3293" r="96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24" y="4136163"/>
            <a:ext cx="1173343" cy="1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2769" y="3111953"/>
            <a:ext cx="105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Demi" panose="020B0703020102020204" pitchFamily="34" charset="0"/>
              </a:rPr>
              <a:t>Excel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2239" y="3111953"/>
            <a:ext cx="105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Demi" panose="020B0703020102020204" pitchFamily="34" charset="0"/>
              </a:rPr>
              <a:t>Access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40356" y="3111953"/>
            <a:ext cx="537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Demi" panose="020B0703020102020204" pitchFamily="34" charset="0"/>
              </a:rPr>
              <a:t>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8471" y="5483601"/>
            <a:ext cx="105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Demi" panose="020B0703020102020204" pitchFamily="34" charset="0"/>
              </a:rPr>
              <a:t>ArcGIS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94115" y="5483601"/>
            <a:ext cx="105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Demi" panose="020B0703020102020204" pitchFamily="34" charset="0"/>
              </a:rPr>
              <a:t>QGIS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25082" y="5483601"/>
            <a:ext cx="1057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Demi" panose="020B0703020102020204" pitchFamily="34" charset="0"/>
              </a:rPr>
              <a:t>Google Maps</a:t>
            </a:r>
          </a:p>
        </p:txBody>
      </p:sp>
      <p:pic>
        <p:nvPicPr>
          <p:cNvPr id="7170" name="Picture 2" descr="S:\Data Management\RVP 2018\BB-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022" y="4418201"/>
            <a:ext cx="3824727" cy="83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186057" y="5483601"/>
            <a:ext cx="249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Franklin Gothic Demi" panose="020B0703020102020204" pitchFamily="34" charset="0"/>
              </a:rPr>
              <a:t>Tolemi’s</a:t>
            </a:r>
            <a:r>
              <a:rPr lang="en-US" dirty="0">
                <a:latin typeface="Franklin Gothic Demi" panose="020B0703020102020204" pitchFamily="34" charset="0"/>
              </a:rPr>
              <a:t>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307147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28552E-C8B1-4A80-8448-0787CE0FC7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A group of people walking down a street next to tall buildings&#10;&#10;Description generated with very high confidence">
            <a:extLst>
              <a:ext uri="{FF2B5EF4-FFF2-40B4-BE49-F238E27FC236}">
                <a16:creationId xmlns:a16="http://schemas.microsoft.com/office/drawing/2014/main" id="{2270B0A6-49A5-4470-BF9E-652B58D94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" b="11961"/>
          <a:stretch/>
        </p:blipFill>
        <p:spPr>
          <a:xfrm>
            <a:off x="20" y="21772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364CF-537D-4897-A6A0-B8376B09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Data Points/Types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8600" y="1573937"/>
            <a:ext cx="3962400" cy="4652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Condition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Period of vacancy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Fire Damage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Severity of Code Violations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Former Demolition Activity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Location within NRSA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Water Account Status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Block Stability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Neighborhood Concern/Priority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Proximity to Previous Investment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10" y="1533761"/>
            <a:ext cx="5232400" cy="3729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Land Size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Zoning Designation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Deed Status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Sale Date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Assessed Value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Property Size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Property Type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94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ign on a brick building&#10;&#10;Description generated with high confidence">
            <a:extLst>
              <a:ext uri="{FF2B5EF4-FFF2-40B4-BE49-F238E27FC236}">
                <a16:creationId xmlns:a16="http://schemas.microsoft.com/office/drawing/2014/main" id="{292BC4AA-7D7D-46AD-912C-5F406A828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38001"/>
          <a:stretch/>
        </p:blipFill>
        <p:spPr>
          <a:xfrm rot="5400000">
            <a:off x="2667002" y="-2666999"/>
            <a:ext cx="6857999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E0C015-7C87-429B-B535-81279C73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VACANT AND ABANDONED PROPERTY OUTCOMES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96FFE77F-2C82-4E91-9D2F-0CC26FA3B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0274" y="3838575"/>
            <a:ext cx="7791451" cy="170591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Data-driven blight remediation strategies are only as effective as the quality of the data input</a:t>
            </a:r>
          </a:p>
        </p:txBody>
      </p:sp>
    </p:spTree>
    <p:extLst>
      <p:ext uri="{BB962C8B-B14F-4D97-AF65-F5344CB8AC3E}">
        <p14:creationId xmlns:p14="http://schemas.microsoft.com/office/powerpoint/2010/main" val="4268319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0EB187-900F-4AF5-813B-101456D9FD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ree, outdoor, sky, snow&#10;&#10;Description generated with very high confidence">
            <a:extLst>
              <a:ext uri="{FF2B5EF4-FFF2-40B4-BE49-F238E27FC236}">
                <a16:creationId xmlns:a16="http://schemas.microsoft.com/office/drawing/2014/main" id="{20EAB77F-C585-4F50-AE01-E1A0C956A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7" b="1229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624D17C8-E9C2-48A4-AA36-D7048A6CCC4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23E1812-9014-461E-A260-9EC302847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en-US" sz="80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Demolition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3BBF6-B1C9-420C-A829-74102ED6D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00152"/>
            <a:ext cx="3666499" cy="4457696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Condition 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Period of vacancy 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Fire Damage 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Water Account Status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Block Stability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Neighborhood Concern/Priority</a:t>
            </a:r>
          </a:p>
        </p:txBody>
      </p:sp>
    </p:spTree>
    <p:extLst>
      <p:ext uri="{BB962C8B-B14F-4D97-AF65-F5344CB8AC3E}">
        <p14:creationId xmlns:p14="http://schemas.microsoft.com/office/powerpoint/2010/main" val="1590043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4145</TotalTime>
  <Words>690</Words>
  <Application>Microsoft Office PowerPoint</Application>
  <PresentationFormat>Widescreen</PresentationFormat>
  <Paragraphs>168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Franklin Gothic Book</vt:lpstr>
      <vt:lpstr>Franklin Gothic Demi</vt:lpstr>
      <vt:lpstr>Wingdings</vt:lpstr>
      <vt:lpstr>Office Theme</vt:lpstr>
      <vt:lpstr>Using Data to Determine Blight Remediation Interventions  and Outcomes</vt:lpstr>
      <vt:lpstr>Data Driven Investment: Tools and Strategies</vt:lpstr>
      <vt:lpstr>Department of Neighborhood and Business Development</vt:lpstr>
      <vt:lpstr>Presentation Overview</vt:lpstr>
      <vt:lpstr>Data Overview</vt:lpstr>
      <vt:lpstr>Data Tools</vt:lpstr>
      <vt:lpstr>Data Points/Types</vt:lpstr>
      <vt:lpstr>VACANT AND ABANDONED PROPERTY OUTCOMES</vt:lpstr>
      <vt:lpstr>Demolition</vt:lpstr>
      <vt:lpstr>PowerPoint Presentation</vt:lpstr>
      <vt:lpstr>Renovation for Occupancy</vt:lpstr>
      <vt:lpstr>PowerPoint Presentation</vt:lpstr>
      <vt:lpstr>New Construction</vt:lpstr>
      <vt:lpstr>PowerPoint Presentation</vt:lpstr>
      <vt:lpstr>Blight Remediation</vt:lpstr>
      <vt:lpstr>PowerPoint Presentation</vt:lpstr>
      <vt:lpstr>Tax Foreclosure</vt:lpstr>
      <vt:lpstr>PowerPoint Presentation</vt:lpstr>
      <vt:lpstr>TARGETING INTERVENTIONS AT THE BLOCK AND NEIGHBORHOOD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Data-driven Initiatives</vt:lpstr>
      <vt:lpstr>PowerPoint Presentation</vt:lpstr>
      <vt:lpstr>PowerPoint Presentation</vt:lpstr>
      <vt:lpstr>PowerPoint Presentation</vt:lpstr>
      <vt:lpstr>PowerPoint Presentation</vt:lpstr>
      <vt:lpstr>Data Driven Investment: Takeaways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Belen Cordon</dc:creator>
  <cp:lastModifiedBy>Cali Khakoo</cp:lastModifiedBy>
  <cp:revision>168</cp:revision>
  <dcterms:created xsi:type="dcterms:W3CDTF">2018-04-17T03:19:57Z</dcterms:created>
  <dcterms:modified xsi:type="dcterms:W3CDTF">2018-05-07T23:26:25Z</dcterms:modified>
</cp:coreProperties>
</file>