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7" r:id="rId2"/>
    <p:sldId id="288" r:id="rId3"/>
    <p:sldId id="289" r:id="rId4"/>
    <p:sldId id="290" r:id="rId5"/>
    <p:sldId id="291" r:id="rId6"/>
    <p:sldId id="292" r:id="rId7"/>
    <p:sldId id="276" r:id="rId8"/>
    <p:sldId id="259" r:id="rId9"/>
    <p:sldId id="280" r:id="rId10"/>
    <p:sldId id="281" r:id="rId11"/>
    <p:sldId id="261" r:id="rId12"/>
    <p:sldId id="262" r:id="rId13"/>
    <p:sldId id="277" r:id="rId14"/>
    <p:sldId id="286" r:id="rId15"/>
    <p:sldId id="263" r:id="rId16"/>
    <p:sldId id="278" r:id="rId17"/>
    <p:sldId id="279" r:id="rId18"/>
    <p:sldId id="266" r:id="rId19"/>
    <p:sldId id="267" r:id="rId20"/>
    <p:sldId id="268" r:id="rId21"/>
    <p:sldId id="270" r:id="rId22"/>
    <p:sldId id="271" r:id="rId23"/>
    <p:sldId id="273" r:id="rId24"/>
    <p:sldId id="283" r:id="rId25"/>
    <p:sldId id="284" r:id="rId26"/>
    <p:sldId id="285" r:id="rId27"/>
    <p:sldId id="295" r:id="rId28"/>
    <p:sldId id="293" r:id="rId29"/>
    <p:sldId id="294"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94660"/>
  </p:normalViewPr>
  <p:slideViewPr>
    <p:cSldViewPr>
      <p:cViewPr varScale="1">
        <p:scale>
          <a:sx n="42" d="100"/>
          <a:sy n="42" d="100"/>
        </p:scale>
        <p:origin x="1308"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385D0-784A-47CA-830A-FEE3F8338DEB}" type="datetimeFigureOut">
              <a:rPr lang="en-US" smtClean="0"/>
              <a:pPr/>
              <a:t>5/17/2018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24A11-6D31-4DD7-9518-302101308BAB}" type="slidenum">
              <a:rPr lang="en-US" smtClean="0"/>
              <a:pPr/>
              <a:t>‹#›</a:t>
            </a:fld>
            <a:endParaRPr lang="en-US"/>
          </a:p>
        </p:txBody>
      </p:sp>
    </p:spTree>
    <p:extLst>
      <p:ext uri="{BB962C8B-B14F-4D97-AF65-F5344CB8AC3E}">
        <p14:creationId xmlns:p14="http://schemas.microsoft.com/office/powerpoint/2010/main" val="54290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24A11-6D31-4DD7-9518-302101308BAB}" type="slidenum">
              <a:rPr lang="en-US" smtClean="0"/>
              <a:pPr/>
              <a:t>21</a:t>
            </a:fld>
            <a:endParaRPr lang="en-US"/>
          </a:p>
        </p:txBody>
      </p:sp>
    </p:spTree>
    <p:extLst>
      <p:ext uri="{BB962C8B-B14F-4D97-AF65-F5344CB8AC3E}">
        <p14:creationId xmlns:p14="http://schemas.microsoft.com/office/powerpoint/2010/main" val="330597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If we drill down into the 24-month journey from our purchase to the family’s home purchase, we see that it costs us:</a:t>
            </a:r>
          </a:p>
          <a:p>
            <a:pPr marL="285750" indent="-285750">
              <a:buFontTx/>
              <a:buChar char="-"/>
            </a:pPr>
            <a:r>
              <a:rPr lang="en-US" baseline="0" dirty="0"/>
              <a:t>$15,050 for total purchase costs</a:t>
            </a:r>
          </a:p>
          <a:p>
            <a:pPr marL="285750" indent="-285750">
              <a:buFontTx/>
              <a:buChar char="-"/>
            </a:pPr>
            <a:r>
              <a:rPr lang="en-US" baseline="0" dirty="0"/>
              <a:t>Another $28,040 for total renovation costs, or a total of $43,090 to purchase-rehab</a:t>
            </a:r>
          </a:p>
          <a:p>
            <a:pPr marL="285750" indent="-285750">
              <a:buFontTx/>
              <a:buChar char="-"/>
            </a:pPr>
            <a:r>
              <a:rPr lang="en-US" baseline="0" dirty="0"/>
              <a:t>We then cash flow positive after the family is qualified and moves-in generating net cash of $1,260 over the 21 month period</a:t>
            </a:r>
          </a:p>
          <a:p>
            <a:pPr marL="285750" indent="-285750">
              <a:buFontTx/>
              <a:buChar char="-"/>
            </a:pPr>
            <a:r>
              <a:rPr lang="en-US" baseline="0" dirty="0"/>
              <a:t>When we sell, everyone wins, the family becomes an owner and saves $100/month, our investors and lender is repaid, we cover our overhead, and Strong Blocks earns about $3,500 over 24 months.</a:t>
            </a:r>
          </a:p>
          <a:p>
            <a:pPr marL="285750" indent="-285750">
              <a:buFontTx/>
              <a:buChar char="-"/>
            </a:pPr>
            <a:r>
              <a:rPr lang="en-US" baseline="0" dirty="0"/>
              <a:t>Important to note that our program fees are included in the development costs (1-4) and that overhead is not true overhead since at higher volumes of homes these numbers come down significantly….this is doing a 24-property fund, the smallest scale our model supports.</a:t>
            </a:r>
          </a:p>
          <a:p>
            <a:pPr marL="285750" indent="-285750">
              <a:buFontTx/>
              <a:buChar char="-"/>
            </a:pPr>
            <a:endParaRPr lang="en-US" baseline="0" dirty="0"/>
          </a:p>
          <a:p>
            <a:endParaRPr lang="en-US" baseline="0" dirty="0"/>
          </a:p>
          <a:p>
            <a:r>
              <a:rPr lang="en-US" baseline="0" dirty="0"/>
              <a:t>Equity Deployed: $306,720</a:t>
            </a:r>
          </a:p>
          <a:p>
            <a:pPr marL="0" marR="0" indent="0" algn="l" defTabSz="1072866" rtl="0" eaLnBrk="1" fontAlgn="auto" latinLnBrk="0" hangingPunct="1">
              <a:lnSpc>
                <a:spcPct val="100000"/>
              </a:lnSpc>
              <a:spcBef>
                <a:spcPts val="0"/>
              </a:spcBef>
              <a:spcAft>
                <a:spcPts val="0"/>
              </a:spcAft>
              <a:buClrTx/>
              <a:buSzTx/>
              <a:buFontTx/>
              <a:buNone/>
              <a:tabLst/>
              <a:defRPr/>
            </a:pPr>
            <a:r>
              <a:rPr lang="en-US" baseline="0" dirty="0"/>
              <a:t>ROI: 15.49% for Investor, </a:t>
            </a:r>
          </a:p>
          <a:p>
            <a:r>
              <a:rPr lang="en-US" baseline="0" dirty="0"/>
              <a:t>Debt Deployed: $886,800</a:t>
            </a:r>
          </a:p>
          <a:p>
            <a:endParaRPr lang="en-US" baseline="0" dirty="0"/>
          </a:p>
          <a:p>
            <a:r>
              <a:rPr lang="en-US" baseline="0" dirty="0"/>
              <a:t>Company and Fund Overhead would change based on different sized fund…capacity may need to grow some as larger sized funds are raised, but based on projections this number come down significantly per property as we get to 40,100, etc. properties.</a:t>
            </a:r>
          </a:p>
        </p:txBody>
      </p:sp>
      <p:sp>
        <p:nvSpPr>
          <p:cNvPr id="4" name="Slide Number Placeholder 3"/>
          <p:cNvSpPr>
            <a:spLocks noGrp="1"/>
          </p:cNvSpPr>
          <p:nvPr>
            <p:ph type="sldNum" sz="quarter" idx="10"/>
          </p:nvPr>
        </p:nvSpPr>
        <p:spPr/>
        <p:txBody>
          <a:bodyPr/>
          <a:lstStyle/>
          <a:p>
            <a:fld id="{21719F3A-34F7-4A41-AFD2-14A04849203F}" type="slidenum">
              <a:rPr lang="en-US" smtClean="0"/>
              <a:t>35</a:t>
            </a:fld>
            <a:endParaRPr lang="en-US"/>
          </a:p>
        </p:txBody>
      </p:sp>
    </p:spTree>
    <p:extLst>
      <p:ext uri="{BB962C8B-B14F-4D97-AF65-F5344CB8AC3E}">
        <p14:creationId xmlns:p14="http://schemas.microsoft.com/office/powerpoint/2010/main" val="290325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t>When presenting I would just speak to the bold bullets. The audience and judges can read the rest.</a:t>
            </a: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36</a:t>
            </a:fld>
            <a:endParaRPr lang="en-US"/>
          </a:p>
        </p:txBody>
      </p:sp>
    </p:spTree>
    <p:extLst>
      <p:ext uri="{BB962C8B-B14F-4D97-AF65-F5344CB8AC3E}">
        <p14:creationId xmlns:p14="http://schemas.microsoft.com/office/powerpoint/2010/main" val="44930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If we drill down into the 24-month journey from our purchase to the family’s home purchase, we see that it costs us:</a:t>
            </a:r>
          </a:p>
          <a:p>
            <a:pPr marL="285750" indent="-285750">
              <a:buFontTx/>
              <a:buChar char="-"/>
            </a:pPr>
            <a:r>
              <a:rPr lang="en-US" baseline="0" dirty="0"/>
              <a:t>$15,050 for total purchase costs</a:t>
            </a:r>
          </a:p>
          <a:p>
            <a:pPr marL="285750" indent="-285750">
              <a:buFontTx/>
              <a:buChar char="-"/>
            </a:pPr>
            <a:r>
              <a:rPr lang="en-US" baseline="0" dirty="0"/>
              <a:t>Another $28,040 for total renovation costs, or a total of $43,090 to purchase-rehab</a:t>
            </a:r>
          </a:p>
          <a:p>
            <a:pPr marL="285750" indent="-285750">
              <a:buFontTx/>
              <a:buChar char="-"/>
            </a:pPr>
            <a:r>
              <a:rPr lang="en-US" baseline="0" dirty="0"/>
              <a:t>We then cash flow positive after the family is qualified and moves-in generating net cash of $1,260 over the 21 month period</a:t>
            </a:r>
          </a:p>
          <a:p>
            <a:pPr marL="285750" indent="-285750">
              <a:buFontTx/>
              <a:buChar char="-"/>
            </a:pPr>
            <a:r>
              <a:rPr lang="en-US" baseline="0" dirty="0"/>
              <a:t>When we sell, everyone wins, the family becomes an owner and saves $100/month, our investors and lender is repaid, we cover our overhead, and Strong Blocks earns about $3,500 over 24 months.</a:t>
            </a:r>
          </a:p>
          <a:p>
            <a:pPr marL="285750" indent="-285750">
              <a:buFontTx/>
              <a:buChar char="-"/>
            </a:pPr>
            <a:r>
              <a:rPr lang="en-US" baseline="0" dirty="0"/>
              <a:t>Important to note that our program fees are included in the development costs (1-4) and that overhead is not true overhead since at higher volumes of homes these numbers come down significantly….this is doing a 24-property fund, the smallest scale our model supports.</a:t>
            </a:r>
          </a:p>
          <a:p>
            <a:pPr marL="285750" indent="-285750">
              <a:buFontTx/>
              <a:buChar char="-"/>
            </a:pPr>
            <a:endParaRPr lang="en-US" baseline="0" dirty="0"/>
          </a:p>
          <a:p>
            <a:endParaRPr lang="en-US" baseline="0" dirty="0"/>
          </a:p>
          <a:p>
            <a:r>
              <a:rPr lang="en-US" baseline="0" dirty="0"/>
              <a:t>Equity Deployed: $306,720</a:t>
            </a:r>
          </a:p>
          <a:p>
            <a:pPr marL="0" marR="0" indent="0" algn="l" defTabSz="1072866" rtl="0" eaLnBrk="1" fontAlgn="auto" latinLnBrk="0" hangingPunct="1">
              <a:lnSpc>
                <a:spcPct val="100000"/>
              </a:lnSpc>
              <a:spcBef>
                <a:spcPts val="0"/>
              </a:spcBef>
              <a:spcAft>
                <a:spcPts val="0"/>
              </a:spcAft>
              <a:buClrTx/>
              <a:buSzTx/>
              <a:buFontTx/>
              <a:buNone/>
              <a:tabLst/>
              <a:defRPr/>
            </a:pPr>
            <a:r>
              <a:rPr lang="en-US" baseline="0" dirty="0"/>
              <a:t>ROI: 15.49% for Investor, </a:t>
            </a:r>
          </a:p>
          <a:p>
            <a:r>
              <a:rPr lang="en-US" baseline="0" dirty="0"/>
              <a:t>Debt Deployed: $886,800</a:t>
            </a:r>
          </a:p>
          <a:p>
            <a:endParaRPr lang="en-US" baseline="0" dirty="0"/>
          </a:p>
          <a:p>
            <a:r>
              <a:rPr lang="en-US" baseline="0" dirty="0"/>
              <a:t>Company and Fund Overhead would change based on different sized fund…capacity may need to grow some as larger sized funds are raised, but based on projections this number come down significantly per property as we get to 40,100, etc. properties.</a:t>
            </a:r>
          </a:p>
        </p:txBody>
      </p:sp>
      <p:sp>
        <p:nvSpPr>
          <p:cNvPr id="4" name="Slide Number Placeholder 3"/>
          <p:cNvSpPr>
            <a:spLocks noGrp="1"/>
          </p:cNvSpPr>
          <p:nvPr>
            <p:ph type="sldNum" sz="quarter" idx="10"/>
          </p:nvPr>
        </p:nvSpPr>
        <p:spPr/>
        <p:txBody>
          <a:bodyPr/>
          <a:lstStyle/>
          <a:p>
            <a:fld id="{21719F3A-34F7-4A41-AFD2-14A04849203F}" type="slidenum">
              <a:rPr lang="en-US" smtClean="0"/>
              <a:t>37</a:t>
            </a:fld>
            <a:endParaRPr lang="en-US"/>
          </a:p>
        </p:txBody>
      </p:sp>
    </p:spTree>
    <p:extLst>
      <p:ext uri="{BB962C8B-B14F-4D97-AF65-F5344CB8AC3E}">
        <p14:creationId xmlns:p14="http://schemas.microsoft.com/office/powerpoint/2010/main" val="125081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38</a:t>
            </a:fld>
            <a:endParaRPr lang="en-US"/>
          </a:p>
        </p:txBody>
      </p:sp>
    </p:spTree>
    <p:extLst>
      <p:ext uri="{BB962C8B-B14F-4D97-AF65-F5344CB8AC3E}">
        <p14:creationId xmlns:p14="http://schemas.microsoft.com/office/powerpoint/2010/main" val="358245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If we drill down into the 24-month journey from our purchase to the family’s home purchase, we see that it costs us:</a:t>
            </a:r>
          </a:p>
          <a:p>
            <a:pPr marL="285750" indent="-285750">
              <a:buFontTx/>
              <a:buChar char="-"/>
            </a:pPr>
            <a:r>
              <a:rPr lang="en-US" baseline="0" dirty="0"/>
              <a:t>$15,050 for total purchase costs</a:t>
            </a:r>
          </a:p>
          <a:p>
            <a:pPr marL="285750" indent="-285750">
              <a:buFontTx/>
              <a:buChar char="-"/>
            </a:pPr>
            <a:r>
              <a:rPr lang="en-US" baseline="0" dirty="0"/>
              <a:t>Another $28,040 for total renovation costs, or a total of $43,090 to purchase-rehab</a:t>
            </a:r>
          </a:p>
          <a:p>
            <a:pPr marL="285750" indent="-285750">
              <a:buFontTx/>
              <a:buChar char="-"/>
            </a:pPr>
            <a:r>
              <a:rPr lang="en-US" baseline="0" dirty="0"/>
              <a:t>We then cash flow positive after the family is qualified and moves-in generating net cash of $1,260 over the 21 month period</a:t>
            </a:r>
          </a:p>
          <a:p>
            <a:pPr marL="285750" indent="-285750">
              <a:buFontTx/>
              <a:buChar char="-"/>
            </a:pPr>
            <a:r>
              <a:rPr lang="en-US" baseline="0" dirty="0"/>
              <a:t>When we sell, everyone wins, the family becomes an owner and saves $100/month, our investors and lender is repaid, we cover our overhead, and Strong Blocks earns about $3,500 over 24 months.</a:t>
            </a:r>
          </a:p>
          <a:p>
            <a:pPr marL="285750" indent="-285750">
              <a:buFontTx/>
              <a:buChar char="-"/>
            </a:pPr>
            <a:r>
              <a:rPr lang="en-US" baseline="0" dirty="0"/>
              <a:t>Important to note that our program fees are included in the development costs (1-4) and that overhead is not true overhead since at higher volumes of homes these numbers come down significantly….this is doing a 24-property fund, the smallest scale our model supports.</a:t>
            </a:r>
          </a:p>
          <a:p>
            <a:pPr marL="285750" indent="-285750">
              <a:buFontTx/>
              <a:buChar char="-"/>
            </a:pPr>
            <a:endParaRPr lang="en-US" baseline="0" dirty="0"/>
          </a:p>
          <a:p>
            <a:endParaRPr lang="en-US" baseline="0" dirty="0"/>
          </a:p>
          <a:p>
            <a:r>
              <a:rPr lang="en-US" baseline="0" dirty="0"/>
              <a:t>Equity Deployed: $306,720</a:t>
            </a:r>
          </a:p>
          <a:p>
            <a:pPr marL="0" marR="0" indent="0" algn="l" defTabSz="1072866" rtl="0" eaLnBrk="1" fontAlgn="auto" latinLnBrk="0" hangingPunct="1">
              <a:lnSpc>
                <a:spcPct val="100000"/>
              </a:lnSpc>
              <a:spcBef>
                <a:spcPts val="0"/>
              </a:spcBef>
              <a:spcAft>
                <a:spcPts val="0"/>
              </a:spcAft>
              <a:buClrTx/>
              <a:buSzTx/>
              <a:buFontTx/>
              <a:buNone/>
              <a:tabLst/>
              <a:defRPr/>
            </a:pPr>
            <a:r>
              <a:rPr lang="en-US" baseline="0" dirty="0"/>
              <a:t>ROI: 15.49% for Investor, </a:t>
            </a:r>
          </a:p>
          <a:p>
            <a:r>
              <a:rPr lang="en-US" baseline="0" dirty="0"/>
              <a:t>Debt Deployed: $886,800</a:t>
            </a:r>
          </a:p>
          <a:p>
            <a:endParaRPr lang="en-US" baseline="0" dirty="0"/>
          </a:p>
          <a:p>
            <a:r>
              <a:rPr lang="en-US" baseline="0" dirty="0"/>
              <a:t>Company and Fund Overhead would change based on different sized fund…capacity may need to grow some as larger sized funds are raised, but based on projections this number come down significantly per property as we get to 40,100, etc. properties.</a:t>
            </a:r>
          </a:p>
        </p:txBody>
      </p:sp>
      <p:sp>
        <p:nvSpPr>
          <p:cNvPr id="4" name="Slide Number Placeholder 3"/>
          <p:cNvSpPr>
            <a:spLocks noGrp="1"/>
          </p:cNvSpPr>
          <p:nvPr>
            <p:ph type="sldNum" sz="quarter" idx="10"/>
          </p:nvPr>
        </p:nvSpPr>
        <p:spPr/>
        <p:txBody>
          <a:bodyPr/>
          <a:lstStyle/>
          <a:p>
            <a:fld id="{21719F3A-34F7-4A41-AFD2-14A04849203F}" type="slidenum">
              <a:rPr lang="en-US" smtClean="0"/>
              <a:t>39</a:t>
            </a:fld>
            <a:endParaRPr lang="en-US"/>
          </a:p>
        </p:txBody>
      </p:sp>
    </p:spTree>
    <p:extLst>
      <p:ext uri="{BB962C8B-B14F-4D97-AF65-F5344CB8AC3E}">
        <p14:creationId xmlns:p14="http://schemas.microsoft.com/office/powerpoint/2010/main" val="3881126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If we drill down into the 24-month journey from our purchase to the family’s home purchase, we see that it costs us:</a:t>
            </a:r>
          </a:p>
          <a:p>
            <a:pPr marL="285750" indent="-285750">
              <a:buFontTx/>
              <a:buChar char="-"/>
            </a:pPr>
            <a:r>
              <a:rPr lang="en-US" baseline="0" dirty="0"/>
              <a:t>$15,050 for total purchase costs</a:t>
            </a:r>
          </a:p>
          <a:p>
            <a:pPr marL="285750" indent="-285750">
              <a:buFontTx/>
              <a:buChar char="-"/>
            </a:pPr>
            <a:r>
              <a:rPr lang="en-US" baseline="0" dirty="0"/>
              <a:t>Another $28,040 for total renovation costs, or a total of $43,090 to purchase-rehab</a:t>
            </a:r>
          </a:p>
          <a:p>
            <a:pPr marL="285750" indent="-285750">
              <a:buFontTx/>
              <a:buChar char="-"/>
            </a:pPr>
            <a:r>
              <a:rPr lang="en-US" baseline="0" dirty="0"/>
              <a:t>We then cash flow positive after the family is qualified and moves-in generating net cash of $1,260 over the 21 month period</a:t>
            </a:r>
          </a:p>
          <a:p>
            <a:pPr marL="285750" indent="-285750">
              <a:buFontTx/>
              <a:buChar char="-"/>
            </a:pPr>
            <a:r>
              <a:rPr lang="en-US" baseline="0" dirty="0"/>
              <a:t>When we sell, everyone wins, the family becomes an owner and saves $100/month, our investors and lender is repaid, we cover our overhead, and Strong Blocks earns about $3,500 over 24 months.</a:t>
            </a:r>
          </a:p>
          <a:p>
            <a:pPr marL="285750" indent="-285750">
              <a:buFontTx/>
              <a:buChar char="-"/>
            </a:pPr>
            <a:r>
              <a:rPr lang="en-US" baseline="0" dirty="0"/>
              <a:t>Important to note that our program fees are included in the development costs (1-4) and that overhead is not true overhead since at higher volumes of homes these numbers come down significantly….this is doing a 24-property fund, the smallest scale our model supports.</a:t>
            </a:r>
          </a:p>
          <a:p>
            <a:pPr marL="285750" indent="-285750">
              <a:buFontTx/>
              <a:buChar char="-"/>
            </a:pPr>
            <a:endParaRPr lang="en-US" baseline="0" dirty="0"/>
          </a:p>
          <a:p>
            <a:endParaRPr lang="en-US" baseline="0" dirty="0"/>
          </a:p>
          <a:p>
            <a:r>
              <a:rPr lang="en-US" baseline="0" dirty="0"/>
              <a:t>Equity Deployed: $306,720</a:t>
            </a:r>
          </a:p>
          <a:p>
            <a:pPr marL="0" marR="0" indent="0" algn="l" defTabSz="1072866" rtl="0" eaLnBrk="1" fontAlgn="auto" latinLnBrk="0" hangingPunct="1">
              <a:lnSpc>
                <a:spcPct val="100000"/>
              </a:lnSpc>
              <a:spcBef>
                <a:spcPts val="0"/>
              </a:spcBef>
              <a:spcAft>
                <a:spcPts val="0"/>
              </a:spcAft>
              <a:buClrTx/>
              <a:buSzTx/>
              <a:buFontTx/>
              <a:buNone/>
              <a:tabLst/>
              <a:defRPr/>
            </a:pPr>
            <a:r>
              <a:rPr lang="en-US" baseline="0" dirty="0"/>
              <a:t>ROI: 15.49% for Investor, </a:t>
            </a:r>
          </a:p>
          <a:p>
            <a:r>
              <a:rPr lang="en-US" baseline="0" dirty="0"/>
              <a:t>Debt Deployed: $886,800</a:t>
            </a:r>
          </a:p>
          <a:p>
            <a:endParaRPr lang="en-US" baseline="0" dirty="0"/>
          </a:p>
          <a:p>
            <a:r>
              <a:rPr lang="en-US" baseline="0" dirty="0"/>
              <a:t>Company and Fund Overhead would change based on different sized fund…capacity may need to grow some as larger sized funds are raised, but based on projections this number come down significantly per property as we get to 40,100, etc. properties.</a:t>
            </a:r>
          </a:p>
        </p:txBody>
      </p:sp>
      <p:sp>
        <p:nvSpPr>
          <p:cNvPr id="4" name="Slide Number Placeholder 3"/>
          <p:cNvSpPr>
            <a:spLocks noGrp="1"/>
          </p:cNvSpPr>
          <p:nvPr>
            <p:ph type="sldNum" sz="quarter" idx="10"/>
          </p:nvPr>
        </p:nvSpPr>
        <p:spPr/>
        <p:txBody>
          <a:bodyPr/>
          <a:lstStyle/>
          <a:p>
            <a:fld id="{21719F3A-34F7-4A41-AFD2-14A04849203F}" type="slidenum">
              <a:rPr lang="en-US" smtClean="0"/>
              <a:t>40</a:t>
            </a:fld>
            <a:endParaRPr lang="en-US"/>
          </a:p>
        </p:txBody>
      </p:sp>
    </p:spTree>
    <p:extLst>
      <p:ext uri="{BB962C8B-B14F-4D97-AF65-F5344CB8AC3E}">
        <p14:creationId xmlns:p14="http://schemas.microsoft.com/office/powerpoint/2010/main" val="33357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have a well-established process on how this works: from finding the right homes to qualifying the right families and providing the necessary resources to make Strong Blocks a success</a:t>
            </a:r>
          </a:p>
          <a:p>
            <a:endParaRPr lang="en-US" dirty="0"/>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41</a:t>
            </a:fld>
            <a:endParaRPr lang="en-US"/>
          </a:p>
        </p:txBody>
      </p:sp>
    </p:spTree>
    <p:extLst>
      <p:ext uri="{BB962C8B-B14F-4D97-AF65-F5344CB8AC3E}">
        <p14:creationId xmlns:p14="http://schemas.microsoft.com/office/powerpoint/2010/main" val="7415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719F3A-34F7-4A41-AFD2-14A04849203F}" type="slidenum">
              <a:rPr lang="en-US" smtClean="0"/>
              <a:t>42</a:t>
            </a:fld>
            <a:endParaRPr lang="en-US"/>
          </a:p>
        </p:txBody>
      </p:sp>
    </p:spTree>
    <p:extLst>
      <p:ext uri="{BB962C8B-B14F-4D97-AF65-F5344CB8AC3E}">
        <p14:creationId xmlns:p14="http://schemas.microsoft.com/office/powerpoint/2010/main" val="172074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27</a:t>
            </a:fld>
            <a:endParaRPr lang="en-US"/>
          </a:p>
        </p:txBody>
      </p:sp>
    </p:spTree>
    <p:extLst>
      <p:ext uri="{BB962C8B-B14F-4D97-AF65-F5344CB8AC3E}">
        <p14:creationId xmlns:p14="http://schemas.microsoft.com/office/powerpoint/2010/main" val="234086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buFontTx/>
              <a:buChar char="-"/>
            </a:pPr>
            <a:r>
              <a:rPr lang="en-US" dirty="0"/>
              <a:t>This business has a lot to do with who I am…</a:t>
            </a:r>
          </a:p>
          <a:p>
            <a:pPr marL="285750" marR="0" indent="-285750" algn="l" defTabSz="1072866" rtl="0" eaLnBrk="1" fontAlgn="auto" latinLnBrk="0" hangingPunct="1">
              <a:lnSpc>
                <a:spcPct val="100000"/>
              </a:lnSpc>
              <a:spcBef>
                <a:spcPts val="0"/>
              </a:spcBef>
              <a:spcAft>
                <a:spcPts val="0"/>
              </a:spcAft>
              <a:buClrTx/>
              <a:buSzTx/>
              <a:buFontTx/>
              <a:buChar char="-"/>
              <a:tabLst/>
              <a:defRPr/>
            </a:pPr>
            <a:r>
              <a:rPr lang="en-US" baseline="0" dirty="0"/>
              <a:t>I grew up on 41</a:t>
            </a:r>
            <a:r>
              <a:rPr lang="en-US" baseline="30000" dirty="0"/>
              <a:t>st</a:t>
            </a:r>
            <a:r>
              <a:rPr lang="en-US" baseline="0" dirty="0"/>
              <a:t> and Wright, went to MPS schools, and went off to Brown University as I worked Summers back home as </a:t>
            </a:r>
            <a:r>
              <a:rPr lang="en-US" dirty="0"/>
              <a:t>a roofer and mason, and later as a carpenter</a:t>
            </a:r>
            <a:endParaRPr lang="en-US" baseline="0" dirty="0"/>
          </a:p>
          <a:p>
            <a:pPr marL="285750" marR="0" indent="-285750" algn="l" defTabSz="1072866" rtl="0" eaLnBrk="1" fontAlgn="auto" latinLnBrk="0" hangingPunct="1">
              <a:lnSpc>
                <a:spcPct val="100000"/>
              </a:lnSpc>
              <a:spcBef>
                <a:spcPts val="0"/>
              </a:spcBef>
              <a:spcAft>
                <a:spcPts val="0"/>
              </a:spcAft>
              <a:buClrTx/>
              <a:buSzTx/>
              <a:buFontTx/>
              <a:buChar char="-"/>
              <a:tabLst/>
              <a:defRPr/>
            </a:pPr>
            <a:r>
              <a:rPr lang="en-US" baseline="0" dirty="0"/>
              <a:t>In 2006 I bought and rehabbed my own home on 1</a:t>
            </a:r>
            <a:r>
              <a:rPr lang="en-US" baseline="30000" dirty="0"/>
              <a:t>st</a:t>
            </a:r>
            <a:r>
              <a:rPr lang="en-US" baseline="0" dirty="0"/>
              <a:t> and Locust, where I live today with my Family</a:t>
            </a:r>
            <a:endParaRPr lang="en-US" dirty="0"/>
          </a:p>
          <a:p>
            <a:pPr marL="285750" indent="-285750">
              <a:buFontTx/>
              <a:buChar char="-"/>
            </a:pPr>
            <a:r>
              <a:rPr lang="en-US" dirty="0"/>
              <a:t>Last 9 years </a:t>
            </a:r>
          </a:p>
          <a:p>
            <a:pPr marL="822183" lvl="1" indent="-285750">
              <a:buFontTx/>
              <a:buChar char="-"/>
            </a:pPr>
            <a:r>
              <a:rPr lang="en-US" dirty="0"/>
              <a:t>I</a:t>
            </a:r>
            <a:r>
              <a:rPr lang="en-US" baseline="0" dirty="0"/>
              <a:t> ran ACTS Housing</a:t>
            </a:r>
          </a:p>
          <a:p>
            <a:pPr marL="822183" lvl="1" indent="-285750">
              <a:buFontTx/>
              <a:buChar char="-"/>
            </a:pPr>
            <a:r>
              <a:rPr lang="en-US" baseline="0" dirty="0"/>
              <a:t>brokered more than 900 home sales</a:t>
            </a:r>
          </a:p>
          <a:p>
            <a:pPr marL="822183" lvl="1" indent="-285750">
              <a:buFontTx/>
              <a:buChar char="-"/>
            </a:pPr>
            <a:r>
              <a:rPr lang="en-US" baseline="0" dirty="0"/>
              <a:t>managed more than 550 rehab projects</a:t>
            </a:r>
          </a:p>
          <a:p>
            <a:pPr marL="822183" lvl="1" indent="-285750">
              <a:buFontTx/>
              <a:buChar char="-"/>
            </a:pPr>
            <a:r>
              <a:rPr lang="en-US" baseline="0" dirty="0"/>
              <a:t>grew the company from 4 to 13 employees.</a:t>
            </a:r>
          </a:p>
          <a:p>
            <a:pPr marL="285750" indent="-285750">
              <a:buFontTx/>
              <a:buChar char="-"/>
            </a:pPr>
            <a:r>
              <a:rPr lang="en-US" b="1" i="1" baseline="0" dirty="0"/>
              <a:t>All of this has convinced me that here in Milwaukee, in the heart of our City, my neighbors have a unique economic opportunity to save money when they own their home</a:t>
            </a:r>
            <a:r>
              <a:rPr lang="en-US" baseline="0" dirty="0"/>
              <a:t>…here’s why,</a:t>
            </a:r>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28</a:t>
            </a:fld>
            <a:endParaRPr lang="en-US"/>
          </a:p>
        </p:txBody>
      </p:sp>
    </p:spTree>
    <p:extLst>
      <p:ext uri="{BB962C8B-B14F-4D97-AF65-F5344CB8AC3E}">
        <p14:creationId xmlns:p14="http://schemas.microsoft.com/office/powerpoint/2010/main" val="314361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29</a:t>
            </a:fld>
            <a:endParaRPr lang="en-US"/>
          </a:p>
        </p:txBody>
      </p:sp>
    </p:spTree>
    <p:extLst>
      <p:ext uri="{BB962C8B-B14F-4D97-AF65-F5344CB8AC3E}">
        <p14:creationId xmlns:p14="http://schemas.microsoft.com/office/powerpoint/2010/main" val="65600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30</a:t>
            </a:fld>
            <a:endParaRPr lang="en-US"/>
          </a:p>
        </p:txBody>
      </p:sp>
    </p:spTree>
    <p:extLst>
      <p:ext uri="{BB962C8B-B14F-4D97-AF65-F5344CB8AC3E}">
        <p14:creationId xmlns:p14="http://schemas.microsoft.com/office/powerpoint/2010/main" val="379707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31</a:t>
            </a:fld>
            <a:endParaRPr lang="en-US"/>
          </a:p>
        </p:txBody>
      </p:sp>
    </p:spTree>
    <p:extLst>
      <p:ext uri="{BB962C8B-B14F-4D97-AF65-F5344CB8AC3E}">
        <p14:creationId xmlns:p14="http://schemas.microsoft.com/office/powerpoint/2010/main" val="282183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32</a:t>
            </a:fld>
            <a:endParaRPr lang="en-US"/>
          </a:p>
        </p:txBody>
      </p:sp>
    </p:spTree>
    <p:extLst>
      <p:ext uri="{BB962C8B-B14F-4D97-AF65-F5344CB8AC3E}">
        <p14:creationId xmlns:p14="http://schemas.microsoft.com/office/powerpoint/2010/main" val="103606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Read the</a:t>
            </a:r>
            <a:r>
              <a:rPr lang="en-US" sz="1600" baseline="0" dirty="0">
                <a:latin typeface="Source Sans Pro Light" panose="020B0403030403020204" pitchFamily="34" charset="0"/>
                <a:ea typeface="Arial Unicode MS" pitchFamily="34" charset="-128"/>
                <a:cs typeface="Arial Unicode MS" pitchFamily="34" charset="-128"/>
              </a:rPr>
              <a:t> slide</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r>
              <a:rPr lang="en-US" sz="1600" dirty="0">
                <a:latin typeface="Source Sans Pro Light" panose="020B0403030403020204" pitchFamily="34" charset="0"/>
                <a:ea typeface="Arial Unicode MS" pitchFamily="34" charset="-128"/>
                <a:cs typeface="Arial Unicode MS" pitchFamily="34" charset="-128"/>
              </a:rPr>
              <a:t>How</a:t>
            </a:r>
            <a:r>
              <a:rPr lang="en-US" sz="1600" baseline="0" dirty="0">
                <a:latin typeface="Source Sans Pro Light" panose="020B0403030403020204" pitchFamily="34" charset="0"/>
                <a:ea typeface="Arial Unicode MS" pitchFamily="34" charset="-128"/>
                <a:cs typeface="Arial Unicode MS" pitchFamily="34" charset="-128"/>
              </a:rPr>
              <a:t> is this possible?  Milwaukee’s central city is a special real estate market where you can </a:t>
            </a:r>
            <a:r>
              <a:rPr lang="en-US" sz="1600" baseline="0" dirty="0" err="1">
                <a:latin typeface="Source Sans Pro Light" panose="020B0403030403020204" pitchFamily="34" charset="0"/>
                <a:ea typeface="Arial Unicode MS" pitchFamily="34" charset="-128"/>
                <a:cs typeface="Arial Unicode MS" pitchFamily="34" charset="-128"/>
              </a:rPr>
              <a:t>purcahse</a:t>
            </a:r>
            <a:r>
              <a:rPr lang="en-US" sz="1600" baseline="0" dirty="0">
                <a:latin typeface="Source Sans Pro Light" panose="020B0403030403020204" pitchFamily="34" charset="0"/>
                <a:ea typeface="Arial Unicode MS" pitchFamily="34" charset="-128"/>
                <a:cs typeface="Arial Unicode MS" pitchFamily="34" charset="-128"/>
              </a:rPr>
              <a:t> at extremely low prices and we can work with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quality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Local</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Family owned businesses to do the work</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This means we bought this vacant vandalized foreclosure worked with the </a:t>
            </a:r>
            <a:r>
              <a:rPr lang="en-US" sz="1600" baseline="0" dirty="0" err="1">
                <a:latin typeface="Source Sans Pro Light" panose="020B0403030403020204" pitchFamily="34" charset="0"/>
                <a:ea typeface="Arial Unicode MS" pitchFamily="34" charset="-128"/>
                <a:cs typeface="Arial Unicode MS" pitchFamily="34" charset="-128"/>
              </a:rPr>
              <a:t>Sivongsa</a:t>
            </a:r>
            <a:r>
              <a:rPr lang="en-US" sz="1600" baseline="0" dirty="0">
                <a:latin typeface="Source Sans Pro Light" panose="020B0403030403020204" pitchFamily="34" charset="0"/>
                <a:ea typeface="Arial Unicode MS" pitchFamily="34" charset="-128"/>
                <a:cs typeface="Arial Unicode MS" pitchFamily="34" charset="-128"/>
              </a:rPr>
              <a:t> family of Three Headed Elephant Construction to rehab it and tomorrow </a:t>
            </a:r>
            <a:r>
              <a:rPr lang="en-US" sz="1600" baseline="0" dirty="0" err="1">
                <a:latin typeface="Source Sans Pro Light" panose="020B0403030403020204" pitchFamily="34" charset="0"/>
                <a:ea typeface="Arial Unicode MS" pitchFamily="34" charset="-128"/>
                <a:cs typeface="Arial Unicode MS" pitchFamily="34" charset="-128"/>
              </a:rPr>
              <a:t>Vivalynn</a:t>
            </a:r>
            <a:r>
              <a:rPr lang="en-US" sz="1600" baseline="0" dirty="0">
                <a:latin typeface="Source Sans Pro Light" panose="020B0403030403020204" pitchFamily="34" charset="0"/>
                <a:ea typeface="Arial Unicode MS" pitchFamily="34" charset="-128"/>
                <a:cs typeface="Arial Unicode MS" pitchFamily="34" charset="-128"/>
              </a:rPr>
              <a:t> will move in.  </a:t>
            </a:r>
          </a:p>
          <a:p>
            <a:pPr marL="285750" marR="0" lvl="1" indent="-285750" algn="l" defTabSz="1072866" rtl="0" eaLnBrk="1" fontAlgn="auto" latinLnBrk="0" hangingPunct="1">
              <a:lnSpc>
                <a:spcPct val="100000"/>
              </a:lnSpc>
              <a:spcBef>
                <a:spcPts val="0"/>
              </a:spcBef>
              <a:spcAft>
                <a:spcPts val="0"/>
              </a:spcAft>
              <a:buClrTx/>
              <a:buSzTx/>
              <a:buFontTx/>
              <a:buChar char="-"/>
              <a:tabLst/>
              <a:defRPr/>
            </a:pPr>
            <a:r>
              <a:rPr lang="en-US" sz="1600" baseline="0" dirty="0">
                <a:latin typeface="Source Sans Pro Light" panose="020B0403030403020204" pitchFamily="34" charset="0"/>
                <a:ea typeface="Arial Unicode MS" pitchFamily="34" charset="-128"/>
                <a:cs typeface="Arial Unicode MS" pitchFamily="34" charset="-128"/>
              </a:rPr>
              <a:t>One of the families in the program that will be paying $775/mo. as a renter, and save $165 per month on her all in housing costs when she becomes the owner.</a:t>
            </a:r>
            <a:endParaRPr lang="en-US" sz="1600" dirty="0">
              <a:latin typeface="Source Sans Pro Light" panose="020B0403030403020204" pitchFamily="34" charset="0"/>
              <a:ea typeface="Arial Unicode MS" pitchFamily="34" charset="-128"/>
              <a:cs typeface="Arial Unicode MS" pitchFamily="34" charset="-128"/>
            </a:endParaRPr>
          </a:p>
          <a:p>
            <a:pPr marL="0" marR="0" lvl="1" indent="0" algn="l" defTabSz="1072866" rtl="0" eaLnBrk="1" fontAlgn="auto" latinLnBrk="0" hangingPunct="1">
              <a:lnSpc>
                <a:spcPct val="100000"/>
              </a:lnSpc>
              <a:spcBef>
                <a:spcPts val="0"/>
              </a:spcBef>
              <a:spcAft>
                <a:spcPts val="0"/>
              </a:spcAft>
              <a:buClrTx/>
              <a:buSzTx/>
              <a:buFontTx/>
              <a:buNone/>
              <a:tabLst/>
              <a:defRPr/>
            </a:pPr>
            <a:endParaRPr lang="en-US" sz="1600" dirty="0">
              <a:latin typeface="Source Sans Pro Light" panose="020B0403030403020204" pitchFamily="34" charset="0"/>
              <a:ea typeface="Arial Unicode MS" pitchFamily="34" charset="-128"/>
              <a:cs typeface="Arial Unicode MS" pitchFamily="34" charset="-128"/>
            </a:endParaRPr>
          </a:p>
          <a:p>
            <a:endParaRPr lang="en-US" dirty="0"/>
          </a:p>
          <a:p>
            <a:r>
              <a:rPr lang="en-US" dirty="0"/>
              <a:t>OTHER FACTS AS</a:t>
            </a:r>
            <a:r>
              <a:rPr lang="en-US" baseline="0" dirty="0"/>
              <a:t> NEEDED</a:t>
            </a:r>
            <a:endParaRPr lang="en-US" dirty="0"/>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owns 500+ single family and duplexes </a:t>
            </a:r>
          </a:p>
          <a:p>
            <a:pPr marL="151642" lvl="0"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City continues to foreclose on an additional 100+ properties per quarter</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i="1" dirty="0">
                <a:latin typeface="Source Sans Pro Light" panose="020B0403030403020204" pitchFamily="34" charset="0"/>
                <a:ea typeface="Arial Unicode MS" pitchFamily="34" charset="-128"/>
                <a:cs typeface="Arial Unicode MS" pitchFamily="34" charset="-128"/>
              </a:rPr>
              <a:t>Last 5 years, low-priced and distressed homes made up roughly 86% of the market, with a total of 6,200 total units sold at a median sale price of $17k.</a:t>
            </a:r>
          </a:p>
          <a:p>
            <a:pPr marL="151642" marR="0" lvl="0" indent="-285750" algn="l" defTabSz="1072866"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latin typeface="Source Sans Pro Light" panose="020B0403030403020204" pitchFamily="34" charset="0"/>
                <a:ea typeface="Arial Unicode MS" pitchFamily="34" charset="-128"/>
                <a:cs typeface="Arial Unicode MS" pitchFamily="34" charset="-128"/>
              </a:rPr>
              <a:t>Today, we source from City, Banks, FSBO, and investors. More and more off-MLS.</a:t>
            </a:r>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33</a:t>
            </a:fld>
            <a:endParaRPr lang="en-US"/>
          </a:p>
        </p:txBody>
      </p:sp>
    </p:spTree>
    <p:extLst>
      <p:ext uri="{BB962C8B-B14F-4D97-AF65-F5344CB8AC3E}">
        <p14:creationId xmlns:p14="http://schemas.microsoft.com/office/powerpoint/2010/main" val="44930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have a well-established process on how this works: from finding the right homes to qualifying the right families and providing the necessary resources to make Strong Blocks a success</a:t>
            </a:r>
          </a:p>
          <a:p>
            <a:endParaRPr lang="en-US" dirty="0"/>
          </a:p>
          <a:p>
            <a:endParaRPr lang="en-US" dirty="0"/>
          </a:p>
        </p:txBody>
      </p:sp>
      <p:sp>
        <p:nvSpPr>
          <p:cNvPr id="4" name="Slide Number Placeholder 3"/>
          <p:cNvSpPr>
            <a:spLocks noGrp="1"/>
          </p:cNvSpPr>
          <p:nvPr>
            <p:ph type="sldNum" sz="quarter" idx="10"/>
          </p:nvPr>
        </p:nvSpPr>
        <p:spPr/>
        <p:txBody>
          <a:bodyPr/>
          <a:lstStyle/>
          <a:p>
            <a:fld id="{21719F3A-34F7-4A41-AFD2-14A04849203F}" type="slidenum">
              <a:rPr lang="en-US" smtClean="0"/>
              <a:t>34</a:t>
            </a:fld>
            <a:endParaRPr lang="en-US"/>
          </a:p>
        </p:txBody>
      </p:sp>
    </p:spTree>
    <p:extLst>
      <p:ext uri="{BB962C8B-B14F-4D97-AF65-F5344CB8AC3E}">
        <p14:creationId xmlns:p14="http://schemas.microsoft.com/office/powerpoint/2010/main" val="955520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7BE953-A412-45BB-8943-710394F1C56D}" type="datetimeFigureOut">
              <a:rPr lang="en-US" smtClean="0"/>
              <a:pPr/>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BE953-A412-45BB-8943-710394F1C56D}" type="datetimeFigureOut">
              <a:rPr lang="en-US" smtClean="0"/>
              <a:pPr/>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BE953-A412-45BB-8943-710394F1C56D}" type="datetimeFigureOut">
              <a:rPr lang="en-US" smtClean="0"/>
              <a:pPr/>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93388" y="584200"/>
            <a:ext cx="7957227" cy="558784"/>
          </a:xfrm>
          <a:prstGeom prst="rect">
            <a:avLst/>
          </a:prstGeom>
        </p:spPr>
        <p:txBody>
          <a:bodyPr lIns="0" tIns="0" rIns="0" bIns="0" anchor="ctr" anchorCtr="0">
            <a:noAutofit/>
          </a:bodyPr>
          <a:lstStyle>
            <a:lvl1pPr marL="0" indent="0" algn="ctr" rtl="0">
              <a:spcBef>
                <a:spcPts val="0"/>
              </a:spcBef>
              <a:buNone/>
              <a:defRPr sz="3250" b="0" cap="none" spc="0" baseline="0">
                <a:solidFill>
                  <a:schemeClr val="accent1"/>
                </a:solidFill>
                <a:latin typeface="Source Sans Pro Light" pitchFamily="34" charset="0"/>
                <a:ea typeface="Open Sans Light" pitchFamily="34" charset="0"/>
              </a:defRPr>
            </a:lvl1pPr>
          </a:lstStyle>
          <a:p>
            <a:pPr lvl="0"/>
            <a:r>
              <a:rPr lang="en-US" dirty="0"/>
              <a:t>Click to edit Master text styles</a:t>
            </a:r>
          </a:p>
        </p:txBody>
      </p:sp>
      <p:cxnSp>
        <p:nvCxnSpPr>
          <p:cNvPr id="9" name="Straight Connector 8"/>
          <p:cNvCxnSpPr/>
          <p:nvPr userDrawn="1"/>
        </p:nvCxnSpPr>
        <p:spPr>
          <a:xfrm>
            <a:off x="594360" y="1712372"/>
            <a:ext cx="7955280" cy="211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1"/>
          </p:nvPr>
        </p:nvSpPr>
        <p:spPr>
          <a:xfrm>
            <a:off x="595313" y="1189551"/>
            <a:ext cx="7953375" cy="304800"/>
          </a:xfrm>
          <a:prstGeom prst="rect">
            <a:avLst/>
          </a:prstGeom>
        </p:spPr>
        <p:txBody>
          <a:bodyPr lIns="0" tIns="0" rIns="0" bIns="0" anchor="ctr" anchorCtr="0">
            <a:noAutofit/>
          </a:bodyPr>
          <a:lstStyle>
            <a:lvl1pPr marL="0" indent="0" algn="ctr" rtl="0">
              <a:spcBef>
                <a:spcPts val="0"/>
              </a:spcBef>
              <a:buNone/>
              <a:defRPr sz="921">
                <a:solidFill>
                  <a:schemeClr val="accent5"/>
                </a:solidFill>
                <a:latin typeface="Lato" pitchFamily="34" charset="0"/>
              </a:defRPr>
            </a:lvl1pPr>
            <a:lvl2pPr algn="ctr" rtl="0">
              <a:defRPr/>
            </a:lvl2pPr>
            <a:lvl3pPr algn="ctr" rtl="0">
              <a:defRPr/>
            </a:lvl3pPr>
            <a:lvl4pPr algn="ctr" rtl="0">
              <a:defRPr/>
            </a:lvl4pPr>
            <a:lvl5pPr algn="ctr" rtl="0">
              <a:defRPr/>
            </a:lvl5pPr>
          </a:lstStyle>
          <a:p>
            <a:pPr lvl="0"/>
            <a:r>
              <a:rPr lang="en-US" dirty="0"/>
              <a:t>Click to edit Master text styles</a:t>
            </a:r>
          </a:p>
        </p:txBody>
      </p:sp>
      <p:sp>
        <p:nvSpPr>
          <p:cNvPr id="15" name="Oval 14"/>
          <p:cNvSpPr/>
          <p:nvPr userDrawn="1"/>
        </p:nvSpPr>
        <p:spPr>
          <a:xfrm>
            <a:off x="8615375" y="327036"/>
            <a:ext cx="261926" cy="283464"/>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18" name="TextBox 17"/>
          <p:cNvSpPr txBox="1"/>
          <p:nvPr userDrawn="1"/>
        </p:nvSpPr>
        <p:spPr>
          <a:xfrm>
            <a:off x="8642385" y="397915"/>
            <a:ext cx="216694" cy="141705"/>
          </a:xfrm>
          <a:prstGeom prst="rect">
            <a:avLst/>
          </a:prstGeom>
          <a:noFill/>
        </p:spPr>
        <p:txBody>
          <a:bodyPr wrap="square" lIns="0" tIns="0" rIns="0" bIns="0" rtlCol="1">
            <a:spAutoFit/>
          </a:bodyPr>
          <a:lstStyle/>
          <a:p>
            <a:pPr algn="ctr" rtl="0"/>
            <a:fld id="{74661D5A-9BD6-4923-8702-8D0735A2977B}" type="slidenum">
              <a:rPr lang="x-none" sz="921" smtClean="0">
                <a:solidFill>
                  <a:schemeClr val="bg1"/>
                </a:solidFill>
                <a:latin typeface="Lato" pitchFamily="34" charset="0"/>
                <a:ea typeface="Open Sans" pitchFamily="34" charset="0"/>
              </a:rPr>
              <a:pPr algn="ctr" rtl="0"/>
              <a:t>‹#›</a:t>
            </a:fld>
            <a:endParaRPr lang="x-none" sz="921" dirty="0">
              <a:solidFill>
                <a:schemeClr val="bg1"/>
              </a:solidFill>
              <a:latin typeface="Lato" pitchFamily="34" charset="0"/>
              <a:ea typeface="Open Sans" pitchFamily="34" charset="0"/>
            </a:endParaRPr>
          </a:p>
        </p:txBody>
      </p:sp>
    </p:spTree>
    <p:extLst>
      <p:ext uri="{BB962C8B-B14F-4D97-AF65-F5344CB8AC3E}">
        <p14:creationId xmlns:p14="http://schemas.microsoft.com/office/powerpoint/2010/main" val="146751192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372">
          <p15:clr>
            <a:srgbClr val="FBAE40"/>
          </p15:clr>
        </p15:guide>
        <p15:guide id="2" pos="406">
          <p15:clr>
            <a:srgbClr val="FBAE40"/>
          </p15:clr>
        </p15:guide>
        <p15:guide id="3" pos="5834">
          <p15:clr>
            <a:srgbClr val="FBAE40"/>
          </p15:clr>
        </p15:guide>
        <p15:guide id="4" orient="horz" pos="38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lor Full Color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Tree>
    <p:extLst>
      <p:ext uri="{BB962C8B-B14F-4D97-AF65-F5344CB8AC3E}">
        <p14:creationId xmlns:p14="http://schemas.microsoft.com/office/powerpoint/2010/main" val="122384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BE953-A412-45BB-8943-710394F1C56D}" type="datetimeFigureOut">
              <a:rPr lang="en-US" smtClean="0"/>
              <a:pPr/>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7BE953-A412-45BB-8943-710394F1C56D}" type="datetimeFigureOut">
              <a:rPr lang="en-US" smtClean="0"/>
              <a:pPr/>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7BE953-A412-45BB-8943-710394F1C56D}" type="datetimeFigureOut">
              <a:rPr lang="en-US" smtClean="0"/>
              <a:pPr/>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7BE953-A412-45BB-8943-710394F1C56D}" type="datetimeFigureOut">
              <a:rPr lang="en-US" smtClean="0"/>
              <a:pPr/>
              <a:t>5/17/2018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7BE953-A412-45BB-8943-710394F1C56D}" type="datetimeFigureOut">
              <a:rPr lang="en-US" smtClean="0"/>
              <a:pPr/>
              <a:t>5/17/2018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BE953-A412-45BB-8943-710394F1C56D}" type="datetimeFigureOut">
              <a:rPr lang="en-US" smtClean="0"/>
              <a:pPr/>
              <a:t>5/17/2018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BE953-A412-45BB-8943-710394F1C56D}" type="datetimeFigureOut">
              <a:rPr lang="en-US" smtClean="0"/>
              <a:pPr/>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BE953-A412-45BB-8943-710394F1C56D}" type="datetimeFigureOut">
              <a:rPr lang="en-US" smtClean="0"/>
              <a:pPr/>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0B681-2B62-4B17-8956-981BEF66381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BE953-A412-45BB-8943-710394F1C56D}" type="datetimeFigureOut">
              <a:rPr lang="en-US" smtClean="0"/>
              <a:pPr/>
              <a:t>5/17/2018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0B681-2B62-4B17-8956-981BEF66381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www.gofundme.com/welford-sanders-statue-campaig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5163"/>
            <a:ext cx="7772400" cy="3458104"/>
          </a:xfrm>
        </p:spPr>
        <p:txBody>
          <a:bodyPr>
            <a:normAutofit/>
          </a:bodyPr>
          <a:lstStyle/>
          <a:p>
            <a:r>
              <a:rPr lang="en-US" dirty="0" smtClean="0"/>
              <a:t>Double Duty</a:t>
            </a:r>
            <a:br>
              <a:rPr lang="en-US" dirty="0" smtClean="0"/>
            </a:br>
            <a:r>
              <a:rPr lang="en-US" sz="4800" dirty="0" smtClean="0"/>
              <a:t>Linking Vacant Property Remediation to Workforce Development</a:t>
            </a:r>
            <a:endParaRPr lang="en-US" sz="4800" dirty="0"/>
          </a:p>
        </p:txBody>
      </p:sp>
      <p:sp>
        <p:nvSpPr>
          <p:cNvPr id="3" name="Subtitle 2"/>
          <p:cNvSpPr>
            <a:spLocks noGrp="1"/>
          </p:cNvSpPr>
          <p:nvPr>
            <p:ph type="subTitle" idx="1"/>
          </p:nvPr>
        </p:nvSpPr>
        <p:spPr>
          <a:xfrm>
            <a:off x="1143000" y="4364038"/>
            <a:ext cx="6858000" cy="1655762"/>
          </a:xfrm>
        </p:spPr>
        <p:txBody>
          <a:bodyPr>
            <a:normAutofit fontScale="85000" lnSpcReduction="20000"/>
          </a:bodyPr>
          <a:lstStyle/>
          <a:p>
            <a:r>
              <a:rPr lang="en-US" dirty="0" smtClean="0"/>
              <a:t>Martha Brown, City of Milwaukee</a:t>
            </a:r>
          </a:p>
          <a:p>
            <a:r>
              <a:rPr lang="en-US" dirty="0" smtClean="0"/>
              <a:t>Leo Ries, MLK Economic Development Corp.</a:t>
            </a:r>
          </a:p>
          <a:p>
            <a:r>
              <a:rPr lang="en-US" dirty="0" smtClean="0"/>
              <a:t>Carl Quindel</a:t>
            </a:r>
            <a:r>
              <a:rPr lang="en-US" smtClean="0"/>
              <a:t>, </a:t>
            </a:r>
            <a:r>
              <a:rPr lang="en-US" smtClean="0"/>
              <a:t>Strong Blocks</a:t>
            </a:r>
            <a:endParaRPr lang="en-US" dirty="0" smtClean="0"/>
          </a:p>
          <a:p>
            <a:r>
              <a:rPr lang="en-US" dirty="0" smtClean="0"/>
              <a:t>Ted </a:t>
            </a:r>
            <a:r>
              <a:rPr lang="en-US" dirty="0" err="1" smtClean="0"/>
              <a:t>Matkom</a:t>
            </a:r>
            <a:r>
              <a:rPr lang="en-US" dirty="0" smtClean="0"/>
              <a:t>, Gorman &amp; Co.</a:t>
            </a:r>
            <a:endParaRPr lang="en-US" dirty="0"/>
          </a:p>
        </p:txBody>
      </p:sp>
    </p:spTree>
    <p:extLst>
      <p:ext uri="{BB962C8B-B14F-4D97-AF65-F5344CB8AC3E}">
        <p14:creationId xmlns:p14="http://schemas.microsoft.com/office/powerpoint/2010/main" val="1702398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8" name="Picture 1" descr="MLKEDC Letter head-Logo"/>
          <p:cNvPicPr>
            <a:picLocks noChangeAspect="1" noChangeArrowheads="1"/>
          </p:cNvPicPr>
          <p:nvPr/>
        </p:nvPicPr>
        <p:blipFill>
          <a:blip r:embed="rId2" cstate="print"/>
          <a:srcRect/>
          <a:stretch>
            <a:fillRect/>
          </a:stretch>
        </p:blipFill>
        <p:spPr bwMode="auto">
          <a:xfrm>
            <a:off x="2438400" y="152400"/>
            <a:ext cx="4417345" cy="1463040"/>
          </a:xfrm>
          <a:prstGeom prst="rect">
            <a:avLst/>
          </a:prstGeom>
          <a:noFill/>
        </p:spPr>
      </p:pic>
      <p:pic>
        <p:nvPicPr>
          <p:cNvPr id="1026" name="Picture 2" descr="Image result for wisconsin redevelop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745" y="755515"/>
            <a:ext cx="2377439" cy="822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print"/>
          <a:srcRect b="19643"/>
          <a:stretch>
            <a:fillRect/>
          </a:stretch>
        </p:blipFill>
        <p:spPr bwMode="auto">
          <a:xfrm>
            <a:off x="4240552" y="4158165"/>
            <a:ext cx="4690087" cy="2119961"/>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644313" y="1615440"/>
            <a:ext cx="3171935" cy="237744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l="9490" t="6504" r="15945" b="32520"/>
          <a:stretch>
            <a:fillRect/>
          </a:stretch>
        </p:blipFill>
        <p:spPr bwMode="auto">
          <a:xfrm>
            <a:off x="3912768" y="1615440"/>
            <a:ext cx="4358640" cy="2377440"/>
          </a:xfrm>
          <a:prstGeom prst="rect">
            <a:avLst/>
          </a:prstGeom>
          <a:noFill/>
          <a:ln w="9525">
            <a:noFill/>
            <a:miter lim="800000"/>
            <a:headEnd/>
            <a:tailEnd/>
          </a:ln>
        </p:spPr>
      </p:pic>
      <p:pic>
        <p:nvPicPr>
          <p:cNvPr id="2052" name="Picture 4"/>
          <p:cNvPicPr>
            <a:picLocks noChangeAspect="1" noChangeArrowheads="1"/>
          </p:cNvPicPr>
          <p:nvPr/>
        </p:nvPicPr>
        <p:blipFill rotWithShape="1">
          <a:blip r:embed="rId7" cstate="print"/>
          <a:srcRect t="11574" r="10377" b="21296"/>
          <a:stretch/>
        </p:blipFill>
        <p:spPr bwMode="auto">
          <a:xfrm>
            <a:off x="166042" y="4068326"/>
            <a:ext cx="3948758"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1" descr="MLKEDC Letter head-Logo"/>
          <p:cNvPicPr>
            <a:picLocks noChangeAspect="1" noChangeArrowheads="1"/>
          </p:cNvPicPr>
          <p:nvPr/>
        </p:nvPicPr>
        <p:blipFill>
          <a:blip r:embed="rId2" cstate="print"/>
          <a:srcRect/>
          <a:stretch>
            <a:fillRect/>
          </a:stretch>
        </p:blipFill>
        <p:spPr bwMode="auto">
          <a:xfrm>
            <a:off x="2286000" y="228600"/>
            <a:ext cx="4417345" cy="1463040"/>
          </a:xfrm>
          <a:prstGeom prst="rect">
            <a:avLst/>
          </a:prstGeom>
          <a:noFill/>
        </p:spPr>
      </p:pic>
      <p:sp>
        <p:nvSpPr>
          <p:cNvPr id="5" name="TextBox 4"/>
          <p:cNvSpPr txBox="1"/>
          <p:nvPr/>
        </p:nvSpPr>
        <p:spPr>
          <a:xfrm>
            <a:off x="2590800" y="2438400"/>
            <a:ext cx="2635401" cy="369332"/>
          </a:xfrm>
          <a:prstGeom prst="rect">
            <a:avLst/>
          </a:prstGeom>
          <a:noFill/>
        </p:spPr>
        <p:txBody>
          <a:bodyPr wrap="none" rtlCol="0">
            <a:spAutoFit/>
          </a:bodyPr>
          <a:lstStyle/>
          <a:p>
            <a:r>
              <a:rPr lang="en-US" dirty="0" smtClean="0"/>
              <a:t>Insert pictures of Welford </a:t>
            </a:r>
            <a:endParaRPr lang="en-US" dirty="0"/>
          </a:p>
        </p:txBody>
      </p:sp>
      <p:pic>
        <p:nvPicPr>
          <p:cNvPr id="6" name="Picture 5" descr="D welford photo.JPG"/>
          <p:cNvPicPr>
            <a:picLocks noChangeAspect="1"/>
          </p:cNvPicPr>
          <p:nvPr/>
        </p:nvPicPr>
        <p:blipFill>
          <a:blip r:embed="rId3" cstate="print"/>
          <a:srcRect l="10045" r="2902"/>
          <a:stretch>
            <a:fillRect/>
          </a:stretch>
        </p:blipFill>
        <p:spPr>
          <a:xfrm>
            <a:off x="304800" y="1737678"/>
            <a:ext cx="5943600" cy="3840480"/>
          </a:xfrm>
          <a:prstGeom prst="rect">
            <a:avLst/>
          </a:prstGeom>
        </p:spPr>
      </p:pic>
      <p:sp>
        <p:nvSpPr>
          <p:cNvPr id="8" name="TextBox 7"/>
          <p:cNvSpPr txBox="1"/>
          <p:nvPr/>
        </p:nvSpPr>
        <p:spPr>
          <a:xfrm>
            <a:off x="228600" y="5635513"/>
            <a:ext cx="3352800" cy="523220"/>
          </a:xfrm>
          <a:prstGeom prst="rect">
            <a:avLst/>
          </a:prstGeom>
          <a:noFill/>
        </p:spPr>
        <p:txBody>
          <a:bodyPr wrap="square" rtlCol="0">
            <a:spAutoFit/>
          </a:bodyPr>
          <a:lstStyle/>
          <a:p>
            <a:r>
              <a:rPr lang="en-US" sz="2800" dirty="0" smtClean="0"/>
              <a:t>Welford Sanders</a:t>
            </a:r>
            <a:endParaRPr lang="en-US" sz="2800" dirty="0"/>
          </a:p>
        </p:txBody>
      </p:sp>
      <p:pic>
        <p:nvPicPr>
          <p:cNvPr id="9" name="Picture 8" descr="E Welford .jpg"/>
          <p:cNvPicPr>
            <a:picLocks noChangeAspect="1"/>
          </p:cNvPicPr>
          <p:nvPr/>
        </p:nvPicPr>
        <p:blipFill>
          <a:blip r:embed="rId4" cstate="print"/>
          <a:srcRect l="26250" t="20000" r="52500"/>
          <a:stretch>
            <a:fillRect/>
          </a:stretch>
        </p:blipFill>
        <p:spPr>
          <a:xfrm>
            <a:off x="7086600" y="228600"/>
            <a:ext cx="1295400" cy="3657600"/>
          </a:xfrm>
          <a:prstGeom prst="rect">
            <a:avLst/>
          </a:prstGeom>
        </p:spPr>
      </p:pic>
      <p:pic>
        <p:nvPicPr>
          <p:cNvPr id="10" name="Picture 9" descr="D Welford &amp; new resident.jpg"/>
          <p:cNvPicPr>
            <a:picLocks noChangeAspect="1"/>
          </p:cNvPicPr>
          <p:nvPr/>
        </p:nvPicPr>
        <p:blipFill>
          <a:blip r:embed="rId5" cstate="print"/>
          <a:stretch>
            <a:fillRect/>
          </a:stretch>
        </p:blipFill>
        <p:spPr>
          <a:xfrm>
            <a:off x="5334000" y="3505200"/>
            <a:ext cx="3676650" cy="3152775"/>
          </a:xfrm>
          <a:prstGeom prst="rect">
            <a:avLst/>
          </a:prstGeom>
          <a:ln w="38100">
            <a:solidFill>
              <a:schemeClr val="bg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75"/>
            <a:ext cx="8229600" cy="1143000"/>
          </a:xfrm>
        </p:spPr>
        <p:txBody>
          <a:bodyPr>
            <a:normAutofit/>
          </a:bodyPr>
          <a:lstStyle/>
          <a:p>
            <a:r>
              <a:rPr lang="en-US" sz="4000" dirty="0" smtClean="0"/>
              <a:t>Nunn Bush Shoe Factory </a:t>
            </a:r>
            <a:endParaRPr lang="en-US" sz="24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55" t="-303" r="11839" b="13440"/>
          <a:stretch/>
        </p:blipFill>
        <p:spPr bwMode="auto">
          <a:xfrm>
            <a:off x="228600" y="1332172"/>
            <a:ext cx="4953000" cy="296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D Shoe factory workers 2.JPG"/>
          <p:cNvPicPr>
            <a:picLocks noChangeAspect="1"/>
          </p:cNvPicPr>
          <p:nvPr/>
        </p:nvPicPr>
        <p:blipFill rotWithShape="1">
          <a:blip r:embed="rId3" cstate="print"/>
          <a:srcRect r="9548"/>
          <a:stretch/>
        </p:blipFill>
        <p:spPr>
          <a:xfrm>
            <a:off x="5334000" y="1331041"/>
            <a:ext cx="3537068" cy="2240367"/>
          </a:xfrm>
          <a:prstGeom prst="rect">
            <a:avLst/>
          </a:prstGeom>
        </p:spPr>
      </p:pic>
      <p:pic>
        <p:nvPicPr>
          <p:cNvPr id="12" name="Picture 11" descr="D Nunn Bush ad.JPG"/>
          <p:cNvPicPr>
            <a:picLocks noChangeAspect="1"/>
          </p:cNvPicPr>
          <p:nvPr/>
        </p:nvPicPr>
        <p:blipFill>
          <a:blip r:embed="rId4" cstate="print"/>
          <a:srcRect b="5556"/>
          <a:stretch>
            <a:fillRect/>
          </a:stretch>
        </p:blipFill>
        <p:spPr>
          <a:xfrm>
            <a:off x="5334000" y="3597059"/>
            <a:ext cx="3665488" cy="1925654"/>
          </a:xfrm>
          <a:prstGeom prst="rect">
            <a:avLst/>
          </a:prstGeom>
        </p:spPr>
      </p:pic>
      <p:pic>
        <p:nvPicPr>
          <p:cNvPr id="13" name="Picture 12" descr="D Nunn Bush workers.JPG"/>
          <p:cNvPicPr>
            <a:picLocks noChangeAspect="1"/>
          </p:cNvPicPr>
          <p:nvPr/>
        </p:nvPicPr>
        <p:blipFill rotWithShape="1">
          <a:blip r:embed="rId5" cstate="print"/>
          <a:srcRect l="14468" t="7576" r="14671" b="6566"/>
          <a:stretch/>
        </p:blipFill>
        <p:spPr>
          <a:xfrm>
            <a:off x="1371600" y="4343400"/>
            <a:ext cx="3810000" cy="23774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history</a:t>
            </a:r>
          </a:p>
        </p:txBody>
      </p:sp>
      <p:sp>
        <p:nvSpPr>
          <p:cNvPr id="3" name="Content Placeholder 2"/>
          <p:cNvSpPr>
            <a:spLocks noGrp="1"/>
          </p:cNvSpPr>
          <p:nvPr>
            <p:ph idx="1"/>
          </p:nvPr>
        </p:nvSpPr>
        <p:spPr/>
        <p:txBody>
          <a:bodyPr>
            <a:normAutofit fontScale="92500" lnSpcReduction="20000"/>
          </a:bodyPr>
          <a:lstStyle/>
          <a:p>
            <a:r>
              <a:rPr lang="en-US" dirty="0"/>
              <a:t>Built 1916; 190,000 square feet, 7 stories</a:t>
            </a:r>
          </a:p>
          <a:p>
            <a:r>
              <a:rPr lang="en-US" dirty="0"/>
              <a:t>Factory closed early 1980s</a:t>
            </a:r>
          </a:p>
          <a:p>
            <a:r>
              <a:rPr lang="en-US" dirty="0"/>
              <a:t>Sold in 1985 to Milwaukee Area Technical College; operated as Milwaukee Enterprise Center-North business incubator</a:t>
            </a:r>
          </a:p>
          <a:p>
            <a:r>
              <a:rPr lang="en-US" dirty="0"/>
              <a:t>MEC-North closed 2011</a:t>
            </a:r>
          </a:p>
          <a:p>
            <a:r>
              <a:rPr lang="en-US" dirty="0"/>
              <a:t>Property changed hands 3 times between 2011 and 2014</a:t>
            </a:r>
          </a:p>
          <a:p>
            <a:r>
              <a:rPr lang="en-US" dirty="0"/>
              <a:t>Final buyer donated property to Martin Luther King Economic Development Corp.</a:t>
            </a:r>
          </a:p>
        </p:txBody>
      </p:sp>
    </p:spTree>
    <p:extLst>
      <p:ext uri="{BB962C8B-B14F-4D97-AF65-F5344CB8AC3E}">
        <p14:creationId xmlns:p14="http://schemas.microsoft.com/office/powerpoint/2010/main" val="302178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8" name="Picture 1" descr="MLKEDC Letter head-Logo"/>
          <p:cNvPicPr>
            <a:picLocks noChangeAspect="1" noChangeArrowheads="1"/>
          </p:cNvPicPr>
          <p:nvPr/>
        </p:nvPicPr>
        <p:blipFill>
          <a:blip r:embed="rId2" cstate="print"/>
          <a:srcRect/>
          <a:stretch>
            <a:fillRect/>
          </a:stretch>
        </p:blipFill>
        <p:spPr bwMode="auto">
          <a:xfrm>
            <a:off x="2438400" y="152400"/>
            <a:ext cx="4417345" cy="1463040"/>
          </a:xfrm>
          <a:prstGeom prst="rect">
            <a:avLst/>
          </a:prstGeom>
          <a:noFill/>
        </p:spPr>
      </p:pic>
      <p:pic>
        <p:nvPicPr>
          <p:cNvPr id="4" name="Picture 3"/>
          <p:cNvPicPr>
            <a:picLocks noChangeAspect="1"/>
          </p:cNvPicPr>
          <p:nvPr/>
        </p:nvPicPr>
        <p:blipFill>
          <a:blip r:embed="rId3"/>
          <a:stretch>
            <a:fillRect/>
          </a:stretch>
        </p:blipFill>
        <p:spPr>
          <a:xfrm>
            <a:off x="990600" y="1631284"/>
            <a:ext cx="6781800" cy="474726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7" name="Content Placeholder 6"/>
          <p:cNvSpPr>
            <a:spLocks noGrp="1"/>
          </p:cNvSpPr>
          <p:nvPr>
            <p:ph idx="1"/>
          </p:nvPr>
        </p:nvSpPr>
        <p:spPr/>
        <p:txBody>
          <a:bodyPr>
            <a:normAutofit/>
          </a:bodyPr>
          <a:lstStyle/>
          <a:p>
            <a:pPr marL="0" indent="0">
              <a:buNone/>
            </a:pPr>
            <a:r>
              <a:rPr lang="en-US" dirty="0" smtClean="0"/>
              <a:t>Project vision</a:t>
            </a:r>
          </a:p>
          <a:p>
            <a:pPr lvl="1">
              <a:buFont typeface="Arial" panose="020B0604020202020204" pitchFamily="34" charset="0"/>
              <a:buChar char="•"/>
            </a:pPr>
            <a:r>
              <a:rPr lang="en-US" dirty="0" smtClean="0"/>
              <a:t>Adaptive reuse of </a:t>
            </a:r>
            <a:r>
              <a:rPr lang="en-US" dirty="0"/>
              <a:t>historic structure – renovation to historic standards</a:t>
            </a:r>
          </a:p>
          <a:p>
            <a:pPr lvl="1">
              <a:buFont typeface="Arial" panose="020B0604020202020204" pitchFamily="34" charset="0"/>
              <a:buChar char="•"/>
            </a:pPr>
            <a:r>
              <a:rPr lang="en-US" dirty="0" smtClean="0"/>
              <a:t>Create </a:t>
            </a:r>
            <a:r>
              <a:rPr lang="en-US" dirty="0"/>
              <a:t>59 housing units affordable to families with incomes under 60% of Area Median Income</a:t>
            </a:r>
          </a:p>
          <a:p>
            <a:pPr lvl="1">
              <a:buFont typeface="Arial" panose="020B0604020202020204" pitchFamily="34" charset="0"/>
              <a:buChar char="•"/>
            </a:pPr>
            <a:r>
              <a:rPr lang="en-US" dirty="0"/>
              <a:t> </a:t>
            </a:r>
            <a:r>
              <a:rPr lang="en-US" dirty="0" smtClean="0"/>
              <a:t>Build 35,000 </a:t>
            </a:r>
            <a:r>
              <a:rPr lang="en-US" dirty="0"/>
              <a:t>square feet of commercial space – with emphasis on tenants who focus on workforce development and community services </a:t>
            </a:r>
          </a:p>
          <a:p>
            <a:pPr marL="457200" lvl="1" indent="0">
              <a:buNone/>
            </a:pPr>
            <a:r>
              <a:rPr lang="en-US" dirty="0"/>
              <a:t> </a:t>
            </a:r>
            <a:endParaRPr lang="en-US" dirty="0" smtClean="0"/>
          </a:p>
          <a:p>
            <a:endParaRPr lang="en-US" dirty="0"/>
          </a:p>
        </p:txBody>
      </p:sp>
      <p:pic>
        <p:nvPicPr>
          <p:cNvPr id="4" name="Picture 3" descr="Logo WSL.png"/>
          <p:cNvPicPr>
            <a:picLocks noChangeAspect="1"/>
          </p:cNvPicPr>
          <p:nvPr/>
        </p:nvPicPr>
        <p:blipFill>
          <a:blip r:embed="rId2" cstate="print"/>
          <a:srcRect r="47994"/>
          <a:stretch>
            <a:fillRect/>
          </a:stretch>
        </p:blipFill>
        <p:spPr>
          <a:xfrm>
            <a:off x="152638" y="274638"/>
            <a:ext cx="1981200" cy="1333333"/>
          </a:xfrm>
          <a:prstGeom prst="rect">
            <a:avLst/>
          </a:prstGeom>
        </p:spPr>
      </p:pic>
      <p:pic>
        <p:nvPicPr>
          <p:cNvPr id="5" name="Picture 4"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financing</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pPr marL="0" indent="0">
              <a:buNone/>
            </a:pPr>
            <a:r>
              <a:rPr lang="en-US" dirty="0"/>
              <a:t>$21 million investment </a:t>
            </a:r>
          </a:p>
          <a:p>
            <a:pPr lvl="1">
              <a:buFont typeface="Arial" panose="020B0604020202020204" pitchFamily="34" charset="0"/>
              <a:buChar char="•"/>
            </a:pPr>
            <a:r>
              <a:rPr lang="en-US" sz="3000" dirty="0" smtClean="0"/>
              <a:t>Low </a:t>
            </a:r>
            <a:r>
              <a:rPr lang="en-US" sz="3000" dirty="0"/>
              <a:t>income housing tax </a:t>
            </a:r>
            <a:r>
              <a:rPr lang="en-US" sz="3000" dirty="0" smtClean="0"/>
              <a:t>credits</a:t>
            </a:r>
          </a:p>
          <a:p>
            <a:pPr lvl="1">
              <a:buFont typeface="Arial" panose="020B0604020202020204" pitchFamily="34" charset="0"/>
              <a:buChar char="•"/>
            </a:pPr>
            <a:r>
              <a:rPr lang="en-US" sz="3000" dirty="0" smtClean="0"/>
              <a:t>Historic tax credits (federal and state)</a:t>
            </a:r>
          </a:p>
          <a:p>
            <a:pPr lvl="1">
              <a:buFont typeface="Arial" panose="020B0604020202020204" pitchFamily="34" charset="0"/>
              <a:buChar char="•"/>
            </a:pPr>
            <a:r>
              <a:rPr lang="en-US" sz="3000" dirty="0" smtClean="0"/>
              <a:t>Tax exempt bond financing from Wisconsin Housing and Economic Development Authority</a:t>
            </a:r>
          </a:p>
          <a:p>
            <a:pPr lvl="1">
              <a:buFont typeface="Arial" panose="020B0604020202020204" pitchFamily="34" charset="0"/>
              <a:buChar char="•"/>
            </a:pPr>
            <a:r>
              <a:rPr lang="en-US" sz="3000" dirty="0" smtClean="0"/>
              <a:t>Federal HOME funds from City of Milwaukee</a:t>
            </a:r>
          </a:p>
          <a:p>
            <a:pPr lvl="1">
              <a:buFont typeface="Arial" panose="020B0604020202020204" pitchFamily="34" charset="0"/>
              <a:buChar char="•"/>
            </a:pPr>
            <a:r>
              <a:rPr lang="en-US" sz="3000" dirty="0" smtClean="0"/>
              <a:t>Tax incremental financing from City of Milwaukee</a:t>
            </a:r>
          </a:p>
          <a:p>
            <a:pPr lvl="1">
              <a:buFont typeface="Arial" panose="020B0604020202020204" pitchFamily="34" charset="0"/>
              <a:buChar char="•"/>
            </a:pPr>
            <a:r>
              <a:rPr lang="en-US" sz="3000" dirty="0" smtClean="0"/>
              <a:t>Wisconsin Economic Development Corporation community development grant</a:t>
            </a:r>
          </a:p>
          <a:p>
            <a:pPr lvl="1">
              <a:buFont typeface="Arial" panose="020B0604020202020204" pitchFamily="34" charset="0"/>
              <a:buChar char="•"/>
            </a:pPr>
            <a:r>
              <a:rPr lang="en-US" sz="3000" dirty="0" smtClean="0"/>
              <a:t>Grant </a:t>
            </a:r>
            <a:r>
              <a:rPr lang="en-US" dirty="0" smtClean="0"/>
              <a:t>from Associated Bank</a:t>
            </a:r>
          </a:p>
          <a:p>
            <a:pPr lvl="1">
              <a:buFont typeface="Arial" panose="020B0604020202020204" pitchFamily="34" charset="0"/>
              <a:buChar char="•"/>
            </a:pPr>
            <a:r>
              <a:rPr lang="en-US" dirty="0" smtClean="0"/>
              <a:t>R-4 Capital, national equity syndicator , purchaser of the federal tax credits</a:t>
            </a:r>
            <a:endParaRPr lang="en-US" sz="3000" dirty="0"/>
          </a:p>
          <a:p>
            <a:pPr marL="0" indent="0">
              <a:buNone/>
            </a:pPr>
            <a:r>
              <a:rPr lang="en-US" sz="3000" dirty="0"/>
              <a:t> </a:t>
            </a:r>
            <a:r>
              <a:rPr lang="en-US" sz="3000" dirty="0" smtClean="0"/>
              <a:t>	</a:t>
            </a:r>
          </a:p>
          <a:p>
            <a:endParaRPr lang="en-US" dirty="0"/>
          </a:p>
          <a:p>
            <a:endParaRPr lang="en-US" dirty="0"/>
          </a:p>
        </p:txBody>
      </p:sp>
      <p:pic>
        <p:nvPicPr>
          <p:cNvPr id="4" name="Picture 3"/>
          <p:cNvPicPr>
            <a:picLocks noChangeAspect="1"/>
          </p:cNvPicPr>
          <p:nvPr/>
        </p:nvPicPr>
        <p:blipFill>
          <a:blip r:embed="rId2" cstate="print"/>
          <a:stretch>
            <a:fillRect/>
          </a:stretch>
        </p:blipFill>
        <p:spPr>
          <a:xfrm>
            <a:off x="469271" y="179876"/>
            <a:ext cx="1981372" cy="1329043"/>
          </a:xfrm>
          <a:prstGeom prst="rect">
            <a:avLst/>
          </a:prstGeom>
        </p:spPr>
      </p:pic>
      <p:pic>
        <p:nvPicPr>
          <p:cNvPr id="5" name="Picture 4"/>
          <p:cNvPicPr>
            <a:picLocks noChangeAspect="1"/>
          </p:cNvPicPr>
          <p:nvPr/>
        </p:nvPicPr>
        <p:blipFill>
          <a:blip r:embed="rId3" cstate="print"/>
          <a:stretch>
            <a:fillRect/>
          </a:stretch>
        </p:blipFill>
        <p:spPr>
          <a:xfrm>
            <a:off x="6796754" y="171577"/>
            <a:ext cx="1902117" cy="1329043"/>
          </a:xfrm>
          <a:prstGeom prst="rect">
            <a:avLst/>
          </a:prstGeom>
        </p:spPr>
      </p:pic>
    </p:spTree>
    <p:extLst>
      <p:ext uri="{BB962C8B-B14F-4D97-AF65-F5344CB8AC3E}">
        <p14:creationId xmlns:p14="http://schemas.microsoft.com/office/powerpoint/2010/main" val="2360679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3" name="Content Placeholder 2"/>
          <p:cNvSpPr>
            <a:spLocks noGrp="1"/>
          </p:cNvSpPr>
          <p:nvPr>
            <p:ph idx="1"/>
          </p:nvPr>
        </p:nvSpPr>
        <p:spPr/>
        <p:txBody>
          <a:bodyPr/>
          <a:lstStyle/>
          <a:p>
            <a:pPr marL="0" indent="0">
              <a:buNone/>
            </a:pPr>
            <a:r>
              <a:rPr lang="en-US" dirty="0" smtClean="0"/>
              <a:t>Workforce and supplier diversity requirements imposed by:</a:t>
            </a:r>
          </a:p>
          <a:p>
            <a:pPr lvl="1">
              <a:buFont typeface="Arial" panose="020B0604020202020204" pitchFamily="34" charset="0"/>
              <a:buChar char="•"/>
            </a:pPr>
            <a:r>
              <a:rPr lang="en-US" dirty="0" smtClean="0"/>
              <a:t>HUD HOME financing</a:t>
            </a:r>
          </a:p>
          <a:p>
            <a:pPr lvl="1">
              <a:buFont typeface="Arial" panose="020B0604020202020204" pitchFamily="34" charset="0"/>
              <a:buChar char="•"/>
            </a:pPr>
            <a:r>
              <a:rPr lang="en-US" dirty="0" smtClean="0"/>
              <a:t>WHEDA LIHTC financing</a:t>
            </a:r>
          </a:p>
          <a:p>
            <a:pPr lvl="1">
              <a:buFont typeface="Arial" panose="020B0604020202020204" pitchFamily="34" charset="0"/>
              <a:buChar char="•"/>
            </a:pPr>
            <a:r>
              <a:rPr lang="en-US" dirty="0" smtClean="0"/>
              <a:t>City of Milwaukee Tax Incremental Financing (TIF) financing</a:t>
            </a:r>
            <a:endParaRPr lang="en-US"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11" name="Picture 10"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pic>
        <p:nvPicPr>
          <p:cNvPr id="12" name="Picture 11"/>
          <p:cNvPicPr>
            <a:picLocks noChangeAspect="1"/>
          </p:cNvPicPr>
          <p:nvPr/>
        </p:nvPicPr>
        <p:blipFill>
          <a:blip r:embed="rId3" cstate="print"/>
          <a:stretch>
            <a:fillRect/>
          </a:stretch>
        </p:blipFill>
        <p:spPr>
          <a:xfrm>
            <a:off x="533400" y="4267200"/>
            <a:ext cx="2133600" cy="2133600"/>
          </a:xfrm>
          <a:prstGeom prst="rect">
            <a:avLst/>
          </a:prstGeom>
        </p:spPr>
      </p:pic>
      <p:pic>
        <p:nvPicPr>
          <p:cNvPr id="13" name="Picture 12"/>
          <p:cNvPicPr>
            <a:picLocks noChangeAspect="1"/>
          </p:cNvPicPr>
          <p:nvPr/>
        </p:nvPicPr>
        <p:blipFill>
          <a:blip r:embed="rId4" cstate="print"/>
          <a:stretch>
            <a:fillRect/>
          </a:stretch>
        </p:blipFill>
        <p:spPr>
          <a:xfrm>
            <a:off x="3047999" y="4419600"/>
            <a:ext cx="2464179" cy="1981200"/>
          </a:xfrm>
          <a:prstGeom prst="rect">
            <a:avLst/>
          </a:prstGeom>
        </p:spPr>
      </p:pic>
      <p:pic>
        <p:nvPicPr>
          <p:cNvPr id="14" name="Picture 13"/>
          <p:cNvPicPr>
            <a:picLocks noChangeAspect="1"/>
          </p:cNvPicPr>
          <p:nvPr/>
        </p:nvPicPr>
        <p:blipFill>
          <a:blip r:embed="rId5" cstate="print"/>
          <a:stretch>
            <a:fillRect/>
          </a:stretch>
        </p:blipFill>
        <p:spPr>
          <a:xfrm>
            <a:off x="6022732" y="4537804"/>
            <a:ext cx="2283067" cy="1725678"/>
          </a:xfrm>
          <a:prstGeom prst="rect">
            <a:avLst/>
          </a:prstGeom>
        </p:spPr>
      </p:pic>
    </p:spTree>
    <p:extLst>
      <p:ext uri="{BB962C8B-B14F-4D97-AF65-F5344CB8AC3E}">
        <p14:creationId xmlns:p14="http://schemas.microsoft.com/office/powerpoint/2010/main" val="4056901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4" name="TextBox 3"/>
          <p:cNvSpPr txBox="1"/>
          <p:nvPr/>
        </p:nvSpPr>
        <p:spPr>
          <a:xfrm>
            <a:off x="580693" y="1905000"/>
            <a:ext cx="8382000" cy="5170646"/>
          </a:xfrm>
          <a:prstGeom prst="rect">
            <a:avLst/>
          </a:prstGeom>
          <a:noFill/>
        </p:spPr>
        <p:txBody>
          <a:bodyPr wrap="square" rtlCol="0">
            <a:spAutoFit/>
          </a:bodyPr>
          <a:lstStyle/>
          <a:p>
            <a:r>
              <a:rPr lang="en-US" sz="2400" dirty="0" smtClean="0"/>
              <a:t>Supplier diversity requirements</a:t>
            </a:r>
          </a:p>
          <a:p>
            <a:pPr marL="800100" lvl="1" indent="-342900">
              <a:buFont typeface="Arial" panose="020B0604020202020204" pitchFamily="34" charset="0"/>
              <a:buChar char="•"/>
            </a:pPr>
            <a:r>
              <a:rPr lang="en-US" sz="2400" dirty="0" smtClean="0"/>
              <a:t>HUD Section 3</a:t>
            </a:r>
          </a:p>
          <a:p>
            <a:pPr marL="800100" lvl="1" indent="-342900">
              <a:buFont typeface="Arial" panose="020B0604020202020204" pitchFamily="34" charset="0"/>
              <a:buChar char="•"/>
            </a:pPr>
            <a:r>
              <a:rPr lang="en-US" sz="2400" dirty="0" smtClean="0"/>
              <a:t>WHEDA emerging business program</a:t>
            </a:r>
          </a:p>
          <a:p>
            <a:pPr marL="800100" lvl="1" indent="-342900">
              <a:buFont typeface="Arial" panose="020B0604020202020204" pitchFamily="34" charset="0"/>
              <a:buChar char="•"/>
            </a:pPr>
            <a:r>
              <a:rPr lang="en-US" sz="2400" dirty="0" smtClean="0"/>
              <a:t>City of Milwaukee small business enterprise program</a:t>
            </a:r>
          </a:p>
          <a:p>
            <a:pPr marL="1257300" lvl="2" indent="-342900">
              <a:buFont typeface="Arial" panose="020B0604020202020204" pitchFamily="34" charset="0"/>
              <a:buChar char="•"/>
            </a:pPr>
            <a:r>
              <a:rPr lang="en-US" sz="2400" dirty="0" smtClean="0"/>
              <a:t>25% of construction spending with certified SBEs</a:t>
            </a:r>
          </a:p>
          <a:p>
            <a:pPr marL="1257300" lvl="2" indent="-342900">
              <a:buFont typeface="Arial" panose="020B0604020202020204" pitchFamily="34" charset="0"/>
              <a:buChar char="•"/>
            </a:pPr>
            <a:r>
              <a:rPr lang="en-US" sz="2400" dirty="0" smtClean="0"/>
              <a:t>18% of professional services spending with SBEs</a:t>
            </a:r>
          </a:p>
          <a:p>
            <a:r>
              <a:rPr lang="en-US" sz="2400" dirty="0" smtClean="0"/>
              <a:t>Workforce diversity requirements</a:t>
            </a:r>
          </a:p>
          <a:p>
            <a:pPr marL="800100" lvl="1" indent="-342900">
              <a:buFont typeface="Arial" panose="020B0604020202020204" pitchFamily="34" charset="0"/>
              <a:buChar char="•"/>
            </a:pPr>
            <a:r>
              <a:rPr lang="en-US" sz="2400" dirty="0" smtClean="0"/>
              <a:t>WHEDA workforce development program</a:t>
            </a:r>
          </a:p>
          <a:p>
            <a:pPr marL="800100" lvl="1" indent="-342900">
              <a:buFont typeface="Arial" panose="020B0604020202020204" pitchFamily="34" charset="0"/>
              <a:buChar char="•"/>
            </a:pPr>
            <a:r>
              <a:rPr lang="en-US" sz="2400" dirty="0" smtClean="0"/>
              <a:t>City Residents Preference Program</a:t>
            </a:r>
          </a:p>
          <a:p>
            <a:pPr marL="1257300" lvl="2" indent="-342900">
              <a:buFont typeface="Arial" panose="020B0604020202020204" pitchFamily="34" charset="0"/>
              <a:buChar char="•"/>
            </a:pPr>
            <a:r>
              <a:rPr lang="en-US" sz="2400" dirty="0" smtClean="0"/>
              <a:t>40% of work hours performed by RPP-certified workers</a:t>
            </a:r>
          </a:p>
          <a:p>
            <a:pPr marL="800100" lvl="1"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endParaRPr lang="en-US" sz="2400" dirty="0" smtClean="0"/>
          </a:p>
          <a:p>
            <a:endParaRPr lang="en-US" sz="2400" dirty="0" smtClean="0"/>
          </a:p>
          <a:p>
            <a:endParaRPr lang="en-US" dirty="0"/>
          </a:p>
        </p:txBody>
      </p:sp>
      <p:pic>
        <p:nvPicPr>
          <p:cNvPr id="5" name="Picture 4"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6" name="Picture 5"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8" name="Content Placeholder 7"/>
          <p:cNvSpPr>
            <a:spLocks noGrp="1"/>
          </p:cNvSpPr>
          <p:nvPr>
            <p:ph idx="1"/>
          </p:nvPr>
        </p:nvSpPr>
        <p:spPr>
          <a:xfrm>
            <a:off x="457200" y="2057400"/>
            <a:ext cx="8229600" cy="4068763"/>
          </a:xfrm>
        </p:spPr>
        <p:txBody>
          <a:bodyPr/>
          <a:lstStyle/>
          <a:p>
            <a:pPr marL="0" indent="0">
              <a:buNone/>
            </a:pPr>
            <a:r>
              <a:rPr lang="en-US" dirty="0" smtClean="0"/>
              <a:t>Meeting the requirements: keys to success</a:t>
            </a:r>
          </a:p>
          <a:p>
            <a:pPr lvl="1">
              <a:buFont typeface="Arial" panose="020B0604020202020204" pitchFamily="34" charset="0"/>
              <a:buChar char="•"/>
            </a:pPr>
            <a:r>
              <a:rPr lang="en-US" dirty="0" smtClean="0"/>
              <a:t>Engage a third party consultant to help design, manage and monitor the supplier and workforce diversity program</a:t>
            </a:r>
          </a:p>
          <a:p>
            <a:pPr lvl="1">
              <a:buFont typeface="Arial" panose="020B0604020202020204" pitchFamily="34" charset="0"/>
              <a:buChar char="•"/>
            </a:pPr>
            <a:r>
              <a:rPr lang="en-US" dirty="0" smtClean="0"/>
              <a:t>Work with a general contractor committed to diversifying the workforce </a:t>
            </a:r>
          </a:p>
          <a:p>
            <a:pPr lvl="1"/>
            <a:endParaRPr lang="en-US" dirty="0"/>
          </a:p>
        </p:txBody>
      </p:sp>
      <p:pic>
        <p:nvPicPr>
          <p:cNvPr id="4" name="Picture 3" descr="Prism logo.png"/>
          <p:cNvPicPr>
            <a:picLocks noChangeAspect="1"/>
          </p:cNvPicPr>
          <p:nvPr/>
        </p:nvPicPr>
        <p:blipFill>
          <a:blip r:embed="rId2" cstate="print"/>
          <a:stretch>
            <a:fillRect/>
          </a:stretch>
        </p:blipFill>
        <p:spPr>
          <a:xfrm>
            <a:off x="152400" y="5410200"/>
            <a:ext cx="4290582" cy="822960"/>
          </a:xfrm>
          <a:prstGeom prst="rect">
            <a:avLst/>
          </a:prstGeom>
        </p:spPr>
      </p:pic>
      <p:pic>
        <p:nvPicPr>
          <p:cNvPr id="5" name="Picture 4" descr="Catalyst logo.gif"/>
          <p:cNvPicPr>
            <a:picLocks noChangeAspect="1"/>
          </p:cNvPicPr>
          <p:nvPr/>
        </p:nvPicPr>
        <p:blipFill>
          <a:blip r:embed="rId3" cstate="print"/>
          <a:stretch>
            <a:fillRect/>
          </a:stretch>
        </p:blipFill>
        <p:spPr>
          <a:xfrm>
            <a:off x="4724400" y="5334000"/>
            <a:ext cx="4142231" cy="822960"/>
          </a:xfrm>
          <a:prstGeom prst="rect">
            <a:avLst/>
          </a:prstGeom>
        </p:spPr>
      </p:pic>
      <p:pic>
        <p:nvPicPr>
          <p:cNvPr id="6" name="Picture 5" descr="Logo WSL.png"/>
          <p:cNvPicPr>
            <a:picLocks noChangeAspect="1"/>
          </p:cNvPicPr>
          <p:nvPr/>
        </p:nvPicPr>
        <p:blipFill>
          <a:blip r:embed="rId4" cstate="print"/>
          <a:srcRect r="47994"/>
          <a:stretch>
            <a:fillRect/>
          </a:stretch>
        </p:blipFill>
        <p:spPr>
          <a:xfrm>
            <a:off x="152400" y="228600"/>
            <a:ext cx="1981200" cy="1333333"/>
          </a:xfrm>
          <a:prstGeom prst="rect">
            <a:avLst/>
          </a:prstGeom>
        </p:spPr>
      </p:pic>
      <p:pic>
        <p:nvPicPr>
          <p:cNvPr id="7" name="Picture 6" descr="Logo WSEC.png"/>
          <p:cNvPicPr>
            <a:picLocks noChangeAspect="1"/>
          </p:cNvPicPr>
          <p:nvPr/>
        </p:nvPicPr>
        <p:blipFill>
          <a:blip r:embed="rId4"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628650" y="194733"/>
            <a:ext cx="7886700" cy="948267"/>
          </a:xfrm>
        </p:spPr>
        <p:txBody>
          <a:bodyPr/>
          <a:lstStyle/>
          <a:p>
            <a:r>
              <a:rPr lang="en-US" dirty="0" smtClean="0"/>
              <a:t>A second chance for property</a:t>
            </a:r>
            <a:endParaRPr lang="en-US" dirty="0"/>
          </a:p>
        </p:txBody>
      </p:sp>
      <p:pic>
        <p:nvPicPr>
          <p:cNvPr id="15" name="Picture 14"/>
          <p:cNvPicPr>
            <a:picLocks noChangeAspect="1"/>
          </p:cNvPicPr>
          <p:nvPr/>
        </p:nvPicPr>
        <p:blipFill>
          <a:blip r:embed="rId2"/>
          <a:stretch>
            <a:fillRect/>
          </a:stretch>
        </p:blipFill>
        <p:spPr>
          <a:xfrm>
            <a:off x="4098813" y="1179514"/>
            <a:ext cx="3575174" cy="2486553"/>
          </a:xfrm>
          <a:prstGeom prst="rect">
            <a:avLst/>
          </a:prstGeom>
        </p:spPr>
      </p:pic>
      <p:pic>
        <p:nvPicPr>
          <p:cNvPr id="16" name="Picture 15"/>
          <p:cNvPicPr>
            <a:picLocks noChangeAspect="1"/>
          </p:cNvPicPr>
          <p:nvPr/>
        </p:nvPicPr>
        <p:blipFill>
          <a:blip r:embed="rId3"/>
          <a:stretch>
            <a:fillRect/>
          </a:stretch>
        </p:blipFill>
        <p:spPr>
          <a:xfrm>
            <a:off x="4098813" y="3730687"/>
            <a:ext cx="4282604" cy="2847427"/>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6680"/>
          <a:stretch/>
        </p:blipFill>
        <p:spPr>
          <a:xfrm>
            <a:off x="520971" y="1207620"/>
            <a:ext cx="3512593" cy="2458447"/>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0110"/>
          <a:stretch/>
        </p:blipFill>
        <p:spPr>
          <a:xfrm>
            <a:off x="194734" y="3730687"/>
            <a:ext cx="3838830" cy="2847427"/>
          </a:xfrm>
          <a:prstGeom prst="rect">
            <a:avLst/>
          </a:prstGeom>
        </p:spPr>
      </p:pic>
    </p:spTree>
    <p:extLst>
      <p:ext uri="{BB962C8B-B14F-4D97-AF65-F5344CB8AC3E}">
        <p14:creationId xmlns:p14="http://schemas.microsoft.com/office/powerpoint/2010/main" val="283005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3" name="Content Placeholder 2"/>
          <p:cNvSpPr>
            <a:spLocks noGrp="1"/>
          </p:cNvSpPr>
          <p:nvPr>
            <p:ph idx="1"/>
          </p:nvPr>
        </p:nvSpPr>
        <p:spPr>
          <a:xfrm>
            <a:off x="457200" y="1828800"/>
            <a:ext cx="8229600" cy="5029200"/>
          </a:xfrm>
        </p:spPr>
        <p:txBody>
          <a:bodyPr>
            <a:normAutofit fontScale="92500" lnSpcReduction="20000"/>
          </a:bodyPr>
          <a:lstStyle/>
          <a:p>
            <a:pPr marL="0" indent="0">
              <a:buNone/>
            </a:pPr>
            <a:r>
              <a:rPr lang="en-US" dirty="0" smtClean="0"/>
              <a:t>Contractor education and employee recruitment</a:t>
            </a:r>
          </a:p>
          <a:p>
            <a:pPr lvl="1">
              <a:buFont typeface="Arial" panose="020B0604020202020204" pitchFamily="34" charset="0"/>
              <a:buChar char="•"/>
            </a:pPr>
            <a:r>
              <a:rPr lang="en-US" dirty="0" smtClean="0"/>
              <a:t>Pre-bid conference for sub-contractors</a:t>
            </a:r>
          </a:p>
          <a:p>
            <a:pPr lvl="2"/>
            <a:r>
              <a:rPr lang="en-US" dirty="0" smtClean="0"/>
              <a:t>Provide information on goals</a:t>
            </a:r>
          </a:p>
          <a:p>
            <a:pPr lvl="2"/>
            <a:r>
              <a:rPr lang="en-US" dirty="0" smtClean="0"/>
              <a:t>Prism answered questions and provided coaching to complete necessary paperwork</a:t>
            </a:r>
          </a:p>
          <a:p>
            <a:pPr lvl="1">
              <a:buFont typeface="Arial" panose="020B0604020202020204" pitchFamily="34" charset="0"/>
              <a:buChar char="•"/>
            </a:pPr>
            <a:r>
              <a:rPr lang="en-US" dirty="0" smtClean="0"/>
              <a:t>April job fair</a:t>
            </a:r>
          </a:p>
          <a:p>
            <a:pPr lvl="2"/>
            <a:r>
              <a:rPr lang="en-US" dirty="0" smtClean="0"/>
              <a:t>Worked with office tenants who serve unemployed and underemployed individuals</a:t>
            </a:r>
          </a:p>
          <a:p>
            <a:pPr lvl="3"/>
            <a:r>
              <a:rPr lang="en-US" dirty="0" smtClean="0"/>
              <a:t>Alma Center</a:t>
            </a:r>
          </a:p>
          <a:p>
            <a:pPr lvl="3"/>
            <a:r>
              <a:rPr lang="en-US" dirty="0" smtClean="0"/>
              <a:t>Project Return</a:t>
            </a:r>
          </a:p>
          <a:p>
            <a:pPr lvl="3"/>
            <a:r>
              <a:rPr lang="en-US" dirty="0" smtClean="0"/>
              <a:t>Milwaukee </a:t>
            </a:r>
            <a:r>
              <a:rPr lang="en-US" dirty="0" err="1" smtClean="0"/>
              <a:t>JobsWork</a:t>
            </a:r>
            <a:endParaRPr lang="en-US" dirty="0" smtClean="0"/>
          </a:p>
          <a:p>
            <a:pPr lvl="1">
              <a:buFont typeface="Arial" panose="020B0604020202020204" pitchFamily="34" charset="0"/>
              <a:buChar char="•"/>
            </a:pPr>
            <a:r>
              <a:rPr lang="en-US" dirty="0" smtClean="0"/>
              <a:t>Community partners </a:t>
            </a:r>
          </a:p>
          <a:p>
            <a:pPr lvl="2"/>
            <a:r>
              <a:rPr lang="en-US" dirty="0" err="1" smtClean="0"/>
              <a:t>Northcott</a:t>
            </a:r>
            <a:r>
              <a:rPr lang="en-US" dirty="0" smtClean="0"/>
              <a:t> Neighborhood House – rehab/construction training program</a:t>
            </a:r>
            <a:endParaRPr lang="en-US" dirty="0"/>
          </a:p>
        </p:txBody>
      </p:sp>
      <p:pic>
        <p:nvPicPr>
          <p:cNvPr id="5" name="Picture 4"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6" name="Picture 5"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pic>
        <p:nvPicPr>
          <p:cNvPr id="5" name="Picture 4" descr="D April job fair flyer for Welford Sanders Lofts.jpg"/>
          <p:cNvPicPr>
            <a:picLocks noChangeAspect="1"/>
          </p:cNvPicPr>
          <p:nvPr/>
        </p:nvPicPr>
        <p:blipFill>
          <a:blip r:embed="rId3" cstate="print"/>
          <a:stretch>
            <a:fillRect/>
          </a:stretch>
        </p:blipFill>
        <p:spPr>
          <a:xfrm>
            <a:off x="152400" y="1561933"/>
            <a:ext cx="5088371" cy="3931920"/>
          </a:xfrm>
          <a:prstGeom prst="rect">
            <a:avLst/>
          </a:prstGeom>
        </p:spPr>
      </p:pic>
      <p:pic>
        <p:nvPicPr>
          <p:cNvPr id="6" name="Picture 5" descr="D job fair 1.jpg"/>
          <p:cNvPicPr>
            <a:picLocks noChangeAspect="1"/>
          </p:cNvPicPr>
          <p:nvPr/>
        </p:nvPicPr>
        <p:blipFill rotWithShape="1">
          <a:blip r:embed="rId4" cstate="print"/>
          <a:srcRect t="15121" r="22721" b="13793"/>
          <a:stretch/>
        </p:blipFill>
        <p:spPr>
          <a:xfrm>
            <a:off x="3094262" y="5595396"/>
            <a:ext cx="2126139" cy="1100539"/>
          </a:xfrm>
          <a:prstGeom prst="rect">
            <a:avLst/>
          </a:prstGeom>
        </p:spPr>
      </p:pic>
      <p:pic>
        <p:nvPicPr>
          <p:cNvPr id="8" name="Picture 7" descr="D job fair 3.jpg"/>
          <p:cNvPicPr>
            <a:picLocks noChangeAspect="1"/>
          </p:cNvPicPr>
          <p:nvPr/>
        </p:nvPicPr>
        <p:blipFill>
          <a:blip r:embed="rId5" cstate="print"/>
          <a:srcRect l="12531" t="15723" r="12610" b="22956"/>
          <a:stretch>
            <a:fillRect/>
          </a:stretch>
        </p:blipFill>
        <p:spPr>
          <a:xfrm>
            <a:off x="5378466" y="1584880"/>
            <a:ext cx="3273698" cy="2837205"/>
          </a:xfrm>
          <a:prstGeom prst="rect">
            <a:avLst/>
          </a:prstGeom>
        </p:spPr>
      </p:pic>
      <p:pic>
        <p:nvPicPr>
          <p:cNvPr id="9" name="Picture 8" descr="D job fair 4.JPG"/>
          <p:cNvPicPr>
            <a:picLocks noChangeAspect="1"/>
          </p:cNvPicPr>
          <p:nvPr/>
        </p:nvPicPr>
        <p:blipFill>
          <a:blip r:embed="rId6" cstate="print"/>
          <a:srcRect l="6734" t="17677" r="15825"/>
          <a:stretch>
            <a:fillRect/>
          </a:stretch>
        </p:blipFill>
        <p:spPr>
          <a:xfrm>
            <a:off x="5388399" y="4495800"/>
            <a:ext cx="3218335" cy="2280820"/>
          </a:xfrm>
          <a:prstGeom prst="rect">
            <a:avLst/>
          </a:prstGeom>
        </p:spPr>
      </p:pic>
      <p:pic>
        <p:nvPicPr>
          <p:cNvPr id="10" name="Picture 9" descr="D job fair 2.jpg"/>
          <p:cNvPicPr>
            <a:picLocks noChangeAspect="1"/>
          </p:cNvPicPr>
          <p:nvPr/>
        </p:nvPicPr>
        <p:blipFill rotWithShape="1">
          <a:blip r:embed="rId7" cstate="print"/>
          <a:srcRect l="35512" t="25795" r="41761" b="48639"/>
          <a:stretch/>
        </p:blipFill>
        <p:spPr>
          <a:xfrm>
            <a:off x="1244509" y="5572167"/>
            <a:ext cx="1775939" cy="1123768"/>
          </a:xfrm>
          <a:prstGeom prst="rect">
            <a:avLst/>
          </a:prstGeom>
        </p:spPr>
      </p:pic>
      <p:pic>
        <p:nvPicPr>
          <p:cNvPr id="11" name="Picture 10" descr="Logo WSL.png"/>
          <p:cNvPicPr>
            <a:picLocks noChangeAspect="1"/>
          </p:cNvPicPr>
          <p:nvPr/>
        </p:nvPicPr>
        <p:blipFill>
          <a:blip r:embed="rId8" cstate="print"/>
          <a:srcRect r="47994"/>
          <a:stretch>
            <a:fillRect/>
          </a:stretch>
        </p:blipFill>
        <p:spPr>
          <a:xfrm>
            <a:off x="152400" y="232686"/>
            <a:ext cx="1981200" cy="1333333"/>
          </a:xfrm>
          <a:prstGeom prst="rect">
            <a:avLst/>
          </a:prstGeom>
        </p:spPr>
      </p:pic>
      <p:pic>
        <p:nvPicPr>
          <p:cNvPr id="12" name="Picture 11" descr="Logo WSEC.png"/>
          <p:cNvPicPr>
            <a:picLocks noChangeAspect="1"/>
          </p:cNvPicPr>
          <p:nvPr/>
        </p:nvPicPr>
        <p:blipFill>
          <a:blip r:embed="rId8"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Lessons learned per Prism and Catalyst</a:t>
            </a:r>
          </a:p>
          <a:p>
            <a:r>
              <a:rPr lang="en-US" sz="2800" dirty="0" smtClean="0"/>
              <a:t>Contractors have standing relationships with subs; challenge to encourage them to use other subs</a:t>
            </a:r>
          </a:p>
          <a:p>
            <a:r>
              <a:rPr lang="en-US" sz="2800" dirty="0" smtClean="0"/>
              <a:t>Help needed to track worker status at every level</a:t>
            </a:r>
          </a:p>
          <a:p>
            <a:r>
              <a:rPr lang="en-US" sz="2800" dirty="0" smtClean="0"/>
              <a:t>The more recruitment partners, the better</a:t>
            </a:r>
          </a:p>
          <a:p>
            <a:r>
              <a:rPr lang="en-US" sz="2800" dirty="0" smtClean="0"/>
              <a:t>If a contractor does not meet goal at project completion, contractor can make it up on another project</a:t>
            </a:r>
          </a:p>
          <a:p>
            <a:r>
              <a:rPr lang="en-US" sz="2800" dirty="0" smtClean="0"/>
              <a:t>“Once RPP workers are on the job, they blend into the workforce; you can’t tell who is who”</a:t>
            </a:r>
          </a:p>
          <a:p>
            <a:endParaRPr lang="en-US" sz="2800" dirty="0" smtClean="0"/>
          </a:p>
          <a:p>
            <a:endParaRPr lang="en-US" dirty="0"/>
          </a:p>
        </p:txBody>
      </p:sp>
      <p:pic>
        <p:nvPicPr>
          <p:cNvPr id="5" name="Picture 4"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6" name="Picture 5"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Results (as of 4/30/18)</a:t>
            </a:r>
            <a:endParaRPr lang="en-US" sz="3600" dirty="0"/>
          </a:p>
        </p:txBody>
      </p:sp>
      <p:sp>
        <p:nvSpPr>
          <p:cNvPr id="3" name="Content Placeholder 2"/>
          <p:cNvSpPr>
            <a:spLocks noGrp="1"/>
          </p:cNvSpPr>
          <p:nvPr>
            <p:ph sz="half" idx="1"/>
          </p:nvPr>
        </p:nvSpPr>
        <p:spPr>
          <a:xfrm>
            <a:off x="457200" y="1600200"/>
            <a:ext cx="4267200" cy="4525963"/>
          </a:xfrm>
        </p:spPr>
        <p:txBody>
          <a:bodyPr/>
          <a:lstStyle/>
          <a:p>
            <a:r>
              <a:rPr lang="en-US" dirty="0" smtClean="0"/>
              <a:t>RPP: 37% of work hours</a:t>
            </a:r>
          </a:p>
          <a:p>
            <a:r>
              <a:rPr lang="en-US" dirty="0" smtClean="0"/>
              <a:t>Contract dollars to SBEs:</a:t>
            </a:r>
          </a:p>
          <a:p>
            <a:pPr lvl="1"/>
            <a:r>
              <a:rPr lang="en-US" dirty="0" smtClean="0"/>
              <a:t>Construction: 38%</a:t>
            </a:r>
          </a:p>
          <a:p>
            <a:pPr lvl="1"/>
            <a:r>
              <a:rPr lang="en-US" dirty="0" smtClean="0"/>
              <a:t>Professional services: 18%</a:t>
            </a:r>
            <a:endParaRPr lang="en-US" dirty="0"/>
          </a:p>
        </p:txBody>
      </p:sp>
      <p:pic>
        <p:nvPicPr>
          <p:cNvPr id="5" name="Picture 4"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6" name="Picture 5"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pic>
        <p:nvPicPr>
          <p:cNvPr id="10" name="Picture 9" descr="RPP worker 2.jpg"/>
          <p:cNvPicPr>
            <a:picLocks noChangeAspect="1"/>
          </p:cNvPicPr>
          <p:nvPr/>
        </p:nvPicPr>
        <p:blipFill rotWithShape="1">
          <a:blip r:embed="rId3" cstate="print"/>
          <a:srcRect t="9392" b="8333"/>
          <a:stretch/>
        </p:blipFill>
        <p:spPr>
          <a:xfrm>
            <a:off x="4762122" y="4160757"/>
            <a:ext cx="4077077" cy="2515795"/>
          </a:xfrm>
          <a:prstGeom prst="rect">
            <a:avLst/>
          </a:prstGeom>
        </p:spPr>
      </p:pic>
      <p:pic>
        <p:nvPicPr>
          <p:cNvPr id="11" name="Picture 10" descr="2017.05.08 Window Removal _0578.jpg"/>
          <p:cNvPicPr>
            <a:picLocks noChangeAspect="1"/>
          </p:cNvPicPr>
          <p:nvPr/>
        </p:nvPicPr>
        <p:blipFill>
          <a:blip r:embed="rId4" cstate="print"/>
          <a:stretch>
            <a:fillRect/>
          </a:stretch>
        </p:blipFill>
        <p:spPr>
          <a:xfrm>
            <a:off x="4788529" y="1728018"/>
            <a:ext cx="3560219" cy="2377440"/>
          </a:xfrm>
          <a:prstGeom prst="rect">
            <a:avLst/>
          </a:prstGeom>
        </p:spPr>
      </p:pic>
      <p:pic>
        <p:nvPicPr>
          <p:cNvPr id="13" name="Picture 12" descr="2017.03.20 Tuckpointing 11.08.59.jpg"/>
          <p:cNvPicPr>
            <a:picLocks noChangeAspect="1"/>
          </p:cNvPicPr>
          <p:nvPr/>
        </p:nvPicPr>
        <p:blipFill>
          <a:blip r:embed="rId5" cstate="print"/>
          <a:stretch>
            <a:fillRect/>
          </a:stretch>
        </p:blipFill>
        <p:spPr>
          <a:xfrm>
            <a:off x="482097" y="3513497"/>
            <a:ext cx="4217406" cy="316305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pic>
        <p:nvPicPr>
          <p:cNvPr id="5" name="Picture 4"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6" name="Picture 5"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pic>
        <p:nvPicPr>
          <p:cNvPr id="9" name="Picture 8" descr="PRINT-8.jpg"/>
          <p:cNvPicPr>
            <a:picLocks noChangeAspect="1"/>
          </p:cNvPicPr>
          <p:nvPr/>
        </p:nvPicPr>
        <p:blipFill>
          <a:blip r:embed="rId3" cstate="print"/>
          <a:stretch>
            <a:fillRect/>
          </a:stretch>
        </p:blipFill>
        <p:spPr>
          <a:xfrm>
            <a:off x="762000" y="1615599"/>
            <a:ext cx="3566160" cy="2377440"/>
          </a:xfrm>
          <a:prstGeom prst="rect">
            <a:avLst/>
          </a:prstGeom>
        </p:spPr>
      </p:pic>
      <p:pic>
        <p:nvPicPr>
          <p:cNvPr id="11" name="Picture 10" descr="PRINT-21.jpg"/>
          <p:cNvPicPr>
            <a:picLocks noChangeAspect="1"/>
          </p:cNvPicPr>
          <p:nvPr/>
        </p:nvPicPr>
        <p:blipFill>
          <a:blip r:embed="rId4" cstate="print"/>
          <a:stretch>
            <a:fillRect/>
          </a:stretch>
        </p:blipFill>
        <p:spPr>
          <a:xfrm>
            <a:off x="4495800" y="4191000"/>
            <a:ext cx="3703320" cy="2468880"/>
          </a:xfrm>
          <a:prstGeom prst="rect">
            <a:avLst/>
          </a:prstGeom>
        </p:spPr>
      </p:pic>
      <p:pic>
        <p:nvPicPr>
          <p:cNvPr id="13" name="Picture 12" descr="PRINT-4.jpg"/>
          <p:cNvPicPr>
            <a:picLocks noChangeAspect="1"/>
          </p:cNvPicPr>
          <p:nvPr/>
        </p:nvPicPr>
        <p:blipFill>
          <a:blip r:embed="rId5" cstate="print"/>
          <a:stretch>
            <a:fillRect/>
          </a:stretch>
        </p:blipFill>
        <p:spPr>
          <a:xfrm>
            <a:off x="4485238" y="1615599"/>
            <a:ext cx="3703320" cy="2468880"/>
          </a:xfrm>
          <a:prstGeom prst="rect">
            <a:avLst/>
          </a:prstGeom>
        </p:spPr>
      </p:pic>
      <p:pic>
        <p:nvPicPr>
          <p:cNvPr id="14" name="Picture 13" descr="PRINT-5.jpg"/>
          <p:cNvPicPr>
            <a:picLocks noChangeAspect="1"/>
          </p:cNvPicPr>
          <p:nvPr/>
        </p:nvPicPr>
        <p:blipFill>
          <a:blip r:embed="rId6" cstate="print"/>
          <a:stretch>
            <a:fillRect/>
          </a:stretch>
        </p:blipFill>
        <p:spPr>
          <a:xfrm>
            <a:off x="457200" y="4076851"/>
            <a:ext cx="3870960" cy="25806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a:t>
            </a:r>
            <a:endParaRPr lang="en-US"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10" name="Picture 9"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pic>
        <p:nvPicPr>
          <p:cNvPr id="12" name="Picture 11" descr="2017.06.19 Combo Groundbreaking and Ribbon Cutting  Photo_139.JPG"/>
          <p:cNvPicPr>
            <a:picLocks noChangeAspect="1"/>
          </p:cNvPicPr>
          <p:nvPr/>
        </p:nvPicPr>
        <p:blipFill>
          <a:blip r:embed="rId3" cstate="print"/>
          <a:stretch>
            <a:fillRect/>
          </a:stretch>
        </p:blipFill>
        <p:spPr>
          <a:xfrm>
            <a:off x="152400" y="2057400"/>
            <a:ext cx="2681968" cy="4023360"/>
          </a:xfrm>
          <a:prstGeom prst="rect">
            <a:avLst/>
          </a:prstGeom>
        </p:spPr>
      </p:pic>
      <p:pic>
        <p:nvPicPr>
          <p:cNvPr id="13" name="Picture 12" descr="Welford Sanders Historic Lofts and Enterprise Center Celebration June 19 2017--Pat A. Robinson Photo_143.JPG"/>
          <p:cNvPicPr>
            <a:picLocks noChangeAspect="1"/>
          </p:cNvPicPr>
          <p:nvPr/>
        </p:nvPicPr>
        <p:blipFill>
          <a:blip r:embed="rId4" cstate="print"/>
          <a:srcRect l="18938" t="13889" r="14781"/>
          <a:stretch>
            <a:fillRect/>
          </a:stretch>
        </p:blipFill>
        <p:spPr>
          <a:xfrm>
            <a:off x="6553199" y="1905000"/>
            <a:ext cx="2440186" cy="4754880"/>
          </a:xfrm>
          <a:prstGeom prst="rect">
            <a:avLst/>
          </a:prstGeom>
        </p:spPr>
      </p:pic>
      <p:pic>
        <p:nvPicPr>
          <p:cNvPr id="19" name="Picture 18" descr="PRINT-3 (1).jpg"/>
          <p:cNvPicPr>
            <a:picLocks noChangeAspect="1"/>
          </p:cNvPicPr>
          <p:nvPr/>
        </p:nvPicPr>
        <p:blipFill>
          <a:blip r:embed="rId5" cstate="print"/>
          <a:stretch>
            <a:fillRect/>
          </a:stretch>
        </p:blipFill>
        <p:spPr>
          <a:xfrm>
            <a:off x="2895600" y="1676400"/>
            <a:ext cx="3566160" cy="2377440"/>
          </a:xfrm>
          <a:prstGeom prst="rect">
            <a:avLst/>
          </a:prstGeom>
        </p:spPr>
      </p:pic>
      <p:pic>
        <p:nvPicPr>
          <p:cNvPr id="11" name="Picture 10" descr="WSEC entrance.jpg"/>
          <p:cNvPicPr>
            <a:picLocks noChangeAspect="1"/>
          </p:cNvPicPr>
          <p:nvPr/>
        </p:nvPicPr>
        <p:blipFill>
          <a:blip r:embed="rId6" cstate="print"/>
          <a:stretch>
            <a:fillRect/>
          </a:stretch>
        </p:blipFill>
        <p:spPr>
          <a:xfrm>
            <a:off x="2895600" y="4114800"/>
            <a:ext cx="3566160" cy="237744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Welford Sanders Historic Lofts </a:t>
            </a:r>
            <a:br>
              <a:rPr lang="en-US" sz="3200" dirty="0" smtClean="0"/>
            </a:br>
            <a:r>
              <a:rPr lang="en-US" sz="3200" dirty="0" smtClean="0"/>
              <a:t>and Enterprise Center </a:t>
            </a:r>
            <a:endParaRPr lang="en-US" sz="3200" dirty="0"/>
          </a:p>
        </p:txBody>
      </p:sp>
      <p:sp>
        <p:nvSpPr>
          <p:cNvPr id="4" name="TextBox 3"/>
          <p:cNvSpPr txBox="1"/>
          <p:nvPr/>
        </p:nvSpPr>
        <p:spPr>
          <a:xfrm>
            <a:off x="762000" y="2133600"/>
            <a:ext cx="7086600" cy="1084912"/>
          </a:xfrm>
          <a:prstGeom prst="rect">
            <a:avLst/>
          </a:prstGeom>
          <a:noFill/>
        </p:spPr>
        <p:txBody>
          <a:bodyPr wrap="square" rtlCol="0">
            <a:spAutoFit/>
          </a:bodyPr>
          <a:lstStyle/>
          <a:p>
            <a:pPr>
              <a:buFont typeface="Wingdings" pitchFamily="2" charset="2"/>
              <a:buChar char="§"/>
            </a:pPr>
            <a:endParaRPr lang="en-US" dirty="0"/>
          </a:p>
          <a:p>
            <a:pPr lvl="1"/>
            <a:endParaRPr lang="en-US" dirty="0" smtClean="0"/>
          </a:p>
          <a:p>
            <a:endParaRPr lang="en-US" sz="1050" dirty="0" smtClean="0"/>
          </a:p>
          <a:p>
            <a:endParaRPr lang="en-US" dirty="0"/>
          </a:p>
        </p:txBody>
      </p:sp>
      <p:pic>
        <p:nvPicPr>
          <p:cNvPr id="6" name="Picture 5" descr="Logo WSL.png"/>
          <p:cNvPicPr>
            <a:picLocks noChangeAspect="1"/>
          </p:cNvPicPr>
          <p:nvPr/>
        </p:nvPicPr>
        <p:blipFill>
          <a:blip r:embed="rId2" cstate="print"/>
          <a:srcRect r="47994"/>
          <a:stretch>
            <a:fillRect/>
          </a:stretch>
        </p:blipFill>
        <p:spPr>
          <a:xfrm>
            <a:off x="152400" y="228600"/>
            <a:ext cx="1981200" cy="1333333"/>
          </a:xfrm>
          <a:prstGeom prst="rect">
            <a:avLst/>
          </a:prstGeom>
        </p:spPr>
      </p:pic>
      <p:pic>
        <p:nvPicPr>
          <p:cNvPr id="7" name="Picture 6" descr="Logo WSEC.png"/>
          <p:cNvPicPr>
            <a:picLocks noChangeAspect="1"/>
          </p:cNvPicPr>
          <p:nvPr/>
        </p:nvPicPr>
        <p:blipFill>
          <a:blip r:embed="rId2" cstate="print"/>
          <a:srcRect l="50000"/>
          <a:stretch>
            <a:fillRect/>
          </a:stretch>
        </p:blipFill>
        <p:spPr>
          <a:xfrm>
            <a:off x="7086600" y="228600"/>
            <a:ext cx="1904762" cy="1333333"/>
          </a:xfrm>
          <a:prstGeom prst="rect">
            <a:avLst/>
          </a:prstGeom>
        </p:spPr>
      </p:pic>
      <p:pic>
        <p:nvPicPr>
          <p:cNvPr id="8" name="Picture 7" descr="C web site home page image.png"/>
          <p:cNvPicPr>
            <a:picLocks noChangeAspect="1"/>
          </p:cNvPicPr>
          <p:nvPr/>
        </p:nvPicPr>
        <p:blipFill>
          <a:blip r:embed="rId3" cstate="print"/>
          <a:stretch>
            <a:fillRect/>
          </a:stretch>
        </p:blipFill>
        <p:spPr>
          <a:xfrm>
            <a:off x="609600" y="1676400"/>
            <a:ext cx="7935133" cy="3657600"/>
          </a:xfrm>
          <a:prstGeom prst="rect">
            <a:avLst/>
          </a:prstGeom>
        </p:spPr>
      </p:pic>
      <p:sp>
        <p:nvSpPr>
          <p:cNvPr id="9" name="TextBox 8"/>
          <p:cNvSpPr txBox="1"/>
          <p:nvPr/>
        </p:nvSpPr>
        <p:spPr>
          <a:xfrm>
            <a:off x="838200" y="5334000"/>
            <a:ext cx="7772401" cy="1477328"/>
          </a:xfrm>
          <a:prstGeom prst="rect">
            <a:avLst/>
          </a:prstGeom>
          <a:noFill/>
        </p:spPr>
        <p:txBody>
          <a:bodyPr wrap="square" rtlCol="0">
            <a:spAutoFit/>
          </a:bodyPr>
          <a:lstStyle/>
          <a:p>
            <a:r>
              <a:rPr lang="en-US" dirty="0" smtClean="0"/>
              <a:t>Support the Welford Sanders Statue Fund</a:t>
            </a:r>
          </a:p>
          <a:p>
            <a:r>
              <a:rPr lang="en-US" dirty="0" smtClean="0"/>
              <a:t>Go to:  </a:t>
            </a:r>
            <a:r>
              <a:rPr lang="en-US" dirty="0" smtClean="0">
                <a:hlinkClick r:id="rId4"/>
              </a:rPr>
              <a:t>www.gofundme.com/welford-sanders-statue-campaign</a:t>
            </a:r>
            <a:endParaRPr lang="en-US" dirty="0" smtClean="0"/>
          </a:p>
          <a:p>
            <a:r>
              <a:rPr lang="en-US" dirty="0" smtClean="0"/>
              <a:t>Send a contribution to: Martin Luther King Economic Development Corporation</a:t>
            </a:r>
          </a:p>
          <a:p>
            <a:r>
              <a:rPr lang="en-US" dirty="0" smtClean="0"/>
              <a:t>		       2745 N. Dr. Martin Luther King Jr. Drive </a:t>
            </a:r>
          </a:p>
          <a:p>
            <a:r>
              <a:rPr lang="en-US" dirty="0" smtClean="0"/>
              <a:t>		       Milwaukee, WI  53212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114800" y="3960988"/>
            <a:ext cx="914400" cy="172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92090" y="666751"/>
            <a:ext cx="6851733" cy="4717709"/>
            <a:chOff x="52322" y="1996415"/>
            <a:chExt cx="4317251" cy="2743956"/>
          </a:xfrm>
        </p:grpSpPr>
        <p:sp>
          <p:nvSpPr>
            <p:cNvPr id="3" name="Text Placeholder 7"/>
            <p:cNvSpPr txBox="1">
              <a:spLocks/>
            </p:cNvSpPr>
            <p:nvPr/>
          </p:nvSpPr>
          <p:spPr>
            <a:xfrm>
              <a:off x="52322" y="4131577"/>
              <a:ext cx="4317251" cy="608794"/>
            </a:xfrm>
            <a:prstGeom prst="rect">
              <a:avLst/>
            </a:prstGeom>
          </p:spPr>
          <p:txBody>
            <a:bodyPr lIns="0" tIns="0" rIns="0" bIns="0" anchor="ctr" anchorCtr="0">
              <a:noAutofit/>
            </a:bodyPr>
            <a:lstStyle>
              <a:lvl1pPr marL="0" indent="0" algn="ctr" rtl="0">
                <a:spcBef>
                  <a:spcPts val="0"/>
                </a:spcBef>
                <a:buNone/>
                <a:defRPr sz="3000" b="0" cap="none" spc="0" baseline="0">
                  <a:solidFill>
                    <a:schemeClr val="accent1"/>
                  </a:solidFill>
                  <a:latin typeface="Source Sans Pro Light" pitchFamily="34" charset="0"/>
                  <a:ea typeface="Open Sans Light" pitchFamily="34" charset="0"/>
                </a:defRPr>
              </a:lvl1pPr>
            </a:lstStyle>
            <a:p>
              <a:pPr defTabSz="990570">
                <a:defRPr/>
              </a:pPr>
              <a:r>
                <a:rPr lang="en-US" sz="2400" dirty="0">
                  <a:solidFill>
                    <a:schemeClr val="accent3">
                      <a:lumMod val="75000"/>
                    </a:schemeClr>
                  </a:solidFill>
                  <a:latin typeface="Lato" panose="020F0502020204030203" pitchFamily="34" charset="0"/>
                  <a:cs typeface="Lato" panose="020F0502020204030203" pitchFamily="34" charset="0"/>
                </a:rPr>
                <a:t>Neighbors Helping Neighbors</a:t>
              </a:r>
            </a:p>
            <a:p>
              <a:pPr defTabSz="990570">
                <a:defRPr/>
              </a:pPr>
              <a:r>
                <a:rPr lang="en-US" sz="2400" dirty="0">
                  <a:solidFill>
                    <a:schemeClr val="accent3">
                      <a:lumMod val="75000"/>
                    </a:schemeClr>
                  </a:solidFill>
                  <a:latin typeface="Lato" panose="020F0502020204030203" pitchFamily="34" charset="0"/>
                  <a:cs typeface="Lato" panose="020F0502020204030203" pitchFamily="34" charset="0"/>
                </a:rPr>
                <a:t>Build </a:t>
              </a:r>
              <a:r>
                <a:rPr lang="en-US" sz="2400" b="1" i="1" dirty="0">
                  <a:solidFill>
                    <a:schemeClr val="accent3">
                      <a:lumMod val="75000"/>
                    </a:schemeClr>
                  </a:solidFill>
                  <a:latin typeface="Lato" panose="020F0502020204030203" pitchFamily="34" charset="0"/>
                  <a:cs typeface="Lato" panose="020F0502020204030203" pitchFamily="34" charset="0"/>
                </a:rPr>
                <a:t>Strong Blocks</a:t>
              </a:r>
            </a:p>
            <a:p>
              <a:pPr defTabSz="990570">
                <a:defRPr/>
              </a:pPr>
              <a:endParaRPr lang="en-US" sz="2400" b="1" i="1" dirty="0">
                <a:solidFill>
                  <a:schemeClr val="accent3">
                    <a:lumMod val="75000"/>
                  </a:schemeClr>
                </a:solidFill>
                <a:latin typeface="Lato" panose="020F0502020204030203" pitchFamily="34" charset="0"/>
                <a:cs typeface="Lato" panose="020F0502020204030203" pitchFamily="34" charset="0"/>
              </a:endParaRPr>
            </a:p>
            <a:p>
              <a:pPr defTabSz="990570">
                <a:defRPr/>
              </a:pPr>
              <a:r>
                <a:rPr lang="en-US" sz="2400" b="1" dirty="0">
                  <a:solidFill>
                    <a:schemeClr val="accent3">
                      <a:lumMod val="75000"/>
                    </a:schemeClr>
                  </a:solidFill>
                  <a:latin typeface="Lato" panose="020F0502020204030203" pitchFamily="34" charset="0"/>
                  <a:cs typeface="Lato" panose="020F0502020204030203" pitchFamily="34" charset="0"/>
                </a:rPr>
                <a:t>Double Duty: Linking Vacant Property Remediation </a:t>
              </a:r>
              <a:br>
                <a:rPr lang="en-US" sz="2400" b="1" dirty="0">
                  <a:solidFill>
                    <a:schemeClr val="accent3">
                      <a:lumMod val="75000"/>
                    </a:schemeClr>
                  </a:solidFill>
                  <a:latin typeface="Lato" panose="020F0502020204030203" pitchFamily="34" charset="0"/>
                  <a:cs typeface="Lato" panose="020F0502020204030203" pitchFamily="34" charset="0"/>
                </a:rPr>
              </a:br>
              <a:r>
                <a:rPr lang="en-US" sz="2400" b="1" dirty="0">
                  <a:solidFill>
                    <a:schemeClr val="accent3">
                      <a:lumMod val="75000"/>
                    </a:schemeClr>
                  </a:solidFill>
                  <a:latin typeface="Lato" panose="020F0502020204030203" pitchFamily="34" charset="0"/>
                  <a:cs typeface="Lato" panose="020F0502020204030203" pitchFamily="34" charset="0"/>
                </a:rPr>
                <a:t>to Workforce Development</a:t>
              </a:r>
              <a:endParaRPr lang="en-US" sz="2400" dirty="0">
                <a:solidFill>
                  <a:schemeClr val="accent3">
                    <a:lumMod val="75000"/>
                  </a:schemeClr>
                </a:solidFill>
                <a:latin typeface="Lato" panose="020F0502020204030203" pitchFamily="34" charset="0"/>
                <a:cs typeface="Lato" panose="020F0502020204030203"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76" y="1996415"/>
              <a:ext cx="2630429" cy="1719075"/>
            </a:xfrm>
            <a:prstGeom prst="rect">
              <a:avLst/>
            </a:prstGeom>
          </p:spPr>
        </p:pic>
      </p:grpSp>
      <p:sp>
        <p:nvSpPr>
          <p:cNvPr id="8" name="Text Placeholder 7"/>
          <p:cNvSpPr txBox="1">
            <a:spLocks/>
          </p:cNvSpPr>
          <p:nvPr/>
        </p:nvSpPr>
        <p:spPr>
          <a:xfrm>
            <a:off x="211015" y="5811292"/>
            <a:ext cx="4174646" cy="1046708"/>
          </a:xfrm>
          <a:prstGeom prst="rect">
            <a:avLst/>
          </a:prstGeom>
        </p:spPr>
        <p:txBody>
          <a:bodyPr lIns="0" tIns="0" rIns="0" bIns="0" anchor="ctr" anchorCtr="0">
            <a:noAutofit/>
          </a:bodyPr>
          <a:lstStyle>
            <a:lvl1pPr marL="0" indent="0" algn="ctr" rtl="0">
              <a:spcBef>
                <a:spcPts val="0"/>
              </a:spcBef>
              <a:buNone/>
              <a:defRPr sz="3000" b="0" cap="none" spc="0" baseline="0">
                <a:solidFill>
                  <a:schemeClr val="accent1"/>
                </a:solidFill>
                <a:latin typeface="Source Sans Pro Light" pitchFamily="34" charset="0"/>
                <a:ea typeface="Open Sans Light" pitchFamily="34" charset="0"/>
              </a:defRPr>
            </a:lvl1pPr>
          </a:lstStyle>
          <a:p>
            <a:pPr algn="l" defTabSz="990570">
              <a:defRPr/>
            </a:pPr>
            <a:r>
              <a:rPr lang="en-US" sz="1400" dirty="0">
                <a:solidFill>
                  <a:schemeClr val="accent3">
                    <a:lumMod val="75000"/>
                  </a:schemeClr>
                </a:solidFill>
              </a:rPr>
              <a:t>National </a:t>
            </a:r>
            <a:r>
              <a:rPr lang="en-US" sz="1400" dirty="0" err="1">
                <a:solidFill>
                  <a:schemeClr val="accent3">
                    <a:lumMod val="75000"/>
                  </a:schemeClr>
                </a:solidFill>
              </a:rPr>
              <a:t>Reclmaiming</a:t>
            </a:r>
            <a:r>
              <a:rPr lang="en-US" sz="1400" dirty="0">
                <a:solidFill>
                  <a:schemeClr val="accent3">
                    <a:lumMod val="75000"/>
                  </a:schemeClr>
                </a:solidFill>
              </a:rPr>
              <a:t> Vacant Properties Conference</a:t>
            </a:r>
          </a:p>
          <a:p>
            <a:pPr algn="l" defTabSz="990570">
              <a:defRPr/>
            </a:pPr>
            <a:r>
              <a:rPr lang="en-US" sz="1400" dirty="0">
                <a:solidFill>
                  <a:schemeClr val="accent3">
                    <a:lumMod val="75000"/>
                  </a:schemeClr>
                </a:solidFill>
              </a:rPr>
              <a:t>May 2018</a:t>
            </a:r>
          </a:p>
        </p:txBody>
      </p:sp>
    </p:spTree>
    <p:extLst>
      <p:ext uri="{BB962C8B-B14F-4D97-AF65-F5344CB8AC3E}">
        <p14:creationId xmlns:p14="http://schemas.microsoft.com/office/powerpoint/2010/main" val="74192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0"/>
          </p:nvPr>
        </p:nvSpPr>
        <p:spPr>
          <a:xfrm>
            <a:off x="593388" y="593725"/>
            <a:ext cx="7957227" cy="558784"/>
          </a:xfrm>
        </p:spPr>
        <p:txBody>
          <a:bodyPr/>
          <a:lstStyle/>
          <a:p>
            <a:r>
              <a:rPr lang="en-US"/>
              <a:t>Strong Blocks </a:t>
            </a:r>
            <a:r>
              <a:rPr lang="en-US">
                <a:solidFill>
                  <a:schemeClr val="accent2"/>
                </a:solidFill>
              </a:rPr>
              <a:t>Real Estate</a:t>
            </a:r>
            <a:endParaRPr lang="x-none" dirty="0">
              <a:solidFill>
                <a:schemeClr val="accent2"/>
              </a:solidFill>
            </a:endParaRPr>
          </a:p>
        </p:txBody>
      </p:sp>
      <p:sp>
        <p:nvSpPr>
          <p:cNvPr id="13" name="Text Placeholder 3"/>
          <p:cNvSpPr>
            <a:spLocks noGrp="1"/>
          </p:cNvSpPr>
          <p:nvPr>
            <p:ph type="body" sz="quarter" idx="11"/>
          </p:nvPr>
        </p:nvSpPr>
        <p:spPr>
          <a:xfrm>
            <a:off x="595313" y="1189551"/>
            <a:ext cx="7953375" cy="304800"/>
          </a:xfrm>
        </p:spPr>
        <p:txBody>
          <a:bodyPr/>
          <a:lstStyle/>
          <a:p>
            <a:r>
              <a:rPr lang="en-US" sz="1400" dirty="0">
                <a:solidFill>
                  <a:schemeClr val="accent2"/>
                </a:solidFill>
              </a:rPr>
              <a:t>Carl Quindel Introduction and Overview</a:t>
            </a:r>
          </a:p>
        </p:txBody>
      </p:sp>
      <p:pic>
        <p:nvPicPr>
          <p:cNvPr id="11" name="Content Placeholder 3" descr="41st and Wright block.tiff"/>
          <p:cNvPicPr preferRelativeResize="0">
            <a:picLocks noChangeAspect="1"/>
          </p:cNvPicPr>
          <p:nvPr/>
        </p:nvPicPr>
        <p:blipFill rotWithShape="1">
          <a:blip r:embed="rId3">
            <a:extLst>
              <a:ext uri="{28A0092B-C50C-407E-A947-70E740481C1C}">
                <a14:useLocalDpi xmlns:a14="http://schemas.microsoft.com/office/drawing/2010/main" val="0"/>
              </a:ext>
            </a:extLst>
          </a:blip>
          <a:srcRect l="2794" r="6601"/>
          <a:stretch/>
        </p:blipFill>
        <p:spPr>
          <a:xfrm>
            <a:off x="597878" y="2375682"/>
            <a:ext cx="2705924" cy="3344101"/>
          </a:xfrm>
          <a:prstGeom prst="rect">
            <a:avLst/>
          </a:prstGeom>
          <a:ln w="38100" cmpd="sng">
            <a:solidFill>
              <a:srgbClr val="86DBD6"/>
            </a:solidFill>
          </a:ln>
        </p:spPr>
      </p:pic>
      <p:pic>
        <p:nvPicPr>
          <p:cNvPr id="14" name="Picture 13" descr="2910 N 1st st blo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370" y="2370674"/>
            <a:ext cx="2886455" cy="3361267"/>
          </a:xfrm>
          <a:prstGeom prst="rect">
            <a:avLst/>
          </a:prstGeom>
          <a:ln w="38100" cmpd="sng">
            <a:solidFill>
              <a:srgbClr val="86DBD6"/>
            </a:solidFill>
          </a:ln>
        </p:spPr>
      </p:pic>
      <p:pic>
        <p:nvPicPr>
          <p:cNvPr id="15" name="Picture 14" descr="2910 N 1st st house photo.tiff"/>
          <p:cNvPicPr>
            <a:picLocks noChangeAspect="1"/>
          </p:cNvPicPr>
          <p:nvPr/>
        </p:nvPicPr>
        <p:blipFill rotWithShape="1">
          <a:blip r:embed="rId5" cstate="print">
            <a:extLst>
              <a:ext uri="{28A0092B-C50C-407E-A947-70E740481C1C}">
                <a14:useLocalDpi xmlns:a14="http://schemas.microsoft.com/office/drawing/2010/main" val="0"/>
              </a:ext>
            </a:extLst>
          </a:blip>
          <a:srcRect l="32148" t="37407" r="50000" b="5289"/>
          <a:stretch/>
        </p:blipFill>
        <p:spPr>
          <a:xfrm>
            <a:off x="7068318" y="3767676"/>
            <a:ext cx="1030374" cy="1219201"/>
          </a:xfrm>
          <a:prstGeom prst="rect">
            <a:avLst/>
          </a:prstGeom>
          <a:ln>
            <a:solidFill>
              <a:srgbClr val="86DBD6"/>
            </a:solidFill>
          </a:ln>
        </p:spPr>
      </p:pic>
      <p:pic>
        <p:nvPicPr>
          <p:cNvPr id="16" name="Picture 15" descr="41st and Wright House photo.tiff"/>
          <p:cNvPicPr>
            <a:picLocks noChangeAspect="1"/>
          </p:cNvPicPr>
          <p:nvPr/>
        </p:nvPicPr>
        <p:blipFill rotWithShape="1">
          <a:blip r:embed="rId6" cstate="print">
            <a:extLst>
              <a:ext uri="{28A0092B-C50C-407E-A947-70E740481C1C}">
                <a14:useLocalDpi xmlns:a14="http://schemas.microsoft.com/office/drawing/2010/main" val="0"/>
              </a:ext>
            </a:extLst>
          </a:blip>
          <a:srcRect l="29725" t="11651" r="36388" b="23624"/>
          <a:stretch/>
        </p:blipFill>
        <p:spPr>
          <a:xfrm>
            <a:off x="1768236" y="2963360"/>
            <a:ext cx="1022617" cy="1168383"/>
          </a:xfrm>
          <a:prstGeom prst="rect">
            <a:avLst/>
          </a:prstGeom>
          <a:ln>
            <a:solidFill>
              <a:srgbClr val="86DBD6"/>
            </a:solidFill>
          </a:ln>
        </p:spPr>
      </p:pic>
      <p:sp>
        <p:nvSpPr>
          <p:cNvPr id="17" name="Left-Right Arrow 16"/>
          <p:cNvSpPr/>
          <p:nvPr/>
        </p:nvSpPr>
        <p:spPr>
          <a:xfrm>
            <a:off x="3720123" y="5715011"/>
            <a:ext cx="1594338" cy="381000"/>
          </a:xfrm>
          <a:prstGeom prst="leftRightArrow">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sp>
        <p:nvSpPr>
          <p:cNvPr id="3" name="TextBox 2"/>
          <p:cNvSpPr txBox="1"/>
          <p:nvPr/>
        </p:nvSpPr>
        <p:spPr>
          <a:xfrm>
            <a:off x="3548185" y="2519071"/>
            <a:ext cx="1906953" cy="3081741"/>
          </a:xfrm>
          <a:prstGeom prst="rect">
            <a:avLst/>
          </a:prstGeom>
          <a:noFill/>
        </p:spPr>
        <p:txBody>
          <a:bodyPr wrap="square" rtlCol="0">
            <a:spAutoFit/>
          </a:bodyPr>
          <a:lstStyle/>
          <a:p>
            <a:pPr marL="285750" indent="-285750">
              <a:spcBef>
                <a:spcPts val="600"/>
              </a:spcBef>
              <a:buFont typeface="Arial"/>
              <a:buChar char="•"/>
            </a:pPr>
            <a:r>
              <a:rPr lang="en-US" dirty="0">
                <a:latin typeface="Source Sans Pro Light" panose="020B0403030403020204" pitchFamily="34" charset="0"/>
              </a:rPr>
              <a:t>Grew up on 41</a:t>
            </a:r>
            <a:r>
              <a:rPr lang="en-US" baseline="30000" dirty="0">
                <a:latin typeface="Source Sans Pro Light" panose="020B0403030403020204" pitchFamily="34" charset="0"/>
              </a:rPr>
              <a:t>st</a:t>
            </a:r>
            <a:r>
              <a:rPr lang="en-US" dirty="0">
                <a:latin typeface="Source Sans Pro Light" panose="020B0403030403020204" pitchFamily="34" charset="0"/>
              </a:rPr>
              <a:t> and Wright</a:t>
            </a:r>
          </a:p>
          <a:p>
            <a:pPr marL="285750" indent="-285750">
              <a:spcBef>
                <a:spcPts val="600"/>
              </a:spcBef>
              <a:buFont typeface="Arial"/>
              <a:buChar char="•"/>
            </a:pPr>
            <a:r>
              <a:rPr lang="en-US" dirty="0">
                <a:latin typeface="Source Sans Pro Light" panose="020B0403030403020204" pitchFamily="34" charset="0"/>
              </a:rPr>
              <a:t>Live on 1</a:t>
            </a:r>
            <a:r>
              <a:rPr lang="en-US" baseline="30000" dirty="0">
                <a:latin typeface="Source Sans Pro Light" panose="020B0403030403020204" pitchFamily="34" charset="0"/>
              </a:rPr>
              <a:t>st</a:t>
            </a:r>
            <a:r>
              <a:rPr lang="en-US" dirty="0">
                <a:latin typeface="Source Sans Pro Light" panose="020B0403030403020204" pitchFamily="34" charset="0"/>
              </a:rPr>
              <a:t> and Locust </a:t>
            </a:r>
          </a:p>
          <a:p>
            <a:pPr marL="285750" indent="-285750">
              <a:spcBef>
                <a:spcPts val="600"/>
              </a:spcBef>
              <a:buFont typeface="Arial"/>
              <a:buChar char="•"/>
            </a:pPr>
            <a:r>
              <a:rPr lang="en-US" dirty="0">
                <a:latin typeface="Source Sans Pro Light" panose="020B0403030403020204" pitchFamily="34" charset="0"/>
              </a:rPr>
              <a:t>Last 13 years working with my neighbors who rent become home owners</a:t>
            </a:r>
          </a:p>
          <a:p>
            <a:pPr marL="285750" indent="-285750">
              <a:spcBef>
                <a:spcPts val="600"/>
              </a:spcBef>
              <a:buFont typeface="Arial"/>
              <a:buChar char="•"/>
            </a:pPr>
            <a:r>
              <a:rPr lang="en-US" dirty="0">
                <a:latin typeface="Source Sans Pro Light" panose="020B0403030403020204" pitchFamily="34" charset="0"/>
              </a:rPr>
              <a:t>970 home sales</a:t>
            </a:r>
          </a:p>
          <a:p>
            <a:pPr marL="285750" indent="-285750">
              <a:spcBef>
                <a:spcPts val="600"/>
              </a:spcBef>
              <a:buFont typeface="Arial"/>
              <a:buChar char="•"/>
            </a:pPr>
            <a:r>
              <a:rPr lang="en-US" dirty="0">
                <a:latin typeface="Source Sans Pro Light" panose="020B0403030403020204" pitchFamily="34" charset="0"/>
              </a:rPr>
              <a:t>620 rehabs</a:t>
            </a:r>
          </a:p>
        </p:txBody>
      </p:sp>
      <p:sp>
        <p:nvSpPr>
          <p:cNvPr id="18" name="Left-Right Arrow 17"/>
          <p:cNvSpPr/>
          <p:nvPr/>
        </p:nvSpPr>
        <p:spPr>
          <a:xfrm>
            <a:off x="3704493" y="1980778"/>
            <a:ext cx="1594338" cy="381000"/>
          </a:xfrm>
          <a:prstGeom prst="leftRightArrow">
            <a:avLst/>
          </a:prstGeom>
          <a:solidFill>
            <a:schemeClr val="accent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spTree>
    <p:extLst>
      <p:ext uri="{BB962C8B-B14F-4D97-AF65-F5344CB8AC3E}">
        <p14:creationId xmlns:p14="http://schemas.microsoft.com/office/powerpoint/2010/main" val="329598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The Milwaukee </a:t>
            </a:r>
            <a:r>
              <a:rPr lang="en-US">
                <a:solidFill>
                  <a:schemeClr val="accent2"/>
                </a:solidFill>
              </a:rPr>
              <a:t>Opportunity</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pic>
        <p:nvPicPr>
          <p:cNvPr id="5" name="Picture 4">
            <a:extLst>
              <a:ext uri="{FF2B5EF4-FFF2-40B4-BE49-F238E27FC236}">
                <a16:creationId xmlns:a16="http://schemas.microsoft.com/office/drawing/2014/main" id="{A41B7342-DE3A-5048-8528-4A0EA7F8C16D}"/>
              </a:ext>
            </a:extLst>
          </p:cNvPr>
          <p:cNvPicPr>
            <a:picLocks noChangeAspect="1"/>
          </p:cNvPicPr>
          <p:nvPr/>
        </p:nvPicPr>
        <p:blipFill rotWithShape="1">
          <a:blip r:embed="rId3">
            <a:extLst>
              <a:ext uri="{28A0092B-C50C-407E-A947-70E740481C1C}">
                <a14:useLocalDpi xmlns:a14="http://schemas.microsoft.com/office/drawing/2010/main" val="0"/>
              </a:ext>
            </a:extLst>
          </a:blip>
          <a:srcRect t="23268" r="3371"/>
          <a:stretch/>
        </p:blipFill>
        <p:spPr>
          <a:xfrm>
            <a:off x="724499" y="3982609"/>
            <a:ext cx="7690043" cy="2445946"/>
          </a:xfrm>
          <a:prstGeom prst="rect">
            <a:avLst/>
          </a:prstGeom>
        </p:spPr>
      </p:pic>
      <p:sp>
        <p:nvSpPr>
          <p:cNvPr id="7" name="TextBox 6">
            <a:extLst>
              <a:ext uri="{FF2B5EF4-FFF2-40B4-BE49-F238E27FC236}">
                <a16:creationId xmlns:a16="http://schemas.microsoft.com/office/drawing/2014/main" id="{DA38E248-7EA3-AB43-9C0F-40EF0C835942}"/>
              </a:ext>
            </a:extLst>
          </p:cNvPr>
          <p:cNvSpPr txBox="1"/>
          <p:nvPr/>
        </p:nvSpPr>
        <p:spPr>
          <a:xfrm>
            <a:off x="590354" y="1745591"/>
            <a:ext cx="7958331" cy="2026196"/>
          </a:xfrm>
          <a:prstGeom prst="rect">
            <a:avLst/>
          </a:prstGeom>
          <a:noFill/>
        </p:spPr>
        <p:txBody>
          <a:bodyPr wrap="square" lIns="0" tIns="0" rIns="0" bIns="0" numCol="1" spcCol="457200" rtlCol="0">
            <a:spAutoFit/>
          </a:bodyPr>
          <a:lstStyle/>
          <a:p>
            <a:pPr algn="ctr">
              <a:lnSpc>
                <a:spcPct val="150000"/>
              </a:lnSpc>
              <a:spcAft>
                <a:spcPts val="1300"/>
              </a:spcAft>
            </a:pPr>
            <a:r>
              <a:rPr lang="en-US" sz="1800" b="1" i="1" dirty="0">
                <a:solidFill>
                  <a:srgbClr val="16A89F"/>
                </a:solidFill>
                <a:latin typeface="Source Sans Pro Light" panose="020B0403030403020204" pitchFamily="34" charset="0"/>
              </a:rPr>
              <a:t>Milwaukee has an opportunity to create strong blocks. </a:t>
            </a:r>
            <a:br>
              <a:rPr lang="en-US" sz="1800" b="1" i="1" dirty="0">
                <a:solidFill>
                  <a:srgbClr val="16A89F"/>
                </a:solidFill>
                <a:latin typeface="Source Sans Pro Light" panose="020B0403030403020204" pitchFamily="34" charset="0"/>
              </a:rPr>
            </a:br>
            <a:r>
              <a:rPr lang="en-US" sz="1800" b="1" i="1" dirty="0">
                <a:latin typeface="Source Sans Pro Light" panose="020B0403030403020204" pitchFamily="34" charset="0"/>
              </a:rPr>
              <a:t>This opportunity is driven by housing abandonment and disinvestment in our central-city, and is enhanced by the large number of strong families who wish to find the stability and community in a block of families striving to own their home. </a:t>
            </a:r>
            <a:endParaRPr lang="en-US" sz="1800" i="1" dirty="0">
              <a:latin typeface="Source Sans Pro Light" panose="020B0403030403020204" pitchFamily="34" charset="0"/>
            </a:endParaRPr>
          </a:p>
        </p:txBody>
      </p:sp>
    </p:spTree>
    <p:extLst>
      <p:ext uri="{BB962C8B-B14F-4D97-AF65-F5344CB8AC3E}">
        <p14:creationId xmlns:p14="http://schemas.microsoft.com/office/powerpoint/2010/main" val="2464040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717" y="195792"/>
            <a:ext cx="7886700" cy="921807"/>
          </a:xfrm>
        </p:spPr>
        <p:txBody>
          <a:bodyPr/>
          <a:lstStyle/>
          <a:p>
            <a:r>
              <a:rPr lang="en-US" dirty="0" smtClean="0"/>
              <a:t>A second chance for people</a:t>
            </a:r>
            <a:endParaRPr lang="en-US" dirty="0"/>
          </a:p>
        </p:txBody>
      </p:sp>
      <p:pic>
        <p:nvPicPr>
          <p:cNvPr id="3" name="Picture 2"/>
          <p:cNvPicPr>
            <a:picLocks noChangeAspect="1"/>
          </p:cNvPicPr>
          <p:nvPr/>
        </p:nvPicPr>
        <p:blipFill rotWithShape="1">
          <a:blip r:embed="rId2"/>
          <a:srcRect l="17510"/>
          <a:stretch/>
        </p:blipFill>
        <p:spPr>
          <a:xfrm>
            <a:off x="239219" y="1200104"/>
            <a:ext cx="3925163" cy="3183230"/>
          </a:xfrm>
          <a:prstGeom prst="rect">
            <a:avLst/>
          </a:prstGeom>
        </p:spPr>
      </p:pic>
      <p:pic>
        <p:nvPicPr>
          <p:cNvPr id="4" name="Picture 3"/>
          <p:cNvPicPr>
            <a:picLocks noChangeAspect="1"/>
          </p:cNvPicPr>
          <p:nvPr/>
        </p:nvPicPr>
        <p:blipFill>
          <a:blip r:embed="rId3"/>
          <a:stretch>
            <a:fillRect/>
          </a:stretch>
        </p:blipFill>
        <p:spPr>
          <a:xfrm>
            <a:off x="4233332" y="1200104"/>
            <a:ext cx="4715933" cy="2653498"/>
          </a:xfrm>
          <a:prstGeom prst="rect">
            <a:avLst/>
          </a:prstGeom>
        </p:spPr>
      </p:pic>
      <p:pic>
        <p:nvPicPr>
          <p:cNvPr id="5" name="Picture 4"/>
          <p:cNvPicPr>
            <a:picLocks noChangeAspect="1"/>
          </p:cNvPicPr>
          <p:nvPr/>
        </p:nvPicPr>
        <p:blipFill>
          <a:blip r:embed="rId4"/>
          <a:stretch>
            <a:fillRect/>
          </a:stretch>
        </p:blipFill>
        <p:spPr>
          <a:xfrm>
            <a:off x="6200032" y="3936107"/>
            <a:ext cx="2059427" cy="2558815"/>
          </a:xfrm>
          <a:prstGeom prst="rect">
            <a:avLst/>
          </a:prstGeom>
        </p:spPr>
      </p:pic>
      <p:pic>
        <p:nvPicPr>
          <p:cNvPr id="6" name="Picture 5"/>
          <p:cNvPicPr>
            <a:picLocks noChangeAspect="1"/>
          </p:cNvPicPr>
          <p:nvPr/>
        </p:nvPicPr>
        <p:blipFill rotWithShape="1">
          <a:blip r:embed="rId5"/>
          <a:srcRect r="5202"/>
          <a:stretch/>
        </p:blipFill>
        <p:spPr>
          <a:xfrm>
            <a:off x="4233332" y="3936107"/>
            <a:ext cx="1837268" cy="2558815"/>
          </a:xfrm>
          <a:prstGeom prst="rect">
            <a:avLst/>
          </a:prstGeom>
        </p:spPr>
      </p:pic>
      <p:pic>
        <p:nvPicPr>
          <p:cNvPr id="7" name="Picture 6"/>
          <p:cNvPicPr>
            <a:picLocks noChangeAspect="1"/>
          </p:cNvPicPr>
          <p:nvPr/>
        </p:nvPicPr>
        <p:blipFill rotWithShape="1">
          <a:blip r:embed="rId6"/>
          <a:srcRect l="10554" t="29207"/>
          <a:stretch/>
        </p:blipFill>
        <p:spPr>
          <a:xfrm>
            <a:off x="1202267" y="4465839"/>
            <a:ext cx="2962115" cy="2271385"/>
          </a:xfrm>
          <a:prstGeom prst="rect">
            <a:avLst/>
          </a:prstGeom>
        </p:spPr>
      </p:pic>
    </p:spTree>
    <p:extLst>
      <p:ext uri="{BB962C8B-B14F-4D97-AF65-F5344CB8AC3E}">
        <p14:creationId xmlns:p14="http://schemas.microsoft.com/office/powerpoint/2010/main" val="1271024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The Milwaukee </a:t>
            </a:r>
            <a:r>
              <a:rPr lang="en-US">
                <a:solidFill>
                  <a:schemeClr val="accent2"/>
                </a:solidFill>
              </a:rPr>
              <a:t>Opportunity</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pic>
        <p:nvPicPr>
          <p:cNvPr id="5" name="Picture 4">
            <a:extLst>
              <a:ext uri="{FF2B5EF4-FFF2-40B4-BE49-F238E27FC236}">
                <a16:creationId xmlns:a16="http://schemas.microsoft.com/office/drawing/2014/main" id="{810A12D1-1722-4F46-9381-B8D85D3E4E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45" t="13926" r="22317" b="11112"/>
          <a:stretch/>
        </p:blipFill>
        <p:spPr>
          <a:xfrm>
            <a:off x="5230744" y="2744386"/>
            <a:ext cx="3317944" cy="3640666"/>
          </a:xfrm>
          <a:prstGeom prst="rect">
            <a:avLst/>
          </a:prstGeom>
          <a:ln w="38100">
            <a:solidFill>
              <a:schemeClr val="tx1"/>
            </a:solidFill>
          </a:ln>
        </p:spPr>
      </p:pic>
      <p:pic>
        <p:nvPicPr>
          <p:cNvPr id="8" name="Picture 7">
            <a:extLst>
              <a:ext uri="{FF2B5EF4-FFF2-40B4-BE49-F238E27FC236}">
                <a16:creationId xmlns:a16="http://schemas.microsoft.com/office/drawing/2014/main" id="{2D579491-F0E0-6540-8EE9-30F873E615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4" r="14889" b="31111"/>
          <a:stretch/>
        </p:blipFill>
        <p:spPr>
          <a:xfrm>
            <a:off x="593388" y="2155106"/>
            <a:ext cx="5070382" cy="3168989"/>
          </a:xfrm>
          <a:prstGeom prst="rect">
            <a:avLst/>
          </a:prstGeom>
          <a:ln w="38100">
            <a:solidFill>
              <a:schemeClr val="tx1"/>
            </a:solidFill>
          </a:ln>
        </p:spPr>
      </p:pic>
    </p:spTree>
    <p:extLst>
      <p:ext uri="{BB962C8B-B14F-4D97-AF65-F5344CB8AC3E}">
        <p14:creationId xmlns:p14="http://schemas.microsoft.com/office/powerpoint/2010/main" val="4253080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The Milwaukee </a:t>
            </a:r>
            <a:r>
              <a:rPr lang="en-US">
                <a:solidFill>
                  <a:schemeClr val="accent2"/>
                </a:solidFill>
              </a:rPr>
              <a:t>Opportunity</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pic>
        <p:nvPicPr>
          <p:cNvPr id="9" name="Picture 8">
            <a:extLst>
              <a:ext uri="{FF2B5EF4-FFF2-40B4-BE49-F238E27FC236}">
                <a16:creationId xmlns:a16="http://schemas.microsoft.com/office/drawing/2014/main" id="{35FA2541-69D6-0646-853B-03F689073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411" y="1870570"/>
            <a:ext cx="3330973" cy="2498230"/>
          </a:xfrm>
          <a:prstGeom prst="rect">
            <a:avLst/>
          </a:prstGeom>
          <a:ln w="38100">
            <a:solidFill>
              <a:schemeClr val="tx1"/>
            </a:solidFill>
          </a:ln>
        </p:spPr>
      </p:pic>
      <p:pic>
        <p:nvPicPr>
          <p:cNvPr id="11" name="Picture 10">
            <a:extLst>
              <a:ext uri="{FF2B5EF4-FFF2-40B4-BE49-F238E27FC236}">
                <a16:creationId xmlns:a16="http://schemas.microsoft.com/office/drawing/2014/main" id="{5498DDC4-6E67-C74B-BD37-FA4C9E5BE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0080" y="1870571"/>
            <a:ext cx="2627506" cy="1970630"/>
          </a:xfrm>
          <a:prstGeom prst="rect">
            <a:avLst/>
          </a:prstGeom>
          <a:ln w="38100">
            <a:solidFill>
              <a:schemeClr val="tx1"/>
            </a:solidFill>
          </a:ln>
        </p:spPr>
      </p:pic>
      <p:pic>
        <p:nvPicPr>
          <p:cNvPr id="13" name="Picture 12">
            <a:extLst>
              <a:ext uri="{FF2B5EF4-FFF2-40B4-BE49-F238E27FC236}">
                <a16:creationId xmlns:a16="http://schemas.microsoft.com/office/drawing/2014/main" id="{45057CB6-9C60-1147-B563-1122DD8F2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091" y="3840474"/>
            <a:ext cx="3481498" cy="2611123"/>
          </a:xfrm>
          <a:prstGeom prst="rect">
            <a:avLst/>
          </a:prstGeom>
          <a:ln w="38100">
            <a:solidFill>
              <a:schemeClr val="tx1"/>
            </a:solidFill>
          </a:ln>
        </p:spPr>
      </p:pic>
      <p:pic>
        <p:nvPicPr>
          <p:cNvPr id="7" name="Picture 6">
            <a:extLst>
              <a:ext uri="{FF2B5EF4-FFF2-40B4-BE49-F238E27FC236}">
                <a16:creationId xmlns:a16="http://schemas.microsoft.com/office/drawing/2014/main" id="{C31F4B08-111B-DF46-A2ED-16E4616FB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840" y="3436925"/>
            <a:ext cx="4019562" cy="3014672"/>
          </a:xfrm>
          <a:prstGeom prst="rect">
            <a:avLst/>
          </a:prstGeom>
          <a:ln w="38100">
            <a:solidFill>
              <a:schemeClr val="tx1"/>
            </a:solidFill>
          </a:ln>
        </p:spPr>
      </p:pic>
    </p:spTree>
    <p:extLst>
      <p:ext uri="{BB962C8B-B14F-4D97-AF65-F5344CB8AC3E}">
        <p14:creationId xmlns:p14="http://schemas.microsoft.com/office/powerpoint/2010/main" val="236205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The Milwaukee </a:t>
            </a:r>
            <a:r>
              <a:rPr lang="en-US">
                <a:solidFill>
                  <a:schemeClr val="accent2"/>
                </a:solidFill>
              </a:rPr>
              <a:t>Opportunity</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388" y="1843757"/>
            <a:ext cx="3733285" cy="2799964"/>
          </a:xfrm>
          <a:prstGeom prst="rect">
            <a:avLst/>
          </a:prstGeom>
          <a:ln>
            <a:solidFill>
              <a:schemeClr val="accent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240" t="25692" r="18440" b="24227"/>
          <a:stretch/>
        </p:blipFill>
        <p:spPr>
          <a:xfrm>
            <a:off x="5910146" y="1843756"/>
            <a:ext cx="2638542" cy="3021082"/>
          </a:xfrm>
          <a:prstGeom prst="rect">
            <a:avLst/>
          </a:prstGeom>
          <a:ln>
            <a:solidFill>
              <a:schemeClr val="accent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3726" y="3668752"/>
            <a:ext cx="3776547" cy="2832410"/>
          </a:xfrm>
          <a:prstGeom prst="rect">
            <a:avLst/>
          </a:prstGeom>
          <a:ln>
            <a:solidFill>
              <a:schemeClr val="accent1"/>
            </a:solidFill>
          </a:ln>
        </p:spPr>
      </p:pic>
    </p:spTree>
    <p:extLst>
      <p:ext uri="{BB962C8B-B14F-4D97-AF65-F5344CB8AC3E}">
        <p14:creationId xmlns:p14="http://schemas.microsoft.com/office/powerpoint/2010/main" val="2894637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Milwaukee </a:t>
            </a:r>
            <a:r>
              <a:rPr lang="en-US" dirty="0">
                <a:solidFill>
                  <a:schemeClr val="accent2"/>
                </a:solidFill>
              </a:rPr>
              <a:t>Supply</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sp>
        <p:nvSpPr>
          <p:cNvPr id="8" name="TextBox 7"/>
          <p:cNvSpPr txBox="1"/>
          <p:nvPr/>
        </p:nvSpPr>
        <p:spPr>
          <a:xfrm>
            <a:off x="595313" y="1866867"/>
            <a:ext cx="7953375" cy="1431674"/>
          </a:xfrm>
          <a:prstGeom prst="rect">
            <a:avLst/>
          </a:prstGeom>
          <a:noFill/>
        </p:spPr>
        <p:txBody>
          <a:bodyPr wrap="square" lIns="0" tIns="0" rIns="0" bIns="0" numCol="1" spcCol="457200" rtlCol="0">
            <a:spAutoFit/>
          </a:bodyPr>
          <a:lstStyle/>
          <a:p>
            <a:pPr>
              <a:lnSpc>
                <a:spcPct val="150000"/>
              </a:lnSpc>
            </a:pPr>
            <a:r>
              <a:rPr lang="en-US" sz="1600" dirty="0">
                <a:solidFill>
                  <a:schemeClr val="accent2"/>
                </a:solidFill>
                <a:latin typeface="Lato" panose="020F0502020204030203" pitchFamily="34" charset="0"/>
                <a:ea typeface="Arial Unicode MS" pitchFamily="34" charset="-128"/>
                <a:cs typeface="Lato" panose="020F0502020204030203" pitchFamily="34" charset="0"/>
              </a:rPr>
              <a:t>Supply of Central-City Properties</a:t>
            </a:r>
          </a:p>
          <a:p>
            <a:pPr marL="688075" lvl="1" indent="-285750">
              <a:lnSpc>
                <a:spcPct val="150000"/>
              </a:lnSpc>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90,000+ total housing units in neighborhoods Strong Blocks targets.</a:t>
            </a:r>
            <a:endParaRPr lang="en-US" sz="1600" b="1" i="1" dirty="0">
              <a:latin typeface="Source Sans Pro Light" panose="020B0403030403020204" pitchFamily="34" charset="0"/>
            </a:endParaRPr>
          </a:p>
          <a:p>
            <a:pPr marL="688075" lvl="1" indent="-285750">
              <a:lnSpc>
                <a:spcPct val="150000"/>
              </a:lnSpc>
              <a:buFont typeface="Arial" panose="020B0604020202020204" pitchFamily="34" charset="0"/>
              <a:buChar char="•"/>
            </a:pPr>
            <a:r>
              <a:rPr lang="en-US" sz="1600" b="1" i="1" dirty="0">
                <a:latin typeface="Source Sans Pro Light" panose="020B0403030403020204" pitchFamily="34" charset="0"/>
              </a:rPr>
              <a:t>City of Milwaukee owns 1,000+ properties, which cost us $3.1 Million </a:t>
            </a:r>
            <a:r>
              <a:rPr lang="en-US" sz="1600" b="1" i="1" u="sng" dirty="0">
                <a:latin typeface="Source Sans Pro Light" panose="020B0403030403020204" pitchFamily="34" charset="0"/>
              </a:rPr>
              <a:t>per year</a:t>
            </a:r>
            <a:r>
              <a:rPr lang="en-US" sz="1600" b="1" i="1" dirty="0">
                <a:latin typeface="Source Sans Pro Light" panose="020B0403030403020204" pitchFamily="34" charset="0"/>
              </a:rPr>
              <a:t> to manage. </a:t>
            </a:r>
            <a:endParaRPr lang="en-US" sz="1600" b="1" i="1" dirty="0">
              <a:latin typeface="Source Sans Pro Light" panose="020B0403030403020204" pitchFamily="34" charset="0"/>
              <a:ea typeface="Arial Unicode MS" pitchFamily="34" charset="-128"/>
              <a:cs typeface="Arial Unicode MS" pitchFamily="34" charset="-128"/>
            </a:endParaRPr>
          </a:p>
        </p:txBody>
      </p:sp>
      <p:pic>
        <p:nvPicPr>
          <p:cNvPr id="5" name="Picture 4" descr="2480 W Garfield Ave - rehab underway.jpg"/>
          <p:cNvPicPr>
            <a:picLocks noChangeAspect="1"/>
          </p:cNvPicPr>
          <p:nvPr/>
        </p:nvPicPr>
        <p:blipFill rotWithShape="1">
          <a:blip r:embed="rId3" cstate="print">
            <a:extLst>
              <a:ext uri="{28A0092B-C50C-407E-A947-70E740481C1C}">
                <a14:useLocalDpi xmlns:a14="http://schemas.microsoft.com/office/drawing/2010/main" val="0"/>
              </a:ext>
            </a:extLst>
          </a:blip>
          <a:srcRect b="12740"/>
          <a:stretch/>
        </p:blipFill>
        <p:spPr>
          <a:xfrm>
            <a:off x="6390509" y="4552295"/>
            <a:ext cx="2149110" cy="2031584"/>
          </a:xfrm>
          <a:prstGeom prst="rect">
            <a:avLst/>
          </a:prstGeom>
          <a:ln>
            <a:solidFill>
              <a:srgbClr val="86DBD6"/>
            </a:solidFill>
          </a:ln>
        </p:spPr>
      </p:pic>
      <p:pic>
        <p:nvPicPr>
          <p:cNvPr id="3" name="Picture 2" descr="IMG_5173.jpg"/>
          <p:cNvPicPr>
            <a:picLocks noChangeAspect="1"/>
          </p:cNvPicPr>
          <p:nvPr/>
        </p:nvPicPr>
        <p:blipFill rotWithShape="1">
          <a:blip r:embed="rId4" cstate="print">
            <a:extLst>
              <a:ext uri="{28A0092B-C50C-407E-A947-70E740481C1C}">
                <a14:useLocalDpi xmlns:a14="http://schemas.microsoft.com/office/drawing/2010/main" val="0"/>
              </a:ext>
            </a:extLst>
          </a:blip>
          <a:srcRect l="15105" t="22711" r="17642" b="3399"/>
          <a:stretch/>
        </p:blipFill>
        <p:spPr>
          <a:xfrm>
            <a:off x="590476" y="4554783"/>
            <a:ext cx="3286603" cy="2029754"/>
          </a:xfrm>
          <a:prstGeom prst="rect">
            <a:avLst/>
          </a:prstGeom>
          <a:ln>
            <a:solidFill>
              <a:srgbClr val="86DBD6"/>
            </a:solidFill>
          </a:ln>
        </p:spPr>
      </p:pic>
      <p:sp>
        <p:nvSpPr>
          <p:cNvPr id="7" name="TextBox 6"/>
          <p:cNvSpPr txBox="1"/>
          <p:nvPr/>
        </p:nvSpPr>
        <p:spPr>
          <a:xfrm>
            <a:off x="591739" y="3367194"/>
            <a:ext cx="7953375" cy="1062342"/>
          </a:xfrm>
          <a:prstGeom prst="rect">
            <a:avLst/>
          </a:prstGeom>
          <a:noFill/>
        </p:spPr>
        <p:txBody>
          <a:bodyPr wrap="square" lIns="0" tIns="0" rIns="0" bIns="0" numCol="1" spcCol="457200" rtlCol="0">
            <a:spAutoFit/>
          </a:bodyPr>
          <a:lstStyle/>
          <a:p>
            <a:pPr>
              <a:lnSpc>
                <a:spcPct val="150000"/>
              </a:lnSpc>
            </a:pPr>
            <a:r>
              <a:rPr lang="en-US" sz="1600" dirty="0">
                <a:solidFill>
                  <a:schemeClr val="accent2"/>
                </a:solidFill>
                <a:latin typeface="Lato" panose="020F0502020204030203" pitchFamily="34" charset="0"/>
                <a:ea typeface="Arial Unicode MS" pitchFamily="34" charset="-128"/>
                <a:cs typeface="Lato" panose="020F0502020204030203" pitchFamily="34" charset="0"/>
              </a:rPr>
              <a:t>Low-Cost Central-City Supply</a:t>
            </a:r>
          </a:p>
          <a:p>
            <a:pPr marL="688075" lvl="1" indent="-285750">
              <a:lnSpc>
                <a:spcPct val="150000"/>
              </a:lnSpc>
              <a:buFont typeface="Arial" panose="020B0604020202020204" pitchFamily="34" charset="0"/>
              <a:buChar char="•"/>
            </a:pPr>
            <a:r>
              <a:rPr lang="en-US" sz="1600" b="1" i="1" dirty="0">
                <a:latin typeface="Source Sans Pro Light" panose="020B0403030403020204" pitchFamily="34" charset="0"/>
                <a:ea typeface="Arial Unicode MS" pitchFamily="34" charset="-128"/>
                <a:cs typeface="Arial Unicode MS" pitchFamily="34" charset="-128"/>
              </a:rPr>
              <a:t>Purchase price paid by the new resident after rehab can still result in $100+ savings per month on housing.</a:t>
            </a:r>
          </a:p>
        </p:txBody>
      </p:sp>
      <p:pic>
        <p:nvPicPr>
          <p:cNvPr id="9" name="Picture 8" descr="IMG_688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1040" y="4552037"/>
            <a:ext cx="2027667" cy="2027667"/>
          </a:xfrm>
          <a:prstGeom prst="rect">
            <a:avLst/>
          </a:prstGeom>
          <a:ln>
            <a:solidFill>
              <a:srgbClr val="86DBD6"/>
            </a:solidFill>
          </a:ln>
        </p:spPr>
      </p:pic>
    </p:spTree>
    <p:extLst>
      <p:ext uri="{BB962C8B-B14F-4D97-AF65-F5344CB8AC3E}">
        <p14:creationId xmlns:p14="http://schemas.microsoft.com/office/powerpoint/2010/main" val="34734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Strong Blocks </a:t>
            </a:r>
            <a:r>
              <a:rPr lang="en-US" dirty="0">
                <a:solidFill>
                  <a:schemeClr val="accent2"/>
                </a:solidFill>
              </a:rPr>
              <a:t>Approach</a:t>
            </a:r>
            <a:endParaRPr lang="x-none" dirty="0">
              <a:solidFill>
                <a:schemeClr val="accent2"/>
              </a:solidFill>
            </a:endParaRPr>
          </a:p>
        </p:txBody>
      </p:sp>
      <p:sp>
        <p:nvSpPr>
          <p:cNvPr id="41" name="Freeform 5"/>
          <p:cNvSpPr>
            <a:spLocks/>
          </p:cNvSpPr>
          <p:nvPr/>
        </p:nvSpPr>
        <p:spPr bwMode="auto">
          <a:xfrm>
            <a:off x="1171406" y="2534692"/>
            <a:ext cx="7358551" cy="1843667"/>
          </a:xfrm>
          <a:custGeom>
            <a:avLst/>
            <a:gdLst>
              <a:gd name="connsiteX0" fmla="*/ 2336 w 8994"/>
              <a:gd name="connsiteY0" fmla="*/ 1802 h 1802"/>
              <a:gd name="connsiteX1" fmla="*/ 7896 w 8994"/>
              <a:gd name="connsiteY1" fmla="*/ 1802 h 1802"/>
              <a:gd name="connsiteX2" fmla="*/ 7896 w 8994"/>
              <a:gd name="connsiteY2" fmla="*/ 1802 h 1802"/>
              <a:gd name="connsiteX3" fmla="*/ 7952 w 8994"/>
              <a:gd name="connsiteY3" fmla="*/ 1801 h 1802"/>
              <a:gd name="connsiteX4" fmla="*/ 8008 w 8994"/>
              <a:gd name="connsiteY4" fmla="*/ 1798 h 1802"/>
              <a:gd name="connsiteX5" fmla="*/ 8063 w 8994"/>
              <a:gd name="connsiteY5" fmla="*/ 1792 h 1802"/>
              <a:gd name="connsiteX6" fmla="*/ 8117 w 8994"/>
              <a:gd name="connsiteY6" fmla="*/ 1784 h 1802"/>
              <a:gd name="connsiteX7" fmla="*/ 8170 w 8994"/>
              <a:gd name="connsiteY7" fmla="*/ 1774 h 1802"/>
              <a:gd name="connsiteX8" fmla="*/ 8222 w 8994"/>
              <a:gd name="connsiteY8" fmla="*/ 1762 h 1802"/>
              <a:gd name="connsiteX9" fmla="*/ 8274 w 8994"/>
              <a:gd name="connsiteY9" fmla="*/ 1748 h 1802"/>
              <a:gd name="connsiteX10" fmla="*/ 8323 w 8994"/>
              <a:gd name="connsiteY10" fmla="*/ 1731 h 1802"/>
              <a:gd name="connsiteX11" fmla="*/ 8372 w 8994"/>
              <a:gd name="connsiteY11" fmla="*/ 1713 h 1802"/>
              <a:gd name="connsiteX12" fmla="*/ 8419 w 8994"/>
              <a:gd name="connsiteY12" fmla="*/ 1693 h 1802"/>
              <a:gd name="connsiteX13" fmla="*/ 8465 w 8994"/>
              <a:gd name="connsiteY13" fmla="*/ 1672 h 1802"/>
              <a:gd name="connsiteX14" fmla="*/ 8510 w 8994"/>
              <a:gd name="connsiteY14" fmla="*/ 1648 h 1802"/>
              <a:gd name="connsiteX15" fmla="*/ 8554 w 8994"/>
              <a:gd name="connsiteY15" fmla="*/ 1623 h 1802"/>
              <a:gd name="connsiteX16" fmla="*/ 8594 w 8994"/>
              <a:gd name="connsiteY16" fmla="*/ 1596 h 1802"/>
              <a:gd name="connsiteX17" fmla="*/ 8635 w 8994"/>
              <a:gd name="connsiteY17" fmla="*/ 1569 h 1802"/>
              <a:gd name="connsiteX18" fmla="*/ 8672 w 8994"/>
              <a:gd name="connsiteY18" fmla="*/ 1538 h 1802"/>
              <a:gd name="connsiteX19" fmla="*/ 8709 w 8994"/>
              <a:gd name="connsiteY19" fmla="*/ 1507 h 1802"/>
              <a:gd name="connsiteX20" fmla="*/ 8744 w 8994"/>
              <a:gd name="connsiteY20" fmla="*/ 1475 h 1802"/>
              <a:gd name="connsiteX21" fmla="*/ 8776 w 8994"/>
              <a:gd name="connsiteY21" fmla="*/ 1440 h 1802"/>
              <a:gd name="connsiteX22" fmla="*/ 8807 w 8994"/>
              <a:gd name="connsiteY22" fmla="*/ 1405 h 1802"/>
              <a:gd name="connsiteX23" fmla="*/ 8835 w 8994"/>
              <a:gd name="connsiteY23" fmla="*/ 1368 h 1802"/>
              <a:gd name="connsiteX24" fmla="*/ 8861 w 8994"/>
              <a:gd name="connsiteY24" fmla="*/ 1331 h 1802"/>
              <a:gd name="connsiteX25" fmla="*/ 8886 w 8994"/>
              <a:gd name="connsiteY25" fmla="*/ 1291 h 1802"/>
              <a:gd name="connsiteX26" fmla="*/ 8907 w 8994"/>
              <a:gd name="connsiteY26" fmla="*/ 1252 h 1802"/>
              <a:gd name="connsiteX27" fmla="*/ 8927 w 8994"/>
              <a:gd name="connsiteY27" fmla="*/ 1210 h 1802"/>
              <a:gd name="connsiteX28" fmla="*/ 8945 w 8994"/>
              <a:gd name="connsiteY28" fmla="*/ 1170 h 1802"/>
              <a:gd name="connsiteX29" fmla="*/ 8959 w 8994"/>
              <a:gd name="connsiteY29" fmla="*/ 1126 h 1802"/>
              <a:gd name="connsiteX30" fmla="*/ 8972 w 8994"/>
              <a:gd name="connsiteY30" fmla="*/ 1083 h 1802"/>
              <a:gd name="connsiteX31" fmla="*/ 8982 w 8994"/>
              <a:gd name="connsiteY31" fmla="*/ 1038 h 1802"/>
              <a:gd name="connsiteX32" fmla="*/ 8989 w 8994"/>
              <a:gd name="connsiteY32" fmla="*/ 993 h 1802"/>
              <a:gd name="connsiteX33" fmla="*/ 8993 w 8994"/>
              <a:gd name="connsiteY33" fmla="*/ 947 h 1802"/>
              <a:gd name="connsiteX34" fmla="*/ 8994 w 8994"/>
              <a:gd name="connsiteY34" fmla="*/ 901 h 1802"/>
              <a:gd name="connsiteX35" fmla="*/ 8994 w 8994"/>
              <a:gd name="connsiteY35" fmla="*/ 901 h 1802"/>
              <a:gd name="connsiteX36" fmla="*/ 8993 w 8994"/>
              <a:gd name="connsiteY36" fmla="*/ 855 h 1802"/>
              <a:gd name="connsiteX37" fmla="*/ 8989 w 8994"/>
              <a:gd name="connsiteY37" fmla="*/ 809 h 1802"/>
              <a:gd name="connsiteX38" fmla="*/ 8982 w 8994"/>
              <a:gd name="connsiteY38" fmla="*/ 764 h 1802"/>
              <a:gd name="connsiteX39" fmla="*/ 8972 w 8994"/>
              <a:gd name="connsiteY39" fmla="*/ 719 h 1802"/>
              <a:gd name="connsiteX40" fmla="*/ 8959 w 8994"/>
              <a:gd name="connsiteY40" fmla="*/ 676 h 1802"/>
              <a:gd name="connsiteX41" fmla="*/ 8945 w 8994"/>
              <a:gd name="connsiteY41" fmla="*/ 632 h 1802"/>
              <a:gd name="connsiteX42" fmla="*/ 8927 w 8994"/>
              <a:gd name="connsiteY42" fmla="*/ 592 h 1802"/>
              <a:gd name="connsiteX43" fmla="*/ 8907 w 8994"/>
              <a:gd name="connsiteY43" fmla="*/ 550 h 1802"/>
              <a:gd name="connsiteX44" fmla="*/ 8886 w 8994"/>
              <a:gd name="connsiteY44" fmla="*/ 511 h 1802"/>
              <a:gd name="connsiteX45" fmla="*/ 8861 w 8994"/>
              <a:gd name="connsiteY45" fmla="*/ 471 h 1802"/>
              <a:gd name="connsiteX46" fmla="*/ 8835 w 8994"/>
              <a:gd name="connsiteY46" fmla="*/ 434 h 1802"/>
              <a:gd name="connsiteX47" fmla="*/ 8807 w 8994"/>
              <a:gd name="connsiteY47" fmla="*/ 397 h 1802"/>
              <a:gd name="connsiteX48" fmla="*/ 8776 w 8994"/>
              <a:gd name="connsiteY48" fmla="*/ 362 h 1802"/>
              <a:gd name="connsiteX49" fmla="*/ 8744 w 8994"/>
              <a:gd name="connsiteY49" fmla="*/ 327 h 1802"/>
              <a:gd name="connsiteX50" fmla="*/ 8709 w 8994"/>
              <a:gd name="connsiteY50" fmla="*/ 295 h 1802"/>
              <a:gd name="connsiteX51" fmla="*/ 8672 w 8994"/>
              <a:gd name="connsiteY51" fmla="*/ 264 h 1802"/>
              <a:gd name="connsiteX52" fmla="*/ 8635 w 8994"/>
              <a:gd name="connsiteY52" fmla="*/ 233 h 1802"/>
              <a:gd name="connsiteX53" fmla="*/ 8594 w 8994"/>
              <a:gd name="connsiteY53" fmla="*/ 206 h 1802"/>
              <a:gd name="connsiteX54" fmla="*/ 8554 w 8994"/>
              <a:gd name="connsiteY54" fmla="*/ 179 h 1802"/>
              <a:gd name="connsiteX55" fmla="*/ 8510 w 8994"/>
              <a:gd name="connsiteY55" fmla="*/ 154 h 1802"/>
              <a:gd name="connsiteX56" fmla="*/ 8465 w 8994"/>
              <a:gd name="connsiteY56" fmla="*/ 130 h 1802"/>
              <a:gd name="connsiteX57" fmla="*/ 8419 w 8994"/>
              <a:gd name="connsiteY57" fmla="*/ 109 h 1802"/>
              <a:gd name="connsiteX58" fmla="*/ 8372 w 8994"/>
              <a:gd name="connsiteY58" fmla="*/ 89 h 1802"/>
              <a:gd name="connsiteX59" fmla="*/ 8323 w 8994"/>
              <a:gd name="connsiteY59" fmla="*/ 71 h 1802"/>
              <a:gd name="connsiteX60" fmla="*/ 8274 w 8994"/>
              <a:gd name="connsiteY60" fmla="*/ 54 h 1802"/>
              <a:gd name="connsiteX61" fmla="*/ 8222 w 8994"/>
              <a:gd name="connsiteY61" fmla="*/ 40 h 1802"/>
              <a:gd name="connsiteX62" fmla="*/ 8170 w 8994"/>
              <a:gd name="connsiteY62" fmla="*/ 28 h 1802"/>
              <a:gd name="connsiteX63" fmla="*/ 8117 w 8994"/>
              <a:gd name="connsiteY63" fmla="*/ 18 h 1802"/>
              <a:gd name="connsiteX64" fmla="*/ 8063 w 8994"/>
              <a:gd name="connsiteY64" fmla="*/ 10 h 1802"/>
              <a:gd name="connsiteX65" fmla="*/ 8008 w 8994"/>
              <a:gd name="connsiteY65" fmla="*/ 4 h 1802"/>
              <a:gd name="connsiteX66" fmla="*/ 7952 w 8994"/>
              <a:gd name="connsiteY66" fmla="*/ 1 h 1802"/>
              <a:gd name="connsiteX67" fmla="*/ 7896 w 8994"/>
              <a:gd name="connsiteY67" fmla="*/ 0 h 1802"/>
              <a:gd name="connsiteX68" fmla="*/ 1098 w 8994"/>
              <a:gd name="connsiteY68" fmla="*/ 0 h 1802"/>
              <a:gd name="connsiteX69" fmla="*/ 1098 w 8994"/>
              <a:gd name="connsiteY69" fmla="*/ 0 h 1802"/>
              <a:gd name="connsiteX70" fmla="*/ 1042 w 8994"/>
              <a:gd name="connsiteY70" fmla="*/ 1 h 1802"/>
              <a:gd name="connsiteX71" fmla="*/ 986 w 8994"/>
              <a:gd name="connsiteY71" fmla="*/ 4 h 1802"/>
              <a:gd name="connsiteX72" fmla="*/ 931 w 8994"/>
              <a:gd name="connsiteY72" fmla="*/ 10 h 1802"/>
              <a:gd name="connsiteX73" fmla="*/ 877 w 8994"/>
              <a:gd name="connsiteY73" fmla="*/ 18 h 1802"/>
              <a:gd name="connsiteX74" fmla="*/ 824 w 8994"/>
              <a:gd name="connsiteY74" fmla="*/ 28 h 1802"/>
              <a:gd name="connsiteX75" fmla="*/ 772 w 8994"/>
              <a:gd name="connsiteY75" fmla="*/ 40 h 1802"/>
              <a:gd name="connsiteX76" fmla="*/ 720 w 8994"/>
              <a:gd name="connsiteY76" fmla="*/ 54 h 1802"/>
              <a:gd name="connsiteX77" fmla="*/ 671 w 8994"/>
              <a:gd name="connsiteY77" fmla="*/ 71 h 1802"/>
              <a:gd name="connsiteX78" fmla="*/ 622 w 8994"/>
              <a:gd name="connsiteY78" fmla="*/ 89 h 1802"/>
              <a:gd name="connsiteX79" fmla="*/ 575 w 8994"/>
              <a:gd name="connsiteY79" fmla="*/ 109 h 1802"/>
              <a:gd name="connsiteX80" fmla="*/ 529 w 8994"/>
              <a:gd name="connsiteY80" fmla="*/ 130 h 1802"/>
              <a:gd name="connsiteX81" fmla="*/ 484 w 8994"/>
              <a:gd name="connsiteY81" fmla="*/ 154 h 1802"/>
              <a:gd name="connsiteX82" fmla="*/ 440 w 8994"/>
              <a:gd name="connsiteY82" fmla="*/ 179 h 1802"/>
              <a:gd name="connsiteX83" fmla="*/ 400 w 8994"/>
              <a:gd name="connsiteY83" fmla="*/ 206 h 1802"/>
              <a:gd name="connsiteX84" fmla="*/ 359 w 8994"/>
              <a:gd name="connsiteY84" fmla="*/ 233 h 1802"/>
              <a:gd name="connsiteX85" fmla="*/ 322 w 8994"/>
              <a:gd name="connsiteY85" fmla="*/ 264 h 1802"/>
              <a:gd name="connsiteX86" fmla="*/ 285 w 8994"/>
              <a:gd name="connsiteY86" fmla="*/ 295 h 1802"/>
              <a:gd name="connsiteX87" fmla="*/ 250 w 8994"/>
              <a:gd name="connsiteY87" fmla="*/ 327 h 1802"/>
              <a:gd name="connsiteX88" fmla="*/ 218 w 8994"/>
              <a:gd name="connsiteY88" fmla="*/ 362 h 1802"/>
              <a:gd name="connsiteX89" fmla="*/ 187 w 8994"/>
              <a:gd name="connsiteY89" fmla="*/ 397 h 1802"/>
              <a:gd name="connsiteX90" fmla="*/ 159 w 8994"/>
              <a:gd name="connsiteY90" fmla="*/ 434 h 1802"/>
              <a:gd name="connsiteX91" fmla="*/ 133 w 8994"/>
              <a:gd name="connsiteY91" fmla="*/ 471 h 1802"/>
              <a:gd name="connsiteX92" fmla="*/ 108 w 8994"/>
              <a:gd name="connsiteY92" fmla="*/ 511 h 1802"/>
              <a:gd name="connsiteX93" fmla="*/ 87 w 8994"/>
              <a:gd name="connsiteY93" fmla="*/ 550 h 1802"/>
              <a:gd name="connsiteX94" fmla="*/ 67 w 8994"/>
              <a:gd name="connsiteY94" fmla="*/ 592 h 1802"/>
              <a:gd name="connsiteX95" fmla="*/ 49 w 8994"/>
              <a:gd name="connsiteY95" fmla="*/ 632 h 1802"/>
              <a:gd name="connsiteX96" fmla="*/ 35 w 8994"/>
              <a:gd name="connsiteY96" fmla="*/ 676 h 1802"/>
              <a:gd name="connsiteX97" fmla="*/ 22 w 8994"/>
              <a:gd name="connsiteY97" fmla="*/ 719 h 1802"/>
              <a:gd name="connsiteX98" fmla="*/ 12 w 8994"/>
              <a:gd name="connsiteY98" fmla="*/ 764 h 1802"/>
              <a:gd name="connsiteX99" fmla="*/ 5 w 8994"/>
              <a:gd name="connsiteY99" fmla="*/ 809 h 1802"/>
              <a:gd name="connsiteX100" fmla="*/ 1 w 8994"/>
              <a:gd name="connsiteY100" fmla="*/ 855 h 1802"/>
              <a:gd name="connsiteX101" fmla="*/ 0 w 8994"/>
              <a:gd name="connsiteY101" fmla="*/ 901 h 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994" h="1802">
                <a:moveTo>
                  <a:pt x="2336" y="1802"/>
                </a:moveTo>
                <a:lnTo>
                  <a:pt x="7896" y="1802"/>
                </a:lnTo>
                <a:lnTo>
                  <a:pt x="7896" y="1802"/>
                </a:lnTo>
                <a:cubicBezTo>
                  <a:pt x="7915" y="1802"/>
                  <a:pt x="7933" y="1801"/>
                  <a:pt x="7952" y="1801"/>
                </a:cubicBezTo>
                <a:lnTo>
                  <a:pt x="8008" y="1798"/>
                </a:lnTo>
                <a:lnTo>
                  <a:pt x="8063" y="1792"/>
                </a:lnTo>
                <a:cubicBezTo>
                  <a:pt x="8081" y="1789"/>
                  <a:pt x="8099" y="1787"/>
                  <a:pt x="8117" y="1784"/>
                </a:cubicBezTo>
                <a:cubicBezTo>
                  <a:pt x="8135" y="1781"/>
                  <a:pt x="8152" y="1777"/>
                  <a:pt x="8170" y="1774"/>
                </a:cubicBezTo>
                <a:lnTo>
                  <a:pt x="8222" y="1762"/>
                </a:lnTo>
                <a:cubicBezTo>
                  <a:pt x="8239" y="1757"/>
                  <a:pt x="8257" y="1753"/>
                  <a:pt x="8274" y="1748"/>
                </a:cubicBezTo>
                <a:cubicBezTo>
                  <a:pt x="8290" y="1742"/>
                  <a:pt x="8307" y="1737"/>
                  <a:pt x="8323" y="1731"/>
                </a:cubicBezTo>
                <a:lnTo>
                  <a:pt x="8372" y="1713"/>
                </a:lnTo>
                <a:cubicBezTo>
                  <a:pt x="8388" y="1706"/>
                  <a:pt x="8403" y="1700"/>
                  <a:pt x="8419" y="1693"/>
                </a:cubicBezTo>
                <a:cubicBezTo>
                  <a:pt x="8434" y="1686"/>
                  <a:pt x="8450" y="1679"/>
                  <a:pt x="8465" y="1672"/>
                </a:cubicBezTo>
                <a:lnTo>
                  <a:pt x="8510" y="1648"/>
                </a:lnTo>
                <a:cubicBezTo>
                  <a:pt x="8525" y="1640"/>
                  <a:pt x="8539" y="1631"/>
                  <a:pt x="8554" y="1623"/>
                </a:cubicBezTo>
                <a:cubicBezTo>
                  <a:pt x="8567" y="1614"/>
                  <a:pt x="8581" y="1605"/>
                  <a:pt x="8594" y="1596"/>
                </a:cubicBezTo>
                <a:cubicBezTo>
                  <a:pt x="8608" y="1587"/>
                  <a:pt x="8621" y="1578"/>
                  <a:pt x="8635" y="1569"/>
                </a:cubicBezTo>
                <a:lnTo>
                  <a:pt x="8672" y="1538"/>
                </a:lnTo>
                <a:lnTo>
                  <a:pt x="8709" y="1507"/>
                </a:lnTo>
                <a:lnTo>
                  <a:pt x="8744" y="1475"/>
                </a:lnTo>
                <a:lnTo>
                  <a:pt x="8776" y="1440"/>
                </a:lnTo>
                <a:cubicBezTo>
                  <a:pt x="8786" y="1428"/>
                  <a:pt x="8797" y="1417"/>
                  <a:pt x="8807" y="1405"/>
                </a:cubicBezTo>
                <a:cubicBezTo>
                  <a:pt x="8816" y="1393"/>
                  <a:pt x="8826" y="1380"/>
                  <a:pt x="8835" y="1368"/>
                </a:cubicBezTo>
                <a:cubicBezTo>
                  <a:pt x="8844" y="1356"/>
                  <a:pt x="8852" y="1343"/>
                  <a:pt x="8861" y="1331"/>
                </a:cubicBezTo>
                <a:cubicBezTo>
                  <a:pt x="8869" y="1318"/>
                  <a:pt x="8878" y="1304"/>
                  <a:pt x="8886" y="1291"/>
                </a:cubicBezTo>
                <a:lnTo>
                  <a:pt x="8907" y="1252"/>
                </a:lnTo>
                <a:cubicBezTo>
                  <a:pt x="8914" y="1238"/>
                  <a:pt x="8920" y="1224"/>
                  <a:pt x="8927" y="1210"/>
                </a:cubicBezTo>
                <a:cubicBezTo>
                  <a:pt x="8933" y="1197"/>
                  <a:pt x="8939" y="1183"/>
                  <a:pt x="8945" y="1170"/>
                </a:cubicBezTo>
                <a:cubicBezTo>
                  <a:pt x="8950" y="1155"/>
                  <a:pt x="8954" y="1141"/>
                  <a:pt x="8959" y="1126"/>
                </a:cubicBezTo>
                <a:cubicBezTo>
                  <a:pt x="8963" y="1112"/>
                  <a:pt x="8968" y="1097"/>
                  <a:pt x="8972" y="1083"/>
                </a:cubicBezTo>
                <a:cubicBezTo>
                  <a:pt x="8975" y="1068"/>
                  <a:pt x="8979" y="1053"/>
                  <a:pt x="8982" y="1038"/>
                </a:cubicBezTo>
                <a:cubicBezTo>
                  <a:pt x="8984" y="1023"/>
                  <a:pt x="8987" y="1008"/>
                  <a:pt x="8989" y="993"/>
                </a:cubicBezTo>
                <a:cubicBezTo>
                  <a:pt x="8990" y="978"/>
                  <a:pt x="8992" y="962"/>
                  <a:pt x="8993" y="947"/>
                </a:cubicBezTo>
                <a:cubicBezTo>
                  <a:pt x="8993" y="932"/>
                  <a:pt x="8994" y="916"/>
                  <a:pt x="8994" y="901"/>
                </a:cubicBezTo>
                <a:lnTo>
                  <a:pt x="8994" y="901"/>
                </a:lnTo>
                <a:cubicBezTo>
                  <a:pt x="8994" y="886"/>
                  <a:pt x="8993" y="870"/>
                  <a:pt x="8993" y="855"/>
                </a:cubicBezTo>
                <a:cubicBezTo>
                  <a:pt x="8992" y="840"/>
                  <a:pt x="8990" y="824"/>
                  <a:pt x="8989" y="809"/>
                </a:cubicBezTo>
                <a:cubicBezTo>
                  <a:pt x="8987" y="794"/>
                  <a:pt x="8984" y="779"/>
                  <a:pt x="8982" y="764"/>
                </a:cubicBezTo>
                <a:cubicBezTo>
                  <a:pt x="8979" y="749"/>
                  <a:pt x="8975" y="734"/>
                  <a:pt x="8972" y="719"/>
                </a:cubicBezTo>
                <a:cubicBezTo>
                  <a:pt x="8968" y="705"/>
                  <a:pt x="8963" y="690"/>
                  <a:pt x="8959" y="676"/>
                </a:cubicBezTo>
                <a:cubicBezTo>
                  <a:pt x="8954" y="661"/>
                  <a:pt x="8950" y="647"/>
                  <a:pt x="8945" y="632"/>
                </a:cubicBezTo>
                <a:cubicBezTo>
                  <a:pt x="8939" y="619"/>
                  <a:pt x="8933" y="605"/>
                  <a:pt x="8927" y="592"/>
                </a:cubicBezTo>
                <a:cubicBezTo>
                  <a:pt x="8920" y="578"/>
                  <a:pt x="8914" y="564"/>
                  <a:pt x="8907" y="550"/>
                </a:cubicBezTo>
                <a:lnTo>
                  <a:pt x="8886" y="511"/>
                </a:lnTo>
                <a:cubicBezTo>
                  <a:pt x="8878" y="498"/>
                  <a:pt x="8869" y="484"/>
                  <a:pt x="8861" y="471"/>
                </a:cubicBezTo>
                <a:cubicBezTo>
                  <a:pt x="8852" y="459"/>
                  <a:pt x="8844" y="446"/>
                  <a:pt x="8835" y="434"/>
                </a:cubicBezTo>
                <a:cubicBezTo>
                  <a:pt x="8826" y="422"/>
                  <a:pt x="8816" y="409"/>
                  <a:pt x="8807" y="397"/>
                </a:cubicBezTo>
                <a:cubicBezTo>
                  <a:pt x="8797" y="385"/>
                  <a:pt x="8786" y="374"/>
                  <a:pt x="8776" y="362"/>
                </a:cubicBezTo>
                <a:lnTo>
                  <a:pt x="8744" y="327"/>
                </a:lnTo>
                <a:lnTo>
                  <a:pt x="8709" y="295"/>
                </a:lnTo>
                <a:lnTo>
                  <a:pt x="8672" y="264"/>
                </a:lnTo>
                <a:lnTo>
                  <a:pt x="8635" y="233"/>
                </a:lnTo>
                <a:cubicBezTo>
                  <a:pt x="8621" y="224"/>
                  <a:pt x="8608" y="215"/>
                  <a:pt x="8594" y="206"/>
                </a:cubicBezTo>
                <a:cubicBezTo>
                  <a:pt x="8581" y="197"/>
                  <a:pt x="8567" y="188"/>
                  <a:pt x="8554" y="179"/>
                </a:cubicBezTo>
                <a:cubicBezTo>
                  <a:pt x="8539" y="171"/>
                  <a:pt x="8525" y="162"/>
                  <a:pt x="8510" y="154"/>
                </a:cubicBezTo>
                <a:lnTo>
                  <a:pt x="8465" y="130"/>
                </a:lnTo>
                <a:cubicBezTo>
                  <a:pt x="8450" y="123"/>
                  <a:pt x="8434" y="116"/>
                  <a:pt x="8419" y="109"/>
                </a:cubicBezTo>
                <a:cubicBezTo>
                  <a:pt x="8403" y="102"/>
                  <a:pt x="8388" y="96"/>
                  <a:pt x="8372" y="89"/>
                </a:cubicBezTo>
                <a:lnTo>
                  <a:pt x="8323" y="71"/>
                </a:lnTo>
                <a:cubicBezTo>
                  <a:pt x="8307" y="65"/>
                  <a:pt x="8290" y="60"/>
                  <a:pt x="8274" y="54"/>
                </a:cubicBezTo>
                <a:cubicBezTo>
                  <a:pt x="8257" y="49"/>
                  <a:pt x="8239" y="45"/>
                  <a:pt x="8222" y="40"/>
                </a:cubicBezTo>
                <a:lnTo>
                  <a:pt x="8170" y="28"/>
                </a:lnTo>
                <a:cubicBezTo>
                  <a:pt x="8152" y="25"/>
                  <a:pt x="8135" y="21"/>
                  <a:pt x="8117" y="18"/>
                </a:cubicBezTo>
                <a:cubicBezTo>
                  <a:pt x="8099" y="15"/>
                  <a:pt x="8081" y="13"/>
                  <a:pt x="8063" y="10"/>
                </a:cubicBezTo>
                <a:lnTo>
                  <a:pt x="8008" y="4"/>
                </a:lnTo>
                <a:lnTo>
                  <a:pt x="7952" y="1"/>
                </a:lnTo>
                <a:cubicBezTo>
                  <a:pt x="7933" y="1"/>
                  <a:pt x="7915" y="0"/>
                  <a:pt x="7896" y="0"/>
                </a:cubicBezTo>
                <a:lnTo>
                  <a:pt x="1098" y="0"/>
                </a:lnTo>
                <a:lnTo>
                  <a:pt x="1098" y="0"/>
                </a:lnTo>
                <a:cubicBezTo>
                  <a:pt x="1079" y="0"/>
                  <a:pt x="1061" y="1"/>
                  <a:pt x="1042" y="1"/>
                </a:cubicBezTo>
                <a:lnTo>
                  <a:pt x="986" y="4"/>
                </a:lnTo>
                <a:lnTo>
                  <a:pt x="931" y="10"/>
                </a:lnTo>
                <a:cubicBezTo>
                  <a:pt x="913" y="13"/>
                  <a:pt x="895" y="15"/>
                  <a:pt x="877" y="18"/>
                </a:cubicBezTo>
                <a:cubicBezTo>
                  <a:pt x="859" y="21"/>
                  <a:pt x="842" y="25"/>
                  <a:pt x="824" y="28"/>
                </a:cubicBezTo>
                <a:lnTo>
                  <a:pt x="772" y="40"/>
                </a:lnTo>
                <a:cubicBezTo>
                  <a:pt x="755" y="45"/>
                  <a:pt x="737" y="49"/>
                  <a:pt x="720" y="54"/>
                </a:cubicBezTo>
                <a:cubicBezTo>
                  <a:pt x="704" y="60"/>
                  <a:pt x="687" y="65"/>
                  <a:pt x="671" y="71"/>
                </a:cubicBezTo>
                <a:lnTo>
                  <a:pt x="622" y="89"/>
                </a:lnTo>
                <a:cubicBezTo>
                  <a:pt x="606" y="96"/>
                  <a:pt x="591" y="102"/>
                  <a:pt x="575" y="109"/>
                </a:cubicBezTo>
                <a:cubicBezTo>
                  <a:pt x="560" y="116"/>
                  <a:pt x="544" y="123"/>
                  <a:pt x="529" y="130"/>
                </a:cubicBezTo>
                <a:lnTo>
                  <a:pt x="484" y="154"/>
                </a:lnTo>
                <a:cubicBezTo>
                  <a:pt x="469" y="162"/>
                  <a:pt x="455" y="171"/>
                  <a:pt x="440" y="179"/>
                </a:cubicBezTo>
                <a:cubicBezTo>
                  <a:pt x="427" y="188"/>
                  <a:pt x="413" y="197"/>
                  <a:pt x="400" y="206"/>
                </a:cubicBezTo>
                <a:cubicBezTo>
                  <a:pt x="386" y="215"/>
                  <a:pt x="373" y="224"/>
                  <a:pt x="359" y="233"/>
                </a:cubicBezTo>
                <a:lnTo>
                  <a:pt x="322" y="264"/>
                </a:lnTo>
                <a:lnTo>
                  <a:pt x="285" y="295"/>
                </a:lnTo>
                <a:lnTo>
                  <a:pt x="250" y="327"/>
                </a:lnTo>
                <a:lnTo>
                  <a:pt x="218" y="362"/>
                </a:lnTo>
                <a:cubicBezTo>
                  <a:pt x="208" y="374"/>
                  <a:pt x="197" y="385"/>
                  <a:pt x="187" y="397"/>
                </a:cubicBezTo>
                <a:cubicBezTo>
                  <a:pt x="178" y="409"/>
                  <a:pt x="168" y="422"/>
                  <a:pt x="159" y="434"/>
                </a:cubicBezTo>
                <a:cubicBezTo>
                  <a:pt x="150" y="446"/>
                  <a:pt x="142" y="459"/>
                  <a:pt x="133" y="471"/>
                </a:cubicBezTo>
                <a:cubicBezTo>
                  <a:pt x="125" y="484"/>
                  <a:pt x="116" y="498"/>
                  <a:pt x="108" y="511"/>
                </a:cubicBezTo>
                <a:lnTo>
                  <a:pt x="87" y="550"/>
                </a:lnTo>
                <a:cubicBezTo>
                  <a:pt x="80" y="564"/>
                  <a:pt x="74" y="578"/>
                  <a:pt x="67" y="592"/>
                </a:cubicBezTo>
                <a:cubicBezTo>
                  <a:pt x="61" y="605"/>
                  <a:pt x="55" y="619"/>
                  <a:pt x="49" y="632"/>
                </a:cubicBezTo>
                <a:cubicBezTo>
                  <a:pt x="44" y="647"/>
                  <a:pt x="40" y="661"/>
                  <a:pt x="35" y="676"/>
                </a:cubicBezTo>
                <a:cubicBezTo>
                  <a:pt x="31" y="690"/>
                  <a:pt x="26" y="705"/>
                  <a:pt x="22" y="719"/>
                </a:cubicBezTo>
                <a:cubicBezTo>
                  <a:pt x="19" y="734"/>
                  <a:pt x="15" y="749"/>
                  <a:pt x="12" y="764"/>
                </a:cubicBezTo>
                <a:cubicBezTo>
                  <a:pt x="10" y="779"/>
                  <a:pt x="7" y="794"/>
                  <a:pt x="5" y="809"/>
                </a:cubicBezTo>
                <a:cubicBezTo>
                  <a:pt x="4" y="824"/>
                  <a:pt x="2" y="840"/>
                  <a:pt x="1" y="855"/>
                </a:cubicBezTo>
                <a:cubicBezTo>
                  <a:pt x="1" y="870"/>
                  <a:pt x="0" y="886"/>
                  <a:pt x="0" y="901"/>
                </a:cubicBezTo>
              </a:path>
            </a:pathLst>
          </a:custGeom>
          <a:noFill/>
          <a:ln w="9525">
            <a:solidFill>
              <a:schemeClr val="accent5"/>
            </a:solidFill>
            <a:prstDash val="sysDash"/>
            <a:round/>
            <a:headEnd/>
            <a:tailEnd/>
          </a:ln>
        </p:spPr>
        <p:txBody>
          <a:bodyPr vert="horz" wrap="square" lIns="99060" tIns="49530" rIns="99060" bIns="49530" numCol="1" anchor="t" anchorCtr="0" compatLnSpc="1">
            <a:prstTxWarp prst="textNoShape">
              <a:avLst/>
            </a:prstTxWarp>
          </a:bodyPr>
          <a:lstStyle/>
          <a:p>
            <a:endParaRPr lang="x-none" sz="1716"/>
          </a:p>
        </p:txBody>
      </p:sp>
      <p:sp>
        <p:nvSpPr>
          <p:cNvPr id="42" name="Oval 41"/>
          <p:cNvSpPr/>
          <p:nvPr/>
        </p:nvSpPr>
        <p:spPr>
          <a:xfrm>
            <a:off x="2804107" y="4112600"/>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3" name="Oval 42"/>
          <p:cNvSpPr/>
          <p:nvPr/>
        </p:nvSpPr>
        <p:spPr>
          <a:xfrm>
            <a:off x="4982500" y="4112600"/>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4" name="Oval 43"/>
          <p:cNvSpPr/>
          <p:nvPr/>
        </p:nvSpPr>
        <p:spPr>
          <a:xfrm>
            <a:off x="7160893" y="4112600"/>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5" name="Oval 44"/>
          <p:cNvSpPr/>
          <p:nvPr/>
        </p:nvSpPr>
        <p:spPr>
          <a:xfrm>
            <a:off x="2804107" y="2264833"/>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6" name="Oval 45"/>
          <p:cNvSpPr/>
          <p:nvPr/>
        </p:nvSpPr>
        <p:spPr>
          <a:xfrm>
            <a:off x="923944" y="3423749"/>
            <a:ext cx="484679" cy="550620"/>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7" name="TextBox 46"/>
          <p:cNvSpPr txBox="1"/>
          <p:nvPr/>
        </p:nvSpPr>
        <p:spPr>
          <a:xfrm>
            <a:off x="2221676" y="2976187"/>
            <a:ext cx="1636018" cy="196635"/>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Search</a:t>
            </a:r>
          </a:p>
        </p:txBody>
      </p:sp>
      <p:sp>
        <p:nvSpPr>
          <p:cNvPr id="48" name="TextBox 47"/>
          <p:cNvSpPr txBox="1"/>
          <p:nvPr/>
        </p:nvSpPr>
        <p:spPr>
          <a:xfrm>
            <a:off x="2221676" y="3213696"/>
            <a:ext cx="1636018" cy="833562"/>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ea typeface="Open Sans" pitchFamily="34" charset="0"/>
                <a:cs typeface="Open Sans" pitchFamily="34" charset="0"/>
              </a:rPr>
              <a:t>Search for properties in disrepair that are blighting the blocks where we can make an impact</a:t>
            </a:r>
          </a:p>
        </p:txBody>
      </p:sp>
      <p:sp>
        <p:nvSpPr>
          <p:cNvPr id="49" name="TextBox 48"/>
          <p:cNvSpPr txBox="1"/>
          <p:nvPr/>
        </p:nvSpPr>
        <p:spPr>
          <a:xfrm>
            <a:off x="341924" y="4167439"/>
            <a:ext cx="1636018" cy="196635"/>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Fundraise</a:t>
            </a:r>
          </a:p>
        </p:txBody>
      </p:sp>
      <p:sp>
        <p:nvSpPr>
          <p:cNvPr id="50" name="TextBox 49"/>
          <p:cNvSpPr txBox="1"/>
          <p:nvPr/>
        </p:nvSpPr>
        <p:spPr>
          <a:xfrm>
            <a:off x="381003" y="4404948"/>
            <a:ext cx="1567634" cy="1500411"/>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rPr>
              <a:t>Secure equity capital from social impact investors and loans from local community banks to fund acquisition, rehab, and reserves for a ”multiple” bottom line return.</a:t>
            </a:r>
            <a:endParaRPr lang="en-US" sz="1200" i="1" dirty="0">
              <a:solidFill>
                <a:schemeClr val="accent5"/>
              </a:solidFill>
              <a:latin typeface="Source Sans Pro Light" panose="020B0403030403020204" pitchFamily="34" charset="0"/>
              <a:ea typeface="Open Sans" pitchFamily="34" charset="0"/>
              <a:cs typeface="Open Sans" pitchFamily="34" charset="0"/>
            </a:endParaRPr>
          </a:p>
        </p:txBody>
      </p:sp>
      <p:sp>
        <p:nvSpPr>
          <p:cNvPr id="51" name="TextBox 50"/>
          <p:cNvSpPr txBox="1"/>
          <p:nvPr/>
        </p:nvSpPr>
        <p:spPr>
          <a:xfrm>
            <a:off x="4400069" y="2976187"/>
            <a:ext cx="1636018" cy="196635"/>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Purchase</a:t>
            </a:r>
          </a:p>
        </p:txBody>
      </p:sp>
      <p:sp>
        <p:nvSpPr>
          <p:cNvPr id="52" name="TextBox 51"/>
          <p:cNvSpPr txBox="1"/>
          <p:nvPr/>
        </p:nvSpPr>
        <p:spPr>
          <a:xfrm>
            <a:off x="4400069" y="3213696"/>
            <a:ext cx="1636018" cy="500137"/>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ea typeface="Open Sans" pitchFamily="34" charset="0"/>
                <a:cs typeface="Open Sans" pitchFamily="34" charset="0"/>
              </a:rPr>
              <a:t>Purchase homes that meet our investment and impact criteria.</a:t>
            </a:r>
          </a:p>
        </p:txBody>
      </p:sp>
      <p:sp>
        <p:nvSpPr>
          <p:cNvPr id="53" name="TextBox 52"/>
          <p:cNvSpPr txBox="1"/>
          <p:nvPr/>
        </p:nvSpPr>
        <p:spPr>
          <a:xfrm>
            <a:off x="6578463" y="2976187"/>
            <a:ext cx="1636018" cy="196635"/>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Renovate</a:t>
            </a:r>
          </a:p>
        </p:txBody>
      </p:sp>
      <p:sp>
        <p:nvSpPr>
          <p:cNvPr id="54" name="TextBox 53"/>
          <p:cNvSpPr txBox="1"/>
          <p:nvPr/>
        </p:nvSpPr>
        <p:spPr>
          <a:xfrm>
            <a:off x="6578463" y="3213696"/>
            <a:ext cx="1636018" cy="833562"/>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rPr>
              <a:t>Remodel homes to move-in and code-compliant condition with team of local professionals.</a:t>
            </a:r>
            <a:endParaRPr lang="en-US" sz="1200" i="1" dirty="0">
              <a:latin typeface="Source Sans Pro Light" panose="020B0403030403020204" pitchFamily="34" charset="0"/>
              <a:ea typeface="Open Sans" pitchFamily="34" charset="0"/>
              <a:cs typeface="Open Sans" pitchFamily="34" charset="0"/>
            </a:endParaRPr>
          </a:p>
        </p:txBody>
      </p:sp>
      <p:sp>
        <p:nvSpPr>
          <p:cNvPr id="55" name="TextBox 54"/>
          <p:cNvSpPr txBox="1"/>
          <p:nvPr/>
        </p:nvSpPr>
        <p:spPr>
          <a:xfrm>
            <a:off x="2099809" y="4845563"/>
            <a:ext cx="1879751" cy="195566"/>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Manage &amp; Enhance</a:t>
            </a:r>
          </a:p>
        </p:txBody>
      </p:sp>
      <p:sp>
        <p:nvSpPr>
          <p:cNvPr id="56" name="TextBox 55"/>
          <p:cNvSpPr txBox="1"/>
          <p:nvPr/>
        </p:nvSpPr>
        <p:spPr>
          <a:xfrm>
            <a:off x="2221676" y="5075462"/>
            <a:ext cx="1636018" cy="1500411"/>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rPr>
              <a:t>Utilize in-house and outsourced services to maintain a strong block by selling homes to our residents, maintaining homes prior to sale, and purchasing new homes on the block or adjacent blocks</a:t>
            </a:r>
            <a:endParaRPr lang="en-US" sz="1200" i="1" dirty="0">
              <a:solidFill>
                <a:schemeClr val="accent5"/>
              </a:solidFill>
              <a:latin typeface="Source Sans Pro Light" panose="020B0403030403020204" pitchFamily="34" charset="0"/>
              <a:ea typeface="Open Sans" pitchFamily="34" charset="0"/>
              <a:cs typeface="Open Sans" pitchFamily="34" charset="0"/>
            </a:endParaRPr>
          </a:p>
        </p:txBody>
      </p:sp>
      <p:sp>
        <p:nvSpPr>
          <p:cNvPr id="57" name="TextBox 56"/>
          <p:cNvSpPr txBox="1"/>
          <p:nvPr/>
        </p:nvSpPr>
        <p:spPr>
          <a:xfrm>
            <a:off x="4323863" y="4845563"/>
            <a:ext cx="1802616" cy="195566"/>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On-Board Resident</a:t>
            </a:r>
          </a:p>
        </p:txBody>
      </p:sp>
      <p:sp>
        <p:nvSpPr>
          <p:cNvPr id="58" name="TextBox 57"/>
          <p:cNvSpPr txBox="1"/>
          <p:nvPr/>
        </p:nvSpPr>
        <p:spPr>
          <a:xfrm>
            <a:off x="4400069" y="5075462"/>
            <a:ext cx="1636018" cy="1333698"/>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ea typeface="Open Sans" pitchFamily="34" charset="0"/>
                <a:cs typeface="Open Sans" pitchFamily="34" charset="0"/>
              </a:rPr>
              <a:t>Identify </a:t>
            </a:r>
            <a:r>
              <a:rPr lang="en-US" sz="1200" i="1" dirty="0">
                <a:latin typeface="Source Sans Pro Light" panose="020B0403030403020204" pitchFamily="34" charset="0"/>
              </a:rPr>
              <a:t>highly motivated and qualified families to rent homes with a right to purchase home at fixed price and rent for a timeline to purchase with mortgage financing of as short as 21 months.</a:t>
            </a:r>
            <a:endParaRPr lang="en-US" sz="1200" i="1" dirty="0">
              <a:latin typeface="Source Sans Pro Light" panose="020B0403030403020204" pitchFamily="34" charset="0"/>
              <a:ea typeface="Open Sans" pitchFamily="34" charset="0"/>
              <a:cs typeface="Open Sans" pitchFamily="34" charset="0"/>
            </a:endParaRPr>
          </a:p>
        </p:txBody>
      </p:sp>
      <p:sp>
        <p:nvSpPr>
          <p:cNvPr id="59" name="TextBox 58"/>
          <p:cNvSpPr txBox="1"/>
          <p:nvPr/>
        </p:nvSpPr>
        <p:spPr>
          <a:xfrm>
            <a:off x="6354786" y="4837954"/>
            <a:ext cx="2077132" cy="196635"/>
          </a:xfrm>
          <a:prstGeom prst="rect">
            <a:avLst/>
          </a:prstGeom>
          <a:noFill/>
        </p:spPr>
        <p:txBody>
          <a:bodyPr wrap="square" lIns="0" tIns="0" rIns="0" bIns="0" rtlCol="1">
            <a:spAutoFit/>
          </a:bodyPr>
          <a:lstStyle/>
          <a:p>
            <a:pPr algn="ctr">
              <a:lnSpc>
                <a:spcPts val="1408"/>
              </a:lnSpc>
              <a:spcAft>
                <a:spcPts val="325"/>
              </a:spcAft>
            </a:pPr>
            <a:r>
              <a:rPr lang="en-US" sz="1800" b="1" dirty="0">
                <a:solidFill>
                  <a:schemeClr val="accent4"/>
                </a:solidFill>
                <a:latin typeface="Lato" pitchFamily="34" charset="0"/>
                <a:ea typeface="Open Sans" pitchFamily="34" charset="0"/>
                <a:cs typeface="Open Sans" pitchFamily="34" charset="0"/>
              </a:rPr>
              <a:t>Employ &amp; Contract</a:t>
            </a:r>
          </a:p>
        </p:txBody>
      </p:sp>
      <p:sp>
        <p:nvSpPr>
          <p:cNvPr id="60" name="TextBox 59"/>
          <p:cNvSpPr txBox="1"/>
          <p:nvPr/>
        </p:nvSpPr>
        <p:spPr>
          <a:xfrm>
            <a:off x="6578463" y="5075462"/>
            <a:ext cx="1636018" cy="1000274"/>
          </a:xfrm>
          <a:prstGeom prst="rect">
            <a:avLst/>
          </a:prstGeom>
          <a:noFill/>
        </p:spPr>
        <p:txBody>
          <a:bodyPr wrap="square" lIns="0" tIns="0" rIns="0" bIns="0" rtlCol="1">
            <a:spAutoFit/>
          </a:bodyPr>
          <a:lstStyle/>
          <a:p>
            <a:pPr algn="ctr">
              <a:lnSpc>
                <a:spcPts val="1300"/>
              </a:lnSpc>
              <a:spcAft>
                <a:spcPts val="325"/>
              </a:spcAft>
            </a:pPr>
            <a:r>
              <a:rPr lang="en-US" sz="1200" i="1" dirty="0">
                <a:latin typeface="Source Sans Pro Light" panose="020B0403030403020204" pitchFamily="34" charset="0"/>
                <a:ea typeface="Open Sans" pitchFamily="34" charset="0"/>
                <a:cs typeface="Open Sans" pitchFamily="34" charset="0"/>
              </a:rPr>
              <a:t>Find, train, and employ local unemployed handymen and contractors to participate in the renovation.</a:t>
            </a:r>
          </a:p>
        </p:txBody>
      </p:sp>
      <p:sp>
        <p:nvSpPr>
          <p:cNvPr id="66" name="Oval 65"/>
          <p:cNvSpPr/>
          <p:nvPr/>
        </p:nvSpPr>
        <p:spPr>
          <a:xfrm>
            <a:off x="4982500" y="2264833"/>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67" name="Oval 66"/>
          <p:cNvSpPr/>
          <p:nvPr/>
        </p:nvSpPr>
        <p:spPr>
          <a:xfrm>
            <a:off x="7160893" y="2264833"/>
            <a:ext cx="471157" cy="53525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35" name="Text Placeholder 3"/>
          <p:cNvSpPr>
            <a:spLocks noGrp="1"/>
          </p:cNvSpPr>
          <p:nvPr>
            <p:ph type="body" sz="quarter" idx="11"/>
          </p:nvPr>
        </p:nvSpPr>
        <p:spPr>
          <a:xfrm>
            <a:off x="595313" y="1189551"/>
            <a:ext cx="7953375" cy="304800"/>
          </a:xfrm>
        </p:spPr>
        <p:txBody>
          <a:bodyPr/>
          <a:lstStyle/>
          <a:p>
            <a:r>
              <a:rPr lang="en-US" sz="1400">
                <a:solidFill>
                  <a:schemeClr val="accent2"/>
                </a:solidFill>
              </a:rPr>
              <a:t>The Strong Blocks Approach is Focused on Quality, Sustainability and Community</a:t>
            </a:r>
            <a:endParaRPr lang="en-US" sz="1400" dirty="0">
              <a:solidFill>
                <a:schemeClr val="accent2"/>
              </a:solidFill>
            </a:endParaRPr>
          </a:p>
        </p:txBody>
      </p:sp>
      <p:sp>
        <p:nvSpPr>
          <p:cNvPr id="27" name="TextBox 26"/>
          <p:cNvSpPr txBox="1"/>
          <p:nvPr/>
        </p:nvSpPr>
        <p:spPr>
          <a:xfrm>
            <a:off x="957385" y="3468261"/>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1</a:t>
            </a:r>
            <a:endParaRPr lang="x-none" sz="2817" dirty="0">
              <a:solidFill>
                <a:schemeClr val="bg1"/>
              </a:solidFill>
              <a:latin typeface="Source Sans Pro Light" pitchFamily="34" charset="0"/>
              <a:ea typeface="Open Sans" pitchFamily="34" charset="0"/>
            </a:endParaRPr>
          </a:p>
        </p:txBody>
      </p:sp>
      <p:sp>
        <p:nvSpPr>
          <p:cNvPr id="28" name="TextBox 27"/>
          <p:cNvSpPr txBox="1"/>
          <p:nvPr/>
        </p:nvSpPr>
        <p:spPr>
          <a:xfrm>
            <a:off x="2827216" y="2297746"/>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2</a:t>
            </a:r>
            <a:endParaRPr lang="x-none" sz="2817" dirty="0">
              <a:solidFill>
                <a:schemeClr val="bg1"/>
              </a:solidFill>
              <a:latin typeface="Source Sans Pro Light" pitchFamily="34" charset="0"/>
              <a:ea typeface="Open Sans" pitchFamily="34" charset="0"/>
            </a:endParaRPr>
          </a:p>
        </p:txBody>
      </p:sp>
      <p:sp>
        <p:nvSpPr>
          <p:cNvPr id="29" name="TextBox 28"/>
          <p:cNvSpPr txBox="1"/>
          <p:nvPr/>
        </p:nvSpPr>
        <p:spPr>
          <a:xfrm>
            <a:off x="5015524" y="2297746"/>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3</a:t>
            </a:r>
            <a:endParaRPr lang="x-none" sz="2817" dirty="0">
              <a:solidFill>
                <a:schemeClr val="bg1"/>
              </a:solidFill>
              <a:latin typeface="Source Sans Pro Light" pitchFamily="34" charset="0"/>
              <a:ea typeface="Open Sans" pitchFamily="34" charset="0"/>
            </a:endParaRPr>
          </a:p>
        </p:txBody>
      </p:sp>
      <p:sp>
        <p:nvSpPr>
          <p:cNvPr id="30" name="TextBox 29"/>
          <p:cNvSpPr txBox="1"/>
          <p:nvPr/>
        </p:nvSpPr>
        <p:spPr>
          <a:xfrm>
            <a:off x="7184293" y="2297745"/>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4</a:t>
            </a:r>
            <a:endParaRPr lang="x-none" sz="2817" dirty="0">
              <a:solidFill>
                <a:schemeClr val="bg1"/>
              </a:solidFill>
              <a:latin typeface="Source Sans Pro Light" pitchFamily="34" charset="0"/>
              <a:ea typeface="Open Sans" pitchFamily="34" charset="0"/>
            </a:endParaRPr>
          </a:p>
        </p:txBody>
      </p:sp>
      <p:sp>
        <p:nvSpPr>
          <p:cNvPr id="31" name="TextBox 30"/>
          <p:cNvSpPr txBox="1"/>
          <p:nvPr/>
        </p:nvSpPr>
        <p:spPr>
          <a:xfrm>
            <a:off x="7184293" y="4149828"/>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5</a:t>
            </a:r>
            <a:endParaRPr lang="x-none" sz="2817" dirty="0">
              <a:solidFill>
                <a:schemeClr val="bg1"/>
              </a:solidFill>
              <a:latin typeface="Source Sans Pro Light" pitchFamily="34" charset="0"/>
              <a:ea typeface="Open Sans" pitchFamily="34" charset="0"/>
            </a:endParaRPr>
          </a:p>
        </p:txBody>
      </p:sp>
      <p:sp>
        <p:nvSpPr>
          <p:cNvPr id="32" name="TextBox 31"/>
          <p:cNvSpPr txBox="1"/>
          <p:nvPr/>
        </p:nvSpPr>
        <p:spPr>
          <a:xfrm>
            <a:off x="5005755" y="4149829"/>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6</a:t>
            </a:r>
            <a:endParaRPr lang="x-none" sz="2817" dirty="0">
              <a:solidFill>
                <a:schemeClr val="bg1"/>
              </a:solidFill>
              <a:latin typeface="Source Sans Pro Light" pitchFamily="34" charset="0"/>
              <a:ea typeface="Open Sans" pitchFamily="34" charset="0"/>
            </a:endParaRPr>
          </a:p>
        </p:txBody>
      </p:sp>
      <p:sp>
        <p:nvSpPr>
          <p:cNvPr id="33" name="TextBox 32"/>
          <p:cNvSpPr txBox="1"/>
          <p:nvPr/>
        </p:nvSpPr>
        <p:spPr>
          <a:xfrm>
            <a:off x="2836984" y="4149829"/>
            <a:ext cx="410308" cy="408116"/>
          </a:xfrm>
          <a:prstGeom prst="rect">
            <a:avLst/>
          </a:prstGeom>
          <a:noFill/>
        </p:spPr>
        <p:txBody>
          <a:bodyPr wrap="square" lIns="0" tIns="0" rIns="0" bIns="0" rtlCol="1" anchor="t" anchorCtr="0">
            <a:noAutofit/>
          </a:bodyPr>
          <a:lstStyle/>
          <a:p>
            <a:pPr algn="ctr" rtl="0"/>
            <a:r>
              <a:rPr lang="en-US" sz="2817" dirty="0">
                <a:solidFill>
                  <a:schemeClr val="bg1"/>
                </a:solidFill>
                <a:latin typeface="Source Sans Pro Light" pitchFamily="34" charset="0"/>
                <a:ea typeface="Open Sans" pitchFamily="34" charset="0"/>
                <a:cs typeface="Open Sans" pitchFamily="34" charset="0"/>
              </a:rPr>
              <a:t>7</a:t>
            </a:r>
            <a:endParaRPr lang="x-none" sz="2817" dirty="0">
              <a:solidFill>
                <a:schemeClr val="bg1"/>
              </a:solidFill>
              <a:latin typeface="Source Sans Pro Light" pitchFamily="34" charset="0"/>
              <a:ea typeface="Open Sans" pitchFamily="34" charset="0"/>
            </a:endParaRPr>
          </a:p>
        </p:txBody>
      </p:sp>
    </p:spTree>
    <p:extLst>
      <p:ext uri="{BB962C8B-B14F-4D97-AF65-F5344CB8AC3E}">
        <p14:creationId xmlns:p14="http://schemas.microsoft.com/office/powerpoint/2010/main" val="18700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ppt_x"/>
                                          </p:val>
                                        </p:tav>
                                        <p:tav tm="100000">
                                          <p:val>
                                            <p:strVal val="#ppt_x"/>
                                          </p:val>
                                        </p:tav>
                                      </p:tavLst>
                                    </p:anim>
                                    <p:anim calcmode="lin" valueType="num">
                                      <p:cBhvr additive="base">
                                        <p:cTn id="34" dur="500" fill="hold"/>
                                        <p:tgtEl>
                                          <p:spTgt spid="6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 calcmode="lin" valueType="num">
                                      <p:cBhvr additive="base">
                                        <p:cTn id="51" dur="500" fill="hold"/>
                                        <p:tgtEl>
                                          <p:spTgt spid="67"/>
                                        </p:tgtEl>
                                        <p:attrNameLst>
                                          <p:attrName>ppt_x</p:attrName>
                                        </p:attrNameLst>
                                      </p:cBhvr>
                                      <p:tavLst>
                                        <p:tav tm="0">
                                          <p:val>
                                            <p:strVal val="#ppt_x"/>
                                          </p:val>
                                        </p:tav>
                                        <p:tav tm="100000">
                                          <p:val>
                                            <p:strVal val="#ppt_x"/>
                                          </p:val>
                                        </p:tav>
                                      </p:tavLst>
                                    </p:anim>
                                    <p:anim calcmode="lin" valueType="num">
                                      <p:cBhvr additive="base">
                                        <p:cTn id="52" dur="500" fill="hold"/>
                                        <p:tgtEl>
                                          <p:spTgt spid="6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additive="base">
                                        <p:cTn id="69" dur="500" fill="hold"/>
                                        <p:tgtEl>
                                          <p:spTgt spid="60"/>
                                        </p:tgtEl>
                                        <p:attrNameLst>
                                          <p:attrName>ppt_x</p:attrName>
                                        </p:attrNameLst>
                                      </p:cBhvr>
                                      <p:tavLst>
                                        <p:tav tm="0">
                                          <p:val>
                                            <p:strVal val="#ppt_x"/>
                                          </p:val>
                                        </p:tav>
                                        <p:tav tm="100000">
                                          <p:val>
                                            <p:strVal val="#ppt_x"/>
                                          </p:val>
                                        </p:tav>
                                      </p:tavLst>
                                    </p:anim>
                                    <p:anim calcmode="lin" valueType="num">
                                      <p:cBhvr additive="base">
                                        <p:cTn id="70" dur="500" fill="hold"/>
                                        <p:tgtEl>
                                          <p:spTgt spid="6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fill="hold"/>
                                        <p:tgtEl>
                                          <p:spTgt spid="57"/>
                                        </p:tgtEl>
                                        <p:attrNameLst>
                                          <p:attrName>ppt_x</p:attrName>
                                        </p:attrNameLst>
                                      </p:cBhvr>
                                      <p:tavLst>
                                        <p:tav tm="0">
                                          <p:val>
                                            <p:strVal val="#ppt_x"/>
                                          </p:val>
                                        </p:tav>
                                        <p:tav tm="100000">
                                          <p:val>
                                            <p:strVal val="#ppt_x"/>
                                          </p:val>
                                        </p:tav>
                                      </p:tavLst>
                                    </p:anim>
                                    <p:anim calcmode="lin" valueType="num">
                                      <p:cBhvr additive="base">
                                        <p:cTn id="84" dur="500" fill="hold"/>
                                        <p:tgtEl>
                                          <p:spTgt spid="5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additive="base">
                                        <p:cTn id="101" dur="500" fill="hold"/>
                                        <p:tgtEl>
                                          <p:spTgt spid="55"/>
                                        </p:tgtEl>
                                        <p:attrNameLst>
                                          <p:attrName>ppt_x</p:attrName>
                                        </p:attrNameLst>
                                      </p:cBhvr>
                                      <p:tavLst>
                                        <p:tav tm="0">
                                          <p:val>
                                            <p:strVal val="#ppt_x"/>
                                          </p:val>
                                        </p:tav>
                                        <p:tav tm="100000">
                                          <p:val>
                                            <p:strVal val="#ppt_x"/>
                                          </p:val>
                                        </p:tav>
                                      </p:tavLst>
                                    </p:anim>
                                    <p:anim calcmode="lin" valueType="num">
                                      <p:cBhvr additive="base">
                                        <p:cTn id="102" dur="500" fill="hold"/>
                                        <p:tgtEl>
                                          <p:spTgt spid="5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6"/>
                                        </p:tgtEl>
                                        <p:attrNameLst>
                                          <p:attrName>style.visibility</p:attrName>
                                        </p:attrNameLst>
                                      </p:cBhvr>
                                      <p:to>
                                        <p:strVal val="visible"/>
                                      </p:to>
                                    </p:set>
                                    <p:anim calcmode="lin" valueType="num">
                                      <p:cBhvr additive="base">
                                        <p:cTn id="105" dur="500" fill="hold"/>
                                        <p:tgtEl>
                                          <p:spTgt spid="56"/>
                                        </p:tgtEl>
                                        <p:attrNameLst>
                                          <p:attrName>ppt_x</p:attrName>
                                        </p:attrNameLst>
                                      </p:cBhvr>
                                      <p:tavLst>
                                        <p:tav tm="0">
                                          <p:val>
                                            <p:strVal val="#ppt_x"/>
                                          </p:val>
                                        </p:tav>
                                        <p:tav tm="100000">
                                          <p:val>
                                            <p:strVal val="#ppt_x"/>
                                          </p:val>
                                        </p:tav>
                                      </p:tavLst>
                                    </p:anim>
                                    <p:anim calcmode="lin" valueType="num">
                                      <p:cBhvr additive="base">
                                        <p:cTn id="106" dur="500" fill="hold"/>
                                        <p:tgtEl>
                                          <p:spTgt spid="5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7" grpId="0"/>
      <p:bldP spid="48" grpId="0"/>
      <p:bldP spid="51" grpId="0"/>
      <p:bldP spid="52" grpId="0"/>
      <p:bldP spid="53" grpId="0"/>
      <p:bldP spid="54" grpId="0"/>
      <p:bldP spid="55" grpId="0"/>
      <p:bldP spid="56" grpId="0"/>
      <p:bldP spid="57" grpId="0"/>
      <p:bldP spid="58" grpId="0"/>
      <p:bldP spid="59" grpId="0"/>
      <p:bldP spid="60" grpId="0"/>
      <p:bldP spid="66" grpId="0" animBg="1"/>
      <p:bldP spid="67" grpId="0" animBg="1"/>
      <p:bldP spid="28" grpId="0"/>
      <p:bldP spid="29" grpId="0"/>
      <p:bldP spid="30" grpId="0"/>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Success Story – </a:t>
            </a:r>
            <a:r>
              <a:rPr lang="en-US" dirty="0">
                <a:solidFill>
                  <a:schemeClr val="accent2"/>
                </a:solidFill>
              </a:rPr>
              <a:t>W VLIET ST &amp; Michael</a:t>
            </a:r>
          </a:p>
        </p:txBody>
      </p:sp>
      <p:sp>
        <p:nvSpPr>
          <p:cNvPr id="54" name="Text Placeholder 3"/>
          <p:cNvSpPr>
            <a:spLocks noGrp="1"/>
          </p:cNvSpPr>
          <p:nvPr>
            <p:ph type="body" sz="quarter" idx="11"/>
          </p:nvPr>
        </p:nvSpPr>
        <p:spPr>
          <a:xfrm>
            <a:off x="595313" y="1189551"/>
            <a:ext cx="7953375" cy="304800"/>
          </a:xfrm>
        </p:spPr>
        <p:txBody>
          <a:bodyPr/>
          <a:lstStyle/>
          <a:p>
            <a:r>
              <a:rPr lang="en-US" sz="1400" dirty="0">
                <a:solidFill>
                  <a:schemeClr val="accent2"/>
                </a:solidFill>
              </a:rPr>
              <a:t>9-MONTH Journey to Home Ownership with Michael</a:t>
            </a:r>
            <a:endParaRPr lang="en-US" sz="1400" b="1" dirty="0">
              <a:solidFill>
                <a:schemeClr val="accent2"/>
              </a:solidFill>
            </a:endParaRPr>
          </a:p>
        </p:txBody>
      </p:sp>
      <p:sp>
        <p:nvSpPr>
          <p:cNvPr id="11" name="Rectangle 10"/>
          <p:cNvSpPr/>
          <p:nvPr/>
        </p:nvSpPr>
        <p:spPr>
          <a:xfrm>
            <a:off x="317378" y="3554902"/>
            <a:ext cx="1459888" cy="386956"/>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12" name="Rectangle 11"/>
          <p:cNvSpPr/>
          <p:nvPr/>
        </p:nvSpPr>
        <p:spPr>
          <a:xfrm>
            <a:off x="317378" y="3554902"/>
            <a:ext cx="375525" cy="386956"/>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13" name="TextBox 12"/>
          <p:cNvSpPr txBox="1"/>
          <p:nvPr/>
        </p:nvSpPr>
        <p:spPr>
          <a:xfrm>
            <a:off x="749789" y="3671565"/>
            <a:ext cx="971577" cy="196635"/>
          </a:xfrm>
          <a:prstGeom prst="rect">
            <a:avLst/>
          </a:prstGeom>
          <a:noFill/>
        </p:spPr>
        <p:txBody>
          <a:bodyPr wrap="square" lIns="0" tIns="0" rIns="0" bIns="0" rtlCol="1">
            <a:spAutoFit/>
          </a:bodyPr>
          <a:lstStyle/>
          <a:p>
            <a:pPr algn="ctr">
              <a:lnSpc>
                <a:spcPts val="1408"/>
              </a:lnSpc>
              <a:spcAft>
                <a:spcPts val="325"/>
              </a:spcAft>
            </a:pPr>
            <a:r>
              <a:rPr lang="en-US" sz="1800" dirty="0">
                <a:solidFill>
                  <a:schemeClr val="bg1"/>
                </a:solidFill>
                <a:latin typeface="Lato" pitchFamily="34" charset="0"/>
                <a:ea typeface="Open Sans" pitchFamily="34" charset="0"/>
                <a:cs typeface="Open Sans" pitchFamily="34" charset="0"/>
              </a:rPr>
              <a:t>Purchase</a:t>
            </a:r>
          </a:p>
        </p:txBody>
      </p:sp>
      <p:sp>
        <p:nvSpPr>
          <p:cNvPr id="14" name="TextBox 13"/>
          <p:cNvSpPr txBox="1"/>
          <p:nvPr/>
        </p:nvSpPr>
        <p:spPr>
          <a:xfrm>
            <a:off x="347777" y="3589563"/>
            <a:ext cx="327105" cy="311988"/>
          </a:xfrm>
          <a:prstGeom prst="rect">
            <a:avLst/>
          </a:prstGeom>
          <a:noFill/>
        </p:spPr>
        <p:txBody>
          <a:bodyPr wrap="square" lIns="0" tIns="0" rIns="0" bIns="0" rtlCol="1" anchor="t" anchorCtr="0">
            <a:noAutofit/>
          </a:bodyPr>
          <a:lstStyle/>
          <a:p>
            <a:pPr algn="ctr" rtl="0"/>
            <a:r>
              <a:rPr lang="en-US" sz="1800" dirty="0">
                <a:solidFill>
                  <a:schemeClr val="bg1"/>
                </a:solidFill>
                <a:latin typeface="Source Sans Pro Light" pitchFamily="34" charset="0"/>
                <a:ea typeface="Open Sans" pitchFamily="34" charset="0"/>
                <a:cs typeface="Open Sans" pitchFamily="34" charset="0"/>
              </a:rPr>
              <a:t>1</a:t>
            </a:r>
            <a:endParaRPr lang="x-none" sz="1800" dirty="0">
              <a:solidFill>
                <a:schemeClr val="bg1"/>
              </a:solidFill>
              <a:latin typeface="Source Sans Pro Light" pitchFamily="34" charset="0"/>
              <a:ea typeface="Open Sans" pitchFamily="34" charset="0"/>
            </a:endParaRPr>
          </a:p>
        </p:txBody>
      </p:sp>
      <p:sp>
        <p:nvSpPr>
          <p:cNvPr id="16" name="TextBox 15"/>
          <p:cNvSpPr txBox="1"/>
          <p:nvPr/>
        </p:nvSpPr>
        <p:spPr>
          <a:xfrm>
            <a:off x="315702" y="4189595"/>
            <a:ext cx="1435678" cy="356679"/>
          </a:xfrm>
          <a:prstGeom prst="rect">
            <a:avLst/>
          </a:prstGeom>
          <a:noFill/>
        </p:spPr>
        <p:txBody>
          <a:bodyPr wrap="square" lIns="0" tIns="0" rIns="0" bIns="0" rtlCol="1">
            <a:spAutoFit/>
          </a:bodyPr>
          <a:lstStyle/>
          <a:p>
            <a:pPr>
              <a:lnSpc>
                <a:spcPts val="1408"/>
              </a:lnSpc>
              <a:spcAft>
                <a:spcPts val="650"/>
              </a:spcAft>
            </a:pPr>
            <a:r>
              <a:rPr lang="en-US" sz="1000" i="1" dirty="0">
                <a:solidFill>
                  <a:schemeClr val="accent5"/>
                </a:solidFill>
                <a:latin typeface="Source Sans Pro Light" panose="020B0403030403020204" pitchFamily="34" charset="0"/>
                <a:ea typeface="Open Sans" pitchFamily="34" charset="0"/>
                <a:cs typeface="Open Sans" pitchFamily="34" charset="0"/>
              </a:rPr>
              <a:t>Duplex purchased by Strong Blocks.</a:t>
            </a:r>
          </a:p>
        </p:txBody>
      </p:sp>
      <p:grpSp>
        <p:nvGrpSpPr>
          <p:cNvPr id="17" name="Group 16"/>
          <p:cNvGrpSpPr/>
          <p:nvPr/>
        </p:nvGrpSpPr>
        <p:grpSpPr>
          <a:xfrm>
            <a:off x="2078541" y="3166958"/>
            <a:ext cx="1459888" cy="386956"/>
            <a:chOff x="2172066" y="3741336"/>
            <a:chExt cx="1528176" cy="386956"/>
          </a:xfrm>
        </p:grpSpPr>
        <p:sp>
          <p:nvSpPr>
            <p:cNvPr id="43" name="Rectangle 42"/>
            <p:cNvSpPr/>
            <p:nvPr/>
          </p:nvSpPr>
          <p:spPr>
            <a:xfrm>
              <a:off x="2172066" y="3741336"/>
              <a:ext cx="1528176" cy="386956"/>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4" name="Rectangle 43"/>
            <p:cNvSpPr/>
            <p:nvPr/>
          </p:nvSpPr>
          <p:spPr>
            <a:xfrm>
              <a:off x="2172066" y="3741336"/>
              <a:ext cx="393091" cy="386956"/>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grpSp>
      <p:sp>
        <p:nvSpPr>
          <p:cNvPr id="18" name="TextBox 17"/>
          <p:cNvSpPr txBox="1"/>
          <p:nvPr/>
        </p:nvSpPr>
        <p:spPr>
          <a:xfrm>
            <a:off x="2081304" y="3740754"/>
            <a:ext cx="1435678" cy="356679"/>
          </a:xfrm>
          <a:prstGeom prst="rect">
            <a:avLst/>
          </a:prstGeom>
          <a:noFill/>
        </p:spPr>
        <p:txBody>
          <a:bodyPr wrap="square" lIns="0" tIns="0" rIns="0" bIns="0" rtlCol="1">
            <a:spAutoFit/>
          </a:bodyPr>
          <a:lstStyle/>
          <a:p>
            <a:pPr>
              <a:lnSpc>
                <a:spcPts val="1408"/>
              </a:lnSpc>
              <a:spcAft>
                <a:spcPts val="650"/>
              </a:spcAft>
            </a:pPr>
            <a:r>
              <a:rPr lang="en-US" sz="1000" i="1" dirty="0">
                <a:solidFill>
                  <a:schemeClr val="accent5"/>
                </a:solidFill>
                <a:latin typeface="Source Sans Pro Light" panose="020B0403030403020204" pitchFamily="34" charset="0"/>
                <a:ea typeface="Open Sans" pitchFamily="34" charset="0"/>
                <a:cs typeface="Open Sans" pitchFamily="34" charset="0"/>
              </a:rPr>
              <a:t>Duplex is renovated by Strong Blocks</a:t>
            </a:r>
          </a:p>
        </p:txBody>
      </p:sp>
      <p:grpSp>
        <p:nvGrpSpPr>
          <p:cNvPr id="19" name="Group 18"/>
          <p:cNvGrpSpPr/>
          <p:nvPr/>
        </p:nvGrpSpPr>
        <p:grpSpPr>
          <a:xfrm>
            <a:off x="3839705" y="2780846"/>
            <a:ext cx="1459888" cy="386956"/>
            <a:chOff x="3700242" y="3355224"/>
            <a:chExt cx="1528176" cy="386956"/>
          </a:xfrm>
        </p:grpSpPr>
        <p:sp>
          <p:nvSpPr>
            <p:cNvPr id="41" name="Rectangle 40"/>
            <p:cNvSpPr/>
            <p:nvPr/>
          </p:nvSpPr>
          <p:spPr>
            <a:xfrm>
              <a:off x="3700242" y="3355224"/>
              <a:ext cx="1528176" cy="386956"/>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2" name="Rectangle 41"/>
            <p:cNvSpPr/>
            <p:nvPr/>
          </p:nvSpPr>
          <p:spPr>
            <a:xfrm>
              <a:off x="3700242" y="3355224"/>
              <a:ext cx="393091" cy="386956"/>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grpSp>
      <p:sp>
        <p:nvSpPr>
          <p:cNvPr id="20" name="TextBox 19"/>
          <p:cNvSpPr txBox="1"/>
          <p:nvPr/>
        </p:nvSpPr>
        <p:spPr>
          <a:xfrm>
            <a:off x="3872791" y="3354642"/>
            <a:ext cx="1435678" cy="1259490"/>
          </a:xfrm>
          <a:prstGeom prst="rect">
            <a:avLst/>
          </a:prstGeom>
          <a:noFill/>
        </p:spPr>
        <p:txBody>
          <a:bodyPr wrap="square" lIns="0" tIns="0" rIns="0" bIns="0" rtlCol="1">
            <a:spAutoFit/>
          </a:bodyPr>
          <a:lstStyle/>
          <a:p>
            <a:pPr>
              <a:lnSpc>
                <a:spcPts val="1408"/>
              </a:lnSpc>
              <a:spcAft>
                <a:spcPts val="650"/>
              </a:spcAft>
            </a:pPr>
            <a:r>
              <a:rPr lang="en-US" sz="1000" i="1" dirty="0">
                <a:solidFill>
                  <a:schemeClr val="accent5"/>
                </a:solidFill>
                <a:latin typeface="Source Sans Pro Light" panose="020B0403030403020204" pitchFamily="34" charset="0"/>
                <a:ea typeface="Open Sans" pitchFamily="34" charset="0"/>
                <a:cs typeface="Open Sans" pitchFamily="34" charset="0"/>
              </a:rPr>
              <a:t>Traditional renter leased lower unit, and Michael, a CNC Machinist, qualified and moved-in upper unit/paid option fee towards purchase price; both residents paid rent</a:t>
            </a:r>
          </a:p>
        </p:txBody>
      </p:sp>
      <p:grpSp>
        <p:nvGrpSpPr>
          <p:cNvPr id="21" name="Group 20"/>
          <p:cNvGrpSpPr/>
          <p:nvPr/>
        </p:nvGrpSpPr>
        <p:grpSpPr>
          <a:xfrm>
            <a:off x="5600869" y="2392850"/>
            <a:ext cx="1459888" cy="386956"/>
            <a:chOff x="5228418" y="2967228"/>
            <a:chExt cx="1528176" cy="386956"/>
          </a:xfrm>
        </p:grpSpPr>
        <p:sp>
          <p:nvSpPr>
            <p:cNvPr id="39" name="Rectangle 38"/>
            <p:cNvSpPr/>
            <p:nvPr/>
          </p:nvSpPr>
          <p:spPr>
            <a:xfrm>
              <a:off x="5228418" y="2967228"/>
              <a:ext cx="1528176" cy="386956"/>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40" name="Rectangle 39"/>
            <p:cNvSpPr/>
            <p:nvPr/>
          </p:nvSpPr>
          <p:spPr>
            <a:xfrm>
              <a:off x="5228418" y="2967228"/>
              <a:ext cx="393091" cy="386956"/>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grpSp>
      <p:sp>
        <p:nvSpPr>
          <p:cNvPr id="22" name="TextBox 21"/>
          <p:cNvSpPr txBox="1"/>
          <p:nvPr/>
        </p:nvSpPr>
        <p:spPr>
          <a:xfrm>
            <a:off x="5625079" y="2966646"/>
            <a:ext cx="1435678" cy="898366"/>
          </a:xfrm>
          <a:prstGeom prst="rect">
            <a:avLst/>
          </a:prstGeom>
          <a:noFill/>
        </p:spPr>
        <p:txBody>
          <a:bodyPr wrap="square" lIns="0" tIns="0" rIns="0" bIns="0" rtlCol="1">
            <a:spAutoFit/>
          </a:bodyPr>
          <a:lstStyle/>
          <a:p>
            <a:pPr>
              <a:lnSpc>
                <a:spcPts val="1408"/>
              </a:lnSpc>
              <a:spcAft>
                <a:spcPts val="650"/>
              </a:spcAft>
            </a:pPr>
            <a:r>
              <a:rPr lang="en-US" sz="1000" i="1" dirty="0">
                <a:solidFill>
                  <a:schemeClr val="accent5"/>
                </a:solidFill>
                <a:latin typeface="Source Sans Pro Light" panose="020B0403030403020204" pitchFamily="34" charset="0"/>
                <a:ea typeface="Open Sans" pitchFamily="34" charset="0"/>
                <a:cs typeface="Open Sans" pitchFamily="34" charset="0"/>
              </a:rPr>
              <a:t>Michael completed his Buying Plan, got approved for his mortgage, and purchased the property</a:t>
            </a:r>
          </a:p>
        </p:txBody>
      </p:sp>
      <p:sp>
        <p:nvSpPr>
          <p:cNvPr id="23" name="Arc 22"/>
          <p:cNvSpPr/>
          <p:nvPr/>
        </p:nvSpPr>
        <p:spPr>
          <a:xfrm>
            <a:off x="3111109" y="2399799"/>
            <a:ext cx="805047" cy="842704"/>
          </a:xfrm>
          <a:prstGeom prst="arc">
            <a:avLst>
              <a:gd name="adj1" fmla="val 8747624"/>
              <a:gd name="adj2" fmla="val 20533184"/>
            </a:avLst>
          </a:prstGeom>
          <a:ln>
            <a:solidFill>
              <a:schemeClr val="accent4"/>
            </a:solidFill>
            <a:prstDash val="sysDash"/>
            <a:headEnd type="oval" w="sm" len="sm"/>
            <a:tailEnd type="triangle" w="med" len="med"/>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x-none" sz="1716"/>
          </a:p>
        </p:txBody>
      </p:sp>
      <p:sp>
        <p:nvSpPr>
          <p:cNvPr id="24" name="Arc 23"/>
          <p:cNvSpPr/>
          <p:nvPr/>
        </p:nvSpPr>
        <p:spPr>
          <a:xfrm>
            <a:off x="4889825" y="2030579"/>
            <a:ext cx="805047" cy="842704"/>
          </a:xfrm>
          <a:prstGeom prst="arc">
            <a:avLst>
              <a:gd name="adj1" fmla="val 8747624"/>
              <a:gd name="adj2" fmla="val 20533184"/>
            </a:avLst>
          </a:prstGeom>
          <a:ln>
            <a:solidFill>
              <a:schemeClr val="accent4"/>
            </a:solidFill>
            <a:prstDash val="sysDash"/>
            <a:headEnd type="oval" w="sm" len="sm"/>
            <a:tailEnd type="triangle" w="med" len="med"/>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x-none" sz="1716"/>
          </a:p>
        </p:txBody>
      </p:sp>
      <p:sp>
        <p:nvSpPr>
          <p:cNvPr id="26" name="TextBox 25"/>
          <p:cNvSpPr txBox="1"/>
          <p:nvPr/>
        </p:nvSpPr>
        <p:spPr>
          <a:xfrm>
            <a:off x="2090967" y="3213117"/>
            <a:ext cx="327105" cy="311988"/>
          </a:xfrm>
          <a:prstGeom prst="rect">
            <a:avLst/>
          </a:prstGeom>
          <a:noFill/>
        </p:spPr>
        <p:txBody>
          <a:bodyPr wrap="square" lIns="0" tIns="0" rIns="0" bIns="0" rtlCol="1" anchor="t" anchorCtr="0">
            <a:noAutofit/>
          </a:bodyPr>
          <a:lstStyle/>
          <a:p>
            <a:pPr algn="ctr" rtl="0"/>
            <a:r>
              <a:rPr lang="en-US" sz="1800" dirty="0">
                <a:solidFill>
                  <a:schemeClr val="bg1"/>
                </a:solidFill>
                <a:latin typeface="Source Sans Pro Light" pitchFamily="34" charset="0"/>
                <a:ea typeface="Open Sans" pitchFamily="34" charset="0"/>
                <a:cs typeface="Open Sans" pitchFamily="34" charset="0"/>
              </a:rPr>
              <a:t>2</a:t>
            </a:r>
            <a:endParaRPr lang="x-none" sz="1800" dirty="0">
              <a:solidFill>
                <a:schemeClr val="bg1"/>
              </a:solidFill>
              <a:latin typeface="Source Sans Pro Light" pitchFamily="34" charset="0"/>
              <a:ea typeface="Open Sans" pitchFamily="34" charset="0"/>
            </a:endParaRPr>
          </a:p>
        </p:txBody>
      </p:sp>
      <p:sp>
        <p:nvSpPr>
          <p:cNvPr id="27" name="TextBox 26"/>
          <p:cNvSpPr txBox="1"/>
          <p:nvPr/>
        </p:nvSpPr>
        <p:spPr>
          <a:xfrm>
            <a:off x="3841470" y="2821353"/>
            <a:ext cx="327105" cy="311988"/>
          </a:xfrm>
          <a:prstGeom prst="rect">
            <a:avLst/>
          </a:prstGeom>
          <a:noFill/>
        </p:spPr>
        <p:txBody>
          <a:bodyPr wrap="square" lIns="0" tIns="0" rIns="0" bIns="0" rtlCol="1" anchor="t" anchorCtr="0">
            <a:noAutofit/>
          </a:bodyPr>
          <a:lstStyle/>
          <a:p>
            <a:pPr algn="ctr" rtl="0"/>
            <a:r>
              <a:rPr lang="en-US" sz="1800" dirty="0">
                <a:solidFill>
                  <a:schemeClr val="bg1"/>
                </a:solidFill>
                <a:latin typeface="Source Sans Pro Light" pitchFamily="34" charset="0"/>
                <a:ea typeface="Open Sans" pitchFamily="34" charset="0"/>
                <a:cs typeface="Open Sans" pitchFamily="34" charset="0"/>
              </a:rPr>
              <a:t>3</a:t>
            </a:r>
            <a:endParaRPr lang="x-none" sz="1800" dirty="0">
              <a:solidFill>
                <a:schemeClr val="bg1"/>
              </a:solidFill>
              <a:latin typeface="Source Sans Pro Light" pitchFamily="34" charset="0"/>
              <a:ea typeface="Open Sans" pitchFamily="34" charset="0"/>
            </a:endParaRPr>
          </a:p>
        </p:txBody>
      </p:sp>
      <p:sp>
        <p:nvSpPr>
          <p:cNvPr id="28" name="TextBox 27"/>
          <p:cNvSpPr txBox="1"/>
          <p:nvPr/>
        </p:nvSpPr>
        <p:spPr>
          <a:xfrm>
            <a:off x="5625078" y="2444975"/>
            <a:ext cx="327105" cy="311988"/>
          </a:xfrm>
          <a:prstGeom prst="rect">
            <a:avLst/>
          </a:prstGeom>
          <a:noFill/>
        </p:spPr>
        <p:txBody>
          <a:bodyPr wrap="square" lIns="0" tIns="0" rIns="0" bIns="0" rtlCol="1" anchor="t" anchorCtr="0">
            <a:noAutofit/>
          </a:bodyPr>
          <a:lstStyle/>
          <a:p>
            <a:pPr algn="ctr" rtl="0"/>
            <a:r>
              <a:rPr lang="en-US" sz="1800" dirty="0">
                <a:solidFill>
                  <a:schemeClr val="bg1"/>
                </a:solidFill>
                <a:latin typeface="Source Sans Pro Light" pitchFamily="34" charset="0"/>
                <a:ea typeface="Open Sans" pitchFamily="34" charset="0"/>
                <a:cs typeface="Open Sans" pitchFamily="34" charset="0"/>
              </a:rPr>
              <a:t>4</a:t>
            </a:r>
            <a:endParaRPr lang="x-none" sz="1800" dirty="0">
              <a:solidFill>
                <a:schemeClr val="bg1"/>
              </a:solidFill>
              <a:latin typeface="Source Sans Pro Light" pitchFamily="34" charset="0"/>
              <a:ea typeface="Open Sans" pitchFamily="34" charset="0"/>
            </a:endParaRPr>
          </a:p>
        </p:txBody>
      </p:sp>
      <p:sp>
        <p:nvSpPr>
          <p:cNvPr id="30" name="TextBox 29"/>
          <p:cNvSpPr txBox="1"/>
          <p:nvPr/>
        </p:nvSpPr>
        <p:spPr>
          <a:xfrm>
            <a:off x="2540814" y="3280984"/>
            <a:ext cx="869734" cy="196635"/>
          </a:xfrm>
          <a:prstGeom prst="rect">
            <a:avLst/>
          </a:prstGeom>
          <a:noFill/>
        </p:spPr>
        <p:txBody>
          <a:bodyPr wrap="square" lIns="0" tIns="0" rIns="0" bIns="0" rtlCol="1">
            <a:spAutoFit/>
          </a:bodyPr>
          <a:lstStyle/>
          <a:p>
            <a:pPr algn="ctr">
              <a:lnSpc>
                <a:spcPts val="1408"/>
              </a:lnSpc>
              <a:spcAft>
                <a:spcPts val="325"/>
              </a:spcAft>
            </a:pPr>
            <a:r>
              <a:rPr lang="en-US" sz="1800" dirty="0">
                <a:solidFill>
                  <a:schemeClr val="bg1"/>
                </a:solidFill>
                <a:latin typeface="Lato" pitchFamily="34" charset="0"/>
                <a:ea typeface="Open Sans" pitchFamily="34" charset="0"/>
                <a:cs typeface="Open Sans" pitchFamily="34" charset="0"/>
              </a:rPr>
              <a:t>Rehab</a:t>
            </a:r>
          </a:p>
        </p:txBody>
      </p:sp>
      <p:sp>
        <p:nvSpPr>
          <p:cNvPr id="31" name="TextBox 30"/>
          <p:cNvSpPr txBox="1"/>
          <p:nvPr/>
        </p:nvSpPr>
        <p:spPr>
          <a:xfrm>
            <a:off x="4301021" y="2895695"/>
            <a:ext cx="869734" cy="196635"/>
          </a:xfrm>
          <a:prstGeom prst="rect">
            <a:avLst/>
          </a:prstGeom>
          <a:noFill/>
        </p:spPr>
        <p:txBody>
          <a:bodyPr wrap="square" lIns="0" tIns="0" rIns="0" bIns="0" rtlCol="1">
            <a:spAutoFit/>
          </a:bodyPr>
          <a:lstStyle/>
          <a:p>
            <a:pPr algn="ctr">
              <a:lnSpc>
                <a:spcPts val="1408"/>
              </a:lnSpc>
              <a:spcAft>
                <a:spcPts val="325"/>
              </a:spcAft>
            </a:pPr>
            <a:r>
              <a:rPr lang="en-US" sz="1800" dirty="0">
                <a:solidFill>
                  <a:schemeClr val="bg1"/>
                </a:solidFill>
                <a:latin typeface="Lato" pitchFamily="34" charset="0"/>
                <a:ea typeface="Open Sans" pitchFamily="34" charset="0"/>
                <a:cs typeface="Open Sans" pitchFamily="34" charset="0"/>
              </a:rPr>
              <a:t>Rent</a:t>
            </a:r>
          </a:p>
        </p:txBody>
      </p:sp>
      <p:sp>
        <p:nvSpPr>
          <p:cNvPr id="32" name="TextBox 31"/>
          <p:cNvSpPr txBox="1"/>
          <p:nvPr/>
        </p:nvSpPr>
        <p:spPr>
          <a:xfrm>
            <a:off x="6054354" y="2518839"/>
            <a:ext cx="869734" cy="196635"/>
          </a:xfrm>
          <a:prstGeom prst="rect">
            <a:avLst/>
          </a:prstGeom>
          <a:noFill/>
        </p:spPr>
        <p:txBody>
          <a:bodyPr wrap="square" lIns="0" tIns="0" rIns="0" bIns="0" rtlCol="1">
            <a:spAutoFit/>
          </a:bodyPr>
          <a:lstStyle/>
          <a:p>
            <a:pPr algn="ctr">
              <a:lnSpc>
                <a:spcPts val="1408"/>
              </a:lnSpc>
              <a:spcAft>
                <a:spcPts val="325"/>
              </a:spcAft>
            </a:pPr>
            <a:r>
              <a:rPr lang="en-US" sz="1800" dirty="0">
                <a:solidFill>
                  <a:schemeClr val="bg1"/>
                </a:solidFill>
                <a:latin typeface="Lato" pitchFamily="34" charset="0"/>
                <a:ea typeface="Open Sans" pitchFamily="34" charset="0"/>
                <a:cs typeface="Open Sans" pitchFamily="34" charset="0"/>
              </a:rPr>
              <a:t>Sale</a:t>
            </a:r>
          </a:p>
        </p:txBody>
      </p:sp>
      <p:sp>
        <p:nvSpPr>
          <p:cNvPr id="50" name="TextBox 49"/>
          <p:cNvSpPr txBox="1"/>
          <p:nvPr/>
        </p:nvSpPr>
        <p:spPr>
          <a:xfrm>
            <a:off x="3837937" y="6090937"/>
            <a:ext cx="1475154" cy="361808"/>
          </a:xfrm>
          <a:prstGeom prst="rect">
            <a:avLst/>
          </a:prstGeom>
          <a:noFill/>
        </p:spPr>
        <p:txBody>
          <a:bodyPr wrap="square" lIns="0" tIns="0" rIns="0" bIns="0" rtlCol="1">
            <a:spAutoFit/>
          </a:bodyPr>
          <a:lstStyle/>
          <a:p>
            <a:pPr algn="ctr">
              <a:lnSpc>
                <a:spcPts val="1408"/>
              </a:lnSpc>
              <a:spcAft>
                <a:spcPts val="650"/>
              </a:spcAft>
            </a:pPr>
            <a:r>
              <a:rPr lang="en-US" sz="1200" b="1" dirty="0">
                <a:solidFill>
                  <a:schemeClr val="accent5"/>
                </a:solidFill>
                <a:latin typeface="Source Sans Pro Light" panose="020B0403030403020204" pitchFamily="34" charset="0"/>
                <a:ea typeface="Open Sans" pitchFamily="34" charset="0"/>
                <a:cs typeface="Open Sans" pitchFamily="34" charset="0"/>
              </a:rPr>
              <a:t>Rent </a:t>
            </a:r>
            <a:br>
              <a:rPr lang="en-US" sz="1200" b="1" dirty="0">
                <a:solidFill>
                  <a:schemeClr val="accent5"/>
                </a:solidFill>
                <a:latin typeface="Source Sans Pro Light" panose="020B0403030403020204" pitchFamily="34" charset="0"/>
                <a:ea typeface="Open Sans" pitchFamily="34" charset="0"/>
                <a:cs typeface="Open Sans" pitchFamily="34" charset="0"/>
              </a:rPr>
            </a:br>
            <a:r>
              <a:rPr lang="en-US" sz="1200" b="1" dirty="0">
                <a:solidFill>
                  <a:schemeClr val="accent5"/>
                </a:solidFill>
                <a:latin typeface="Source Sans Pro Light" panose="020B0403030403020204" pitchFamily="34" charset="0"/>
                <a:ea typeface="Open Sans" pitchFamily="34" charset="0"/>
                <a:cs typeface="Open Sans" pitchFamily="34" charset="0"/>
              </a:rPr>
              <a:t>$725/Month</a:t>
            </a:r>
          </a:p>
        </p:txBody>
      </p:sp>
      <p:sp>
        <p:nvSpPr>
          <p:cNvPr id="51" name="TextBox 50"/>
          <p:cNvSpPr txBox="1"/>
          <p:nvPr/>
        </p:nvSpPr>
        <p:spPr>
          <a:xfrm>
            <a:off x="6447300" y="6095120"/>
            <a:ext cx="1465384" cy="361808"/>
          </a:xfrm>
          <a:prstGeom prst="rect">
            <a:avLst/>
          </a:prstGeom>
          <a:noFill/>
        </p:spPr>
        <p:txBody>
          <a:bodyPr wrap="square" lIns="0" tIns="0" rIns="0" bIns="0" rtlCol="1">
            <a:spAutoFit/>
          </a:bodyPr>
          <a:lstStyle/>
          <a:p>
            <a:pPr algn="ctr">
              <a:lnSpc>
                <a:spcPts val="1408"/>
              </a:lnSpc>
              <a:spcAft>
                <a:spcPts val="650"/>
              </a:spcAft>
            </a:pPr>
            <a:r>
              <a:rPr lang="en-US" sz="1200" b="1" dirty="0">
                <a:solidFill>
                  <a:schemeClr val="accent5"/>
                </a:solidFill>
                <a:latin typeface="Source Sans Pro Light" panose="020B0403030403020204" pitchFamily="34" charset="0"/>
                <a:ea typeface="Open Sans" pitchFamily="34" charset="0"/>
                <a:cs typeface="Open Sans" pitchFamily="34" charset="0"/>
              </a:rPr>
              <a:t>Purchase Price $85,000</a:t>
            </a:r>
          </a:p>
        </p:txBody>
      </p:sp>
      <p:cxnSp>
        <p:nvCxnSpPr>
          <p:cNvPr id="48" name="Straight Connector 47"/>
          <p:cNvCxnSpPr/>
          <p:nvPr/>
        </p:nvCxnSpPr>
        <p:spPr>
          <a:xfrm flipH="1">
            <a:off x="1024975" y="4656646"/>
            <a:ext cx="0" cy="131452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flipH="1">
            <a:off x="2808413" y="4653088"/>
            <a:ext cx="0" cy="131452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a:xfrm flipH="1">
            <a:off x="4591852" y="4660669"/>
            <a:ext cx="0" cy="131452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H="1">
            <a:off x="6375291" y="4657110"/>
            <a:ext cx="0" cy="1314527"/>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56" name="Picture 55" descr="Mike-Williams-MATC-in-Action-2_107445.png"/>
          <p:cNvPicPr>
            <a:picLocks noChangeAspect="1"/>
          </p:cNvPicPr>
          <p:nvPr/>
        </p:nvPicPr>
        <p:blipFill rotWithShape="1">
          <a:blip r:embed="rId3" cstate="print">
            <a:extLst>
              <a:ext uri="{28A0092B-C50C-407E-A947-70E740481C1C}">
                <a14:useLocalDpi xmlns:a14="http://schemas.microsoft.com/office/drawing/2010/main" val="0"/>
              </a:ext>
            </a:extLst>
          </a:blip>
          <a:srcRect l="22523" b="12954"/>
          <a:stretch/>
        </p:blipFill>
        <p:spPr>
          <a:xfrm>
            <a:off x="3862385" y="4897684"/>
            <a:ext cx="1426051" cy="1069096"/>
          </a:xfrm>
          <a:prstGeom prst="rect">
            <a:avLst/>
          </a:prstGeom>
          <a:ln>
            <a:solidFill>
              <a:srgbClr val="86DBD6"/>
            </a:solidFill>
          </a:ln>
        </p:spPr>
      </p:pic>
      <p:pic>
        <p:nvPicPr>
          <p:cNvPr id="5" name="Picture 4" descr="Before.jpg"/>
          <p:cNvPicPr>
            <a:picLocks noChangeAspect="1"/>
          </p:cNvPicPr>
          <p:nvPr/>
        </p:nvPicPr>
        <p:blipFill rotWithShape="1">
          <a:blip r:embed="rId4" cstate="print">
            <a:extLst>
              <a:ext uri="{28A0092B-C50C-407E-A947-70E740481C1C}">
                <a14:useLocalDpi xmlns:a14="http://schemas.microsoft.com/office/drawing/2010/main" val="0"/>
              </a:ext>
            </a:extLst>
          </a:blip>
          <a:srcRect l="7924" r="6408"/>
          <a:stretch/>
        </p:blipFill>
        <p:spPr>
          <a:xfrm>
            <a:off x="411859" y="4893505"/>
            <a:ext cx="1225873" cy="1073211"/>
          </a:xfrm>
          <a:prstGeom prst="rect">
            <a:avLst/>
          </a:prstGeom>
          <a:ln>
            <a:solidFill>
              <a:srgbClr val="86DBD6"/>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504" y="4140146"/>
            <a:ext cx="1824396" cy="1824396"/>
          </a:xfrm>
          <a:prstGeom prst="rect">
            <a:avLst/>
          </a:prstGeom>
          <a:ln>
            <a:solidFill>
              <a:srgbClr val="86DBD6"/>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2063"/>
          <a:stretch/>
        </p:blipFill>
        <p:spPr>
          <a:xfrm>
            <a:off x="2108852" y="4894209"/>
            <a:ext cx="1373306" cy="1070332"/>
          </a:xfrm>
          <a:prstGeom prst="rect">
            <a:avLst/>
          </a:prstGeom>
          <a:ln>
            <a:solidFill>
              <a:srgbClr val="86DBD6"/>
            </a:solidFill>
          </a:ln>
        </p:spPr>
      </p:pic>
      <p:grpSp>
        <p:nvGrpSpPr>
          <p:cNvPr id="57" name="Group 56"/>
          <p:cNvGrpSpPr/>
          <p:nvPr/>
        </p:nvGrpSpPr>
        <p:grpSpPr>
          <a:xfrm>
            <a:off x="7366169" y="1999150"/>
            <a:ext cx="1459888" cy="386956"/>
            <a:chOff x="5228418" y="2967228"/>
            <a:chExt cx="1528176" cy="386956"/>
          </a:xfrm>
        </p:grpSpPr>
        <p:sp>
          <p:nvSpPr>
            <p:cNvPr id="58" name="Rectangle 57"/>
            <p:cNvSpPr/>
            <p:nvPr/>
          </p:nvSpPr>
          <p:spPr>
            <a:xfrm>
              <a:off x="5228418" y="2967228"/>
              <a:ext cx="1528176" cy="386956"/>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sp>
          <p:nvSpPr>
            <p:cNvPr id="59" name="Rectangle 58"/>
            <p:cNvSpPr/>
            <p:nvPr/>
          </p:nvSpPr>
          <p:spPr>
            <a:xfrm>
              <a:off x="5228418" y="2967228"/>
              <a:ext cx="393091" cy="386956"/>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sz="1716"/>
            </a:p>
          </p:txBody>
        </p:sp>
      </p:grpSp>
      <p:sp>
        <p:nvSpPr>
          <p:cNvPr id="60" name="TextBox 59"/>
          <p:cNvSpPr txBox="1"/>
          <p:nvPr/>
        </p:nvSpPr>
        <p:spPr>
          <a:xfrm>
            <a:off x="7390378" y="2051275"/>
            <a:ext cx="327105" cy="311988"/>
          </a:xfrm>
          <a:prstGeom prst="rect">
            <a:avLst/>
          </a:prstGeom>
          <a:noFill/>
        </p:spPr>
        <p:txBody>
          <a:bodyPr wrap="square" lIns="0" tIns="0" rIns="0" bIns="0" rtlCol="1" anchor="t" anchorCtr="0">
            <a:noAutofit/>
          </a:bodyPr>
          <a:lstStyle/>
          <a:p>
            <a:pPr algn="ctr" rtl="0"/>
            <a:r>
              <a:rPr lang="en-US" sz="1800" dirty="0">
                <a:solidFill>
                  <a:schemeClr val="bg1"/>
                </a:solidFill>
                <a:latin typeface="Source Sans Pro Light" pitchFamily="34" charset="0"/>
                <a:ea typeface="Open Sans" pitchFamily="34" charset="0"/>
              </a:rPr>
              <a:t>5</a:t>
            </a:r>
            <a:endParaRPr lang="x-none" sz="1800" dirty="0">
              <a:solidFill>
                <a:schemeClr val="bg1"/>
              </a:solidFill>
              <a:latin typeface="Source Sans Pro Light" pitchFamily="34" charset="0"/>
              <a:ea typeface="Open Sans" pitchFamily="34" charset="0"/>
            </a:endParaRPr>
          </a:p>
        </p:txBody>
      </p:sp>
      <p:sp>
        <p:nvSpPr>
          <p:cNvPr id="61" name="TextBox 60"/>
          <p:cNvSpPr txBox="1"/>
          <p:nvPr/>
        </p:nvSpPr>
        <p:spPr>
          <a:xfrm>
            <a:off x="7819654" y="2125139"/>
            <a:ext cx="869734" cy="196635"/>
          </a:xfrm>
          <a:prstGeom prst="rect">
            <a:avLst/>
          </a:prstGeom>
          <a:noFill/>
        </p:spPr>
        <p:txBody>
          <a:bodyPr wrap="square" lIns="0" tIns="0" rIns="0" bIns="0" rtlCol="1">
            <a:spAutoFit/>
          </a:bodyPr>
          <a:lstStyle/>
          <a:p>
            <a:pPr algn="ctr">
              <a:lnSpc>
                <a:spcPts val="1408"/>
              </a:lnSpc>
              <a:spcAft>
                <a:spcPts val="325"/>
              </a:spcAft>
            </a:pPr>
            <a:r>
              <a:rPr lang="en-US" sz="1800" dirty="0">
                <a:solidFill>
                  <a:schemeClr val="bg1"/>
                </a:solidFill>
                <a:latin typeface="Lato" pitchFamily="34" charset="0"/>
                <a:ea typeface="Open Sans" pitchFamily="34" charset="0"/>
                <a:cs typeface="Open Sans" pitchFamily="34" charset="0"/>
              </a:rPr>
              <a:t>Owner</a:t>
            </a:r>
          </a:p>
        </p:txBody>
      </p:sp>
      <p:sp>
        <p:nvSpPr>
          <p:cNvPr id="62" name="TextBox 61"/>
          <p:cNvSpPr txBox="1"/>
          <p:nvPr/>
        </p:nvSpPr>
        <p:spPr>
          <a:xfrm>
            <a:off x="7390379" y="2623746"/>
            <a:ext cx="1435678" cy="1259490"/>
          </a:xfrm>
          <a:prstGeom prst="rect">
            <a:avLst/>
          </a:prstGeom>
          <a:noFill/>
        </p:spPr>
        <p:txBody>
          <a:bodyPr wrap="square" lIns="0" tIns="0" rIns="0" bIns="0" rtlCol="1">
            <a:spAutoFit/>
          </a:bodyPr>
          <a:lstStyle/>
          <a:p>
            <a:pPr>
              <a:lnSpc>
                <a:spcPts val="1408"/>
              </a:lnSpc>
              <a:spcAft>
                <a:spcPts val="650"/>
              </a:spcAft>
            </a:pPr>
            <a:r>
              <a:rPr lang="en-US" sz="1000" i="1" dirty="0">
                <a:solidFill>
                  <a:schemeClr val="accent5"/>
                </a:solidFill>
                <a:latin typeface="Source Sans Pro Light" panose="020B0403030403020204" pitchFamily="34" charset="0"/>
                <a:ea typeface="Open Sans" pitchFamily="34" charset="0"/>
                <a:cs typeface="Open Sans" pitchFamily="34" charset="0"/>
              </a:rPr>
              <a:t>Michael now earns the rental income from lower unit, and has a projected average monthly housing savings of $505 per month vs. what he paid as a renter</a:t>
            </a:r>
          </a:p>
        </p:txBody>
      </p:sp>
    </p:spTree>
    <p:extLst>
      <p:ext uri="{BB962C8B-B14F-4D97-AF65-F5344CB8AC3E}">
        <p14:creationId xmlns:p14="http://schemas.microsoft.com/office/powerpoint/2010/main" val="17768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500" fill="hold"/>
                                        <p:tgtEl>
                                          <p:spTgt spid="51"/>
                                        </p:tgtEl>
                                        <p:attrNameLst>
                                          <p:attrName>ppt_x</p:attrName>
                                        </p:attrNameLst>
                                      </p:cBhvr>
                                      <p:tavLst>
                                        <p:tav tm="0">
                                          <p:val>
                                            <p:strVal val="#ppt_x"/>
                                          </p:val>
                                        </p:tav>
                                        <p:tav tm="100000">
                                          <p:val>
                                            <p:strVal val="#ppt_x"/>
                                          </p:val>
                                        </p:tav>
                                      </p:tavLst>
                                    </p:anim>
                                    <p:anim calcmode="lin" valueType="num">
                                      <p:cBhvr additive="base">
                                        <p:cTn id="58" dur="500" fill="hold"/>
                                        <p:tgtEl>
                                          <p:spTgt spid="5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additive="base">
                                        <p:cTn id="87" dur="500" fill="hold"/>
                                        <p:tgtEl>
                                          <p:spTgt spid="62"/>
                                        </p:tgtEl>
                                        <p:attrNameLst>
                                          <p:attrName>ppt_x</p:attrName>
                                        </p:attrNameLst>
                                      </p:cBhvr>
                                      <p:tavLst>
                                        <p:tav tm="0">
                                          <p:val>
                                            <p:strVal val="#ppt_x"/>
                                          </p:val>
                                        </p:tav>
                                        <p:tav tm="100000">
                                          <p:val>
                                            <p:strVal val="#ppt_x"/>
                                          </p:val>
                                        </p:tav>
                                      </p:tavLst>
                                    </p:anim>
                                    <p:anim calcmode="lin" valueType="num">
                                      <p:cBhvr additive="base">
                                        <p:cTn id="8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animBg="1"/>
      <p:bldP spid="24" grpId="0" animBg="1"/>
      <p:bldP spid="27" grpId="0"/>
      <p:bldP spid="28" grpId="0"/>
      <p:bldP spid="31" grpId="0"/>
      <p:bldP spid="32" grpId="0"/>
      <p:bldP spid="50" grpId="0"/>
      <p:bldP spid="51" grpId="0"/>
      <p:bldP spid="60" grpId="0"/>
      <p:bldP spid="61" grpId="0"/>
      <p:bldP spid="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Family </a:t>
            </a:r>
            <a:r>
              <a:rPr lang="en-US" dirty="0">
                <a:solidFill>
                  <a:schemeClr val="accent2"/>
                </a:solidFill>
              </a:rPr>
              <a:t>Success</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sp>
        <p:nvSpPr>
          <p:cNvPr id="6" name="TextBox 5"/>
          <p:cNvSpPr txBox="1"/>
          <p:nvPr/>
        </p:nvSpPr>
        <p:spPr>
          <a:xfrm>
            <a:off x="591739" y="1941354"/>
            <a:ext cx="4721941" cy="4678204"/>
          </a:xfrm>
          <a:prstGeom prst="rect">
            <a:avLst/>
          </a:prstGeom>
          <a:noFill/>
        </p:spPr>
        <p:txBody>
          <a:bodyPr wrap="square" lIns="0" tIns="0" rIns="0" bIns="0" numCol="1" spcCol="457200" rtlCol="0">
            <a:spAutoFit/>
          </a:bodyPr>
          <a:lstStyle/>
          <a:p>
            <a:pPr>
              <a:lnSpc>
                <a:spcPct val="150000"/>
              </a:lnSpc>
            </a:pPr>
            <a:r>
              <a:rPr lang="en-US" sz="1600" dirty="0" err="1">
                <a:solidFill>
                  <a:schemeClr val="accent2"/>
                </a:solidFill>
                <a:latin typeface="Lato" panose="020F0502020204030203" pitchFamily="34" charset="0"/>
                <a:ea typeface="Arial Unicode MS" pitchFamily="34" charset="-128"/>
                <a:cs typeface="Lato" panose="020F0502020204030203" pitchFamily="34" charset="0"/>
              </a:rPr>
              <a:t>Jevita</a:t>
            </a:r>
            <a:r>
              <a:rPr lang="en-US" sz="1600" dirty="0">
                <a:solidFill>
                  <a:schemeClr val="accent2"/>
                </a:solidFill>
                <a:latin typeface="Lato" panose="020F0502020204030203" pitchFamily="34" charset="0"/>
                <a:ea typeface="Arial Unicode MS" pitchFamily="34" charset="-128"/>
                <a:cs typeface="Lato" panose="020F0502020204030203" pitchFamily="34" charset="0"/>
              </a:rPr>
              <a:t> at North 24</a:t>
            </a:r>
            <a:r>
              <a:rPr lang="en-US" sz="1600" baseline="30000" dirty="0">
                <a:solidFill>
                  <a:schemeClr val="accent2"/>
                </a:solidFill>
                <a:latin typeface="Lato" panose="020F0502020204030203" pitchFamily="34" charset="0"/>
                <a:ea typeface="Arial Unicode MS" pitchFamily="34" charset="-128"/>
                <a:cs typeface="Lato" panose="020F0502020204030203" pitchFamily="34" charset="0"/>
              </a:rPr>
              <a:t>th</a:t>
            </a:r>
            <a:r>
              <a:rPr lang="en-US" sz="1600" dirty="0">
                <a:solidFill>
                  <a:schemeClr val="accent2"/>
                </a:solidFill>
                <a:latin typeface="Lato" panose="020F0502020204030203" pitchFamily="34" charset="0"/>
                <a:ea typeface="Arial Unicode MS" pitchFamily="34" charset="-128"/>
                <a:cs typeface="Lato" panose="020F0502020204030203" pitchFamily="34" charset="0"/>
              </a:rPr>
              <a:t> Place</a:t>
            </a:r>
            <a:br>
              <a:rPr lang="en-US" sz="1600" dirty="0">
                <a:solidFill>
                  <a:schemeClr val="accent2"/>
                </a:solidFill>
                <a:latin typeface="Lato" panose="020F0502020204030203" pitchFamily="34" charset="0"/>
                <a:ea typeface="Arial Unicode MS" pitchFamily="34" charset="-128"/>
                <a:cs typeface="Lato" panose="020F0502020204030203" pitchFamily="34" charset="0"/>
              </a:rPr>
            </a:br>
            <a:endParaRPr lang="en-US" sz="1600" dirty="0">
              <a:solidFill>
                <a:schemeClr val="accent2"/>
              </a:solidFill>
              <a:latin typeface="Lato" panose="020F0502020204030203" pitchFamily="34" charset="0"/>
              <a:ea typeface="Arial Unicode MS" pitchFamily="34" charset="-128"/>
              <a:cs typeface="Lato" panose="020F0502020204030203" pitchFamily="34" charset="0"/>
            </a:endParaRPr>
          </a:p>
          <a:p>
            <a:pPr marL="688075" lvl="1" indent="-285750">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Long-time renter in healthcare industry </a:t>
            </a:r>
            <a:br>
              <a:rPr lang="en-US" sz="1600" dirty="0">
                <a:latin typeface="Source Sans Pro Light" panose="020B0403030403020204" pitchFamily="34" charset="0"/>
                <a:ea typeface="Arial Unicode MS" pitchFamily="34" charset="-128"/>
                <a:cs typeface="Arial Unicode MS" pitchFamily="34" charset="-128"/>
              </a:rPr>
            </a:br>
            <a:r>
              <a:rPr lang="en-US" sz="1600" dirty="0">
                <a:latin typeface="Source Sans Pro Light" panose="020B0403030403020204" pitchFamily="34" charset="0"/>
                <a:ea typeface="Arial Unicode MS" pitchFamily="34" charset="-128"/>
                <a:cs typeface="Arial Unicode MS" pitchFamily="34" charset="-128"/>
              </a:rPr>
              <a:t>with disabled son.</a:t>
            </a:r>
            <a:br>
              <a:rPr lang="en-US" sz="1600" dirty="0">
                <a:latin typeface="Source Sans Pro Light" panose="020B0403030403020204" pitchFamily="34" charset="0"/>
                <a:ea typeface="Arial Unicode MS" pitchFamily="34" charset="-128"/>
                <a:cs typeface="Arial Unicode MS" pitchFamily="34" charset="-128"/>
              </a:rPr>
            </a:br>
            <a:endParaRPr lang="en-US" sz="1600" dirty="0">
              <a:latin typeface="Source Sans Pro Light" panose="020B0403030403020204" pitchFamily="34" charset="0"/>
              <a:ea typeface="Arial Unicode MS" pitchFamily="34" charset="-128"/>
              <a:cs typeface="Arial Unicode MS" pitchFamily="34" charset="-128"/>
            </a:endParaRPr>
          </a:p>
          <a:p>
            <a:pPr marL="688075" lvl="1" indent="-285750">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Nearly left Milwaukee after family tragedy.</a:t>
            </a:r>
            <a:br>
              <a:rPr lang="en-US" sz="1600" dirty="0">
                <a:latin typeface="Source Sans Pro Light" panose="020B0403030403020204" pitchFamily="34" charset="0"/>
                <a:ea typeface="Arial Unicode MS" pitchFamily="34" charset="-128"/>
                <a:cs typeface="Arial Unicode MS" pitchFamily="34" charset="-128"/>
              </a:rPr>
            </a:br>
            <a:endParaRPr lang="en-US" sz="1600" dirty="0">
              <a:latin typeface="Source Sans Pro Light" panose="020B0403030403020204" pitchFamily="34" charset="0"/>
              <a:ea typeface="Arial Unicode MS" pitchFamily="34" charset="-128"/>
              <a:cs typeface="Arial Unicode MS" pitchFamily="34" charset="-128"/>
            </a:endParaRPr>
          </a:p>
          <a:p>
            <a:pPr marL="688075" lvl="1" indent="-285750">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Dreamed of owning a home with accessibility </a:t>
            </a:r>
            <a:br>
              <a:rPr lang="en-US" sz="1600" dirty="0">
                <a:latin typeface="Source Sans Pro Light" panose="020B0403030403020204" pitchFamily="34" charset="0"/>
                <a:ea typeface="Arial Unicode MS" pitchFamily="34" charset="-128"/>
                <a:cs typeface="Arial Unicode MS" pitchFamily="34" charset="-128"/>
              </a:rPr>
            </a:br>
            <a:r>
              <a:rPr lang="en-US" sz="1600" dirty="0">
                <a:latin typeface="Source Sans Pro Light" panose="020B0403030403020204" pitchFamily="34" charset="0"/>
                <a:ea typeface="Arial Unicode MS" pitchFamily="34" charset="-128"/>
                <a:cs typeface="Arial Unicode MS" pitchFamily="34" charset="-128"/>
              </a:rPr>
              <a:t>features to help care for son.</a:t>
            </a:r>
            <a:br>
              <a:rPr lang="en-US" sz="1600" dirty="0">
                <a:latin typeface="Source Sans Pro Light" panose="020B0403030403020204" pitchFamily="34" charset="0"/>
                <a:ea typeface="Arial Unicode MS" pitchFamily="34" charset="-128"/>
                <a:cs typeface="Arial Unicode MS" pitchFamily="34" charset="-128"/>
              </a:rPr>
            </a:br>
            <a:endParaRPr lang="en-US" sz="1600" dirty="0">
              <a:latin typeface="Source Sans Pro Light" panose="020B0403030403020204" pitchFamily="34" charset="0"/>
              <a:ea typeface="Arial Unicode MS" pitchFamily="34" charset="-128"/>
              <a:cs typeface="Arial Unicode MS" pitchFamily="34" charset="-128"/>
            </a:endParaRPr>
          </a:p>
          <a:p>
            <a:pPr marL="688075" lvl="1" indent="-285750">
              <a:buFont typeface="Arial" panose="020B0604020202020204" pitchFamily="34" charset="0"/>
              <a:buChar char="•"/>
            </a:pPr>
            <a:r>
              <a:rPr lang="en-US" sz="1600" dirty="0">
                <a:latin typeface="Source Sans Pro Light" panose="020B0403030403020204" pitchFamily="34" charset="0"/>
                <a:ea typeface="Arial Unicode MS" pitchFamily="34" charset="-128"/>
                <a:cs typeface="Arial Unicode MS" pitchFamily="34" charset="-128"/>
              </a:rPr>
              <a:t>Lacked the financing needed to buy home.</a:t>
            </a:r>
            <a:br>
              <a:rPr lang="en-US" sz="1600" dirty="0">
                <a:latin typeface="Source Sans Pro Light" panose="020B0403030403020204" pitchFamily="34" charset="0"/>
                <a:ea typeface="Arial Unicode MS" pitchFamily="34" charset="-128"/>
                <a:cs typeface="Arial Unicode MS" pitchFamily="34" charset="-128"/>
              </a:rPr>
            </a:br>
            <a:endParaRPr lang="en-US" sz="1600" dirty="0">
              <a:latin typeface="Source Sans Pro Light" panose="020B0403030403020204" pitchFamily="34" charset="0"/>
              <a:ea typeface="Arial Unicode MS" pitchFamily="34" charset="-128"/>
              <a:cs typeface="Arial Unicode MS" pitchFamily="34" charset="-128"/>
            </a:endParaRPr>
          </a:p>
          <a:p>
            <a:pPr marL="688075" lvl="1" indent="-285750">
              <a:buFont typeface="Arial" panose="020B0604020202020204" pitchFamily="34" charset="0"/>
              <a:buChar char="•"/>
            </a:pPr>
            <a:r>
              <a:rPr lang="en-US" sz="1600" b="1" i="1" dirty="0" err="1">
                <a:latin typeface="Source Sans Pro Light" panose="020B0403030403020204" pitchFamily="34" charset="0"/>
                <a:ea typeface="Arial Unicode MS" pitchFamily="34" charset="-128"/>
                <a:cs typeface="Arial Unicode MS" pitchFamily="34" charset="-128"/>
              </a:rPr>
              <a:t>Jevita</a:t>
            </a:r>
            <a:r>
              <a:rPr lang="en-US" sz="1600" b="1" i="1" dirty="0">
                <a:latin typeface="Source Sans Pro Light" panose="020B0403030403020204" pitchFamily="34" charset="0"/>
                <a:ea typeface="Arial Unicode MS" pitchFamily="34" charset="-128"/>
                <a:cs typeface="Arial Unicode MS" pitchFamily="34" charset="-128"/>
              </a:rPr>
              <a:t> was a resident in Strong Blocks</a:t>
            </a:r>
            <a:br>
              <a:rPr lang="en-US" sz="1600" b="1" i="1" dirty="0">
                <a:latin typeface="Source Sans Pro Light" panose="020B0403030403020204" pitchFamily="34" charset="0"/>
                <a:ea typeface="Arial Unicode MS" pitchFamily="34" charset="-128"/>
                <a:cs typeface="Arial Unicode MS" pitchFamily="34" charset="-128"/>
              </a:rPr>
            </a:br>
            <a:r>
              <a:rPr lang="en-US" sz="1600" b="1" i="1" dirty="0">
                <a:latin typeface="Source Sans Pro Light" panose="020B0403030403020204" pitchFamily="34" charset="0"/>
                <a:ea typeface="Arial Unicode MS" pitchFamily="34" charset="-128"/>
                <a:cs typeface="Arial Unicode MS" pitchFamily="34" charset="-128"/>
              </a:rPr>
              <a:t>Rent-to-Own Program and qualified for a mortgage to buy her house after 21 months. As an owner, she saves an estimated </a:t>
            </a:r>
            <a:r>
              <a:rPr lang="en-US" sz="1600" b="1" i="1" u="sng" dirty="0">
                <a:latin typeface="Source Sans Pro Light" panose="020B0403030403020204" pitchFamily="34" charset="0"/>
                <a:ea typeface="Arial Unicode MS" pitchFamily="34" charset="-128"/>
                <a:cs typeface="Arial Unicode MS" pitchFamily="34" charset="-128"/>
              </a:rPr>
              <a:t>$170/month</a:t>
            </a:r>
            <a:r>
              <a:rPr lang="en-US" sz="1600" b="1" i="1" dirty="0">
                <a:latin typeface="Source Sans Pro Light" panose="020B0403030403020204" pitchFamily="34" charset="0"/>
                <a:ea typeface="Arial Unicode MS" pitchFamily="34" charset="-128"/>
                <a:cs typeface="Arial Unicode MS" pitchFamily="34" charset="-128"/>
              </a:rPr>
              <a:t>.</a:t>
            </a:r>
          </a:p>
        </p:txBody>
      </p:sp>
      <p:pic>
        <p:nvPicPr>
          <p:cNvPr id="3" name="Picture 2" descr="24TH_PL_JEVITA_RENT_TO_OWN_MILWAUKEE_TESTIMONIAL.jpg"/>
          <p:cNvPicPr>
            <a:picLocks noChangeAspect="1"/>
          </p:cNvPicPr>
          <p:nvPr/>
        </p:nvPicPr>
        <p:blipFill rotWithShape="1">
          <a:blip r:embed="rId3">
            <a:extLst>
              <a:ext uri="{28A0092B-C50C-407E-A947-70E740481C1C}">
                <a14:useLocalDpi xmlns:a14="http://schemas.microsoft.com/office/drawing/2010/main" val="0"/>
              </a:ext>
            </a:extLst>
          </a:blip>
          <a:srcRect l="2888" t="10476" r="4211" b="24447"/>
          <a:stretch/>
        </p:blipFill>
        <p:spPr>
          <a:xfrm>
            <a:off x="5488781" y="1941354"/>
            <a:ext cx="3056333" cy="2854712"/>
          </a:xfrm>
          <a:prstGeom prst="rect">
            <a:avLst/>
          </a:prstGeom>
          <a:ln>
            <a:solidFill>
              <a:srgbClr val="86DBD6"/>
            </a:solidFill>
          </a:ln>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5412" t="39886" r="25168" b="22287"/>
          <a:stretch/>
        </p:blipFill>
        <p:spPr>
          <a:xfrm>
            <a:off x="5488781" y="4968316"/>
            <a:ext cx="3056333" cy="1249052"/>
          </a:xfrm>
          <a:prstGeom prst="rect">
            <a:avLst/>
          </a:prstGeom>
          <a:ln>
            <a:solidFill>
              <a:srgbClr val="86DBD6"/>
            </a:solidFill>
          </a:ln>
        </p:spPr>
      </p:pic>
    </p:spTree>
    <p:extLst>
      <p:ext uri="{BB962C8B-B14F-4D97-AF65-F5344CB8AC3E}">
        <p14:creationId xmlns:p14="http://schemas.microsoft.com/office/powerpoint/2010/main" val="13284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Strong Blocks </a:t>
            </a:r>
            <a:r>
              <a:rPr lang="en-US" dirty="0">
                <a:solidFill>
                  <a:schemeClr val="accent2"/>
                </a:solidFill>
              </a:rPr>
              <a:t>PRODUCT </a:t>
            </a:r>
          </a:p>
        </p:txBody>
      </p:sp>
      <p:sp>
        <p:nvSpPr>
          <p:cNvPr id="54" name="Text Placeholder 3"/>
          <p:cNvSpPr>
            <a:spLocks noGrp="1"/>
          </p:cNvSpPr>
          <p:nvPr>
            <p:ph type="body" sz="quarter" idx="11"/>
          </p:nvPr>
        </p:nvSpPr>
        <p:spPr>
          <a:xfrm>
            <a:off x="595313" y="1189551"/>
            <a:ext cx="7953375" cy="304800"/>
          </a:xfrm>
        </p:spPr>
        <p:txBody>
          <a:bodyPr/>
          <a:lstStyle/>
          <a:p>
            <a:r>
              <a:rPr lang="en-US" sz="1400" dirty="0">
                <a:solidFill>
                  <a:schemeClr val="accent2"/>
                </a:solidFill>
              </a:rPr>
              <a:t>Homes Developed by Strong Blocks </a:t>
            </a:r>
            <a:endParaRPr lang="en-US" sz="1400" b="1" dirty="0">
              <a:solidFill>
                <a:schemeClr val="accent2"/>
              </a:solidFill>
            </a:endParaRPr>
          </a:p>
        </p:txBody>
      </p:sp>
      <p:pic>
        <p:nvPicPr>
          <p:cNvPr id="45" name="Picture 44" descr="IMG_2941.jpg"/>
          <p:cNvPicPr>
            <a:picLocks noChangeAspect="1"/>
          </p:cNvPicPr>
          <p:nvPr/>
        </p:nvPicPr>
        <p:blipFill rotWithShape="1">
          <a:blip r:embed="rId3" cstate="print">
            <a:extLst>
              <a:ext uri="{28A0092B-C50C-407E-A947-70E740481C1C}">
                <a14:useLocalDpi xmlns:a14="http://schemas.microsoft.com/office/drawing/2010/main" val="0"/>
              </a:ext>
            </a:extLst>
          </a:blip>
          <a:srcRect t="12560"/>
          <a:stretch/>
        </p:blipFill>
        <p:spPr>
          <a:xfrm>
            <a:off x="6021265" y="4220513"/>
            <a:ext cx="2517618" cy="2201410"/>
          </a:xfrm>
          <a:prstGeom prst="rect">
            <a:avLst/>
          </a:prstGeom>
          <a:ln>
            <a:solidFill>
              <a:srgbClr val="86DBD6"/>
            </a:solidFill>
          </a:ln>
        </p:spPr>
      </p:pic>
      <p:pic>
        <p:nvPicPr>
          <p:cNvPr id="46" name="Picture 45" descr="strong_blocks_darryl_rent_to_own_milwaukee_hom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95" y="1917642"/>
            <a:ext cx="2533861" cy="4504640"/>
          </a:xfrm>
          <a:prstGeom prst="rect">
            <a:avLst/>
          </a:prstGeom>
          <a:ln>
            <a:solidFill>
              <a:srgbClr val="86DBD6"/>
            </a:solidFill>
          </a:ln>
        </p:spPr>
      </p:pic>
      <p:pic>
        <p:nvPicPr>
          <p:cNvPr id="47" name="Picture 46" descr="IMG_656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4334" y="1917701"/>
            <a:ext cx="1902677" cy="1902677"/>
          </a:xfrm>
          <a:prstGeom prst="rect">
            <a:avLst/>
          </a:prstGeom>
          <a:ln>
            <a:solidFill>
              <a:srgbClr val="86DBD6"/>
            </a:solidFill>
          </a:ln>
        </p:spPr>
      </p:pic>
      <p:pic>
        <p:nvPicPr>
          <p:cNvPr id="49" name="Picture 48" descr="IMG_654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8743" y="1917701"/>
            <a:ext cx="1902330" cy="1902330"/>
          </a:xfrm>
          <a:prstGeom prst="rect">
            <a:avLst/>
          </a:prstGeom>
          <a:ln>
            <a:solidFill>
              <a:srgbClr val="86DBD6"/>
            </a:solidFill>
          </a:ln>
        </p:spPr>
      </p:pic>
      <p:pic>
        <p:nvPicPr>
          <p:cNvPr id="4" name="Picture 3" descr="IMG_5917.JPG"/>
          <p:cNvPicPr>
            <a:picLocks noChangeAspect="1"/>
          </p:cNvPicPr>
          <p:nvPr/>
        </p:nvPicPr>
        <p:blipFill rotWithShape="1">
          <a:blip r:embed="rId7" cstate="print">
            <a:extLst>
              <a:ext uri="{28A0092B-C50C-407E-A947-70E740481C1C}">
                <a14:useLocalDpi xmlns:a14="http://schemas.microsoft.com/office/drawing/2010/main" val="0"/>
              </a:ext>
            </a:extLst>
          </a:blip>
          <a:srcRect l="12822" t="20495" r="20318" b="13097"/>
          <a:stretch/>
        </p:blipFill>
        <p:spPr>
          <a:xfrm rot="5400000">
            <a:off x="3491344" y="4499558"/>
            <a:ext cx="2206419" cy="1643586"/>
          </a:xfrm>
          <a:prstGeom prst="rect">
            <a:avLst/>
          </a:prstGeom>
          <a:ln>
            <a:solidFill>
              <a:srgbClr val="86DBD6"/>
            </a:solidFill>
          </a:ln>
        </p:spPr>
      </p:pic>
    </p:spTree>
    <p:extLst>
      <p:ext uri="{BB962C8B-B14F-4D97-AF65-F5344CB8AC3E}">
        <p14:creationId xmlns:p14="http://schemas.microsoft.com/office/powerpoint/2010/main" val="3613985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Vacant </a:t>
            </a:r>
            <a:r>
              <a:rPr lang="en-US" dirty="0">
                <a:solidFill>
                  <a:schemeClr val="accent2"/>
                </a:solidFill>
              </a:rPr>
              <a:t>Properties</a:t>
            </a:r>
            <a:endParaRPr lang="x-none" dirty="0">
              <a:solidFill>
                <a:schemeClr val="accent2"/>
              </a:solidFill>
            </a:endParaRPr>
          </a:p>
        </p:txBody>
      </p:sp>
      <p:sp>
        <p:nvSpPr>
          <p:cNvPr id="4" name="Text Placeholder 3"/>
          <p:cNvSpPr>
            <a:spLocks noGrp="1"/>
          </p:cNvSpPr>
          <p:nvPr>
            <p:ph type="body" sz="quarter" idx="11"/>
          </p:nvPr>
        </p:nvSpPr>
        <p:spPr/>
        <p:txBody>
          <a:bodyPr/>
          <a:lstStyle/>
          <a:p>
            <a:endParaRPr lang="en-US" sz="1400" dirty="0">
              <a:solidFill>
                <a:schemeClr val="accent2"/>
              </a:solidFill>
            </a:endParaRPr>
          </a:p>
        </p:txBody>
      </p:sp>
      <p:pic>
        <p:nvPicPr>
          <p:cNvPr id="5" name="Picture 4">
            <a:extLst>
              <a:ext uri="{FF2B5EF4-FFF2-40B4-BE49-F238E27FC236}">
                <a16:creationId xmlns:a16="http://schemas.microsoft.com/office/drawing/2014/main" id="{810A12D1-1722-4F46-9381-B8D85D3E4E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45" t="13926" r="22317" b="11112"/>
          <a:stretch/>
        </p:blipFill>
        <p:spPr>
          <a:xfrm>
            <a:off x="5230744" y="2744386"/>
            <a:ext cx="3317944" cy="3640666"/>
          </a:xfrm>
          <a:prstGeom prst="rect">
            <a:avLst/>
          </a:prstGeom>
          <a:ln w="38100">
            <a:solidFill>
              <a:schemeClr val="tx1"/>
            </a:solidFill>
          </a:ln>
        </p:spPr>
      </p:pic>
      <p:pic>
        <p:nvPicPr>
          <p:cNvPr id="8" name="Picture 7">
            <a:extLst>
              <a:ext uri="{FF2B5EF4-FFF2-40B4-BE49-F238E27FC236}">
                <a16:creationId xmlns:a16="http://schemas.microsoft.com/office/drawing/2014/main" id="{2D579491-F0E0-6540-8EE9-30F873E615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4" r="14889" b="31111"/>
          <a:stretch/>
        </p:blipFill>
        <p:spPr>
          <a:xfrm>
            <a:off x="593388" y="2155106"/>
            <a:ext cx="5070382" cy="3168989"/>
          </a:xfrm>
          <a:prstGeom prst="rect">
            <a:avLst/>
          </a:prstGeom>
          <a:ln w="38100">
            <a:solidFill>
              <a:schemeClr val="tx1"/>
            </a:solidFill>
          </a:ln>
        </p:spPr>
      </p:pic>
    </p:spTree>
    <p:extLst>
      <p:ext uri="{BB962C8B-B14F-4D97-AF65-F5344CB8AC3E}">
        <p14:creationId xmlns:p14="http://schemas.microsoft.com/office/powerpoint/2010/main" val="2521801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Strong Blocks </a:t>
            </a:r>
            <a:r>
              <a:rPr lang="en-US" dirty="0">
                <a:solidFill>
                  <a:schemeClr val="accent2"/>
                </a:solidFill>
              </a:rPr>
              <a:t>PRODUCT </a:t>
            </a:r>
          </a:p>
        </p:txBody>
      </p:sp>
      <p:sp>
        <p:nvSpPr>
          <p:cNvPr id="54" name="Text Placeholder 3"/>
          <p:cNvSpPr>
            <a:spLocks noGrp="1"/>
          </p:cNvSpPr>
          <p:nvPr>
            <p:ph type="body" sz="quarter" idx="11"/>
          </p:nvPr>
        </p:nvSpPr>
        <p:spPr>
          <a:xfrm>
            <a:off x="595313" y="1189551"/>
            <a:ext cx="7953375" cy="304800"/>
          </a:xfrm>
        </p:spPr>
        <p:txBody>
          <a:bodyPr/>
          <a:lstStyle/>
          <a:p>
            <a:r>
              <a:rPr lang="en-US" sz="1400" dirty="0">
                <a:solidFill>
                  <a:schemeClr val="accent2"/>
                </a:solidFill>
              </a:rPr>
              <a:t>Homes Developed by Strong Blocks </a:t>
            </a:r>
            <a:endParaRPr lang="en-US" sz="1400" b="1" dirty="0">
              <a:solidFill>
                <a:schemeClr val="accent2"/>
              </a:solidFill>
            </a:endParaRPr>
          </a:p>
        </p:txBody>
      </p:sp>
      <p:pic>
        <p:nvPicPr>
          <p:cNvPr id="9" name="Picture 8">
            <a:extLst>
              <a:ext uri="{FF2B5EF4-FFF2-40B4-BE49-F238E27FC236}">
                <a16:creationId xmlns:a16="http://schemas.microsoft.com/office/drawing/2014/main" id="{2DE29C7C-278D-0D42-8E1E-B5FB951EDD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45" b="11923"/>
          <a:stretch/>
        </p:blipFill>
        <p:spPr>
          <a:xfrm>
            <a:off x="593388" y="1838959"/>
            <a:ext cx="2125076" cy="1625601"/>
          </a:xfrm>
          <a:prstGeom prst="rect">
            <a:avLst/>
          </a:prstGeom>
          <a:ln w="9525">
            <a:solidFill>
              <a:srgbClr val="86DBD6"/>
            </a:solidFill>
          </a:ln>
        </p:spPr>
      </p:pic>
      <p:pic>
        <p:nvPicPr>
          <p:cNvPr id="11" name="Picture 10">
            <a:extLst>
              <a:ext uri="{FF2B5EF4-FFF2-40B4-BE49-F238E27FC236}">
                <a16:creationId xmlns:a16="http://schemas.microsoft.com/office/drawing/2014/main" id="{4D3641F3-07D8-2C47-B0B1-42B182FC84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3747" r="12107" b="8087"/>
          <a:stretch/>
        </p:blipFill>
        <p:spPr>
          <a:xfrm>
            <a:off x="2905767" y="1836411"/>
            <a:ext cx="2731390" cy="1821865"/>
          </a:xfrm>
          <a:prstGeom prst="rect">
            <a:avLst/>
          </a:prstGeom>
          <a:ln w="9525">
            <a:solidFill>
              <a:srgbClr val="86DBD6"/>
            </a:solidFill>
          </a:ln>
        </p:spPr>
      </p:pic>
      <p:pic>
        <p:nvPicPr>
          <p:cNvPr id="13" name="Picture 12">
            <a:extLst>
              <a:ext uri="{FF2B5EF4-FFF2-40B4-BE49-F238E27FC236}">
                <a16:creationId xmlns:a16="http://schemas.microsoft.com/office/drawing/2014/main" id="{BF40E84A-CBCC-DD44-86E0-7F01BE5F98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54" r="8642" b="2974"/>
          <a:stretch/>
        </p:blipFill>
        <p:spPr>
          <a:xfrm>
            <a:off x="5833112" y="1836411"/>
            <a:ext cx="2715576" cy="2242928"/>
          </a:xfrm>
          <a:prstGeom prst="rect">
            <a:avLst/>
          </a:prstGeom>
          <a:ln w="9525">
            <a:solidFill>
              <a:srgbClr val="86DBD6"/>
            </a:solidFill>
          </a:ln>
        </p:spPr>
      </p:pic>
      <p:pic>
        <p:nvPicPr>
          <p:cNvPr id="15" name="Picture 14">
            <a:extLst>
              <a:ext uri="{FF2B5EF4-FFF2-40B4-BE49-F238E27FC236}">
                <a16:creationId xmlns:a16="http://schemas.microsoft.com/office/drawing/2014/main" id="{39941E85-78DD-CB4F-8BDB-08E940E8C3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1553"/>
          <a:stretch/>
        </p:blipFill>
        <p:spPr>
          <a:xfrm>
            <a:off x="5833111" y="4202860"/>
            <a:ext cx="2715577" cy="2302719"/>
          </a:xfrm>
          <a:prstGeom prst="rect">
            <a:avLst/>
          </a:prstGeom>
          <a:ln w="9525">
            <a:solidFill>
              <a:srgbClr val="86DBD6"/>
            </a:solidFill>
          </a:ln>
        </p:spPr>
      </p:pic>
      <p:pic>
        <p:nvPicPr>
          <p:cNvPr id="17" name="Picture 16">
            <a:extLst>
              <a:ext uri="{FF2B5EF4-FFF2-40B4-BE49-F238E27FC236}">
                <a16:creationId xmlns:a16="http://schemas.microsoft.com/office/drawing/2014/main" id="{1339C849-DA08-E849-9D00-0CC2D1B118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76"/>
          <a:stretch/>
        </p:blipFill>
        <p:spPr>
          <a:xfrm>
            <a:off x="2905767" y="4009643"/>
            <a:ext cx="2718179" cy="2495936"/>
          </a:xfrm>
          <a:prstGeom prst="rect">
            <a:avLst/>
          </a:prstGeom>
          <a:ln w="9525">
            <a:solidFill>
              <a:srgbClr val="86DBD6"/>
            </a:solidFill>
          </a:ln>
        </p:spPr>
      </p:pic>
      <p:pic>
        <p:nvPicPr>
          <p:cNvPr id="19" name="Picture 18">
            <a:extLst>
              <a:ext uri="{FF2B5EF4-FFF2-40B4-BE49-F238E27FC236}">
                <a16:creationId xmlns:a16="http://schemas.microsoft.com/office/drawing/2014/main" id="{408050FB-9C59-5F4B-B592-763B624C39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5" r="5850" b="7179"/>
          <a:stretch/>
        </p:blipFill>
        <p:spPr>
          <a:xfrm>
            <a:off x="593388" y="3649464"/>
            <a:ext cx="2125076" cy="1301635"/>
          </a:xfrm>
          <a:prstGeom prst="rect">
            <a:avLst/>
          </a:prstGeom>
          <a:ln>
            <a:solidFill>
              <a:srgbClr val="86DBD6"/>
            </a:solidFill>
          </a:ln>
        </p:spPr>
      </p:pic>
      <p:pic>
        <p:nvPicPr>
          <p:cNvPr id="21" name="Picture 20">
            <a:extLst>
              <a:ext uri="{FF2B5EF4-FFF2-40B4-BE49-F238E27FC236}">
                <a16:creationId xmlns:a16="http://schemas.microsoft.com/office/drawing/2014/main" id="{5DDFA6EC-F668-F540-8B31-961F856739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319" t="29241" r="15129" b="9421"/>
          <a:stretch/>
        </p:blipFill>
        <p:spPr>
          <a:xfrm>
            <a:off x="593388" y="5119900"/>
            <a:ext cx="2125076" cy="1385680"/>
          </a:xfrm>
          <a:prstGeom prst="rect">
            <a:avLst/>
          </a:prstGeom>
          <a:ln>
            <a:solidFill>
              <a:srgbClr val="86DBD6"/>
            </a:solidFill>
          </a:ln>
        </p:spPr>
      </p:pic>
    </p:spTree>
    <p:extLst>
      <p:ext uri="{BB962C8B-B14F-4D97-AF65-F5344CB8AC3E}">
        <p14:creationId xmlns:p14="http://schemas.microsoft.com/office/powerpoint/2010/main" val="6335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533400"/>
            <a:ext cx="7886700" cy="1481667"/>
          </a:xfrm>
        </p:spPr>
        <p:txBody>
          <a:bodyPr>
            <a:normAutofit fontScale="90000"/>
          </a:bodyPr>
          <a:lstStyle/>
          <a:p>
            <a:pPr algn="l"/>
            <a:r>
              <a:rPr lang="en-US" sz="3100" dirty="0" smtClean="0"/>
              <a:t>Second </a:t>
            </a:r>
            <a:r>
              <a:rPr lang="en-US" sz="3100" dirty="0"/>
              <a:t>chance strategies</a:t>
            </a:r>
            <a:r>
              <a:rPr lang="en-US" dirty="0"/>
              <a:t/>
            </a:r>
            <a:br>
              <a:rPr lang="en-US" dirty="0"/>
            </a:br>
            <a:r>
              <a:rPr lang="en-US" dirty="0"/>
              <a:t>Require workforce development as a condition of financing</a:t>
            </a:r>
            <a:br>
              <a:rPr lang="en-US" dirty="0"/>
            </a:br>
            <a:endParaRPr lang="en-US" dirty="0"/>
          </a:p>
        </p:txBody>
      </p:sp>
      <p:sp>
        <p:nvSpPr>
          <p:cNvPr id="4" name="Content Placeholder 3"/>
          <p:cNvSpPr>
            <a:spLocks noGrp="1"/>
          </p:cNvSpPr>
          <p:nvPr>
            <p:ph idx="1"/>
          </p:nvPr>
        </p:nvSpPr>
        <p:spPr>
          <a:xfrm>
            <a:off x="306916" y="2015067"/>
            <a:ext cx="7886700" cy="4351338"/>
          </a:xfrm>
        </p:spPr>
        <p:txBody>
          <a:bodyPr>
            <a:normAutofit fontScale="92500"/>
          </a:bodyPr>
          <a:lstStyle/>
          <a:p>
            <a:pPr marL="457200" lvl="1" indent="0">
              <a:buNone/>
            </a:pPr>
            <a:r>
              <a:rPr lang="en-US" sz="3600" dirty="0" smtClean="0"/>
              <a:t>Milwaukee Resident Preference Program</a:t>
            </a:r>
          </a:p>
          <a:p>
            <a:pPr lvl="1"/>
            <a:r>
              <a:rPr lang="en-US" sz="3000" dirty="0" smtClean="0"/>
              <a:t>Projects assisted with Tax Incremental Financing</a:t>
            </a:r>
          </a:p>
          <a:p>
            <a:pPr lvl="1"/>
            <a:r>
              <a:rPr lang="en-US" sz="3000" dirty="0" smtClean="0"/>
              <a:t>At least 40% of work hours must be performed by City residents with barriers to employment</a:t>
            </a:r>
          </a:p>
          <a:p>
            <a:pPr lvl="2"/>
            <a:r>
              <a:rPr lang="en-US" sz="2800" dirty="0" smtClean="0"/>
              <a:t>City maintains master RPP certification list</a:t>
            </a:r>
          </a:p>
          <a:p>
            <a:pPr lvl="2"/>
            <a:r>
              <a:rPr lang="en-US" sz="2800" dirty="0" smtClean="0"/>
              <a:t>Workforce agencies assist individuals with certification process</a:t>
            </a:r>
          </a:p>
        </p:txBody>
      </p:sp>
    </p:spTree>
    <p:extLst>
      <p:ext uri="{BB962C8B-B14F-4D97-AF65-F5344CB8AC3E}">
        <p14:creationId xmlns:p14="http://schemas.microsoft.com/office/powerpoint/2010/main" val="2324477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Strong Blocks </a:t>
            </a:r>
            <a:r>
              <a:rPr lang="en-US" dirty="0">
                <a:solidFill>
                  <a:schemeClr val="accent2"/>
                </a:solidFill>
              </a:rPr>
              <a:t>Workforce </a:t>
            </a:r>
          </a:p>
        </p:txBody>
      </p:sp>
      <p:sp>
        <p:nvSpPr>
          <p:cNvPr id="54" name="Text Placeholder 3"/>
          <p:cNvSpPr>
            <a:spLocks noGrp="1"/>
          </p:cNvSpPr>
          <p:nvPr>
            <p:ph type="body" sz="quarter" idx="11"/>
          </p:nvPr>
        </p:nvSpPr>
        <p:spPr>
          <a:xfrm>
            <a:off x="595313" y="1189551"/>
            <a:ext cx="7953375" cy="304800"/>
          </a:xfrm>
        </p:spPr>
        <p:txBody>
          <a:bodyPr/>
          <a:lstStyle/>
          <a:p>
            <a:endParaRPr lang="en-US" sz="1400" b="1" dirty="0">
              <a:solidFill>
                <a:schemeClr val="accent2"/>
              </a:solidFill>
            </a:endParaRPr>
          </a:p>
        </p:txBody>
      </p:sp>
      <p:pic>
        <p:nvPicPr>
          <p:cNvPr id="5" name="Picture 4">
            <a:extLst>
              <a:ext uri="{FF2B5EF4-FFF2-40B4-BE49-F238E27FC236}">
                <a16:creationId xmlns:a16="http://schemas.microsoft.com/office/drawing/2014/main" id="{543B5820-7D93-014F-BD7F-E3A278DD8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9"/>
          <a:stretch/>
        </p:blipFill>
        <p:spPr>
          <a:xfrm>
            <a:off x="593388" y="2070101"/>
            <a:ext cx="4398258" cy="4023592"/>
          </a:xfrm>
          <a:prstGeom prst="rect">
            <a:avLst/>
          </a:prstGeom>
          <a:ln>
            <a:solidFill>
              <a:srgbClr val="16A89F"/>
            </a:solidFill>
          </a:ln>
        </p:spPr>
      </p:pic>
      <p:sp>
        <p:nvSpPr>
          <p:cNvPr id="12" name="TextBox 11">
            <a:extLst>
              <a:ext uri="{FF2B5EF4-FFF2-40B4-BE49-F238E27FC236}">
                <a16:creationId xmlns:a16="http://schemas.microsoft.com/office/drawing/2014/main" id="{1501AFE4-319F-C048-A8E4-19CD32EB9BF3}"/>
              </a:ext>
            </a:extLst>
          </p:cNvPr>
          <p:cNvSpPr txBox="1"/>
          <p:nvPr/>
        </p:nvSpPr>
        <p:spPr>
          <a:xfrm>
            <a:off x="5153891" y="2070101"/>
            <a:ext cx="3394797" cy="4016997"/>
          </a:xfrm>
          <a:prstGeom prst="rect">
            <a:avLst/>
          </a:prstGeom>
          <a:noFill/>
        </p:spPr>
        <p:txBody>
          <a:bodyPr wrap="square" lIns="0" tIns="0" rIns="0" bIns="0" numCol="1" spcCol="457200" rtlCol="0">
            <a:spAutoFit/>
          </a:bodyPr>
          <a:lstStyle/>
          <a:p>
            <a:pPr marL="285750" indent="-285750">
              <a:lnSpc>
                <a:spcPct val="150000"/>
              </a:lnSpc>
              <a:buFont typeface="Arial" panose="020B0604020202020204" pitchFamily="34" charset="0"/>
              <a:buChar char="•"/>
            </a:pP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$4.3+ Million</a:t>
            </a:r>
            <a:r>
              <a:rPr lang="en-US" sz="1600" b="1" i="1" dirty="0">
                <a:latin typeface="Source Sans Pro Light" panose="020B0403030403020204" pitchFamily="34" charset="0"/>
                <a:ea typeface="Arial Unicode MS" pitchFamily="34" charset="-128"/>
                <a:cs typeface="Arial Unicode MS" pitchFamily="34" charset="-128"/>
              </a:rPr>
              <a:t> investment in renovations on </a:t>
            </a: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117 units</a:t>
            </a:r>
          </a:p>
          <a:p>
            <a:pPr marL="285750" indent="-285750">
              <a:lnSpc>
                <a:spcPct val="150000"/>
              </a:lnSpc>
              <a:buFont typeface="Arial" panose="020B0604020202020204" pitchFamily="34" charset="0"/>
              <a:buChar char="•"/>
            </a:pPr>
            <a:r>
              <a:rPr lang="en-US" sz="1600" b="1" i="1" dirty="0">
                <a:latin typeface="Source Sans Pro Light" panose="020B0403030403020204" pitchFamily="34" charset="0"/>
                <a:ea typeface="Arial Unicode MS" pitchFamily="34" charset="-128"/>
                <a:cs typeface="Arial Unicode MS" pitchFamily="34" charset="-128"/>
              </a:rPr>
              <a:t>Local network of </a:t>
            </a: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50+ vendors </a:t>
            </a:r>
            <a:r>
              <a:rPr lang="en-US" sz="1600" b="1" i="1" dirty="0">
                <a:latin typeface="Source Sans Pro Light" panose="020B0403030403020204" pitchFamily="34" charset="0"/>
                <a:ea typeface="Arial Unicode MS" pitchFamily="34" charset="-128"/>
                <a:cs typeface="Arial Unicode MS" pitchFamily="34" charset="-128"/>
              </a:rPr>
              <a:t> (suppliers and contractors)</a:t>
            </a:r>
          </a:p>
          <a:p>
            <a:pPr marL="285750" indent="-285750">
              <a:lnSpc>
                <a:spcPct val="150000"/>
              </a:lnSpc>
              <a:buFont typeface="Arial" panose="020B0604020202020204" pitchFamily="34" charset="0"/>
              <a:buChar char="•"/>
            </a:pPr>
            <a:r>
              <a:rPr lang="en-US" sz="1600" b="1" i="1" dirty="0">
                <a:latin typeface="Source Sans Pro Light" panose="020B0403030403020204" pitchFamily="34" charset="0"/>
                <a:ea typeface="Arial Unicode MS" pitchFamily="34" charset="-128"/>
                <a:cs typeface="Arial Unicode MS" pitchFamily="34" charset="-128"/>
              </a:rPr>
              <a:t>Pilot program to hire underemployed workers for 100+ hours per property on 27 homes – 2210 hours so far</a:t>
            </a:r>
          </a:p>
          <a:p>
            <a:pPr marL="285750" indent="-285750">
              <a:lnSpc>
                <a:spcPct val="150000"/>
              </a:lnSpc>
              <a:buFont typeface="Arial" panose="020B0604020202020204" pitchFamily="34" charset="0"/>
              <a:buChar char="•"/>
            </a:pPr>
            <a:r>
              <a:rPr lang="en-US" sz="1600" b="1" i="1" dirty="0">
                <a:latin typeface="Source Sans Pro Light" panose="020B0403030403020204" pitchFamily="34" charset="0"/>
                <a:ea typeface="Arial Unicode MS" pitchFamily="34" charset="-128"/>
                <a:cs typeface="Arial Unicode MS" pitchFamily="34" charset="-128"/>
              </a:rPr>
              <a:t>Currently employ 6 people, hired and trained an additional 11 workers at livable wages.</a:t>
            </a:r>
          </a:p>
        </p:txBody>
      </p:sp>
    </p:spTree>
    <p:extLst>
      <p:ext uri="{BB962C8B-B14F-4D97-AF65-F5344CB8AC3E}">
        <p14:creationId xmlns:p14="http://schemas.microsoft.com/office/powerpoint/2010/main" val="3814889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Strong Blocks </a:t>
            </a:r>
            <a:r>
              <a:rPr lang="en-US" dirty="0">
                <a:solidFill>
                  <a:schemeClr val="accent2"/>
                </a:solidFill>
              </a:rPr>
              <a:t>Workforce </a:t>
            </a:r>
          </a:p>
        </p:txBody>
      </p:sp>
      <p:sp>
        <p:nvSpPr>
          <p:cNvPr id="35" name="Text Placeholder 3"/>
          <p:cNvSpPr>
            <a:spLocks noGrp="1"/>
          </p:cNvSpPr>
          <p:nvPr>
            <p:ph type="body" sz="quarter" idx="11"/>
          </p:nvPr>
        </p:nvSpPr>
        <p:spPr>
          <a:xfrm>
            <a:off x="595313" y="1189551"/>
            <a:ext cx="7953375" cy="304800"/>
          </a:xfrm>
        </p:spPr>
        <p:txBody>
          <a:bodyPr/>
          <a:lstStyle/>
          <a:p>
            <a:endParaRPr lang="en-US" sz="1400" dirty="0">
              <a:solidFill>
                <a:schemeClr val="accent2"/>
              </a:solidFill>
            </a:endParaRPr>
          </a:p>
        </p:txBody>
      </p:sp>
      <p:sp>
        <p:nvSpPr>
          <p:cNvPr id="34" name="TextBox 33">
            <a:extLst>
              <a:ext uri="{FF2B5EF4-FFF2-40B4-BE49-F238E27FC236}">
                <a16:creationId xmlns:a16="http://schemas.microsoft.com/office/drawing/2014/main" id="{88A4DBB8-D199-EF4D-BA3A-E66608B80F65}"/>
              </a:ext>
            </a:extLst>
          </p:cNvPr>
          <p:cNvSpPr txBox="1"/>
          <p:nvPr/>
        </p:nvSpPr>
        <p:spPr>
          <a:xfrm>
            <a:off x="5153891" y="1891065"/>
            <a:ext cx="3394797" cy="1431674"/>
          </a:xfrm>
          <a:prstGeom prst="rect">
            <a:avLst/>
          </a:prstGeom>
          <a:noFill/>
        </p:spPr>
        <p:txBody>
          <a:bodyPr wrap="square" lIns="0" tIns="0" rIns="0" bIns="0" numCol="1" spcCol="457200" rtlCol="0">
            <a:spAutoFit/>
          </a:bodyPr>
          <a:lstStyle/>
          <a:p>
            <a:pPr marL="285750" indent="-285750">
              <a:lnSpc>
                <a:spcPct val="150000"/>
              </a:lnSpc>
              <a:buFont typeface="Arial" panose="020B0604020202020204" pitchFamily="34" charset="0"/>
              <a:buChar char="•"/>
            </a:pPr>
            <a:r>
              <a:rPr lang="en-US" sz="1600" b="1" i="1" dirty="0">
                <a:solidFill>
                  <a:srgbClr val="6699FF"/>
                </a:solidFill>
                <a:latin typeface="Source Sans Pro Light" panose="020B0403030403020204" pitchFamily="34" charset="0"/>
                <a:ea typeface="Arial Unicode MS" pitchFamily="34" charset="-128"/>
                <a:cs typeface="Arial Unicode MS" pitchFamily="34" charset="-128"/>
              </a:rPr>
              <a:t>Market for Skilled Labor</a:t>
            </a:r>
          </a:p>
          <a:p>
            <a:pPr marL="285750" indent="-285750">
              <a:lnSpc>
                <a:spcPct val="150000"/>
              </a:lnSpc>
              <a:buFont typeface="Arial" panose="020B0604020202020204" pitchFamily="34" charset="0"/>
              <a:buChar char="•"/>
            </a:pPr>
            <a:r>
              <a:rPr lang="en-US" sz="1600" b="1" i="1" dirty="0">
                <a:solidFill>
                  <a:srgbClr val="6699FF"/>
                </a:solidFill>
                <a:latin typeface="Source Sans Pro Light" panose="020B0403030403020204" pitchFamily="34" charset="0"/>
                <a:ea typeface="Arial Unicode MS" pitchFamily="34" charset="-128"/>
                <a:cs typeface="Arial Unicode MS" pitchFamily="34" charset="-128"/>
              </a:rPr>
              <a:t>In-House vs. Outsourced</a:t>
            </a:r>
          </a:p>
          <a:p>
            <a:pPr marL="285750" indent="-285750">
              <a:lnSpc>
                <a:spcPct val="150000"/>
              </a:lnSpc>
              <a:buFont typeface="Arial" panose="020B0604020202020204" pitchFamily="34" charset="0"/>
              <a:buChar char="•"/>
            </a:pPr>
            <a:r>
              <a:rPr lang="en-US" sz="1600" b="1" i="1" dirty="0">
                <a:solidFill>
                  <a:srgbClr val="6699FF"/>
                </a:solidFill>
                <a:latin typeface="Source Sans Pro Light" panose="020B0403030403020204" pitchFamily="34" charset="0"/>
                <a:ea typeface="Arial Unicode MS" pitchFamily="34" charset="-128"/>
                <a:cs typeface="Arial Unicode MS" pitchFamily="34" charset="-128"/>
              </a:rPr>
              <a:t>What’s Working?</a:t>
            </a:r>
          </a:p>
          <a:p>
            <a:pPr marL="285750" indent="-285750">
              <a:lnSpc>
                <a:spcPct val="150000"/>
              </a:lnSpc>
              <a:buFont typeface="Arial" panose="020B0604020202020204" pitchFamily="34" charset="0"/>
              <a:buChar char="•"/>
            </a:pPr>
            <a:r>
              <a:rPr lang="en-US" sz="1600" b="1" i="1" dirty="0">
                <a:solidFill>
                  <a:srgbClr val="6699FF"/>
                </a:solidFill>
                <a:latin typeface="Source Sans Pro Light" panose="020B0403030403020204" pitchFamily="34" charset="0"/>
                <a:ea typeface="Arial Unicode MS" pitchFamily="34" charset="-128"/>
                <a:cs typeface="Arial Unicode MS" pitchFamily="34" charset="-128"/>
              </a:rPr>
              <a:t>Lessons Learned</a:t>
            </a:r>
          </a:p>
        </p:txBody>
      </p:sp>
      <p:sp>
        <p:nvSpPr>
          <p:cNvPr id="36" name="TextBox 35">
            <a:extLst>
              <a:ext uri="{FF2B5EF4-FFF2-40B4-BE49-F238E27FC236}">
                <a16:creationId xmlns:a16="http://schemas.microsoft.com/office/drawing/2014/main" id="{6CDB67FC-C9F1-2B4A-8959-74AB9498C78F}"/>
              </a:ext>
            </a:extLst>
          </p:cNvPr>
          <p:cNvSpPr txBox="1"/>
          <p:nvPr/>
        </p:nvSpPr>
        <p:spPr>
          <a:xfrm>
            <a:off x="593388" y="1891065"/>
            <a:ext cx="3394797" cy="1431674"/>
          </a:xfrm>
          <a:prstGeom prst="rect">
            <a:avLst/>
          </a:prstGeom>
          <a:noFill/>
        </p:spPr>
        <p:txBody>
          <a:bodyPr wrap="square" lIns="0" tIns="0" rIns="0" bIns="0" numCol="1" spcCol="457200" rtlCol="0">
            <a:spAutoFit/>
          </a:bodyPr>
          <a:lstStyle/>
          <a:p>
            <a:pPr marL="285750" indent="-285750">
              <a:lnSpc>
                <a:spcPct val="150000"/>
              </a:lnSpc>
              <a:buFont typeface="Arial" panose="020B0604020202020204" pitchFamily="34" charset="0"/>
              <a:buChar char="•"/>
            </a:pP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Sourcing</a:t>
            </a:r>
          </a:p>
          <a:p>
            <a:pPr marL="285750" indent="-285750">
              <a:lnSpc>
                <a:spcPct val="150000"/>
              </a:lnSpc>
              <a:buFont typeface="Arial" panose="020B0604020202020204" pitchFamily="34" charset="0"/>
              <a:buChar char="•"/>
            </a:pP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Value</a:t>
            </a:r>
          </a:p>
          <a:p>
            <a:pPr marL="285750" indent="-285750">
              <a:lnSpc>
                <a:spcPct val="150000"/>
              </a:lnSpc>
              <a:buFont typeface="Arial" panose="020B0604020202020204" pitchFamily="34" charset="0"/>
              <a:buChar char="•"/>
            </a:pP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On-boarding Process </a:t>
            </a:r>
          </a:p>
          <a:p>
            <a:pPr marL="285750" indent="-285750">
              <a:lnSpc>
                <a:spcPct val="150000"/>
              </a:lnSpc>
              <a:buFont typeface="Arial" panose="020B0604020202020204" pitchFamily="34" charset="0"/>
              <a:buChar char="•"/>
            </a:pPr>
            <a:r>
              <a:rPr lang="en-US" sz="1600" b="1" i="1" dirty="0">
                <a:solidFill>
                  <a:srgbClr val="16A89F"/>
                </a:solidFill>
                <a:latin typeface="Source Sans Pro Light" panose="020B0403030403020204" pitchFamily="34" charset="0"/>
                <a:ea typeface="Arial Unicode MS" pitchFamily="34" charset="-128"/>
                <a:cs typeface="Arial Unicode MS" pitchFamily="34" charset="-128"/>
              </a:rPr>
              <a:t>Program Partnerships</a:t>
            </a:r>
          </a:p>
        </p:txBody>
      </p:sp>
      <p:pic>
        <p:nvPicPr>
          <p:cNvPr id="4" name="Picture 3">
            <a:extLst>
              <a:ext uri="{FF2B5EF4-FFF2-40B4-BE49-F238E27FC236}">
                <a16:creationId xmlns:a16="http://schemas.microsoft.com/office/drawing/2014/main" id="{99796C98-0DBF-C24F-B400-FBDF3E821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8160" y="3686805"/>
            <a:ext cx="5547360" cy="2784155"/>
          </a:xfrm>
          <a:prstGeom prst="rect">
            <a:avLst/>
          </a:prstGeom>
          <a:ln w="38100">
            <a:solidFill>
              <a:srgbClr val="16A89F"/>
            </a:solidFill>
          </a:ln>
        </p:spPr>
      </p:pic>
    </p:spTree>
    <p:extLst>
      <p:ext uri="{BB962C8B-B14F-4D97-AF65-F5344CB8AC3E}">
        <p14:creationId xmlns:p14="http://schemas.microsoft.com/office/powerpoint/2010/main" val="3554828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flipH="1">
            <a:off x="0" y="5529262"/>
            <a:ext cx="9144000" cy="1341438"/>
          </a:xfrm>
          <a:custGeom>
            <a:avLst/>
            <a:gdLst/>
            <a:ahLst/>
            <a:cxnLst>
              <a:cxn ang="0">
                <a:pos x="28" y="404"/>
              </a:cxn>
              <a:cxn ang="0">
                <a:pos x="308" y="410"/>
              </a:cxn>
              <a:cxn ang="0">
                <a:pos x="430" y="204"/>
              </a:cxn>
              <a:cxn ang="0">
                <a:pos x="526" y="204"/>
              </a:cxn>
              <a:cxn ang="0">
                <a:pos x="580" y="430"/>
              </a:cxn>
              <a:cxn ang="0">
                <a:pos x="674" y="204"/>
              </a:cxn>
              <a:cxn ang="0">
                <a:pos x="718" y="64"/>
              </a:cxn>
              <a:cxn ang="0">
                <a:pos x="766" y="62"/>
              </a:cxn>
              <a:cxn ang="0">
                <a:pos x="806" y="208"/>
              </a:cxn>
              <a:cxn ang="0">
                <a:pos x="860" y="456"/>
              </a:cxn>
              <a:cxn ang="0">
                <a:pos x="1006" y="434"/>
              </a:cxn>
              <a:cxn ang="0">
                <a:pos x="1072" y="192"/>
              </a:cxn>
              <a:cxn ang="0">
                <a:pos x="1180" y="386"/>
              </a:cxn>
              <a:cxn ang="0">
                <a:pos x="1302" y="388"/>
              </a:cxn>
              <a:cxn ang="0">
                <a:pos x="1412" y="376"/>
              </a:cxn>
              <a:cxn ang="0">
                <a:pos x="1682" y="376"/>
              </a:cxn>
              <a:cxn ang="0">
                <a:pos x="1916" y="328"/>
              </a:cxn>
              <a:cxn ang="0">
                <a:pos x="2044" y="346"/>
              </a:cxn>
              <a:cxn ang="0">
                <a:pos x="2336" y="400"/>
              </a:cxn>
              <a:cxn ang="0">
                <a:pos x="2472" y="330"/>
              </a:cxn>
              <a:cxn ang="0">
                <a:pos x="2616" y="426"/>
              </a:cxn>
              <a:cxn ang="0">
                <a:pos x="2766" y="460"/>
              </a:cxn>
              <a:cxn ang="0">
                <a:pos x="2960" y="424"/>
              </a:cxn>
              <a:cxn ang="0">
                <a:pos x="3016" y="378"/>
              </a:cxn>
              <a:cxn ang="0">
                <a:pos x="3120" y="374"/>
              </a:cxn>
              <a:cxn ang="0">
                <a:pos x="3212" y="464"/>
              </a:cxn>
              <a:cxn ang="0">
                <a:pos x="3380" y="400"/>
              </a:cxn>
              <a:cxn ang="0">
                <a:pos x="3478" y="464"/>
              </a:cxn>
              <a:cxn ang="0">
                <a:pos x="3692" y="440"/>
              </a:cxn>
              <a:cxn ang="0">
                <a:pos x="3792" y="418"/>
              </a:cxn>
              <a:cxn ang="0">
                <a:pos x="4048" y="396"/>
              </a:cxn>
              <a:cxn ang="0">
                <a:pos x="4152" y="410"/>
              </a:cxn>
              <a:cxn ang="0">
                <a:pos x="4290" y="454"/>
              </a:cxn>
              <a:cxn ang="0">
                <a:pos x="4438" y="380"/>
              </a:cxn>
              <a:cxn ang="0">
                <a:pos x="4578" y="374"/>
              </a:cxn>
              <a:cxn ang="0">
                <a:pos x="4704" y="366"/>
              </a:cxn>
              <a:cxn ang="0">
                <a:pos x="4940" y="338"/>
              </a:cxn>
              <a:cxn ang="0">
                <a:pos x="5028" y="414"/>
              </a:cxn>
              <a:cxn ang="0">
                <a:pos x="5102" y="458"/>
              </a:cxn>
              <a:cxn ang="0">
                <a:pos x="5176" y="458"/>
              </a:cxn>
              <a:cxn ang="0">
                <a:pos x="5288" y="404"/>
              </a:cxn>
              <a:cxn ang="0">
                <a:pos x="5310" y="422"/>
              </a:cxn>
              <a:cxn ang="0">
                <a:pos x="5368" y="308"/>
              </a:cxn>
              <a:cxn ang="0">
                <a:pos x="5442" y="308"/>
              </a:cxn>
              <a:cxn ang="0">
                <a:pos x="5504" y="412"/>
              </a:cxn>
              <a:cxn ang="0">
                <a:pos x="5550" y="308"/>
              </a:cxn>
              <a:cxn ang="0">
                <a:pos x="5580" y="202"/>
              </a:cxn>
              <a:cxn ang="0">
                <a:pos x="5616" y="200"/>
              </a:cxn>
              <a:cxn ang="0">
                <a:pos x="5650" y="310"/>
              </a:cxn>
              <a:cxn ang="0">
                <a:pos x="5760" y="414"/>
              </a:cxn>
            </a:cxnLst>
            <a:rect l="0" t="0" r="r" b="b"/>
            <a:pathLst>
              <a:path w="5760" h="540">
                <a:moveTo>
                  <a:pt x="0" y="540"/>
                </a:moveTo>
                <a:lnTo>
                  <a:pt x="0" y="460"/>
                </a:lnTo>
                <a:lnTo>
                  <a:pt x="28" y="460"/>
                </a:lnTo>
                <a:lnTo>
                  <a:pt x="28" y="404"/>
                </a:lnTo>
                <a:lnTo>
                  <a:pt x="200" y="404"/>
                </a:lnTo>
                <a:lnTo>
                  <a:pt x="200" y="356"/>
                </a:lnTo>
                <a:lnTo>
                  <a:pt x="308" y="356"/>
                </a:lnTo>
                <a:lnTo>
                  <a:pt x="308" y="410"/>
                </a:lnTo>
                <a:lnTo>
                  <a:pt x="366" y="410"/>
                </a:lnTo>
                <a:lnTo>
                  <a:pt x="366" y="356"/>
                </a:lnTo>
                <a:lnTo>
                  <a:pt x="430" y="356"/>
                </a:lnTo>
                <a:lnTo>
                  <a:pt x="430" y="204"/>
                </a:lnTo>
                <a:lnTo>
                  <a:pt x="458" y="204"/>
                </a:lnTo>
                <a:lnTo>
                  <a:pt x="458" y="176"/>
                </a:lnTo>
                <a:lnTo>
                  <a:pt x="526" y="176"/>
                </a:lnTo>
                <a:lnTo>
                  <a:pt x="526" y="204"/>
                </a:lnTo>
                <a:lnTo>
                  <a:pt x="556" y="204"/>
                </a:lnTo>
                <a:lnTo>
                  <a:pt x="556" y="342"/>
                </a:lnTo>
                <a:lnTo>
                  <a:pt x="580" y="342"/>
                </a:lnTo>
                <a:lnTo>
                  <a:pt x="580" y="430"/>
                </a:lnTo>
                <a:lnTo>
                  <a:pt x="636" y="430"/>
                </a:lnTo>
                <a:lnTo>
                  <a:pt x="636" y="270"/>
                </a:lnTo>
                <a:lnTo>
                  <a:pt x="674" y="270"/>
                </a:lnTo>
                <a:lnTo>
                  <a:pt x="674" y="204"/>
                </a:lnTo>
                <a:lnTo>
                  <a:pt x="700" y="204"/>
                </a:lnTo>
                <a:lnTo>
                  <a:pt x="700" y="124"/>
                </a:lnTo>
                <a:lnTo>
                  <a:pt x="718" y="124"/>
                </a:lnTo>
                <a:lnTo>
                  <a:pt x="718" y="64"/>
                </a:lnTo>
                <a:lnTo>
                  <a:pt x="736" y="64"/>
                </a:lnTo>
                <a:lnTo>
                  <a:pt x="736" y="0"/>
                </a:lnTo>
                <a:lnTo>
                  <a:pt x="766" y="0"/>
                </a:lnTo>
                <a:lnTo>
                  <a:pt x="766" y="62"/>
                </a:lnTo>
                <a:lnTo>
                  <a:pt x="788" y="62"/>
                </a:lnTo>
                <a:lnTo>
                  <a:pt x="788" y="112"/>
                </a:lnTo>
                <a:lnTo>
                  <a:pt x="806" y="112"/>
                </a:lnTo>
                <a:lnTo>
                  <a:pt x="806" y="208"/>
                </a:lnTo>
                <a:lnTo>
                  <a:pt x="832" y="208"/>
                </a:lnTo>
                <a:lnTo>
                  <a:pt x="832" y="276"/>
                </a:lnTo>
                <a:lnTo>
                  <a:pt x="860" y="276"/>
                </a:lnTo>
                <a:lnTo>
                  <a:pt x="860" y="456"/>
                </a:lnTo>
                <a:lnTo>
                  <a:pt x="906" y="456"/>
                </a:lnTo>
                <a:lnTo>
                  <a:pt x="906" y="414"/>
                </a:lnTo>
                <a:lnTo>
                  <a:pt x="1006" y="414"/>
                </a:lnTo>
                <a:lnTo>
                  <a:pt x="1006" y="434"/>
                </a:lnTo>
                <a:lnTo>
                  <a:pt x="1044" y="434"/>
                </a:lnTo>
                <a:lnTo>
                  <a:pt x="1044" y="246"/>
                </a:lnTo>
                <a:lnTo>
                  <a:pt x="1072" y="246"/>
                </a:lnTo>
                <a:lnTo>
                  <a:pt x="1072" y="192"/>
                </a:lnTo>
                <a:lnTo>
                  <a:pt x="1160" y="192"/>
                </a:lnTo>
                <a:lnTo>
                  <a:pt x="1160" y="242"/>
                </a:lnTo>
                <a:lnTo>
                  <a:pt x="1180" y="256"/>
                </a:lnTo>
                <a:lnTo>
                  <a:pt x="1180" y="386"/>
                </a:lnTo>
                <a:lnTo>
                  <a:pt x="1214" y="386"/>
                </a:lnTo>
                <a:lnTo>
                  <a:pt x="1214" y="358"/>
                </a:lnTo>
                <a:lnTo>
                  <a:pt x="1302" y="358"/>
                </a:lnTo>
                <a:lnTo>
                  <a:pt x="1302" y="388"/>
                </a:lnTo>
                <a:lnTo>
                  <a:pt x="1354" y="388"/>
                </a:lnTo>
                <a:lnTo>
                  <a:pt x="1354" y="414"/>
                </a:lnTo>
                <a:lnTo>
                  <a:pt x="1412" y="414"/>
                </a:lnTo>
                <a:lnTo>
                  <a:pt x="1412" y="376"/>
                </a:lnTo>
                <a:lnTo>
                  <a:pt x="1452" y="376"/>
                </a:lnTo>
                <a:lnTo>
                  <a:pt x="1452" y="296"/>
                </a:lnTo>
                <a:lnTo>
                  <a:pt x="1682" y="296"/>
                </a:lnTo>
                <a:lnTo>
                  <a:pt x="1682" y="376"/>
                </a:lnTo>
                <a:lnTo>
                  <a:pt x="1722" y="376"/>
                </a:lnTo>
                <a:lnTo>
                  <a:pt x="1722" y="296"/>
                </a:lnTo>
                <a:lnTo>
                  <a:pt x="1916" y="296"/>
                </a:lnTo>
                <a:lnTo>
                  <a:pt x="1916" y="328"/>
                </a:lnTo>
                <a:lnTo>
                  <a:pt x="1970" y="328"/>
                </a:lnTo>
                <a:lnTo>
                  <a:pt x="1970" y="448"/>
                </a:lnTo>
                <a:lnTo>
                  <a:pt x="2044" y="448"/>
                </a:lnTo>
                <a:lnTo>
                  <a:pt x="2044" y="346"/>
                </a:lnTo>
                <a:lnTo>
                  <a:pt x="2172" y="252"/>
                </a:lnTo>
                <a:lnTo>
                  <a:pt x="2298" y="346"/>
                </a:lnTo>
                <a:lnTo>
                  <a:pt x="2298" y="400"/>
                </a:lnTo>
                <a:lnTo>
                  <a:pt x="2336" y="400"/>
                </a:lnTo>
                <a:lnTo>
                  <a:pt x="2336" y="468"/>
                </a:lnTo>
                <a:lnTo>
                  <a:pt x="2362" y="468"/>
                </a:lnTo>
                <a:lnTo>
                  <a:pt x="2362" y="330"/>
                </a:lnTo>
                <a:lnTo>
                  <a:pt x="2472" y="330"/>
                </a:lnTo>
                <a:lnTo>
                  <a:pt x="2472" y="386"/>
                </a:lnTo>
                <a:lnTo>
                  <a:pt x="2578" y="386"/>
                </a:lnTo>
                <a:lnTo>
                  <a:pt x="2578" y="426"/>
                </a:lnTo>
                <a:lnTo>
                  <a:pt x="2616" y="426"/>
                </a:lnTo>
                <a:lnTo>
                  <a:pt x="2616" y="386"/>
                </a:lnTo>
                <a:lnTo>
                  <a:pt x="2742" y="386"/>
                </a:lnTo>
                <a:lnTo>
                  <a:pt x="2742" y="460"/>
                </a:lnTo>
                <a:lnTo>
                  <a:pt x="2766" y="460"/>
                </a:lnTo>
                <a:lnTo>
                  <a:pt x="2766" y="472"/>
                </a:lnTo>
                <a:lnTo>
                  <a:pt x="2826" y="472"/>
                </a:lnTo>
                <a:lnTo>
                  <a:pt x="2826" y="424"/>
                </a:lnTo>
                <a:lnTo>
                  <a:pt x="2960" y="424"/>
                </a:lnTo>
                <a:lnTo>
                  <a:pt x="2960" y="404"/>
                </a:lnTo>
                <a:lnTo>
                  <a:pt x="2988" y="404"/>
                </a:lnTo>
                <a:lnTo>
                  <a:pt x="2988" y="378"/>
                </a:lnTo>
                <a:lnTo>
                  <a:pt x="3016" y="378"/>
                </a:lnTo>
                <a:lnTo>
                  <a:pt x="3016" y="400"/>
                </a:lnTo>
                <a:lnTo>
                  <a:pt x="3048" y="400"/>
                </a:lnTo>
                <a:lnTo>
                  <a:pt x="3048" y="374"/>
                </a:lnTo>
                <a:lnTo>
                  <a:pt x="3120" y="374"/>
                </a:lnTo>
                <a:lnTo>
                  <a:pt x="3120" y="398"/>
                </a:lnTo>
                <a:lnTo>
                  <a:pt x="3152" y="398"/>
                </a:lnTo>
                <a:lnTo>
                  <a:pt x="3152" y="464"/>
                </a:lnTo>
                <a:lnTo>
                  <a:pt x="3212" y="464"/>
                </a:lnTo>
                <a:lnTo>
                  <a:pt x="3212" y="372"/>
                </a:lnTo>
                <a:lnTo>
                  <a:pt x="3330" y="372"/>
                </a:lnTo>
                <a:lnTo>
                  <a:pt x="3330" y="400"/>
                </a:lnTo>
                <a:lnTo>
                  <a:pt x="3380" y="400"/>
                </a:lnTo>
                <a:lnTo>
                  <a:pt x="3380" y="208"/>
                </a:lnTo>
                <a:lnTo>
                  <a:pt x="3432" y="158"/>
                </a:lnTo>
                <a:lnTo>
                  <a:pt x="3478" y="206"/>
                </a:lnTo>
                <a:lnTo>
                  <a:pt x="3478" y="464"/>
                </a:lnTo>
                <a:lnTo>
                  <a:pt x="3532" y="464"/>
                </a:lnTo>
                <a:lnTo>
                  <a:pt x="3532" y="214"/>
                </a:lnTo>
                <a:lnTo>
                  <a:pt x="3692" y="214"/>
                </a:lnTo>
                <a:lnTo>
                  <a:pt x="3692" y="440"/>
                </a:lnTo>
                <a:lnTo>
                  <a:pt x="3722" y="440"/>
                </a:lnTo>
                <a:lnTo>
                  <a:pt x="3722" y="386"/>
                </a:lnTo>
                <a:lnTo>
                  <a:pt x="3792" y="386"/>
                </a:lnTo>
                <a:lnTo>
                  <a:pt x="3792" y="418"/>
                </a:lnTo>
                <a:lnTo>
                  <a:pt x="3936" y="418"/>
                </a:lnTo>
                <a:lnTo>
                  <a:pt x="3936" y="460"/>
                </a:lnTo>
                <a:lnTo>
                  <a:pt x="4048" y="460"/>
                </a:lnTo>
                <a:lnTo>
                  <a:pt x="4048" y="396"/>
                </a:lnTo>
                <a:lnTo>
                  <a:pt x="4108" y="396"/>
                </a:lnTo>
                <a:lnTo>
                  <a:pt x="4108" y="432"/>
                </a:lnTo>
                <a:lnTo>
                  <a:pt x="4152" y="432"/>
                </a:lnTo>
                <a:lnTo>
                  <a:pt x="4152" y="410"/>
                </a:lnTo>
                <a:lnTo>
                  <a:pt x="4214" y="410"/>
                </a:lnTo>
                <a:lnTo>
                  <a:pt x="4214" y="382"/>
                </a:lnTo>
                <a:lnTo>
                  <a:pt x="4290" y="382"/>
                </a:lnTo>
                <a:lnTo>
                  <a:pt x="4290" y="454"/>
                </a:lnTo>
                <a:lnTo>
                  <a:pt x="4346" y="454"/>
                </a:lnTo>
                <a:lnTo>
                  <a:pt x="4346" y="284"/>
                </a:lnTo>
                <a:lnTo>
                  <a:pt x="4438" y="286"/>
                </a:lnTo>
                <a:lnTo>
                  <a:pt x="4438" y="380"/>
                </a:lnTo>
                <a:lnTo>
                  <a:pt x="4500" y="380"/>
                </a:lnTo>
                <a:lnTo>
                  <a:pt x="4500" y="438"/>
                </a:lnTo>
                <a:lnTo>
                  <a:pt x="4578" y="438"/>
                </a:lnTo>
                <a:lnTo>
                  <a:pt x="4578" y="374"/>
                </a:lnTo>
                <a:lnTo>
                  <a:pt x="4632" y="374"/>
                </a:lnTo>
                <a:lnTo>
                  <a:pt x="4632" y="348"/>
                </a:lnTo>
                <a:lnTo>
                  <a:pt x="4704" y="348"/>
                </a:lnTo>
                <a:lnTo>
                  <a:pt x="4704" y="366"/>
                </a:lnTo>
                <a:lnTo>
                  <a:pt x="4754" y="366"/>
                </a:lnTo>
                <a:lnTo>
                  <a:pt x="4754" y="338"/>
                </a:lnTo>
                <a:lnTo>
                  <a:pt x="4848" y="268"/>
                </a:lnTo>
                <a:lnTo>
                  <a:pt x="4940" y="338"/>
                </a:lnTo>
                <a:lnTo>
                  <a:pt x="4940" y="434"/>
                </a:lnTo>
                <a:lnTo>
                  <a:pt x="4956" y="434"/>
                </a:lnTo>
                <a:lnTo>
                  <a:pt x="4956" y="414"/>
                </a:lnTo>
                <a:lnTo>
                  <a:pt x="5028" y="414"/>
                </a:lnTo>
                <a:lnTo>
                  <a:pt x="5028" y="500"/>
                </a:lnTo>
                <a:lnTo>
                  <a:pt x="5046" y="500"/>
                </a:lnTo>
                <a:lnTo>
                  <a:pt x="5046" y="458"/>
                </a:lnTo>
                <a:lnTo>
                  <a:pt x="5102" y="458"/>
                </a:lnTo>
                <a:lnTo>
                  <a:pt x="5102" y="368"/>
                </a:lnTo>
                <a:lnTo>
                  <a:pt x="5174" y="368"/>
                </a:lnTo>
                <a:lnTo>
                  <a:pt x="5174" y="458"/>
                </a:lnTo>
                <a:lnTo>
                  <a:pt x="5176" y="458"/>
                </a:lnTo>
                <a:lnTo>
                  <a:pt x="5176" y="422"/>
                </a:lnTo>
                <a:lnTo>
                  <a:pt x="5212" y="422"/>
                </a:lnTo>
                <a:lnTo>
                  <a:pt x="5212" y="404"/>
                </a:lnTo>
                <a:lnTo>
                  <a:pt x="5288" y="404"/>
                </a:lnTo>
                <a:lnTo>
                  <a:pt x="5288" y="464"/>
                </a:lnTo>
                <a:lnTo>
                  <a:pt x="5300" y="464"/>
                </a:lnTo>
                <a:lnTo>
                  <a:pt x="5300" y="422"/>
                </a:lnTo>
                <a:lnTo>
                  <a:pt x="5310" y="422"/>
                </a:lnTo>
                <a:lnTo>
                  <a:pt x="5310" y="344"/>
                </a:lnTo>
                <a:lnTo>
                  <a:pt x="5348" y="344"/>
                </a:lnTo>
                <a:lnTo>
                  <a:pt x="5348" y="308"/>
                </a:lnTo>
                <a:lnTo>
                  <a:pt x="5368" y="308"/>
                </a:lnTo>
                <a:lnTo>
                  <a:pt x="5368" y="288"/>
                </a:lnTo>
                <a:lnTo>
                  <a:pt x="5420" y="288"/>
                </a:lnTo>
                <a:lnTo>
                  <a:pt x="5420" y="308"/>
                </a:lnTo>
                <a:lnTo>
                  <a:pt x="5442" y="308"/>
                </a:lnTo>
                <a:lnTo>
                  <a:pt x="5442" y="412"/>
                </a:lnTo>
                <a:lnTo>
                  <a:pt x="5444" y="412"/>
                </a:lnTo>
                <a:lnTo>
                  <a:pt x="5444" y="412"/>
                </a:lnTo>
                <a:lnTo>
                  <a:pt x="5504" y="412"/>
                </a:lnTo>
                <a:lnTo>
                  <a:pt x="5504" y="358"/>
                </a:lnTo>
                <a:lnTo>
                  <a:pt x="5532" y="358"/>
                </a:lnTo>
                <a:lnTo>
                  <a:pt x="5532" y="308"/>
                </a:lnTo>
                <a:lnTo>
                  <a:pt x="5550" y="308"/>
                </a:lnTo>
                <a:lnTo>
                  <a:pt x="5550" y="248"/>
                </a:lnTo>
                <a:lnTo>
                  <a:pt x="5564" y="248"/>
                </a:lnTo>
                <a:lnTo>
                  <a:pt x="5564" y="202"/>
                </a:lnTo>
                <a:lnTo>
                  <a:pt x="5580" y="202"/>
                </a:lnTo>
                <a:lnTo>
                  <a:pt x="5580" y="154"/>
                </a:lnTo>
                <a:lnTo>
                  <a:pt x="5600" y="154"/>
                </a:lnTo>
                <a:lnTo>
                  <a:pt x="5600" y="200"/>
                </a:lnTo>
                <a:lnTo>
                  <a:pt x="5616" y="200"/>
                </a:lnTo>
                <a:lnTo>
                  <a:pt x="5616" y="238"/>
                </a:lnTo>
                <a:lnTo>
                  <a:pt x="5632" y="238"/>
                </a:lnTo>
                <a:lnTo>
                  <a:pt x="5632" y="310"/>
                </a:lnTo>
                <a:lnTo>
                  <a:pt x="5650" y="310"/>
                </a:lnTo>
                <a:lnTo>
                  <a:pt x="5650" y="362"/>
                </a:lnTo>
                <a:lnTo>
                  <a:pt x="5672" y="362"/>
                </a:lnTo>
                <a:lnTo>
                  <a:pt x="5672" y="414"/>
                </a:lnTo>
                <a:lnTo>
                  <a:pt x="5760" y="414"/>
                </a:lnTo>
                <a:lnTo>
                  <a:pt x="5760" y="540"/>
                </a:lnTo>
                <a:lnTo>
                  <a:pt x="0" y="540"/>
                </a:lnTo>
                <a:close/>
              </a:path>
            </a:pathLst>
          </a:custGeom>
          <a:noFill/>
          <a:ln w="9525">
            <a:solidFill>
              <a:schemeClr val="accent3">
                <a:lumMod val="75000"/>
              </a:schemeClr>
            </a:solidFill>
            <a:round/>
            <a:headEnd/>
            <a:tailEnd/>
          </a:ln>
        </p:spPr>
        <p:txBody>
          <a:bodyPr vert="horz" wrap="square" lIns="99060" tIns="49530" rIns="99060" bIns="49530" numCol="1" anchor="t" anchorCtr="0" compatLnSpc="1">
            <a:prstTxWarp prst="textNoShape">
              <a:avLst/>
            </a:prstTxWarp>
          </a:bodyPr>
          <a:lstStyle/>
          <a:p>
            <a:endParaRPr lang="x-none" sz="1716"/>
          </a:p>
        </p:txBody>
      </p:sp>
      <p:cxnSp>
        <p:nvCxnSpPr>
          <p:cNvPr id="5" name="Straight Connector 4"/>
          <p:cNvCxnSpPr/>
          <p:nvPr/>
        </p:nvCxnSpPr>
        <p:spPr>
          <a:xfrm>
            <a:off x="4300410" y="3431838"/>
            <a:ext cx="914400" cy="172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339" y="3412547"/>
            <a:ext cx="2630424" cy="1719072"/>
          </a:xfrm>
          <a:prstGeom prst="rect">
            <a:avLst/>
          </a:prstGeom>
        </p:spPr>
      </p:pic>
      <p:grpSp>
        <p:nvGrpSpPr>
          <p:cNvPr id="32" name="Group 31"/>
          <p:cNvGrpSpPr/>
          <p:nvPr/>
        </p:nvGrpSpPr>
        <p:grpSpPr>
          <a:xfrm>
            <a:off x="1624004" y="5238230"/>
            <a:ext cx="5907332" cy="531542"/>
            <a:chOff x="1692876" y="4664625"/>
            <a:chExt cx="6399613" cy="531542"/>
          </a:xfrm>
        </p:grpSpPr>
        <p:grpSp>
          <p:nvGrpSpPr>
            <p:cNvPr id="31" name="Group 30"/>
            <p:cNvGrpSpPr/>
            <p:nvPr/>
          </p:nvGrpSpPr>
          <p:grpSpPr>
            <a:xfrm>
              <a:off x="6389288" y="4667213"/>
              <a:ext cx="1703201" cy="528946"/>
              <a:chOff x="6438715" y="4675979"/>
              <a:chExt cx="1703201" cy="528946"/>
            </a:xfrm>
          </p:grpSpPr>
          <p:sp>
            <p:nvSpPr>
              <p:cNvPr id="10" name="TextBox 9"/>
              <p:cNvSpPr txBox="1"/>
              <p:nvPr/>
            </p:nvSpPr>
            <p:spPr>
              <a:xfrm>
                <a:off x="6438715" y="5026244"/>
                <a:ext cx="1703201" cy="178681"/>
              </a:xfrm>
              <a:prstGeom prst="rect">
                <a:avLst/>
              </a:prstGeom>
              <a:noFill/>
            </p:spPr>
            <p:txBody>
              <a:bodyPr wrap="square" lIns="0" tIns="0" rIns="0" bIns="0" rtlCol="1">
                <a:spAutoFit/>
              </a:bodyPr>
              <a:lstStyle/>
              <a:p>
                <a:pPr algn="ctr">
                  <a:lnSpc>
                    <a:spcPts val="1408"/>
                  </a:lnSpc>
                  <a:spcAft>
                    <a:spcPts val="325"/>
                  </a:spcAft>
                </a:pPr>
                <a:r>
                  <a:rPr lang="en-US" sz="1100" dirty="0">
                    <a:solidFill>
                      <a:schemeClr val="accent2"/>
                    </a:solidFill>
                    <a:latin typeface="Source Sans Pro Light" panose="020B0403030403020204" pitchFamily="34" charset="0"/>
                    <a:ea typeface="Open Sans" pitchFamily="34" charset="0"/>
                    <a:cs typeface="Open Sans" pitchFamily="34" charset="0"/>
                  </a:rPr>
                  <a:t>Facebook/</a:t>
                </a:r>
                <a:r>
                  <a:rPr lang="en-US" sz="1100" dirty="0" err="1">
                    <a:solidFill>
                      <a:schemeClr val="accent2"/>
                    </a:solidFill>
                    <a:latin typeface="Source Sans Pro Light" panose="020B0403030403020204" pitchFamily="34" charset="0"/>
                    <a:ea typeface="Open Sans" pitchFamily="34" charset="0"/>
                    <a:cs typeface="Open Sans" pitchFamily="34" charset="0"/>
                  </a:rPr>
                  <a:t>strongblocks</a:t>
                </a:r>
                <a:endParaRPr lang="en-US" sz="1050" dirty="0">
                  <a:solidFill>
                    <a:schemeClr val="accent2"/>
                  </a:solidFill>
                  <a:latin typeface="Source Sans Pro Light" panose="020B0403030403020204" pitchFamily="34" charset="0"/>
                  <a:ea typeface="Open Sans" pitchFamily="34" charset="0"/>
                  <a:cs typeface="Open Sans" pitchFamily="34" charset="0"/>
                </a:endParaRPr>
              </a:p>
            </p:txBody>
          </p:sp>
          <p:sp>
            <p:nvSpPr>
              <p:cNvPr id="11" name="Freeform 99"/>
              <p:cNvSpPr>
                <a:spLocks noEditPoints="1"/>
              </p:cNvSpPr>
              <p:nvPr/>
            </p:nvSpPr>
            <p:spPr bwMode="auto">
              <a:xfrm>
                <a:off x="7122920" y="4675979"/>
                <a:ext cx="297180" cy="297180"/>
              </a:xfrm>
              <a:custGeom>
                <a:avLst/>
                <a:gdLst/>
                <a:ahLst/>
                <a:cxnLst>
                  <a:cxn ang="0">
                    <a:pos x="319" y="210"/>
                  </a:cxn>
                  <a:cxn ang="0">
                    <a:pos x="278" y="277"/>
                  </a:cxn>
                  <a:cxn ang="0">
                    <a:pos x="225" y="313"/>
                  </a:cxn>
                  <a:cxn ang="0">
                    <a:pos x="163" y="325"/>
                  </a:cxn>
                  <a:cxn ang="0">
                    <a:pos x="87" y="306"/>
                  </a:cxn>
                  <a:cxn ang="0">
                    <a:pos x="37" y="265"/>
                  </a:cxn>
                  <a:cxn ang="0">
                    <a:pos x="3" y="194"/>
                  </a:cxn>
                  <a:cxn ang="0">
                    <a:pos x="3" y="130"/>
                  </a:cxn>
                  <a:cxn ang="0">
                    <a:pos x="37" y="60"/>
                  </a:cxn>
                  <a:cxn ang="0">
                    <a:pos x="87" y="18"/>
                  </a:cxn>
                  <a:cxn ang="0">
                    <a:pos x="163" y="0"/>
                  </a:cxn>
                  <a:cxn ang="0">
                    <a:pos x="225" y="11"/>
                  </a:cxn>
                  <a:cxn ang="0">
                    <a:pos x="278" y="48"/>
                  </a:cxn>
                  <a:cxn ang="0">
                    <a:pos x="319" y="115"/>
                  </a:cxn>
                  <a:cxn ang="0">
                    <a:pos x="314" y="162"/>
                  </a:cxn>
                  <a:cxn ang="0">
                    <a:pos x="303" y="104"/>
                  </a:cxn>
                  <a:cxn ang="0">
                    <a:pos x="271" y="56"/>
                  </a:cxn>
                  <a:cxn ang="0">
                    <a:pos x="208" y="17"/>
                  </a:cxn>
                  <a:cxn ang="0">
                    <a:pos x="148" y="11"/>
                  </a:cxn>
                  <a:cxn ang="0">
                    <a:pos x="79" y="36"/>
                  </a:cxn>
                  <a:cxn ang="0">
                    <a:pos x="37" y="79"/>
                  </a:cxn>
                  <a:cxn ang="0">
                    <a:pos x="13" y="147"/>
                  </a:cxn>
                  <a:cxn ang="0">
                    <a:pos x="19" y="207"/>
                  </a:cxn>
                  <a:cxn ang="0">
                    <a:pos x="56" y="269"/>
                  </a:cxn>
                  <a:cxn ang="0">
                    <a:pos x="106" y="303"/>
                  </a:cxn>
                  <a:cxn ang="0">
                    <a:pos x="163" y="314"/>
                  </a:cxn>
                  <a:cxn ang="0">
                    <a:pos x="234" y="296"/>
                  </a:cxn>
                  <a:cxn ang="0">
                    <a:pos x="281" y="258"/>
                  </a:cxn>
                  <a:cxn ang="0">
                    <a:pos x="312" y="192"/>
                  </a:cxn>
                  <a:cxn ang="0">
                    <a:pos x="203" y="72"/>
                  </a:cxn>
                  <a:cxn ang="0">
                    <a:pos x="204" y="108"/>
                  </a:cxn>
                  <a:cxn ang="0">
                    <a:pos x="181" y="111"/>
                  </a:cxn>
                  <a:cxn ang="0">
                    <a:pos x="173" y="117"/>
                  </a:cxn>
                  <a:cxn ang="0">
                    <a:pos x="203" y="133"/>
                  </a:cxn>
                  <a:cxn ang="0">
                    <a:pos x="204" y="167"/>
                  </a:cxn>
                  <a:cxn ang="0">
                    <a:pos x="199" y="172"/>
                  </a:cxn>
                  <a:cxn ang="0">
                    <a:pos x="172" y="252"/>
                  </a:cxn>
                  <a:cxn ang="0">
                    <a:pos x="138" y="253"/>
                  </a:cxn>
                  <a:cxn ang="0">
                    <a:pos x="133" y="248"/>
                  </a:cxn>
                  <a:cxn ang="0">
                    <a:pos x="114" y="171"/>
                  </a:cxn>
                  <a:cxn ang="0">
                    <a:pos x="113" y="137"/>
                  </a:cxn>
                  <a:cxn ang="0">
                    <a:pos x="118" y="132"/>
                  </a:cxn>
                  <a:cxn ang="0">
                    <a:pos x="135" y="96"/>
                  </a:cxn>
                  <a:cxn ang="0">
                    <a:pos x="152" y="74"/>
                  </a:cxn>
                  <a:cxn ang="0">
                    <a:pos x="201" y="71"/>
                  </a:cxn>
                  <a:cxn ang="0">
                    <a:pos x="171" y="82"/>
                  </a:cxn>
                  <a:cxn ang="0">
                    <a:pos x="149" y="89"/>
                  </a:cxn>
                  <a:cxn ang="0">
                    <a:pos x="143" y="137"/>
                  </a:cxn>
                  <a:cxn ang="0">
                    <a:pos x="140" y="142"/>
                  </a:cxn>
                  <a:cxn ang="0">
                    <a:pos x="138" y="162"/>
                  </a:cxn>
                  <a:cxn ang="0">
                    <a:pos x="143" y="243"/>
                  </a:cxn>
                  <a:cxn ang="0">
                    <a:pos x="164" y="163"/>
                  </a:cxn>
                  <a:cxn ang="0">
                    <a:pos x="169" y="143"/>
                  </a:cxn>
                  <a:cxn ang="0">
                    <a:pos x="163" y="139"/>
                  </a:cxn>
                  <a:cxn ang="0">
                    <a:pos x="166" y="105"/>
                  </a:cxn>
                  <a:cxn ang="0">
                    <a:pos x="181" y="100"/>
                  </a:cxn>
                </a:cxnLst>
                <a:rect l="0" t="0" r="r" b="b"/>
                <a:pathLst>
                  <a:path w="326" h="325">
                    <a:moveTo>
                      <a:pt x="326" y="162"/>
                    </a:moveTo>
                    <a:lnTo>
                      <a:pt x="326" y="162"/>
                    </a:lnTo>
                    <a:lnTo>
                      <a:pt x="325" y="178"/>
                    </a:lnTo>
                    <a:lnTo>
                      <a:pt x="323" y="194"/>
                    </a:lnTo>
                    <a:lnTo>
                      <a:pt x="319" y="210"/>
                    </a:lnTo>
                    <a:lnTo>
                      <a:pt x="314" y="225"/>
                    </a:lnTo>
                    <a:lnTo>
                      <a:pt x="307" y="239"/>
                    </a:lnTo>
                    <a:lnTo>
                      <a:pt x="299" y="252"/>
                    </a:lnTo>
                    <a:lnTo>
                      <a:pt x="289" y="265"/>
                    </a:lnTo>
                    <a:lnTo>
                      <a:pt x="278" y="277"/>
                    </a:lnTo>
                    <a:lnTo>
                      <a:pt x="278" y="277"/>
                    </a:lnTo>
                    <a:lnTo>
                      <a:pt x="266" y="289"/>
                    </a:lnTo>
                    <a:lnTo>
                      <a:pt x="253" y="298"/>
                    </a:lnTo>
                    <a:lnTo>
                      <a:pt x="239" y="306"/>
                    </a:lnTo>
                    <a:lnTo>
                      <a:pt x="225" y="313"/>
                    </a:lnTo>
                    <a:lnTo>
                      <a:pt x="211" y="318"/>
                    </a:lnTo>
                    <a:lnTo>
                      <a:pt x="196" y="322"/>
                    </a:lnTo>
                    <a:lnTo>
                      <a:pt x="180" y="324"/>
                    </a:lnTo>
                    <a:lnTo>
                      <a:pt x="163" y="325"/>
                    </a:lnTo>
                    <a:lnTo>
                      <a:pt x="163" y="325"/>
                    </a:lnTo>
                    <a:lnTo>
                      <a:pt x="147" y="324"/>
                    </a:lnTo>
                    <a:lnTo>
                      <a:pt x="131" y="322"/>
                    </a:lnTo>
                    <a:lnTo>
                      <a:pt x="116" y="318"/>
                    </a:lnTo>
                    <a:lnTo>
                      <a:pt x="101" y="313"/>
                    </a:lnTo>
                    <a:lnTo>
                      <a:pt x="87" y="306"/>
                    </a:lnTo>
                    <a:lnTo>
                      <a:pt x="73" y="298"/>
                    </a:lnTo>
                    <a:lnTo>
                      <a:pt x="61" y="289"/>
                    </a:lnTo>
                    <a:lnTo>
                      <a:pt x="48" y="277"/>
                    </a:lnTo>
                    <a:lnTo>
                      <a:pt x="48" y="277"/>
                    </a:lnTo>
                    <a:lnTo>
                      <a:pt x="37" y="265"/>
                    </a:lnTo>
                    <a:lnTo>
                      <a:pt x="28" y="252"/>
                    </a:lnTo>
                    <a:lnTo>
                      <a:pt x="20" y="239"/>
                    </a:lnTo>
                    <a:lnTo>
                      <a:pt x="13" y="225"/>
                    </a:lnTo>
                    <a:lnTo>
                      <a:pt x="7" y="210"/>
                    </a:lnTo>
                    <a:lnTo>
                      <a:pt x="3" y="194"/>
                    </a:lnTo>
                    <a:lnTo>
                      <a:pt x="1" y="178"/>
                    </a:lnTo>
                    <a:lnTo>
                      <a:pt x="0" y="162"/>
                    </a:lnTo>
                    <a:lnTo>
                      <a:pt x="0" y="162"/>
                    </a:lnTo>
                    <a:lnTo>
                      <a:pt x="1" y="146"/>
                    </a:lnTo>
                    <a:lnTo>
                      <a:pt x="3" y="130"/>
                    </a:lnTo>
                    <a:lnTo>
                      <a:pt x="7" y="115"/>
                    </a:lnTo>
                    <a:lnTo>
                      <a:pt x="13" y="100"/>
                    </a:lnTo>
                    <a:lnTo>
                      <a:pt x="20" y="86"/>
                    </a:lnTo>
                    <a:lnTo>
                      <a:pt x="28" y="73"/>
                    </a:lnTo>
                    <a:lnTo>
                      <a:pt x="37" y="60"/>
                    </a:lnTo>
                    <a:lnTo>
                      <a:pt x="48" y="48"/>
                    </a:lnTo>
                    <a:lnTo>
                      <a:pt x="48" y="48"/>
                    </a:lnTo>
                    <a:lnTo>
                      <a:pt x="61" y="37"/>
                    </a:lnTo>
                    <a:lnTo>
                      <a:pt x="73" y="27"/>
                    </a:lnTo>
                    <a:lnTo>
                      <a:pt x="87" y="18"/>
                    </a:lnTo>
                    <a:lnTo>
                      <a:pt x="101" y="11"/>
                    </a:lnTo>
                    <a:lnTo>
                      <a:pt x="116" y="6"/>
                    </a:lnTo>
                    <a:lnTo>
                      <a:pt x="131" y="3"/>
                    </a:lnTo>
                    <a:lnTo>
                      <a:pt x="147" y="0"/>
                    </a:lnTo>
                    <a:lnTo>
                      <a:pt x="163" y="0"/>
                    </a:lnTo>
                    <a:lnTo>
                      <a:pt x="163" y="0"/>
                    </a:lnTo>
                    <a:lnTo>
                      <a:pt x="180" y="0"/>
                    </a:lnTo>
                    <a:lnTo>
                      <a:pt x="196" y="3"/>
                    </a:lnTo>
                    <a:lnTo>
                      <a:pt x="211" y="6"/>
                    </a:lnTo>
                    <a:lnTo>
                      <a:pt x="225" y="11"/>
                    </a:lnTo>
                    <a:lnTo>
                      <a:pt x="239" y="18"/>
                    </a:lnTo>
                    <a:lnTo>
                      <a:pt x="253" y="27"/>
                    </a:lnTo>
                    <a:lnTo>
                      <a:pt x="266" y="37"/>
                    </a:lnTo>
                    <a:lnTo>
                      <a:pt x="278" y="48"/>
                    </a:lnTo>
                    <a:lnTo>
                      <a:pt x="278" y="48"/>
                    </a:lnTo>
                    <a:lnTo>
                      <a:pt x="289" y="60"/>
                    </a:lnTo>
                    <a:lnTo>
                      <a:pt x="299" y="73"/>
                    </a:lnTo>
                    <a:lnTo>
                      <a:pt x="307" y="86"/>
                    </a:lnTo>
                    <a:lnTo>
                      <a:pt x="314" y="100"/>
                    </a:lnTo>
                    <a:lnTo>
                      <a:pt x="319" y="115"/>
                    </a:lnTo>
                    <a:lnTo>
                      <a:pt x="323" y="130"/>
                    </a:lnTo>
                    <a:lnTo>
                      <a:pt x="325" y="146"/>
                    </a:lnTo>
                    <a:lnTo>
                      <a:pt x="326" y="162"/>
                    </a:lnTo>
                    <a:lnTo>
                      <a:pt x="326" y="162"/>
                    </a:lnTo>
                    <a:close/>
                    <a:moveTo>
                      <a:pt x="314" y="162"/>
                    </a:moveTo>
                    <a:lnTo>
                      <a:pt x="314" y="162"/>
                    </a:lnTo>
                    <a:lnTo>
                      <a:pt x="314" y="147"/>
                    </a:lnTo>
                    <a:lnTo>
                      <a:pt x="312" y="132"/>
                    </a:lnTo>
                    <a:lnTo>
                      <a:pt x="308" y="118"/>
                    </a:lnTo>
                    <a:lnTo>
                      <a:pt x="303" y="104"/>
                    </a:lnTo>
                    <a:lnTo>
                      <a:pt x="297" y="91"/>
                    </a:lnTo>
                    <a:lnTo>
                      <a:pt x="290" y="79"/>
                    </a:lnTo>
                    <a:lnTo>
                      <a:pt x="281" y="67"/>
                    </a:lnTo>
                    <a:lnTo>
                      <a:pt x="271" y="56"/>
                    </a:lnTo>
                    <a:lnTo>
                      <a:pt x="271" y="56"/>
                    </a:lnTo>
                    <a:lnTo>
                      <a:pt x="258" y="45"/>
                    </a:lnTo>
                    <a:lnTo>
                      <a:pt x="246" y="36"/>
                    </a:lnTo>
                    <a:lnTo>
                      <a:pt x="234" y="29"/>
                    </a:lnTo>
                    <a:lnTo>
                      <a:pt x="221" y="22"/>
                    </a:lnTo>
                    <a:lnTo>
                      <a:pt x="208" y="17"/>
                    </a:lnTo>
                    <a:lnTo>
                      <a:pt x="194" y="14"/>
                    </a:lnTo>
                    <a:lnTo>
                      <a:pt x="179" y="11"/>
                    </a:lnTo>
                    <a:lnTo>
                      <a:pt x="163" y="11"/>
                    </a:lnTo>
                    <a:lnTo>
                      <a:pt x="163" y="11"/>
                    </a:lnTo>
                    <a:lnTo>
                      <a:pt x="148" y="11"/>
                    </a:lnTo>
                    <a:lnTo>
                      <a:pt x="133" y="14"/>
                    </a:lnTo>
                    <a:lnTo>
                      <a:pt x="119" y="17"/>
                    </a:lnTo>
                    <a:lnTo>
                      <a:pt x="106" y="22"/>
                    </a:lnTo>
                    <a:lnTo>
                      <a:pt x="92" y="29"/>
                    </a:lnTo>
                    <a:lnTo>
                      <a:pt x="79" y="36"/>
                    </a:lnTo>
                    <a:lnTo>
                      <a:pt x="67" y="45"/>
                    </a:lnTo>
                    <a:lnTo>
                      <a:pt x="56" y="56"/>
                    </a:lnTo>
                    <a:lnTo>
                      <a:pt x="56" y="56"/>
                    </a:lnTo>
                    <a:lnTo>
                      <a:pt x="46" y="67"/>
                    </a:lnTo>
                    <a:lnTo>
                      <a:pt x="37" y="79"/>
                    </a:lnTo>
                    <a:lnTo>
                      <a:pt x="30" y="91"/>
                    </a:lnTo>
                    <a:lnTo>
                      <a:pt x="23" y="104"/>
                    </a:lnTo>
                    <a:lnTo>
                      <a:pt x="19" y="118"/>
                    </a:lnTo>
                    <a:lnTo>
                      <a:pt x="15" y="132"/>
                    </a:lnTo>
                    <a:lnTo>
                      <a:pt x="13" y="147"/>
                    </a:lnTo>
                    <a:lnTo>
                      <a:pt x="13" y="162"/>
                    </a:lnTo>
                    <a:lnTo>
                      <a:pt x="13" y="162"/>
                    </a:lnTo>
                    <a:lnTo>
                      <a:pt x="13" y="177"/>
                    </a:lnTo>
                    <a:lnTo>
                      <a:pt x="15" y="192"/>
                    </a:lnTo>
                    <a:lnTo>
                      <a:pt x="19" y="207"/>
                    </a:lnTo>
                    <a:lnTo>
                      <a:pt x="23" y="221"/>
                    </a:lnTo>
                    <a:lnTo>
                      <a:pt x="30" y="233"/>
                    </a:lnTo>
                    <a:lnTo>
                      <a:pt x="37" y="246"/>
                    </a:lnTo>
                    <a:lnTo>
                      <a:pt x="46" y="258"/>
                    </a:lnTo>
                    <a:lnTo>
                      <a:pt x="56" y="269"/>
                    </a:lnTo>
                    <a:lnTo>
                      <a:pt x="56" y="269"/>
                    </a:lnTo>
                    <a:lnTo>
                      <a:pt x="67" y="279"/>
                    </a:lnTo>
                    <a:lnTo>
                      <a:pt x="79" y="289"/>
                    </a:lnTo>
                    <a:lnTo>
                      <a:pt x="92" y="296"/>
                    </a:lnTo>
                    <a:lnTo>
                      <a:pt x="106" y="303"/>
                    </a:lnTo>
                    <a:lnTo>
                      <a:pt x="119" y="307"/>
                    </a:lnTo>
                    <a:lnTo>
                      <a:pt x="133" y="311"/>
                    </a:lnTo>
                    <a:lnTo>
                      <a:pt x="148" y="313"/>
                    </a:lnTo>
                    <a:lnTo>
                      <a:pt x="163" y="314"/>
                    </a:lnTo>
                    <a:lnTo>
                      <a:pt x="163" y="314"/>
                    </a:lnTo>
                    <a:lnTo>
                      <a:pt x="179" y="313"/>
                    </a:lnTo>
                    <a:lnTo>
                      <a:pt x="194" y="311"/>
                    </a:lnTo>
                    <a:lnTo>
                      <a:pt x="208" y="307"/>
                    </a:lnTo>
                    <a:lnTo>
                      <a:pt x="221" y="303"/>
                    </a:lnTo>
                    <a:lnTo>
                      <a:pt x="234" y="296"/>
                    </a:lnTo>
                    <a:lnTo>
                      <a:pt x="246" y="289"/>
                    </a:lnTo>
                    <a:lnTo>
                      <a:pt x="258" y="279"/>
                    </a:lnTo>
                    <a:lnTo>
                      <a:pt x="271" y="269"/>
                    </a:lnTo>
                    <a:lnTo>
                      <a:pt x="271" y="269"/>
                    </a:lnTo>
                    <a:lnTo>
                      <a:pt x="281" y="258"/>
                    </a:lnTo>
                    <a:lnTo>
                      <a:pt x="290" y="246"/>
                    </a:lnTo>
                    <a:lnTo>
                      <a:pt x="297" y="233"/>
                    </a:lnTo>
                    <a:lnTo>
                      <a:pt x="303" y="221"/>
                    </a:lnTo>
                    <a:lnTo>
                      <a:pt x="308" y="207"/>
                    </a:lnTo>
                    <a:lnTo>
                      <a:pt x="312" y="192"/>
                    </a:lnTo>
                    <a:lnTo>
                      <a:pt x="314" y="177"/>
                    </a:lnTo>
                    <a:lnTo>
                      <a:pt x="314" y="162"/>
                    </a:lnTo>
                    <a:lnTo>
                      <a:pt x="314" y="162"/>
                    </a:lnTo>
                    <a:close/>
                    <a:moveTo>
                      <a:pt x="203" y="72"/>
                    </a:moveTo>
                    <a:lnTo>
                      <a:pt x="203" y="72"/>
                    </a:lnTo>
                    <a:lnTo>
                      <a:pt x="204" y="74"/>
                    </a:lnTo>
                    <a:lnTo>
                      <a:pt x="204" y="76"/>
                    </a:lnTo>
                    <a:lnTo>
                      <a:pt x="204" y="106"/>
                    </a:lnTo>
                    <a:lnTo>
                      <a:pt x="204" y="106"/>
                    </a:lnTo>
                    <a:lnTo>
                      <a:pt x="204" y="108"/>
                    </a:lnTo>
                    <a:lnTo>
                      <a:pt x="203" y="110"/>
                    </a:lnTo>
                    <a:lnTo>
                      <a:pt x="203" y="110"/>
                    </a:lnTo>
                    <a:lnTo>
                      <a:pt x="199" y="111"/>
                    </a:lnTo>
                    <a:lnTo>
                      <a:pt x="181" y="111"/>
                    </a:lnTo>
                    <a:lnTo>
                      <a:pt x="181" y="111"/>
                    </a:lnTo>
                    <a:lnTo>
                      <a:pt x="176" y="111"/>
                    </a:lnTo>
                    <a:lnTo>
                      <a:pt x="174" y="111"/>
                    </a:lnTo>
                    <a:lnTo>
                      <a:pt x="174" y="111"/>
                    </a:lnTo>
                    <a:lnTo>
                      <a:pt x="174" y="114"/>
                    </a:lnTo>
                    <a:lnTo>
                      <a:pt x="173" y="117"/>
                    </a:lnTo>
                    <a:lnTo>
                      <a:pt x="173" y="132"/>
                    </a:lnTo>
                    <a:lnTo>
                      <a:pt x="199" y="132"/>
                    </a:lnTo>
                    <a:lnTo>
                      <a:pt x="199" y="132"/>
                    </a:lnTo>
                    <a:lnTo>
                      <a:pt x="201" y="132"/>
                    </a:lnTo>
                    <a:lnTo>
                      <a:pt x="203" y="133"/>
                    </a:lnTo>
                    <a:lnTo>
                      <a:pt x="203" y="133"/>
                    </a:lnTo>
                    <a:lnTo>
                      <a:pt x="204" y="135"/>
                    </a:lnTo>
                    <a:lnTo>
                      <a:pt x="204" y="137"/>
                    </a:lnTo>
                    <a:lnTo>
                      <a:pt x="204" y="167"/>
                    </a:lnTo>
                    <a:lnTo>
                      <a:pt x="204" y="167"/>
                    </a:lnTo>
                    <a:lnTo>
                      <a:pt x="204" y="169"/>
                    </a:lnTo>
                    <a:lnTo>
                      <a:pt x="203" y="171"/>
                    </a:lnTo>
                    <a:lnTo>
                      <a:pt x="203" y="171"/>
                    </a:lnTo>
                    <a:lnTo>
                      <a:pt x="201" y="172"/>
                    </a:lnTo>
                    <a:lnTo>
                      <a:pt x="199" y="172"/>
                    </a:lnTo>
                    <a:lnTo>
                      <a:pt x="173" y="172"/>
                    </a:lnTo>
                    <a:lnTo>
                      <a:pt x="173" y="248"/>
                    </a:lnTo>
                    <a:lnTo>
                      <a:pt x="173" y="248"/>
                    </a:lnTo>
                    <a:lnTo>
                      <a:pt x="173" y="250"/>
                    </a:lnTo>
                    <a:lnTo>
                      <a:pt x="172" y="252"/>
                    </a:lnTo>
                    <a:lnTo>
                      <a:pt x="172" y="252"/>
                    </a:lnTo>
                    <a:lnTo>
                      <a:pt x="171" y="253"/>
                    </a:lnTo>
                    <a:lnTo>
                      <a:pt x="169" y="253"/>
                    </a:lnTo>
                    <a:lnTo>
                      <a:pt x="138" y="253"/>
                    </a:lnTo>
                    <a:lnTo>
                      <a:pt x="138" y="253"/>
                    </a:lnTo>
                    <a:lnTo>
                      <a:pt x="136" y="253"/>
                    </a:lnTo>
                    <a:lnTo>
                      <a:pt x="134" y="252"/>
                    </a:lnTo>
                    <a:lnTo>
                      <a:pt x="134" y="252"/>
                    </a:lnTo>
                    <a:lnTo>
                      <a:pt x="133" y="250"/>
                    </a:lnTo>
                    <a:lnTo>
                      <a:pt x="133" y="248"/>
                    </a:lnTo>
                    <a:lnTo>
                      <a:pt x="133" y="172"/>
                    </a:lnTo>
                    <a:lnTo>
                      <a:pt x="118" y="172"/>
                    </a:lnTo>
                    <a:lnTo>
                      <a:pt x="118" y="172"/>
                    </a:lnTo>
                    <a:lnTo>
                      <a:pt x="116" y="172"/>
                    </a:lnTo>
                    <a:lnTo>
                      <a:pt x="114" y="171"/>
                    </a:lnTo>
                    <a:lnTo>
                      <a:pt x="114" y="171"/>
                    </a:lnTo>
                    <a:lnTo>
                      <a:pt x="113" y="169"/>
                    </a:lnTo>
                    <a:lnTo>
                      <a:pt x="113" y="167"/>
                    </a:lnTo>
                    <a:lnTo>
                      <a:pt x="113" y="137"/>
                    </a:lnTo>
                    <a:lnTo>
                      <a:pt x="113" y="137"/>
                    </a:lnTo>
                    <a:lnTo>
                      <a:pt x="113" y="135"/>
                    </a:lnTo>
                    <a:lnTo>
                      <a:pt x="114" y="133"/>
                    </a:lnTo>
                    <a:lnTo>
                      <a:pt x="114" y="133"/>
                    </a:lnTo>
                    <a:lnTo>
                      <a:pt x="116" y="132"/>
                    </a:lnTo>
                    <a:lnTo>
                      <a:pt x="118" y="132"/>
                    </a:lnTo>
                    <a:lnTo>
                      <a:pt x="133" y="132"/>
                    </a:lnTo>
                    <a:lnTo>
                      <a:pt x="133" y="116"/>
                    </a:lnTo>
                    <a:lnTo>
                      <a:pt x="133" y="116"/>
                    </a:lnTo>
                    <a:lnTo>
                      <a:pt x="133" y="105"/>
                    </a:lnTo>
                    <a:lnTo>
                      <a:pt x="135" y="96"/>
                    </a:lnTo>
                    <a:lnTo>
                      <a:pt x="137" y="89"/>
                    </a:lnTo>
                    <a:lnTo>
                      <a:pt x="140" y="82"/>
                    </a:lnTo>
                    <a:lnTo>
                      <a:pt x="140" y="82"/>
                    </a:lnTo>
                    <a:lnTo>
                      <a:pt x="145" y="78"/>
                    </a:lnTo>
                    <a:lnTo>
                      <a:pt x="152" y="74"/>
                    </a:lnTo>
                    <a:lnTo>
                      <a:pt x="160" y="72"/>
                    </a:lnTo>
                    <a:lnTo>
                      <a:pt x="171" y="71"/>
                    </a:lnTo>
                    <a:lnTo>
                      <a:pt x="199" y="71"/>
                    </a:lnTo>
                    <a:lnTo>
                      <a:pt x="199" y="71"/>
                    </a:lnTo>
                    <a:lnTo>
                      <a:pt x="201" y="71"/>
                    </a:lnTo>
                    <a:lnTo>
                      <a:pt x="203" y="72"/>
                    </a:lnTo>
                    <a:lnTo>
                      <a:pt x="203" y="72"/>
                    </a:lnTo>
                    <a:close/>
                    <a:moveTo>
                      <a:pt x="193" y="82"/>
                    </a:moveTo>
                    <a:lnTo>
                      <a:pt x="171" y="82"/>
                    </a:lnTo>
                    <a:lnTo>
                      <a:pt x="171" y="82"/>
                    </a:lnTo>
                    <a:lnTo>
                      <a:pt x="163" y="82"/>
                    </a:lnTo>
                    <a:lnTo>
                      <a:pt x="157" y="84"/>
                    </a:lnTo>
                    <a:lnTo>
                      <a:pt x="152" y="86"/>
                    </a:lnTo>
                    <a:lnTo>
                      <a:pt x="149" y="89"/>
                    </a:lnTo>
                    <a:lnTo>
                      <a:pt x="149" y="89"/>
                    </a:lnTo>
                    <a:lnTo>
                      <a:pt x="146" y="94"/>
                    </a:lnTo>
                    <a:lnTo>
                      <a:pt x="144" y="99"/>
                    </a:lnTo>
                    <a:lnTo>
                      <a:pt x="143" y="107"/>
                    </a:lnTo>
                    <a:lnTo>
                      <a:pt x="143" y="116"/>
                    </a:lnTo>
                    <a:lnTo>
                      <a:pt x="143" y="137"/>
                    </a:lnTo>
                    <a:lnTo>
                      <a:pt x="143" y="137"/>
                    </a:lnTo>
                    <a:lnTo>
                      <a:pt x="143" y="139"/>
                    </a:lnTo>
                    <a:lnTo>
                      <a:pt x="142" y="141"/>
                    </a:lnTo>
                    <a:lnTo>
                      <a:pt x="142" y="141"/>
                    </a:lnTo>
                    <a:lnTo>
                      <a:pt x="140" y="142"/>
                    </a:lnTo>
                    <a:lnTo>
                      <a:pt x="138" y="143"/>
                    </a:lnTo>
                    <a:lnTo>
                      <a:pt x="123" y="143"/>
                    </a:lnTo>
                    <a:lnTo>
                      <a:pt x="123" y="162"/>
                    </a:lnTo>
                    <a:lnTo>
                      <a:pt x="138" y="162"/>
                    </a:lnTo>
                    <a:lnTo>
                      <a:pt x="138" y="162"/>
                    </a:lnTo>
                    <a:lnTo>
                      <a:pt x="140" y="162"/>
                    </a:lnTo>
                    <a:lnTo>
                      <a:pt x="142" y="163"/>
                    </a:lnTo>
                    <a:lnTo>
                      <a:pt x="143" y="165"/>
                    </a:lnTo>
                    <a:lnTo>
                      <a:pt x="143" y="167"/>
                    </a:lnTo>
                    <a:lnTo>
                      <a:pt x="143" y="243"/>
                    </a:lnTo>
                    <a:lnTo>
                      <a:pt x="163" y="243"/>
                    </a:lnTo>
                    <a:lnTo>
                      <a:pt x="163" y="167"/>
                    </a:lnTo>
                    <a:lnTo>
                      <a:pt x="163" y="167"/>
                    </a:lnTo>
                    <a:lnTo>
                      <a:pt x="163" y="165"/>
                    </a:lnTo>
                    <a:lnTo>
                      <a:pt x="164" y="163"/>
                    </a:lnTo>
                    <a:lnTo>
                      <a:pt x="166" y="162"/>
                    </a:lnTo>
                    <a:lnTo>
                      <a:pt x="169" y="162"/>
                    </a:lnTo>
                    <a:lnTo>
                      <a:pt x="194" y="162"/>
                    </a:lnTo>
                    <a:lnTo>
                      <a:pt x="194" y="143"/>
                    </a:lnTo>
                    <a:lnTo>
                      <a:pt x="169" y="143"/>
                    </a:lnTo>
                    <a:lnTo>
                      <a:pt x="169" y="143"/>
                    </a:lnTo>
                    <a:lnTo>
                      <a:pt x="166" y="142"/>
                    </a:lnTo>
                    <a:lnTo>
                      <a:pt x="164" y="141"/>
                    </a:lnTo>
                    <a:lnTo>
                      <a:pt x="164" y="141"/>
                    </a:lnTo>
                    <a:lnTo>
                      <a:pt x="163" y="139"/>
                    </a:lnTo>
                    <a:lnTo>
                      <a:pt x="163" y="137"/>
                    </a:lnTo>
                    <a:lnTo>
                      <a:pt x="163" y="118"/>
                    </a:lnTo>
                    <a:lnTo>
                      <a:pt x="163" y="118"/>
                    </a:lnTo>
                    <a:lnTo>
                      <a:pt x="164" y="110"/>
                    </a:lnTo>
                    <a:lnTo>
                      <a:pt x="166" y="105"/>
                    </a:lnTo>
                    <a:lnTo>
                      <a:pt x="166" y="105"/>
                    </a:lnTo>
                    <a:lnTo>
                      <a:pt x="168" y="103"/>
                    </a:lnTo>
                    <a:lnTo>
                      <a:pt x="171" y="101"/>
                    </a:lnTo>
                    <a:lnTo>
                      <a:pt x="175" y="100"/>
                    </a:lnTo>
                    <a:lnTo>
                      <a:pt x="181" y="100"/>
                    </a:lnTo>
                    <a:lnTo>
                      <a:pt x="193" y="101"/>
                    </a:lnTo>
                    <a:lnTo>
                      <a:pt x="193" y="82"/>
                    </a:lnTo>
                    <a:close/>
                  </a:path>
                </a:pathLst>
              </a:custGeom>
              <a:solidFill>
                <a:schemeClr val="accent2"/>
              </a:solid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grpSp>
        <p:grpSp>
          <p:nvGrpSpPr>
            <p:cNvPr id="30" name="Group 29"/>
            <p:cNvGrpSpPr/>
            <p:nvPr/>
          </p:nvGrpSpPr>
          <p:grpSpPr>
            <a:xfrm>
              <a:off x="5164216" y="4667213"/>
              <a:ext cx="1042192" cy="528947"/>
              <a:chOff x="5085997" y="4675979"/>
              <a:chExt cx="1042192" cy="528947"/>
            </a:xfrm>
          </p:grpSpPr>
          <p:sp>
            <p:nvSpPr>
              <p:cNvPr id="13" name="TextBox 12"/>
              <p:cNvSpPr txBox="1"/>
              <p:nvPr/>
            </p:nvSpPr>
            <p:spPr>
              <a:xfrm>
                <a:off x="5085997" y="5026245"/>
                <a:ext cx="1042192" cy="178681"/>
              </a:xfrm>
              <a:prstGeom prst="rect">
                <a:avLst/>
              </a:prstGeom>
              <a:noFill/>
            </p:spPr>
            <p:txBody>
              <a:bodyPr wrap="square" lIns="0" tIns="0" rIns="0" bIns="0" rtlCol="1">
                <a:spAutoFit/>
              </a:bodyPr>
              <a:lstStyle/>
              <a:p>
                <a:pPr algn="ctr">
                  <a:lnSpc>
                    <a:spcPts val="1408"/>
                  </a:lnSpc>
                  <a:spcAft>
                    <a:spcPts val="325"/>
                  </a:spcAft>
                </a:pPr>
                <a:r>
                  <a:rPr lang="en-US" sz="1050" dirty="0">
                    <a:solidFill>
                      <a:schemeClr val="accent2"/>
                    </a:solidFill>
                    <a:latin typeface="Source Sans Pro Light" panose="020B0403030403020204" pitchFamily="34" charset="0"/>
                    <a:ea typeface="Open Sans" pitchFamily="34" charset="0"/>
                    <a:cs typeface="Open Sans" pitchFamily="34" charset="0"/>
                  </a:rPr>
                  <a:t>@</a:t>
                </a:r>
                <a:r>
                  <a:rPr lang="en-US" sz="1100" dirty="0" err="1">
                    <a:solidFill>
                      <a:schemeClr val="accent2"/>
                    </a:solidFill>
                    <a:latin typeface="Source Sans Pro Light" panose="020B0403030403020204" pitchFamily="34" charset="0"/>
                    <a:ea typeface="Open Sans" pitchFamily="34" charset="0"/>
                    <a:cs typeface="Open Sans" pitchFamily="34" charset="0"/>
                  </a:rPr>
                  <a:t>strongblocks</a:t>
                </a:r>
                <a:endParaRPr lang="en-US" sz="1050" dirty="0">
                  <a:solidFill>
                    <a:schemeClr val="accent2"/>
                  </a:solidFill>
                  <a:latin typeface="Source Sans Pro Light" panose="020B0403030403020204" pitchFamily="34" charset="0"/>
                  <a:ea typeface="Open Sans" pitchFamily="34" charset="0"/>
                  <a:cs typeface="Open Sans" pitchFamily="34" charset="0"/>
                </a:endParaRPr>
              </a:p>
            </p:txBody>
          </p:sp>
          <p:sp>
            <p:nvSpPr>
              <p:cNvPr id="14" name="Freeform 100"/>
              <p:cNvSpPr>
                <a:spLocks noEditPoints="1"/>
              </p:cNvSpPr>
              <p:nvPr/>
            </p:nvSpPr>
            <p:spPr bwMode="auto">
              <a:xfrm>
                <a:off x="5458503" y="4675979"/>
                <a:ext cx="297180" cy="297180"/>
              </a:xfrm>
              <a:custGeom>
                <a:avLst/>
                <a:gdLst/>
                <a:ahLst/>
                <a:cxnLst>
                  <a:cxn ang="0">
                    <a:pos x="307" y="239"/>
                  </a:cxn>
                  <a:cxn ang="0">
                    <a:pos x="239" y="306"/>
                  </a:cxn>
                  <a:cxn ang="0">
                    <a:pos x="147" y="324"/>
                  </a:cxn>
                  <a:cxn ang="0">
                    <a:pos x="48" y="277"/>
                  </a:cxn>
                  <a:cxn ang="0">
                    <a:pos x="3" y="194"/>
                  </a:cxn>
                  <a:cxn ang="0">
                    <a:pos x="12" y="100"/>
                  </a:cxn>
                  <a:cxn ang="0">
                    <a:pos x="73" y="27"/>
                  </a:cxn>
                  <a:cxn ang="0">
                    <a:pos x="163" y="0"/>
                  </a:cxn>
                  <a:cxn ang="0">
                    <a:pos x="265" y="37"/>
                  </a:cxn>
                  <a:cxn ang="0">
                    <a:pos x="319" y="115"/>
                  </a:cxn>
                  <a:cxn ang="0">
                    <a:pos x="314" y="147"/>
                  </a:cxn>
                  <a:cxn ang="0">
                    <a:pos x="270" y="56"/>
                  </a:cxn>
                  <a:cxn ang="0">
                    <a:pos x="194" y="14"/>
                  </a:cxn>
                  <a:cxn ang="0">
                    <a:pos x="105" y="22"/>
                  </a:cxn>
                  <a:cxn ang="0">
                    <a:pos x="37" y="79"/>
                  </a:cxn>
                  <a:cxn ang="0">
                    <a:pos x="12" y="162"/>
                  </a:cxn>
                  <a:cxn ang="0">
                    <a:pos x="46" y="258"/>
                  </a:cxn>
                  <a:cxn ang="0">
                    <a:pos x="119" y="307"/>
                  </a:cxn>
                  <a:cxn ang="0">
                    <a:pos x="208" y="307"/>
                  </a:cxn>
                  <a:cxn ang="0">
                    <a:pos x="281" y="258"/>
                  </a:cxn>
                  <a:cxn ang="0">
                    <a:pos x="314" y="162"/>
                  </a:cxn>
                  <a:cxn ang="0">
                    <a:pos x="258" y="120"/>
                  </a:cxn>
                  <a:cxn ang="0">
                    <a:pos x="242" y="149"/>
                  </a:cxn>
                  <a:cxn ang="0">
                    <a:pos x="215" y="209"/>
                  </a:cxn>
                  <a:cxn ang="0">
                    <a:pos x="164" y="237"/>
                  </a:cxn>
                  <a:cxn ang="0">
                    <a:pos x="89" y="223"/>
                  </a:cxn>
                  <a:cxn ang="0">
                    <a:pos x="91" y="213"/>
                  </a:cxn>
                  <a:cxn ang="0">
                    <a:pos x="128" y="208"/>
                  </a:cxn>
                  <a:cxn ang="0">
                    <a:pos x="106" y="177"/>
                  </a:cxn>
                  <a:cxn ang="0">
                    <a:pos x="93" y="148"/>
                  </a:cxn>
                  <a:cxn ang="0">
                    <a:pos x="93" y="125"/>
                  </a:cxn>
                  <a:cxn ang="0">
                    <a:pos x="100" y="102"/>
                  </a:cxn>
                  <a:cxn ang="0">
                    <a:pos x="120" y="117"/>
                  </a:cxn>
                  <a:cxn ang="0">
                    <a:pos x="165" y="137"/>
                  </a:cxn>
                  <a:cxn ang="0">
                    <a:pos x="177" y="107"/>
                  </a:cxn>
                  <a:cxn ang="0">
                    <a:pos x="218" y="98"/>
                  </a:cxn>
                  <a:cxn ang="0">
                    <a:pos x="250" y="98"/>
                  </a:cxn>
                  <a:cxn ang="0">
                    <a:pos x="252" y="113"/>
                  </a:cxn>
                  <a:cxn ang="0">
                    <a:pos x="236" y="128"/>
                  </a:cxn>
                  <a:cxn ang="0">
                    <a:pos x="229" y="122"/>
                  </a:cxn>
                  <a:cxn ang="0">
                    <a:pos x="230" y="118"/>
                  </a:cxn>
                  <a:cxn ang="0">
                    <a:pos x="210" y="107"/>
                  </a:cxn>
                  <a:cxn ang="0">
                    <a:pos x="184" y="116"/>
                  </a:cxn>
                  <a:cxn ang="0">
                    <a:pos x="177" y="142"/>
                  </a:cxn>
                  <a:cxn ang="0">
                    <a:pos x="162" y="147"/>
                  </a:cxn>
                  <a:cxn ang="0">
                    <a:pos x="105" y="118"/>
                  </a:cxn>
                  <a:cxn ang="0">
                    <a:pos x="117" y="148"/>
                  </a:cxn>
                  <a:cxn ang="0">
                    <a:pos x="114" y="157"/>
                  </a:cxn>
                  <a:cxn ang="0">
                    <a:pos x="127" y="175"/>
                  </a:cxn>
                  <a:cxn ang="0">
                    <a:pos x="130" y="184"/>
                  </a:cxn>
                  <a:cxn ang="0">
                    <a:pos x="135" y="199"/>
                  </a:cxn>
                  <a:cxn ang="0">
                    <a:pos x="145" y="209"/>
                  </a:cxn>
                  <a:cxn ang="0">
                    <a:pos x="129" y="226"/>
                  </a:cxn>
                  <a:cxn ang="0">
                    <a:pos x="187" y="217"/>
                  </a:cxn>
                  <a:cxn ang="0">
                    <a:pos x="223" y="179"/>
                  </a:cxn>
                  <a:cxn ang="0">
                    <a:pos x="232" y="135"/>
                  </a:cxn>
                </a:cxnLst>
                <a:rect l="0" t="0" r="r" b="b"/>
                <a:pathLst>
                  <a:path w="326" h="325">
                    <a:moveTo>
                      <a:pt x="326" y="162"/>
                    </a:moveTo>
                    <a:lnTo>
                      <a:pt x="326" y="162"/>
                    </a:lnTo>
                    <a:lnTo>
                      <a:pt x="325" y="178"/>
                    </a:lnTo>
                    <a:lnTo>
                      <a:pt x="323" y="194"/>
                    </a:lnTo>
                    <a:lnTo>
                      <a:pt x="319" y="210"/>
                    </a:lnTo>
                    <a:lnTo>
                      <a:pt x="314" y="225"/>
                    </a:lnTo>
                    <a:lnTo>
                      <a:pt x="307" y="239"/>
                    </a:lnTo>
                    <a:lnTo>
                      <a:pt x="299" y="252"/>
                    </a:lnTo>
                    <a:lnTo>
                      <a:pt x="289" y="265"/>
                    </a:lnTo>
                    <a:lnTo>
                      <a:pt x="278" y="277"/>
                    </a:lnTo>
                    <a:lnTo>
                      <a:pt x="278" y="277"/>
                    </a:lnTo>
                    <a:lnTo>
                      <a:pt x="265" y="289"/>
                    </a:lnTo>
                    <a:lnTo>
                      <a:pt x="253" y="298"/>
                    </a:lnTo>
                    <a:lnTo>
                      <a:pt x="239" y="306"/>
                    </a:lnTo>
                    <a:lnTo>
                      <a:pt x="225" y="313"/>
                    </a:lnTo>
                    <a:lnTo>
                      <a:pt x="211" y="318"/>
                    </a:lnTo>
                    <a:lnTo>
                      <a:pt x="196" y="322"/>
                    </a:lnTo>
                    <a:lnTo>
                      <a:pt x="179" y="324"/>
                    </a:lnTo>
                    <a:lnTo>
                      <a:pt x="163" y="325"/>
                    </a:lnTo>
                    <a:lnTo>
                      <a:pt x="163" y="325"/>
                    </a:lnTo>
                    <a:lnTo>
                      <a:pt x="147" y="324"/>
                    </a:lnTo>
                    <a:lnTo>
                      <a:pt x="131" y="322"/>
                    </a:lnTo>
                    <a:lnTo>
                      <a:pt x="116" y="318"/>
                    </a:lnTo>
                    <a:lnTo>
                      <a:pt x="100" y="313"/>
                    </a:lnTo>
                    <a:lnTo>
                      <a:pt x="87" y="306"/>
                    </a:lnTo>
                    <a:lnTo>
                      <a:pt x="73" y="298"/>
                    </a:lnTo>
                    <a:lnTo>
                      <a:pt x="61" y="289"/>
                    </a:lnTo>
                    <a:lnTo>
                      <a:pt x="48" y="277"/>
                    </a:lnTo>
                    <a:lnTo>
                      <a:pt x="48" y="277"/>
                    </a:lnTo>
                    <a:lnTo>
                      <a:pt x="37" y="265"/>
                    </a:lnTo>
                    <a:lnTo>
                      <a:pt x="28" y="252"/>
                    </a:lnTo>
                    <a:lnTo>
                      <a:pt x="19" y="239"/>
                    </a:lnTo>
                    <a:lnTo>
                      <a:pt x="12" y="225"/>
                    </a:lnTo>
                    <a:lnTo>
                      <a:pt x="7" y="210"/>
                    </a:lnTo>
                    <a:lnTo>
                      <a:pt x="3" y="194"/>
                    </a:lnTo>
                    <a:lnTo>
                      <a:pt x="1" y="178"/>
                    </a:lnTo>
                    <a:lnTo>
                      <a:pt x="0" y="162"/>
                    </a:lnTo>
                    <a:lnTo>
                      <a:pt x="0" y="162"/>
                    </a:lnTo>
                    <a:lnTo>
                      <a:pt x="1" y="146"/>
                    </a:lnTo>
                    <a:lnTo>
                      <a:pt x="3" y="130"/>
                    </a:lnTo>
                    <a:lnTo>
                      <a:pt x="7" y="115"/>
                    </a:lnTo>
                    <a:lnTo>
                      <a:pt x="12" y="100"/>
                    </a:lnTo>
                    <a:lnTo>
                      <a:pt x="19" y="86"/>
                    </a:lnTo>
                    <a:lnTo>
                      <a:pt x="28" y="73"/>
                    </a:lnTo>
                    <a:lnTo>
                      <a:pt x="37" y="60"/>
                    </a:lnTo>
                    <a:lnTo>
                      <a:pt x="48" y="48"/>
                    </a:lnTo>
                    <a:lnTo>
                      <a:pt x="48" y="48"/>
                    </a:lnTo>
                    <a:lnTo>
                      <a:pt x="61" y="37"/>
                    </a:lnTo>
                    <a:lnTo>
                      <a:pt x="73" y="27"/>
                    </a:lnTo>
                    <a:lnTo>
                      <a:pt x="87" y="18"/>
                    </a:lnTo>
                    <a:lnTo>
                      <a:pt x="100" y="11"/>
                    </a:lnTo>
                    <a:lnTo>
                      <a:pt x="116" y="6"/>
                    </a:lnTo>
                    <a:lnTo>
                      <a:pt x="131" y="3"/>
                    </a:lnTo>
                    <a:lnTo>
                      <a:pt x="147" y="0"/>
                    </a:lnTo>
                    <a:lnTo>
                      <a:pt x="163" y="0"/>
                    </a:lnTo>
                    <a:lnTo>
                      <a:pt x="163" y="0"/>
                    </a:lnTo>
                    <a:lnTo>
                      <a:pt x="179" y="0"/>
                    </a:lnTo>
                    <a:lnTo>
                      <a:pt x="196" y="3"/>
                    </a:lnTo>
                    <a:lnTo>
                      <a:pt x="211" y="6"/>
                    </a:lnTo>
                    <a:lnTo>
                      <a:pt x="225" y="11"/>
                    </a:lnTo>
                    <a:lnTo>
                      <a:pt x="239" y="18"/>
                    </a:lnTo>
                    <a:lnTo>
                      <a:pt x="253" y="27"/>
                    </a:lnTo>
                    <a:lnTo>
                      <a:pt x="265" y="37"/>
                    </a:lnTo>
                    <a:lnTo>
                      <a:pt x="278" y="48"/>
                    </a:lnTo>
                    <a:lnTo>
                      <a:pt x="278" y="48"/>
                    </a:lnTo>
                    <a:lnTo>
                      <a:pt x="289" y="60"/>
                    </a:lnTo>
                    <a:lnTo>
                      <a:pt x="299" y="73"/>
                    </a:lnTo>
                    <a:lnTo>
                      <a:pt x="307" y="86"/>
                    </a:lnTo>
                    <a:lnTo>
                      <a:pt x="314" y="100"/>
                    </a:lnTo>
                    <a:lnTo>
                      <a:pt x="319" y="115"/>
                    </a:lnTo>
                    <a:lnTo>
                      <a:pt x="323" y="130"/>
                    </a:lnTo>
                    <a:lnTo>
                      <a:pt x="325" y="146"/>
                    </a:lnTo>
                    <a:lnTo>
                      <a:pt x="326" y="162"/>
                    </a:lnTo>
                    <a:lnTo>
                      <a:pt x="326" y="162"/>
                    </a:lnTo>
                    <a:close/>
                    <a:moveTo>
                      <a:pt x="314" y="162"/>
                    </a:moveTo>
                    <a:lnTo>
                      <a:pt x="314" y="162"/>
                    </a:lnTo>
                    <a:lnTo>
                      <a:pt x="314" y="147"/>
                    </a:lnTo>
                    <a:lnTo>
                      <a:pt x="312" y="132"/>
                    </a:lnTo>
                    <a:lnTo>
                      <a:pt x="308" y="118"/>
                    </a:lnTo>
                    <a:lnTo>
                      <a:pt x="303" y="104"/>
                    </a:lnTo>
                    <a:lnTo>
                      <a:pt x="297" y="91"/>
                    </a:lnTo>
                    <a:lnTo>
                      <a:pt x="290" y="79"/>
                    </a:lnTo>
                    <a:lnTo>
                      <a:pt x="281" y="67"/>
                    </a:lnTo>
                    <a:lnTo>
                      <a:pt x="270" y="56"/>
                    </a:lnTo>
                    <a:lnTo>
                      <a:pt x="270" y="56"/>
                    </a:lnTo>
                    <a:lnTo>
                      <a:pt x="258" y="45"/>
                    </a:lnTo>
                    <a:lnTo>
                      <a:pt x="246" y="36"/>
                    </a:lnTo>
                    <a:lnTo>
                      <a:pt x="234" y="29"/>
                    </a:lnTo>
                    <a:lnTo>
                      <a:pt x="221" y="22"/>
                    </a:lnTo>
                    <a:lnTo>
                      <a:pt x="208" y="17"/>
                    </a:lnTo>
                    <a:lnTo>
                      <a:pt x="194" y="14"/>
                    </a:lnTo>
                    <a:lnTo>
                      <a:pt x="178" y="11"/>
                    </a:lnTo>
                    <a:lnTo>
                      <a:pt x="163" y="11"/>
                    </a:lnTo>
                    <a:lnTo>
                      <a:pt x="163" y="11"/>
                    </a:lnTo>
                    <a:lnTo>
                      <a:pt x="148" y="11"/>
                    </a:lnTo>
                    <a:lnTo>
                      <a:pt x="133" y="14"/>
                    </a:lnTo>
                    <a:lnTo>
                      <a:pt x="119" y="17"/>
                    </a:lnTo>
                    <a:lnTo>
                      <a:pt x="105" y="22"/>
                    </a:lnTo>
                    <a:lnTo>
                      <a:pt x="92" y="29"/>
                    </a:lnTo>
                    <a:lnTo>
                      <a:pt x="79" y="36"/>
                    </a:lnTo>
                    <a:lnTo>
                      <a:pt x="67" y="45"/>
                    </a:lnTo>
                    <a:lnTo>
                      <a:pt x="56" y="56"/>
                    </a:lnTo>
                    <a:lnTo>
                      <a:pt x="56" y="56"/>
                    </a:lnTo>
                    <a:lnTo>
                      <a:pt x="46" y="67"/>
                    </a:lnTo>
                    <a:lnTo>
                      <a:pt x="37" y="79"/>
                    </a:lnTo>
                    <a:lnTo>
                      <a:pt x="30" y="91"/>
                    </a:lnTo>
                    <a:lnTo>
                      <a:pt x="22" y="104"/>
                    </a:lnTo>
                    <a:lnTo>
                      <a:pt x="18" y="118"/>
                    </a:lnTo>
                    <a:lnTo>
                      <a:pt x="14" y="132"/>
                    </a:lnTo>
                    <a:lnTo>
                      <a:pt x="12" y="147"/>
                    </a:lnTo>
                    <a:lnTo>
                      <a:pt x="12" y="162"/>
                    </a:lnTo>
                    <a:lnTo>
                      <a:pt x="12" y="162"/>
                    </a:lnTo>
                    <a:lnTo>
                      <a:pt x="12" y="177"/>
                    </a:lnTo>
                    <a:lnTo>
                      <a:pt x="14" y="192"/>
                    </a:lnTo>
                    <a:lnTo>
                      <a:pt x="18" y="207"/>
                    </a:lnTo>
                    <a:lnTo>
                      <a:pt x="22" y="221"/>
                    </a:lnTo>
                    <a:lnTo>
                      <a:pt x="30" y="233"/>
                    </a:lnTo>
                    <a:lnTo>
                      <a:pt x="37" y="246"/>
                    </a:lnTo>
                    <a:lnTo>
                      <a:pt x="46" y="258"/>
                    </a:lnTo>
                    <a:lnTo>
                      <a:pt x="56" y="269"/>
                    </a:lnTo>
                    <a:lnTo>
                      <a:pt x="56" y="269"/>
                    </a:lnTo>
                    <a:lnTo>
                      <a:pt x="67" y="279"/>
                    </a:lnTo>
                    <a:lnTo>
                      <a:pt x="79" y="289"/>
                    </a:lnTo>
                    <a:lnTo>
                      <a:pt x="92" y="296"/>
                    </a:lnTo>
                    <a:lnTo>
                      <a:pt x="105" y="303"/>
                    </a:lnTo>
                    <a:lnTo>
                      <a:pt x="119" y="307"/>
                    </a:lnTo>
                    <a:lnTo>
                      <a:pt x="133" y="311"/>
                    </a:lnTo>
                    <a:lnTo>
                      <a:pt x="148" y="313"/>
                    </a:lnTo>
                    <a:lnTo>
                      <a:pt x="163" y="314"/>
                    </a:lnTo>
                    <a:lnTo>
                      <a:pt x="163" y="314"/>
                    </a:lnTo>
                    <a:lnTo>
                      <a:pt x="178" y="313"/>
                    </a:lnTo>
                    <a:lnTo>
                      <a:pt x="194" y="311"/>
                    </a:lnTo>
                    <a:lnTo>
                      <a:pt x="208" y="307"/>
                    </a:lnTo>
                    <a:lnTo>
                      <a:pt x="221" y="303"/>
                    </a:lnTo>
                    <a:lnTo>
                      <a:pt x="234" y="296"/>
                    </a:lnTo>
                    <a:lnTo>
                      <a:pt x="246" y="289"/>
                    </a:lnTo>
                    <a:lnTo>
                      <a:pt x="258" y="279"/>
                    </a:lnTo>
                    <a:lnTo>
                      <a:pt x="270" y="269"/>
                    </a:lnTo>
                    <a:lnTo>
                      <a:pt x="270" y="269"/>
                    </a:lnTo>
                    <a:lnTo>
                      <a:pt x="281" y="258"/>
                    </a:lnTo>
                    <a:lnTo>
                      <a:pt x="290" y="246"/>
                    </a:lnTo>
                    <a:lnTo>
                      <a:pt x="297" y="233"/>
                    </a:lnTo>
                    <a:lnTo>
                      <a:pt x="303" y="221"/>
                    </a:lnTo>
                    <a:lnTo>
                      <a:pt x="308" y="207"/>
                    </a:lnTo>
                    <a:lnTo>
                      <a:pt x="312" y="192"/>
                    </a:lnTo>
                    <a:lnTo>
                      <a:pt x="314" y="177"/>
                    </a:lnTo>
                    <a:lnTo>
                      <a:pt x="314" y="162"/>
                    </a:lnTo>
                    <a:lnTo>
                      <a:pt x="314" y="162"/>
                    </a:lnTo>
                    <a:close/>
                    <a:moveTo>
                      <a:pt x="258" y="114"/>
                    </a:moveTo>
                    <a:lnTo>
                      <a:pt x="258" y="114"/>
                    </a:lnTo>
                    <a:lnTo>
                      <a:pt x="259" y="116"/>
                    </a:lnTo>
                    <a:lnTo>
                      <a:pt x="259" y="117"/>
                    </a:lnTo>
                    <a:lnTo>
                      <a:pt x="259" y="119"/>
                    </a:lnTo>
                    <a:lnTo>
                      <a:pt x="258" y="120"/>
                    </a:lnTo>
                    <a:lnTo>
                      <a:pt x="258" y="120"/>
                    </a:lnTo>
                    <a:lnTo>
                      <a:pt x="251" y="130"/>
                    </a:lnTo>
                    <a:lnTo>
                      <a:pt x="243" y="137"/>
                    </a:lnTo>
                    <a:lnTo>
                      <a:pt x="243" y="137"/>
                    </a:lnTo>
                    <a:lnTo>
                      <a:pt x="243" y="139"/>
                    </a:lnTo>
                    <a:lnTo>
                      <a:pt x="243" y="139"/>
                    </a:lnTo>
                    <a:lnTo>
                      <a:pt x="242" y="149"/>
                    </a:lnTo>
                    <a:lnTo>
                      <a:pt x="241" y="158"/>
                    </a:lnTo>
                    <a:lnTo>
                      <a:pt x="239" y="167"/>
                    </a:lnTo>
                    <a:lnTo>
                      <a:pt x="236" y="176"/>
                    </a:lnTo>
                    <a:lnTo>
                      <a:pt x="232" y="184"/>
                    </a:lnTo>
                    <a:lnTo>
                      <a:pt x="227" y="192"/>
                    </a:lnTo>
                    <a:lnTo>
                      <a:pt x="222" y="201"/>
                    </a:lnTo>
                    <a:lnTo>
                      <a:pt x="215" y="209"/>
                    </a:lnTo>
                    <a:lnTo>
                      <a:pt x="215" y="209"/>
                    </a:lnTo>
                    <a:lnTo>
                      <a:pt x="208" y="216"/>
                    </a:lnTo>
                    <a:lnTo>
                      <a:pt x="201" y="222"/>
                    </a:lnTo>
                    <a:lnTo>
                      <a:pt x="193" y="227"/>
                    </a:lnTo>
                    <a:lnTo>
                      <a:pt x="183" y="231"/>
                    </a:lnTo>
                    <a:lnTo>
                      <a:pt x="174" y="235"/>
                    </a:lnTo>
                    <a:lnTo>
                      <a:pt x="164" y="237"/>
                    </a:lnTo>
                    <a:lnTo>
                      <a:pt x="154" y="238"/>
                    </a:lnTo>
                    <a:lnTo>
                      <a:pt x="143" y="239"/>
                    </a:lnTo>
                    <a:lnTo>
                      <a:pt x="143" y="239"/>
                    </a:lnTo>
                    <a:lnTo>
                      <a:pt x="129" y="238"/>
                    </a:lnTo>
                    <a:lnTo>
                      <a:pt x="115" y="235"/>
                    </a:lnTo>
                    <a:lnTo>
                      <a:pt x="101" y="230"/>
                    </a:lnTo>
                    <a:lnTo>
                      <a:pt x="89" y="223"/>
                    </a:lnTo>
                    <a:lnTo>
                      <a:pt x="89" y="223"/>
                    </a:lnTo>
                    <a:lnTo>
                      <a:pt x="87" y="220"/>
                    </a:lnTo>
                    <a:lnTo>
                      <a:pt x="87" y="217"/>
                    </a:lnTo>
                    <a:lnTo>
                      <a:pt x="87" y="217"/>
                    </a:lnTo>
                    <a:lnTo>
                      <a:pt x="88" y="215"/>
                    </a:lnTo>
                    <a:lnTo>
                      <a:pt x="89" y="214"/>
                    </a:lnTo>
                    <a:lnTo>
                      <a:pt x="91" y="213"/>
                    </a:lnTo>
                    <a:lnTo>
                      <a:pt x="93" y="213"/>
                    </a:lnTo>
                    <a:lnTo>
                      <a:pt x="93" y="213"/>
                    </a:lnTo>
                    <a:lnTo>
                      <a:pt x="101" y="214"/>
                    </a:lnTo>
                    <a:lnTo>
                      <a:pt x="111" y="213"/>
                    </a:lnTo>
                    <a:lnTo>
                      <a:pt x="120" y="211"/>
                    </a:lnTo>
                    <a:lnTo>
                      <a:pt x="128" y="208"/>
                    </a:lnTo>
                    <a:lnTo>
                      <a:pt x="128" y="208"/>
                    </a:lnTo>
                    <a:lnTo>
                      <a:pt x="120" y="203"/>
                    </a:lnTo>
                    <a:lnTo>
                      <a:pt x="114" y="198"/>
                    </a:lnTo>
                    <a:lnTo>
                      <a:pt x="109" y="191"/>
                    </a:lnTo>
                    <a:lnTo>
                      <a:pt x="105" y="183"/>
                    </a:lnTo>
                    <a:lnTo>
                      <a:pt x="105" y="183"/>
                    </a:lnTo>
                    <a:lnTo>
                      <a:pt x="105" y="180"/>
                    </a:lnTo>
                    <a:lnTo>
                      <a:pt x="106" y="177"/>
                    </a:lnTo>
                    <a:lnTo>
                      <a:pt x="106" y="177"/>
                    </a:lnTo>
                    <a:lnTo>
                      <a:pt x="106" y="177"/>
                    </a:lnTo>
                    <a:lnTo>
                      <a:pt x="101" y="171"/>
                    </a:lnTo>
                    <a:lnTo>
                      <a:pt x="96" y="164"/>
                    </a:lnTo>
                    <a:lnTo>
                      <a:pt x="94" y="157"/>
                    </a:lnTo>
                    <a:lnTo>
                      <a:pt x="93" y="148"/>
                    </a:lnTo>
                    <a:lnTo>
                      <a:pt x="93" y="148"/>
                    </a:lnTo>
                    <a:lnTo>
                      <a:pt x="94" y="146"/>
                    </a:lnTo>
                    <a:lnTo>
                      <a:pt x="96" y="143"/>
                    </a:lnTo>
                    <a:lnTo>
                      <a:pt x="96" y="143"/>
                    </a:lnTo>
                    <a:lnTo>
                      <a:pt x="98" y="143"/>
                    </a:lnTo>
                    <a:lnTo>
                      <a:pt x="98" y="143"/>
                    </a:lnTo>
                    <a:lnTo>
                      <a:pt x="94" y="134"/>
                    </a:lnTo>
                    <a:lnTo>
                      <a:pt x="93" y="125"/>
                    </a:lnTo>
                    <a:lnTo>
                      <a:pt x="93" y="125"/>
                    </a:lnTo>
                    <a:lnTo>
                      <a:pt x="93" y="119"/>
                    </a:lnTo>
                    <a:lnTo>
                      <a:pt x="94" y="115"/>
                    </a:lnTo>
                    <a:lnTo>
                      <a:pt x="96" y="109"/>
                    </a:lnTo>
                    <a:lnTo>
                      <a:pt x="98" y="104"/>
                    </a:lnTo>
                    <a:lnTo>
                      <a:pt x="98" y="104"/>
                    </a:lnTo>
                    <a:lnTo>
                      <a:pt x="100" y="102"/>
                    </a:lnTo>
                    <a:lnTo>
                      <a:pt x="103" y="102"/>
                    </a:lnTo>
                    <a:lnTo>
                      <a:pt x="103" y="102"/>
                    </a:lnTo>
                    <a:lnTo>
                      <a:pt x="105" y="102"/>
                    </a:lnTo>
                    <a:lnTo>
                      <a:pt x="108" y="104"/>
                    </a:lnTo>
                    <a:lnTo>
                      <a:pt x="108" y="104"/>
                    </a:lnTo>
                    <a:lnTo>
                      <a:pt x="114" y="110"/>
                    </a:lnTo>
                    <a:lnTo>
                      <a:pt x="120" y="117"/>
                    </a:lnTo>
                    <a:lnTo>
                      <a:pt x="127" y="122"/>
                    </a:lnTo>
                    <a:lnTo>
                      <a:pt x="133" y="126"/>
                    </a:lnTo>
                    <a:lnTo>
                      <a:pt x="141" y="130"/>
                    </a:lnTo>
                    <a:lnTo>
                      <a:pt x="149" y="133"/>
                    </a:lnTo>
                    <a:lnTo>
                      <a:pt x="157" y="135"/>
                    </a:lnTo>
                    <a:lnTo>
                      <a:pt x="165" y="137"/>
                    </a:lnTo>
                    <a:lnTo>
                      <a:pt x="165" y="137"/>
                    </a:lnTo>
                    <a:lnTo>
                      <a:pt x="165" y="135"/>
                    </a:lnTo>
                    <a:lnTo>
                      <a:pt x="165" y="135"/>
                    </a:lnTo>
                    <a:lnTo>
                      <a:pt x="166" y="127"/>
                    </a:lnTo>
                    <a:lnTo>
                      <a:pt x="168" y="120"/>
                    </a:lnTo>
                    <a:lnTo>
                      <a:pt x="172" y="114"/>
                    </a:lnTo>
                    <a:lnTo>
                      <a:pt x="177" y="107"/>
                    </a:lnTo>
                    <a:lnTo>
                      <a:pt x="177" y="107"/>
                    </a:lnTo>
                    <a:lnTo>
                      <a:pt x="183" y="102"/>
                    </a:lnTo>
                    <a:lnTo>
                      <a:pt x="189" y="98"/>
                    </a:lnTo>
                    <a:lnTo>
                      <a:pt x="197" y="96"/>
                    </a:lnTo>
                    <a:lnTo>
                      <a:pt x="205" y="96"/>
                    </a:lnTo>
                    <a:lnTo>
                      <a:pt x="205" y="96"/>
                    </a:lnTo>
                    <a:lnTo>
                      <a:pt x="212" y="96"/>
                    </a:lnTo>
                    <a:lnTo>
                      <a:pt x="218" y="98"/>
                    </a:lnTo>
                    <a:lnTo>
                      <a:pt x="225" y="101"/>
                    </a:lnTo>
                    <a:lnTo>
                      <a:pt x="230" y="106"/>
                    </a:lnTo>
                    <a:lnTo>
                      <a:pt x="230" y="106"/>
                    </a:lnTo>
                    <a:lnTo>
                      <a:pt x="239" y="103"/>
                    </a:lnTo>
                    <a:lnTo>
                      <a:pt x="247" y="99"/>
                    </a:lnTo>
                    <a:lnTo>
                      <a:pt x="247" y="99"/>
                    </a:lnTo>
                    <a:lnTo>
                      <a:pt x="250" y="98"/>
                    </a:lnTo>
                    <a:lnTo>
                      <a:pt x="253" y="99"/>
                    </a:lnTo>
                    <a:lnTo>
                      <a:pt x="253" y="99"/>
                    </a:lnTo>
                    <a:lnTo>
                      <a:pt x="255" y="102"/>
                    </a:lnTo>
                    <a:lnTo>
                      <a:pt x="255" y="105"/>
                    </a:lnTo>
                    <a:lnTo>
                      <a:pt x="255" y="105"/>
                    </a:lnTo>
                    <a:lnTo>
                      <a:pt x="252" y="113"/>
                    </a:lnTo>
                    <a:lnTo>
                      <a:pt x="252" y="113"/>
                    </a:lnTo>
                    <a:lnTo>
                      <a:pt x="254" y="111"/>
                    </a:lnTo>
                    <a:lnTo>
                      <a:pt x="255" y="111"/>
                    </a:lnTo>
                    <a:lnTo>
                      <a:pt x="258" y="114"/>
                    </a:lnTo>
                    <a:lnTo>
                      <a:pt x="258" y="114"/>
                    </a:lnTo>
                    <a:close/>
                    <a:moveTo>
                      <a:pt x="238" y="128"/>
                    </a:moveTo>
                    <a:lnTo>
                      <a:pt x="238" y="128"/>
                    </a:lnTo>
                    <a:lnTo>
                      <a:pt x="236" y="128"/>
                    </a:lnTo>
                    <a:lnTo>
                      <a:pt x="236" y="128"/>
                    </a:lnTo>
                    <a:lnTo>
                      <a:pt x="234" y="128"/>
                    </a:lnTo>
                    <a:lnTo>
                      <a:pt x="232" y="127"/>
                    </a:lnTo>
                    <a:lnTo>
                      <a:pt x="231" y="126"/>
                    </a:lnTo>
                    <a:lnTo>
                      <a:pt x="230" y="124"/>
                    </a:lnTo>
                    <a:lnTo>
                      <a:pt x="230" y="124"/>
                    </a:lnTo>
                    <a:lnTo>
                      <a:pt x="229" y="122"/>
                    </a:lnTo>
                    <a:lnTo>
                      <a:pt x="230" y="121"/>
                    </a:lnTo>
                    <a:lnTo>
                      <a:pt x="230" y="120"/>
                    </a:lnTo>
                    <a:lnTo>
                      <a:pt x="232" y="118"/>
                    </a:lnTo>
                    <a:lnTo>
                      <a:pt x="232" y="118"/>
                    </a:lnTo>
                    <a:lnTo>
                      <a:pt x="235" y="117"/>
                    </a:lnTo>
                    <a:lnTo>
                      <a:pt x="235" y="117"/>
                    </a:lnTo>
                    <a:lnTo>
                      <a:pt x="230" y="118"/>
                    </a:lnTo>
                    <a:lnTo>
                      <a:pt x="230" y="118"/>
                    </a:lnTo>
                    <a:lnTo>
                      <a:pt x="227" y="118"/>
                    </a:lnTo>
                    <a:lnTo>
                      <a:pt x="225" y="116"/>
                    </a:lnTo>
                    <a:lnTo>
                      <a:pt x="225" y="116"/>
                    </a:lnTo>
                    <a:lnTo>
                      <a:pt x="220" y="111"/>
                    </a:lnTo>
                    <a:lnTo>
                      <a:pt x="215" y="109"/>
                    </a:lnTo>
                    <a:lnTo>
                      <a:pt x="210" y="107"/>
                    </a:lnTo>
                    <a:lnTo>
                      <a:pt x="205" y="107"/>
                    </a:lnTo>
                    <a:lnTo>
                      <a:pt x="205" y="107"/>
                    </a:lnTo>
                    <a:lnTo>
                      <a:pt x="199" y="107"/>
                    </a:lnTo>
                    <a:lnTo>
                      <a:pt x="194" y="109"/>
                    </a:lnTo>
                    <a:lnTo>
                      <a:pt x="188" y="111"/>
                    </a:lnTo>
                    <a:lnTo>
                      <a:pt x="184" y="116"/>
                    </a:lnTo>
                    <a:lnTo>
                      <a:pt x="184" y="116"/>
                    </a:lnTo>
                    <a:lnTo>
                      <a:pt x="181" y="120"/>
                    </a:lnTo>
                    <a:lnTo>
                      <a:pt x="178" y="124"/>
                    </a:lnTo>
                    <a:lnTo>
                      <a:pt x="177" y="130"/>
                    </a:lnTo>
                    <a:lnTo>
                      <a:pt x="176" y="135"/>
                    </a:lnTo>
                    <a:lnTo>
                      <a:pt x="176" y="135"/>
                    </a:lnTo>
                    <a:lnTo>
                      <a:pt x="177" y="142"/>
                    </a:lnTo>
                    <a:lnTo>
                      <a:pt x="177" y="142"/>
                    </a:lnTo>
                    <a:lnTo>
                      <a:pt x="177" y="144"/>
                    </a:lnTo>
                    <a:lnTo>
                      <a:pt x="176" y="146"/>
                    </a:lnTo>
                    <a:lnTo>
                      <a:pt x="176" y="146"/>
                    </a:lnTo>
                    <a:lnTo>
                      <a:pt x="174" y="147"/>
                    </a:lnTo>
                    <a:lnTo>
                      <a:pt x="172" y="148"/>
                    </a:lnTo>
                    <a:lnTo>
                      <a:pt x="172" y="148"/>
                    </a:lnTo>
                    <a:lnTo>
                      <a:pt x="162" y="147"/>
                    </a:lnTo>
                    <a:lnTo>
                      <a:pt x="153" y="145"/>
                    </a:lnTo>
                    <a:lnTo>
                      <a:pt x="144" y="143"/>
                    </a:lnTo>
                    <a:lnTo>
                      <a:pt x="136" y="139"/>
                    </a:lnTo>
                    <a:lnTo>
                      <a:pt x="128" y="135"/>
                    </a:lnTo>
                    <a:lnTo>
                      <a:pt x="120" y="130"/>
                    </a:lnTo>
                    <a:lnTo>
                      <a:pt x="113" y="124"/>
                    </a:lnTo>
                    <a:lnTo>
                      <a:pt x="105" y="118"/>
                    </a:lnTo>
                    <a:lnTo>
                      <a:pt x="105" y="118"/>
                    </a:lnTo>
                    <a:lnTo>
                      <a:pt x="104" y="125"/>
                    </a:lnTo>
                    <a:lnTo>
                      <a:pt x="104" y="125"/>
                    </a:lnTo>
                    <a:lnTo>
                      <a:pt x="105" y="132"/>
                    </a:lnTo>
                    <a:lnTo>
                      <a:pt x="108" y="138"/>
                    </a:lnTo>
                    <a:lnTo>
                      <a:pt x="112" y="143"/>
                    </a:lnTo>
                    <a:lnTo>
                      <a:pt x="117" y="148"/>
                    </a:lnTo>
                    <a:lnTo>
                      <a:pt x="117" y="148"/>
                    </a:lnTo>
                    <a:lnTo>
                      <a:pt x="119" y="150"/>
                    </a:lnTo>
                    <a:lnTo>
                      <a:pt x="119" y="153"/>
                    </a:lnTo>
                    <a:lnTo>
                      <a:pt x="119" y="153"/>
                    </a:lnTo>
                    <a:lnTo>
                      <a:pt x="117" y="156"/>
                    </a:lnTo>
                    <a:lnTo>
                      <a:pt x="114" y="157"/>
                    </a:lnTo>
                    <a:lnTo>
                      <a:pt x="114" y="157"/>
                    </a:lnTo>
                    <a:lnTo>
                      <a:pt x="110" y="157"/>
                    </a:lnTo>
                    <a:lnTo>
                      <a:pt x="105" y="156"/>
                    </a:lnTo>
                    <a:lnTo>
                      <a:pt x="105" y="156"/>
                    </a:lnTo>
                    <a:lnTo>
                      <a:pt x="109" y="163"/>
                    </a:lnTo>
                    <a:lnTo>
                      <a:pt x="113" y="169"/>
                    </a:lnTo>
                    <a:lnTo>
                      <a:pt x="119" y="173"/>
                    </a:lnTo>
                    <a:lnTo>
                      <a:pt x="127" y="175"/>
                    </a:lnTo>
                    <a:lnTo>
                      <a:pt x="127" y="175"/>
                    </a:lnTo>
                    <a:lnTo>
                      <a:pt x="129" y="176"/>
                    </a:lnTo>
                    <a:lnTo>
                      <a:pt x="130" y="177"/>
                    </a:lnTo>
                    <a:lnTo>
                      <a:pt x="131" y="178"/>
                    </a:lnTo>
                    <a:lnTo>
                      <a:pt x="131" y="180"/>
                    </a:lnTo>
                    <a:lnTo>
                      <a:pt x="131" y="180"/>
                    </a:lnTo>
                    <a:lnTo>
                      <a:pt x="130" y="184"/>
                    </a:lnTo>
                    <a:lnTo>
                      <a:pt x="127" y="186"/>
                    </a:lnTo>
                    <a:lnTo>
                      <a:pt x="127" y="186"/>
                    </a:lnTo>
                    <a:lnTo>
                      <a:pt x="120" y="187"/>
                    </a:lnTo>
                    <a:lnTo>
                      <a:pt x="120" y="187"/>
                    </a:lnTo>
                    <a:lnTo>
                      <a:pt x="124" y="192"/>
                    </a:lnTo>
                    <a:lnTo>
                      <a:pt x="129" y="196"/>
                    </a:lnTo>
                    <a:lnTo>
                      <a:pt x="135" y="199"/>
                    </a:lnTo>
                    <a:lnTo>
                      <a:pt x="142" y="199"/>
                    </a:lnTo>
                    <a:lnTo>
                      <a:pt x="142" y="199"/>
                    </a:lnTo>
                    <a:lnTo>
                      <a:pt x="145" y="200"/>
                    </a:lnTo>
                    <a:lnTo>
                      <a:pt x="147" y="203"/>
                    </a:lnTo>
                    <a:lnTo>
                      <a:pt x="147" y="203"/>
                    </a:lnTo>
                    <a:lnTo>
                      <a:pt x="147" y="206"/>
                    </a:lnTo>
                    <a:lnTo>
                      <a:pt x="145" y="209"/>
                    </a:lnTo>
                    <a:lnTo>
                      <a:pt x="145" y="209"/>
                    </a:lnTo>
                    <a:lnTo>
                      <a:pt x="138" y="214"/>
                    </a:lnTo>
                    <a:lnTo>
                      <a:pt x="130" y="218"/>
                    </a:lnTo>
                    <a:lnTo>
                      <a:pt x="122" y="221"/>
                    </a:lnTo>
                    <a:lnTo>
                      <a:pt x="114" y="223"/>
                    </a:lnTo>
                    <a:lnTo>
                      <a:pt x="114" y="223"/>
                    </a:lnTo>
                    <a:lnTo>
                      <a:pt x="129" y="226"/>
                    </a:lnTo>
                    <a:lnTo>
                      <a:pt x="144" y="228"/>
                    </a:lnTo>
                    <a:lnTo>
                      <a:pt x="144" y="228"/>
                    </a:lnTo>
                    <a:lnTo>
                      <a:pt x="153" y="227"/>
                    </a:lnTo>
                    <a:lnTo>
                      <a:pt x="162" y="226"/>
                    </a:lnTo>
                    <a:lnTo>
                      <a:pt x="171" y="224"/>
                    </a:lnTo>
                    <a:lnTo>
                      <a:pt x="179" y="221"/>
                    </a:lnTo>
                    <a:lnTo>
                      <a:pt x="187" y="217"/>
                    </a:lnTo>
                    <a:lnTo>
                      <a:pt x="195" y="213"/>
                    </a:lnTo>
                    <a:lnTo>
                      <a:pt x="202" y="207"/>
                    </a:lnTo>
                    <a:lnTo>
                      <a:pt x="208" y="201"/>
                    </a:lnTo>
                    <a:lnTo>
                      <a:pt x="208" y="201"/>
                    </a:lnTo>
                    <a:lnTo>
                      <a:pt x="214" y="193"/>
                    </a:lnTo>
                    <a:lnTo>
                      <a:pt x="218" y="186"/>
                    </a:lnTo>
                    <a:lnTo>
                      <a:pt x="223" y="179"/>
                    </a:lnTo>
                    <a:lnTo>
                      <a:pt x="226" y="171"/>
                    </a:lnTo>
                    <a:lnTo>
                      <a:pt x="229" y="164"/>
                    </a:lnTo>
                    <a:lnTo>
                      <a:pt x="230" y="156"/>
                    </a:lnTo>
                    <a:lnTo>
                      <a:pt x="232" y="148"/>
                    </a:lnTo>
                    <a:lnTo>
                      <a:pt x="232" y="139"/>
                    </a:lnTo>
                    <a:lnTo>
                      <a:pt x="232" y="139"/>
                    </a:lnTo>
                    <a:lnTo>
                      <a:pt x="232" y="135"/>
                    </a:lnTo>
                    <a:lnTo>
                      <a:pt x="232" y="135"/>
                    </a:lnTo>
                    <a:lnTo>
                      <a:pt x="233" y="132"/>
                    </a:lnTo>
                    <a:lnTo>
                      <a:pt x="235" y="130"/>
                    </a:lnTo>
                    <a:lnTo>
                      <a:pt x="235" y="130"/>
                    </a:lnTo>
                    <a:lnTo>
                      <a:pt x="238" y="128"/>
                    </a:lnTo>
                    <a:lnTo>
                      <a:pt x="238" y="128"/>
                    </a:lnTo>
                    <a:close/>
                  </a:path>
                </a:pathLst>
              </a:custGeom>
              <a:solidFill>
                <a:schemeClr val="accent2"/>
              </a:solid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grpSp>
        <p:grpSp>
          <p:nvGrpSpPr>
            <p:cNvPr id="28" name="Group 27"/>
            <p:cNvGrpSpPr/>
            <p:nvPr/>
          </p:nvGrpSpPr>
          <p:grpSpPr>
            <a:xfrm>
              <a:off x="1692876" y="4664625"/>
              <a:ext cx="1535620" cy="531535"/>
              <a:chOff x="1742303" y="4673391"/>
              <a:chExt cx="1535620" cy="531535"/>
            </a:xfrm>
          </p:grpSpPr>
          <p:sp>
            <p:nvSpPr>
              <p:cNvPr id="16" name="TextBox 15"/>
              <p:cNvSpPr txBox="1"/>
              <p:nvPr/>
            </p:nvSpPr>
            <p:spPr>
              <a:xfrm>
                <a:off x="1742303" y="5026245"/>
                <a:ext cx="1535620" cy="178681"/>
              </a:xfrm>
              <a:prstGeom prst="rect">
                <a:avLst/>
              </a:prstGeom>
              <a:noFill/>
            </p:spPr>
            <p:txBody>
              <a:bodyPr wrap="square" lIns="0" tIns="0" rIns="0" bIns="0" rtlCol="1">
                <a:spAutoFit/>
              </a:bodyPr>
              <a:lstStyle/>
              <a:p>
                <a:pPr algn="ctr">
                  <a:lnSpc>
                    <a:spcPts val="1408"/>
                  </a:lnSpc>
                  <a:spcAft>
                    <a:spcPts val="325"/>
                  </a:spcAft>
                </a:pPr>
                <a:r>
                  <a:rPr lang="en-US" sz="1100" dirty="0">
                    <a:solidFill>
                      <a:schemeClr val="accent2"/>
                    </a:solidFill>
                    <a:latin typeface="Source Sans Pro Light" panose="020B0403030403020204" pitchFamily="34" charset="0"/>
                    <a:ea typeface="Open Sans" pitchFamily="34" charset="0"/>
                    <a:cs typeface="Open Sans" pitchFamily="34" charset="0"/>
                  </a:rPr>
                  <a:t>www.strongblocks.com</a:t>
                </a:r>
                <a:endParaRPr lang="en-US" sz="1050" dirty="0">
                  <a:solidFill>
                    <a:schemeClr val="accent2"/>
                  </a:solidFill>
                  <a:latin typeface="Source Sans Pro Light" panose="020B0403030403020204" pitchFamily="34" charset="0"/>
                  <a:ea typeface="Open Sans" pitchFamily="34" charset="0"/>
                  <a:cs typeface="Open Sans" pitchFamily="34" charset="0"/>
                </a:endParaRPr>
              </a:p>
            </p:txBody>
          </p:sp>
          <p:grpSp>
            <p:nvGrpSpPr>
              <p:cNvPr id="17" name="Group 16"/>
              <p:cNvGrpSpPr/>
              <p:nvPr/>
            </p:nvGrpSpPr>
            <p:grpSpPr>
              <a:xfrm>
                <a:off x="2360802" y="4673391"/>
                <a:ext cx="298622" cy="299253"/>
                <a:chOff x="3687763" y="2195513"/>
                <a:chExt cx="750888" cy="752475"/>
              </a:xfrm>
              <a:solidFill>
                <a:schemeClr val="accent2"/>
              </a:solidFill>
            </p:grpSpPr>
            <p:sp>
              <p:nvSpPr>
                <p:cNvPr id="18" name="Freeform 5"/>
                <p:cNvSpPr>
                  <a:spLocks noEditPoints="1"/>
                </p:cNvSpPr>
                <p:nvPr/>
              </p:nvSpPr>
              <p:spPr bwMode="auto">
                <a:xfrm>
                  <a:off x="3687763" y="2195513"/>
                  <a:ext cx="750888" cy="752475"/>
                </a:xfrm>
                <a:custGeom>
                  <a:avLst/>
                  <a:gdLst/>
                  <a:ahLst/>
                  <a:cxnLst>
                    <a:cxn ang="0">
                      <a:pos x="1882" y="1091"/>
                    </a:cxn>
                    <a:cxn ang="0">
                      <a:pos x="1823" y="1311"/>
                    </a:cxn>
                    <a:cxn ang="0">
                      <a:pos x="1709" y="1509"/>
                    </a:cxn>
                    <a:cxn ang="0">
                      <a:pos x="1579" y="1651"/>
                    </a:cxn>
                    <a:cxn ang="0">
                      <a:pos x="1390" y="1787"/>
                    </a:cxn>
                    <a:cxn ang="0">
                      <a:pos x="1179" y="1869"/>
                    </a:cxn>
                    <a:cxn ang="0">
                      <a:pos x="946" y="1896"/>
                    </a:cxn>
                    <a:cxn ang="0">
                      <a:pos x="758" y="1878"/>
                    </a:cxn>
                    <a:cxn ang="0">
                      <a:pos x="543" y="1808"/>
                    </a:cxn>
                    <a:cxn ang="0">
                      <a:pos x="349" y="1683"/>
                    </a:cxn>
                    <a:cxn ang="0">
                      <a:pos x="212" y="1546"/>
                    </a:cxn>
                    <a:cxn ang="0">
                      <a:pos x="88" y="1352"/>
                    </a:cxn>
                    <a:cxn ang="0">
                      <a:pos x="18" y="1137"/>
                    </a:cxn>
                    <a:cxn ang="0">
                      <a:pos x="0" y="948"/>
                    </a:cxn>
                    <a:cxn ang="0">
                      <a:pos x="27" y="714"/>
                    </a:cxn>
                    <a:cxn ang="0">
                      <a:pos x="108" y="504"/>
                    </a:cxn>
                    <a:cxn ang="0">
                      <a:pos x="244" y="314"/>
                    </a:cxn>
                    <a:cxn ang="0">
                      <a:pos x="387" y="183"/>
                    </a:cxn>
                    <a:cxn ang="0">
                      <a:pos x="584" y="69"/>
                    </a:cxn>
                    <a:cxn ang="0">
                      <a:pos x="804" y="10"/>
                    </a:cxn>
                    <a:cxn ang="0">
                      <a:pos x="994" y="1"/>
                    </a:cxn>
                    <a:cxn ang="0">
                      <a:pos x="1223" y="40"/>
                    </a:cxn>
                    <a:cxn ang="0">
                      <a:pos x="1430" y="132"/>
                    </a:cxn>
                    <a:cxn ang="0">
                      <a:pos x="1614" y="279"/>
                    </a:cxn>
                    <a:cxn ang="0">
                      <a:pos x="1736" y="425"/>
                    </a:cxn>
                    <a:cxn ang="0">
                      <a:pos x="1840" y="628"/>
                    </a:cxn>
                    <a:cxn ang="0">
                      <a:pos x="1888" y="851"/>
                    </a:cxn>
                    <a:cxn ang="0">
                      <a:pos x="1827" y="948"/>
                    </a:cxn>
                    <a:cxn ang="0">
                      <a:pos x="1801" y="730"/>
                    </a:cxn>
                    <a:cxn ang="0">
                      <a:pos x="1726" y="533"/>
                    </a:cxn>
                    <a:cxn ang="0">
                      <a:pos x="1600" y="358"/>
                    </a:cxn>
                    <a:cxn ang="0">
                      <a:pos x="1469" y="237"/>
                    </a:cxn>
                    <a:cxn ang="0">
                      <a:pos x="1285" y="131"/>
                    </a:cxn>
                    <a:cxn ang="0">
                      <a:pos x="1079" y="76"/>
                    </a:cxn>
                    <a:cxn ang="0">
                      <a:pos x="901" y="67"/>
                    </a:cxn>
                    <a:cxn ang="0">
                      <a:pos x="688" y="102"/>
                    </a:cxn>
                    <a:cxn ang="0">
                      <a:pos x="496" y="189"/>
                    </a:cxn>
                    <a:cxn ang="0">
                      <a:pos x="324" y="325"/>
                    </a:cxn>
                    <a:cxn ang="0">
                      <a:pos x="211" y="460"/>
                    </a:cxn>
                    <a:cxn ang="0">
                      <a:pos x="116" y="648"/>
                    </a:cxn>
                    <a:cxn ang="0">
                      <a:pos x="70" y="858"/>
                    </a:cxn>
                    <a:cxn ang="0">
                      <a:pos x="70" y="1038"/>
                    </a:cxn>
                    <a:cxn ang="0">
                      <a:pos x="116" y="1246"/>
                    </a:cxn>
                    <a:cxn ang="0">
                      <a:pos x="211" y="1435"/>
                    </a:cxn>
                    <a:cxn ang="0">
                      <a:pos x="324" y="1571"/>
                    </a:cxn>
                    <a:cxn ang="0">
                      <a:pos x="496" y="1707"/>
                    </a:cxn>
                    <a:cxn ang="0">
                      <a:pos x="688" y="1793"/>
                    </a:cxn>
                    <a:cxn ang="0">
                      <a:pos x="901" y="1828"/>
                    </a:cxn>
                    <a:cxn ang="0">
                      <a:pos x="1079" y="1820"/>
                    </a:cxn>
                    <a:cxn ang="0">
                      <a:pos x="1285" y="1765"/>
                    </a:cxn>
                    <a:cxn ang="0">
                      <a:pos x="1469" y="1659"/>
                    </a:cxn>
                    <a:cxn ang="0">
                      <a:pos x="1600" y="1538"/>
                    </a:cxn>
                    <a:cxn ang="0">
                      <a:pos x="1726" y="1363"/>
                    </a:cxn>
                    <a:cxn ang="0">
                      <a:pos x="1801" y="1165"/>
                    </a:cxn>
                    <a:cxn ang="0">
                      <a:pos x="1827" y="948"/>
                    </a:cxn>
                  </a:cxnLst>
                  <a:rect l="0" t="0" r="r" b="b"/>
                  <a:pathLst>
                    <a:path w="1892" h="1896">
                      <a:moveTo>
                        <a:pt x="1892" y="948"/>
                      </a:moveTo>
                      <a:lnTo>
                        <a:pt x="1892" y="948"/>
                      </a:lnTo>
                      <a:lnTo>
                        <a:pt x="1891" y="996"/>
                      </a:lnTo>
                      <a:lnTo>
                        <a:pt x="1888" y="1043"/>
                      </a:lnTo>
                      <a:lnTo>
                        <a:pt x="1882" y="1091"/>
                      </a:lnTo>
                      <a:lnTo>
                        <a:pt x="1875" y="1137"/>
                      </a:lnTo>
                      <a:lnTo>
                        <a:pt x="1865" y="1182"/>
                      </a:lnTo>
                      <a:lnTo>
                        <a:pt x="1853" y="1226"/>
                      </a:lnTo>
                      <a:lnTo>
                        <a:pt x="1840" y="1268"/>
                      </a:lnTo>
                      <a:lnTo>
                        <a:pt x="1823" y="1311"/>
                      </a:lnTo>
                      <a:lnTo>
                        <a:pt x="1805" y="1352"/>
                      </a:lnTo>
                      <a:lnTo>
                        <a:pt x="1784" y="1392"/>
                      </a:lnTo>
                      <a:lnTo>
                        <a:pt x="1761" y="1432"/>
                      </a:lnTo>
                      <a:lnTo>
                        <a:pt x="1736" y="1471"/>
                      </a:lnTo>
                      <a:lnTo>
                        <a:pt x="1709" y="1509"/>
                      </a:lnTo>
                      <a:lnTo>
                        <a:pt x="1680" y="1546"/>
                      </a:lnTo>
                      <a:lnTo>
                        <a:pt x="1648" y="1582"/>
                      </a:lnTo>
                      <a:lnTo>
                        <a:pt x="1614" y="1617"/>
                      </a:lnTo>
                      <a:lnTo>
                        <a:pt x="1614" y="1617"/>
                      </a:lnTo>
                      <a:lnTo>
                        <a:pt x="1579" y="1651"/>
                      </a:lnTo>
                      <a:lnTo>
                        <a:pt x="1543" y="1683"/>
                      </a:lnTo>
                      <a:lnTo>
                        <a:pt x="1506" y="1712"/>
                      </a:lnTo>
                      <a:lnTo>
                        <a:pt x="1469" y="1739"/>
                      </a:lnTo>
                      <a:lnTo>
                        <a:pt x="1430" y="1764"/>
                      </a:lnTo>
                      <a:lnTo>
                        <a:pt x="1390" y="1787"/>
                      </a:lnTo>
                      <a:lnTo>
                        <a:pt x="1350" y="1808"/>
                      </a:lnTo>
                      <a:lnTo>
                        <a:pt x="1309" y="1826"/>
                      </a:lnTo>
                      <a:lnTo>
                        <a:pt x="1266" y="1842"/>
                      </a:lnTo>
                      <a:lnTo>
                        <a:pt x="1223" y="1857"/>
                      </a:lnTo>
                      <a:lnTo>
                        <a:pt x="1179" y="1869"/>
                      </a:lnTo>
                      <a:lnTo>
                        <a:pt x="1135" y="1878"/>
                      </a:lnTo>
                      <a:lnTo>
                        <a:pt x="1089" y="1886"/>
                      </a:lnTo>
                      <a:lnTo>
                        <a:pt x="1043" y="1892"/>
                      </a:lnTo>
                      <a:lnTo>
                        <a:pt x="994" y="1895"/>
                      </a:lnTo>
                      <a:lnTo>
                        <a:pt x="946" y="1896"/>
                      </a:lnTo>
                      <a:lnTo>
                        <a:pt x="946" y="1896"/>
                      </a:lnTo>
                      <a:lnTo>
                        <a:pt x="898" y="1895"/>
                      </a:lnTo>
                      <a:lnTo>
                        <a:pt x="851" y="1892"/>
                      </a:lnTo>
                      <a:lnTo>
                        <a:pt x="804" y="1886"/>
                      </a:lnTo>
                      <a:lnTo>
                        <a:pt x="758" y="1878"/>
                      </a:lnTo>
                      <a:lnTo>
                        <a:pt x="713" y="1869"/>
                      </a:lnTo>
                      <a:lnTo>
                        <a:pt x="669" y="1857"/>
                      </a:lnTo>
                      <a:lnTo>
                        <a:pt x="626" y="1842"/>
                      </a:lnTo>
                      <a:lnTo>
                        <a:pt x="584" y="1826"/>
                      </a:lnTo>
                      <a:lnTo>
                        <a:pt x="543" y="1808"/>
                      </a:lnTo>
                      <a:lnTo>
                        <a:pt x="503" y="1787"/>
                      </a:lnTo>
                      <a:lnTo>
                        <a:pt x="463" y="1764"/>
                      </a:lnTo>
                      <a:lnTo>
                        <a:pt x="424" y="1739"/>
                      </a:lnTo>
                      <a:lnTo>
                        <a:pt x="387" y="1712"/>
                      </a:lnTo>
                      <a:lnTo>
                        <a:pt x="349" y="1683"/>
                      </a:lnTo>
                      <a:lnTo>
                        <a:pt x="313" y="1651"/>
                      </a:lnTo>
                      <a:lnTo>
                        <a:pt x="278" y="1617"/>
                      </a:lnTo>
                      <a:lnTo>
                        <a:pt x="278" y="1617"/>
                      </a:lnTo>
                      <a:lnTo>
                        <a:pt x="244" y="1582"/>
                      </a:lnTo>
                      <a:lnTo>
                        <a:pt x="212" y="1546"/>
                      </a:lnTo>
                      <a:lnTo>
                        <a:pt x="184" y="1509"/>
                      </a:lnTo>
                      <a:lnTo>
                        <a:pt x="157" y="1471"/>
                      </a:lnTo>
                      <a:lnTo>
                        <a:pt x="131" y="1432"/>
                      </a:lnTo>
                      <a:lnTo>
                        <a:pt x="108" y="1392"/>
                      </a:lnTo>
                      <a:lnTo>
                        <a:pt x="88" y="1352"/>
                      </a:lnTo>
                      <a:lnTo>
                        <a:pt x="70" y="1311"/>
                      </a:lnTo>
                      <a:lnTo>
                        <a:pt x="54" y="1268"/>
                      </a:lnTo>
                      <a:lnTo>
                        <a:pt x="39" y="1226"/>
                      </a:lnTo>
                      <a:lnTo>
                        <a:pt x="27" y="1182"/>
                      </a:lnTo>
                      <a:lnTo>
                        <a:pt x="18" y="1137"/>
                      </a:lnTo>
                      <a:lnTo>
                        <a:pt x="10" y="1091"/>
                      </a:lnTo>
                      <a:lnTo>
                        <a:pt x="4" y="1043"/>
                      </a:lnTo>
                      <a:lnTo>
                        <a:pt x="1" y="996"/>
                      </a:lnTo>
                      <a:lnTo>
                        <a:pt x="0" y="948"/>
                      </a:lnTo>
                      <a:lnTo>
                        <a:pt x="0" y="948"/>
                      </a:lnTo>
                      <a:lnTo>
                        <a:pt x="1" y="900"/>
                      </a:lnTo>
                      <a:lnTo>
                        <a:pt x="4" y="851"/>
                      </a:lnTo>
                      <a:lnTo>
                        <a:pt x="10" y="805"/>
                      </a:lnTo>
                      <a:lnTo>
                        <a:pt x="18" y="759"/>
                      </a:lnTo>
                      <a:lnTo>
                        <a:pt x="27" y="714"/>
                      </a:lnTo>
                      <a:lnTo>
                        <a:pt x="39" y="670"/>
                      </a:lnTo>
                      <a:lnTo>
                        <a:pt x="54" y="628"/>
                      </a:lnTo>
                      <a:lnTo>
                        <a:pt x="70" y="585"/>
                      </a:lnTo>
                      <a:lnTo>
                        <a:pt x="88" y="543"/>
                      </a:lnTo>
                      <a:lnTo>
                        <a:pt x="108" y="504"/>
                      </a:lnTo>
                      <a:lnTo>
                        <a:pt x="131" y="463"/>
                      </a:lnTo>
                      <a:lnTo>
                        <a:pt x="157" y="425"/>
                      </a:lnTo>
                      <a:lnTo>
                        <a:pt x="184" y="387"/>
                      </a:lnTo>
                      <a:lnTo>
                        <a:pt x="212" y="350"/>
                      </a:lnTo>
                      <a:lnTo>
                        <a:pt x="244" y="314"/>
                      </a:lnTo>
                      <a:lnTo>
                        <a:pt x="278" y="279"/>
                      </a:lnTo>
                      <a:lnTo>
                        <a:pt x="278" y="279"/>
                      </a:lnTo>
                      <a:lnTo>
                        <a:pt x="313" y="245"/>
                      </a:lnTo>
                      <a:lnTo>
                        <a:pt x="349" y="213"/>
                      </a:lnTo>
                      <a:lnTo>
                        <a:pt x="387" y="183"/>
                      </a:lnTo>
                      <a:lnTo>
                        <a:pt x="424" y="157"/>
                      </a:lnTo>
                      <a:lnTo>
                        <a:pt x="463" y="132"/>
                      </a:lnTo>
                      <a:lnTo>
                        <a:pt x="503" y="109"/>
                      </a:lnTo>
                      <a:lnTo>
                        <a:pt x="543" y="88"/>
                      </a:lnTo>
                      <a:lnTo>
                        <a:pt x="584" y="69"/>
                      </a:lnTo>
                      <a:lnTo>
                        <a:pt x="626" y="53"/>
                      </a:lnTo>
                      <a:lnTo>
                        <a:pt x="669" y="40"/>
                      </a:lnTo>
                      <a:lnTo>
                        <a:pt x="713" y="27"/>
                      </a:lnTo>
                      <a:lnTo>
                        <a:pt x="758" y="18"/>
                      </a:lnTo>
                      <a:lnTo>
                        <a:pt x="804" y="10"/>
                      </a:lnTo>
                      <a:lnTo>
                        <a:pt x="851" y="4"/>
                      </a:lnTo>
                      <a:lnTo>
                        <a:pt x="898" y="1"/>
                      </a:lnTo>
                      <a:lnTo>
                        <a:pt x="946" y="0"/>
                      </a:lnTo>
                      <a:lnTo>
                        <a:pt x="946" y="0"/>
                      </a:lnTo>
                      <a:lnTo>
                        <a:pt x="994" y="1"/>
                      </a:lnTo>
                      <a:lnTo>
                        <a:pt x="1043" y="4"/>
                      </a:lnTo>
                      <a:lnTo>
                        <a:pt x="1089" y="10"/>
                      </a:lnTo>
                      <a:lnTo>
                        <a:pt x="1135" y="18"/>
                      </a:lnTo>
                      <a:lnTo>
                        <a:pt x="1179" y="27"/>
                      </a:lnTo>
                      <a:lnTo>
                        <a:pt x="1223" y="40"/>
                      </a:lnTo>
                      <a:lnTo>
                        <a:pt x="1266" y="53"/>
                      </a:lnTo>
                      <a:lnTo>
                        <a:pt x="1309" y="69"/>
                      </a:lnTo>
                      <a:lnTo>
                        <a:pt x="1350" y="88"/>
                      </a:lnTo>
                      <a:lnTo>
                        <a:pt x="1390" y="109"/>
                      </a:lnTo>
                      <a:lnTo>
                        <a:pt x="1430" y="132"/>
                      </a:lnTo>
                      <a:lnTo>
                        <a:pt x="1469" y="157"/>
                      </a:lnTo>
                      <a:lnTo>
                        <a:pt x="1506" y="183"/>
                      </a:lnTo>
                      <a:lnTo>
                        <a:pt x="1543" y="213"/>
                      </a:lnTo>
                      <a:lnTo>
                        <a:pt x="1579" y="245"/>
                      </a:lnTo>
                      <a:lnTo>
                        <a:pt x="1614" y="279"/>
                      </a:lnTo>
                      <a:lnTo>
                        <a:pt x="1614" y="279"/>
                      </a:lnTo>
                      <a:lnTo>
                        <a:pt x="1648" y="314"/>
                      </a:lnTo>
                      <a:lnTo>
                        <a:pt x="1680" y="350"/>
                      </a:lnTo>
                      <a:lnTo>
                        <a:pt x="1709" y="387"/>
                      </a:lnTo>
                      <a:lnTo>
                        <a:pt x="1736" y="425"/>
                      </a:lnTo>
                      <a:lnTo>
                        <a:pt x="1761" y="463"/>
                      </a:lnTo>
                      <a:lnTo>
                        <a:pt x="1784" y="504"/>
                      </a:lnTo>
                      <a:lnTo>
                        <a:pt x="1805" y="543"/>
                      </a:lnTo>
                      <a:lnTo>
                        <a:pt x="1823" y="585"/>
                      </a:lnTo>
                      <a:lnTo>
                        <a:pt x="1840" y="628"/>
                      </a:lnTo>
                      <a:lnTo>
                        <a:pt x="1853" y="670"/>
                      </a:lnTo>
                      <a:lnTo>
                        <a:pt x="1865" y="714"/>
                      </a:lnTo>
                      <a:lnTo>
                        <a:pt x="1875" y="759"/>
                      </a:lnTo>
                      <a:lnTo>
                        <a:pt x="1882" y="805"/>
                      </a:lnTo>
                      <a:lnTo>
                        <a:pt x="1888" y="851"/>
                      </a:lnTo>
                      <a:lnTo>
                        <a:pt x="1891" y="900"/>
                      </a:lnTo>
                      <a:lnTo>
                        <a:pt x="1892" y="948"/>
                      </a:lnTo>
                      <a:lnTo>
                        <a:pt x="1892" y="948"/>
                      </a:lnTo>
                      <a:close/>
                      <a:moveTo>
                        <a:pt x="1827" y="948"/>
                      </a:moveTo>
                      <a:lnTo>
                        <a:pt x="1827" y="948"/>
                      </a:lnTo>
                      <a:lnTo>
                        <a:pt x="1826" y="903"/>
                      </a:lnTo>
                      <a:lnTo>
                        <a:pt x="1822" y="858"/>
                      </a:lnTo>
                      <a:lnTo>
                        <a:pt x="1817" y="815"/>
                      </a:lnTo>
                      <a:lnTo>
                        <a:pt x="1810" y="772"/>
                      </a:lnTo>
                      <a:lnTo>
                        <a:pt x="1801" y="730"/>
                      </a:lnTo>
                      <a:lnTo>
                        <a:pt x="1791" y="689"/>
                      </a:lnTo>
                      <a:lnTo>
                        <a:pt x="1777" y="648"/>
                      </a:lnTo>
                      <a:lnTo>
                        <a:pt x="1762" y="609"/>
                      </a:lnTo>
                      <a:lnTo>
                        <a:pt x="1745" y="571"/>
                      </a:lnTo>
                      <a:lnTo>
                        <a:pt x="1726" y="533"/>
                      </a:lnTo>
                      <a:lnTo>
                        <a:pt x="1704" y="496"/>
                      </a:lnTo>
                      <a:lnTo>
                        <a:pt x="1681" y="460"/>
                      </a:lnTo>
                      <a:lnTo>
                        <a:pt x="1656" y="425"/>
                      </a:lnTo>
                      <a:lnTo>
                        <a:pt x="1628" y="391"/>
                      </a:lnTo>
                      <a:lnTo>
                        <a:pt x="1600" y="358"/>
                      </a:lnTo>
                      <a:lnTo>
                        <a:pt x="1568" y="325"/>
                      </a:lnTo>
                      <a:lnTo>
                        <a:pt x="1568" y="325"/>
                      </a:lnTo>
                      <a:lnTo>
                        <a:pt x="1535" y="293"/>
                      </a:lnTo>
                      <a:lnTo>
                        <a:pt x="1502" y="264"/>
                      </a:lnTo>
                      <a:lnTo>
                        <a:pt x="1469" y="237"/>
                      </a:lnTo>
                      <a:lnTo>
                        <a:pt x="1433" y="212"/>
                      </a:lnTo>
                      <a:lnTo>
                        <a:pt x="1397" y="189"/>
                      </a:lnTo>
                      <a:lnTo>
                        <a:pt x="1360" y="167"/>
                      </a:lnTo>
                      <a:lnTo>
                        <a:pt x="1323" y="148"/>
                      </a:lnTo>
                      <a:lnTo>
                        <a:pt x="1285" y="131"/>
                      </a:lnTo>
                      <a:lnTo>
                        <a:pt x="1245" y="115"/>
                      </a:lnTo>
                      <a:lnTo>
                        <a:pt x="1205" y="102"/>
                      </a:lnTo>
                      <a:lnTo>
                        <a:pt x="1164" y="91"/>
                      </a:lnTo>
                      <a:lnTo>
                        <a:pt x="1121" y="82"/>
                      </a:lnTo>
                      <a:lnTo>
                        <a:pt x="1079" y="76"/>
                      </a:lnTo>
                      <a:lnTo>
                        <a:pt x="1036" y="70"/>
                      </a:lnTo>
                      <a:lnTo>
                        <a:pt x="991" y="67"/>
                      </a:lnTo>
                      <a:lnTo>
                        <a:pt x="946" y="66"/>
                      </a:lnTo>
                      <a:lnTo>
                        <a:pt x="946" y="66"/>
                      </a:lnTo>
                      <a:lnTo>
                        <a:pt x="901" y="67"/>
                      </a:lnTo>
                      <a:lnTo>
                        <a:pt x="856" y="70"/>
                      </a:lnTo>
                      <a:lnTo>
                        <a:pt x="814" y="76"/>
                      </a:lnTo>
                      <a:lnTo>
                        <a:pt x="771" y="82"/>
                      </a:lnTo>
                      <a:lnTo>
                        <a:pt x="729" y="91"/>
                      </a:lnTo>
                      <a:lnTo>
                        <a:pt x="688" y="102"/>
                      </a:lnTo>
                      <a:lnTo>
                        <a:pt x="648" y="115"/>
                      </a:lnTo>
                      <a:lnTo>
                        <a:pt x="609" y="131"/>
                      </a:lnTo>
                      <a:lnTo>
                        <a:pt x="571" y="148"/>
                      </a:lnTo>
                      <a:lnTo>
                        <a:pt x="532" y="167"/>
                      </a:lnTo>
                      <a:lnTo>
                        <a:pt x="496" y="189"/>
                      </a:lnTo>
                      <a:lnTo>
                        <a:pt x="460" y="212"/>
                      </a:lnTo>
                      <a:lnTo>
                        <a:pt x="425" y="237"/>
                      </a:lnTo>
                      <a:lnTo>
                        <a:pt x="390" y="264"/>
                      </a:lnTo>
                      <a:lnTo>
                        <a:pt x="357" y="293"/>
                      </a:lnTo>
                      <a:lnTo>
                        <a:pt x="324" y="325"/>
                      </a:lnTo>
                      <a:lnTo>
                        <a:pt x="324" y="325"/>
                      </a:lnTo>
                      <a:lnTo>
                        <a:pt x="292" y="358"/>
                      </a:lnTo>
                      <a:lnTo>
                        <a:pt x="264" y="391"/>
                      </a:lnTo>
                      <a:lnTo>
                        <a:pt x="237" y="425"/>
                      </a:lnTo>
                      <a:lnTo>
                        <a:pt x="211" y="460"/>
                      </a:lnTo>
                      <a:lnTo>
                        <a:pt x="188" y="496"/>
                      </a:lnTo>
                      <a:lnTo>
                        <a:pt x="168" y="533"/>
                      </a:lnTo>
                      <a:lnTo>
                        <a:pt x="148" y="571"/>
                      </a:lnTo>
                      <a:lnTo>
                        <a:pt x="130" y="609"/>
                      </a:lnTo>
                      <a:lnTo>
                        <a:pt x="116" y="648"/>
                      </a:lnTo>
                      <a:lnTo>
                        <a:pt x="103" y="689"/>
                      </a:lnTo>
                      <a:lnTo>
                        <a:pt x="92" y="730"/>
                      </a:lnTo>
                      <a:lnTo>
                        <a:pt x="82" y="772"/>
                      </a:lnTo>
                      <a:lnTo>
                        <a:pt x="76" y="815"/>
                      </a:lnTo>
                      <a:lnTo>
                        <a:pt x="70" y="858"/>
                      </a:lnTo>
                      <a:lnTo>
                        <a:pt x="68" y="903"/>
                      </a:lnTo>
                      <a:lnTo>
                        <a:pt x="67" y="948"/>
                      </a:lnTo>
                      <a:lnTo>
                        <a:pt x="67" y="948"/>
                      </a:lnTo>
                      <a:lnTo>
                        <a:pt x="68" y="993"/>
                      </a:lnTo>
                      <a:lnTo>
                        <a:pt x="70" y="1038"/>
                      </a:lnTo>
                      <a:lnTo>
                        <a:pt x="76" y="1081"/>
                      </a:lnTo>
                      <a:lnTo>
                        <a:pt x="82" y="1124"/>
                      </a:lnTo>
                      <a:lnTo>
                        <a:pt x="92" y="1165"/>
                      </a:lnTo>
                      <a:lnTo>
                        <a:pt x="103" y="1207"/>
                      </a:lnTo>
                      <a:lnTo>
                        <a:pt x="116" y="1246"/>
                      </a:lnTo>
                      <a:lnTo>
                        <a:pt x="130" y="1286"/>
                      </a:lnTo>
                      <a:lnTo>
                        <a:pt x="148" y="1324"/>
                      </a:lnTo>
                      <a:lnTo>
                        <a:pt x="168" y="1363"/>
                      </a:lnTo>
                      <a:lnTo>
                        <a:pt x="188" y="1399"/>
                      </a:lnTo>
                      <a:lnTo>
                        <a:pt x="211" y="1435"/>
                      </a:lnTo>
                      <a:lnTo>
                        <a:pt x="237" y="1470"/>
                      </a:lnTo>
                      <a:lnTo>
                        <a:pt x="264" y="1505"/>
                      </a:lnTo>
                      <a:lnTo>
                        <a:pt x="292" y="1538"/>
                      </a:lnTo>
                      <a:lnTo>
                        <a:pt x="324" y="1571"/>
                      </a:lnTo>
                      <a:lnTo>
                        <a:pt x="324" y="1571"/>
                      </a:lnTo>
                      <a:lnTo>
                        <a:pt x="357" y="1603"/>
                      </a:lnTo>
                      <a:lnTo>
                        <a:pt x="390" y="1632"/>
                      </a:lnTo>
                      <a:lnTo>
                        <a:pt x="425" y="1659"/>
                      </a:lnTo>
                      <a:lnTo>
                        <a:pt x="460" y="1684"/>
                      </a:lnTo>
                      <a:lnTo>
                        <a:pt x="496" y="1707"/>
                      </a:lnTo>
                      <a:lnTo>
                        <a:pt x="532" y="1728"/>
                      </a:lnTo>
                      <a:lnTo>
                        <a:pt x="571" y="1748"/>
                      </a:lnTo>
                      <a:lnTo>
                        <a:pt x="609" y="1765"/>
                      </a:lnTo>
                      <a:lnTo>
                        <a:pt x="648" y="1780"/>
                      </a:lnTo>
                      <a:lnTo>
                        <a:pt x="688" y="1793"/>
                      </a:lnTo>
                      <a:lnTo>
                        <a:pt x="729" y="1804"/>
                      </a:lnTo>
                      <a:lnTo>
                        <a:pt x="771" y="1814"/>
                      </a:lnTo>
                      <a:lnTo>
                        <a:pt x="814" y="1820"/>
                      </a:lnTo>
                      <a:lnTo>
                        <a:pt x="856" y="1826"/>
                      </a:lnTo>
                      <a:lnTo>
                        <a:pt x="901" y="1828"/>
                      </a:lnTo>
                      <a:lnTo>
                        <a:pt x="946" y="1829"/>
                      </a:lnTo>
                      <a:lnTo>
                        <a:pt x="946" y="1829"/>
                      </a:lnTo>
                      <a:lnTo>
                        <a:pt x="991" y="1828"/>
                      </a:lnTo>
                      <a:lnTo>
                        <a:pt x="1036" y="1826"/>
                      </a:lnTo>
                      <a:lnTo>
                        <a:pt x="1079" y="1820"/>
                      </a:lnTo>
                      <a:lnTo>
                        <a:pt x="1121" y="1814"/>
                      </a:lnTo>
                      <a:lnTo>
                        <a:pt x="1164" y="1804"/>
                      </a:lnTo>
                      <a:lnTo>
                        <a:pt x="1205" y="1793"/>
                      </a:lnTo>
                      <a:lnTo>
                        <a:pt x="1245" y="1780"/>
                      </a:lnTo>
                      <a:lnTo>
                        <a:pt x="1285" y="1765"/>
                      </a:lnTo>
                      <a:lnTo>
                        <a:pt x="1323" y="1748"/>
                      </a:lnTo>
                      <a:lnTo>
                        <a:pt x="1360" y="1728"/>
                      </a:lnTo>
                      <a:lnTo>
                        <a:pt x="1397" y="1707"/>
                      </a:lnTo>
                      <a:lnTo>
                        <a:pt x="1433" y="1684"/>
                      </a:lnTo>
                      <a:lnTo>
                        <a:pt x="1469" y="1659"/>
                      </a:lnTo>
                      <a:lnTo>
                        <a:pt x="1502" y="1632"/>
                      </a:lnTo>
                      <a:lnTo>
                        <a:pt x="1535" y="1603"/>
                      </a:lnTo>
                      <a:lnTo>
                        <a:pt x="1568" y="1571"/>
                      </a:lnTo>
                      <a:lnTo>
                        <a:pt x="1568" y="1571"/>
                      </a:lnTo>
                      <a:lnTo>
                        <a:pt x="1600" y="1538"/>
                      </a:lnTo>
                      <a:lnTo>
                        <a:pt x="1628" y="1505"/>
                      </a:lnTo>
                      <a:lnTo>
                        <a:pt x="1656" y="1470"/>
                      </a:lnTo>
                      <a:lnTo>
                        <a:pt x="1681" y="1435"/>
                      </a:lnTo>
                      <a:lnTo>
                        <a:pt x="1704" y="1399"/>
                      </a:lnTo>
                      <a:lnTo>
                        <a:pt x="1726" y="1363"/>
                      </a:lnTo>
                      <a:lnTo>
                        <a:pt x="1745" y="1324"/>
                      </a:lnTo>
                      <a:lnTo>
                        <a:pt x="1762" y="1286"/>
                      </a:lnTo>
                      <a:lnTo>
                        <a:pt x="1777" y="1246"/>
                      </a:lnTo>
                      <a:lnTo>
                        <a:pt x="1791" y="1207"/>
                      </a:lnTo>
                      <a:lnTo>
                        <a:pt x="1801" y="1165"/>
                      </a:lnTo>
                      <a:lnTo>
                        <a:pt x="1810" y="1124"/>
                      </a:lnTo>
                      <a:lnTo>
                        <a:pt x="1817" y="1081"/>
                      </a:lnTo>
                      <a:lnTo>
                        <a:pt x="1822" y="1038"/>
                      </a:lnTo>
                      <a:lnTo>
                        <a:pt x="1826" y="993"/>
                      </a:lnTo>
                      <a:lnTo>
                        <a:pt x="1827" y="948"/>
                      </a:lnTo>
                      <a:lnTo>
                        <a:pt x="1827" y="948"/>
                      </a:lnTo>
                      <a:close/>
                    </a:path>
                  </a:pathLst>
                </a:custGeom>
                <a:grp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sp>
              <p:nvSpPr>
                <p:cNvPr id="19" name="Freeform 6"/>
                <p:cNvSpPr>
                  <a:spLocks noEditPoints="1"/>
                </p:cNvSpPr>
                <p:nvPr/>
              </p:nvSpPr>
              <p:spPr bwMode="auto">
                <a:xfrm>
                  <a:off x="3865563" y="2373313"/>
                  <a:ext cx="395288" cy="396875"/>
                </a:xfrm>
                <a:custGeom>
                  <a:avLst/>
                  <a:gdLst/>
                  <a:ahLst/>
                  <a:cxnLst>
                    <a:cxn ang="0">
                      <a:pos x="667" y="28"/>
                    </a:cxn>
                    <a:cxn ang="0">
                      <a:pos x="424" y="5"/>
                    </a:cxn>
                    <a:cxn ang="0">
                      <a:pos x="184" y="112"/>
                    </a:cxn>
                    <a:cxn ang="0">
                      <a:pos x="37" y="307"/>
                    </a:cxn>
                    <a:cxn ang="0">
                      <a:pos x="1" y="519"/>
                    </a:cxn>
                    <a:cxn ang="0">
                      <a:pos x="55" y="726"/>
                    </a:cxn>
                    <a:cxn ang="0">
                      <a:pos x="210" y="906"/>
                    </a:cxn>
                    <a:cxn ang="0">
                      <a:pos x="449" y="996"/>
                    </a:cxn>
                    <a:cxn ang="0">
                      <a:pos x="684" y="963"/>
                    </a:cxn>
                    <a:cxn ang="0">
                      <a:pos x="876" y="823"/>
                    </a:cxn>
                    <a:cxn ang="0">
                      <a:pos x="987" y="594"/>
                    </a:cxn>
                    <a:cxn ang="0">
                      <a:pos x="991" y="423"/>
                    </a:cxn>
                    <a:cxn ang="0">
                      <a:pos x="885" y="184"/>
                    </a:cxn>
                    <a:cxn ang="0">
                      <a:pos x="523" y="639"/>
                    </a:cxn>
                    <a:cxn ang="0">
                      <a:pos x="389" y="487"/>
                    </a:cxn>
                    <a:cxn ang="0">
                      <a:pos x="523" y="359"/>
                    </a:cxn>
                    <a:cxn ang="0">
                      <a:pos x="343" y="341"/>
                    </a:cxn>
                    <a:cxn ang="0">
                      <a:pos x="219" y="374"/>
                    </a:cxn>
                    <a:cxn ang="0">
                      <a:pos x="335" y="542"/>
                    </a:cxn>
                    <a:cxn ang="0">
                      <a:pos x="212" y="579"/>
                    </a:cxn>
                    <a:cxn ang="0">
                      <a:pos x="771" y="653"/>
                    </a:cxn>
                    <a:cxn ang="0">
                      <a:pos x="660" y="415"/>
                    </a:cxn>
                    <a:cxn ang="0">
                      <a:pos x="779" y="374"/>
                    </a:cxn>
                    <a:cxn ang="0">
                      <a:pos x="631" y="195"/>
                    </a:cxn>
                    <a:cxn ang="0">
                      <a:pos x="666" y="137"/>
                    </a:cxn>
                    <a:cxn ang="0">
                      <a:pos x="696" y="275"/>
                    </a:cxn>
                    <a:cxn ang="0">
                      <a:pos x="262" y="241"/>
                    </a:cxn>
                    <a:cxn ang="0">
                      <a:pos x="386" y="90"/>
                    </a:cxn>
                    <a:cxn ang="0">
                      <a:pos x="349" y="288"/>
                    </a:cxn>
                    <a:cxn ang="0">
                      <a:pos x="128" y="255"/>
                    </a:cxn>
                    <a:cxn ang="0">
                      <a:pos x="153" y="461"/>
                    </a:cxn>
                    <a:cxn ang="0">
                      <a:pos x="179" y="690"/>
                    </a:cxn>
                    <a:cxn ang="0">
                      <a:pos x="66" y="596"/>
                    </a:cxn>
                    <a:cxn ang="0">
                      <a:pos x="389" y="879"/>
                    </a:cxn>
                    <a:cxn ang="0">
                      <a:pos x="299" y="819"/>
                    </a:cxn>
                    <a:cxn ang="0">
                      <a:pos x="349" y="710"/>
                    </a:cxn>
                    <a:cxn ang="0">
                      <a:pos x="707" y="805"/>
                    </a:cxn>
                    <a:cxn ang="0">
                      <a:pos x="600" y="901"/>
                    </a:cxn>
                    <a:cxn ang="0">
                      <a:pos x="938" y="542"/>
                    </a:cxn>
                    <a:cxn ang="0">
                      <a:pos x="811" y="710"/>
                    </a:cxn>
                    <a:cxn ang="0">
                      <a:pos x="811" y="288"/>
                    </a:cxn>
                    <a:cxn ang="0">
                      <a:pos x="940" y="455"/>
                    </a:cxn>
                    <a:cxn ang="0">
                      <a:pos x="811" y="288"/>
                    </a:cxn>
                    <a:cxn ang="0">
                      <a:pos x="735" y="124"/>
                    </a:cxn>
                    <a:cxn ang="0">
                      <a:pos x="793" y="237"/>
                    </a:cxn>
                    <a:cxn ang="0">
                      <a:pos x="402" y="297"/>
                    </a:cxn>
                    <a:cxn ang="0">
                      <a:pos x="471" y="74"/>
                    </a:cxn>
                    <a:cxn ang="0">
                      <a:pos x="526" y="74"/>
                    </a:cxn>
                    <a:cxn ang="0">
                      <a:pos x="595" y="297"/>
                    </a:cxn>
                    <a:cxn ang="0">
                      <a:pos x="183" y="225"/>
                    </a:cxn>
                    <a:cxn ang="0">
                      <a:pos x="278" y="114"/>
                    </a:cxn>
                    <a:cxn ang="0">
                      <a:pos x="246" y="863"/>
                    </a:cxn>
                    <a:cxn ang="0">
                      <a:pos x="402" y="701"/>
                    </a:cxn>
                    <a:cxn ang="0">
                      <a:pos x="586" y="752"/>
                    </a:cxn>
                    <a:cxn ang="0">
                      <a:pos x="519" y="931"/>
                    </a:cxn>
                    <a:cxn ang="0">
                      <a:pos x="463" y="912"/>
                    </a:cxn>
                    <a:cxn ang="0">
                      <a:pos x="402" y="701"/>
                    </a:cxn>
                    <a:cxn ang="0">
                      <a:pos x="835" y="786"/>
                    </a:cxn>
                  </a:cxnLst>
                  <a:rect l="0" t="0" r="r" b="b"/>
                  <a:pathLst>
                    <a:path w="996" h="998">
                      <a:moveTo>
                        <a:pt x="851" y="146"/>
                      </a:moveTo>
                      <a:lnTo>
                        <a:pt x="851" y="146"/>
                      </a:lnTo>
                      <a:lnTo>
                        <a:pt x="832" y="128"/>
                      </a:lnTo>
                      <a:lnTo>
                        <a:pt x="814" y="112"/>
                      </a:lnTo>
                      <a:lnTo>
                        <a:pt x="794" y="96"/>
                      </a:lnTo>
                      <a:lnTo>
                        <a:pt x="774" y="82"/>
                      </a:lnTo>
                      <a:lnTo>
                        <a:pt x="753" y="69"/>
                      </a:lnTo>
                      <a:lnTo>
                        <a:pt x="733" y="57"/>
                      </a:lnTo>
                      <a:lnTo>
                        <a:pt x="711" y="47"/>
                      </a:lnTo>
                      <a:lnTo>
                        <a:pt x="690" y="37"/>
                      </a:lnTo>
                      <a:lnTo>
                        <a:pt x="667" y="28"/>
                      </a:lnTo>
                      <a:lnTo>
                        <a:pt x="644" y="21"/>
                      </a:lnTo>
                      <a:lnTo>
                        <a:pt x="621" y="14"/>
                      </a:lnTo>
                      <a:lnTo>
                        <a:pt x="598" y="10"/>
                      </a:lnTo>
                      <a:lnTo>
                        <a:pt x="574" y="5"/>
                      </a:lnTo>
                      <a:lnTo>
                        <a:pt x="549" y="2"/>
                      </a:lnTo>
                      <a:lnTo>
                        <a:pt x="523" y="1"/>
                      </a:lnTo>
                      <a:lnTo>
                        <a:pt x="498" y="0"/>
                      </a:lnTo>
                      <a:lnTo>
                        <a:pt x="498" y="0"/>
                      </a:lnTo>
                      <a:lnTo>
                        <a:pt x="473" y="1"/>
                      </a:lnTo>
                      <a:lnTo>
                        <a:pt x="448" y="2"/>
                      </a:lnTo>
                      <a:lnTo>
                        <a:pt x="424" y="5"/>
                      </a:lnTo>
                      <a:lnTo>
                        <a:pt x="400" y="10"/>
                      </a:lnTo>
                      <a:lnTo>
                        <a:pt x="376" y="14"/>
                      </a:lnTo>
                      <a:lnTo>
                        <a:pt x="353" y="21"/>
                      </a:lnTo>
                      <a:lnTo>
                        <a:pt x="330" y="28"/>
                      </a:lnTo>
                      <a:lnTo>
                        <a:pt x="308" y="37"/>
                      </a:lnTo>
                      <a:lnTo>
                        <a:pt x="286" y="47"/>
                      </a:lnTo>
                      <a:lnTo>
                        <a:pt x="264" y="57"/>
                      </a:lnTo>
                      <a:lnTo>
                        <a:pt x="243" y="69"/>
                      </a:lnTo>
                      <a:lnTo>
                        <a:pt x="223" y="82"/>
                      </a:lnTo>
                      <a:lnTo>
                        <a:pt x="202" y="96"/>
                      </a:lnTo>
                      <a:lnTo>
                        <a:pt x="184" y="112"/>
                      </a:lnTo>
                      <a:lnTo>
                        <a:pt x="164" y="128"/>
                      </a:lnTo>
                      <a:lnTo>
                        <a:pt x="147" y="146"/>
                      </a:lnTo>
                      <a:lnTo>
                        <a:pt x="147" y="146"/>
                      </a:lnTo>
                      <a:lnTo>
                        <a:pt x="129" y="164"/>
                      </a:lnTo>
                      <a:lnTo>
                        <a:pt x="113" y="184"/>
                      </a:lnTo>
                      <a:lnTo>
                        <a:pt x="97" y="203"/>
                      </a:lnTo>
                      <a:lnTo>
                        <a:pt x="83" y="223"/>
                      </a:lnTo>
                      <a:lnTo>
                        <a:pt x="70" y="243"/>
                      </a:lnTo>
                      <a:lnTo>
                        <a:pt x="58" y="264"/>
                      </a:lnTo>
                      <a:lnTo>
                        <a:pt x="47" y="286"/>
                      </a:lnTo>
                      <a:lnTo>
                        <a:pt x="37" y="307"/>
                      </a:lnTo>
                      <a:lnTo>
                        <a:pt x="28" y="330"/>
                      </a:lnTo>
                      <a:lnTo>
                        <a:pt x="21" y="353"/>
                      </a:lnTo>
                      <a:lnTo>
                        <a:pt x="15" y="376"/>
                      </a:lnTo>
                      <a:lnTo>
                        <a:pt x="10" y="399"/>
                      </a:lnTo>
                      <a:lnTo>
                        <a:pt x="5" y="423"/>
                      </a:lnTo>
                      <a:lnTo>
                        <a:pt x="3" y="449"/>
                      </a:lnTo>
                      <a:lnTo>
                        <a:pt x="1" y="474"/>
                      </a:lnTo>
                      <a:lnTo>
                        <a:pt x="0" y="499"/>
                      </a:lnTo>
                      <a:lnTo>
                        <a:pt x="0" y="514"/>
                      </a:lnTo>
                      <a:lnTo>
                        <a:pt x="0" y="514"/>
                      </a:lnTo>
                      <a:lnTo>
                        <a:pt x="1" y="519"/>
                      </a:lnTo>
                      <a:lnTo>
                        <a:pt x="2" y="523"/>
                      </a:lnTo>
                      <a:lnTo>
                        <a:pt x="2" y="523"/>
                      </a:lnTo>
                      <a:lnTo>
                        <a:pt x="4" y="547"/>
                      </a:lnTo>
                      <a:lnTo>
                        <a:pt x="6" y="571"/>
                      </a:lnTo>
                      <a:lnTo>
                        <a:pt x="11" y="594"/>
                      </a:lnTo>
                      <a:lnTo>
                        <a:pt x="15" y="618"/>
                      </a:lnTo>
                      <a:lnTo>
                        <a:pt x="21" y="641"/>
                      </a:lnTo>
                      <a:lnTo>
                        <a:pt x="28" y="662"/>
                      </a:lnTo>
                      <a:lnTo>
                        <a:pt x="36" y="684"/>
                      </a:lnTo>
                      <a:lnTo>
                        <a:pt x="45" y="705"/>
                      </a:lnTo>
                      <a:lnTo>
                        <a:pt x="55" y="726"/>
                      </a:lnTo>
                      <a:lnTo>
                        <a:pt x="66" y="746"/>
                      </a:lnTo>
                      <a:lnTo>
                        <a:pt x="78" y="767"/>
                      </a:lnTo>
                      <a:lnTo>
                        <a:pt x="91" y="785"/>
                      </a:lnTo>
                      <a:lnTo>
                        <a:pt x="105" y="804"/>
                      </a:lnTo>
                      <a:lnTo>
                        <a:pt x="120" y="823"/>
                      </a:lnTo>
                      <a:lnTo>
                        <a:pt x="137" y="841"/>
                      </a:lnTo>
                      <a:lnTo>
                        <a:pt x="154" y="859"/>
                      </a:lnTo>
                      <a:lnTo>
                        <a:pt x="154" y="859"/>
                      </a:lnTo>
                      <a:lnTo>
                        <a:pt x="172" y="875"/>
                      </a:lnTo>
                      <a:lnTo>
                        <a:pt x="190" y="891"/>
                      </a:lnTo>
                      <a:lnTo>
                        <a:pt x="210" y="906"/>
                      </a:lnTo>
                      <a:lnTo>
                        <a:pt x="230" y="919"/>
                      </a:lnTo>
                      <a:lnTo>
                        <a:pt x="250" y="931"/>
                      </a:lnTo>
                      <a:lnTo>
                        <a:pt x="270" y="943"/>
                      </a:lnTo>
                      <a:lnTo>
                        <a:pt x="291" y="953"/>
                      </a:lnTo>
                      <a:lnTo>
                        <a:pt x="312" y="963"/>
                      </a:lnTo>
                      <a:lnTo>
                        <a:pt x="334" y="971"/>
                      </a:lnTo>
                      <a:lnTo>
                        <a:pt x="356" y="978"/>
                      </a:lnTo>
                      <a:lnTo>
                        <a:pt x="379" y="984"/>
                      </a:lnTo>
                      <a:lnTo>
                        <a:pt x="402" y="989"/>
                      </a:lnTo>
                      <a:lnTo>
                        <a:pt x="425" y="993"/>
                      </a:lnTo>
                      <a:lnTo>
                        <a:pt x="449" y="996"/>
                      </a:lnTo>
                      <a:lnTo>
                        <a:pt x="474" y="997"/>
                      </a:lnTo>
                      <a:lnTo>
                        <a:pt x="498" y="998"/>
                      </a:lnTo>
                      <a:lnTo>
                        <a:pt x="498" y="998"/>
                      </a:lnTo>
                      <a:lnTo>
                        <a:pt x="523" y="997"/>
                      </a:lnTo>
                      <a:lnTo>
                        <a:pt x="547" y="996"/>
                      </a:lnTo>
                      <a:lnTo>
                        <a:pt x="572" y="993"/>
                      </a:lnTo>
                      <a:lnTo>
                        <a:pt x="595" y="989"/>
                      </a:lnTo>
                      <a:lnTo>
                        <a:pt x="618" y="984"/>
                      </a:lnTo>
                      <a:lnTo>
                        <a:pt x="641" y="978"/>
                      </a:lnTo>
                      <a:lnTo>
                        <a:pt x="662" y="971"/>
                      </a:lnTo>
                      <a:lnTo>
                        <a:pt x="684" y="963"/>
                      </a:lnTo>
                      <a:lnTo>
                        <a:pt x="706" y="953"/>
                      </a:lnTo>
                      <a:lnTo>
                        <a:pt x="727" y="943"/>
                      </a:lnTo>
                      <a:lnTo>
                        <a:pt x="747" y="931"/>
                      </a:lnTo>
                      <a:lnTo>
                        <a:pt x="768" y="919"/>
                      </a:lnTo>
                      <a:lnTo>
                        <a:pt x="786" y="906"/>
                      </a:lnTo>
                      <a:lnTo>
                        <a:pt x="806" y="891"/>
                      </a:lnTo>
                      <a:lnTo>
                        <a:pt x="825" y="875"/>
                      </a:lnTo>
                      <a:lnTo>
                        <a:pt x="842" y="859"/>
                      </a:lnTo>
                      <a:lnTo>
                        <a:pt x="842" y="859"/>
                      </a:lnTo>
                      <a:lnTo>
                        <a:pt x="860" y="841"/>
                      </a:lnTo>
                      <a:lnTo>
                        <a:pt x="876" y="823"/>
                      </a:lnTo>
                      <a:lnTo>
                        <a:pt x="891" y="804"/>
                      </a:lnTo>
                      <a:lnTo>
                        <a:pt x="906" y="785"/>
                      </a:lnTo>
                      <a:lnTo>
                        <a:pt x="919" y="767"/>
                      </a:lnTo>
                      <a:lnTo>
                        <a:pt x="931" y="746"/>
                      </a:lnTo>
                      <a:lnTo>
                        <a:pt x="942" y="726"/>
                      </a:lnTo>
                      <a:lnTo>
                        <a:pt x="952" y="705"/>
                      </a:lnTo>
                      <a:lnTo>
                        <a:pt x="960" y="684"/>
                      </a:lnTo>
                      <a:lnTo>
                        <a:pt x="969" y="662"/>
                      </a:lnTo>
                      <a:lnTo>
                        <a:pt x="976" y="641"/>
                      </a:lnTo>
                      <a:lnTo>
                        <a:pt x="981" y="618"/>
                      </a:lnTo>
                      <a:lnTo>
                        <a:pt x="987" y="594"/>
                      </a:lnTo>
                      <a:lnTo>
                        <a:pt x="990" y="571"/>
                      </a:lnTo>
                      <a:lnTo>
                        <a:pt x="992" y="547"/>
                      </a:lnTo>
                      <a:lnTo>
                        <a:pt x="994" y="523"/>
                      </a:lnTo>
                      <a:lnTo>
                        <a:pt x="994" y="523"/>
                      </a:lnTo>
                      <a:lnTo>
                        <a:pt x="995" y="518"/>
                      </a:lnTo>
                      <a:lnTo>
                        <a:pt x="996" y="514"/>
                      </a:lnTo>
                      <a:lnTo>
                        <a:pt x="996" y="499"/>
                      </a:lnTo>
                      <a:lnTo>
                        <a:pt x="996" y="499"/>
                      </a:lnTo>
                      <a:lnTo>
                        <a:pt x="995" y="474"/>
                      </a:lnTo>
                      <a:lnTo>
                        <a:pt x="994" y="449"/>
                      </a:lnTo>
                      <a:lnTo>
                        <a:pt x="991" y="423"/>
                      </a:lnTo>
                      <a:lnTo>
                        <a:pt x="987" y="399"/>
                      </a:lnTo>
                      <a:lnTo>
                        <a:pt x="982" y="376"/>
                      </a:lnTo>
                      <a:lnTo>
                        <a:pt x="976" y="353"/>
                      </a:lnTo>
                      <a:lnTo>
                        <a:pt x="968" y="330"/>
                      </a:lnTo>
                      <a:lnTo>
                        <a:pt x="959" y="307"/>
                      </a:lnTo>
                      <a:lnTo>
                        <a:pt x="949" y="286"/>
                      </a:lnTo>
                      <a:lnTo>
                        <a:pt x="940" y="264"/>
                      </a:lnTo>
                      <a:lnTo>
                        <a:pt x="927" y="243"/>
                      </a:lnTo>
                      <a:lnTo>
                        <a:pt x="914" y="223"/>
                      </a:lnTo>
                      <a:lnTo>
                        <a:pt x="900" y="203"/>
                      </a:lnTo>
                      <a:lnTo>
                        <a:pt x="885" y="184"/>
                      </a:lnTo>
                      <a:lnTo>
                        <a:pt x="868" y="164"/>
                      </a:lnTo>
                      <a:lnTo>
                        <a:pt x="851" y="146"/>
                      </a:lnTo>
                      <a:lnTo>
                        <a:pt x="851" y="146"/>
                      </a:lnTo>
                      <a:close/>
                      <a:moveTo>
                        <a:pt x="608" y="542"/>
                      </a:moveTo>
                      <a:lnTo>
                        <a:pt x="608" y="542"/>
                      </a:lnTo>
                      <a:lnTo>
                        <a:pt x="604" y="596"/>
                      </a:lnTo>
                      <a:lnTo>
                        <a:pt x="601" y="646"/>
                      </a:lnTo>
                      <a:lnTo>
                        <a:pt x="601" y="646"/>
                      </a:lnTo>
                      <a:lnTo>
                        <a:pt x="575" y="643"/>
                      </a:lnTo>
                      <a:lnTo>
                        <a:pt x="549" y="641"/>
                      </a:lnTo>
                      <a:lnTo>
                        <a:pt x="523" y="639"/>
                      </a:lnTo>
                      <a:lnTo>
                        <a:pt x="498" y="638"/>
                      </a:lnTo>
                      <a:lnTo>
                        <a:pt x="498" y="638"/>
                      </a:lnTo>
                      <a:lnTo>
                        <a:pt x="473" y="639"/>
                      </a:lnTo>
                      <a:lnTo>
                        <a:pt x="448" y="641"/>
                      </a:lnTo>
                      <a:lnTo>
                        <a:pt x="422" y="643"/>
                      </a:lnTo>
                      <a:lnTo>
                        <a:pt x="395" y="646"/>
                      </a:lnTo>
                      <a:lnTo>
                        <a:pt x="395" y="646"/>
                      </a:lnTo>
                      <a:lnTo>
                        <a:pt x="392" y="594"/>
                      </a:lnTo>
                      <a:lnTo>
                        <a:pt x="390" y="542"/>
                      </a:lnTo>
                      <a:lnTo>
                        <a:pt x="608" y="542"/>
                      </a:lnTo>
                      <a:close/>
                      <a:moveTo>
                        <a:pt x="389" y="487"/>
                      </a:moveTo>
                      <a:lnTo>
                        <a:pt x="389" y="487"/>
                      </a:lnTo>
                      <a:lnTo>
                        <a:pt x="390" y="453"/>
                      </a:lnTo>
                      <a:lnTo>
                        <a:pt x="391" y="419"/>
                      </a:lnTo>
                      <a:lnTo>
                        <a:pt x="393" y="385"/>
                      </a:lnTo>
                      <a:lnTo>
                        <a:pt x="395" y="351"/>
                      </a:lnTo>
                      <a:lnTo>
                        <a:pt x="395" y="351"/>
                      </a:lnTo>
                      <a:lnTo>
                        <a:pt x="422" y="354"/>
                      </a:lnTo>
                      <a:lnTo>
                        <a:pt x="448" y="357"/>
                      </a:lnTo>
                      <a:lnTo>
                        <a:pt x="473" y="359"/>
                      </a:lnTo>
                      <a:lnTo>
                        <a:pt x="498" y="359"/>
                      </a:lnTo>
                      <a:lnTo>
                        <a:pt x="523" y="359"/>
                      </a:lnTo>
                      <a:lnTo>
                        <a:pt x="550" y="357"/>
                      </a:lnTo>
                      <a:lnTo>
                        <a:pt x="575" y="354"/>
                      </a:lnTo>
                      <a:lnTo>
                        <a:pt x="601" y="351"/>
                      </a:lnTo>
                      <a:lnTo>
                        <a:pt x="601" y="351"/>
                      </a:lnTo>
                      <a:lnTo>
                        <a:pt x="603" y="385"/>
                      </a:lnTo>
                      <a:lnTo>
                        <a:pt x="605" y="419"/>
                      </a:lnTo>
                      <a:lnTo>
                        <a:pt x="607" y="453"/>
                      </a:lnTo>
                      <a:lnTo>
                        <a:pt x="608" y="487"/>
                      </a:lnTo>
                      <a:lnTo>
                        <a:pt x="389" y="487"/>
                      </a:lnTo>
                      <a:close/>
                      <a:moveTo>
                        <a:pt x="343" y="341"/>
                      </a:moveTo>
                      <a:lnTo>
                        <a:pt x="343" y="341"/>
                      </a:lnTo>
                      <a:lnTo>
                        <a:pt x="339" y="377"/>
                      </a:lnTo>
                      <a:lnTo>
                        <a:pt x="337" y="413"/>
                      </a:lnTo>
                      <a:lnTo>
                        <a:pt x="335" y="451"/>
                      </a:lnTo>
                      <a:lnTo>
                        <a:pt x="334" y="487"/>
                      </a:lnTo>
                      <a:lnTo>
                        <a:pt x="207" y="487"/>
                      </a:lnTo>
                      <a:lnTo>
                        <a:pt x="207" y="487"/>
                      </a:lnTo>
                      <a:lnTo>
                        <a:pt x="208" y="464"/>
                      </a:lnTo>
                      <a:lnTo>
                        <a:pt x="209" y="441"/>
                      </a:lnTo>
                      <a:lnTo>
                        <a:pt x="211" y="418"/>
                      </a:lnTo>
                      <a:lnTo>
                        <a:pt x="215" y="396"/>
                      </a:lnTo>
                      <a:lnTo>
                        <a:pt x="219" y="374"/>
                      </a:lnTo>
                      <a:lnTo>
                        <a:pt x="223" y="352"/>
                      </a:lnTo>
                      <a:lnTo>
                        <a:pt x="229" y="331"/>
                      </a:lnTo>
                      <a:lnTo>
                        <a:pt x="234" y="310"/>
                      </a:lnTo>
                      <a:lnTo>
                        <a:pt x="234" y="310"/>
                      </a:lnTo>
                      <a:lnTo>
                        <a:pt x="261" y="319"/>
                      </a:lnTo>
                      <a:lnTo>
                        <a:pt x="288" y="328"/>
                      </a:lnTo>
                      <a:lnTo>
                        <a:pt x="315" y="334"/>
                      </a:lnTo>
                      <a:lnTo>
                        <a:pt x="343" y="341"/>
                      </a:lnTo>
                      <a:lnTo>
                        <a:pt x="343" y="341"/>
                      </a:lnTo>
                      <a:close/>
                      <a:moveTo>
                        <a:pt x="335" y="542"/>
                      </a:moveTo>
                      <a:lnTo>
                        <a:pt x="335" y="542"/>
                      </a:lnTo>
                      <a:lnTo>
                        <a:pt x="337" y="600"/>
                      </a:lnTo>
                      <a:lnTo>
                        <a:pt x="343" y="656"/>
                      </a:lnTo>
                      <a:lnTo>
                        <a:pt x="343" y="656"/>
                      </a:lnTo>
                      <a:lnTo>
                        <a:pt x="314" y="662"/>
                      </a:lnTo>
                      <a:lnTo>
                        <a:pt x="288" y="670"/>
                      </a:lnTo>
                      <a:lnTo>
                        <a:pt x="261" y="679"/>
                      </a:lnTo>
                      <a:lnTo>
                        <a:pt x="234" y="688"/>
                      </a:lnTo>
                      <a:lnTo>
                        <a:pt x="234" y="688"/>
                      </a:lnTo>
                      <a:lnTo>
                        <a:pt x="225" y="653"/>
                      </a:lnTo>
                      <a:lnTo>
                        <a:pt x="218" y="616"/>
                      </a:lnTo>
                      <a:lnTo>
                        <a:pt x="212" y="579"/>
                      </a:lnTo>
                      <a:lnTo>
                        <a:pt x="209" y="542"/>
                      </a:lnTo>
                      <a:lnTo>
                        <a:pt x="335" y="542"/>
                      </a:lnTo>
                      <a:close/>
                      <a:moveTo>
                        <a:pt x="654" y="656"/>
                      </a:moveTo>
                      <a:lnTo>
                        <a:pt x="654" y="656"/>
                      </a:lnTo>
                      <a:lnTo>
                        <a:pt x="659" y="600"/>
                      </a:lnTo>
                      <a:lnTo>
                        <a:pt x="662" y="542"/>
                      </a:lnTo>
                      <a:lnTo>
                        <a:pt x="787" y="542"/>
                      </a:lnTo>
                      <a:lnTo>
                        <a:pt x="787" y="542"/>
                      </a:lnTo>
                      <a:lnTo>
                        <a:pt x="784" y="579"/>
                      </a:lnTo>
                      <a:lnTo>
                        <a:pt x="779" y="616"/>
                      </a:lnTo>
                      <a:lnTo>
                        <a:pt x="771" y="653"/>
                      </a:lnTo>
                      <a:lnTo>
                        <a:pt x="762" y="688"/>
                      </a:lnTo>
                      <a:lnTo>
                        <a:pt x="762" y="688"/>
                      </a:lnTo>
                      <a:lnTo>
                        <a:pt x="736" y="679"/>
                      </a:lnTo>
                      <a:lnTo>
                        <a:pt x="710" y="670"/>
                      </a:lnTo>
                      <a:lnTo>
                        <a:pt x="682" y="662"/>
                      </a:lnTo>
                      <a:lnTo>
                        <a:pt x="654" y="656"/>
                      </a:lnTo>
                      <a:lnTo>
                        <a:pt x="654" y="656"/>
                      </a:lnTo>
                      <a:close/>
                      <a:moveTo>
                        <a:pt x="662" y="487"/>
                      </a:moveTo>
                      <a:lnTo>
                        <a:pt x="662" y="487"/>
                      </a:lnTo>
                      <a:lnTo>
                        <a:pt x="661" y="451"/>
                      </a:lnTo>
                      <a:lnTo>
                        <a:pt x="660" y="415"/>
                      </a:lnTo>
                      <a:lnTo>
                        <a:pt x="657" y="377"/>
                      </a:lnTo>
                      <a:lnTo>
                        <a:pt x="654" y="341"/>
                      </a:lnTo>
                      <a:lnTo>
                        <a:pt x="654" y="341"/>
                      </a:lnTo>
                      <a:lnTo>
                        <a:pt x="682" y="336"/>
                      </a:lnTo>
                      <a:lnTo>
                        <a:pt x="710" y="328"/>
                      </a:lnTo>
                      <a:lnTo>
                        <a:pt x="736" y="319"/>
                      </a:lnTo>
                      <a:lnTo>
                        <a:pt x="762" y="310"/>
                      </a:lnTo>
                      <a:lnTo>
                        <a:pt x="762" y="310"/>
                      </a:lnTo>
                      <a:lnTo>
                        <a:pt x="768" y="331"/>
                      </a:lnTo>
                      <a:lnTo>
                        <a:pt x="773" y="352"/>
                      </a:lnTo>
                      <a:lnTo>
                        <a:pt x="779" y="374"/>
                      </a:lnTo>
                      <a:lnTo>
                        <a:pt x="782" y="396"/>
                      </a:lnTo>
                      <a:lnTo>
                        <a:pt x="785" y="419"/>
                      </a:lnTo>
                      <a:lnTo>
                        <a:pt x="787" y="441"/>
                      </a:lnTo>
                      <a:lnTo>
                        <a:pt x="788" y="464"/>
                      </a:lnTo>
                      <a:lnTo>
                        <a:pt x="789" y="487"/>
                      </a:lnTo>
                      <a:lnTo>
                        <a:pt x="662" y="487"/>
                      </a:lnTo>
                      <a:close/>
                      <a:moveTo>
                        <a:pt x="647" y="288"/>
                      </a:moveTo>
                      <a:lnTo>
                        <a:pt x="647" y="288"/>
                      </a:lnTo>
                      <a:lnTo>
                        <a:pt x="642" y="255"/>
                      </a:lnTo>
                      <a:lnTo>
                        <a:pt x="636" y="225"/>
                      </a:lnTo>
                      <a:lnTo>
                        <a:pt x="631" y="195"/>
                      </a:lnTo>
                      <a:lnTo>
                        <a:pt x="624" y="168"/>
                      </a:lnTo>
                      <a:lnTo>
                        <a:pt x="616" y="142"/>
                      </a:lnTo>
                      <a:lnTo>
                        <a:pt x="609" y="119"/>
                      </a:lnTo>
                      <a:lnTo>
                        <a:pt x="600" y="97"/>
                      </a:lnTo>
                      <a:lnTo>
                        <a:pt x="590" y="78"/>
                      </a:lnTo>
                      <a:lnTo>
                        <a:pt x="590" y="78"/>
                      </a:lnTo>
                      <a:lnTo>
                        <a:pt x="611" y="90"/>
                      </a:lnTo>
                      <a:lnTo>
                        <a:pt x="630" y="104"/>
                      </a:lnTo>
                      <a:lnTo>
                        <a:pt x="648" y="119"/>
                      </a:lnTo>
                      <a:lnTo>
                        <a:pt x="666" y="137"/>
                      </a:lnTo>
                      <a:lnTo>
                        <a:pt x="666" y="137"/>
                      </a:lnTo>
                      <a:lnTo>
                        <a:pt x="677" y="150"/>
                      </a:lnTo>
                      <a:lnTo>
                        <a:pt x="688" y="164"/>
                      </a:lnTo>
                      <a:lnTo>
                        <a:pt x="699" y="179"/>
                      </a:lnTo>
                      <a:lnTo>
                        <a:pt x="707" y="193"/>
                      </a:lnTo>
                      <a:lnTo>
                        <a:pt x="717" y="208"/>
                      </a:lnTo>
                      <a:lnTo>
                        <a:pt x="726" y="225"/>
                      </a:lnTo>
                      <a:lnTo>
                        <a:pt x="735" y="241"/>
                      </a:lnTo>
                      <a:lnTo>
                        <a:pt x="742" y="259"/>
                      </a:lnTo>
                      <a:lnTo>
                        <a:pt x="742" y="259"/>
                      </a:lnTo>
                      <a:lnTo>
                        <a:pt x="719" y="267"/>
                      </a:lnTo>
                      <a:lnTo>
                        <a:pt x="696" y="275"/>
                      </a:lnTo>
                      <a:lnTo>
                        <a:pt x="672" y="282"/>
                      </a:lnTo>
                      <a:lnTo>
                        <a:pt x="647" y="288"/>
                      </a:lnTo>
                      <a:lnTo>
                        <a:pt x="647" y="288"/>
                      </a:lnTo>
                      <a:close/>
                      <a:moveTo>
                        <a:pt x="349" y="288"/>
                      </a:moveTo>
                      <a:lnTo>
                        <a:pt x="349" y="288"/>
                      </a:lnTo>
                      <a:lnTo>
                        <a:pt x="325" y="282"/>
                      </a:lnTo>
                      <a:lnTo>
                        <a:pt x="301" y="275"/>
                      </a:lnTo>
                      <a:lnTo>
                        <a:pt x="277" y="267"/>
                      </a:lnTo>
                      <a:lnTo>
                        <a:pt x="254" y="259"/>
                      </a:lnTo>
                      <a:lnTo>
                        <a:pt x="254" y="259"/>
                      </a:lnTo>
                      <a:lnTo>
                        <a:pt x="262" y="241"/>
                      </a:lnTo>
                      <a:lnTo>
                        <a:pt x="270" y="225"/>
                      </a:lnTo>
                      <a:lnTo>
                        <a:pt x="279" y="208"/>
                      </a:lnTo>
                      <a:lnTo>
                        <a:pt x="289" y="193"/>
                      </a:lnTo>
                      <a:lnTo>
                        <a:pt x="299" y="179"/>
                      </a:lnTo>
                      <a:lnTo>
                        <a:pt x="309" y="164"/>
                      </a:lnTo>
                      <a:lnTo>
                        <a:pt x="320" y="150"/>
                      </a:lnTo>
                      <a:lnTo>
                        <a:pt x="331" y="137"/>
                      </a:lnTo>
                      <a:lnTo>
                        <a:pt x="331" y="137"/>
                      </a:lnTo>
                      <a:lnTo>
                        <a:pt x="348" y="119"/>
                      </a:lnTo>
                      <a:lnTo>
                        <a:pt x="367" y="104"/>
                      </a:lnTo>
                      <a:lnTo>
                        <a:pt x="386" y="90"/>
                      </a:lnTo>
                      <a:lnTo>
                        <a:pt x="406" y="79"/>
                      </a:lnTo>
                      <a:lnTo>
                        <a:pt x="406" y="79"/>
                      </a:lnTo>
                      <a:lnTo>
                        <a:pt x="396" y="97"/>
                      </a:lnTo>
                      <a:lnTo>
                        <a:pt x="389" y="119"/>
                      </a:lnTo>
                      <a:lnTo>
                        <a:pt x="380" y="142"/>
                      </a:lnTo>
                      <a:lnTo>
                        <a:pt x="373" y="168"/>
                      </a:lnTo>
                      <a:lnTo>
                        <a:pt x="366" y="195"/>
                      </a:lnTo>
                      <a:lnTo>
                        <a:pt x="360" y="224"/>
                      </a:lnTo>
                      <a:lnTo>
                        <a:pt x="355" y="255"/>
                      </a:lnTo>
                      <a:lnTo>
                        <a:pt x="349" y="288"/>
                      </a:lnTo>
                      <a:lnTo>
                        <a:pt x="349" y="288"/>
                      </a:lnTo>
                      <a:close/>
                      <a:moveTo>
                        <a:pt x="152" y="487"/>
                      </a:moveTo>
                      <a:lnTo>
                        <a:pt x="56" y="487"/>
                      </a:lnTo>
                      <a:lnTo>
                        <a:pt x="56" y="487"/>
                      </a:lnTo>
                      <a:lnTo>
                        <a:pt x="57" y="455"/>
                      </a:lnTo>
                      <a:lnTo>
                        <a:pt x="61" y="425"/>
                      </a:lnTo>
                      <a:lnTo>
                        <a:pt x="67" y="396"/>
                      </a:lnTo>
                      <a:lnTo>
                        <a:pt x="75" y="366"/>
                      </a:lnTo>
                      <a:lnTo>
                        <a:pt x="85" y="338"/>
                      </a:lnTo>
                      <a:lnTo>
                        <a:pt x="97" y="309"/>
                      </a:lnTo>
                      <a:lnTo>
                        <a:pt x="112" y="282"/>
                      </a:lnTo>
                      <a:lnTo>
                        <a:pt x="128" y="255"/>
                      </a:lnTo>
                      <a:lnTo>
                        <a:pt x="128" y="255"/>
                      </a:lnTo>
                      <a:lnTo>
                        <a:pt x="157" y="273"/>
                      </a:lnTo>
                      <a:lnTo>
                        <a:pt x="185" y="288"/>
                      </a:lnTo>
                      <a:lnTo>
                        <a:pt x="185" y="288"/>
                      </a:lnTo>
                      <a:lnTo>
                        <a:pt x="178" y="312"/>
                      </a:lnTo>
                      <a:lnTo>
                        <a:pt x="172" y="337"/>
                      </a:lnTo>
                      <a:lnTo>
                        <a:pt x="166" y="361"/>
                      </a:lnTo>
                      <a:lnTo>
                        <a:pt x="162" y="385"/>
                      </a:lnTo>
                      <a:lnTo>
                        <a:pt x="158" y="410"/>
                      </a:lnTo>
                      <a:lnTo>
                        <a:pt x="155" y="435"/>
                      </a:lnTo>
                      <a:lnTo>
                        <a:pt x="153" y="461"/>
                      </a:lnTo>
                      <a:lnTo>
                        <a:pt x="152" y="487"/>
                      </a:lnTo>
                      <a:lnTo>
                        <a:pt x="152" y="487"/>
                      </a:lnTo>
                      <a:close/>
                      <a:moveTo>
                        <a:pt x="154" y="542"/>
                      </a:moveTo>
                      <a:lnTo>
                        <a:pt x="154" y="542"/>
                      </a:lnTo>
                      <a:lnTo>
                        <a:pt x="157" y="564"/>
                      </a:lnTo>
                      <a:lnTo>
                        <a:pt x="159" y="585"/>
                      </a:lnTo>
                      <a:lnTo>
                        <a:pt x="161" y="607"/>
                      </a:lnTo>
                      <a:lnTo>
                        <a:pt x="165" y="627"/>
                      </a:lnTo>
                      <a:lnTo>
                        <a:pt x="169" y="648"/>
                      </a:lnTo>
                      <a:lnTo>
                        <a:pt x="174" y="669"/>
                      </a:lnTo>
                      <a:lnTo>
                        <a:pt x="179" y="690"/>
                      </a:lnTo>
                      <a:lnTo>
                        <a:pt x="185" y="710"/>
                      </a:lnTo>
                      <a:lnTo>
                        <a:pt x="185" y="710"/>
                      </a:lnTo>
                      <a:lnTo>
                        <a:pt x="157" y="725"/>
                      </a:lnTo>
                      <a:lnTo>
                        <a:pt x="128" y="743"/>
                      </a:lnTo>
                      <a:lnTo>
                        <a:pt x="128" y="743"/>
                      </a:lnTo>
                      <a:lnTo>
                        <a:pt x="114" y="720"/>
                      </a:lnTo>
                      <a:lnTo>
                        <a:pt x="101" y="695"/>
                      </a:lnTo>
                      <a:lnTo>
                        <a:pt x="90" y="671"/>
                      </a:lnTo>
                      <a:lnTo>
                        <a:pt x="80" y="647"/>
                      </a:lnTo>
                      <a:lnTo>
                        <a:pt x="72" y="621"/>
                      </a:lnTo>
                      <a:lnTo>
                        <a:pt x="66" y="596"/>
                      </a:lnTo>
                      <a:lnTo>
                        <a:pt x="61" y="569"/>
                      </a:lnTo>
                      <a:lnTo>
                        <a:pt x="58" y="542"/>
                      </a:lnTo>
                      <a:lnTo>
                        <a:pt x="154" y="542"/>
                      </a:lnTo>
                      <a:close/>
                      <a:moveTo>
                        <a:pt x="349" y="710"/>
                      </a:moveTo>
                      <a:lnTo>
                        <a:pt x="349" y="710"/>
                      </a:lnTo>
                      <a:lnTo>
                        <a:pt x="355" y="743"/>
                      </a:lnTo>
                      <a:lnTo>
                        <a:pt x="360" y="773"/>
                      </a:lnTo>
                      <a:lnTo>
                        <a:pt x="366" y="803"/>
                      </a:lnTo>
                      <a:lnTo>
                        <a:pt x="373" y="830"/>
                      </a:lnTo>
                      <a:lnTo>
                        <a:pt x="380" y="856"/>
                      </a:lnTo>
                      <a:lnTo>
                        <a:pt x="389" y="879"/>
                      </a:lnTo>
                      <a:lnTo>
                        <a:pt x="396" y="901"/>
                      </a:lnTo>
                      <a:lnTo>
                        <a:pt x="406" y="919"/>
                      </a:lnTo>
                      <a:lnTo>
                        <a:pt x="406" y="919"/>
                      </a:lnTo>
                      <a:lnTo>
                        <a:pt x="386" y="908"/>
                      </a:lnTo>
                      <a:lnTo>
                        <a:pt x="367" y="894"/>
                      </a:lnTo>
                      <a:lnTo>
                        <a:pt x="348" y="879"/>
                      </a:lnTo>
                      <a:lnTo>
                        <a:pt x="331" y="860"/>
                      </a:lnTo>
                      <a:lnTo>
                        <a:pt x="331" y="860"/>
                      </a:lnTo>
                      <a:lnTo>
                        <a:pt x="320" y="848"/>
                      </a:lnTo>
                      <a:lnTo>
                        <a:pt x="309" y="834"/>
                      </a:lnTo>
                      <a:lnTo>
                        <a:pt x="299" y="819"/>
                      </a:lnTo>
                      <a:lnTo>
                        <a:pt x="289" y="805"/>
                      </a:lnTo>
                      <a:lnTo>
                        <a:pt x="279" y="790"/>
                      </a:lnTo>
                      <a:lnTo>
                        <a:pt x="270" y="773"/>
                      </a:lnTo>
                      <a:lnTo>
                        <a:pt x="262" y="757"/>
                      </a:lnTo>
                      <a:lnTo>
                        <a:pt x="254" y="739"/>
                      </a:lnTo>
                      <a:lnTo>
                        <a:pt x="254" y="739"/>
                      </a:lnTo>
                      <a:lnTo>
                        <a:pt x="277" y="731"/>
                      </a:lnTo>
                      <a:lnTo>
                        <a:pt x="301" y="723"/>
                      </a:lnTo>
                      <a:lnTo>
                        <a:pt x="325" y="715"/>
                      </a:lnTo>
                      <a:lnTo>
                        <a:pt x="349" y="710"/>
                      </a:lnTo>
                      <a:lnTo>
                        <a:pt x="349" y="710"/>
                      </a:lnTo>
                      <a:close/>
                      <a:moveTo>
                        <a:pt x="647" y="710"/>
                      </a:moveTo>
                      <a:lnTo>
                        <a:pt x="647" y="710"/>
                      </a:lnTo>
                      <a:lnTo>
                        <a:pt x="672" y="715"/>
                      </a:lnTo>
                      <a:lnTo>
                        <a:pt x="696" y="723"/>
                      </a:lnTo>
                      <a:lnTo>
                        <a:pt x="719" y="731"/>
                      </a:lnTo>
                      <a:lnTo>
                        <a:pt x="742" y="739"/>
                      </a:lnTo>
                      <a:lnTo>
                        <a:pt x="742" y="739"/>
                      </a:lnTo>
                      <a:lnTo>
                        <a:pt x="735" y="757"/>
                      </a:lnTo>
                      <a:lnTo>
                        <a:pt x="726" y="773"/>
                      </a:lnTo>
                      <a:lnTo>
                        <a:pt x="717" y="790"/>
                      </a:lnTo>
                      <a:lnTo>
                        <a:pt x="707" y="805"/>
                      </a:lnTo>
                      <a:lnTo>
                        <a:pt x="699" y="819"/>
                      </a:lnTo>
                      <a:lnTo>
                        <a:pt x="688" y="834"/>
                      </a:lnTo>
                      <a:lnTo>
                        <a:pt x="677" y="848"/>
                      </a:lnTo>
                      <a:lnTo>
                        <a:pt x="666" y="860"/>
                      </a:lnTo>
                      <a:lnTo>
                        <a:pt x="666" y="860"/>
                      </a:lnTo>
                      <a:lnTo>
                        <a:pt x="648" y="879"/>
                      </a:lnTo>
                      <a:lnTo>
                        <a:pt x="630" y="894"/>
                      </a:lnTo>
                      <a:lnTo>
                        <a:pt x="611" y="908"/>
                      </a:lnTo>
                      <a:lnTo>
                        <a:pt x="590" y="919"/>
                      </a:lnTo>
                      <a:lnTo>
                        <a:pt x="590" y="919"/>
                      </a:lnTo>
                      <a:lnTo>
                        <a:pt x="600" y="901"/>
                      </a:lnTo>
                      <a:lnTo>
                        <a:pt x="609" y="879"/>
                      </a:lnTo>
                      <a:lnTo>
                        <a:pt x="616" y="856"/>
                      </a:lnTo>
                      <a:lnTo>
                        <a:pt x="624" y="829"/>
                      </a:lnTo>
                      <a:lnTo>
                        <a:pt x="631" y="803"/>
                      </a:lnTo>
                      <a:lnTo>
                        <a:pt x="636" y="773"/>
                      </a:lnTo>
                      <a:lnTo>
                        <a:pt x="642" y="743"/>
                      </a:lnTo>
                      <a:lnTo>
                        <a:pt x="647" y="710"/>
                      </a:lnTo>
                      <a:lnTo>
                        <a:pt x="647" y="710"/>
                      </a:lnTo>
                      <a:close/>
                      <a:moveTo>
                        <a:pt x="842" y="542"/>
                      </a:moveTo>
                      <a:lnTo>
                        <a:pt x="938" y="542"/>
                      </a:lnTo>
                      <a:lnTo>
                        <a:pt x="938" y="542"/>
                      </a:lnTo>
                      <a:lnTo>
                        <a:pt x="935" y="569"/>
                      </a:lnTo>
                      <a:lnTo>
                        <a:pt x="931" y="596"/>
                      </a:lnTo>
                      <a:lnTo>
                        <a:pt x="924" y="622"/>
                      </a:lnTo>
                      <a:lnTo>
                        <a:pt x="917" y="647"/>
                      </a:lnTo>
                      <a:lnTo>
                        <a:pt x="907" y="671"/>
                      </a:lnTo>
                      <a:lnTo>
                        <a:pt x="896" y="695"/>
                      </a:lnTo>
                      <a:lnTo>
                        <a:pt x="883" y="720"/>
                      </a:lnTo>
                      <a:lnTo>
                        <a:pt x="868" y="743"/>
                      </a:lnTo>
                      <a:lnTo>
                        <a:pt x="868" y="743"/>
                      </a:lnTo>
                      <a:lnTo>
                        <a:pt x="841" y="725"/>
                      </a:lnTo>
                      <a:lnTo>
                        <a:pt x="811" y="710"/>
                      </a:lnTo>
                      <a:lnTo>
                        <a:pt x="811" y="710"/>
                      </a:lnTo>
                      <a:lnTo>
                        <a:pt x="817" y="690"/>
                      </a:lnTo>
                      <a:lnTo>
                        <a:pt x="822" y="669"/>
                      </a:lnTo>
                      <a:lnTo>
                        <a:pt x="828" y="648"/>
                      </a:lnTo>
                      <a:lnTo>
                        <a:pt x="832" y="627"/>
                      </a:lnTo>
                      <a:lnTo>
                        <a:pt x="835" y="607"/>
                      </a:lnTo>
                      <a:lnTo>
                        <a:pt x="838" y="585"/>
                      </a:lnTo>
                      <a:lnTo>
                        <a:pt x="841" y="564"/>
                      </a:lnTo>
                      <a:lnTo>
                        <a:pt x="842" y="542"/>
                      </a:lnTo>
                      <a:lnTo>
                        <a:pt x="842" y="542"/>
                      </a:lnTo>
                      <a:close/>
                      <a:moveTo>
                        <a:pt x="811" y="288"/>
                      </a:moveTo>
                      <a:lnTo>
                        <a:pt x="811" y="288"/>
                      </a:lnTo>
                      <a:lnTo>
                        <a:pt x="841" y="273"/>
                      </a:lnTo>
                      <a:lnTo>
                        <a:pt x="868" y="255"/>
                      </a:lnTo>
                      <a:lnTo>
                        <a:pt x="868" y="255"/>
                      </a:lnTo>
                      <a:lnTo>
                        <a:pt x="885" y="282"/>
                      </a:lnTo>
                      <a:lnTo>
                        <a:pt x="899" y="309"/>
                      </a:lnTo>
                      <a:lnTo>
                        <a:pt x="911" y="338"/>
                      </a:lnTo>
                      <a:lnTo>
                        <a:pt x="922" y="366"/>
                      </a:lnTo>
                      <a:lnTo>
                        <a:pt x="930" y="396"/>
                      </a:lnTo>
                      <a:lnTo>
                        <a:pt x="935" y="425"/>
                      </a:lnTo>
                      <a:lnTo>
                        <a:pt x="940" y="455"/>
                      </a:lnTo>
                      <a:lnTo>
                        <a:pt x="942" y="487"/>
                      </a:lnTo>
                      <a:lnTo>
                        <a:pt x="844" y="487"/>
                      </a:lnTo>
                      <a:lnTo>
                        <a:pt x="844" y="487"/>
                      </a:lnTo>
                      <a:lnTo>
                        <a:pt x="843" y="461"/>
                      </a:lnTo>
                      <a:lnTo>
                        <a:pt x="842" y="435"/>
                      </a:lnTo>
                      <a:lnTo>
                        <a:pt x="839" y="410"/>
                      </a:lnTo>
                      <a:lnTo>
                        <a:pt x="835" y="385"/>
                      </a:lnTo>
                      <a:lnTo>
                        <a:pt x="830" y="361"/>
                      </a:lnTo>
                      <a:lnTo>
                        <a:pt x="825" y="337"/>
                      </a:lnTo>
                      <a:lnTo>
                        <a:pt x="819" y="312"/>
                      </a:lnTo>
                      <a:lnTo>
                        <a:pt x="811" y="288"/>
                      </a:lnTo>
                      <a:lnTo>
                        <a:pt x="811" y="288"/>
                      </a:lnTo>
                      <a:close/>
                      <a:moveTo>
                        <a:pt x="793" y="237"/>
                      </a:moveTo>
                      <a:lnTo>
                        <a:pt x="793" y="237"/>
                      </a:lnTo>
                      <a:lnTo>
                        <a:pt x="776" y="203"/>
                      </a:lnTo>
                      <a:lnTo>
                        <a:pt x="759" y="171"/>
                      </a:lnTo>
                      <a:lnTo>
                        <a:pt x="749" y="156"/>
                      </a:lnTo>
                      <a:lnTo>
                        <a:pt x="739" y="141"/>
                      </a:lnTo>
                      <a:lnTo>
                        <a:pt x="729" y="127"/>
                      </a:lnTo>
                      <a:lnTo>
                        <a:pt x="718" y="114"/>
                      </a:lnTo>
                      <a:lnTo>
                        <a:pt x="718" y="114"/>
                      </a:lnTo>
                      <a:lnTo>
                        <a:pt x="735" y="124"/>
                      </a:lnTo>
                      <a:lnTo>
                        <a:pt x="751" y="135"/>
                      </a:lnTo>
                      <a:lnTo>
                        <a:pt x="766" y="146"/>
                      </a:lnTo>
                      <a:lnTo>
                        <a:pt x="781" y="158"/>
                      </a:lnTo>
                      <a:lnTo>
                        <a:pt x="795" y="170"/>
                      </a:lnTo>
                      <a:lnTo>
                        <a:pt x="809" y="183"/>
                      </a:lnTo>
                      <a:lnTo>
                        <a:pt x="822" y="197"/>
                      </a:lnTo>
                      <a:lnTo>
                        <a:pt x="835" y="212"/>
                      </a:lnTo>
                      <a:lnTo>
                        <a:pt x="835" y="212"/>
                      </a:lnTo>
                      <a:lnTo>
                        <a:pt x="815" y="225"/>
                      </a:lnTo>
                      <a:lnTo>
                        <a:pt x="793" y="237"/>
                      </a:lnTo>
                      <a:lnTo>
                        <a:pt x="793" y="237"/>
                      </a:lnTo>
                      <a:close/>
                      <a:moveTo>
                        <a:pt x="595" y="297"/>
                      </a:moveTo>
                      <a:lnTo>
                        <a:pt x="595" y="297"/>
                      </a:lnTo>
                      <a:lnTo>
                        <a:pt x="570" y="300"/>
                      </a:lnTo>
                      <a:lnTo>
                        <a:pt x="546" y="303"/>
                      </a:lnTo>
                      <a:lnTo>
                        <a:pt x="522" y="304"/>
                      </a:lnTo>
                      <a:lnTo>
                        <a:pt x="498" y="304"/>
                      </a:lnTo>
                      <a:lnTo>
                        <a:pt x="474" y="304"/>
                      </a:lnTo>
                      <a:lnTo>
                        <a:pt x="450" y="303"/>
                      </a:lnTo>
                      <a:lnTo>
                        <a:pt x="426" y="300"/>
                      </a:lnTo>
                      <a:lnTo>
                        <a:pt x="402" y="297"/>
                      </a:lnTo>
                      <a:lnTo>
                        <a:pt x="402" y="297"/>
                      </a:lnTo>
                      <a:lnTo>
                        <a:pt x="411" y="246"/>
                      </a:lnTo>
                      <a:lnTo>
                        <a:pt x="415" y="221"/>
                      </a:lnTo>
                      <a:lnTo>
                        <a:pt x="420" y="198"/>
                      </a:lnTo>
                      <a:lnTo>
                        <a:pt x="426" y="178"/>
                      </a:lnTo>
                      <a:lnTo>
                        <a:pt x="432" y="157"/>
                      </a:lnTo>
                      <a:lnTo>
                        <a:pt x="439" y="138"/>
                      </a:lnTo>
                      <a:lnTo>
                        <a:pt x="446" y="120"/>
                      </a:lnTo>
                      <a:lnTo>
                        <a:pt x="446" y="120"/>
                      </a:lnTo>
                      <a:lnTo>
                        <a:pt x="454" y="102"/>
                      </a:lnTo>
                      <a:lnTo>
                        <a:pt x="463" y="86"/>
                      </a:lnTo>
                      <a:lnTo>
                        <a:pt x="471" y="74"/>
                      </a:lnTo>
                      <a:lnTo>
                        <a:pt x="478" y="67"/>
                      </a:lnTo>
                      <a:lnTo>
                        <a:pt x="484" y="60"/>
                      </a:lnTo>
                      <a:lnTo>
                        <a:pt x="489" y="57"/>
                      </a:lnTo>
                      <a:lnTo>
                        <a:pt x="495" y="56"/>
                      </a:lnTo>
                      <a:lnTo>
                        <a:pt x="498" y="55"/>
                      </a:lnTo>
                      <a:lnTo>
                        <a:pt x="498" y="55"/>
                      </a:lnTo>
                      <a:lnTo>
                        <a:pt x="503" y="56"/>
                      </a:lnTo>
                      <a:lnTo>
                        <a:pt x="507" y="57"/>
                      </a:lnTo>
                      <a:lnTo>
                        <a:pt x="512" y="60"/>
                      </a:lnTo>
                      <a:lnTo>
                        <a:pt x="519" y="67"/>
                      </a:lnTo>
                      <a:lnTo>
                        <a:pt x="526" y="74"/>
                      </a:lnTo>
                      <a:lnTo>
                        <a:pt x="533" y="86"/>
                      </a:lnTo>
                      <a:lnTo>
                        <a:pt x="542" y="102"/>
                      </a:lnTo>
                      <a:lnTo>
                        <a:pt x="551" y="120"/>
                      </a:lnTo>
                      <a:lnTo>
                        <a:pt x="551" y="120"/>
                      </a:lnTo>
                      <a:lnTo>
                        <a:pt x="557" y="138"/>
                      </a:lnTo>
                      <a:lnTo>
                        <a:pt x="564" y="157"/>
                      </a:lnTo>
                      <a:lnTo>
                        <a:pt x="570" y="178"/>
                      </a:lnTo>
                      <a:lnTo>
                        <a:pt x="576" y="198"/>
                      </a:lnTo>
                      <a:lnTo>
                        <a:pt x="581" y="221"/>
                      </a:lnTo>
                      <a:lnTo>
                        <a:pt x="586" y="246"/>
                      </a:lnTo>
                      <a:lnTo>
                        <a:pt x="595" y="297"/>
                      </a:lnTo>
                      <a:lnTo>
                        <a:pt x="595" y="297"/>
                      </a:lnTo>
                      <a:close/>
                      <a:moveTo>
                        <a:pt x="278" y="114"/>
                      </a:moveTo>
                      <a:lnTo>
                        <a:pt x="278" y="114"/>
                      </a:lnTo>
                      <a:lnTo>
                        <a:pt x="267" y="127"/>
                      </a:lnTo>
                      <a:lnTo>
                        <a:pt x="257" y="141"/>
                      </a:lnTo>
                      <a:lnTo>
                        <a:pt x="247" y="156"/>
                      </a:lnTo>
                      <a:lnTo>
                        <a:pt x="238" y="171"/>
                      </a:lnTo>
                      <a:lnTo>
                        <a:pt x="220" y="203"/>
                      </a:lnTo>
                      <a:lnTo>
                        <a:pt x="204" y="237"/>
                      </a:lnTo>
                      <a:lnTo>
                        <a:pt x="204" y="237"/>
                      </a:lnTo>
                      <a:lnTo>
                        <a:pt x="183" y="225"/>
                      </a:lnTo>
                      <a:lnTo>
                        <a:pt x="162" y="212"/>
                      </a:lnTo>
                      <a:lnTo>
                        <a:pt x="162" y="212"/>
                      </a:lnTo>
                      <a:lnTo>
                        <a:pt x="174" y="196"/>
                      </a:lnTo>
                      <a:lnTo>
                        <a:pt x="188" y="183"/>
                      </a:lnTo>
                      <a:lnTo>
                        <a:pt x="201" y="170"/>
                      </a:lnTo>
                      <a:lnTo>
                        <a:pt x="216" y="158"/>
                      </a:lnTo>
                      <a:lnTo>
                        <a:pt x="231" y="146"/>
                      </a:lnTo>
                      <a:lnTo>
                        <a:pt x="246" y="135"/>
                      </a:lnTo>
                      <a:lnTo>
                        <a:pt x="262" y="124"/>
                      </a:lnTo>
                      <a:lnTo>
                        <a:pt x="278" y="114"/>
                      </a:lnTo>
                      <a:lnTo>
                        <a:pt x="278" y="114"/>
                      </a:lnTo>
                      <a:close/>
                      <a:moveTo>
                        <a:pt x="204" y="761"/>
                      </a:moveTo>
                      <a:lnTo>
                        <a:pt x="204" y="761"/>
                      </a:lnTo>
                      <a:lnTo>
                        <a:pt x="220" y="795"/>
                      </a:lnTo>
                      <a:lnTo>
                        <a:pt x="238" y="827"/>
                      </a:lnTo>
                      <a:lnTo>
                        <a:pt x="247" y="842"/>
                      </a:lnTo>
                      <a:lnTo>
                        <a:pt x="257" y="857"/>
                      </a:lnTo>
                      <a:lnTo>
                        <a:pt x="267" y="870"/>
                      </a:lnTo>
                      <a:lnTo>
                        <a:pt x="278" y="883"/>
                      </a:lnTo>
                      <a:lnTo>
                        <a:pt x="278" y="883"/>
                      </a:lnTo>
                      <a:lnTo>
                        <a:pt x="262" y="874"/>
                      </a:lnTo>
                      <a:lnTo>
                        <a:pt x="246" y="863"/>
                      </a:lnTo>
                      <a:lnTo>
                        <a:pt x="231" y="852"/>
                      </a:lnTo>
                      <a:lnTo>
                        <a:pt x="216" y="840"/>
                      </a:lnTo>
                      <a:lnTo>
                        <a:pt x="201" y="828"/>
                      </a:lnTo>
                      <a:lnTo>
                        <a:pt x="188" y="815"/>
                      </a:lnTo>
                      <a:lnTo>
                        <a:pt x="174" y="801"/>
                      </a:lnTo>
                      <a:lnTo>
                        <a:pt x="162" y="786"/>
                      </a:lnTo>
                      <a:lnTo>
                        <a:pt x="162" y="786"/>
                      </a:lnTo>
                      <a:lnTo>
                        <a:pt x="183" y="773"/>
                      </a:lnTo>
                      <a:lnTo>
                        <a:pt x="204" y="761"/>
                      </a:lnTo>
                      <a:lnTo>
                        <a:pt x="204" y="761"/>
                      </a:lnTo>
                      <a:close/>
                      <a:moveTo>
                        <a:pt x="402" y="701"/>
                      </a:moveTo>
                      <a:lnTo>
                        <a:pt x="402" y="701"/>
                      </a:lnTo>
                      <a:lnTo>
                        <a:pt x="427" y="698"/>
                      </a:lnTo>
                      <a:lnTo>
                        <a:pt x="451" y="695"/>
                      </a:lnTo>
                      <a:lnTo>
                        <a:pt x="474" y="694"/>
                      </a:lnTo>
                      <a:lnTo>
                        <a:pt x="498" y="693"/>
                      </a:lnTo>
                      <a:lnTo>
                        <a:pt x="522" y="694"/>
                      </a:lnTo>
                      <a:lnTo>
                        <a:pt x="546" y="695"/>
                      </a:lnTo>
                      <a:lnTo>
                        <a:pt x="570" y="698"/>
                      </a:lnTo>
                      <a:lnTo>
                        <a:pt x="595" y="701"/>
                      </a:lnTo>
                      <a:lnTo>
                        <a:pt x="595" y="701"/>
                      </a:lnTo>
                      <a:lnTo>
                        <a:pt x="586" y="752"/>
                      </a:lnTo>
                      <a:lnTo>
                        <a:pt x="581" y="777"/>
                      </a:lnTo>
                      <a:lnTo>
                        <a:pt x="576" y="800"/>
                      </a:lnTo>
                      <a:lnTo>
                        <a:pt x="570" y="820"/>
                      </a:lnTo>
                      <a:lnTo>
                        <a:pt x="564" y="840"/>
                      </a:lnTo>
                      <a:lnTo>
                        <a:pt x="557" y="860"/>
                      </a:lnTo>
                      <a:lnTo>
                        <a:pt x="551" y="878"/>
                      </a:lnTo>
                      <a:lnTo>
                        <a:pt x="551" y="878"/>
                      </a:lnTo>
                      <a:lnTo>
                        <a:pt x="542" y="896"/>
                      </a:lnTo>
                      <a:lnTo>
                        <a:pt x="533" y="912"/>
                      </a:lnTo>
                      <a:lnTo>
                        <a:pt x="526" y="923"/>
                      </a:lnTo>
                      <a:lnTo>
                        <a:pt x="519" y="931"/>
                      </a:lnTo>
                      <a:lnTo>
                        <a:pt x="512" y="937"/>
                      </a:lnTo>
                      <a:lnTo>
                        <a:pt x="507" y="941"/>
                      </a:lnTo>
                      <a:lnTo>
                        <a:pt x="503" y="942"/>
                      </a:lnTo>
                      <a:lnTo>
                        <a:pt x="498" y="943"/>
                      </a:lnTo>
                      <a:lnTo>
                        <a:pt x="498" y="943"/>
                      </a:lnTo>
                      <a:lnTo>
                        <a:pt x="495" y="942"/>
                      </a:lnTo>
                      <a:lnTo>
                        <a:pt x="489" y="941"/>
                      </a:lnTo>
                      <a:lnTo>
                        <a:pt x="484" y="937"/>
                      </a:lnTo>
                      <a:lnTo>
                        <a:pt x="478" y="931"/>
                      </a:lnTo>
                      <a:lnTo>
                        <a:pt x="471" y="923"/>
                      </a:lnTo>
                      <a:lnTo>
                        <a:pt x="463" y="912"/>
                      </a:lnTo>
                      <a:lnTo>
                        <a:pt x="454" y="896"/>
                      </a:lnTo>
                      <a:lnTo>
                        <a:pt x="446" y="878"/>
                      </a:lnTo>
                      <a:lnTo>
                        <a:pt x="446" y="878"/>
                      </a:lnTo>
                      <a:lnTo>
                        <a:pt x="439" y="860"/>
                      </a:lnTo>
                      <a:lnTo>
                        <a:pt x="432" y="840"/>
                      </a:lnTo>
                      <a:lnTo>
                        <a:pt x="426" y="820"/>
                      </a:lnTo>
                      <a:lnTo>
                        <a:pt x="420" y="799"/>
                      </a:lnTo>
                      <a:lnTo>
                        <a:pt x="415" y="777"/>
                      </a:lnTo>
                      <a:lnTo>
                        <a:pt x="411" y="752"/>
                      </a:lnTo>
                      <a:lnTo>
                        <a:pt x="402" y="701"/>
                      </a:lnTo>
                      <a:lnTo>
                        <a:pt x="402" y="701"/>
                      </a:lnTo>
                      <a:close/>
                      <a:moveTo>
                        <a:pt x="718" y="883"/>
                      </a:moveTo>
                      <a:lnTo>
                        <a:pt x="718" y="883"/>
                      </a:lnTo>
                      <a:lnTo>
                        <a:pt x="729" y="870"/>
                      </a:lnTo>
                      <a:lnTo>
                        <a:pt x="739" y="857"/>
                      </a:lnTo>
                      <a:lnTo>
                        <a:pt x="749" y="842"/>
                      </a:lnTo>
                      <a:lnTo>
                        <a:pt x="759" y="827"/>
                      </a:lnTo>
                      <a:lnTo>
                        <a:pt x="776" y="795"/>
                      </a:lnTo>
                      <a:lnTo>
                        <a:pt x="793" y="761"/>
                      </a:lnTo>
                      <a:lnTo>
                        <a:pt x="793" y="761"/>
                      </a:lnTo>
                      <a:lnTo>
                        <a:pt x="815" y="773"/>
                      </a:lnTo>
                      <a:lnTo>
                        <a:pt x="835" y="786"/>
                      </a:lnTo>
                      <a:lnTo>
                        <a:pt x="835" y="786"/>
                      </a:lnTo>
                      <a:lnTo>
                        <a:pt x="822" y="801"/>
                      </a:lnTo>
                      <a:lnTo>
                        <a:pt x="809" y="815"/>
                      </a:lnTo>
                      <a:lnTo>
                        <a:pt x="795" y="828"/>
                      </a:lnTo>
                      <a:lnTo>
                        <a:pt x="781" y="840"/>
                      </a:lnTo>
                      <a:lnTo>
                        <a:pt x="766" y="852"/>
                      </a:lnTo>
                      <a:lnTo>
                        <a:pt x="751" y="863"/>
                      </a:lnTo>
                      <a:lnTo>
                        <a:pt x="735" y="874"/>
                      </a:lnTo>
                      <a:lnTo>
                        <a:pt x="718" y="883"/>
                      </a:lnTo>
                      <a:lnTo>
                        <a:pt x="718" y="883"/>
                      </a:lnTo>
                      <a:close/>
                    </a:path>
                  </a:pathLst>
                </a:custGeom>
                <a:grp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grpSp>
        </p:grpSp>
        <p:grpSp>
          <p:nvGrpSpPr>
            <p:cNvPr id="29" name="Group 28"/>
            <p:cNvGrpSpPr/>
            <p:nvPr/>
          </p:nvGrpSpPr>
          <p:grpSpPr>
            <a:xfrm>
              <a:off x="3406534" y="4664640"/>
              <a:ext cx="1584106" cy="531527"/>
              <a:chOff x="3200667" y="4673406"/>
              <a:chExt cx="1584105" cy="531527"/>
            </a:xfrm>
          </p:grpSpPr>
          <p:sp>
            <p:nvSpPr>
              <p:cNvPr id="21" name="TextBox 20"/>
              <p:cNvSpPr txBox="1"/>
              <p:nvPr/>
            </p:nvSpPr>
            <p:spPr>
              <a:xfrm>
                <a:off x="3200667" y="5026252"/>
                <a:ext cx="1584105" cy="178681"/>
              </a:xfrm>
              <a:prstGeom prst="rect">
                <a:avLst/>
              </a:prstGeom>
              <a:noFill/>
            </p:spPr>
            <p:txBody>
              <a:bodyPr wrap="square" lIns="0" tIns="0" rIns="0" bIns="0" rtlCol="1">
                <a:spAutoFit/>
              </a:bodyPr>
              <a:lstStyle/>
              <a:p>
                <a:pPr algn="ctr">
                  <a:lnSpc>
                    <a:spcPts val="1408"/>
                  </a:lnSpc>
                  <a:spcAft>
                    <a:spcPts val="325"/>
                  </a:spcAft>
                </a:pPr>
                <a:r>
                  <a:rPr lang="en-US" sz="1100" dirty="0">
                    <a:solidFill>
                      <a:schemeClr val="accent2"/>
                    </a:solidFill>
                    <a:latin typeface="Source Sans Pro Light" panose="020B0403030403020204" pitchFamily="34" charset="0"/>
                    <a:ea typeface="Open Sans" pitchFamily="34" charset="0"/>
                    <a:cs typeface="Open Sans" pitchFamily="34" charset="0"/>
                  </a:rPr>
                  <a:t>info@strongblocks.com</a:t>
                </a:r>
                <a:endParaRPr lang="en-US" sz="1050" dirty="0">
                  <a:solidFill>
                    <a:schemeClr val="accent2"/>
                  </a:solidFill>
                  <a:latin typeface="Source Sans Pro Light" panose="020B0403030403020204" pitchFamily="34" charset="0"/>
                  <a:ea typeface="Open Sans" pitchFamily="34" charset="0"/>
                  <a:cs typeface="Open Sans" pitchFamily="34" charset="0"/>
                </a:endParaRPr>
              </a:p>
            </p:txBody>
          </p:sp>
          <p:grpSp>
            <p:nvGrpSpPr>
              <p:cNvPr id="22" name="Group 21"/>
              <p:cNvGrpSpPr/>
              <p:nvPr/>
            </p:nvGrpSpPr>
            <p:grpSpPr>
              <a:xfrm>
                <a:off x="3841183" y="4673406"/>
                <a:ext cx="298613" cy="299244"/>
                <a:chOff x="4705351" y="2195513"/>
                <a:chExt cx="750888" cy="752475"/>
              </a:xfrm>
              <a:solidFill>
                <a:schemeClr val="accent2"/>
              </a:solidFill>
            </p:grpSpPr>
            <p:sp>
              <p:nvSpPr>
                <p:cNvPr id="23" name="Freeform 7"/>
                <p:cNvSpPr>
                  <a:spLocks noEditPoints="1"/>
                </p:cNvSpPr>
                <p:nvPr/>
              </p:nvSpPr>
              <p:spPr bwMode="auto">
                <a:xfrm>
                  <a:off x="4705351" y="2195513"/>
                  <a:ext cx="750888" cy="752475"/>
                </a:xfrm>
                <a:custGeom>
                  <a:avLst/>
                  <a:gdLst/>
                  <a:ahLst/>
                  <a:cxnLst>
                    <a:cxn ang="0">
                      <a:pos x="1882" y="1091"/>
                    </a:cxn>
                    <a:cxn ang="0">
                      <a:pos x="1822" y="1311"/>
                    </a:cxn>
                    <a:cxn ang="0">
                      <a:pos x="1708" y="1509"/>
                    </a:cxn>
                    <a:cxn ang="0">
                      <a:pos x="1579" y="1651"/>
                    </a:cxn>
                    <a:cxn ang="0">
                      <a:pos x="1389" y="1787"/>
                    </a:cxn>
                    <a:cxn ang="0">
                      <a:pos x="1178" y="1869"/>
                    </a:cxn>
                    <a:cxn ang="0">
                      <a:pos x="946" y="1896"/>
                    </a:cxn>
                    <a:cxn ang="0">
                      <a:pos x="757" y="1878"/>
                    </a:cxn>
                    <a:cxn ang="0">
                      <a:pos x="542" y="1808"/>
                    </a:cxn>
                    <a:cxn ang="0">
                      <a:pos x="348" y="1683"/>
                    </a:cxn>
                    <a:cxn ang="0">
                      <a:pos x="212" y="1546"/>
                    </a:cxn>
                    <a:cxn ang="0">
                      <a:pos x="87" y="1352"/>
                    </a:cxn>
                    <a:cxn ang="0">
                      <a:pos x="16" y="1137"/>
                    </a:cxn>
                    <a:cxn ang="0">
                      <a:pos x="0" y="948"/>
                    </a:cxn>
                    <a:cxn ang="0">
                      <a:pos x="26" y="714"/>
                    </a:cxn>
                    <a:cxn ang="0">
                      <a:pos x="108" y="504"/>
                    </a:cxn>
                    <a:cxn ang="0">
                      <a:pos x="244" y="314"/>
                    </a:cxn>
                    <a:cxn ang="0">
                      <a:pos x="385" y="183"/>
                    </a:cxn>
                    <a:cxn ang="0">
                      <a:pos x="583" y="69"/>
                    </a:cxn>
                    <a:cxn ang="0">
                      <a:pos x="803" y="10"/>
                    </a:cxn>
                    <a:cxn ang="0">
                      <a:pos x="994" y="1"/>
                    </a:cxn>
                    <a:cxn ang="0">
                      <a:pos x="1222" y="40"/>
                    </a:cxn>
                    <a:cxn ang="0">
                      <a:pos x="1429" y="132"/>
                    </a:cxn>
                    <a:cxn ang="0">
                      <a:pos x="1614" y="279"/>
                    </a:cxn>
                    <a:cxn ang="0">
                      <a:pos x="1735" y="425"/>
                    </a:cxn>
                    <a:cxn ang="0">
                      <a:pos x="1838" y="628"/>
                    </a:cxn>
                    <a:cxn ang="0">
                      <a:pos x="1888" y="851"/>
                    </a:cxn>
                    <a:cxn ang="0">
                      <a:pos x="1825" y="948"/>
                    </a:cxn>
                    <a:cxn ang="0">
                      <a:pos x="1800" y="730"/>
                    </a:cxn>
                    <a:cxn ang="0">
                      <a:pos x="1724" y="533"/>
                    </a:cxn>
                    <a:cxn ang="0">
                      <a:pos x="1599" y="358"/>
                    </a:cxn>
                    <a:cxn ang="0">
                      <a:pos x="1467" y="237"/>
                    </a:cxn>
                    <a:cxn ang="0">
                      <a:pos x="1283" y="131"/>
                    </a:cxn>
                    <a:cxn ang="0">
                      <a:pos x="1078" y="76"/>
                    </a:cxn>
                    <a:cxn ang="0">
                      <a:pos x="900" y="67"/>
                    </a:cxn>
                    <a:cxn ang="0">
                      <a:pos x="687" y="102"/>
                    </a:cxn>
                    <a:cxn ang="0">
                      <a:pos x="495" y="189"/>
                    </a:cxn>
                    <a:cxn ang="0">
                      <a:pos x="323" y="325"/>
                    </a:cxn>
                    <a:cxn ang="0">
                      <a:pos x="210" y="460"/>
                    </a:cxn>
                    <a:cxn ang="0">
                      <a:pos x="115" y="648"/>
                    </a:cxn>
                    <a:cxn ang="0">
                      <a:pos x="70" y="858"/>
                    </a:cxn>
                    <a:cxn ang="0">
                      <a:pos x="70" y="1038"/>
                    </a:cxn>
                    <a:cxn ang="0">
                      <a:pos x="115" y="1246"/>
                    </a:cxn>
                    <a:cxn ang="0">
                      <a:pos x="210" y="1435"/>
                    </a:cxn>
                    <a:cxn ang="0">
                      <a:pos x="323" y="1571"/>
                    </a:cxn>
                    <a:cxn ang="0">
                      <a:pos x="495" y="1707"/>
                    </a:cxn>
                    <a:cxn ang="0">
                      <a:pos x="687" y="1793"/>
                    </a:cxn>
                    <a:cxn ang="0">
                      <a:pos x="900" y="1828"/>
                    </a:cxn>
                    <a:cxn ang="0">
                      <a:pos x="1078" y="1820"/>
                    </a:cxn>
                    <a:cxn ang="0">
                      <a:pos x="1283" y="1765"/>
                    </a:cxn>
                    <a:cxn ang="0">
                      <a:pos x="1467" y="1659"/>
                    </a:cxn>
                    <a:cxn ang="0">
                      <a:pos x="1599" y="1538"/>
                    </a:cxn>
                    <a:cxn ang="0">
                      <a:pos x="1724" y="1363"/>
                    </a:cxn>
                    <a:cxn ang="0">
                      <a:pos x="1800" y="1165"/>
                    </a:cxn>
                    <a:cxn ang="0">
                      <a:pos x="1825" y="948"/>
                    </a:cxn>
                  </a:cxnLst>
                  <a:rect l="0" t="0" r="r" b="b"/>
                  <a:pathLst>
                    <a:path w="1892" h="1896">
                      <a:moveTo>
                        <a:pt x="1892" y="948"/>
                      </a:moveTo>
                      <a:lnTo>
                        <a:pt x="1892" y="948"/>
                      </a:lnTo>
                      <a:lnTo>
                        <a:pt x="1891" y="996"/>
                      </a:lnTo>
                      <a:lnTo>
                        <a:pt x="1888" y="1043"/>
                      </a:lnTo>
                      <a:lnTo>
                        <a:pt x="1882" y="1091"/>
                      </a:lnTo>
                      <a:lnTo>
                        <a:pt x="1874" y="1137"/>
                      </a:lnTo>
                      <a:lnTo>
                        <a:pt x="1865" y="1182"/>
                      </a:lnTo>
                      <a:lnTo>
                        <a:pt x="1853" y="1226"/>
                      </a:lnTo>
                      <a:lnTo>
                        <a:pt x="1838" y="1268"/>
                      </a:lnTo>
                      <a:lnTo>
                        <a:pt x="1822" y="1311"/>
                      </a:lnTo>
                      <a:lnTo>
                        <a:pt x="1803" y="1352"/>
                      </a:lnTo>
                      <a:lnTo>
                        <a:pt x="1782" y="1392"/>
                      </a:lnTo>
                      <a:lnTo>
                        <a:pt x="1761" y="1432"/>
                      </a:lnTo>
                      <a:lnTo>
                        <a:pt x="1735" y="1471"/>
                      </a:lnTo>
                      <a:lnTo>
                        <a:pt x="1708" y="1509"/>
                      </a:lnTo>
                      <a:lnTo>
                        <a:pt x="1678" y="1546"/>
                      </a:lnTo>
                      <a:lnTo>
                        <a:pt x="1648" y="1582"/>
                      </a:lnTo>
                      <a:lnTo>
                        <a:pt x="1614" y="1617"/>
                      </a:lnTo>
                      <a:lnTo>
                        <a:pt x="1614" y="1617"/>
                      </a:lnTo>
                      <a:lnTo>
                        <a:pt x="1579" y="1651"/>
                      </a:lnTo>
                      <a:lnTo>
                        <a:pt x="1543" y="1683"/>
                      </a:lnTo>
                      <a:lnTo>
                        <a:pt x="1505" y="1712"/>
                      </a:lnTo>
                      <a:lnTo>
                        <a:pt x="1467" y="1739"/>
                      </a:lnTo>
                      <a:lnTo>
                        <a:pt x="1429" y="1764"/>
                      </a:lnTo>
                      <a:lnTo>
                        <a:pt x="1389" y="1787"/>
                      </a:lnTo>
                      <a:lnTo>
                        <a:pt x="1349" y="1808"/>
                      </a:lnTo>
                      <a:lnTo>
                        <a:pt x="1307" y="1826"/>
                      </a:lnTo>
                      <a:lnTo>
                        <a:pt x="1266" y="1842"/>
                      </a:lnTo>
                      <a:lnTo>
                        <a:pt x="1222" y="1857"/>
                      </a:lnTo>
                      <a:lnTo>
                        <a:pt x="1178" y="1869"/>
                      </a:lnTo>
                      <a:lnTo>
                        <a:pt x="1133" y="1878"/>
                      </a:lnTo>
                      <a:lnTo>
                        <a:pt x="1088" y="1886"/>
                      </a:lnTo>
                      <a:lnTo>
                        <a:pt x="1041" y="1892"/>
                      </a:lnTo>
                      <a:lnTo>
                        <a:pt x="994" y="1895"/>
                      </a:lnTo>
                      <a:lnTo>
                        <a:pt x="946" y="1896"/>
                      </a:lnTo>
                      <a:lnTo>
                        <a:pt x="946" y="1896"/>
                      </a:lnTo>
                      <a:lnTo>
                        <a:pt x="897" y="1895"/>
                      </a:lnTo>
                      <a:lnTo>
                        <a:pt x="849" y="1892"/>
                      </a:lnTo>
                      <a:lnTo>
                        <a:pt x="803" y="1886"/>
                      </a:lnTo>
                      <a:lnTo>
                        <a:pt x="757" y="1878"/>
                      </a:lnTo>
                      <a:lnTo>
                        <a:pt x="713" y="1869"/>
                      </a:lnTo>
                      <a:lnTo>
                        <a:pt x="669" y="1857"/>
                      </a:lnTo>
                      <a:lnTo>
                        <a:pt x="625" y="1842"/>
                      </a:lnTo>
                      <a:lnTo>
                        <a:pt x="583" y="1826"/>
                      </a:lnTo>
                      <a:lnTo>
                        <a:pt x="542" y="1808"/>
                      </a:lnTo>
                      <a:lnTo>
                        <a:pt x="501" y="1787"/>
                      </a:lnTo>
                      <a:lnTo>
                        <a:pt x="462" y="1764"/>
                      </a:lnTo>
                      <a:lnTo>
                        <a:pt x="423" y="1739"/>
                      </a:lnTo>
                      <a:lnTo>
                        <a:pt x="385" y="1712"/>
                      </a:lnTo>
                      <a:lnTo>
                        <a:pt x="348" y="1683"/>
                      </a:lnTo>
                      <a:lnTo>
                        <a:pt x="313" y="1651"/>
                      </a:lnTo>
                      <a:lnTo>
                        <a:pt x="277" y="1617"/>
                      </a:lnTo>
                      <a:lnTo>
                        <a:pt x="277" y="1617"/>
                      </a:lnTo>
                      <a:lnTo>
                        <a:pt x="244" y="1582"/>
                      </a:lnTo>
                      <a:lnTo>
                        <a:pt x="212" y="1546"/>
                      </a:lnTo>
                      <a:lnTo>
                        <a:pt x="183" y="1509"/>
                      </a:lnTo>
                      <a:lnTo>
                        <a:pt x="155" y="1471"/>
                      </a:lnTo>
                      <a:lnTo>
                        <a:pt x="131" y="1432"/>
                      </a:lnTo>
                      <a:lnTo>
                        <a:pt x="108" y="1392"/>
                      </a:lnTo>
                      <a:lnTo>
                        <a:pt x="87" y="1352"/>
                      </a:lnTo>
                      <a:lnTo>
                        <a:pt x="69" y="1311"/>
                      </a:lnTo>
                      <a:lnTo>
                        <a:pt x="52" y="1268"/>
                      </a:lnTo>
                      <a:lnTo>
                        <a:pt x="38" y="1226"/>
                      </a:lnTo>
                      <a:lnTo>
                        <a:pt x="26" y="1182"/>
                      </a:lnTo>
                      <a:lnTo>
                        <a:pt x="16" y="1137"/>
                      </a:lnTo>
                      <a:lnTo>
                        <a:pt x="10" y="1091"/>
                      </a:lnTo>
                      <a:lnTo>
                        <a:pt x="4" y="1043"/>
                      </a:lnTo>
                      <a:lnTo>
                        <a:pt x="1" y="996"/>
                      </a:lnTo>
                      <a:lnTo>
                        <a:pt x="0" y="948"/>
                      </a:lnTo>
                      <a:lnTo>
                        <a:pt x="0" y="948"/>
                      </a:lnTo>
                      <a:lnTo>
                        <a:pt x="1" y="900"/>
                      </a:lnTo>
                      <a:lnTo>
                        <a:pt x="4" y="851"/>
                      </a:lnTo>
                      <a:lnTo>
                        <a:pt x="10" y="805"/>
                      </a:lnTo>
                      <a:lnTo>
                        <a:pt x="16" y="759"/>
                      </a:lnTo>
                      <a:lnTo>
                        <a:pt x="26" y="714"/>
                      </a:lnTo>
                      <a:lnTo>
                        <a:pt x="38" y="670"/>
                      </a:lnTo>
                      <a:lnTo>
                        <a:pt x="52" y="628"/>
                      </a:lnTo>
                      <a:lnTo>
                        <a:pt x="69" y="585"/>
                      </a:lnTo>
                      <a:lnTo>
                        <a:pt x="87" y="543"/>
                      </a:lnTo>
                      <a:lnTo>
                        <a:pt x="108" y="504"/>
                      </a:lnTo>
                      <a:lnTo>
                        <a:pt x="131" y="463"/>
                      </a:lnTo>
                      <a:lnTo>
                        <a:pt x="155" y="425"/>
                      </a:lnTo>
                      <a:lnTo>
                        <a:pt x="183" y="387"/>
                      </a:lnTo>
                      <a:lnTo>
                        <a:pt x="212" y="350"/>
                      </a:lnTo>
                      <a:lnTo>
                        <a:pt x="244" y="314"/>
                      </a:lnTo>
                      <a:lnTo>
                        <a:pt x="277" y="279"/>
                      </a:lnTo>
                      <a:lnTo>
                        <a:pt x="277" y="279"/>
                      </a:lnTo>
                      <a:lnTo>
                        <a:pt x="313" y="245"/>
                      </a:lnTo>
                      <a:lnTo>
                        <a:pt x="348" y="213"/>
                      </a:lnTo>
                      <a:lnTo>
                        <a:pt x="385" y="183"/>
                      </a:lnTo>
                      <a:lnTo>
                        <a:pt x="423" y="157"/>
                      </a:lnTo>
                      <a:lnTo>
                        <a:pt x="462" y="132"/>
                      </a:lnTo>
                      <a:lnTo>
                        <a:pt x="501" y="109"/>
                      </a:lnTo>
                      <a:lnTo>
                        <a:pt x="542" y="88"/>
                      </a:lnTo>
                      <a:lnTo>
                        <a:pt x="583" y="69"/>
                      </a:lnTo>
                      <a:lnTo>
                        <a:pt x="625" y="53"/>
                      </a:lnTo>
                      <a:lnTo>
                        <a:pt x="669" y="40"/>
                      </a:lnTo>
                      <a:lnTo>
                        <a:pt x="713" y="27"/>
                      </a:lnTo>
                      <a:lnTo>
                        <a:pt x="757" y="18"/>
                      </a:lnTo>
                      <a:lnTo>
                        <a:pt x="803" y="10"/>
                      </a:lnTo>
                      <a:lnTo>
                        <a:pt x="849" y="4"/>
                      </a:lnTo>
                      <a:lnTo>
                        <a:pt x="897" y="1"/>
                      </a:lnTo>
                      <a:lnTo>
                        <a:pt x="946" y="0"/>
                      </a:lnTo>
                      <a:lnTo>
                        <a:pt x="946" y="0"/>
                      </a:lnTo>
                      <a:lnTo>
                        <a:pt x="994" y="1"/>
                      </a:lnTo>
                      <a:lnTo>
                        <a:pt x="1041" y="4"/>
                      </a:lnTo>
                      <a:lnTo>
                        <a:pt x="1088" y="10"/>
                      </a:lnTo>
                      <a:lnTo>
                        <a:pt x="1133" y="18"/>
                      </a:lnTo>
                      <a:lnTo>
                        <a:pt x="1178" y="27"/>
                      </a:lnTo>
                      <a:lnTo>
                        <a:pt x="1222" y="40"/>
                      </a:lnTo>
                      <a:lnTo>
                        <a:pt x="1266" y="53"/>
                      </a:lnTo>
                      <a:lnTo>
                        <a:pt x="1307" y="69"/>
                      </a:lnTo>
                      <a:lnTo>
                        <a:pt x="1349" y="88"/>
                      </a:lnTo>
                      <a:lnTo>
                        <a:pt x="1389" y="109"/>
                      </a:lnTo>
                      <a:lnTo>
                        <a:pt x="1429" y="132"/>
                      </a:lnTo>
                      <a:lnTo>
                        <a:pt x="1467" y="157"/>
                      </a:lnTo>
                      <a:lnTo>
                        <a:pt x="1505" y="183"/>
                      </a:lnTo>
                      <a:lnTo>
                        <a:pt x="1543" y="213"/>
                      </a:lnTo>
                      <a:lnTo>
                        <a:pt x="1579" y="245"/>
                      </a:lnTo>
                      <a:lnTo>
                        <a:pt x="1614" y="279"/>
                      </a:lnTo>
                      <a:lnTo>
                        <a:pt x="1614" y="279"/>
                      </a:lnTo>
                      <a:lnTo>
                        <a:pt x="1648" y="314"/>
                      </a:lnTo>
                      <a:lnTo>
                        <a:pt x="1678" y="350"/>
                      </a:lnTo>
                      <a:lnTo>
                        <a:pt x="1708" y="387"/>
                      </a:lnTo>
                      <a:lnTo>
                        <a:pt x="1735" y="425"/>
                      </a:lnTo>
                      <a:lnTo>
                        <a:pt x="1761" y="463"/>
                      </a:lnTo>
                      <a:lnTo>
                        <a:pt x="1782" y="504"/>
                      </a:lnTo>
                      <a:lnTo>
                        <a:pt x="1803" y="543"/>
                      </a:lnTo>
                      <a:lnTo>
                        <a:pt x="1822" y="585"/>
                      </a:lnTo>
                      <a:lnTo>
                        <a:pt x="1838" y="628"/>
                      </a:lnTo>
                      <a:lnTo>
                        <a:pt x="1853" y="670"/>
                      </a:lnTo>
                      <a:lnTo>
                        <a:pt x="1865" y="714"/>
                      </a:lnTo>
                      <a:lnTo>
                        <a:pt x="1874" y="759"/>
                      </a:lnTo>
                      <a:lnTo>
                        <a:pt x="1882" y="805"/>
                      </a:lnTo>
                      <a:lnTo>
                        <a:pt x="1888" y="851"/>
                      </a:lnTo>
                      <a:lnTo>
                        <a:pt x="1891" y="900"/>
                      </a:lnTo>
                      <a:lnTo>
                        <a:pt x="1892" y="948"/>
                      </a:lnTo>
                      <a:lnTo>
                        <a:pt x="1892" y="948"/>
                      </a:lnTo>
                      <a:close/>
                      <a:moveTo>
                        <a:pt x="1825" y="948"/>
                      </a:moveTo>
                      <a:lnTo>
                        <a:pt x="1825" y="948"/>
                      </a:lnTo>
                      <a:lnTo>
                        <a:pt x="1824" y="903"/>
                      </a:lnTo>
                      <a:lnTo>
                        <a:pt x="1821" y="858"/>
                      </a:lnTo>
                      <a:lnTo>
                        <a:pt x="1816" y="815"/>
                      </a:lnTo>
                      <a:lnTo>
                        <a:pt x="1809" y="772"/>
                      </a:lnTo>
                      <a:lnTo>
                        <a:pt x="1800" y="730"/>
                      </a:lnTo>
                      <a:lnTo>
                        <a:pt x="1789" y="689"/>
                      </a:lnTo>
                      <a:lnTo>
                        <a:pt x="1776" y="648"/>
                      </a:lnTo>
                      <a:lnTo>
                        <a:pt x="1761" y="609"/>
                      </a:lnTo>
                      <a:lnTo>
                        <a:pt x="1744" y="571"/>
                      </a:lnTo>
                      <a:lnTo>
                        <a:pt x="1724" y="533"/>
                      </a:lnTo>
                      <a:lnTo>
                        <a:pt x="1704" y="496"/>
                      </a:lnTo>
                      <a:lnTo>
                        <a:pt x="1681" y="460"/>
                      </a:lnTo>
                      <a:lnTo>
                        <a:pt x="1655" y="425"/>
                      </a:lnTo>
                      <a:lnTo>
                        <a:pt x="1628" y="391"/>
                      </a:lnTo>
                      <a:lnTo>
                        <a:pt x="1599" y="358"/>
                      </a:lnTo>
                      <a:lnTo>
                        <a:pt x="1568" y="325"/>
                      </a:lnTo>
                      <a:lnTo>
                        <a:pt x="1568" y="325"/>
                      </a:lnTo>
                      <a:lnTo>
                        <a:pt x="1535" y="293"/>
                      </a:lnTo>
                      <a:lnTo>
                        <a:pt x="1501" y="264"/>
                      </a:lnTo>
                      <a:lnTo>
                        <a:pt x="1467" y="237"/>
                      </a:lnTo>
                      <a:lnTo>
                        <a:pt x="1432" y="212"/>
                      </a:lnTo>
                      <a:lnTo>
                        <a:pt x="1396" y="189"/>
                      </a:lnTo>
                      <a:lnTo>
                        <a:pt x="1360" y="167"/>
                      </a:lnTo>
                      <a:lnTo>
                        <a:pt x="1321" y="148"/>
                      </a:lnTo>
                      <a:lnTo>
                        <a:pt x="1283" y="131"/>
                      </a:lnTo>
                      <a:lnTo>
                        <a:pt x="1244" y="115"/>
                      </a:lnTo>
                      <a:lnTo>
                        <a:pt x="1204" y="102"/>
                      </a:lnTo>
                      <a:lnTo>
                        <a:pt x="1163" y="91"/>
                      </a:lnTo>
                      <a:lnTo>
                        <a:pt x="1121" y="82"/>
                      </a:lnTo>
                      <a:lnTo>
                        <a:pt x="1078" y="76"/>
                      </a:lnTo>
                      <a:lnTo>
                        <a:pt x="1035" y="70"/>
                      </a:lnTo>
                      <a:lnTo>
                        <a:pt x="991" y="67"/>
                      </a:lnTo>
                      <a:lnTo>
                        <a:pt x="946" y="66"/>
                      </a:lnTo>
                      <a:lnTo>
                        <a:pt x="946" y="66"/>
                      </a:lnTo>
                      <a:lnTo>
                        <a:pt x="900" y="67"/>
                      </a:lnTo>
                      <a:lnTo>
                        <a:pt x="856" y="70"/>
                      </a:lnTo>
                      <a:lnTo>
                        <a:pt x="812" y="76"/>
                      </a:lnTo>
                      <a:lnTo>
                        <a:pt x="770" y="82"/>
                      </a:lnTo>
                      <a:lnTo>
                        <a:pt x="728" y="91"/>
                      </a:lnTo>
                      <a:lnTo>
                        <a:pt x="687" y="102"/>
                      </a:lnTo>
                      <a:lnTo>
                        <a:pt x="647" y="115"/>
                      </a:lnTo>
                      <a:lnTo>
                        <a:pt x="607" y="131"/>
                      </a:lnTo>
                      <a:lnTo>
                        <a:pt x="569" y="148"/>
                      </a:lnTo>
                      <a:lnTo>
                        <a:pt x="532" y="167"/>
                      </a:lnTo>
                      <a:lnTo>
                        <a:pt x="495" y="189"/>
                      </a:lnTo>
                      <a:lnTo>
                        <a:pt x="459" y="212"/>
                      </a:lnTo>
                      <a:lnTo>
                        <a:pt x="423" y="237"/>
                      </a:lnTo>
                      <a:lnTo>
                        <a:pt x="390" y="264"/>
                      </a:lnTo>
                      <a:lnTo>
                        <a:pt x="356" y="293"/>
                      </a:lnTo>
                      <a:lnTo>
                        <a:pt x="323" y="325"/>
                      </a:lnTo>
                      <a:lnTo>
                        <a:pt x="323" y="325"/>
                      </a:lnTo>
                      <a:lnTo>
                        <a:pt x="292" y="358"/>
                      </a:lnTo>
                      <a:lnTo>
                        <a:pt x="262" y="391"/>
                      </a:lnTo>
                      <a:lnTo>
                        <a:pt x="235" y="425"/>
                      </a:lnTo>
                      <a:lnTo>
                        <a:pt x="210" y="460"/>
                      </a:lnTo>
                      <a:lnTo>
                        <a:pt x="187" y="496"/>
                      </a:lnTo>
                      <a:lnTo>
                        <a:pt x="166" y="533"/>
                      </a:lnTo>
                      <a:lnTo>
                        <a:pt x="147" y="571"/>
                      </a:lnTo>
                      <a:lnTo>
                        <a:pt x="130" y="609"/>
                      </a:lnTo>
                      <a:lnTo>
                        <a:pt x="115" y="648"/>
                      </a:lnTo>
                      <a:lnTo>
                        <a:pt x="101" y="689"/>
                      </a:lnTo>
                      <a:lnTo>
                        <a:pt x="91" y="730"/>
                      </a:lnTo>
                      <a:lnTo>
                        <a:pt x="82" y="772"/>
                      </a:lnTo>
                      <a:lnTo>
                        <a:pt x="74" y="815"/>
                      </a:lnTo>
                      <a:lnTo>
                        <a:pt x="70" y="858"/>
                      </a:lnTo>
                      <a:lnTo>
                        <a:pt x="66" y="903"/>
                      </a:lnTo>
                      <a:lnTo>
                        <a:pt x="65" y="948"/>
                      </a:lnTo>
                      <a:lnTo>
                        <a:pt x="65" y="948"/>
                      </a:lnTo>
                      <a:lnTo>
                        <a:pt x="66" y="993"/>
                      </a:lnTo>
                      <a:lnTo>
                        <a:pt x="70" y="1038"/>
                      </a:lnTo>
                      <a:lnTo>
                        <a:pt x="74" y="1081"/>
                      </a:lnTo>
                      <a:lnTo>
                        <a:pt x="82" y="1124"/>
                      </a:lnTo>
                      <a:lnTo>
                        <a:pt x="91" y="1165"/>
                      </a:lnTo>
                      <a:lnTo>
                        <a:pt x="101" y="1207"/>
                      </a:lnTo>
                      <a:lnTo>
                        <a:pt x="115" y="1246"/>
                      </a:lnTo>
                      <a:lnTo>
                        <a:pt x="130" y="1286"/>
                      </a:lnTo>
                      <a:lnTo>
                        <a:pt x="147" y="1324"/>
                      </a:lnTo>
                      <a:lnTo>
                        <a:pt x="166" y="1363"/>
                      </a:lnTo>
                      <a:lnTo>
                        <a:pt x="187" y="1399"/>
                      </a:lnTo>
                      <a:lnTo>
                        <a:pt x="210" y="1435"/>
                      </a:lnTo>
                      <a:lnTo>
                        <a:pt x="235" y="1470"/>
                      </a:lnTo>
                      <a:lnTo>
                        <a:pt x="262" y="1505"/>
                      </a:lnTo>
                      <a:lnTo>
                        <a:pt x="292" y="1538"/>
                      </a:lnTo>
                      <a:lnTo>
                        <a:pt x="323" y="1571"/>
                      </a:lnTo>
                      <a:lnTo>
                        <a:pt x="323" y="1571"/>
                      </a:lnTo>
                      <a:lnTo>
                        <a:pt x="356" y="1603"/>
                      </a:lnTo>
                      <a:lnTo>
                        <a:pt x="390" y="1632"/>
                      </a:lnTo>
                      <a:lnTo>
                        <a:pt x="423" y="1659"/>
                      </a:lnTo>
                      <a:lnTo>
                        <a:pt x="459" y="1684"/>
                      </a:lnTo>
                      <a:lnTo>
                        <a:pt x="495" y="1707"/>
                      </a:lnTo>
                      <a:lnTo>
                        <a:pt x="532" y="1728"/>
                      </a:lnTo>
                      <a:lnTo>
                        <a:pt x="569" y="1748"/>
                      </a:lnTo>
                      <a:lnTo>
                        <a:pt x="607" y="1765"/>
                      </a:lnTo>
                      <a:lnTo>
                        <a:pt x="647" y="1780"/>
                      </a:lnTo>
                      <a:lnTo>
                        <a:pt x="687" y="1793"/>
                      </a:lnTo>
                      <a:lnTo>
                        <a:pt x="728" y="1804"/>
                      </a:lnTo>
                      <a:lnTo>
                        <a:pt x="770" y="1814"/>
                      </a:lnTo>
                      <a:lnTo>
                        <a:pt x="812" y="1820"/>
                      </a:lnTo>
                      <a:lnTo>
                        <a:pt x="856" y="1826"/>
                      </a:lnTo>
                      <a:lnTo>
                        <a:pt x="900" y="1828"/>
                      </a:lnTo>
                      <a:lnTo>
                        <a:pt x="946" y="1829"/>
                      </a:lnTo>
                      <a:lnTo>
                        <a:pt x="946" y="1829"/>
                      </a:lnTo>
                      <a:lnTo>
                        <a:pt x="991" y="1828"/>
                      </a:lnTo>
                      <a:lnTo>
                        <a:pt x="1035" y="1826"/>
                      </a:lnTo>
                      <a:lnTo>
                        <a:pt x="1078" y="1820"/>
                      </a:lnTo>
                      <a:lnTo>
                        <a:pt x="1121" y="1814"/>
                      </a:lnTo>
                      <a:lnTo>
                        <a:pt x="1163" y="1804"/>
                      </a:lnTo>
                      <a:lnTo>
                        <a:pt x="1204" y="1793"/>
                      </a:lnTo>
                      <a:lnTo>
                        <a:pt x="1244" y="1780"/>
                      </a:lnTo>
                      <a:lnTo>
                        <a:pt x="1283" y="1765"/>
                      </a:lnTo>
                      <a:lnTo>
                        <a:pt x="1321" y="1748"/>
                      </a:lnTo>
                      <a:lnTo>
                        <a:pt x="1360" y="1728"/>
                      </a:lnTo>
                      <a:lnTo>
                        <a:pt x="1396" y="1707"/>
                      </a:lnTo>
                      <a:lnTo>
                        <a:pt x="1432" y="1684"/>
                      </a:lnTo>
                      <a:lnTo>
                        <a:pt x="1467" y="1659"/>
                      </a:lnTo>
                      <a:lnTo>
                        <a:pt x="1501" y="1632"/>
                      </a:lnTo>
                      <a:lnTo>
                        <a:pt x="1535" y="1603"/>
                      </a:lnTo>
                      <a:lnTo>
                        <a:pt x="1568" y="1571"/>
                      </a:lnTo>
                      <a:lnTo>
                        <a:pt x="1568" y="1571"/>
                      </a:lnTo>
                      <a:lnTo>
                        <a:pt x="1599" y="1538"/>
                      </a:lnTo>
                      <a:lnTo>
                        <a:pt x="1628" y="1505"/>
                      </a:lnTo>
                      <a:lnTo>
                        <a:pt x="1655" y="1470"/>
                      </a:lnTo>
                      <a:lnTo>
                        <a:pt x="1681" y="1435"/>
                      </a:lnTo>
                      <a:lnTo>
                        <a:pt x="1704" y="1399"/>
                      </a:lnTo>
                      <a:lnTo>
                        <a:pt x="1724" y="1363"/>
                      </a:lnTo>
                      <a:lnTo>
                        <a:pt x="1744" y="1324"/>
                      </a:lnTo>
                      <a:lnTo>
                        <a:pt x="1761" y="1286"/>
                      </a:lnTo>
                      <a:lnTo>
                        <a:pt x="1776" y="1246"/>
                      </a:lnTo>
                      <a:lnTo>
                        <a:pt x="1789" y="1207"/>
                      </a:lnTo>
                      <a:lnTo>
                        <a:pt x="1800" y="1165"/>
                      </a:lnTo>
                      <a:lnTo>
                        <a:pt x="1809" y="1124"/>
                      </a:lnTo>
                      <a:lnTo>
                        <a:pt x="1816" y="1081"/>
                      </a:lnTo>
                      <a:lnTo>
                        <a:pt x="1821" y="1038"/>
                      </a:lnTo>
                      <a:lnTo>
                        <a:pt x="1824" y="993"/>
                      </a:lnTo>
                      <a:lnTo>
                        <a:pt x="1825" y="948"/>
                      </a:lnTo>
                      <a:lnTo>
                        <a:pt x="1825" y="948"/>
                      </a:lnTo>
                      <a:close/>
                    </a:path>
                  </a:pathLst>
                </a:custGeom>
                <a:grp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sp>
              <p:nvSpPr>
                <p:cNvPr id="24" name="Freeform 8"/>
                <p:cNvSpPr>
                  <a:spLocks/>
                </p:cNvSpPr>
                <p:nvPr/>
              </p:nvSpPr>
              <p:spPr bwMode="auto">
                <a:xfrm>
                  <a:off x="4932363" y="2503488"/>
                  <a:ext cx="296863" cy="20638"/>
                </a:xfrm>
                <a:custGeom>
                  <a:avLst/>
                  <a:gdLst/>
                  <a:ahLst/>
                  <a:cxnLst>
                    <a:cxn ang="0">
                      <a:pos x="724" y="0"/>
                    </a:cxn>
                    <a:cxn ang="0">
                      <a:pos x="26" y="0"/>
                    </a:cxn>
                    <a:cxn ang="0">
                      <a:pos x="26" y="0"/>
                    </a:cxn>
                    <a:cxn ang="0">
                      <a:pos x="21" y="1"/>
                    </a:cxn>
                    <a:cxn ang="0">
                      <a:pos x="16" y="2"/>
                    </a:cxn>
                    <a:cxn ang="0">
                      <a:pos x="11" y="4"/>
                    </a:cxn>
                    <a:cxn ang="0">
                      <a:pos x="8" y="6"/>
                    </a:cxn>
                    <a:cxn ang="0">
                      <a:pos x="5" y="11"/>
                    </a:cxn>
                    <a:cxn ang="0">
                      <a:pos x="2" y="15"/>
                    </a:cxn>
                    <a:cxn ang="0">
                      <a:pos x="1" y="20"/>
                    </a:cxn>
                    <a:cxn ang="0">
                      <a:pos x="0" y="26"/>
                    </a:cxn>
                    <a:cxn ang="0">
                      <a:pos x="0" y="26"/>
                    </a:cxn>
                    <a:cxn ang="0">
                      <a:pos x="1" y="32"/>
                    </a:cxn>
                    <a:cxn ang="0">
                      <a:pos x="2" y="36"/>
                    </a:cxn>
                    <a:cxn ang="0">
                      <a:pos x="5" y="40"/>
                    </a:cxn>
                    <a:cxn ang="0">
                      <a:pos x="8" y="45"/>
                    </a:cxn>
                    <a:cxn ang="0">
                      <a:pos x="11" y="47"/>
                    </a:cxn>
                    <a:cxn ang="0">
                      <a:pos x="16" y="49"/>
                    </a:cxn>
                    <a:cxn ang="0">
                      <a:pos x="21" y="51"/>
                    </a:cxn>
                    <a:cxn ang="0">
                      <a:pos x="26" y="51"/>
                    </a:cxn>
                    <a:cxn ang="0">
                      <a:pos x="724" y="51"/>
                    </a:cxn>
                    <a:cxn ang="0">
                      <a:pos x="724" y="51"/>
                    </a:cxn>
                    <a:cxn ang="0">
                      <a:pos x="730" y="51"/>
                    </a:cxn>
                    <a:cxn ang="0">
                      <a:pos x="735" y="49"/>
                    </a:cxn>
                    <a:cxn ang="0">
                      <a:pos x="739" y="47"/>
                    </a:cxn>
                    <a:cxn ang="0">
                      <a:pos x="744" y="45"/>
                    </a:cxn>
                    <a:cxn ang="0">
                      <a:pos x="746" y="40"/>
                    </a:cxn>
                    <a:cxn ang="0">
                      <a:pos x="748" y="36"/>
                    </a:cxn>
                    <a:cxn ang="0">
                      <a:pos x="749" y="32"/>
                    </a:cxn>
                    <a:cxn ang="0">
                      <a:pos x="750" y="26"/>
                    </a:cxn>
                    <a:cxn ang="0">
                      <a:pos x="750" y="26"/>
                    </a:cxn>
                    <a:cxn ang="0">
                      <a:pos x="749" y="20"/>
                    </a:cxn>
                    <a:cxn ang="0">
                      <a:pos x="748" y="15"/>
                    </a:cxn>
                    <a:cxn ang="0">
                      <a:pos x="746" y="11"/>
                    </a:cxn>
                    <a:cxn ang="0">
                      <a:pos x="744" y="6"/>
                    </a:cxn>
                    <a:cxn ang="0">
                      <a:pos x="739" y="4"/>
                    </a:cxn>
                    <a:cxn ang="0">
                      <a:pos x="735" y="2"/>
                    </a:cxn>
                    <a:cxn ang="0">
                      <a:pos x="730" y="1"/>
                    </a:cxn>
                    <a:cxn ang="0">
                      <a:pos x="724" y="0"/>
                    </a:cxn>
                    <a:cxn ang="0">
                      <a:pos x="724" y="0"/>
                    </a:cxn>
                  </a:cxnLst>
                  <a:rect l="0" t="0" r="r" b="b"/>
                  <a:pathLst>
                    <a:path w="750" h="51">
                      <a:moveTo>
                        <a:pt x="724" y="0"/>
                      </a:moveTo>
                      <a:lnTo>
                        <a:pt x="26" y="0"/>
                      </a:lnTo>
                      <a:lnTo>
                        <a:pt x="26" y="0"/>
                      </a:lnTo>
                      <a:lnTo>
                        <a:pt x="21" y="1"/>
                      </a:lnTo>
                      <a:lnTo>
                        <a:pt x="16" y="2"/>
                      </a:lnTo>
                      <a:lnTo>
                        <a:pt x="11" y="4"/>
                      </a:lnTo>
                      <a:lnTo>
                        <a:pt x="8" y="6"/>
                      </a:lnTo>
                      <a:lnTo>
                        <a:pt x="5" y="11"/>
                      </a:lnTo>
                      <a:lnTo>
                        <a:pt x="2" y="15"/>
                      </a:lnTo>
                      <a:lnTo>
                        <a:pt x="1" y="20"/>
                      </a:lnTo>
                      <a:lnTo>
                        <a:pt x="0" y="26"/>
                      </a:lnTo>
                      <a:lnTo>
                        <a:pt x="0" y="26"/>
                      </a:lnTo>
                      <a:lnTo>
                        <a:pt x="1" y="32"/>
                      </a:lnTo>
                      <a:lnTo>
                        <a:pt x="2" y="36"/>
                      </a:lnTo>
                      <a:lnTo>
                        <a:pt x="5" y="40"/>
                      </a:lnTo>
                      <a:lnTo>
                        <a:pt x="8" y="45"/>
                      </a:lnTo>
                      <a:lnTo>
                        <a:pt x="11" y="47"/>
                      </a:lnTo>
                      <a:lnTo>
                        <a:pt x="16" y="49"/>
                      </a:lnTo>
                      <a:lnTo>
                        <a:pt x="21" y="51"/>
                      </a:lnTo>
                      <a:lnTo>
                        <a:pt x="26" y="51"/>
                      </a:lnTo>
                      <a:lnTo>
                        <a:pt x="724" y="51"/>
                      </a:lnTo>
                      <a:lnTo>
                        <a:pt x="724" y="51"/>
                      </a:lnTo>
                      <a:lnTo>
                        <a:pt x="730" y="51"/>
                      </a:lnTo>
                      <a:lnTo>
                        <a:pt x="735" y="49"/>
                      </a:lnTo>
                      <a:lnTo>
                        <a:pt x="739" y="47"/>
                      </a:lnTo>
                      <a:lnTo>
                        <a:pt x="744" y="45"/>
                      </a:lnTo>
                      <a:lnTo>
                        <a:pt x="746" y="40"/>
                      </a:lnTo>
                      <a:lnTo>
                        <a:pt x="748" y="36"/>
                      </a:lnTo>
                      <a:lnTo>
                        <a:pt x="749" y="32"/>
                      </a:lnTo>
                      <a:lnTo>
                        <a:pt x="750" y="26"/>
                      </a:lnTo>
                      <a:lnTo>
                        <a:pt x="750" y="26"/>
                      </a:lnTo>
                      <a:lnTo>
                        <a:pt x="749" y="20"/>
                      </a:lnTo>
                      <a:lnTo>
                        <a:pt x="748" y="15"/>
                      </a:lnTo>
                      <a:lnTo>
                        <a:pt x="746" y="11"/>
                      </a:lnTo>
                      <a:lnTo>
                        <a:pt x="744" y="6"/>
                      </a:lnTo>
                      <a:lnTo>
                        <a:pt x="739" y="4"/>
                      </a:lnTo>
                      <a:lnTo>
                        <a:pt x="735" y="2"/>
                      </a:lnTo>
                      <a:lnTo>
                        <a:pt x="730" y="1"/>
                      </a:lnTo>
                      <a:lnTo>
                        <a:pt x="724" y="0"/>
                      </a:lnTo>
                      <a:lnTo>
                        <a:pt x="724" y="0"/>
                      </a:lnTo>
                      <a:close/>
                    </a:path>
                  </a:pathLst>
                </a:custGeom>
                <a:grp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sp>
              <p:nvSpPr>
                <p:cNvPr id="25" name="Freeform 9"/>
                <p:cNvSpPr>
                  <a:spLocks noEditPoints="1"/>
                </p:cNvSpPr>
                <p:nvPr/>
              </p:nvSpPr>
              <p:spPr bwMode="auto">
                <a:xfrm>
                  <a:off x="4865688" y="2370138"/>
                  <a:ext cx="430213" cy="365125"/>
                </a:xfrm>
                <a:custGeom>
                  <a:avLst/>
                  <a:gdLst/>
                  <a:ahLst/>
                  <a:cxnLst>
                    <a:cxn ang="0">
                      <a:pos x="579" y="14"/>
                    </a:cxn>
                    <a:cxn ang="0">
                      <a:pos x="571" y="9"/>
                    </a:cxn>
                    <a:cxn ang="0">
                      <a:pos x="553" y="1"/>
                    </a:cxn>
                    <a:cxn ang="0">
                      <a:pos x="532" y="1"/>
                    </a:cxn>
                    <a:cxn ang="0">
                      <a:pos x="513" y="9"/>
                    </a:cxn>
                    <a:cxn ang="0">
                      <a:pos x="12" y="312"/>
                    </a:cxn>
                    <a:cxn ang="0">
                      <a:pos x="6" y="317"/>
                    </a:cxn>
                    <a:cxn ang="0">
                      <a:pos x="1" y="329"/>
                    </a:cxn>
                    <a:cxn ang="0">
                      <a:pos x="0" y="864"/>
                    </a:cxn>
                    <a:cxn ang="0">
                      <a:pos x="1" y="875"/>
                    </a:cxn>
                    <a:cxn ang="0">
                      <a:pos x="10" y="894"/>
                    </a:cxn>
                    <a:cxn ang="0">
                      <a:pos x="16" y="902"/>
                    </a:cxn>
                    <a:cxn ang="0">
                      <a:pos x="35" y="915"/>
                    </a:cxn>
                    <a:cxn ang="0">
                      <a:pos x="56" y="920"/>
                    </a:cxn>
                    <a:cxn ang="0">
                      <a:pos x="1029" y="920"/>
                    </a:cxn>
                    <a:cxn ang="0">
                      <a:pos x="1050" y="915"/>
                    </a:cxn>
                    <a:cxn ang="0">
                      <a:pos x="1068" y="902"/>
                    </a:cxn>
                    <a:cxn ang="0">
                      <a:pos x="1075" y="894"/>
                    </a:cxn>
                    <a:cxn ang="0">
                      <a:pos x="1084" y="875"/>
                    </a:cxn>
                    <a:cxn ang="0">
                      <a:pos x="1085" y="334"/>
                    </a:cxn>
                    <a:cxn ang="0">
                      <a:pos x="1084" y="329"/>
                    </a:cxn>
                    <a:cxn ang="0">
                      <a:pos x="1078" y="317"/>
                    </a:cxn>
                    <a:cxn ang="0">
                      <a:pos x="1072" y="312"/>
                    </a:cxn>
                    <a:cxn ang="0">
                      <a:pos x="537" y="578"/>
                    </a:cxn>
                    <a:cxn ang="0">
                      <a:pos x="547" y="578"/>
                    </a:cxn>
                    <a:cxn ang="0">
                      <a:pos x="980" y="868"/>
                    </a:cxn>
                    <a:cxn ang="0">
                      <a:pos x="537" y="578"/>
                    </a:cxn>
                    <a:cxn ang="0">
                      <a:pos x="683" y="536"/>
                    </a:cxn>
                    <a:cxn ang="0">
                      <a:pos x="674" y="542"/>
                    </a:cxn>
                    <a:cxn ang="0">
                      <a:pos x="670" y="551"/>
                    </a:cxn>
                    <a:cxn ang="0">
                      <a:pos x="670" y="555"/>
                    </a:cxn>
                    <a:cxn ang="0">
                      <a:pos x="671" y="565"/>
                    </a:cxn>
                    <a:cxn ang="0">
                      <a:pos x="673" y="570"/>
                    </a:cxn>
                    <a:cxn ang="0">
                      <a:pos x="679" y="577"/>
                    </a:cxn>
                    <a:cxn ang="0">
                      <a:pos x="687" y="583"/>
                    </a:cxn>
                    <a:cxn ang="0">
                      <a:pos x="697" y="584"/>
                    </a:cxn>
                    <a:cxn ang="0">
                      <a:pos x="709" y="579"/>
                    </a:cxn>
                    <a:cxn ang="0">
                      <a:pos x="1033" y="839"/>
                    </a:cxn>
                    <a:cxn ang="0">
                      <a:pos x="580" y="538"/>
                    </a:cxn>
                    <a:cxn ang="0">
                      <a:pos x="564" y="529"/>
                    </a:cxn>
                    <a:cxn ang="0">
                      <a:pos x="543" y="527"/>
                    </a:cxn>
                    <a:cxn ang="0">
                      <a:pos x="531" y="527"/>
                    </a:cxn>
                    <a:cxn ang="0">
                      <a:pos x="513" y="532"/>
                    </a:cxn>
                    <a:cxn ang="0">
                      <a:pos x="51" y="839"/>
                    </a:cxn>
                    <a:cxn ang="0">
                      <a:pos x="376" y="581"/>
                    </a:cxn>
                    <a:cxn ang="0">
                      <a:pos x="382" y="583"/>
                    </a:cxn>
                    <a:cxn ang="0">
                      <a:pos x="392" y="584"/>
                    </a:cxn>
                    <a:cxn ang="0">
                      <a:pos x="402" y="581"/>
                    </a:cxn>
                    <a:cxn ang="0">
                      <a:pos x="409" y="574"/>
                    </a:cxn>
                    <a:cxn ang="0">
                      <a:pos x="411" y="571"/>
                    </a:cxn>
                    <a:cxn ang="0">
                      <a:pos x="415" y="560"/>
                    </a:cxn>
                    <a:cxn ang="0">
                      <a:pos x="415" y="551"/>
                    </a:cxn>
                    <a:cxn ang="0">
                      <a:pos x="410" y="542"/>
                    </a:cxn>
                    <a:cxn ang="0">
                      <a:pos x="402" y="536"/>
                    </a:cxn>
                    <a:cxn ang="0">
                      <a:pos x="534" y="57"/>
                    </a:cxn>
                    <a:cxn ang="0">
                      <a:pos x="540" y="57"/>
                    </a:cxn>
                    <a:cxn ang="0">
                      <a:pos x="546" y="57"/>
                    </a:cxn>
                    <a:cxn ang="0">
                      <a:pos x="1015" y="337"/>
                    </a:cxn>
                  </a:cxnLst>
                  <a:rect l="0" t="0" r="r" b="b"/>
                  <a:pathLst>
                    <a:path w="1085" h="920">
                      <a:moveTo>
                        <a:pt x="1072" y="312"/>
                      </a:moveTo>
                      <a:lnTo>
                        <a:pt x="579" y="14"/>
                      </a:lnTo>
                      <a:lnTo>
                        <a:pt x="579" y="14"/>
                      </a:lnTo>
                      <a:lnTo>
                        <a:pt x="571" y="9"/>
                      </a:lnTo>
                      <a:lnTo>
                        <a:pt x="561" y="3"/>
                      </a:lnTo>
                      <a:lnTo>
                        <a:pt x="553" y="1"/>
                      </a:lnTo>
                      <a:lnTo>
                        <a:pt x="543" y="0"/>
                      </a:lnTo>
                      <a:lnTo>
                        <a:pt x="532" y="1"/>
                      </a:lnTo>
                      <a:lnTo>
                        <a:pt x="523" y="3"/>
                      </a:lnTo>
                      <a:lnTo>
                        <a:pt x="513" y="9"/>
                      </a:lnTo>
                      <a:lnTo>
                        <a:pt x="506" y="14"/>
                      </a:lnTo>
                      <a:lnTo>
                        <a:pt x="12" y="312"/>
                      </a:lnTo>
                      <a:lnTo>
                        <a:pt x="12" y="312"/>
                      </a:lnTo>
                      <a:lnTo>
                        <a:pt x="6" y="317"/>
                      </a:lnTo>
                      <a:lnTo>
                        <a:pt x="2" y="324"/>
                      </a:lnTo>
                      <a:lnTo>
                        <a:pt x="1" y="329"/>
                      </a:lnTo>
                      <a:lnTo>
                        <a:pt x="0" y="334"/>
                      </a:lnTo>
                      <a:lnTo>
                        <a:pt x="0" y="864"/>
                      </a:lnTo>
                      <a:lnTo>
                        <a:pt x="0" y="864"/>
                      </a:lnTo>
                      <a:lnTo>
                        <a:pt x="1" y="875"/>
                      </a:lnTo>
                      <a:lnTo>
                        <a:pt x="4" y="884"/>
                      </a:lnTo>
                      <a:lnTo>
                        <a:pt x="10" y="894"/>
                      </a:lnTo>
                      <a:lnTo>
                        <a:pt x="16" y="902"/>
                      </a:lnTo>
                      <a:lnTo>
                        <a:pt x="16" y="902"/>
                      </a:lnTo>
                      <a:lnTo>
                        <a:pt x="25" y="910"/>
                      </a:lnTo>
                      <a:lnTo>
                        <a:pt x="35" y="915"/>
                      </a:lnTo>
                      <a:lnTo>
                        <a:pt x="45" y="918"/>
                      </a:lnTo>
                      <a:lnTo>
                        <a:pt x="56" y="920"/>
                      </a:lnTo>
                      <a:lnTo>
                        <a:pt x="1029" y="920"/>
                      </a:lnTo>
                      <a:lnTo>
                        <a:pt x="1029" y="920"/>
                      </a:lnTo>
                      <a:lnTo>
                        <a:pt x="1040" y="918"/>
                      </a:lnTo>
                      <a:lnTo>
                        <a:pt x="1050" y="915"/>
                      </a:lnTo>
                      <a:lnTo>
                        <a:pt x="1060" y="910"/>
                      </a:lnTo>
                      <a:lnTo>
                        <a:pt x="1068" y="902"/>
                      </a:lnTo>
                      <a:lnTo>
                        <a:pt x="1068" y="902"/>
                      </a:lnTo>
                      <a:lnTo>
                        <a:pt x="1075" y="894"/>
                      </a:lnTo>
                      <a:lnTo>
                        <a:pt x="1081" y="884"/>
                      </a:lnTo>
                      <a:lnTo>
                        <a:pt x="1084" y="875"/>
                      </a:lnTo>
                      <a:lnTo>
                        <a:pt x="1085" y="864"/>
                      </a:lnTo>
                      <a:lnTo>
                        <a:pt x="1085" y="334"/>
                      </a:lnTo>
                      <a:lnTo>
                        <a:pt x="1085" y="334"/>
                      </a:lnTo>
                      <a:lnTo>
                        <a:pt x="1084" y="329"/>
                      </a:lnTo>
                      <a:lnTo>
                        <a:pt x="1083" y="324"/>
                      </a:lnTo>
                      <a:lnTo>
                        <a:pt x="1078" y="317"/>
                      </a:lnTo>
                      <a:lnTo>
                        <a:pt x="1072" y="312"/>
                      </a:lnTo>
                      <a:lnTo>
                        <a:pt x="1072" y="312"/>
                      </a:lnTo>
                      <a:close/>
                      <a:moveTo>
                        <a:pt x="537" y="578"/>
                      </a:moveTo>
                      <a:lnTo>
                        <a:pt x="537" y="578"/>
                      </a:lnTo>
                      <a:lnTo>
                        <a:pt x="543" y="578"/>
                      </a:lnTo>
                      <a:lnTo>
                        <a:pt x="547" y="578"/>
                      </a:lnTo>
                      <a:lnTo>
                        <a:pt x="549" y="579"/>
                      </a:lnTo>
                      <a:lnTo>
                        <a:pt x="980" y="868"/>
                      </a:lnTo>
                      <a:lnTo>
                        <a:pt x="104" y="868"/>
                      </a:lnTo>
                      <a:lnTo>
                        <a:pt x="537" y="578"/>
                      </a:lnTo>
                      <a:close/>
                      <a:moveTo>
                        <a:pt x="683" y="536"/>
                      </a:moveTo>
                      <a:lnTo>
                        <a:pt x="683" y="536"/>
                      </a:lnTo>
                      <a:lnTo>
                        <a:pt x="679" y="538"/>
                      </a:lnTo>
                      <a:lnTo>
                        <a:pt x="674" y="542"/>
                      </a:lnTo>
                      <a:lnTo>
                        <a:pt x="672" y="547"/>
                      </a:lnTo>
                      <a:lnTo>
                        <a:pt x="670" y="551"/>
                      </a:lnTo>
                      <a:lnTo>
                        <a:pt x="670" y="551"/>
                      </a:lnTo>
                      <a:lnTo>
                        <a:pt x="670" y="555"/>
                      </a:lnTo>
                      <a:lnTo>
                        <a:pt x="670" y="561"/>
                      </a:lnTo>
                      <a:lnTo>
                        <a:pt x="671" y="565"/>
                      </a:lnTo>
                      <a:lnTo>
                        <a:pt x="673" y="570"/>
                      </a:lnTo>
                      <a:lnTo>
                        <a:pt x="673" y="570"/>
                      </a:lnTo>
                      <a:lnTo>
                        <a:pt x="675" y="574"/>
                      </a:lnTo>
                      <a:lnTo>
                        <a:pt x="679" y="577"/>
                      </a:lnTo>
                      <a:lnTo>
                        <a:pt x="683" y="581"/>
                      </a:lnTo>
                      <a:lnTo>
                        <a:pt x="687" y="583"/>
                      </a:lnTo>
                      <a:lnTo>
                        <a:pt x="692" y="584"/>
                      </a:lnTo>
                      <a:lnTo>
                        <a:pt x="697" y="584"/>
                      </a:lnTo>
                      <a:lnTo>
                        <a:pt x="703" y="583"/>
                      </a:lnTo>
                      <a:lnTo>
                        <a:pt x="709" y="579"/>
                      </a:lnTo>
                      <a:lnTo>
                        <a:pt x="1033" y="386"/>
                      </a:lnTo>
                      <a:lnTo>
                        <a:pt x="1033" y="839"/>
                      </a:lnTo>
                      <a:lnTo>
                        <a:pt x="580" y="538"/>
                      </a:lnTo>
                      <a:lnTo>
                        <a:pt x="580" y="538"/>
                      </a:lnTo>
                      <a:lnTo>
                        <a:pt x="572" y="533"/>
                      </a:lnTo>
                      <a:lnTo>
                        <a:pt x="564" y="529"/>
                      </a:lnTo>
                      <a:lnTo>
                        <a:pt x="554" y="527"/>
                      </a:lnTo>
                      <a:lnTo>
                        <a:pt x="543" y="527"/>
                      </a:lnTo>
                      <a:lnTo>
                        <a:pt x="543" y="527"/>
                      </a:lnTo>
                      <a:lnTo>
                        <a:pt x="531" y="527"/>
                      </a:lnTo>
                      <a:lnTo>
                        <a:pt x="522" y="529"/>
                      </a:lnTo>
                      <a:lnTo>
                        <a:pt x="513" y="532"/>
                      </a:lnTo>
                      <a:lnTo>
                        <a:pt x="508" y="538"/>
                      </a:lnTo>
                      <a:lnTo>
                        <a:pt x="51" y="839"/>
                      </a:lnTo>
                      <a:lnTo>
                        <a:pt x="51" y="386"/>
                      </a:lnTo>
                      <a:lnTo>
                        <a:pt x="376" y="581"/>
                      </a:lnTo>
                      <a:lnTo>
                        <a:pt x="376" y="581"/>
                      </a:lnTo>
                      <a:lnTo>
                        <a:pt x="382" y="583"/>
                      </a:lnTo>
                      <a:lnTo>
                        <a:pt x="387" y="584"/>
                      </a:lnTo>
                      <a:lnTo>
                        <a:pt x="392" y="584"/>
                      </a:lnTo>
                      <a:lnTo>
                        <a:pt x="397" y="583"/>
                      </a:lnTo>
                      <a:lnTo>
                        <a:pt x="402" y="581"/>
                      </a:lnTo>
                      <a:lnTo>
                        <a:pt x="405" y="578"/>
                      </a:lnTo>
                      <a:lnTo>
                        <a:pt x="409" y="574"/>
                      </a:lnTo>
                      <a:lnTo>
                        <a:pt x="411" y="571"/>
                      </a:lnTo>
                      <a:lnTo>
                        <a:pt x="411" y="571"/>
                      </a:lnTo>
                      <a:lnTo>
                        <a:pt x="414" y="565"/>
                      </a:lnTo>
                      <a:lnTo>
                        <a:pt x="415" y="560"/>
                      </a:lnTo>
                      <a:lnTo>
                        <a:pt x="416" y="555"/>
                      </a:lnTo>
                      <a:lnTo>
                        <a:pt x="415" y="551"/>
                      </a:lnTo>
                      <a:lnTo>
                        <a:pt x="413" y="547"/>
                      </a:lnTo>
                      <a:lnTo>
                        <a:pt x="410" y="542"/>
                      </a:lnTo>
                      <a:lnTo>
                        <a:pt x="406" y="539"/>
                      </a:lnTo>
                      <a:lnTo>
                        <a:pt x="402" y="536"/>
                      </a:lnTo>
                      <a:lnTo>
                        <a:pt x="70" y="337"/>
                      </a:lnTo>
                      <a:lnTo>
                        <a:pt x="534" y="57"/>
                      </a:lnTo>
                      <a:lnTo>
                        <a:pt x="534" y="57"/>
                      </a:lnTo>
                      <a:lnTo>
                        <a:pt x="540" y="57"/>
                      </a:lnTo>
                      <a:lnTo>
                        <a:pt x="543" y="52"/>
                      </a:lnTo>
                      <a:lnTo>
                        <a:pt x="546" y="57"/>
                      </a:lnTo>
                      <a:lnTo>
                        <a:pt x="550" y="57"/>
                      </a:lnTo>
                      <a:lnTo>
                        <a:pt x="1015" y="337"/>
                      </a:lnTo>
                      <a:lnTo>
                        <a:pt x="683" y="536"/>
                      </a:lnTo>
                      <a:close/>
                    </a:path>
                  </a:pathLst>
                </a:custGeom>
                <a:grpFill/>
                <a:ln w="9525">
                  <a:noFill/>
                  <a:round/>
                  <a:headEnd/>
                  <a:tailEnd/>
                </a:ln>
              </p:spPr>
              <p:txBody>
                <a:bodyPr vert="horz" wrap="square" lIns="99060" tIns="49530" rIns="99060" bIns="49530" numCol="1" anchor="t" anchorCtr="0" compatLnSpc="1">
                  <a:prstTxWarp prst="textNoShape">
                    <a:avLst/>
                  </a:prstTxWarp>
                </a:bodyPr>
                <a:lstStyle/>
                <a:p>
                  <a:endParaRPr lang="x-none" sz="1716">
                    <a:solidFill>
                      <a:schemeClr val="accent2"/>
                    </a:solidFill>
                  </a:endParaRPr>
                </a:p>
              </p:txBody>
            </p:sp>
          </p:grpSp>
        </p:grpSp>
      </p:grpSp>
      <p:cxnSp>
        <p:nvCxnSpPr>
          <p:cNvPr id="6" name="Straight Connector 5"/>
          <p:cNvCxnSpPr/>
          <p:nvPr/>
        </p:nvCxnSpPr>
        <p:spPr>
          <a:xfrm>
            <a:off x="4526891" y="3362765"/>
            <a:ext cx="0" cy="1798925"/>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4880377" y="3455550"/>
            <a:ext cx="2989440" cy="736355"/>
          </a:xfrm>
          <a:prstGeom prst="rect">
            <a:avLst/>
          </a:prstGeom>
          <a:noFill/>
        </p:spPr>
        <p:txBody>
          <a:bodyPr wrap="square" lIns="0" tIns="0" rIns="0" bIns="0" rtlCol="1">
            <a:spAutoFit/>
          </a:bodyPr>
          <a:lstStyle/>
          <a:p>
            <a:pPr>
              <a:lnSpc>
                <a:spcPct val="150000"/>
              </a:lnSpc>
              <a:spcAft>
                <a:spcPts val="650"/>
              </a:spcAft>
            </a:pPr>
            <a:r>
              <a:rPr lang="en-US" sz="1700" dirty="0">
                <a:latin typeface="Source Sans Pro Light" panose="020B0403030403020204" pitchFamily="34" charset="0"/>
              </a:rPr>
              <a:t>3331 West Lisbon Ave Milwaukee, WI 53208</a:t>
            </a:r>
            <a:endParaRPr lang="en-US" sz="1700" dirty="0">
              <a:solidFill>
                <a:schemeClr val="accent5"/>
              </a:solidFill>
              <a:latin typeface="Source Sans Pro Light" panose="020B0403030403020204" pitchFamily="34" charset="0"/>
              <a:ea typeface="Open Sans" pitchFamily="34" charset="0"/>
              <a:cs typeface="Open Sans" pitchFamily="34" charset="0"/>
            </a:endParaRPr>
          </a:p>
        </p:txBody>
      </p:sp>
      <p:sp>
        <p:nvSpPr>
          <p:cNvPr id="35" name="Text Placeholder 1"/>
          <p:cNvSpPr txBox="1">
            <a:spLocks/>
          </p:cNvSpPr>
          <p:nvPr/>
        </p:nvSpPr>
        <p:spPr>
          <a:xfrm>
            <a:off x="778998" y="584200"/>
            <a:ext cx="7495535" cy="558784"/>
          </a:xfrm>
          <a:prstGeom prst="rect">
            <a:avLst/>
          </a:prstGeom>
        </p:spPr>
        <p:txBody>
          <a:bodyPr/>
          <a:lstStyle>
            <a:lvl1pPr marL="371464" indent="-371464" algn="r" defTabSz="990570" rtl="1" eaLnBrk="1" latinLnBrk="0" hangingPunct="1">
              <a:spcBef>
                <a:spcPct val="20000"/>
              </a:spcBef>
              <a:buFont typeface="Arial" pitchFamily="34" charset="0"/>
              <a:buChar char="•"/>
              <a:defRPr sz="3467" kern="1200">
                <a:solidFill>
                  <a:schemeClr val="tx1"/>
                </a:solidFill>
                <a:latin typeface="+mn-lt"/>
                <a:ea typeface="+mn-ea"/>
                <a:cs typeface="+mn-cs"/>
              </a:defRPr>
            </a:lvl1pPr>
            <a:lvl2pPr marL="804838" indent="-309553" algn="r" defTabSz="990570" rtl="1" eaLnBrk="1" latinLnBrk="0" hangingPunct="1">
              <a:spcBef>
                <a:spcPct val="20000"/>
              </a:spcBef>
              <a:buFont typeface="Arial" pitchFamily="34" charset="0"/>
              <a:buChar char="–"/>
              <a:defRPr sz="3033" kern="1200">
                <a:solidFill>
                  <a:schemeClr val="tx1"/>
                </a:solidFill>
                <a:latin typeface="+mn-lt"/>
                <a:ea typeface="+mn-ea"/>
                <a:cs typeface="+mn-cs"/>
              </a:defRPr>
            </a:lvl2pPr>
            <a:lvl3pPr marL="1238212" indent="-247642" algn="r" defTabSz="990570" rtl="1" eaLnBrk="1" latinLnBrk="0" hangingPunct="1">
              <a:spcBef>
                <a:spcPct val="20000"/>
              </a:spcBef>
              <a:buFont typeface="Arial" pitchFamily="34" charset="0"/>
              <a:buChar char="•"/>
              <a:defRPr sz="2600" kern="1200">
                <a:solidFill>
                  <a:schemeClr val="tx1"/>
                </a:solidFill>
                <a:latin typeface="+mn-lt"/>
                <a:ea typeface="+mn-ea"/>
                <a:cs typeface="+mn-cs"/>
              </a:defRPr>
            </a:lvl3pPr>
            <a:lvl4pPr marL="1733497"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4pPr>
            <a:lvl5pPr marL="2228781"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5pPr>
            <a:lvl6pPr marL="2724066"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r" defTabSz="990570" rtl="1"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lgn="ctr">
              <a:buNone/>
            </a:pPr>
            <a:r>
              <a:rPr lang="en-US" dirty="0">
                <a:latin typeface="Source Sans Pro Light" panose="020B0403030403020204" pitchFamily="34" charset="0"/>
              </a:rPr>
              <a:t>Thank </a:t>
            </a:r>
            <a:r>
              <a:rPr lang="en-US" dirty="0" err="1" smtClean="0">
                <a:latin typeface="Source Sans Pro Light" panose="020B0403030403020204" pitchFamily="34" charset="0"/>
              </a:rPr>
              <a:t>you</a:t>
            </a:r>
            <a:r>
              <a:rPr lang="en-US" dirty="0" err="1" smtClean="0">
                <a:solidFill>
                  <a:schemeClr val="accent2"/>
                </a:solidFill>
                <a:latin typeface="Source Sans Pro Light" panose="020B0403030403020204" pitchFamily="34" charset="0"/>
              </a:rPr>
              <a:t>You</a:t>
            </a:r>
            <a:endParaRPr lang="x-none" dirty="0">
              <a:solidFill>
                <a:schemeClr val="accent2"/>
              </a:solidFill>
              <a:latin typeface="Source Sans Pro Light" panose="020B0403030403020204" pitchFamily="34" charset="0"/>
            </a:endParaRPr>
          </a:p>
        </p:txBody>
      </p:sp>
      <p:sp>
        <p:nvSpPr>
          <p:cNvPr id="2" name="Rectangle 1"/>
          <p:cNvSpPr/>
          <p:nvPr/>
        </p:nvSpPr>
        <p:spPr>
          <a:xfrm>
            <a:off x="820616" y="1425948"/>
            <a:ext cx="3350845" cy="1962076"/>
          </a:xfrm>
          <a:prstGeom prst="rect">
            <a:avLst/>
          </a:prstGeom>
        </p:spPr>
        <p:txBody>
          <a:bodyPr wrap="square">
            <a:spAutoFit/>
          </a:bodyPr>
          <a:lstStyle/>
          <a:p>
            <a:pPr algn="r">
              <a:spcAft>
                <a:spcPts val="325"/>
              </a:spcAft>
            </a:pPr>
            <a:r>
              <a:rPr lang="en-US" sz="1700" dirty="0">
                <a:solidFill>
                  <a:schemeClr val="accent2"/>
                </a:solidFill>
                <a:latin typeface="Source Sans Pro Light"/>
                <a:ea typeface="Open Sans" pitchFamily="34" charset="0"/>
                <a:cs typeface="Source Sans Pro Light"/>
              </a:rPr>
              <a:t>Mission</a:t>
            </a:r>
          </a:p>
          <a:p>
            <a:pPr algn="r">
              <a:spcAft>
                <a:spcPts val="325"/>
              </a:spcAft>
            </a:pPr>
            <a:r>
              <a:rPr lang="en-US" sz="1700" dirty="0">
                <a:latin typeface="Source Sans Pro Light"/>
                <a:cs typeface="Source Sans Pro Light"/>
              </a:rPr>
              <a:t>Providing neighbors a short-term path to homeownership by creating affordable, accessible, and high-quality housing, block by block, in urban Milwaukee neighborhoods.</a:t>
            </a:r>
          </a:p>
        </p:txBody>
      </p:sp>
      <p:sp>
        <p:nvSpPr>
          <p:cNvPr id="27" name="Rectangle 26"/>
          <p:cNvSpPr/>
          <p:nvPr/>
        </p:nvSpPr>
        <p:spPr>
          <a:xfrm>
            <a:off x="4826001" y="1451346"/>
            <a:ext cx="3712304" cy="915635"/>
          </a:xfrm>
          <a:prstGeom prst="rect">
            <a:avLst/>
          </a:prstGeom>
        </p:spPr>
        <p:txBody>
          <a:bodyPr wrap="square">
            <a:spAutoFit/>
          </a:bodyPr>
          <a:lstStyle/>
          <a:p>
            <a:pPr>
              <a:spcAft>
                <a:spcPts val="325"/>
              </a:spcAft>
            </a:pPr>
            <a:r>
              <a:rPr lang="en-US" sz="1700" dirty="0">
                <a:solidFill>
                  <a:schemeClr val="accent2"/>
                </a:solidFill>
                <a:latin typeface="Source Sans Pro Light"/>
                <a:ea typeface="Open Sans" pitchFamily="34" charset="0"/>
                <a:cs typeface="Source Sans Pro Light"/>
              </a:rPr>
              <a:t>Vision</a:t>
            </a:r>
          </a:p>
          <a:p>
            <a:pPr>
              <a:spcAft>
                <a:spcPts val="325"/>
              </a:spcAft>
            </a:pPr>
            <a:r>
              <a:rPr lang="en-US" sz="1700" dirty="0">
                <a:latin typeface="Source Sans Pro Light" panose="020B0403030403020204" pitchFamily="34" charset="0"/>
              </a:rPr>
              <a:t>Neighbors helping neighbors build </a:t>
            </a:r>
            <a:r>
              <a:rPr lang="en-US" sz="1700" b="1" i="1" dirty="0">
                <a:latin typeface="Source Sans Pro Light" panose="020B0403030403020204" pitchFamily="34" charset="0"/>
              </a:rPr>
              <a:t>strong blocks</a:t>
            </a:r>
            <a:endParaRPr lang="en-US" sz="1700" dirty="0"/>
          </a:p>
        </p:txBody>
      </p:sp>
    </p:spTree>
    <p:extLst>
      <p:ext uri="{BB962C8B-B14F-4D97-AF65-F5344CB8AC3E}">
        <p14:creationId xmlns:p14="http://schemas.microsoft.com/office/powerpoint/2010/main" val="677071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0183" y="304800"/>
            <a:ext cx="7886700" cy="1481667"/>
          </a:xfrm>
        </p:spPr>
        <p:txBody>
          <a:bodyPr>
            <a:normAutofit/>
          </a:bodyPr>
          <a:lstStyle/>
          <a:p>
            <a:pPr algn="l"/>
            <a:r>
              <a:rPr lang="en-US" sz="2800" dirty="0" smtClean="0"/>
              <a:t>Second</a:t>
            </a:r>
            <a:r>
              <a:rPr lang="en-US" sz="3100" dirty="0" smtClean="0"/>
              <a:t> </a:t>
            </a:r>
            <a:r>
              <a:rPr lang="en-US" sz="3100" dirty="0"/>
              <a:t>chance </a:t>
            </a:r>
            <a:r>
              <a:rPr lang="en-US" sz="2800" dirty="0"/>
              <a:t>strategies</a:t>
            </a:r>
            <a:r>
              <a:rPr lang="en-US" dirty="0"/>
              <a:t/>
            </a:r>
            <a:br>
              <a:rPr lang="en-US" dirty="0"/>
            </a:br>
            <a:r>
              <a:rPr lang="en-US" dirty="0" smtClean="0"/>
              <a:t>Incentivize employment </a:t>
            </a:r>
            <a:endParaRPr lang="en-US" dirty="0"/>
          </a:p>
        </p:txBody>
      </p:sp>
      <p:sp>
        <p:nvSpPr>
          <p:cNvPr id="4" name="Content Placeholder 3"/>
          <p:cNvSpPr>
            <a:spLocks noGrp="1"/>
          </p:cNvSpPr>
          <p:nvPr>
            <p:ph idx="1"/>
          </p:nvPr>
        </p:nvSpPr>
        <p:spPr>
          <a:xfrm>
            <a:off x="315383" y="1715557"/>
            <a:ext cx="7886700" cy="4651375"/>
          </a:xfrm>
        </p:spPr>
        <p:txBody>
          <a:bodyPr>
            <a:normAutofit fontScale="92500" lnSpcReduction="10000"/>
          </a:bodyPr>
          <a:lstStyle/>
          <a:p>
            <a:pPr marL="457200" lvl="1" indent="0">
              <a:buNone/>
            </a:pPr>
            <a:r>
              <a:rPr lang="en-US" sz="3600" dirty="0" smtClean="0"/>
              <a:t>Milwaukee Employment/Renovation Initiative</a:t>
            </a:r>
          </a:p>
          <a:p>
            <a:pPr lvl="1"/>
            <a:r>
              <a:rPr lang="en-US" sz="3000" dirty="0" smtClean="0"/>
              <a:t>Developers buy 5 or more tax-foreclosed houses for $1/property </a:t>
            </a:r>
          </a:p>
          <a:p>
            <a:pPr lvl="1"/>
            <a:r>
              <a:rPr lang="en-US" sz="3000" dirty="0" smtClean="0"/>
              <a:t>Rehab grant (up to $10,000) provided after renovation is complete</a:t>
            </a:r>
          </a:p>
          <a:p>
            <a:pPr lvl="1"/>
            <a:r>
              <a:rPr lang="en-US" sz="3000" dirty="0" smtClean="0"/>
              <a:t>Grant amount based on </a:t>
            </a:r>
            <a:r>
              <a:rPr lang="en-US" sz="3000" smtClean="0"/>
              <a:t>hours worked by:</a:t>
            </a:r>
            <a:endParaRPr lang="en-US" sz="3000" dirty="0" smtClean="0"/>
          </a:p>
          <a:p>
            <a:pPr lvl="2"/>
            <a:r>
              <a:rPr lang="en-US" sz="2800" dirty="0" smtClean="0"/>
              <a:t>RPP-certified workers</a:t>
            </a:r>
          </a:p>
          <a:p>
            <a:pPr lvl="2"/>
            <a:r>
              <a:rPr lang="en-US" sz="2800" dirty="0" smtClean="0"/>
              <a:t>Workers referred by construction training program</a:t>
            </a:r>
          </a:p>
        </p:txBody>
      </p:sp>
    </p:spTree>
    <p:extLst>
      <p:ext uri="{BB962C8B-B14F-4D97-AF65-F5344CB8AC3E}">
        <p14:creationId xmlns:p14="http://schemas.microsoft.com/office/powerpoint/2010/main" val="3273737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sz="2800" dirty="0" smtClean="0"/>
              <a:t>Second chance strategies</a:t>
            </a:r>
            <a:br>
              <a:rPr lang="en-US" sz="2800" dirty="0" smtClean="0"/>
            </a:br>
            <a:r>
              <a:rPr lang="en-US" dirty="0" smtClean="0"/>
              <a:t>CBO/Developer Partnership</a:t>
            </a:r>
            <a:endParaRPr lang="en-US" dirty="0"/>
          </a:p>
        </p:txBody>
      </p:sp>
      <p:sp>
        <p:nvSpPr>
          <p:cNvPr id="4" name="Content Placeholder 3"/>
          <p:cNvSpPr>
            <a:spLocks noGrp="1"/>
          </p:cNvSpPr>
          <p:nvPr>
            <p:ph idx="1"/>
          </p:nvPr>
        </p:nvSpPr>
        <p:spPr/>
        <p:txBody>
          <a:bodyPr/>
          <a:lstStyle/>
          <a:p>
            <a:pPr marL="0" indent="0">
              <a:buNone/>
            </a:pPr>
            <a:r>
              <a:rPr lang="en-US" sz="3600" dirty="0" err="1" smtClean="0"/>
              <a:t>Northcott</a:t>
            </a:r>
            <a:r>
              <a:rPr lang="en-US" sz="3600" dirty="0" smtClean="0"/>
              <a:t> Neighborhood House/</a:t>
            </a:r>
          </a:p>
          <a:p>
            <a:pPr marL="0" indent="0">
              <a:buNone/>
            </a:pPr>
            <a:r>
              <a:rPr lang="en-US" sz="3600" dirty="0" smtClean="0"/>
              <a:t>Gorman &amp; Co.</a:t>
            </a:r>
          </a:p>
          <a:p>
            <a:r>
              <a:rPr lang="en-US" sz="3000" dirty="0" err="1" smtClean="0"/>
              <a:t>Northcott</a:t>
            </a:r>
            <a:r>
              <a:rPr lang="en-US" sz="3000" dirty="0" smtClean="0"/>
              <a:t> operates “Milwaukee Builds”</a:t>
            </a:r>
          </a:p>
          <a:p>
            <a:pPr lvl="1"/>
            <a:r>
              <a:rPr lang="en-US" sz="3000" dirty="0" smtClean="0"/>
              <a:t>Basic construction skills training</a:t>
            </a:r>
          </a:p>
          <a:p>
            <a:pPr lvl="1"/>
            <a:r>
              <a:rPr lang="en-US" sz="3000" dirty="0" smtClean="0"/>
              <a:t>Certifications </a:t>
            </a:r>
          </a:p>
          <a:p>
            <a:r>
              <a:rPr lang="en-US" sz="3000" dirty="0" smtClean="0"/>
              <a:t>Gorman provides work-site experience at foreclosed properties</a:t>
            </a:r>
          </a:p>
          <a:p>
            <a:pPr marL="0" indent="0">
              <a:buNone/>
            </a:pPr>
            <a:endParaRPr lang="en-US" dirty="0" smtClean="0"/>
          </a:p>
        </p:txBody>
      </p:sp>
    </p:spTree>
    <p:extLst>
      <p:ext uri="{BB962C8B-B14F-4D97-AF65-F5344CB8AC3E}">
        <p14:creationId xmlns:p14="http://schemas.microsoft.com/office/powerpoint/2010/main" val="3998205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1"/>
            <a:ext cx="7772400" cy="1371599"/>
          </a:xfrm>
        </p:spPr>
        <p:txBody>
          <a:bodyPr>
            <a:normAutofit/>
          </a:bodyPr>
          <a:lstStyle/>
          <a:p>
            <a:r>
              <a:rPr lang="en-US" sz="4000" dirty="0" smtClean="0"/>
              <a:t>Martin Luther King Economic Development Corporation</a:t>
            </a:r>
            <a:endParaRPr lang="en-US" sz="4000" dirty="0"/>
          </a:p>
        </p:txBody>
      </p:sp>
      <p:sp>
        <p:nvSpPr>
          <p:cNvPr id="3" name="Subtitle 2"/>
          <p:cNvSpPr>
            <a:spLocks noGrp="1"/>
          </p:cNvSpPr>
          <p:nvPr>
            <p:ph type="subTitle" idx="1"/>
          </p:nvPr>
        </p:nvSpPr>
        <p:spPr>
          <a:xfrm>
            <a:off x="457200" y="2971800"/>
            <a:ext cx="7809372" cy="3429000"/>
          </a:xfrm>
        </p:spPr>
        <p:txBody>
          <a:bodyPr>
            <a:normAutofit fontScale="77500" lnSpcReduction="20000"/>
          </a:bodyPr>
          <a:lstStyle/>
          <a:p>
            <a:pPr marL="457200" indent="-457200" algn="l">
              <a:buFont typeface="Arial" panose="020B0604020202020204" pitchFamily="34" charset="0"/>
              <a:buChar char="•"/>
            </a:pPr>
            <a:r>
              <a:rPr lang="en-US" dirty="0" smtClean="0">
                <a:solidFill>
                  <a:schemeClr val="tx1"/>
                </a:solidFill>
              </a:rPr>
              <a:t>Established 1993</a:t>
            </a:r>
          </a:p>
          <a:p>
            <a:pPr marL="457200" indent="-457200" algn="l">
              <a:buFont typeface="Arial" panose="020B0604020202020204" pitchFamily="34" charset="0"/>
              <a:buChar char="•"/>
            </a:pPr>
            <a:r>
              <a:rPr lang="en-US" dirty="0" smtClean="0">
                <a:solidFill>
                  <a:schemeClr val="tx1"/>
                </a:solidFill>
              </a:rPr>
              <a:t>Outgrowth of Neighborhood and Family Initiative, sponsored by Greater Milwaukee Foundation and Ford Foundation</a:t>
            </a:r>
          </a:p>
          <a:p>
            <a:pPr marL="457200" indent="-457200" algn="l">
              <a:buFont typeface="Arial" panose="020B0604020202020204" pitchFamily="34" charset="0"/>
              <a:buChar char="•"/>
            </a:pPr>
            <a:r>
              <a:rPr lang="en-US" dirty="0" smtClean="0">
                <a:solidFill>
                  <a:schemeClr val="tx1"/>
                </a:solidFill>
              </a:rPr>
              <a:t>Mission</a:t>
            </a:r>
          </a:p>
          <a:p>
            <a:pPr marL="914400" lvl="1" indent="-457200" algn="l">
              <a:buFont typeface="Arial" panose="020B0604020202020204" pitchFamily="34" charset="0"/>
              <a:buChar char="•"/>
            </a:pPr>
            <a:r>
              <a:rPr lang="en-US" dirty="0" smtClean="0">
                <a:solidFill>
                  <a:schemeClr val="tx1"/>
                </a:solidFill>
              </a:rPr>
              <a:t>Create wealth and jobs</a:t>
            </a:r>
          </a:p>
          <a:p>
            <a:pPr marL="914400" lvl="1" indent="-457200" algn="l">
              <a:buFont typeface="Arial" panose="020B0604020202020204" pitchFamily="34" charset="0"/>
              <a:buChar char="•"/>
            </a:pPr>
            <a:r>
              <a:rPr lang="en-US" dirty="0" smtClean="0">
                <a:solidFill>
                  <a:schemeClr val="tx1"/>
                </a:solidFill>
              </a:rPr>
              <a:t>Provide technical assistance to area businesses</a:t>
            </a:r>
          </a:p>
          <a:p>
            <a:pPr marL="914400" lvl="1" indent="-457200" algn="l">
              <a:buFont typeface="Arial" panose="020B0604020202020204" pitchFamily="34" charset="0"/>
              <a:buChar char="•"/>
            </a:pPr>
            <a:r>
              <a:rPr lang="en-US" dirty="0" smtClean="0">
                <a:solidFill>
                  <a:schemeClr val="tx1"/>
                </a:solidFill>
              </a:rPr>
              <a:t>Develop affordable rental and owner-occupied houses</a:t>
            </a:r>
          </a:p>
          <a:p>
            <a:pPr marL="914400" lvl="1" indent="-457200" algn="l">
              <a:buFont typeface="Arial" panose="020B0604020202020204" pitchFamily="34" charset="0"/>
              <a:buChar char="•"/>
            </a:pPr>
            <a:r>
              <a:rPr lang="en-US" dirty="0" smtClean="0">
                <a:solidFill>
                  <a:schemeClr val="tx1"/>
                </a:solidFill>
              </a:rPr>
              <a:t>Support initiatives that strengthen </a:t>
            </a:r>
            <a:r>
              <a:rPr lang="en-US" dirty="0" err="1" smtClean="0">
                <a:solidFill>
                  <a:schemeClr val="tx1"/>
                </a:solidFill>
              </a:rPr>
              <a:t>Harambee</a:t>
            </a:r>
            <a:r>
              <a:rPr lang="en-US" dirty="0" smtClean="0">
                <a:solidFill>
                  <a:schemeClr val="tx1"/>
                </a:solidFill>
              </a:rPr>
              <a:t> community</a:t>
            </a:r>
          </a:p>
          <a:p>
            <a:pPr marL="457200" indent="-457200" algn="l">
              <a:buFont typeface="Arial" panose="020B0604020202020204" pitchFamily="34" charset="0"/>
              <a:buChar char="•"/>
            </a:pPr>
            <a:endParaRPr lang="en-US" dirty="0" smtClean="0">
              <a:solidFill>
                <a:schemeClr val="tx1"/>
              </a:solidFill>
            </a:endParaRPr>
          </a:p>
        </p:txBody>
      </p:sp>
      <p:pic>
        <p:nvPicPr>
          <p:cNvPr id="4" name="Picture 1" descr="MLKEDC Letter head-Logo"/>
          <p:cNvPicPr>
            <a:picLocks noChangeAspect="1" noChangeArrowheads="1"/>
          </p:cNvPicPr>
          <p:nvPr/>
        </p:nvPicPr>
        <p:blipFill>
          <a:blip r:embed="rId2" cstate="print"/>
          <a:srcRect/>
          <a:stretch>
            <a:fillRect/>
          </a:stretch>
        </p:blipFill>
        <p:spPr bwMode="auto">
          <a:xfrm>
            <a:off x="2438400" y="213361"/>
            <a:ext cx="4417345" cy="1463040"/>
          </a:xfrm>
          <a:prstGeom prst="rect">
            <a:avLst/>
          </a:prstGeom>
          <a:noFill/>
        </p:spPr>
      </p:pic>
    </p:spTree>
    <p:extLst>
      <p:ext uri="{BB962C8B-B14F-4D97-AF65-F5344CB8AC3E}">
        <p14:creationId xmlns:p14="http://schemas.microsoft.com/office/powerpoint/2010/main" val="3218382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3" name="Picture 1" descr="MLKEDC Letter head-Logo"/>
          <p:cNvPicPr>
            <a:picLocks noChangeAspect="1" noChangeArrowheads="1"/>
          </p:cNvPicPr>
          <p:nvPr/>
        </p:nvPicPr>
        <p:blipFill>
          <a:blip r:embed="rId2" cstate="print"/>
          <a:srcRect/>
          <a:stretch>
            <a:fillRect/>
          </a:stretch>
        </p:blipFill>
        <p:spPr bwMode="auto">
          <a:xfrm>
            <a:off x="2362200" y="304800"/>
            <a:ext cx="4417345" cy="1463040"/>
          </a:xfrm>
          <a:prstGeom prst="rect">
            <a:avLst/>
          </a:prstGeom>
          <a:noFill/>
        </p:spPr>
      </p:pic>
      <p:pic>
        <p:nvPicPr>
          <p:cNvPr id="4" name="Picture 3" descr="D Site plan_King Commons .jpg"/>
          <p:cNvPicPr>
            <a:picLocks noChangeAspect="1"/>
          </p:cNvPicPr>
          <p:nvPr/>
        </p:nvPicPr>
        <p:blipFill>
          <a:blip r:embed="rId3" cstate="print"/>
          <a:srcRect l="25625" t="3831" r="9917" b="6130"/>
          <a:stretch>
            <a:fillRect/>
          </a:stretch>
        </p:blipFill>
        <p:spPr>
          <a:xfrm rot="16200000">
            <a:off x="2239955" y="122246"/>
            <a:ext cx="4603131" cy="83210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Picture 3" descr="D King Commons IV -2 .jpg"/>
          <p:cNvPicPr>
            <a:picLocks noChangeAspect="1"/>
          </p:cNvPicPr>
          <p:nvPr/>
        </p:nvPicPr>
        <p:blipFill>
          <a:blip r:embed="rId2" cstate="print"/>
          <a:srcRect l="1337" r="21119"/>
          <a:stretch>
            <a:fillRect/>
          </a:stretch>
        </p:blipFill>
        <p:spPr>
          <a:xfrm>
            <a:off x="1143000" y="4172733"/>
            <a:ext cx="3581400" cy="2593426"/>
          </a:xfrm>
          <a:prstGeom prst="rect">
            <a:avLst/>
          </a:prstGeom>
        </p:spPr>
      </p:pic>
      <p:pic>
        <p:nvPicPr>
          <p:cNvPr id="8" name="Picture 1" descr="MLKEDC Letter head-Logo"/>
          <p:cNvPicPr>
            <a:picLocks noChangeAspect="1" noChangeArrowheads="1"/>
          </p:cNvPicPr>
          <p:nvPr/>
        </p:nvPicPr>
        <p:blipFill>
          <a:blip r:embed="rId3" cstate="print"/>
          <a:srcRect/>
          <a:stretch>
            <a:fillRect/>
          </a:stretch>
        </p:blipFill>
        <p:spPr bwMode="auto">
          <a:xfrm>
            <a:off x="2438400" y="152400"/>
            <a:ext cx="4417345" cy="1463040"/>
          </a:xfrm>
          <a:prstGeom prst="rect">
            <a:avLst/>
          </a:prstGeom>
          <a:noFill/>
        </p:spPr>
      </p:pic>
      <p:pic>
        <p:nvPicPr>
          <p:cNvPr id="1028" name="Picture 4"/>
          <p:cNvPicPr>
            <a:picLocks noChangeAspect="1" noChangeArrowheads="1"/>
          </p:cNvPicPr>
          <p:nvPr/>
        </p:nvPicPr>
        <p:blipFill>
          <a:blip r:embed="rId4" cstate="print"/>
          <a:srcRect l="2451" t="16340" b="29739"/>
          <a:stretch>
            <a:fillRect/>
          </a:stretch>
        </p:blipFill>
        <p:spPr bwMode="auto">
          <a:xfrm>
            <a:off x="444374" y="1611668"/>
            <a:ext cx="6065087" cy="2514600"/>
          </a:xfrm>
          <a:prstGeom prst="rect">
            <a:avLst/>
          </a:prstGeom>
          <a:noFill/>
          <a:ln w="9525">
            <a:noFill/>
            <a:miter lim="800000"/>
            <a:headEnd/>
            <a:tailEnd/>
          </a:ln>
          <a:effectLst/>
        </p:spPr>
      </p:pic>
      <p:pic>
        <p:nvPicPr>
          <p:cNvPr id="12" name="Picture 3"/>
          <p:cNvPicPr>
            <a:picLocks noChangeAspect="1" noChangeArrowheads="1"/>
          </p:cNvPicPr>
          <p:nvPr/>
        </p:nvPicPr>
        <p:blipFill rotWithShape="1">
          <a:blip r:embed="rId5" cstate="print"/>
          <a:srcRect l="512" t="-4221" r="-512" b="12155"/>
          <a:stretch/>
        </p:blipFill>
        <p:spPr bwMode="auto">
          <a:xfrm>
            <a:off x="4800600" y="4050874"/>
            <a:ext cx="3574969" cy="2715285"/>
          </a:xfrm>
          <a:prstGeom prst="rect">
            <a:avLst/>
          </a:prstGeom>
          <a:noFill/>
          <a:ln w="38100">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3574</Words>
  <Application>Microsoft Office PowerPoint</Application>
  <PresentationFormat>On-screen Show (4:3)</PresentationFormat>
  <Paragraphs>398</Paragraphs>
  <Slides>42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Unicode MS</vt:lpstr>
      <vt:lpstr>Calibri</vt:lpstr>
      <vt:lpstr>Lato</vt:lpstr>
      <vt:lpstr>Open Sans</vt:lpstr>
      <vt:lpstr>Open Sans Light</vt:lpstr>
      <vt:lpstr>Source Sans Pro Light</vt:lpstr>
      <vt:lpstr>Wingdings</vt:lpstr>
      <vt:lpstr>Office Theme</vt:lpstr>
      <vt:lpstr>Double Duty Linking Vacant Property Remediation to Workforce Development</vt:lpstr>
      <vt:lpstr>A second chance for property</vt:lpstr>
      <vt:lpstr>A second chance for people</vt:lpstr>
      <vt:lpstr>Second chance strategies Require workforce development as a condition of financing </vt:lpstr>
      <vt:lpstr>Second chance strategies Incentivize employment </vt:lpstr>
      <vt:lpstr>Second chance strategies CBO/Developer Partnership</vt:lpstr>
      <vt:lpstr>Martin Luther King Economic Development Corporation</vt:lpstr>
      <vt:lpstr>PowerPoint Presentation</vt:lpstr>
      <vt:lpstr>PowerPoint Presentation</vt:lpstr>
      <vt:lpstr>PowerPoint Presentation</vt:lpstr>
      <vt:lpstr>PowerPoint Presentation</vt:lpstr>
      <vt:lpstr>Nunn Bush Shoe Factory </vt:lpstr>
      <vt:lpstr>Property history</vt:lpstr>
      <vt:lpstr>PowerPoint Presentation</vt:lpstr>
      <vt:lpstr>Welford Sanders Historic Lofts  and Enterprise Center </vt:lpstr>
      <vt:lpstr>Project financing</vt:lpstr>
      <vt:lpstr>Welford Sanders Historic Lofts  and Enterprise Center </vt:lpstr>
      <vt:lpstr>Welford Sanders Historic Lofts  and Enterprise Center </vt:lpstr>
      <vt:lpstr>Welford Sanders Historic Lofts  and Enterprise Center </vt:lpstr>
      <vt:lpstr>Welford Sanders Historic Lofts  and Enterprise Center </vt:lpstr>
      <vt:lpstr>Welford Sanders Historic Lofts  and Enterprise Center </vt:lpstr>
      <vt:lpstr>Welford Sanders Historic Lofts  and Enterprise Center </vt:lpstr>
      <vt:lpstr>Results (as of 4/30/18)</vt:lpstr>
      <vt:lpstr>Welford Sanders Historic Lofts  and Enterprise Center </vt:lpstr>
      <vt:lpstr>Welford Sanders Historic Lofts  and Enterprise Center</vt:lpstr>
      <vt:lpstr>Welford Sanders Historic Lofts  and Enterprise Center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 Luther King Economic Development Corporation</dc:title>
  <dc:creator>Windows User</dc:creator>
  <cp:lastModifiedBy>User</cp:lastModifiedBy>
  <cp:revision>48</cp:revision>
  <dcterms:created xsi:type="dcterms:W3CDTF">2018-05-03T18:21:24Z</dcterms:created>
  <dcterms:modified xsi:type="dcterms:W3CDTF">2018-05-17T13:30:41Z</dcterms:modified>
</cp:coreProperties>
</file>