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3" r:id="rId1"/>
  </p:sldMasterIdLst>
  <p:sldIdLst>
    <p:sldId id="286" r:id="rId2"/>
    <p:sldId id="267" r:id="rId3"/>
    <p:sldId id="315" r:id="rId4"/>
    <p:sldId id="287" r:id="rId5"/>
    <p:sldId id="321" r:id="rId6"/>
    <p:sldId id="294" r:id="rId7"/>
    <p:sldId id="295" r:id="rId8"/>
    <p:sldId id="313" r:id="rId9"/>
    <p:sldId id="296" r:id="rId10"/>
    <p:sldId id="297" r:id="rId11"/>
    <p:sldId id="298" r:id="rId12"/>
    <p:sldId id="312" r:id="rId13"/>
    <p:sldId id="314" r:id="rId14"/>
    <p:sldId id="311" r:id="rId15"/>
    <p:sldId id="300" r:id="rId16"/>
    <p:sldId id="317" r:id="rId17"/>
    <p:sldId id="302" r:id="rId18"/>
    <p:sldId id="304" r:id="rId19"/>
    <p:sldId id="305" r:id="rId20"/>
    <p:sldId id="306" r:id="rId21"/>
    <p:sldId id="307" r:id="rId22"/>
    <p:sldId id="308" r:id="rId23"/>
    <p:sldId id="262" r:id="rId24"/>
    <p:sldId id="309" r:id="rId25"/>
    <p:sldId id="310" r:id="rId26"/>
    <p:sldId id="282" r:id="rId27"/>
    <p:sldId id="318" r:id="rId28"/>
    <p:sldId id="301" r:id="rId29"/>
    <p:sldId id="319" r:id="rId30"/>
    <p:sldId id="325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6" r:id="rId40"/>
    <p:sldId id="337" r:id="rId41"/>
    <p:sldId id="338" r:id="rId42"/>
    <p:sldId id="339" r:id="rId43"/>
    <p:sldId id="323" r:id="rId44"/>
    <p:sldId id="322" r:id="rId45"/>
  </p:sldIdLst>
  <p:sldSz cx="9144000" cy="5143500" type="screen16x9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C0ECC56-03B5-4EA8-883F-D0CFBFC72836}">
          <p14:sldIdLst>
            <p14:sldId id="286"/>
            <p14:sldId id="267"/>
            <p14:sldId id="315"/>
            <p14:sldId id="287"/>
            <p14:sldId id="321"/>
            <p14:sldId id="294"/>
            <p14:sldId id="295"/>
            <p14:sldId id="313"/>
            <p14:sldId id="296"/>
            <p14:sldId id="297"/>
            <p14:sldId id="298"/>
            <p14:sldId id="312"/>
            <p14:sldId id="314"/>
            <p14:sldId id="311"/>
            <p14:sldId id="300"/>
            <p14:sldId id="317"/>
            <p14:sldId id="302"/>
            <p14:sldId id="304"/>
            <p14:sldId id="305"/>
            <p14:sldId id="306"/>
            <p14:sldId id="307"/>
            <p14:sldId id="308"/>
            <p14:sldId id="262"/>
            <p14:sldId id="309"/>
            <p14:sldId id="310"/>
            <p14:sldId id="282"/>
            <p14:sldId id="318"/>
            <p14:sldId id="301"/>
            <p14:sldId id="319"/>
            <p14:sldId id="325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23"/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49" userDrawn="1">
          <p15:clr>
            <a:srgbClr val="A4A3A4"/>
          </p15:clr>
        </p15:guide>
        <p15:guide id="2" orient="horz" pos="1499" userDrawn="1">
          <p15:clr>
            <a:srgbClr val="A4A3A4"/>
          </p15:clr>
        </p15:guide>
        <p15:guide id="3" orient="horz" pos="2249" userDrawn="1">
          <p15:clr>
            <a:srgbClr val="A4A3A4"/>
          </p15:clr>
        </p15:guide>
        <p15:guide id="4" orient="horz" pos="2999" userDrawn="1">
          <p15:clr>
            <a:srgbClr val="A4A3A4"/>
          </p15:clr>
        </p15:guide>
        <p15:guide id="5" pos="1356" userDrawn="1">
          <p15:clr>
            <a:srgbClr val="A4A3A4"/>
          </p15:clr>
        </p15:guide>
        <p15:guide id="6" pos="2711" userDrawn="1">
          <p15:clr>
            <a:srgbClr val="A4A3A4"/>
          </p15:clr>
        </p15:guide>
        <p15:guide id="7" pos="4066" userDrawn="1">
          <p15:clr>
            <a:srgbClr val="A4A3A4"/>
          </p15:clr>
        </p15:guide>
        <p15:guide id="8" pos="54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AB8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howGuides="1">
      <p:cViewPr varScale="1">
        <p:scale>
          <a:sx n="146" d="100"/>
          <a:sy n="146" d="100"/>
        </p:scale>
        <p:origin x="492" y="120"/>
      </p:cViewPr>
      <p:guideLst>
        <p:guide orient="horz" pos="749"/>
        <p:guide orient="horz" pos="1499"/>
        <p:guide orient="horz" pos="2249"/>
        <p:guide orient="horz" pos="2999"/>
        <p:guide pos="1356"/>
        <p:guide pos="2711"/>
        <p:guide pos="4066"/>
        <p:guide pos="54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ginning Logo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" name="TextBox 2"/>
          <p:cNvSpPr txBox="1"/>
          <p:nvPr/>
        </p:nvSpPr>
        <p:spPr>
          <a:xfrm>
            <a:off x="7239002" y="4951108"/>
            <a:ext cx="19050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 Architecture, Inc., all rights reserved.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6" name="TextBox 5"/>
          <p:cNvSpPr txBox="1"/>
          <p:nvPr/>
        </p:nvSpPr>
        <p:spPr>
          <a:xfrm>
            <a:off x="7239002" y="4951108"/>
            <a:ext cx="19050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 Architecture, Inc., all rights reserved.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7239002" y="4951108"/>
            <a:ext cx="19050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 Architecture, Inc., all rights reserved.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2" name="TextBox 11"/>
          <p:cNvSpPr txBox="1"/>
          <p:nvPr/>
        </p:nvSpPr>
        <p:spPr>
          <a:xfrm>
            <a:off x="7239002" y="4951108"/>
            <a:ext cx="19050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6" name="Freeform 6"/>
          <p:cNvSpPr>
            <a:spLocks noEditPoints="1"/>
          </p:cNvSpPr>
          <p:nvPr/>
        </p:nvSpPr>
        <p:spPr bwMode="auto">
          <a:xfrm>
            <a:off x="4032677" y="2274095"/>
            <a:ext cx="1078649" cy="595313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endParaRPr lang="en-US" sz="1801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4" name="TextBox 13"/>
          <p:cNvSpPr txBox="1"/>
          <p:nvPr/>
        </p:nvSpPr>
        <p:spPr>
          <a:xfrm>
            <a:off x="7239002" y="4951108"/>
            <a:ext cx="19050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5" name="Freeform 6"/>
          <p:cNvSpPr>
            <a:spLocks noEditPoints="1"/>
          </p:cNvSpPr>
          <p:nvPr/>
        </p:nvSpPr>
        <p:spPr bwMode="auto">
          <a:xfrm>
            <a:off x="4032677" y="2274095"/>
            <a:ext cx="1078649" cy="595313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endParaRPr lang="en-US" sz="1801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8" name="TextBox 17"/>
          <p:cNvSpPr txBox="1"/>
          <p:nvPr/>
        </p:nvSpPr>
        <p:spPr>
          <a:xfrm>
            <a:off x="7239002" y="4951108"/>
            <a:ext cx="19050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9" name="Freeform 6"/>
          <p:cNvSpPr>
            <a:spLocks noEditPoints="1"/>
          </p:cNvSpPr>
          <p:nvPr/>
        </p:nvSpPr>
        <p:spPr bwMode="auto">
          <a:xfrm>
            <a:off x="4032677" y="2274095"/>
            <a:ext cx="1078649" cy="595313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endParaRPr lang="en-US" sz="1801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2" name="Freeform 6"/>
          <p:cNvSpPr>
            <a:spLocks noEditPoints="1"/>
          </p:cNvSpPr>
          <p:nvPr userDrawn="1"/>
        </p:nvSpPr>
        <p:spPr bwMode="auto">
          <a:xfrm>
            <a:off x="4032677" y="2274095"/>
            <a:ext cx="1078649" cy="595313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endParaRPr lang="en-US" sz="1801"/>
          </a:p>
        </p:txBody>
      </p:sp>
      <p:sp>
        <p:nvSpPr>
          <p:cNvPr id="23" name="TextBox 22"/>
          <p:cNvSpPr txBox="1"/>
          <p:nvPr userDrawn="1"/>
        </p:nvSpPr>
        <p:spPr>
          <a:xfrm>
            <a:off x="7221946" y="4951108"/>
            <a:ext cx="19050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2016 HDR, Inc.,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193704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Sub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604249" cy="5143500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2" y="1"/>
            <a:ext cx="539749" cy="237966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2" y="2379665"/>
            <a:ext cx="539749" cy="276383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" y="2379664"/>
            <a:ext cx="8604251" cy="1794907"/>
          </a:xfrm>
        </p:spPr>
        <p:txBody>
          <a:bodyPr lIns="457200" tIns="457200" rIns="457200" bIns="45720"/>
          <a:lstStyle>
            <a:lvl1pPr>
              <a:lnSpc>
                <a:spcPts val="3401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" y="4168164"/>
            <a:ext cx="8604251" cy="707886"/>
          </a:xfrm>
          <a:prstGeom prst="rect">
            <a:avLst/>
          </a:prstGeom>
        </p:spPr>
        <p:txBody>
          <a:bodyPr lIns="457200" rIns="228600">
            <a:noAutofit/>
          </a:bodyPr>
          <a:lstStyle>
            <a:lvl1pPr marL="0" indent="0" algn="l" defTabSz="914411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 Click Here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1669731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Sub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53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-1"/>
            <a:ext cx="8604251" cy="237966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2" y="1"/>
            <a:ext cx="539749" cy="237966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2" y="2379664"/>
            <a:ext cx="539749" cy="2763836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" y="2379664"/>
            <a:ext cx="8604251" cy="1794907"/>
          </a:xfrm>
        </p:spPr>
        <p:txBody>
          <a:bodyPr lIns="457200" tIns="457200" rIns="457200" bIns="45720"/>
          <a:lstStyle>
            <a:lvl1pPr>
              <a:lnSpc>
                <a:spcPts val="3401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" y="4168164"/>
            <a:ext cx="8604251" cy="707886"/>
          </a:xfrm>
          <a:prstGeom prst="rect">
            <a:avLst/>
          </a:prstGeom>
        </p:spPr>
        <p:txBody>
          <a:bodyPr lIns="457200" rIns="228600">
            <a:noAutofit/>
          </a:bodyPr>
          <a:lstStyle>
            <a:lvl1pPr marL="0" indent="0" algn="l" defTabSz="914411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 Click Here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2373976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81603994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4" y="997146"/>
            <a:ext cx="8616005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1" y="139701"/>
            <a:ext cx="8604251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62119356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5" y="1"/>
            <a:ext cx="4840286" cy="2379663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5" y="2419454"/>
            <a:ext cx="4840286" cy="27240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4760913"/>
            <a:ext cx="4303714" cy="3825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997146"/>
            <a:ext cx="4309593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3"/>
          <p:cNvSpPr>
            <a:spLocks noGrp="1"/>
          </p:cNvSpPr>
          <p:nvPr>
            <p:ph type="title" hasCustomPrompt="1"/>
          </p:nvPr>
        </p:nvSpPr>
        <p:spPr>
          <a:xfrm>
            <a:off x="1" y="139701"/>
            <a:ext cx="4303714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51076683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5" y="-1"/>
            <a:ext cx="4840286" cy="5143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997146"/>
            <a:ext cx="4309593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" y="139701"/>
            <a:ext cx="4303714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13275971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4" y="997146"/>
            <a:ext cx="8616005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1" y="139701"/>
            <a:ext cx="8604251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2" y="1"/>
            <a:ext cx="539749" cy="237966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2" y="2379665"/>
            <a:ext cx="539749" cy="276383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81385830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997146"/>
            <a:ext cx="9155755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39701"/>
            <a:ext cx="9143264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" y="3570288"/>
            <a:ext cx="4303714" cy="157321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4342778" y="3570288"/>
            <a:ext cx="4261474" cy="1573212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40850" y="3570288"/>
            <a:ext cx="503150" cy="1573212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indent="0">
              <a:buNone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133762914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4" y="997145"/>
            <a:ext cx="9156492" cy="1296522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39701"/>
            <a:ext cx="9144000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2379664"/>
            <a:ext cx="9144000" cy="276383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21365008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" y="958740"/>
            <a:ext cx="4303714" cy="605294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1" dirty="0" smtClean="0">
                <a:solidFill>
                  <a:schemeClr val="tx1"/>
                </a:solidFill>
              </a:defRPr>
            </a:lvl2pPr>
            <a:lvl3pPr>
              <a:defRPr lang="en-US" sz="1801" dirty="0" smtClean="0">
                <a:solidFill>
                  <a:schemeClr val="tx1"/>
                </a:solidFill>
              </a:defRPr>
            </a:lvl3pPr>
            <a:lvl4pPr>
              <a:defRPr lang="en-US" sz="1801" dirty="0" smtClean="0">
                <a:solidFill>
                  <a:schemeClr val="tx1"/>
                </a:solidFill>
              </a:defRPr>
            </a:lvl4pPr>
            <a:lvl5pPr>
              <a:defRPr lang="en-US" sz="1801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4" y="1564035"/>
            <a:ext cx="4315468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" y="139701"/>
            <a:ext cx="4303714" cy="873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5" y="-1"/>
            <a:ext cx="4840286" cy="5143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77009185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2" y="1"/>
            <a:ext cx="4300537" cy="476091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1" y="1"/>
            <a:ext cx="4303714" cy="23796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2" y="1"/>
            <a:ext cx="539749" cy="237966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2" y="2379664"/>
            <a:ext cx="539749" cy="2381249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1" y="4760913"/>
            <a:ext cx="4303714" cy="38252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117018" y="2576513"/>
            <a:ext cx="4178756" cy="1504950"/>
          </a:xfrm>
        </p:spPr>
        <p:txBody>
          <a:bodyPr anchor="ctr">
            <a:noAutofit/>
          </a:bodyPr>
          <a:lstStyle>
            <a:lvl1pPr>
              <a:lnSpc>
                <a:spcPts val="3200"/>
              </a:lnSpc>
              <a:defRPr sz="3200" baseline="0"/>
            </a:lvl1pPr>
          </a:lstStyle>
          <a:p>
            <a:r>
              <a:rPr lang="en-US" dirty="0"/>
              <a:t>Click here to edit header</a:t>
            </a:r>
          </a:p>
        </p:txBody>
      </p:sp>
      <p:sp>
        <p:nvSpPr>
          <p:cNvPr id="12" name="Freeform 6"/>
          <p:cNvSpPr>
            <a:spLocks noChangeAspect="1" noEditPoints="1"/>
          </p:cNvSpPr>
          <p:nvPr userDrawn="1"/>
        </p:nvSpPr>
        <p:spPr bwMode="auto">
          <a:xfrm>
            <a:off x="379414" y="4084140"/>
            <a:ext cx="541460" cy="298835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6C6F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endParaRPr lang="en-US" sz="1801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21946" y="4951108"/>
            <a:ext cx="19050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2016 HDR, Inc.,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5811946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5" y="1"/>
            <a:ext cx="4840286" cy="2379663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5" y="2419454"/>
            <a:ext cx="4840286" cy="27240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4760913"/>
            <a:ext cx="4303714" cy="3825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" y="958740"/>
            <a:ext cx="4303714" cy="605294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1" dirty="0" smtClean="0">
                <a:solidFill>
                  <a:schemeClr val="tx1"/>
                </a:solidFill>
              </a:defRPr>
            </a:lvl2pPr>
            <a:lvl3pPr>
              <a:defRPr lang="en-US" sz="1801" dirty="0" smtClean="0">
                <a:solidFill>
                  <a:schemeClr val="tx1"/>
                </a:solidFill>
              </a:defRPr>
            </a:lvl3pPr>
            <a:lvl4pPr>
              <a:defRPr lang="en-US" sz="1801" dirty="0" smtClean="0">
                <a:solidFill>
                  <a:schemeClr val="tx1"/>
                </a:solidFill>
              </a:defRPr>
            </a:lvl4pPr>
            <a:lvl5pPr>
              <a:defRPr lang="en-US" sz="1801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4" y="1564035"/>
            <a:ext cx="4315468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1" y="139701"/>
            <a:ext cx="4303714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04308463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" y="958740"/>
            <a:ext cx="8604251" cy="605294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1" dirty="0" smtClean="0">
                <a:solidFill>
                  <a:schemeClr val="tx1"/>
                </a:solidFill>
              </a:defRPr>
            </a:lvl2pPr>
            <a:lvl3pPr>
              <a:defRPr lang="en-US" sz="1801" dirty="0" smtClean="0">
                <a:solidFill>
                  <a:schemeClr val="tx1"/>
                </a:solidFill>
              </a:defRPr>
            </a:lvl3pPr>
            <a:lvl4pPr>
              <a:defRPr lang="en-US" sz="1801" dirty="0" smtClean="0">
                <a:solidFill>
                  <a:schemeClr val="tx1"/>
                </a:solidFill>
              </a:defRPr>
            </a:lvl4pPr>
            <a:lvl5pPr>
              <a:defRPr lang="en-US" sz="1801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4" y="1564035"/>
            <a:ext cx="8616005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1" y="139701"/>
            <a:ext cx="8604251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2" y="1"/>
            <a:ext cx="539749" cy="237966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2" y="2379664"/>
            <a:ext cx="539749" cy="2763836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45210525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958740"/>
            <a:ext cx="9143264" cy="605294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1" dirty="0" smtClean="0">
                <a:solidFill>
                  <a:schemeClr val="tx1"/>
                </a:solidFill>
              </a:defRPr>
            </a:lvl2pPr>
            <a:lvl3pPr>
              <a:defRPr lang="en-US" sz="1801" dirty="0" smtClean="0">
                <a:solidFill>
                  <a:schemeClr val="tx1"/>
                </a:solidFill>
              </a:defRPr>
            </a:lvl3pPr>
            <a:lvl4pPr>
              <a:defRPr lang="en-US" sz="1801" dirty="0" smtClean="0">
                <a:solidFill>
                  <a:schemeClr val="tx1"/>
                </a:solidFill>
              </a:defRPr>
            </a:lvl4pPr>
            <a:lvl5pPr>
              <a:defRPr lang="en-US" sz="1801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564035"/>
            <a:ext cx="9155755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0" y="139701"/>
            <a:ext cx="9143264" cy="873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40850" y="3570288"/>
            <a:ext cx="503150" cy="1573212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indent="0">
              <a:buNone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" y="3570288"/>
            <a:ext cx="4303714" cy="157321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4342778" y="3570288"/>
            <a:ext cx="4261474" cy="1573212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95691078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9144000" cy="357028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415190"/>
            <a:ext cx="9144000" cy="605294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1" dirty="0" smtClean="0">
                <a:solidFill>
                  <a:schemeClr val="tx1"/>
                </a:solidFill>
              </a:defRPr>
            </a:lvl2pPr>
            <a:lvl3pPr>
              <a:defRPr lang="en-US" sz="1801" dirty="0" smtClean="0">
                <a:solidFill>
                  <a:schemeClr val="tx1"/>
                </a:solidFill>
              </a:defRPr>
            </a:lvl3pPr>
            <a:lvl4pPr>
              <a:defRPr lang="en-US" sz="1801" dirty="0" smtClean="0">
                <a:solidFill>
                  <a:schemeClr val="tx1"/>
                </a:solidFill>
              </a:defRPr>
            </a:lvl4pPr>
            <a:lvl5pPr>
              <a:defRPr lang="en-US" sz="1801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0" y="3594765"/>
            <a:ext cx="9144000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0307554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" y="0"/>
            <a:ext cx="6416588" cy="357028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415190"/>
            <a:ext cx="9144000" cy="605294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1" dirty="0" smtClean="0">
                <a:solidFill>
                  <a:schemeClr val="tx1"/>
                </a:solidFill>
              </a:defRPr>
            </a:lvl2pPr>
            <a:lvl3pPr>
              <a:defRPr lang="en-US" sz="1801" dirty="0" smtClean="0">
                <a:solidFill>
                  <a:schemeClr val="tx1"/>
                </a:solidFill>
              </a:defRPr>
            </a:lvl3pPr>
            <a:lvl4pPr>
              <a:defRPr lang="en-US" sz="1801" dirty="0" smtClean="0">
                <a:solidFill>
                  <a:schemeClr val="tx1"/>
                </a:solidFill>
              </a:defRPr>
            </a:lvl4pPr>
            <a:lvl5pPr>
              <a:defRPr lang="en-US" sz="1801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0" y="3594765"/>
            <a:ext cx="9144000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6453188" y="0"/>
            <a:ext cx="2690812" cy="3570288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04600131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29541" y="1312863"/>
            <a:ext cx="2124075" cy="2389187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9541" y="3730626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2383155" y="1312863"/>
            <a:ext cx="2124075" cy="2389187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4636771" y="1312863"/>
            <a:ext cx="2124075" cy="2389187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37" hasCustomPrompt="1"/>
          </p:nvPr>
        </p:nvSpPr>
        <p:spPr>
          <a:xfrm>
            <a:off x="6890386" y="1312863"/>
            <a:ext cx="2124075" cy="2389187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2383155" y="3730626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636771" y="3730626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890386" y="3730626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0" y="139701"/>
            <a:ext cx="9144000" cy="873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09006416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29541" y="1035550"/>
            <a:ext cx="2124075" cy="152455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9541" y="2588685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2383155" y="1035550"/>
            <a:ext cx="2124075" cy="152455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4636771" y="1035550"/>
            <a:ext cx="2124075" cy="152455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37" hasCustomPrompt="1"/>
          </p:nvPr>
        </p:nvSpPr>
        <p:spPr>
          <a:xfrm>
            <a:off x="6890386" y="1035550"/>
            <a:ext cx="2124075" cy="152455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2383155" y="2588685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636771" y="2588685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890386" y="2588685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1" name="Picture Placeholder 14"/>
          <p:cNvSpPr>
            <a:spLocks noGrp="1"/>
          </p:cNvSpPr>
          <p:nvPr>
            <p:ph type="pic" sz="quarter" idx="41" hasCustomPrompt="1"/>
          </p:nvPr>
        </p:nvSpPr>
        <p:spPr>
          <a:xfrm>
            <a:off x="129541" y="3106988"/>
            <a:ext cx="2124075" cy="152455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129541" y="4660123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3" name="Picture Placeholder 14"/>
          <p:cNvSpPr>
            <a:spLocks noGrp="1"/>
          </p:cNvSpPr>
          <p:nvPr>
            <p:ph type="pic" sz="quarter" idx="43" hasCustomPrompt="1"/>
          </p:nvPr>
        </p:nvSpPr>
        <p:spPr>
          <a:xfrm>
            <a:off x="2383155" y="3106988"/>
            <a:ext cx="2124075" cy="152455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44" hasCustomPrompt="1"/>
          </p:nvPr>
        </p:nvSpPr>
        <p:spPr>
          <a:xfrm>
            <a:off x="4636771" y="3106988"/>
            <a:ext cx="2124075" cy="152455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45" hasCustomPrompt="1"/>
          </p:nvPr>
        </p:nvSpPr>
        <p:spPr>
          <a:xfrm>
            <a:off x="6890386" y="3106988"/>
            <a:ext cx="2124075" cy="152455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2383155" y="4660123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4636771" y="4660123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6890386" y="4660123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 hasCustomPrompt="1"/>
          </p:nvPr>
        </p:nvSpPr>
        <p:spPr>
          <a:xfrm>
            <a:off x="0" y="139701"/>
            <a:ext cx="9144000" cy="873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67199466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29541" y="142875"/>
            <a:ext cx="2124075" cy="186372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9541" y="2035176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2383155" y="142875"/>
            <a:ext cx="2124075" cy="186372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4636771" y="142875"/>
            <a:ext cx="2124075" cy="186372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37" hasCustomPrompt="1"/>
          </p:nvPr>
        </p:nvSpPr>
        <p:spPr>
          <a:xfrm>
            <a:off x="6890386" y="142875"/>
            <a:ext cx="2124075" cy="186372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2383155" y="2035176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636771" y="2035176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890386" y="2035176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41" hasCustomPrompt="1"/>
          </p:nvPr>
        </p:nvSpPr>
        <p:spPr>
          <a:xfrm>
            <a:off x="129541" y="2522890"/>
            <a:ext cx="2124075" cy="186372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129541" y="4415191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43" hasCustomPrompt="1"/>
          </p:nvPr>
        </p:nvSpPr>
        <p:spPr>
          <a:xfrm>
            <a:off x="2383155" y="2522890"/>
            <a:ext cx="2124075" cy="186372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44" hasCustomPrompt="1"/>
          </p:nvPr>
        </p:nvSpPr>
        <p:spPr>
          <a:xfrm>
            <a:off x="4636771" y="2522890"/>
            <a:ext cx="2124075" cy="186372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45" hasCustomPrompt="1"/>
          </p:nvPr>
        </p:nvSpPr>
        <p:spPr>
          <a:xfrm>
            <a:off x="6890386" y="2522890"/>
            <a:ext cx="2124075" cy="186372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2383155" y="4415191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4636771" y="4415191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6890386" y="4415191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/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</p:spTree>
    <p:extLst>
      <p:ext uri="{BB962C8B-B14F-4D97-AF65-F5344CB8AC3E}">
        <p14:creationId xmlns:p14="http://schemas.microsoft.com/office/powerpoint/2010/main" val="70484243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1" y="4530406"/>
            <a:ext cx="8604251" cy="613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schemeClr val="bg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" y="4530406"/>
            <a:ext cx="8604251" cy="613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" y="4530406"/>
            <a:ext cx="8604251" cy="613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" y="4530406"/>
            <a:ext cx="8604251" cy="613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4530406"/>
            <a:ext cx="8604251" cy="613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schemeClr val="bg2"/>
              </a:solidFill>
            </a:endParaRP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4341571" y="-794"/>
            <a:ext cx="4222903" cy="237966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-4" y="0"/>
            <a:ext cx="4303716" cy="2379664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42" name="Picture Placeholder 14"/>
          <p:cNvSpPr>
            <a:spLocks noGrp="1"/>
          </p:cNvSpPr>
          <p:nvPr>
            <p:ph type="pic" sz="quarter" idx="39" hasCustomPrompt="1"/>
          </p:nvPr>
        </p:nvSpPr>
        <p:spPr>
          <a:xfrm>
            <a:off x="6491869" y="2418068"/>
            <a:ext cx="2072604" cy="211233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52" hasCustomPrompt="1"/>
          </p:nvPr>
        </p:nvSpPr>
        <p:spPr>
          <a:xfrm>
            <a:off x="1" y="2418068"/>
            <a:ext cx="2152649" cy="211233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53" hasCustomPrompt="1"/>
          </p:nvPr>
        </p:nvSpPr>
        <p:spPr>
          <a:xfrm>
            <a:off x="2192097" y="2418068"/>
            <a:ext cx="2111618" cy="211233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54" hasCustomPrompt="1"/>
          </p:nvPr>
        </p:nvSpPr>
        <p:spPr>
          <a:xfrm>
            <a:off x="4342776" y="2418068"/>
            <a:ext cx="2110412" cy="211233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3" name="Rectangle 2"/>
          <p:cNvSpPr/>
          <p:nvPr/>
        </p:nvSpPr>
        <p:spPr>
          <a:xfrm>
            <a:off x="1" y="4530406"/>
            <a:ext cx="8604251" cy="613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schemeClr val="bg2"/>
              </a:solidFill>
            </a:endParaRPr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58" hasCustomPrompt="1"/>
          </p:nvPr>
        </p:nvSpPr>
        <p:spPr>
          <a:xfrm>
            <a:off x="8604252" y="1"/>
            <a:ext cx="539749" cy="453040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4530406"/>
            <a:ext cx="9144000" cy="61309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schemeClr val="bg2"/>
              </a:solidFill>
            </a:endParaRP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0" y="4618567"/>
            <a:ext cx="2152651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>
                <a:solidFill>
                  <a:srgbClr val="FFFFFF"/>
                </a:solidFill>
              </a:defRPr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55" hasCustomPrompt="1"/>
          </p:nvPr>
        </p:nvSpPr>
        <p:spPr>
          <a:xfrm>
            <a:off x="2152650" y="4618567"/>
            <a:ext cx="2149476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>
                <a:solidFill>
                  <a:srgbClr val="FFFFFF"/>
                </a:solidFill>
              </a:defRPr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56" hasCustomPrompt="1"/>
          </p:nvPr>
        </p:nvSpPr>
        <p:spPr>
          <a:xfrm>
            <a:off x="4302126" y="4618567"/>
            <a:ext cx="2151061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>
                <a:solidFill>
                  <a:srgbClr val="FFFFFF"/>
                </a:solidFill>
              </a:defRPr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57" hasCustomPrompt="1"/>
          </p:nvPr>
        </p:nvSpPr>
        <p:spPr>
          <a:xfrm>
            <a:off x="6453188" y="4618567"/>
            <a:ext cx="2151061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>
                <a:solidFill>
                  <a:srgbClr val="FFFFFF"/>
                </a:solidFill>
              </a:defRPr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59" hasCustomPrompt="1"/>
          </p:nvPr>
        </p:nvSpPr>
        <p:spPr>
          <a:xfrm>
            <a:off x="2152650" y="395575"/>
            <a:ext cx="2149476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>
                <a:solidFill>
                  <a:srgbClr val="FFFFFF"/>
                </a:solidFill>
              </a:defRPr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6417523" y="395575"/>
            <a:ext cx="2149476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lang="en-US" sz="1401" b="1" baseline="0" dirty="0" smtClean="0">
                <a:solidFill>
                  <a:srgbClr val="FFFFFF"/>
                </a:solidFill>
              </a:defRPr>
            </a:lvl1pPr>
            <a:lvl2pPr marL="274323" indent="0">
              <a:buFont typeface="Arial" pitchFamily="34" charset="0"/>
              <a:buNone/>
              <a:defRPr/>
            </a:lvl2pPr>
            <a:lvl3pPr marL="457206" indent="0">
              <a:buNone/>
              <a:defRPr/>
            </a:lvl3pPr>
            <a:lvl4pPr marL="685809" indent="0">
              <a:buNone/>
              <a:defRPr/>
            </a:lvl4pPr>
            <a:lvl5pPr marL="914411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</p:spTree>
    <p:extLst>
      <p:ext uri="{BB962C8B-B14F-4D97-AF65-F5344CB8AC3E}">
        <p14:creationId xmlns:p14="http://schemas.microsoft.com/office/powerpoint/2010/main" val="245851844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4303714" cy="475773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42118" y="0"/>
            <a:ext cx="4801883" cy="4743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4760913"/>
            <a:ext cx="4303714" cy="3825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127567444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4" y="-1"/>
            <a:ext cx="4300537" cy="237966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Picture Placeholder 5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379664"/>
            <a:ext cx="2152651" cy="276383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455744" y="3630494"/>
            <a:ext cx="4688256" cy="707886"/>
          </a:xfrm>
          <a:prstGeom prst="rect">
            <a:avLst/>
          </a:prstGeom>
        </p:spPr>
        <p:txBody>
          <a:bodyPr lIns="228600" rIns="228600">
            <a:noAutofit/>
          </a:bodyPr>
          <a:lstStyle>
            <a:lvl1pPr marL="0" indent="0" algn="l" defTabSz="914411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5" name="Picture Placeholder 53"/>
          <p:cNvSpPr>
            <a:spLocks noGrp="1"/>
          </p:cNvSpPr>
          <p:nvPr>
            <p:ph type="pic" sz="quarter" idx="18" hasCustomPrompt="1"/>
          </p:nvPr>
        </p:nvSpPr>
        <p:spPr>
          <a:xfrm>
            <a:off x="2152652" y="2379664"/>
            <a:ext cx="2151063" cy="276383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1" y="1"/>
            <a:ext cx="4303714" cy="23796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4455744" y="2533345"/>
            <a:ext cx="4688256" cy="1108945"/>
          </a:xfrm>
        </p:spPr>
        <p:txBody>
          <a:bodyPr>
            <a:noAutofit/>
          </a:bodyPr>
          <a:lstStyle>
            <a:lvl1pPr>
              <a:lnSpc>
                <a:spcPts val="3200"/>
              </a:lnSpc>
              <a:defRPr sz="3200" baseline="0"/>
            </a:lvl1pPr>
          </a:lstStyle>
          <a:p>
            <a:r>
              <a:rPr lang="en-US" dirty="0"/>
              <a:t>Click here to edit header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2" y="1"/>
            <a:ext cx="539749" cy="237966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413316989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4340316" y="0"/>
            <a:ext cx="4803685" cy="237966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-4" y="0"/>
            <a:ext cx="4303716" cy="2379664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42" name="Picture Placeholder 14"/>
          <p:cNvSpPr>
            <a:spLocks noGrp="1"/>
          </p:cNvSpPr>
          <p:nvPr>
            <p:ph type="pic" sz="quarter" idx="39" hasCustomPrompt="1"/>
          </p:nvPr>
        </p:nvSpPr>
        <p:spPr>
          <a:xfrm>
            <a:off x="6489788" y="2419452"/>
            <a:ext cx="2654212" cy="272404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52" hasCustomPrompt="1"/>
          </p:nvPr>
        </p:nvSpPr>
        <p:spPr>
          <a:xfrm>
            <a:off x="1" y="2419452"/>
            <a:ext cx="2152649" cy="272404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53" hasCustomPrompt="1"/>
          </p:nvPr>
        </p:nvSpPr>
        <p:spPr>
          <a:xfrm>
            <a:off x="2190509" y="2419452"/>
            <a:ext cx="2113205" cy="272404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54" hasCustomPrompt="1"/>
          </p:nvPr>
        </p:nvSpPr>
        <p:spPr>
          <a:xfrm>
            <a:off x="4342776" y="2419453"/>
            <a:ext cx="2110412" cy="272404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281271903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Im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4340316" y="2419452"/>
            <a:ext cx="4803685" cy="27240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-4" y="0"/>
            <a:ext cx="4303716" cy="2379664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42" name="Picture Placeholder 14"/>
          <p:cNvSpPr>
            <a:spLocks noGrp="1"/>
          </p:cNvSpPr>
          <p:nvPr>
            <p:ph type="pic" sz="quarter" idx="39" hasCustomPrompt="1"/>
          </p:nvPr>
        </p:nvSpPr>
        <p:spPr>
          <a:xfrm>
            <a:off x="6489788" y="1"/>
            <a:ext cx="2654212" cy="237966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52" hasCustomPrompt="1"/>
          </p:nvPr>
        </p:nvSpPr>
        <p:spPr>
          <a:xfrm>
            <a:off x="1" y="2419454"/>
            <a:ext cx="2152649" cy="272404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53" hasCustomPrompt="1"/>
          </p:nvPr>
        </p:nvSpPr>
        <p:spPr>
          <a:xfrm>
            <a:off x="2190509" y="2419454"/>
            <a:ext cx="2113205" cy="272404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54" hasCustomPrompt="1"/>
          </p:nvPr>
        </p:nvSpPr>
        <p:spPr>
          <a:xfrm>
            <a:off x="4342776" y="-1"/>
            <a:ext cx="2110412" cy="237966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25308549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roj 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09045" y="1316920"/>
            <a:ext cx="8334955" cy="605294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1600" b="0" i="1" dirty="0" smtClean="0">
                <a:solidFill>
                  <a:srgbClr val="FFFFFF"/>
                </a:solidFill>
                <a:latin typeface="Arial Narrow" pitchFamily="34" charset="0"/>
              </a:defRPr>
            </a:lvl1pPr>
            <a:lvl2pPr>
              <a:defRPr lang="en-US" sz="1801" dirty="0" smtClean="0">
                <a:solidFill>
                  <a:schemeClr val="tx1"/>
                </a:solidFill>
              </a:defRPr>
            </a:lvl2pPr>
            <a:lvl3pPr>
              <a:defRPr lang="en-US" sz="1801" dirty="0" smtClean="0">
                <a:solidFill>
                  <a:schemeClr val="tx1"/>
                </a:solidFill>
              </a:defRPr>
            </a:lvl3pPr>
            <a:lvl4pPr>
              <a:defRPr lang="en-US" sz="1801" dirty="0" smtClean="0">
                <a:solidFill>
                  <a:schemeClr val="tx1"/>
                </a:solidFill>
              </a:defRPr>
            </a:lvl4pPr>
            <a:lvl5pPr>
              <a:defRPr lang="en-US" sz="1801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Project Location</a:t>
            </a:r>
          </a:p>
          <a:p>
            <a:pPr marL="0" lvl="0"/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309045" y="497881"/>
            <a:ext cx="8334955" cy="873125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146510025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roj Im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09045" y="1316920"/>
            <a:ext cx="8334955" cy="605294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lang="en-US" sz="1600" b="0" i="1" dirty="0" smtClean="0">
                <a:solidFill>
                  <a:srgbClr val="FFFFFF"/>
                </a:solidFill>
                <a:latin typeface="Arial Narrow" pitchFamily="34" charset="0"/>
              </a:defRPr>
            </a:lvl1pPr>
            <a:lvl2pPr>
              <a:defRPr lang="en-US" sz="1801" dirty="0" smtClean="0">
                <a:solidFill>
                  <a:schemeClr val="tx1"/>
                </a:solidFill>
              </a:defRPr>
            </a:lvl2pPr>
            <a:lvl3pPr>
              <a:defRPr lang="en-US" sz="1801" dirty="0" smtClean="0">
                <a:solidFill>
                  <a:schemeClr val="tx1"/>
                </a:solidFill>
              </a:defRPr>
            </a:lvl3pPr>
            <a:lvl4pPr>
              <a:defRPr lang="en-US" sz="1801" dirty="0" smtClean="0">
                <a:solidFill>
                  <a:schemeClr val="tx1"/>
                </a:solidFill>
              </a:defRPr>
            </a:lvl4pPr>
            <a:lvl5pPr>
              <a:defRPr lang="en-US" sz="1801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Project Location</a:t>
            </a:r>
          </a:p>
          <a:p>
            <a:pPr marL="0" lvl="0"/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309045" y="497881"/>
            <a:ext cx="8334955" cy="873125"/>
          </a:xfrm>
        </p:spPr>
        <p:txBody>
          <a:bodyPr/>
          <a:lstStyle>
            <a:lvl1pPr algn="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182700322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" y="1"/>
            <a:ext cx="9144000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353412329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uides-FOR REFERENC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1" y="0"/>
            <a:ext cx="9144000" cy="5143500"/>
            <a:chOff x="0" y="0"/>
            <a:chExt cx="9144000" cy="5143500"/>
          </a:xfrm>
        </p:grpSpPr>
        <p:sp>
          <p:nvSpPr>
            <p:cNvPr id="27" name="TextBox 26"/>
            <p:cNvSpPr txBox="1"/>
            <p:nvPr/>
          </p:nvSpPr>
          <p:spPr>
            <a:xfrm>
              <a:off x="819292" y="1189170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1.51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9292" y="2379663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0.21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19292" y="3570280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1.09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620965" y="352962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4.41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03714" y="352962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0.29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53187" y="352962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2.06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19292" y="4764613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2.39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52485" y="352962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2.65</a:t>
              </a: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819292" y="1189170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1.51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819292" y="2379663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0.21</a:t>
              </a: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819292" y="3570280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1.09</a:t>
              </a: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8620965" y="352962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4.41</a:t>
              </a:r>
            </a:p>
          </p:txBody>
        </p:sp>
        <p:sp>
          <p:nvSpPr>
            <p:cNvPr id="49" name="TextBox 48"/>
            <p:cNvSpPr txBox="1"/>
            <p:nvPr userDrawn="1"/>
          </p:nvSpPr>
          <p:spPr>
            <a:xfrm>
              <a:off x="4303714" y="352962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0.29</a:t>
              </a:r>
            </a:p>
          </p:txBody>
        </p:sp>
        <p:sp>
          <p:nvSpPr>
            <p:cNvPr id="50" name="TextBox 49"/>
            <p:cNvSpPr txBox="1"/>
            <p:nvPr userDrawn="1"/>
          </p:nvSpPr>
          <p:spPr>
            <a:xfrm>
              <a:off x="6453187" y="352962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2.06</a:t>
              </a: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819292" y="4764613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2.39</a:t>
              </a:r>
            </a:p>
          </p:txBody>
        </p:sp>
        <p:sp>
          <p:nvSpPr>
            <p:cNvPr id="52" name="TextBox 51"/>
            <p:cNvSpPr txBox="1"/>
            <p:nvPr userDrawn="1"/>
          </p:nvSpPr>
          <p:spPr>
            <a:xfrm>
              <a:off x="2152485" y="352962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2.65</a:t>
              </a:r>
            </a:p>
          </p:txBody>
        </p:sp>
        <p:cxnSp>
          <p:nvCxnSpPr>
            <p:cNvPr id="53" name="Straight Connector 52"/>
            <p:cNvCxnSpPr/>
            <p:nvPr userDrawn="1"/>
          </p:nvCxnSpPr>
          <p:spPr>
            <a:xfrm>
              <a:off x="2152650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4303713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6442733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8600145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0" y="118917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0" y="237027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0" y="3560895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0" y="475152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413" y="1304385"/>
              <a:ext cx="1925537" cy="188663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 userDrawn="1"/>
          </p:nvSpPr>
          <p:spPr>
            <a:xfrm>
              <a:off x="4725620" y="1035550"/>
              <a:ext cx="4186146" cy="363214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REPOSITION OR</a:t>
              </a:r>
              <a:r>
                <a:rPr lang="en-US" sz="1600" b="1" baseline="0" dirty="0">
                  <a:solidFill>
                    <a:srgbClr val="000000"/>
                  </a:solidFill>
                </a:rPr>
                <a:t> CREATE GUIDES ON GRID</a:t>
              </a:r>
              <a:endParaRPr lang="en-US" sz="1600" b="1" dirty="0">
                <a:solidFill>
                  <a:srgbClr val="000000"/>
                </a:solidFill>
              </a:endParaRPr>
            </a:p>
            <a:p>
              <a:r>
                <a:rPr lang="en-US" sz="1801" dirty="0">
                  <a:solidFill>
                    <a:srgbClr val="000000"/>
                  </a:solidFill>
                </a:rPr>
                <a:t>If a guide is accidentally moved or you start with a blank document that does not have guides placed do the following:</a:t>
              </a:r>
            </a:p>
            <a:p>
              <a:pPr marL="342904" indent="-342904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Turn on Snap to Grid</a:t>
              </a:r>
            </a:p>
            <a:p>
              <a:pPr marL="342904" indent="-342904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Set grid settings to .042 inches</a:t>
              </a:r>
            </a:p>
            <a:p>
              <a:pPr marL="342904" indent="-342904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Turn on both Guide Settings</a:t>
              </a:r>
            </a:p>
            <a:p>
              <a:pPr marL="342904" indent="-342904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Use the lines and grey measurements on this slide to position guides</a:t>
              </a:r>
            </a:p>
            <a:p>
              <a:pPr marL="342904" indent="-342904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To move guides, click on guide outside of slide in grey area and drag to position.</a:t>
              </a:r>
            </a:p>
            <a:p>
              <a:pPr marL="342904" indent="-342904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To add new guides, click on a guide outside of slide in grey area while holding CTRL and drag </a:t>
              </a:r>
              <a:br>
                <a:rPr lang="en-US" sz="1600" baseline="0" dirty="0">
                  <a:solidFill>
                    <a:srgbClr val="000000"/>
                  </a:solidFill>
                </a:rPr>
              </a:br>
              <a:r>
                <a:rPr lang="en-US" sz="1600" baseline="0" dirty="0">
                  <a:solidFill>
                    <a:srgbClr val="000000"/>
                  </a:solidFill>
                </a:rPr>
                <a:t>to position </a:t>
              </a:r>
            </a:p>
          </p:txBody>
        </p:sp>
        <p:pic>
          <p:nvPicPr>
            <p:cNvPr id="63" name="Picture 6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835" y="3307251"/>
              <a:ext cx="2468680" cy="1595861"/>
            </a:xfrm>
            <a:prstGeom prst="rect">
              <a:avLst/>
            </a:prstGeom>
            <a:ln w="76200">
              <a:solidFill>
                <a:schemeClr val="accent2"/>
              </a:solidFill>
              <a:miter lim="800000"/>
            </a:ln>
          </p:spPr>
        </p:pic>
        <p:sp>
          <p:nvSpPr>
            <p:cNvPr id="64" name="Rectangle 63"/>
            <p:cNvSpPr/>
            <p:nvPr userDrawn="1"/>
          </p:nvSpPr>
          <p:spPr>
            <a:xfrm>
              <a:off x="3112610" y="3416660"/>
              <a:ext cx="576075" cy="51296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</p:spTree>
    <p:extLst>
      <p:ext uri="{BB962C8B-B14F-4D97-AF65-F5344CB8AC3E}">
        <p14:creationId xmlns:p14="http://schemas.microsoft.com/office/powerpoint/2010/main" val="214286525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Footer-FOR REFERENC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EditPoints="1"/>
          </p:cNvSpPr>
          <p:nvPr userDrawn="1"/>
        </p:nvSpPr>
        <p:spPr bwMode="auto">
          <a:xfrm>
            <a:off x="8669746" y="4837906"/>
            <a:ext cx="411481" cy="22860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212297328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EAE0-778C-423A-8459-E36CE59BAE75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9AA15-1BBE-4239-874D-FE18444FD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564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2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2" y="2701528"/>
            <a:ext cx="6858000" cy="1241822"/>
          </a:xfrm>
        </p:spPr>
        <p:txBody>
          <a:bodyPr/>
          <a:lstStyle>
            <a:lvl1pPr marL="0" indent="0" algn="ctr">
              <a:buNone/>
              <a:defRPr sz="1801"/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EAE0-778C-423A-8459-E36CE59BAE75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9AA15-1BBE-4239-874D-FE18444FD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16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6453188" y="2379664"/>
            <a:ext cx="2151061" cy="2381249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2152652" y="1"/>
            <a:ext cx="4294981" cy="23796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2" y="1"/>
            <a:ext cx="539749" cy="476091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211" y="-1"/>
            <a:ext cx="2152651" cy="51435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" name="Rectangle 2"/>
          <p:cNvSpPr/>
          <p:nvPr userDrawn="1"/>
        </p:nvSpPr>
        <p:spPr>
          <a:xfrm>
            <a:off x="4303714" y="4760914"/>
            <a:ext cx="2143918" cy="382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2152652" y="4760913"/>
            <a:ext cx="2151063" cy="3861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6" name="Freeform 6"/>
          <p:cNvSpPr>
            <a:spLocks noChangeAspect="1" noEditPoints="1"/>
          </p:cNvSpPr>
          <p:nvPr userDrawn="1"/>
        </p:nvSpPr>
        <p:spPr bwMode="auto">
          <a:xfrm>
            <a:off x="5416911" y="2902006"/>
            <a:ext cx="541460" cy="298835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6C6F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endParaRPr lang="en-US" sz="1801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21946" y="4951108"/>
            <a:ext cx="19050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2016 HDR, Inc.,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8362639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-2"/>
            <a:ext cx="8604251" cy="5143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01071" y="4017776"/>
            <a:ext cx="8103180" cy="707886"/>
          </a:xfrm>
          <a:prstGeom prst="rect">
            <a:avLst/>
          </a:prstGeom>
        </p:spPr>
        <p:txBody>
          <a:bodyPr lIns="228600" rIns="228600">
            <a:noAutofit/>
          </a:bodyPr>
          <a:lstStyle>
            <a:lvl1pPr marL="0" indent="0" algn="l" defTabSz="914411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 Click Here To Edit Title</a:t>
            </a:r>
          </a:p>
        </p:txBody>
      </p:sp>
      <p:sp>
        <p:nvSpPr>
          <p:cNvPr id="22" name="Title 3"/>
          <p:cNvSpPr>
            <a:spLocks noGrp="1"/>
          </p:cNvSpPr>
          <p:nvPr>
            <p:ph type="title" hasCustomPrompt="1"/>
          </p:nvPr>
        </p:nvSpPr>
        <p:spPr>
          <a:xfrm>
            <a:off x="501071" y="2955800"/>
            <a:ext cx="8103180" cy="1108945"/>
          </a:xfrm>
        </p:spPr>
        <p:txBody>
          <a:bodyPr>
            <a:noAutofit/>
          </a:bodyPr>
          <a:lstStyle>
            <a:lvl1pPr>
              <a:lnSpc>
                <a:spcPts val="3200"/>
              </a:lnSpc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Cover title click here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2" y="1"/>
            <a:ext cx="539749" cy="237966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2" y="2379665"/>
            <a:ext cx="539749" cy="276383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222430513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4303714" cy="51435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613108" y="904330"/>
            <a:ext cx="1111417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5429400" y="999226"/>
            <a:ext cx="3714601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</a:t>
            </a:r>
          </a:p>
          <a:p>
            <a:pPr lvl="0"/>
            <a:r>
              <a:rPr lang="en-US"/>
              <a:t>HEADER</a:t>
            </a:r>
            <a:endParaRPr lang="en-US" dirty="0"/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13108" y="1743836"/>
            <a:ext cx="1111417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9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429400" y="1838732"/>
            <a:ext cx="3714601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</a:t>
            </a:r>
          </a:p>
          <a:p>
            <a:pPr lvl="0"/>
            <a:r>
              <a:rPr lang="en-US"/>
              <a:t>HEADER</a:t>
            </a:r>
            <a:endParaRPr lang="en-US" dirty="0"/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613108" y="2582036"/>
            <a:ext cx="1111417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1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5429400" y="2676932"/>
            <a:ext cx="3714601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</a:t>
            </a:r>
          </a:p>
          <a:p>
            <a:pPr lvl="0"/>
            <a:r>
              <a:rPr lang="en-US"/>
              <a:t>HEADER</a:t>
            </a:r>
            <a:endParaRPr lang="en-US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4613108" y="3420236"/>
            <a:ext cx="1111417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53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5429400" y="3515132"/>
            <a:ext cx="3714601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</a:t>
            </a:r>
          </a:p>
          <a:p>
            <a:pPr lvl="0"/>
            <a:r>
              <a:rPr lang="en-US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3482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718835" y="1466042"/>
            <a:ext cx="1119991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535129" y="1560938"/>
            <a:ext cx="3453447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</a:t>
            </a:r>
          </a:p>
          <a:p>
            <a:pPr lvl="0"/>
            <a:r>
              <a:rPr lang="en-US"/>
              <a:t>HEADER</a:t>
            </a:r>
            <a:endParaRPr lang="en-US" dirty="0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718835" y="2305548"/>
            <a:ext cx="1119991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5535129" y="2400444"/>
            <a:ext cx="3453447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</a:t>
            </a:r>
          </a:p>
          <a:p>
            <a:pPr lvl="0"/>
            <a:r>
              <a:rPr lang="en-US"/>
              <a:t>HEADER</a:t>
            </a:r>
            <a:endParaRPr lang="en-US" dirty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4718835" y="3143748"/>
            <a:ext cx="1119991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35129" y="3238644"/>
            <a:ext cx="3453447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</a:t>
            </a:r>
          </a:p>
          <a:p>
            <a:pPr lvl="0"/>
            <a:r>
              <a:rPr lang="en-US"/>
              <a:t>HEADER</a:t>
            </a:r>
            <a:endParaRPr lang="en-US" dirty="0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718835" y="3981948"/>
            <a:ext cx="1119991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29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5535129" y="4076844"/>
            <a:ext cx="3453447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</a:t>
            </a:r>
          </a:p>
          <a:p>
            <a:pPr lvl="0"/>
            <a:r>
              <a:rPr lang="en-US"/>
              <a:t>HEADER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6382" y="1466042"/>
            <a:ext cx="1111417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1152676" y="1560938"/>
            <a:ext cx="3453447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</a:t>
            </a:r>
          </a:p>
          <a:p>
            <a:pPr lvl="0"/>
            <a:r>
              <a:rPr lang="en-US"/>
              <a:t>HEADER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336382" y="2305548"/>
            <a:ext cx="1111417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1152676" y="2400444"/>
            <a:ext cx="3453447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</a:t>
            </a:r>
          </a:p>
          <a:p>
            <a:pPr lvl="0"/>
            <a:r>
              <a:rPr lang="en-US"/>
              <a:t>HEADER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36382" y="3143748"/>
            <a:ext cx="1111417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1152676" y="3238644"/>
            <a:ext cx="3453447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</a:t>
            </a:r>
          </a:p>
          <a:p>
            <a:pPr lvl="0"/>
            <a:r>
              <a:rPr lang="en-US"/>
              <a:t>HEADER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336382" y="3981948"/>
            <a:ext cx="1111417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1152676" y="4076844"/>
            <a:ext cx="3453447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</a:t>
            </a:r>
          </a:p>
          <a:p>
            <a:pPr lvl="0"/>
            <a:r>
              <a:rPr lang="en-US"/>
              <a:t>HEADER</a:t>
            </a:r>
            <a:endParaRPr lang="en-US" dirty="0"/>
          </a:p>
        </p:txBody>
      </p:sp>
      <p:sp>
        <p:nvSpPr>
          <p:cNvPr id="32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5" y="0"/>
            <a:ext cx="4840286" cy="118903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33" name="Picture Placeholder 53"/>
          <p:cNvSpPr>
            <a:spLocks noGrp="1"/>
          </p:cNvSpPr>
          <p:nvPr>
            <p:ph type="pic" sz="quarter" idx="31" hasCustomPrompt="1"/>
          </p:nvPr>
        </p:nvSpPr>
        <p:spPr>
          <a:xfrm>
            <a:off x="1" y="0"/>
            <a:ext cx="4303714" cy="118903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123435176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604249" cy="5143500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2" y="1"/>
            <a:ext cx="539749" cy="237966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2" y="2379665"/>
            <a:ext cx="539749" cy="276383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6" y="2833689"/>
            <a:ext cx="2012951" cy="1854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501" b="1" kern="1200" spc="-300" dirty="0">
                <a:ln>
                  <a:noFill/>
                </a:ln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560076" indent="-285753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2143572" y="3335966"/>
            <a:ext cx="5875964" cy="1113745"/>
          </a:xfrm>
        </p:spPr>
        <p:txBody>
          <a:bodyPr anchor="b"/>
          <a:lstStyle>
            <a:lvl1pPr>
              <a:lnSpc>
                <a:spcPts val="3401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19069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53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-1"/>
            <a:ext cx="8604251" cy="237966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6" y="2833689"/>
            <a:ext cx="2012951" cy="1854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501" b="1" kern="1200" spc="-300" dirty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  <a:lvl2pPr marL="560076" indent="-285753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2" y="1"/>
            <a:ext cx="539749" cy="237966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2" y="2379664"/>
            <a:ext cx="539749" cy="2763836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1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>
          <a:xfrm>
            <a:off x="2143572" y="3335966"/>
            <a:ext cx="5875964" cy="1113745"/>
          </a:xfrm>
        </p:spPr>
        <p:txBody>
          <a:bodyPr anchor="b"/>
          <a:lstStyle>
            <a:lvl1pPr>
              <a:lnSpc>
                <a:spcPts val="3401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2126457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139701"/>
            <a:ext cx="9144000" cy="873125"/>
          </a:xfrm>
          <a:prstGeom prst="rect">
            <a:avLst/>
          </a:prstGeom>
        </p:spPr>
        <p:txBody>
          <a:bodyPr vert="horz" lIns="228600" tIns="45720" rIns="228600" bIns="45720" rtlCol="0" anchor="b" anchorCtr="0">
            <a:noAutofit/>
          </a:bodyPr>
          <a:lstStyle/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0" y="1189038"/>
            <a:ext cx="9144000" cy="3217862"/>
          </a:xfrm>
          <a:prstGeom prst="rect">
            <a:avLst/>
          </a:prstGeom>
        </p:spPr>
        <p:txBody>
          <a:bodyPr vert="horz" lIns="228600" tIns="45720" rIns="22860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4" r:id="rId1"/>
    <p:sldLayoutId id="2147483936" r:id="rId2"/>
    <p:sldLayoutId id="2147483935" r:id="rId3"/>
    <p:sldLayoutId id="2147483976" r:id="rId4"/>
    <p:sldLayoutId id="2147483973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77" r:id="rId13"/>
    <p:sldLayoutId id="2147483969" r:id="rId14"/>
    <p:sldLayoutId id="2147483968" r:id="rId15"/>
    <p:sldLayoutId id="2147483951" r:id="rId16"/>
    <p:sldLayoutId id="2147483952" r:id="rId17"/>
    <p:sldLayoutId id="2147483953" r:id="rId18"/>
    <p:sldLayoutId id="2147483944" r:id="rId19"/>
    <p:sldLayoutId id="2147483945" r:id="rId20"/>
    <p:sldLayoutId id="2147483947" r:id="rId21"/>
    <p:sldLayoutId id="2147483948" r:id="rId22"/>
    <p:sldLayoutId id="2147483949" r:id="rId23"/>
    <p:sldLayoutId id="2147483950" r:id="rId24"/>
    <p:sldLayoutId id="2147483954" r:id="rId25"/>
    <p:sldLayoutId id="2147483956" r:id="rId26"/>
    <p:sldLayoutId id="2147483955" r:id="rId27"/>
    <p:sldLayoutId id="2147483957" r:id="rId28"/>
    <p:sldLayoutId id="2147483958" r:id="rId29"/>
    <p:sldLayoutId id="2147483961" r:id="rId30"/>
    <p:sldLayoutId id="2147483962" r:id="rId31"/>
    <p:sldLayoutId id="2147483970" r:id="rId32"/>
    <p:sldLayoutId id="2147483971" r:id="rId33"/>
    <p:sldLayoutId id="2147483964" r:id="rId34"/>
    <p:sldLayoutId id="2147483965" r:id="rId35"/>
    <p:sldLayoutId id="2147483975" r:id="rId36"/>
    <p:sldLayoutId id="2147483978" r:id="rId37"/>
    <p:sldLayoutId id="2147483979" r:id="rId38"/>
  </p:sldLayoutIdLst>
  <p:transition>
    <p:fade/>
  </p:transition>
  <p:txStyles>
    <p:titleStyle>
      <a:lvl1pPr algn="l" defTabSz="914411" rtl="0" eaLnBrk="1" latinLnBrk="0" hangingPunct="1">
        <a:lnSpc>
          <a:spcPts val="2601"/>
        </a:lnSpc>
        <a:spcBef>
          <a:spcPct val="0"/>
        </a:spcBef>
        <a:buNone/>
        <a:defRPr sz="2400" b="1" kern="1200" cap="all" spc="0" baseline="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182882" indent="-182882" algn="l" defTabSz="914411" rtl="0" eaLnBrk="1" latinLnBrk="0" hangingPunct="1">
        <a:spcBef>
          <a:spcPct val="20000"/>
        </a:spcBef>
        <a:buSzPct val="75000"/>
        <a:buFont typeface="Wingdings" pitchFamily="2" charset="2"/>
        <a:buChar char="§"/>
        <a:defRPr sz="1801" kern="1200" cap="none" spc="0" baseline="0">
          <a:solidFill>
            <a:srgbClr val="000000"/>
          </a:solidFill>
          <a:latin typeface="+mn-lt"/>
          <a:ea typeface="+mn-ea"/>
          <a:cs typeface="+mn-cs"/>
        </a:defRPr>
      </a:lvl1pPr>
      <a:lvl2pPr marL="365765" indent="-182882" algn="l" defTabSz="914411" rtl="0" eaLnBrk="1" latinLnBrk="0" hangingPunct="1">
        <a:spcBef>
          <a:spcPct val="20000"/>
        </a:spcBef>
        <a:buSzPct val="75000"/>
        <a:buFont typeface="Courier New" pitchFamily="49" charset="0"/>
        <a:buChar char="o"/>
        <a:defRPr sz="1600" kern="1200" baseline="0">
          <a:solidFill>
            <a:srgbClr val="000000"/>
          </a:solidFill>
          <a:latin typeface="+mn-lt"/>
          <a:ea typeface="+mn-ea"/>
          <a:cs typeface="+mn-cs"/>
        </a:defRPr>
      </a:lvl2pPr>
      <a:lvl3pPr marL="548647" indent="-182882" algn="l" defTabSz="914411" rtl="0" eaLnBrk="1" latinLnBrk="0" hangingPunct="1">
        <a:spcBef>
          <a:spcPct val="20000"/>
        </a:spcBef>
        <a:buFont typeface="Arial" pitchFamily="34" charset="0"/>
        <a:buChar char="•"/>
        <a:defRPr sz="1401" kern="1200" baseline="0">
          <a:solidFill>
            <a:srgbClr val="000000"/>
          </a:solidFill>
          <a:latin typeface="+mn-lt"/>
          <a:ea typeface="+mn-ea"/>
          <a:cs typeface="+mn-cs"/>
        </a:defRPr>
      </a:lvl3pPr>
      <a:lvl4pPr marL="731529" indent="-182882" algn="l" defTabSz="914411" rtl="0" eaLnBrk="1" latinLnBrk="0" hangingPunct="1">
        <a:spcBef>
          <a:spcPct val="20000"/>
        </a:spcBef>
        <a:buSzPct val="100000"/>
        <a:buFont typeface="Arial Narrow" pitchFamily="34" charset="0"/>
        <a:buChar char="»"/>
        <a:defRPr sz="120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914411" indent="-182882" algn="l" defTabSz="914411" rtl="0" eaLnBrk="1" latinLnBrk="0" hangingPunct="1">
        <a:spcBef>
          <a:spcPct val="20000"/>
        </a:spcBef>
        <a:buSzPct val="85000"/>
        <a:buFont typeface="Wingdings" pitchFamily="2" charset="2"/>
        <a:buChar char="§"/>
        <a:tabLst>
          <a:tab pos="1485919" algn="l"/>
        </a:tabLst>
        <a:defRPr sz="110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11" Type="http://schemas.openxmlformats.org/officeDocument/2006/relationships/image" Target="../media/image4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34" Type="http://schemas.openxmlformats.org/officeDocument/2006/relationships/image" Target="../media/image49.jpe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5" Type="http://schemas.openxmlformats.org/officeDocument/2006/relationships/image" Target="../media/image40.jpeg"/><Relationship Id="rId33" Type="http://schemas.openxmlformats.org/officeDocument/2006/relationships/image" Target="../media/image48.png"/><Relationship Id="rId2" Type="http://schemas.openxmlformats.org/officeDocument/2006/relationships/image" Target="../media/image17.jpeg"/><Relationship Id="rId16" Type="http://schemas.openxmlformats.org/officeDocument/2006/relationships/image" Target="../media/image31.jpeg"/><Relationship Id="rId20" Type="http://schemas.openxmlformats.org/officeDocument/2006/relationships/image" Target="../media/image35.gif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jpe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855" r="33855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18571" y="412751"/>
            <a:ext cx="8825429" cy="1447801"/>
          </a:xfrm>
          <a:prstGeom prst="rect">
            <a:avLst/>
          </a:prstGeom>
          <a:solidFill>
            <a:schemeClr val="accent5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18571" y="2038350"/>
            <a:ext cx="8673029" cy="3076573"/>
          </a:xfrm>
        </p:spPr>
        <p:txBody>
          <a:bodyPr/>
          <a:lstStyle/>
          <a:p>
            <a:r>
              <a:rPr lang="en-US" sz="1801" b="1" i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St. Louis</a:t>
            </a:r>
          </a:p>
          <a:p>
            <a:endParaRPr lang="en-US" sz="1801" b="1" i="0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r>
              <a:rPr lang="en-US" sz="1801" b="1" i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   Laura Ginn	Project Manager, Green City Coalition (City + MO Dept. of Cons.)</a:t>
            </a:r>
          </a:p>
          <a:p>
            <a:endParaRPr lang="en-US" sz="1801" b="1" i="0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r>
              <a:rPr lang="en-US" sz="1801" b="1" i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   Doug Bisson	Community Planning &amp; Urban Design Lead, HDR</a:t>
            </a:r>
          </a:p>
          <a:p>
            <a:endParaRPr lang="en-US" sz="900" b="1" i="0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r>
              <a:rPr lang="en-US" sz="1801" b="1" i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Columbus</a:t>
            </a:r>
          </a:p>
          <a:p>
            <a:endParaRPr lang="en-US" sz="1801" b="1" i="0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r>
              <a:rPr lang="en-US" sz="1801" b="1" i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  John Turner	Administrator, City of Columbus Land Redevelopment Division</a:t>
            </a:r>
          </a:p>
          <a:p>
            <a:r>
              <a:rPr lang="en-US" sz="1801" b="1" i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   </a:t>
            </a:r>
          </a:p>
          <a:p>
            <a:r>
              <a:rPr lang="en-US" sz="1801" b="1" i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  Reza </a:t>
            </a:r>
            <a:r>
              <a:rPr lang="en-US" sz="1801" b="1" i="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Reyazi</a:t>
            </a:r>
            <a:r>
              <a:rPr lang="en-US" sz="1801" b="1" i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	Asst. Admin., City of Columbus Land Redevelopment Division</a:t>
            </a:r>
          </a:p>
          <a:p>
            <a:endParaRPr lang="en-US" sz="1801" b="1" i="0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r>
              <a:rPr lang="en-US" sz="1801" b="1" i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    	</a:t>
            </a:r>
          </a:p>
          <a:p>
            <a:endParaRPr lang="en-US" sz="1801" b="1" i="0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endParaRPr lang="en-US" sz="1400" b="1" i="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6873" y="742951"/>
            <a:ext cx="8334955" cy="873125"/>
          </a:xfrm>
        </p:spPr>
        <p:txBody>
          <a:bodyPr/>
          <a:lstStyle/>
          <a:p>
            <a:r>
              <a:rPr lang="en-US" dirty="0"/>
              <a:t>Reimagining Urban Neighborhoods: Partnerships to Reuse Vacant Land in Support of Sustainable Redevelopment</a:t>
            </a:r>
          </a:p>
        </p:txBody>
      </p:sp>
    </p:spTree>
    <p:extLst>
      <p:ext uri="{BB962C8B-B14F-4D97-AF65-F5344CB8AC3E}">
        <p14:creationId xmlns:p14="http://schemas.microsoft.com/office/powerpoint/2010/main" val="212569972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275057F-106B-49A2-AAFC-28B320A1744A}"/>
              </a:ext>
            </a:extLst>
          </p:cNvPr>
          <p:cNvSpPr txBox="1">
            <a:spLocks/>
          </p:cNvSpPr>
          <p:nvPr/>
        </p:nvSpPr>
        <p:spPr>
          <a:xfrm>
            <a:off x="1" y="2724"/>
            <a:ext cx="5029200" cy="816428"/>
          </a:xfrm>
          <a:prstGeom prst="rect">
            <a:avLst/>
          </a:prstGeom>
        </p:spPr>
        <p:txBody>
          <a:bodyPr vert="horz" lIns="228601" tIns="45721" rIns="228601" bIns="45721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000" b="1" kern="1200" cap="all" spc="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Vacancy demolition </a:t>
            </a:r>
          </a:p>
          <a:p>
            <a:r>
              <a:rPr lang="en-US" sz="2500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prioritization model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E5F03C2-6292-49CF-83DA-C24D67533351}"/>
              </a:ext>
            </a:extLst>
          </p:cNvPr>
          <p:cNvSpPr txBox="1">
            <a:spLocks/>
          </p:cNvSpPr>
          <p:nvPr/>
        </p:nvSpPr>
        <p:spPr>
          <a:xfrm>
            <a:off x="228600" y="802483"/>
            <a:ext cx="3810000" cy="3733801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4" indent="-228604">
              <a:buAutoNum type="arabicPeriod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Find all vacant parcels </a:t>
            </a:r>
          </a:p>
          <a:p>
            <a:pPr marL="228604" indent="-228604">
              <a:buAutoNum type="arabicPeriod"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228604" indent="-228604">
              <a:buAutoNum type="arabicPeriod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Aggregate parcels &gt; Vacancy Clusters</a:t>
            </a:r>
          </a:p>
          <a:p>
            <a:pPr marL="228604" indent="-228604">
              <a:buAutoNum type="arabicPeriod"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228604" indent="-228604">
              <a:buAutoNum type="arabicPeriod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Score clusters on </a:t>
            </a:r>
          </a:p>
          <a:p>
            <a:pPr marL="411486" lvl="1" indent="-228604">
              <a:buAutoNum type="arabicPeriod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Size of the vacancy cluster</a:t>
            </a:r>
          </a:p>
          <a:p>
            <a:pPr marL="411486" lvl="1" indent="-228604">
              <a:buAutoNum type="arabicPeriod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Distance to historic hydrology (MSD trunk sewer lines)</a:t>
            </a:r>
          </a:p>
          <a:p>
            <a:pPr marL="411486" lvl="1" indent="-228604">
              <a:buAutoNum type="arabicPeriod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Distance to hydrologic flow paths (current)</a:t>
            </a:r>
          </a:p>
          <a:p>
            <a:pPr marL="411486" lvl="1" indent="-228604">
              <a:buAutoNum type="arabicPeriod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Distance from major roads and highways</a:t>
            </a:r>
          </a:p>
          <a:p>
            <a:pPr marL="411486" lvl="1" indent="-228604">
              <a:buAutoNum type="arabicPeriod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Potential to connect existing green spaces</a:t>
            </a:r>
          </a:p>
          <a:p>
            <a:pPr marL="411486" lvl="1" indent="-228604">
              <a:buAutoNum type="arabicPeriod"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228604" indent="-228604">
              <a:buAutoNum type="arabicPeriod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Rank clusters</a:t>
            </a:r>
          </a:p>
          <a:p>
            <a:pPr marL="228604" indent="-228604">
              <a:buAutoNum type="arabicPeriod"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228604" indent="-228604">
              <a:buAutoNum type="arabicPeriod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Top 25</a:t>
            </a:r>
            <a:r>
              <a:rPr lang="en-US" sz="1200" spc="149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 Percentile = High Priority</a:t>
            </a:r>
          </a:p>
          <a:p>
            <a:pPr marL="228604" indent="-228604">
              <a:buAutoNum type="arabicPeriod"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228604" indent="-228604">
              <a:buAutoNum type="arabicPeriod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Present High Priority Areas to Community Members for Refinement and Green Space Planning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1666A-1B16-4791-A224-163F199DEF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1112"/>
          <a:stretch/>
        </p:blipFill>
        <p:spPr>
          <a:xfrm>
            <a:off x="5638801" y="2"/>
            <a:ext cx="25235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8145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275057F-106B-49A2-AAFC-28B320A1744A}"/>
              </a:ext>
            </a:extLst>
          </p:cNvPr>
          <p:cNvSpPr txBox="1">
            <a:spLocks/>
          </p:cNvSpPr>
          <p:nvPr/>
        </p:nvSpPr>
        <p:spPr>
          <a:xfrm>
            <a:off x="1" y="2724"/>
            <a:ext cx="5029200" cy="816428"/>
          </a:xfrm>
          <a:prstGeom prst="rect">
            <a:avLst/>
          </a:prstGeom>
        </p:spPr>
        <p:txBody>
          <a:bodyPr vert="horz" lIns="228601" tIns="45721" rIns="228601" bIns="45721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000" b="1" kern="1200" cap="all" spc="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Vacancy demolition </a:t>
            </a:r>
          </a:p>
          <a:p>
            <a:r>
              <a:rPr lang="en-US" sz="2500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prioritization model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69F9CB8-A3F7-43BE-904B-FE8B53B87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314706"/>
              </p:ext>
            </p:extLst>
          </p:nvPr>
        </p:nvGraphicFramePr>
        <p:xfrm>
          <a:off x="152401" y="971550"/>
          <a:ext cx="8839198" cy="3750209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169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1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1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1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8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657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07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SCORE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SIZE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HYDRO</a:t>
                      </a:r>
                      <a:r>
                        <a:rPr lang="en-US" sz="1400" baseline="0" dirty="0"/>
                        <a:t>LOGY</a:t>
                      </a:r>
                      <a:endParaRPr lang="en-US" sz="1400" dirty="0"/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SEWER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ROADS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CONNECTIVITY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517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</a:rPr>
                        <a:t>Input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Cluster Only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LiDAR 2011 </a:t>
                      </a:r>
                      <a:r>
                        <a:rPr lang="en-US" sz="1400" dirty="0"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1400" dirty="0"/>
                        <a:t> DEM </a:t>
                      </a:r>
                    </a:p>
                    <a:p>
                      <a:pPr algn="ctr"/>
                      <a:r>
                        <a:rPr lang="en-US" sz="1400" dirty="0"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1400" dirty="0"/>
                        <a:t> Flow Direction </a:t>
                      </a:r>
                    </a:p>
                    <a:p>
                      <a:pPr algn="ctr"/>
                      <a:r>
                        <a:rPr lang="en-US" sz="1400" dirty="0"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1400" dirty="0"/>
                        <a:t> Flow Accumulation </a:t>
                      </a:r>
                    </a:p>
                    <a:p>
                      <a:pPr algn="ctr"/>
                      <a:r>
                        <a:rPr lang="en-US" sz="1400" dirty="0"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1400" dirty="0"/>
                        <a:t> Polylines [con &gt; 50k]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Remove</a:t>
                      </a:r>
                      <a:r>
                        <a:rPr lang="en-US" sz="1400" baseline="0" dirty="0"/>
                        <a:t> Sewer Lines </a:t>
                      </a:r>
                      <a:r>
                        <a:rPr lang="en-US" sz="1400" baseline="0" dirty="0">
                          <a:latin typeface="Felix Titling" panose="04060505060202020A04" pitchFamily="82" charset="0"/>
                        </a:rPr>
                        <a:t>≥</a:t>
                      </a:r>
                      <a:r>
                        <a:rPr lang="en-US" sz="1400" baseline="0" dirty="0"/>
                        <a:t> 48” wide</a:t>
                      </a:r>
                      <a:endParaRPr lang="en-US" sz="1400" dirty="0"/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City of  St. Louis Major Roads and Highways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Green Spaces (parks,</a:t>
                      </a:r>
                      <a:r>
                        <a:rPr lang="en-US" sz="1400" baseline="0" dirty="0"/>
                        <a:t> cemeteries, gardens more than ½ acre) &amp; Vacant Parcels </a:t>
                      </a:r>
                      <a:r>
                        <a:rPr lang="en-US" sz="1400" dirty="0"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1400" baseline="0" dirty="0"/>
                        <a:t> Linkage Mapper</a:t>
                      </a:r>
                      <a:r>
                        <a:rPr lang="en-US" sz="1400" baseline="30000" dirty="0"/>
                        <a:t>1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51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</a:rPr>
                        <a:t>Process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Calculate Size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Euclidian</a:t>
                      </a:r>
                      <a:r>
                        <a:rPr lang="en-US" sz="1400" baseline="0" dirty="0"/>
                        <a:t> Distance for 10’ x 10’ raster </a:t>
                      </a:r>
                      <a:r>
                        <a:rPr lang="en-US" sz="1400" dirty="0"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1400" baseline="0" dirty="0"/>
                        <a:t> Polygon received value of highest grid cell within</a:t>
                      </a:r>
                      <a:endParaRPr lang="en-US" sz="1400" dirty="0"/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01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</a:rPr>
                        <a:t>Normalize 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</a:rPr>
                        <a:t>0-10 Scale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Score = 10 (x-min / range)   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[high outliers removed first and assigned value of 10]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75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</a:rPr>
                        <a:t>Final</a:t>
                      </a:r>
                      <a:r>
                        <a:rPr lang="en-US" sz="1400" b="1" baseline="0" dirty="0">
                          <a:solidFill>
                            <a:sysClr val="windowText" lastClr="000000"/>
                          </a:solidFill>
                        </a:rPr>
                        <a:t> Score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Size + Hydrology + Sewer + Roads + Connectivity</a:t>
                      </a:r>
                    </a:p>
                    <a:p>
                      <a:pPr algn="ctr"/>
                      <a:r>
                        <a:rPr lang="en-US" sz="1200" dirty="0"/>
                        <a:t>Total Possible:</a:t>
                      </a:r>
                      <a:r>
                        <a:rPr lang="en-US" sz="1200" baseline="0" dirty="0"/>
                        <a:t> 50  //  Actual Range 4.76 - 42.80</a:t>
                      </a:r>
                      <a:endParaRPr lang="en-US" sz="1200" dirty="0"/>
                    </a:p>
                  </a:txBody>
                  <a:tcPr marT="45721" marB="45721"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6212DDFA-4645-43DD-AD1B-C7F280A1CBF7}"/>
              </a:ext>
            </a:extLst>
          </p:cNvPr>
          <p:cNvSpPr txBox="1">
            <a:spLocks/>
          </p:cNvSpPr>
          <p:nvPr/>
        </p:nvSpPr>
        <p:spPr>
          <a:xfrm>
            <a:off x="6400800" y="2"/>
            <a:ext cx="2947093" cy="816428"/>
          </a:xfrm>
          <a:prstGeom prst="rect">
            <a:avLst/>
          </a:prstGeom>
        </p:spPr>
        <p:txBody>
          <a:bodyPr vert="horz" lIns="228601" tIns="45721" rIns="228601" bIns="45721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000" b="1" kern="1200" cap="all" spc="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D47B3E-3FA3-40B6-B244-305046F3D8A1}"/>
              </a:ext>
            </a:extLst>
          </p:cNvPr>
          <p:cNvSpPr txBox="1"/>
          <p:nvPr/>
        </p:nvSpPr>
        <p:spPr>
          <a:xfrm>
            <a:off x="304800" y="4874157"/>
            <a:ext cx="8465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30000" dirty="0"/>
              <a:t>1</a:t>
            </a:r>
            <a:r>
              <a:rPr lang="en-US" sz="900" dirty="0"/>
              <a:t>McRae, BH &amp; DM Kavanagh (2011). Linkage Mapper Connectivity Analysis Software. The Nature Conservancy, Seattle WA.</a:t>
            </a:r>
          </a:p>
        </p:txBody>
      </p:sp>
    </p:spTree>
    <p:extLst>
      <p:ext uri="{BB962C8B-B14F-4D97-AF65-F5344CB8AC3E}">
        <p14:creationId xmlns:p14="http://schemas.microsoft.com/office/powerpoint/2010/main" val="103641002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DB7AFE2-12A3-44F2-BB53-2D00D8C05EF3}"/>
              </a:ext>
            </a:extLst>
          </p:cNvPr>
          <p:cNvSpPr txBox="1">
            <a:spLocks/>
          </p:cNvSpPr>
          <p:nvPr/>
        </p:nvSpPr>
        <p:spPr>
          <a:xfrm>
            <a:off x="2523771" y="1741706"/>
            <a:ext cx="2209800" cy="2133598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&gt; 20,000 Vacant Parcels </a:t>
            </a:r>
          </a:p>
          <a:p>
            <a:pPr marL="0" indent="0" algn="ctr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(&gt;2,000 acres)</a:t>
            </a:r>
          </a:p>
          <a:p>
            <a:pPr marL="0" indent="0" algn="ctr">
              <a:buNone/>
            </a:pPr>
            <a:r>
              <a:rPr lang="en-US" sz="2400" spc="149" dirty="0">
                <a:solidFill>
                  <a:schemeClr val="accent6">
                    <a:lumMod val="75000"/>
                  </a:schemeClr>
                </a:solidFill>
              </a:rPr>
              <a:t>        ▼</a:t>
            </a: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	</a:t>
            </a:r>
          </a:p>
          <a:p>
            <a:pPr marL="0" indent="0" algn="ctr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5,605 Vacancy Clusters</a:t>
            </a:r>
          </a:p>
          <a:p>
            <a:pPr marL="0" indent="0" algn="ctr">
              <a:buNone/>
            </a:pPr>
            <a:r>
              <a:rPr lang="en-US" sz="2400" spc="149" dirty="0">
                <a:solidFill>
                  <a:schemeClr val="accent6">
                    <a:lumMod val="75000"/>
                  </a:schemeClr>
                </a:solidFill>
              </a:rPr>
              <a:t>▼</a:t>
            </a:r>
          </a:p>
          <a:p>
            <a:pPr marL="0" indent="0" algn="ctr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476 High Priority Clusters </a:t>
            </a:r>
          </a:p>
          <a:p>
            <a:pPr marL="0" indent="0" algn="ctr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(231 acres)</a:t>
            </a: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75057F-106B-49A2-AAFC-28B320A1744A}"/>
              </a:ext>
            </a:extLst>
          </p:cNvPr>
          <p:cNvSpPr txBox="1">
            <a:spLocks/>
          </p:cNvSpPr>
          <p:nvPr/>
        </p:nvSpPr>
        <p:spPr>
          <a:xfrm>
            <a:off x="1" y="2724"/>
            <a:ext cx="5029200" cy="816428"/>
          </a:xfrm>
          <a:prstGeom prst="rect">
            <a:avLst/>
          </a:prstGeom>
        </p:spPr>
        <p:txBody>
          <a:bodyPr vert="horz" lIns="228601" tIns="45721" rIns="228601" bIns="45721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000" b="1" kern="1200" cap="all" spc="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Vacancy demolition </a:t>
            </a:r>
          </a:p>
          <a:p>
            <a:r>
              <a:rPr lang="en-US" sz="2500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prioritization model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212DDFA-4645-43DD-AD1B-C7F280A1CBF7}"/>
              </a:ext>
            </a:extLst>
          </p:cNvPr>
          <p:cNvSpPr txBox="1">
            <a:spLocks/>
          </p:cNvSpPr>
          <p:nvPr/>
        </p:nvSpPr>
        <p:spPr>
          <a:xfrm>
            <a:off x="6172199" y="133350"/>
            <a:ext cx="3175694" cy="683079"/>
          </a:xfrm>
          <a:prstGeom prst="rect">
            <a:avLst/>
          </a:prstGeom>
        </p:spPr>
        <p:txBody>
          <a:bodyPr vert="horz" lIns="228601" tIns="45721" rIns="228601" bIns="45721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000" b="1" kern="1200" cap="all" spc="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CD8760-B369-4559-90EF-50C500B7B5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8" b="17758"/>
          <a:stretch/>
        </p:blipFill>
        <p:spPr>
          <a:xfrm>
            <a:off x="5105400" y="1097081"/>
            <a:ext cx="3175694" cy="3422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EBF385-DC1D-436E-87CB-80173A7F5A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4" t="3842" r="1384" b="1777"/>
          <a:stretch/>
        </p:blipFill>
        <p:spPr>
          <a:xfrm>
            <a:off x="722508" y="1657350"/>
            <a:ext cx="3773320" cy="2776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9143BC-D75F-4127-8B3F-D636CE359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t="10127" r="3450" b="9849"/>
          <a:stretch/>
        </p:blipFill>
        <p:spPr>
          <a:xfrm>
            <a:off x="722508" y="833098"/>
            <a:ext cx="7772400" cy="428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3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C8D6D-C853-41F3-8755-FD24F3DB29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r="8294" b="19317"/>
          <a:stretch/>
        </p:blipFill>
        <p:spPr>
          <a:xfrm>
            <a:off x="9525" y="-28574"/>
            <a:ext cx="4867275" cy="5172075"/>
          </a:xfrm>
          <a:prstGeom prst="rect">
            <a:avLst/>
          </a:prstGeom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6498AA8-5059-4CB6-ACD9-4CBF6642CE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3" t="12500" r="16299" b="12500"/>
          <a:stretch/>
        </p:blipFill>
        <p:spPr>
          <a:xfrm>
            <a:off x="4876800" y="-28574"/>
            <a:ext cx="5486400" cy="5172075"/>
          </a:xfrm>
          <a:solidFill>
            <a:schemeClr val="accent5"/>
          </a:solidFill>
        </p:spPr>
      </p:pic>
      <p:sp>
        <p:nvSpPr>
          <p:cNvPr id="12" name="Rectangle 11"/>
          <p:cNvSpPr/>
          <p:nvPr/>
        </p:nvSpPr>
        <p:spPr>
          <a:xfrm>
            <a:off x="0" y="4019550"/>
            <a:ext cx="9144000" cy="381001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3409950"/>
            <a:ext cx="8334954" cy="873125"/>
          </a:xfrm>
        </p:spPr>
        <p:txBody>
          <a:bodyPr/>
          <a:lstStyle/>
          <a:p>
            <a:r>
              <a:rPr lang="en-US" sz="3600" spc="601" dirty="0"/>
              <a:t>Participatory mapping</a:t>
            </a:r>
          </a:p>
        </p:txBody>
      </p:sp>
    </p:spTree>
    <p:extLst>
      <p:ext uri="{BB962C8B-B14F-4D97-AF65-F5344CB8AC3E}">
        <p14:creationId xmlns:p14="http://schemas.microsoft.com/office/powerpoint/2010/main" val="132713916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34A461-704C-4C69-88F4-DB700D0DF2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2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9255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AA7EFA5-4244-4B1D-948F-2AA9C92C72D0}"/>
              </a:ext>
            </a:extLst>
          </p:cNvPr>
          <p:cNvSpPr txBox="1">
            <a:spLocks/>
          </p:cNvSpPr>
          <p:nvPr/>
        </p:nvSpPr>
        <p:spPr>
          <a:xfrm>
            <a:off x="0" y="2721"/>
            <a:ext cx="6019800" cy="816429"/>
          </a:xfrm>
          <a:prstGeom prst="rect">
            <a:avLst/>
          </a:prstGeom>
        </p:spPr>
        <p:txBody>
          <a:bodyPr vert="horz" lIns="228601" tIns="45721" rIns="228601" bIns="45721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000" b="1" kern="1200" cap="all" spc="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high priority areas to planning areas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901D7-AC55-4D64-B642-A26CEE7E7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14" y="779522"/>
            <a:ext cx="5500686" cy="4400549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C7F133A-D584-46D5-8992-AD3577B03FFF}"/>
              </a:ext>
            </a:extLst>
          </p:cNvPr>
          <p:cNvSpPr txBox="1">
            <a:spLocks/>
          </p:cNvSpPr>
          <p:nvPr/>
        </p:nvSpPr>
        <p:spPr>
          <a:xfrm>
            <a:off x="228601" y="1112896"/>
            <a:ext cx="3352800" cy="3733801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High Priority Areas (top 25</a:t>
            </a:r>
            <a:r>
              <a:rPr lang="en-US" sz="1200" spc="149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 percentile) become Eligible for UGP demolition funds</a:t>
            </a:r>
          </a:p>
          <a:p>
            <a:pPr marL="0" indent="0">
              <a:buNone/>
            </a:pPr>
            <a:endParaRPr lang="en-US" sz="600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Mapping exercises focus on:</a:t>
            </a:r>
          </a:p>
          <a:p>
            <a:pPr marL="0" indent="0">
              <a:buNone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Neighborhood Assets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Neighborhood Opportunities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Neighborhood Challenges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600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Residents are asked to outline blocks where demolitions should focus and where community green space would be most desired</a:t>
            </a:r>
          </a:p>
          <a:p>
            <a:pPr marL="0" indent="0">
              <a:buNone/>
            </a:pPr>
            <a:endParaRPr lang="en-US" sz="700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Areas where majority of residents agree, and where those agreements overlap with model-determined high priority areas, become the </a:t>
            </a:r>
            <a:r>
              <a:rPr lang="en-US" sz="1200" b="1" spc="149" dirty="0">
                <a:solidFill>
                  <a:schemeClr val="accent6">
                    <a:lumMod val="75000"/>
                  </a:schemeClr>
                </a:solidFill>
              </a:rPr>
              <a:t>Green Space Focus Area</a:t>
            </a:r>
          </a:p>
          <a:p>
            <a:pPr marL="0" indent="0">
              <a:buNone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166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523C53E-6BE2-47C2-BFC6-4D2C0DE709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" b="7813"/>
          <a:stretch/>
        </p:blipFill>
        <p:spPr>
          <a:xfrm>
            <a:off x="0" y="1"/>
            <a:ext cx="9144000" cy="5486400"/>
          </a:xfrm>
          <a:solidFill>
            <a:schemeClr val="accent5"/>
          </a:solidFill>
        </p:spPr>
      </p:pic>
      <p:sp>
        <p:nvSpPr>
          <p:cNvPr id="12" name="Rectangle 11"/>
          <p:cNvSpPr/>
          <p:nvPr/>
        </p:nvSpPr>
        <p:spPr>
          <a:xfrm>
            <a:off x="0" y="4503737"/>
            <a:ext cx="9144000" cy="381001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9525" y="3902074"/>
            <a:ext cx="8334954" cy="873125"/>
          </a:xfrm>
        </p:spPr>
        <p:txBody>
          <a:bodyPr/>
          <a:lstStyle/>
          <a:p>
            <a:r>
              <a:rPr lang="en-US" sz="3600" spc="601" dirty="0"/>
              <a:t>Merging the two</a:t>
            </a:r>
          </a:p>
        </p:txBody>
      </p:sp>
    </p:spTree>
    <p:extLst>
      <p:ext uri="{BB962C8B-B14F-4D97-AF65-F5344CB8AC3E}">
        <p14:creationId xmlns:p14="http://schemas.microsoft.com/office/powerpoint/2010/main" val="417216627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3" y="6794"/>
            <a:ext cx="7543801" cy="5029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74952" y="463551"/>
            <a:ext cx="1993900" cy="857249"/>
            <a:chOff x="3699933" y="618067"/>
            <a:chExt cx="2658534" cy="1143000"/>
          </a:xfrm>
        </p:grpSpPr>
        <p:sp>
          <p:nvSpPr>
            <p:cNvPr id="4" name="Oval 3"/>
            <p:cNvSpPr/>
            <p:nvPr/>
          </p:nvSpPr>
          <p:spPr>
            <a:xfrm>
              <a:off x="3699933" y="618067"/>
              <a:ext cx="2658534" cy="1143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99466" y="931333"/>
              <a:ext cx="182880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NORTHWEST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16251" y="4083051"/>
            <a:ext cx="1504949" cy="698500"/>
            <a:chOff x="3699933" y="618067"/>
            <a:chExt cx="2658534" cy="1143000"/>
          </a:xfrm>
        </p:grpSpPr>
        <p:sp>
          <p:nvSpPr>
            <p:cNvPr id="8" name="Oval 7"/>
            <p:cNvSpPr/>
            <p:nvPr/>
          </p:nvSpPr>
          <p:spPr>
            <a:xfrm>
              <a:off x="3699933" y="618067"/>
              <a:ext cx="2658534" cy="1143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99468" y="931333"/>
              <a:ext cx="1828800" cy="453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WALBRIDGE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18126" y="3759201"/>
            <a:ext cx="1504949" cy="1384300"/>
            <a:chOff x="3699933" y="618067"/>
            <a:chExt cx="2658534" cy="1143000"/>
          </a:xfrm>
        </p:grpSpPr>
        <p:sp>
          <p:nvSpPr>
            <p:cNvPr id="11" name="Oval 10"/>
            <p:cNvSpPr/>
            <p:nvPr/>
          </p:nvSpPr>
          <p:spPr>
            <a:xfrm>
              <a:off x="3699933" y="618067"/>
              <a:ext cx="2658534" cy="1143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99468" y="931334"/>
              <a:ext cx="1828800" cy="419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49" b="1" dirty="0"/>
                <a:t>ASPIRE / JUBILEE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40301" y="1752600"/>
            <a:ext cx="1466850" cy="940741"/>
            <a:chOff x="3699933" y="618067"/>
            <a:chExt cx="2658534" cy="1143000"/>
          </a:xfrm>
        </p:grpSpPr>
        <p:sp>
          <p:nvSpPr>
            <p:cNvPr id="14" name="Oval 13"/>
            <p:cNvSpPr/>
            <p:nvPr/>
          </p:nvSpPr>
          <p:spPr>
            <a:xfrm>
              <a:off x="3699933" y="618067"/>
              <a:ext cx="2658534" cy="1143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99466" y="931334"/>
              <a:ext cx="1828802" cy="616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49" b="1" dirty="0"/>
                <a:t>ST. MATTHEWS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52726" y="2400301"/>
            <a:ext cx="1466850" cy="940741"/>
            <a:chOff x="3699933" y="618067"/>
            <a:chExt cx="2658534" cy="1143000"/>
          </a:xfrm>
        </p:grpSpPr>
        <p:sp>
          <p:nvSpPr>
            <p:cNvPr id="17" name="Oval 16"/>
            <p:cNvSpPr/>
            <p:nvPr/>
          </p:nvSpPr>
          <p:spPr>
            <a:xfrm>
              <a:off x="3699933" y="618067"/>
              <a:ext cx="2658534" cy="1143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99466" y="931334"/>
              <a:ext cx="1828802" cy="616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49" b="1" dirty="0"/>
                <a:t>WALNUT PARK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 rot="16200000">
            <a:off x="5144501" y="2315574"/>
            <a:ext cx="4770028" cy="3905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9" b="1" dirty="0">
                <a:solidFill>
                  <a:sysClr val="windowText" lastClr="000000"/>
                </a:solidFill>
              </a:rPr>
              <a:t>FLORISSANT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875563" y="352417"/>
            <a:ext cx="1120046" cy="472547"/>
            <a:chOff x="10500748" y="469889"/>
            <a:chExt cx="1493395" cy="63006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89" t="16058" r="58153" b="80142"/>
            <a:stretch/>
          </p:blipFill>
          <p:spPr>
            <a:xfrm>
              <a:off x="10917662" y="469889"/>
              <a:ext cx="659567" cy="32228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500748" y="792176"/>
              <a:ext cx="1493395" cy="3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Schools &amp; Churches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875563" y="888940"/>
            <a:ext cx="1120046" cy="472548"/>
            <a:chOff x="10500748" y="1185252"/>
            <a:chExt cx="1493395" cy="63006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60" t="21535" r="57259" b="73659"/>
            <a:stretch/>
          </p:blipFill>
          <p:spPr>
            <a:xfrm>
              <a:off x="10906419" y="1185252"/>
              <a:ext cx="682052" cy="32228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500748" y="1507539"/>
              <a:ext cx="1493395" cy="3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Parks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75563" y="1417248"/>
            <a:ext cx="1120046" cy="450064"/>
            <a:chOff x="10500748" y="1889664"/>
            <a:chExt cx="1493395" cy="600087"/>
          </a:xfrm>
        </p:grpSpPr>
        <p:sp>
          <p:nvSpPr>
            <p:cNvPr id="22" name="Rectangle 21"/>
            <p:cNvSpPr/>
            <p:nvPr/>
          </p:nvSpPr>
          <p:spPr>
            <a:xfrm>
              <a:off x="10906419" y="1889664"/>
              <a:ext cx="682052" cy="292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500748" y="2181974"/>
              <a:ext cx="14933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LRA Parcels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875563" y="1939500"/>
            <a:ext cx="1120046" cy="604976"/>
            <a:chOff x="10500748" y="2585999"/>
            <a:chExt cx="1493395" cy="806633"/>
          </a:xfrm>
        </p:grpSpPr>
        <p:sp>
          <p:nvSpPr>
            <p:cNvPr id="23" name="Rectangle 22"/>
            <p:cNvSpPr/>
            <p:nvPr/>
          </p:nvSpPr>
          <p:spPr>
            <a:xfrm>
              <a:off x="10906419" y="2585999"/>
              <a:ext cx="682052" cy="29230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500748" y="2900190"/>
              <a:ext cx="149339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Private Vacant Parcels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875563" y="2612680"/>
            <a:ext cx="1120046" cy="356505"/>
            <a:chOff x="10500748" y="3483565"/>
            <a:chExt cx="1493395" cy="475338"/>
          </a:xfrm>
        </p:grpSpPr>
        <p:sp>
          <p:nvSpPr>
            <p:cNvPr id="28" name="Oval 27"/>
            <p:cNvSpPr/>
            <p:nvPr/>
          </p:nvSpPr>
          <p:spPr>
            <a:xfrm>
              <a:off x="11158311" y="3483565"/>
              <a:ext cx="178268" cy="1821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500748" y="3651128"/>
              <a:ext cx="1493395" cy="3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Vacant Building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70213" y="1048904"/>
            <a:ext cx="1159301" cy="857249"/>
            <a:chOff x="3699933" y="618067"/>
            <a:chExt cx="2658534" cy="1143000"/>
          </a:xfrm>
        </p:grpSpPr>
        <p:sp>
          <p:nvSpPr>
            <p:cNvPr id="37" name="Oval 36"/>
            <p:cNvSpPr/>
            <p:nvPr/>
          </p:nvSpPr>
          <p:spPr>
            <a:xfrm>
              <a:off x="3699933" y="618067"/>
              <a:ext cx="2658534" cy="1143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199468" y="931333"/>
              <a:ext cx="1828801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Library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754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66" y="2"/>
            <a:ext cx="7543801" cy="50292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365500" y="1397000"/>
            <a:ext cx="3949700" cy="2457451"/>
          </a:xfrm>
          <a:custGeom>
            <a:avLst/>
            <a:gdLst>
              <a:gd name="connsiteX0" fmla="*/ 0 w 5266267"/>
              <a:gd name="connsiteY0" fmla="*/ 203200 h 3276600"/>
              <a:gd name="connsiteX1" fmla="*/ 1041400 w 5266267"/>
              <a:gd name="connsiteY1" fmla="*/ 33866 h 3276600"/>
              <a:gd name="connsiteX2" fmla="*/ 3530600 w 5266267"/>
              <a:gd name="connsiteY2" fmla="*/ 0 h 3276600"/>
              <a:gd name="connsiteX3" fmla="*/ 4241800 w 5266267"/>
              <a:gd name="connsiteY3" fmla="*/ 25400 h 3276600"/>
              <a:gd name="connsiteX4" fmla="*/ 4267200 w 5266267"/>
              <a:gd name="connsiteY4" fmla="*/ 550333 h 3276600"/>
              <a:gd name="connsiteX5" fmla="*/ 5257800 w 5266267"/>
              <a:gd name="connsiteY5" fmla="*/ 550333 h 3276600"/>
              <a:gd name="connsiteX6" fmla="*/ 5266267 w 5266267"/>
              <a:gd name="connsiteY6" fmla="*/ 1134533 h 3276600"/>
              <a:gd name="connsiteX7" fmla="*/ 4250267 w 5266267"/>
              <a:gd name="connsiteY7" fmla="*/ 1159933 h 3276600"/>
              <a:gd name="connsiteX8" fmla="*/ 4284134 w 5266267"/>
              <a:gd name="connsiteY8" fmla="*/ 1659466 h 3276600"/>
              <a:gd name="connsiteX9" fmla="*/ 5249334 w 5266267"/>
              <a:gd name="connsiteY9" fmla="*/ 1676400 h 3276600"/>
              <a:gd name="connsiteX10" fmla="*/ 5249334 w 5266267"/>
              <a:gd name="connsiteY10" fmla="*/ 2235200 h 3276600"/>
              <a:gd name="connsiteX11" fmla="*/ 2904067 w 5266267"/>
              <a:gd name="connsiteY11" fmla="*/ 2243666 h 3276600"/>
              <a:gd name="connsiteX12" fmla="*/ 2912534 w 5266267"/>
              <a:gd name="connsiteY12" fmla="*/ 3276600 h 3276600"/>
              <a:gd name="connsiteX13" fmla="*/ 245534 w 5266267"/>
              <a:gd name="connsiteY13" fmla="*/ 3268133 h 3276600"/>
              <a:gd name="connsiteX14" fmla="*/ 237067 w 5266267"/>
              <a:gd name="connsiteY14" fmla="*/ 2243666 h 3276600"/>
              <a:gd name="connsiteX15" fmla="*/ 440267 w 5266267"/>
              <a:gd name="connsiteY15" fmla="*/ 2243666 h 3276600"/>
              <a:gd name="connsiteX16" fmla="*/ 440267 w 5266267"/>
              <a:gd name="connsiteY16" fmla="*/ 1143000 h 3276600"/>
              <a:gd name="connsiteX17" fmla="*/ 0 w 5266267"/>
              <a:gd name="connsiteY17" fmla="*/ 20320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66267" h="3276600">
                <a:moveTo>
                  <a:pt x="0" y="203200"/>
                </a:moveTo>
                <a:lnTo>
                  <a:pt x="1041400" y="33866"/>
                </a:lnTo>
                <a:lnTo>
                  <a:pt x="3530600" y="0"/>
                </a:lnTo>
                <a:lnTo>
                  <a:pt x="4241800" y="25400"/>
                </a:lnTo>
                <a:lnTo>
                  <a:pt x="4267200" y="550333"/>
                </a:lnTo>
                <a:lnTo>
                  <a:pt x="5257800" y="550333"/>
                </a:lnTo>
                <a:lnTo>
                  <a:pt x="5266267" y="1134533"/>
                </a:lnTo>
                <a:lnTo>
                  <a:pt x="4250267" y="1159933"/>
                </a:lnTo>
                <a:lnTo>
                  <a:pt x="4284134" y="1659466"/>
                </a:lnTo>
                <a:lnTo>
                  <a:pt x="5249334" y="1676400"/>
                </a:lnTo>
                <a:lnTo>
                  <a:pt x="5249334" y="2235200"/>
                </a:lnTo>
                <a:lnTo>
                  <a:pt x="2904067" y="2243666"/>
                </a:lnTo>
                <a:cubicBezTo>
                  <a:pt x="2906889" y="2587977"/>
                  <a:pt x="2909712" y="2932289"/>
                  <a:pt x="2912534" y="3276600"/>
                </a:cubicBezTo>
                <a:lnTo>
                  <a:pt x="245534" y="3268133"/>
                </a:lnTo>
                <a:cubicBezTo>
                  <a:pt x="242712" y="2926644"/>
                  <a:pt x="239889" y="2585155"/>
                  <a:pt x="237067" y="2243666"/>
                </a:cubicBezTo>
                <a:lnTo>
                  <a:pt x="440267" y="2243666"/>
                </a:lnTo>
                <a:lnTo>
                  <a:pt x="440267" y="1143000"/>
                </a:lnTo>
                <a:lnTo>
                  <a:pt x="0" y="203200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  <p:sp>
        <p:nvSpPr>
          <p:cNvPr id="5" name="TextBox 4"/>
          <p:cNvSpPr txBox="1"/>
          <p:nvPr/>
        </p:nvSpPr>
        <p:spPr>
          <a:xfrm>
            <a:off x="7372351" y="1339852"/>
            <a:ext cx="177165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Eligible Area and Highest Priority Vacancy Clusters</a:t>
            </a:r>
          </a:p>
        </p:txBody>
      </p:sp>
    </p:spTree>
    <p:extLst>
      <p:ext uri="{BB962C8B-B14F-4D97-AF65-F5344CB8AC3E}">
        <p14:creationId xmlns:p14="http://schemas.microsoft.com/office/powerpoint/2010/main" val="2504825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66" y="2"/>
            <a:ext cx="7543801" cy="50292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365500" y="1397000"/>
            <a:ext cx="3949700" cy="2457451"/>
          </a:xfrm>
          <a:custGeom>
            <a:avLst/>
            <a:gdLst>
              <a:gd name="connsiteX0" fmla="*/ 0 w 5266267"/>
              <a:gd name="connsiteY0" fmla="*/ 203200 h 3276600"/>
              <a:gd name="connsiteX1" fmla="*/ 1041400 w 5266267"/>
              <a:gd name="connsiteY1" fmla="*/ 33866 h 3276600"/>
              <a:gd name="connsiteX2" fmla="*/ 3530600 w 5266267"/>
              <a:gd name="connsiteY2" fmla="*/ 0 h 3276600"/>
              <a:gd name="connsiteX3" fmla="*/ 4241800 w 5266267"/>
              <a:gd name="connsiteY3" fmla="*/ 25400 h 3276600"/>
              <a:gd name="connsiteX4" fmla="*/ 4267200 w 5266267"/>
              <a:gd name="connsiteY4" fmla="*/ 550333 h 3276600"/>
              <a:gd name="connsiteX5" fmla="*/ 5257800 w 5266267"/>
              <a:gd name="connsiteY5" fmla="*/ 550333 h 3276600"/>
              <a:gd name="connsiteX6" fmla="*/ 5266267 w 5266267"/>
              <a:gd name="connsiteY6" fmla="*/ 1134533 h 3276600"/>
              <a:gd name="connsiteX7" fmla="*/ 4250267 w 5266267"/>
              <a:gd name="connsiteY7" fmla="*/ 1159933 h 3276600"/>
              <a:gd name="connsiteX8" fmla="*/ 4284134 w 5266267"/>
              <a:gd name="connsiteY8" fmla="*/ 1659466 h 3276600"/>
              <a:gd name="connsiteX9" fmla="*/ 5249334 w 5266267"/>
              <a:gd name="connsiteY9" fmla="*/ 1676400 h 3276600"/>
              <a:gd name="connsiteX10" fmla="*/ 5249334 w 5266267"/>
              <a:gd name="connsiteY10" fmla="*/ 2235200 h 3276600"/>
              <a:gd name="connsiteX11" fmla="*/ 2904067 w 5266267"/>
              <a:gd name="connsiteY11" fmla="*/ 2243666 h 3276600"/>
              <a:gd name="connsiteX12" fmla="*/ 2912534 w 5266267"/>
              <a:gd name="connsiteY12" fmla="*/ 3276600 h 3276600"/>
              <a:gd name="connsiteX13" fmla="*/ 245534 w 5266267"/>
              <a:gd name="connsiteY13" fmla="*/ 3268133 h 3276600"/>
              <a:gd name="connsiteX14" fmla="*/ 237067 w 5266267"/>
              <a:gd name="connsiteY14" fmla="*/ 2243666 h 3276600"/>
              <a:gd name="connsiteX15" fmla="*/ 440267 w 5266267"/>
              <a:gd name="connsiteY15" fmla="*/ 2243666 h 3276600"/>
              <a:gd name="connsiteX16" fmla="*/ 440267 w 5266267"/>
              <a:gd name="connsiteY16" fmla="*/ 1143000 h 3276600"/>
              <a:gd name="connsiteX17" fmla="*/ 0 w 5266267"/>
              <a:gd name="connsiteY17" fmla="*/ 20320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66267" h="3276600">
                <a:moveTo>
                  <a:pt x="0" y="203200"/>
                </a:moveTo>
                <a:lnTo>
                  <a:pt x="1041400" y="33866"/>
                </a:lnTo>
                <a:lnTo>
                  <a:pt x="3530600" y="0"/>
                </a:lnTo>
                <a:lnTo>
                  <a:pt x="4241800" y="25400"/>
                </a:lnTo>
                <a:lnTo>
                  <a:pt x="4267200" y="550333"/>
                </a:lnTo>
                <a:lnTo>
                  <a:pt x="5257800" y="550333"/>
                </a:lnTo>
                <a:lnTo>
                  <a:pt x="5266267" y="1134533"/>
                </a:lnTo>
                <a:lnTo>
                  <a:pt x="4250267" y="1159933"/>
                </a:lnTo>
                <a:lnTo>
                  <a:pt x="4284134" y="1659466"/>
                </a:lnTo>
                <a:lnTo>
                  <a:pt x="5249334" y="1676400"/>
                </a:lnTo>
                <a:lnTo>
                  <a:pt x="5249334" y="2235200"/>
                </a:lnTo>
                <a:lnTo>
                  <a:pt x="2904067" y="2243666"/>
                </a:lnTo>
                <a:cubicBezTo>
                  <a:pt x="2906889" y="2587977"/>
                  <a:pt x="2909712" y="2932289"/>
                  <a:pt x="2912534" y="3276600"/>
                </a:cubicBezTo>
                <a:lnTo>
                  <a:pt x="245534" y="3268133"/>
                </a:lnTo>
                <a:cubicBezTo>
                  <a:pt x="242712" y="2926644"/>
                  <a:pt x="239889" y="2585155"/>
                  <a:pt x="237067" y="2243666"/>
                </a:cubicBezTo>
                <a:lnTo>
                  <a:pt x="440267" y="2243666"/>
                </a:lnTo>
                <a:lnTo>
                  <a:pt x="440267" y="1143000"/>
                </a:lnTo>
                <a:lnTo>
                  <a:pt x="0" y="20320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  <p:grpSp>
        <p:nvGrpSpPr>
          <p:cNvPr id="14" name="Group 13"/>
          <p:cNvGrpSpPr/>
          <p:nvPr/>
        </p:nvGrpSpPr>
        <p:grpSpPr>
          <a:xfrm>
            <a:off x="2555715" y="1416005"/>
            <a:ext cx="4761131" cy="3384596"/>
            <a:chOff x="3407620" y="1888006"/>
            <a:chExt cx="6348173" cy="4512794"/>
          </a:xfrm>
        </p:grpSpPr>
        <p:sp>
          <p:nvSpPr>
            <p:cNvPr id="6" name="Freeform 5"/>
            <p:cNvSpPr/>
            <p:nvPr/>
          </p:nvSpPr>
          <p:spPr>
            <a:xfrm>
              <a:off x="6052144" y="1888006"/>
              <a:ext cx="3703649" cy="1644604"/>
            </a:xfrm>
            <a:custGeom>
              <a:avLst/>
              <a:gdLst>
                <a:gd name="connsiteX0" fmla="*/ 32892 w 3703649"/>
                <a:gd name="connsiteY0" fmla="*/ 243401 h 1644604"/>
                <a:gd name="connsiteX1" fmla="*/ 32892 w 3703649"/>
                <a:gd name="connsiteY1" fmla="*/ 6578 h 1644604"/>
                <a:gd name="connsiteX2" fmla="*/ 2690573 w 3703649"/>
                <a:gd name="connsiteY2" fmla="*/ 0 h 1644604"/>
                <a:gd name="connsiteX3" fmla="*/ 2703729 w 3703649"/>
                <a:gd name="connsiteY3" fmla="*/ 526273 h 1644604"/>
                <a:gd name="connsiteX4" fmla="*/ 3703649 w 3703649"/>
                <a:gd name="connsiteY4" fmla="*/ 506538 h 1644604"/>
                <a:gd name="connsiteX5" fmla="*/ 3690492 w 3703649"/>
                <a:gd name="connsiteY5" fmla="*/ 1098595 h 1644604"/>
                <a:gd name="connsiteX6" fmla="*/ 2697151 w 3703649"/>
                <a:gd name="connsiteY6" fmla="*/ 1065703 h 1644604"/>
                <a:gd name="connsiteX7" fmla="*/ 2703729 w 3703649"/>
                <a:gd name="connsiteY7" fmla="*/ 1638026 h 1644604"/>
                <a:gd name="connsiteX8" fmla="*/ 1841957 w 3703649"/>
                <a:gd name="connsiteY8" fmla="*/ 1644604 h 1644604"/>
                <a:gd name="connsiteX9" fmla="*/ 1835378 w 3703649"/>
                <a:gd name="connsiteY9" fmla="*/ 1078860 h 1644604"/>
                <a:gd name="connsiteX10" fmla="*/ 1368311 w 3703649"/>
                <a:gd name="connsiteY10" fmla="*/ 1078860 h 1644604"/>
                <a:gd name="connsiteX11" fmla="*/ 1368311 w 3703649"/>
                <a:gd name="connsiteY11" fmla="*/ 526273 h 1644604"/>
                <a:gd name="connsiteX12" fmla="*/ 0 w 3703649"/>
                <a:gd name="connsiteY12" fmla="*/ 519695 h 1644604"/>
                <a:gd name="connsiteX13" fmla="*/ 32892 w 3703649"/>
                <a:gd name="connsiteY13" fmla="*/ 243401 h 164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3649" h="1644604">
                  <a:moveTo>
                    <a:pt x="32892" y="243401"/>
                  </a:moveTo>
                  <a:lnTo>
                    <a:pt x="32892" y="6578"/>
                  </a:lnTo>
                  <a:lnTo>
                    <a:pt x="2690573" y="0"/>
                  </a:lnTo>
                  <a:lnTo>
                    <a:pt x="2703729" y="526273"/>
                  </a:lnTo>
                  <a:lnTo>
                    <a:pt x="3703649" y="506538"/>
                  </a:lnTo>
                  <a:lnTo>
                    <a:pt x="3690492" y="1098595"/>
                  </a:lnTo>
                  <a:lnTo>
                    <a:pt x="2697151" y="1065703"/>
                  </a:lnTo>
                  <a:cubicBezTo>
                    <a:pt x="2699344" y="1256477"/>
                    <a:pt x="2701536" y="1447252"/>
                    <a:pt x="2703729" y="1638026"/>
                  </a:cubicBezTo>
                  <a:lnTo>
                    <a:pt x="1841957" y="1644604"/>
                  </a:lnTo>
                  <a:lnTo>
                    <a:pt x="1835378" y="1078860"/>
                  </a:lnTo>
                  <a:lnTo>
                    <a:pt x="1368311" y="1078860"/>
                  </a:lnTo>
                  <a:lnTo>
                    <a:pt x="1368311" y="526273"/>
                  </a:lnTo>
                  <a:lnTo>
                    <a:pt x="0" y="519695"/>
                  </a:lnTo>
                  <a:lnTo>
                    <a:pt x="32892" y="243401"/>
                  </a:lnTo>
                  <a:close/>
                </a:path>
              </a:pathLst>
            </a:custGeom>
            <a:solidFill>
              <a:srgbClr val="B2B2B2">
                <a:alpha val="60000"/>
              </a:srgb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>
                <a:ln>
                  <a:solidFill>
                    <a:schemeClr val="accent3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4743039" y="2480063"/>
              <a:ext cx="1328840" cy="539431"/>
            </a:xfrm>
            <a:custGeom>
              <a:avLst/>
              <a:gdLst>
                <a:gd name="connsiteX0" fmla="*/ 0 w 1328840"/>
                <a:gd name="connsiteY0" fmla="*/ 6579 h 539431"/>
                <a:gd name="connsiteX1" fmla="*/ 1315683 w 1328840"/>
                <a:gd name="connsiteY1" fmla="*/ 0 h 539431"/>
                <a:gd name="connsiteX2" fmla="*/ 1328840 w 1328840"/>
                <a:gd name="connsiteY2" fmla="*/ 539431 h 539431"/>
                <a:gd name="connsiteX3" fmla="*/ 223666 w 1328840"/>
                <a:gd name="connsiteY3" fmla="*/ 532852 h 539431"/>
                <a:gd name="connsiteX4" fmla="*/ 0 w 1328840"/>
                <a:gd name="connsiteY4" fmla="*/ 6579 h 53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8840" h="539431">
                  <a:moveTo>
                    <a:pt x="0" y="6579"/>
                  </a:moveTo>
                  <a:lnTo>
                    <a:pt x="1315683" y="0"/>
                  </a:lnTo>
                  <a:lnTo>
                    <a:pt x="1328840" y="539431"/>
                  </a:lnTo>
                  <a:lnTo>
                    <a:pt x="223666" y="532852"/>
                  </a:lnTo>
                  <a:lnTo>
                    <a:pt x="0" y="6579"/>
                  </a:lnTo>
                  <a:close/>
                </a:path>
              </a:pathLst>
            </a:custGeom>
            <a:solidFill>
              <a:srgbClr val="B2B2B2">
                <a:alpha val="60000"/>
              </a:srgb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8" name="Freeform 7"/>
            <p:cNvSpPr/>
            <p:nvPr/>
          </p:nvSpPr>
          <p:spPr>
            <a:xfrm>
              <a:off x="3407620" y="3032650"/>
              <a:ext cx="2670838" cy="1085439"/>
            </a:xfrm>
            <a:custGeom>
              <a:avLst/>
              <a:gdLst>
                <a:gd name="connsiteX0" fmla="*/ 0 w 2670838"/>
                <a:gd name="connsiteY0" fmla="*/ 13157 h 1085439"/>
                <a:gd name="connsiteX1" fmla="*/ 32892 w 2670838"/>
                <a:gd name="connsiteY1" fmla="*/ 1085439 h 1085439"/>
                <a:gd name="connsiteX2" fmla="*/ 2670838 w 2670838"/>
                <a:gd name="connsiteY2" fmla="*/ 1072282 h 1085439"/>
                <a:gd name="connsiteX3" fmla="*/ 2664259 w 2670838"/>
                <a:gd name="connsiteY3" fmla="*/ 499960 h 1085439"/>
                <a:gd name="connsiteX4" fmla="*/ 1552507 w 2670838"/>
                <a:gd name="connsiteY4" fmla="*/ 513117 h 1085439"/>
                <a:gd name="connsiteX5" fmla="*/ 1552507 w 2670838"/>
                <a:gd name="connsiteY5" fmla="*/ 0 h 1085439"/>
                <a:gd name="connsiteX6" fmla="*/ 0 w 2670838"/>
                <a:gd name="connsiteY6" fmla="*/ 13157 h 108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0838" h="1085439">
                  <a:moveTo>
                    <a:pt x="0" y="13157"/>
                  </a:moveTo>
                  <a:lnTo>
                    <a:pt x="32892" y="1085439"/>
                  </a:lnTo>
                  <a:lnTo>
                    <a:pt x="2670838" y="1072282"/>
                  </a:lnTo>
                  <a:lnTo>
                    <a:pt x="2664259" y="499960"/>
                  </a:lnTo>
                  <a:lnTo>
                    <a:pt x="1552507" y="513117"/>
                  </a:lnTo>
                  <a:lnTo>
                    <a:pt x="1552507" y="0"/>
                  </a:lnTo>
                  <a:lnTo>
                    <a:pt x="0" y="13157"/>
                  </a:lnTo>
                  <a:close/>
                </a:path>
              </a:pathLst>
            </a:custGeom>
            <a:solidFill>
              <a:srgbClr val="B2B2B2">
                <a:alpha val="60000"/>
              </a:srgb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9" name="Freeform 8"/>
            <p:cNvSpPr/>
            <p:nvPr/>
          </p:nvSpPr>
          <p:spPr>
            <a:xfrm>
              <a:off x="3420777" y="5118009"/>
              <a:ext cx="2664259" cy="1282791"/>
            </a:xfrm>
            <a:custGeom>
              <a:avLst/>
              <a:gdLst>
                <a:gd name="connsiteX0" fmla="*/ 1315683 w 2664259"/>
                <a:gd name="connsiteY0" fmla="*/ 0 h 1282791"/>
                <a:gd name="connsiteX1" fmla="*/ 6578 w 2664259"/>
                <a:gd name="connsiteY1" fmla="*/ 19735 h 1282791"/>
                <a:gd name="connsiteX2" fmla="*/ 0 w 2664259"/>
                <a:gd name="connsiteY2" fmla="*/ 499959 h 1282791"/>
                <a:gd name="connsiteX3" fmla="*/ 953870 w 2664259"/>
                <a:gd name="connsiteY3" fmla="*/ 513116 h 1282791"/>
                <a:gd name="connsiteX4" fmla="*/ 960449 w 2664259"/>
                <a:gd name="connsiteY4" fmla="*/ 756518 h 1282791"/>
                <a:gd name="connsiteX5" fmla="*/ 1302527 w 2664259"/>
                <a:gd name="connsiteY5" fmla="*/ 756518 h 1282791"/>
                <a:gd name="connsiteX6" fmla="*/ 1309105 w 2664259"/>
                <a:gd name="connsiteY6" fmla="*/ 1019654 h 1282791"/>
                <a:gd name="connsiteX7" fmla="*/ 947292 w 2664259"/>
                <a:gd name="connsiteY7" fmla="*/ 1013076 h 1282791"/>
                <a:gd name="connsiteX8" fmla="*/ 940714 w 2664259"/>
                <a:gd name="connsiteY8" fmla="*/ 1282791 h 1282791"/>
                <a:gd name="connsiteX9" fmla="*/ 1348576 w 2664259"/>
                <a:gd name="connsiteY9" fmla="*/ 1256477 h 1282791"/>
                <a:gd name="connsiteX10" fmla="*/ 1368311 w 2664259"/>
                <a:gd name="connsiteY10" fmla="*/ 1019654 h 1282791"/>
                <a:gd name="connsiteX11" fmla="*/ 1572242 w 2664259"/>
                <a:gd name="connsiteY11" fmla="*/ 1019654 h 1282791"/>
                <a:gd name="connsiteX12" fmla="*/ 1572242 w 2664259"/>
                <a:gd name="connsiteY12" fmla="*/ 1269634 h 1282791"/>
                <a:gd name="connsiteX13" fmla="*/ 2289289 w 2664259"/>
                <a:gd name="connsiteY13" fmla="*/ 1256477 h 1282791"/>
                <a:gd name="connsiteX14" fmla="*/ 2289289 w 2664259"/>
                <a:gd name="connsiteY14" fmla="*/ 1006497 h 1282791"/>
                <a:gd name="connsiteX15" fmla="*/ 2131407 w 2664259"/>
                <a:gd name="connsiteY15" fmla="*/ 1013076 h 1282791"/>
                <a:gd name="connsiteX16" fmla="*/ 2111672 w 2664259"/>
                <a:gd name="connsiteY16" fmla="*/ 513116 h 1282791"/>
                <a:gd name="connsiteX17" fmla="*/ 2651102 w 2664259"/>
                <a:gd name="connsiteY17" fmla="*/ 499959 h 1282791"/>
                <a:gd name="connsiteX18" fmla="*/ 2664259 w 2664259"/>
                <a:gd name="connsiteY18" fmla="*/ 39470 h 1282791"/>
                <a:gd name="connsiteX19" fmla="*/ 2039309 w 2664259"/>
                <a:gd name="connsiteY19" fmla="*/ 32892 h 1282791"/>
                <a:gd name="connsiteX20" fmla="*/ 2026152 w 2664259"/>
                <a:gd name="connsiteY20" fmla="*/ 493381 h 1282791"/>
                <a:gd name="connsiteX21" fmla="*/ 1795908 w 2664259"/>
                <a:gd name="connsiteY21" fmla="*/ 493381 h 1282791"/>
                <a:gd name="connsiteX22" fmla="*/ 1795908 w 2664259"/>
                <a:gd name="connsiteY22" fmla="*/ 256558 h 1282791"/>
                <a:gd name="connsiteX23" fmla="*/ 2026152 w 2664259"/>
                <a:gd name="connsiteY23" fmla="*/ 249979 h 1282791"/>
                <a:gd name="connsiteX24" fmla="*/ 2012996 w 2664259"/>
                <a:gd name="connsiteY24" fmla="*/ 26313 h 1282791"/>
                <a:gd name="connsiteX25" fmla="*/ 1315683 w 2664259"/>
                <a:gd name="connsiteY25" fmla="*/ 0 h 1282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64259" h="1282791">
                  <a:moveTo>
                    <a:pt x="1315683" y="0"/>
                  </a:moveTo>
                  <a:lnTo>
                    <a:pt x="6578" y="19735"/>
                  </a:lnTo>
                  <a:cubicBezTo>
                    <a:pt x="4385" y="179810"/>
                    <a:pt x="2193" y="339884"/>
                    <a:pt x="0" y="499959"/>
                  </a:cubicBezTo>
                  <a:lnTo>
                    <a:pt x="953870" y="513116"/>
                  </a:lnTo>
                  <a:lnTo>
                    <a:pt x="960449" y="756518"/>
                  </a:lnTo>
                  <a:lnTo>
                    <a:pt x="1302527" y="756518"/>
                  </a:lnTo>
                  <a:lnTo>
                    <a:pt x="1309105" y="1019654"/>
                  </a:lnTo>
                  <a:lnTo>
                    <a:pt x="947292" y="1013076"/>
                  </a:lnTo>
                  <a:lnTo>
                    <a:pt x="940714" y="1282791"/>
                  </a:lnTo>
                  <a:lnTo>
                    <a:pt x="1348576" y="1256477"/>
                  </a:lnTo>
                  <a:lnTo>
                    <a:pt x="1368311" y="1019654"/>
                  </a:lnTo>
                  <a:lnTo>
                    <a:pt x="1572242" y="1019654"/>
                  </a:lnTo>
                  <a:lnTo>
                    <a:pt x="1572242" y="1269634"/>
                  </a:lnTo>
                  <a:lnTo>
                    <a:pt x="2289289" y="1256477"/>
                  </a:lnTo>
                  <a:lnTo>
                    <a:pt x="2289289" y="1006497"/>
                  </a:lnTo>
                  <a:lnTo>
                    <a:pt x="2131407" y="1013076"/>
                  </a:lnTo>
                  <a:lnTo>
                    <a:pt x="2111672" y="513116"/>
                  </a:lnTo>
                  <a:lnTo>
                    <a:pt x="2651102" y="499959"/>
                  </a:lnTo>
                  <a:lnTo>
                    <a:pt x="2664259" y="39470"/>
                  </a:lnTo>
                  <a:lnTo>
                    <a:pt x="2039309" y="32892"/>
                  </a:lnTo>
                  <a:lnTo>
                    <a:pt x="2026152" y="493381"/>
                  </a:lnTo>
                  <a:lnTo>
                    <a:pt x="1795908" y="493381"/>
                  </a:lnTo>
                  <a:lnTo>
                    <a:pt x="1795908" y="256558"/>
                  </a:lnTo>
                  <a:lnTo>
                    <a:pt x="2026152" y="249979"/>
                  </a:lnTo>
                  <a:lnTo>
                    <a:pt x="2012996" y="26313"/>
                  </a:lnTo>
                  <a:lnTo>
                    <a:pt x="1315683" y="0"/>
                  </a:lnTo>
                  <a:close/>
                </a:path>
              </a:pathLst>
            </a:custGeom>
            <a:solidFill>
              <a:srgbClr val="B2B2B2">
                <a:alpha val="60000"/>
              </a:srgb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756196" y="3019494"/>
              <a:ext cx="2677416" cy="2855033"/>
            </a:xfrm>
            <a:custGeom>
              <a:avLst/>
              <a:gdLst>
                <a:gd name="connsiteX0" fmla="*/ 6578 w 2677416"/>
                <a:gd name="connsiteY0" fmla="*/ 2072201 h 2855033"/>
                <a:gd name="connsiteX1" fmla="*/ 0 w 2677416"/>
                <a:gd name="connsiteY1" fmla="*/ 1131487 h 2855033"/>
                <a:gd name="connsiteX2" fmla="*/ 1348575 w 2677416"/>
                <a:gd name="connsiteY2" fmla="*/ 1098595 h 2855033"/>
                <a:gd name="connsiteX3" fmla="*/ 1348575 w 2677416"/>
                <a:gd name="connsiteY3" fmla="*/ 13156 h 2855033"/>
                <a:gd name="connsiteX4" fmla="*/ 2637945 w 2677416"/>
                <a:gd name="connsiteY4" fmla="*/ 0 h 2855033"/>
                <a:gd name="connsiteX5" fmla="*/ 2677416 w 2677416"/>
                <a:gd name="connsiteY5" fmla="*/ 1105174 h 2855033"/>
                <a:gd name="connsiteX6" fmla="*/ 2664259 w 2677416"/>
                <a:gd name="connsiteY6" fmla="*/ 2124828 h 2855033"/>
                <a:gd name="connsiteX7" fmla="*/ 2664259 w 2677416"/>
                <a:gd name="connsiteY7" fmla="*/ 2585318 h 2855033"/>
                <a:gd name="connsiteX8" fmla="*/ 1644604 w 2677416"/>
                <a:gd name="connsiteY8" fmla="*/ 2591896 h 2855033"/>
                <a:gd name="connsiteX9" fmla="*/ 1651182 w 2677416"/>
                <a:gd name="connsiteY9" fmla="*/ 2848454 h 2855033"/>
                <a:gd name="connsiteX10" fmla="*/ 1361732 w 2677416"/>
                <a:gd name="connsiteY10" fmla="*/ 2855033 h 2855033"/>
                <a:gd name="connsiteX11" fmla="*/ 1368310 w 2677416"/>
                <a:gd name="connsiteY11" fmla="*/ 2072201 h 2855033"/>
                <a:gd name="connsiteX12" fmla="*/ 6578 w 2677416"/>
                <a:gd name="connsiteY12" fmla="*/ 2072201 h 285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7416" h="2855033">
                  <a:moveTo>
                    <a:pt x="6578" y="2072201"/>
                  </a:moveTo>
                  <a:cubicBezTo>
                    <a:pt x="4385" y="1758630"/>
                    <a:pt x="2193" y="1445058"/>
                    <a:pt x="0" y="1131487"/>
                  </a:cubicBezTo>
                  <a:lnTo>
                    <a:pt x="1348575" y="1098595"/>
                  </a:lnTo>
                  <a:lnTo>
                    <a:pt x="1348575" y="13156"/>
                  </a:lnTo>
                  <a:lnTo>
                    <a:pt x="2637945" y="0"/>
                  </a:lnTo>
                  <a:lnTo>
                    <a:pt x="2677416" y="1105174"/>
                  </a:lnTo>
                  <a:lnTo>
                    <a:pt x="2664259" y="2124828"/>
                  </a:lnTo>
                  <a:lnTo>
                    <a:pt x="2664259" y="2585318"/>
                  </a:lnTo>
                  <a:lnTo>
                    <a:pt x="1644604" y="2591896"/>
                  </a:lnTo>
                  <a:lnTo>
                    <a:pt x="1651182" y="2848454"/>
                  </a:lnTo>
                  <a:lnTo>
                    <a:pt x="1361732" y="2855033"/>
                  </a:lnTo>
                  <a:cubicBezTo>
                    <a:pt x="1363925" y="2594089"/>
                    <a:pt x="1366117" y="2333145"/>
                    <a:pt x="1368310" y="2072201"/>
                  </a:cubicBezTo>
                  <a:lnTo>
                    <a:pt x="6578" y="2072201"/>
                  </a:lnTo>
                  <a:close/>
                </a:path>
              </a:pathLst>
            </a:custGeom>
            <a:solidFill>
              <a:srgbClr val="B2B2B2">
                <a:alpha val="60000"/>
              </a:srgb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8755873" y="5085117"/>
              <a:ext cx="999920" cy="1006497"/>
            </a:xfrm>
            <a:custGeom>
              <a:avLst/>
              <a:gdLst>
                <a:gd name="connsiteX0" fmla="*/ 0 w 999920"/>
                <a:gd name="connsiteY0" fmla="*/ 19735 h 1006497"/>
                <a:gd name="connsiteX1" fmla="*/ 32892 w 999920"/>
                <a:gd name="connsiteY1" fmla="*/ 1006497 h 1006497"/>
                <a:gd name="connsiteX2" fmla="*/ 986763 w 999920"/>
                <a:gd name="connsiteY2" fmla="*/ 993341 h 1006497"/>
                <a:gd name="connsiteX3" fmla="*/ 999920 w 999920"/>
                <a:gd name="connsiteY3" fmla="*/ 0 h 1006497"/>
                <a:gd name="connsiteX4" fmla="*/ 0 w 999920"/>
                <a:gd name="connsiteY4" fmla="*/ 19735 h 10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920" h="1006497">
                  <a:moveTo>
                    <a:pt x="0" y="19735"/>
                  </a:moveTo>
                  <a:lnTo>
                    <a:pt x="32892" y="1006497"/>
                  </a:lnTo>
                  <a:lnTo>
                    <a:pt x="986763" y="993341"/>
                  </a:lnTo>
                  <a:lnTo>
                    <a:pt x="999920" y="0"/>
                  </a:lnTo>
                  <a:lnTo>
                    <a:pt x="0" y="19735"/>
                  </a:lnTo>
                  <a:close/>
                </a:path>
              </a:pathLst>
            </a:custGeom>
            <a:solidFill>
              <a:srgbClr val="B2B2B2">
                <a:alpha val="60000"/>
              </a:srgb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8782187" y="4131246"/>
              <a:ext cx="973606" cy="414440"/>
            </a:xfrm>
            <a:custGeom>
              <a:avLst/>
              <a:gdLst>
                <a:gd name="connsiteX0" fmla="*/ 0 w 973606"/>
                <a:gd name="connsiteY0" fmla="*/ 0 h 414440"/>
                <a:gd name="connsiteX1" fmla="*/ 960449 w 973606"/>
                <a:gd name="connsiteY1" fmla="*/ 0 h 414440"/>
                <a:gd name="connsiteX2" fmla="*/ 973606 w 973606"/>
                <a:gd name="connsiteY2" fmla="*/ 414440 h 414440"/>
                <a:gd name="connsiteX3" fmla="*/ 690734 w 973606"/>
                <a:gd name="connsiteY3" fmla="*/ 414440 h 414440"/>
                <a:gd name="connsiteX4" fmla="*/ 684155 w 973606"/>
                <a:gd name="connsiteY4" fmla="*/ 217088 h 414440"/>
                <a:gd name="connsiteX5" fmla="*/ 421019 w 973606"/>
                <a:gd name="connsiteY5" fmla="*/ 197353 h 414440"/>
                <a:gd name="connsiteX6" fmla="*/ 322342 w 973606"/>
                <a:gd name="connsiteY6" fmla="*/ 0 h 41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3606" h="414440">
                  <a:moveTo>
                    <a:pt x="0" y="0"/>
                  </a:moveTo>
                  <a:lnTo>
                    <a:pt x="960449" y="0"/>
                  </a:lnTo>
                  <a:lnTo>
                    <a:pt x="973606" y="414440"/>
                  </a:lnTo>
                  <a:lnTo>
                    <a:pt x="690734" y="414440"/>
                  </a:lnTo>
                  <a:lnTo>
                    <a:pt x="684155" y="217088"/>
                  </a:lnTo>
                  <a:lnTo>
                    <a:pt x="421019" y="197353"/>
                  </a:lnTo>
                  <a:lnTo>
                    <a:pt x="322342" y="0"/>
                  </a:lnTo>
                </a:path>
              </a:pathLst>
            </a:custGeom>
            <a:solidFill>
              <a:srgbClr val="B2B2B2">
                <a:alpha val="60000"/>
              </a:srgb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65583" y="1623226"/>
            <a:ext cx="4751262" cy="2960288"/>
            <a:chOff x="3420777" y="2164299"/>
            <a:chExt cx="6335016" cy="3947051"/>
          </a:xfrm>
          <a:solidFill>
            <a:srgbClr val="A9D18E">
              <a:alpha val="60000"/>
            </a:srgbClr>
          </a:solidFill>
        </p:grpSpPr>
        <p:sp>
          <p:nvSpPr>
            <p:cNvPr id="13" name="Freeform 12"/>
            <p:cNvSpPr/>
            <p:nvPr/>
          </p:nvSpPr>
          <p:spPr>
            <a:xfrm>
              <a:off x="4572000" y="2164299"/>
              <a:ext cx="1519614" cy="289451"/>
            </a:xfrm>
            <a:custGeom>
              <a:avLst/>
              <a:gdLst>
                <a:gd name="connsiteX0" fmla="*/ 0 w 1519614"/>
                <a:gd name="connsiteY0" fmla="*/ 13157 h 289451"/>
                <a:gd name="connsiteX1" fmla="*/ 1480144 w 1519614"/>
                <a:gd name="connsiteY1" fmla="*/ 0 h 289451"/>
                <a:gd name="connsiteX2" fmla="*/ 1519614 w 1519614"/>
                <a:gd name="connsiteY2" fmla="*/ 263137 h 289451"/>
                <a:gd name="connsiteX3" fmla="*/ 131568 w 1519614"/>
                <a:gd name="connsiteY3" fmla="*/ 289451 h 289451"/>
                <a:gd name="connsiteX4" fmla="*/ 0 w 1519614"/>
                <a:gd name="connsiteY4" fmla="*/ 13157 h 28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614" h="289451">
                  <a:moveTo>
                    <a:pt x="0" y="13157"/>
                  </a:moveTo>
                  <a:lnTo>
                    <a:pt x="1480144" y="0"/>
                  </a:lnTo>
                  <a:lnTo>
                    <a:pt x="1519614" y="263137"/>
                  </a:lnTo>
                  <a:lnTo>
                    <a:pt x="131568" y="289451"/>
                  </a:lnTo>
                  <a:lnTo>
                    <a:pt x="0" y="13157"/>
                  </a:lnTo>
                  <a:close/>
                </a:path>
              </a:pathLst>
            </a:custGeom>
            <a:grp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973283" y="3045807"/>
              <a:ext cx="1118331" cy="467068"/>
            </a:xfrm>
            <a:custGeom>
              <a:avLst/>
              <a:gdLst>
                <a:gd name="connsiteX0" fmla="*/ 19736 w 1118331"/>
                <a:gd name="connsiteY0" fmla="*/ 0 h 467068"/>
                <a:gd name="connsiteX1" fmla="*/ 0 w 1118331"/>
                <a:gd name="connsiteY1" fmla="*/ 467068 h 467068"/>
                <a:gd name="connsiteX2" fmla="*/ 1098596 w 1118331"/>
                <a:gd name="connsiteY2" fmla="*/ 453911 h 467068"/>
                <a:gd name="connsiteX3" fmla="*/ 1118331 w 1118331"/>
                <a:gd name="connsiteY3" fmla="*/ 0 h 467068"/>
                <a:gd name="connsiteX4" fmla="*/ 19736 w 1118331"/>
                <a:gd name="connsiteY4" fmla="*/ 0 h 46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8331" h="467068">
                  <a:moveTo>
                    <a:pt x="19736" y="0"/>
                  </a:moveTo>
                  <a:lnTo>
                    <a:pt x="0" y="467068"/>
                  </a:lnTo>
                  <a:lnTo>
                    <a:pt x="1098596" y="453911"/>
                  </a:lnTo>
                  <a:lnTo>
                    <a:pt x="1118331" y="0"/>
                  </a:lnTo>
                  <a:lnTo>
                    <a:pt x="19736" y="0"/>
                  </a:lnTo>
                  <a:close/>
                </a:path>
              </a:pathLst>
            </a:custGeom>
            <a:grp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7236259" y="2980023"/>
              <a:ext cx="2519534" cy="2131407"/>
            </a:xfrm>
            <a:custGeom>
              <a:avLst/>
              <a:gdLst>
                <a:gd name="connsiteX0" fmla="*/ 0 w 2519534"/>
                <a:gd name="connsiteY0" fmla="*/ 19735 h 2131407"/>
                <a:gd name="connsiteX1" fmla="*/ 19735 w 2519534"/>
                <a:gd name="connsiteY1" fmla="*/ 289450 h 2131407"/>
                <a:gd name="connsiteX2" fmla="*/ 203931 w 2519534"/>
                <a:gd name="connsiteY2" fmla="*/ 296029 h 2131407"/>
                <a:gd name="connsiteX3" fmla="*/ 217088 w 2519534"/>
                <a:gd name="connsiteY3" fmla="*/ 552587 h 2131407"/>
                <a:gd name="connsiteX4" fmla="*/ 203931 w 2519534"/>
                <a:gd name="connsiteY4" fmla="*/ 1124909 h 2131407"/>
                <a:gd name="connsiteX5" fmla="*/ 782832 w 2519534"/>
                <a:gd name="connsiteY5" fmla="*/ 1124909 h 2131407"/>
                <a:gd name="connsiteX6" fmla="*/ 782832 w 2519534"/>
                <a:gd name="connsiteY6" fmla="*/ 1355154 h 2131407"/>
                <a:gd name="connsiteX7" fmla="*/ 1138066 w 2519534"/>
                <a:gd name="connsiteY7" fmla="*/ 1355154 h 2131407"/>
                <a:gd name="connsiteX8" fmla="*/ 1118331 w 2519534"/>
                <a:gd name="connsiteY8" fmla="*/ 1598555 h 2131407"/>
                <a:gd name="connsiteX9" fmla="*/ 1092017 w 2519534"/>
                <a:gd name="connsiteY9" fmla="*/ 1677496 h 2131407"/>
                <a:gd name="connsiteX10" fmla="*/ 1078860 w 2519534"/>
                <a:gd name="connsiteY10" fmla="*/ 1881427 h 2131407"/>
                <a:gd name="connsiteX11" fmla="*/ 1210429 w 2519534"/>
                <a:gd name="connsiteY11" fmla="*/ 1894584 h 2131407"/>
                <a:gd name="connsiteX12" fmla="*/ 1236742 w 2519534"/>
                <a:gd name="connsiteY12" fmla="*/ 2131407 h 2131407"/>
                <a:gd name="connsiteX13" fmla="*/ 1414360 w 2519534"/>
                <a:gd name="connsiteY13" fmla="*/ 2124829 h 2131407"/>
                <a:gd name="connsiteX14" fmla="*/ 1388046 w 2519534"/>
                <a:gd name="connsiteY14" fmla="*/ 1874849 h 2131407"/>
                <a:gd name="connsiteX15" fmla="*/ 1506458 w 2519534"/>
                <a:gd name="connsiteY15" fmla="*/ 1874849 h 2131407"/>
                <a:gd name="connsiteX16" fmla="*/ 1513036 w 2519534"/>
                <a:gd name="connsiteY16" fmla="*/ 1585399 h 2131407"/>
                <a:gd name="connsiteX17" fmla="*/ 1249899 w 2519534"/>
                <a:gd name="connsiteY17" fmla="*/ 1598555 h 2131407"/>
                <a:gd name="connsiteX18" fmla="*/ 1243321 w 2519534"/>
                <a:gd name="connsiteY18" fmla="*/ 1355154 h 2131407"/>
                <a:gd name="connsiteX19" fmla="*/ 1217007 w 2519534"/>
                <a:gd name="connsiteY19" fmla="*/ 1124909 h 2131407"/>
                <a:gd name="connsiteX20" fmla="*/ 2519534 w 2519534"/>
                <a:gd name="connsiteY20" fmla="*/ 1105174 h 2131407"/>
                <a:gd name="connsiteX21" fmla="*/ 2493220 w 2519534"/>
                <a:gd name="connsiteY21" fmla="*/ 559165 h 2131407"/>
                <a:gd name="connsiteX22" fmla="*/ 559165 w 2519534"/>
                <a:gd name="connsiteY22" fmla="*/ 546009 h 2131407"/>
                <a:gd name="connsiteX23" fmla="*/ 532852 w 2519534"/>
                <a:gd name="connsiteY23" fmla="*/ 282872 h 2131407"/>
                <a:gd name="connsiteX24" fmla="*/ 217088 w 2519534"/>
                <a:gd name="connsiteY24" fmla="*/ 269715 h 2131407"/>
                <a:gd name="connsiteX25" fmla="*/ 171039 w 2519534"/>
                <a:gd name="connsiteY25" fmla="*/ 0 h 2131407"/>
                <a:gd name="connsiteX26" fmla="*/ 0 w 2519534"/>
                <a:gd name="connsiteY26" fmla="*/ 19735 h 213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519534" h="2131407">
                  <a:moveTo>
                    <a:pt x="0" y="19735"/>
                  </a:moveTo>
                  <a:lnTo>
                    <a:pt x="19735" y="289450"/>
                  </a:lnTo>
                  <a:lnTo>
                    <a:pt x="203931" y="296029"/>
                  </a:lnTo>
                  <a:lnTo>
                    <a:pt x="217088" y="552587"/>
                  </a:lnTo>
                  <a:lnTo>
                    <a:pt x="203931" y="1124909"/>
                  </a:lnTo>
                  <a:lnTo>
                    <a:pt x="782832" y="1124909"/>
                  </a:lnTo>
                  <a:lnTo>
                    <a:pt x="782832" y="1355154"/>
                  </a:lnTo>
                  <a:lnTo>
                    <a:pt x="1138066" y="1355154"/>
                  </a:lnTo>
                  <a:lnTo>
                    <a:pt x="1118331" y="1598555"/>
                  </a:lnTo>
                  <a:lnTo>
                    <a:pt x="1092017" y="1677496"/>
                  </a:lnTo>
                  <a:lnTo>
                    <a:pt x="1078860" y="1881427"/>
                  </a:lnTo>
                  <a:lnTo>
                    <a:pt x="1210429" y="1894584"/>
                  </a:lnTo>
                  <a:lnTo>
                    <a:pt x="1236742" y="2131407"/>
                  </a:lnTo>
                  <a:lnTo>
                    <a:pt x="1414360" y="2124829"/>
                  </a:lnTo>
                  <a:lnTo>
                    <a:pt x="1388046" y="1874849"/>
                  </a:lnTo>
                  <a:lnTo>
                    <a:pt x="1506458" y="1874849"/>
                  </a:lnTo>
                  <a:lnTo>
                    <a:pt x="1513036" y="1585399"/>
                  </a:lnTo>
                  <a:lnTo>
                    <a:pt x="1249899" y="1598555"/>
                  </a:lnTo>
                  <a:lnTo>
                    <a:pt x="1243321" y="1355154"/>
                  </a:lnTo>
                  <a:lnTo>
                    <a:pt x="1217007" y="1124909"/>
                  </a:lnTo>
                  <a:lnTo>
                    <a:pt x="2519534" y="1105174"/>
                  </a:lnTo>
                  <a:lnTo>
                    <a:pt x="2493220" y="559165"/>
                  </a:lnTo>
                  <a:lnTo>
                    <a:pt x="559165" y="546009"/>
                  </a:lnTo>
                  <a:lnTo>
                    <a:pt x="532852" y="282872"/>
                  </a:lnTo>
                  <a:lnTo>
                    <a:pt x="217088" y="269715"/>
                  </a:lnTo>
                  <a:lnTo>
                    <a:pt x="171039" y="0"/>
                  </a:lnTo>
                  <a:lnTo>
                    <a:pt x="0" y="19735"/>
                  </a:lnTo>
                  <a:close/>
                </a:path>
              </a:pathLst>
            </a:custGeom>
            <a:grp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3420777" y="4644363"/>
              <a:ext cx="1322262" cy="467067"/>
            </a:xfrm>
            <a:custGeom>
              <a:avLst/>
              <a:gdLst>
                <a:gd name="connsiteX0" fmla="*/ 6578 w 1322262"/>
                <a:gd name="connsiteY0" fmla="*/ 19735 h 467067"/>
                <a:gd name="connsiteX1" fmla="*/ 0 w 1322262"/>
                <a:gd name="connsiteY1" fmla="*/ 467067 h 467067"/>
                <a:gd name="connsiteX2" fmla="*/ 1302527 w 1322262"/>
                <a:gd name="connsiteY2" fmla="*/ 460489 h 467067"/>
                <a:gd name="connsiteX3" fmla="*/ 1322262 w 1322262"/>
                <a:gd name="connsiteY3" fmla="*/ 0 h 467067"/>
                <a:gd name="connsiteX4" fmla="*/ 6578 w 1322262"/>
                <a:gd name="connsiteY4" fmla="*/ 19735 h 46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2262" h="467067">
                  <a:moveTo>
                    <a:pt x="6578" y="19735"/>
                  </a:moveTo>
                  <a:cubicBezTo>
                    <a:pt x="4385" y="168846"/>
                    <a:pt x="2193" y="317956"/>
                    <a:pt x="0" y="467067"/>
                  </a:cubicBezTo>
                  <a:lnTo>
                    <a:pt x="1302527" y="460489"/>
                  </a:lnTo>
                  <a:lnTo>
                    <a:pt x="1322262" y="0"/>
                  </a:lnTo>
                  <a:lnTo>
                    <a:pt x="6578" y="19735"/>
                  </a:lnTo>
                  <a:close/>
                </a:path>
              </a:pathLst>
            </a:custGeom>
            <a:grp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4400961" y="5867948"/>
              <a:ext cx="328921" cy="243402"/>
            </a:xfrm>
            <a:custGeom>
              <a:avLst/>
              <a:gdLst>
                <a:gd name="connsiteX0" fmla="*/ 0 w 328921"/>
                <a:gd name="connsiteY0" fmla="*/ 32892 h 243402"/>
                <a:gd name="connsiteX1" fmla="*/ 0 w 328921"/>
                <a:gd name="connsiteY1" fmla="*/ 230245 h 243402"/>
                <a:gd name="connsiteX2" fmla="*/ 328921 w 328921"/>
                <a:gd name="connsiteY2" fmla="*/ 243402 h 243402"/>
                <a:gd name="connsiteX3" fmla="*/ 322343 w 328921"/>
                <a:gd name="connsiteY3" fmla="*/ 0 h 243402"/>
                <a:gd name="connsiteX4" fmla="*/ 0 w 328921"/>
                <a:gd name="connsiteY4" fmla="*/ 32892 h 24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921" h="243402">
                  <a:moveTo>
                    <a:pt x="0" y="32892"/>
                  </a:moveTo>
                  <a:lnTo>
                    <a:pt x="0" y="230245"/>
                  </a:lnTo>
                  <a:lnTo>
                    <a:pt x="328921" y="243402"/>
                  </a:lnTo>
                  <a:lnTo>
                    <a:pt x="322343" y="0"/>
                  </a:lnTo>
                  <a:lnTo>
                    <a:pt x="0" y="32892"/>
                  </a:lnTo>
                  <a:close/>
                </a:path>
              </a:pathLst>
            </a:custGeom>
            <a:grp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596751" y="1830445"/>
            <a:ext cx="1968592" cy="2960288"/>
            <a:chOff x="4795666" y="2440593"/>
            <a:chExt cx="2624789" cy="3947050"/>
          </a:xfrm>
          <a:solidFill>
            <a:srgbClr val="FF0000">
              <a:alpha val="60000"/>
            </a:srgbClr>
          </a:solidFill>
        </p:grpSpPr>
        <p:sp>
          <p:nvSpPr>
            <p:cNvPr id="20" name="Freeform 19"/>
            <p:cNvSpPr/>
            <p:nvPr/>
          </p:nvSpPr>
          <p:spPr>
            <a:xfrm>
              <a:off x="5223263" y="5341675"/>
              <a:ext cx="223666" cy="256558"/>
            </a:xfrm>
            <a:custGeom>
              <a:avLst/>
              <a:gdLst>
                <a:gd name="connsiteX0" fmla="*/ 0 w 223666"/>
                <a:gd name="connsiteY0" fmla="*/ 0 h 256558"/>
                <a:gd name="connsiteX1" fmla="*/ 0 w 223666"/>
                <a:gd name="connsiteY1" fmla="*/ 243401 h 256558"/>
                <a:gd name="connsiteX2" fmla="*/ 203931 w 223666"/>
                <a:gd name="connsiteY2" fmla="*/ 256558 h 256558"/>
                <a:gd name="connsiteX3" fmla="*/ 223666 w 223666"/>
                <a:gd name="connsiteY3" fmla="*/ 13157 h 256558"/>
                <a:gd name="connsiteX4" fmla="*/ 0 w 223666"/>
                <a:gd name="connsiteY4" fmla="*/ 0 h 256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666" h="256558">
                  <a:moveTo>
                    <a:pt x="0" y="0"/>
                  </a:moveTo>
                  <a:lnTo>
                    <a:pt x="0" y="243401"/>
                  </a:lnTo>
                  <a:lnTo>
                    <a:pt x="203931" y="256558"/>
                  </a:lnTo>
                  <a:lnTo>
                    <a:pt x="223666" y="1315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532449" y="5664017"/>
              <a:ext cx="210509" cy="210510"/>
            </a:xfrm>
            <a:custGeom>
              <a:avLst/>
              <a:gdLst>
                <a:gd name="connsiteX0" fmla="*/ 0 w 210509"/>
                <a:gd name="connsiteY0" fmla="*/ 0 h 210510"/>
                <a:gd name="connsiteX1" fmla="*/ 210509 w 210509"/>
                <a:gd name="connsiteY1" fmla="*/ 13157 h 210510"/>
                <a:gd name="connsiteX2" fmla="*/ 197352 w 210509"/>
                <a:gd name="connsiteY2" fmla="*/ 210510 h 210510"/>
                <a:gd name="connsiteX3" fmla="*/ 19735 w 210509"/>
                <a:gd name="connsiteY3" fmla="*/ 210510 h 210510"/>
                <a:gd name="connsiteX4" fmla="*/ 0 w 210509"/>
                <a:gd name="connsiteY4" fmla="*/ 0 h 21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509" h="210510">
                  <a:moveTo>
                    <a:pt x="0" y="0"/>
                  </a:moveTo>
                  <a:lnTo>
                    <a:pt x="210509" y="13157"/>
                  </a:lnTo>
                  <a:lnTo>
                    <a:pt x="197352" y="210510"/>
                  </a:lnTo>
                  <a:lnTo>
                    <a:pt x="19735" y="2105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4795666" y="6163977"/>
              <a:ext cx="197353" cy="223666"/>
            </a:xfrm>
            <a:custGeom>
              <a:avLst/>
              <a:gdLst>
                <a:gd name="connsiteX0" fmla="*/ 0 w 197353"/>
                <a:gd name="connsiteY0" fmla="*/ 0 h 223666"/>
                <a:gd name="connsiteX1" fmla="*/ 6579 w 197353"/>
                <a:gd name="connsiteY1" fmla="*/ 203931 h 223666"/>
                <a:gd name="connsiteX2" fmla="*/ 197353 w 197353"/>
                <a:gd name="connsiteY2" fmla="*/ 223666 h 223666"/>
                <a:gd name="connsiteX3" fmla="*/ 197353 w 197353"/>
                <a:gd name="connsiteY3" fmla="*/ 0 h 223666"/>
                <a:gd name="connsiteX4" fmla="*/ 0 w 197353"/>
                <a:gd name="connsiteY4" fmla="*/ 0 h 223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353" h="223666">
                  <a:moveTo>
                    <a:pt x="0" y="0"/>
                  </a:moveTo>
                  <a:lnTo>
                    <a:pt x="6579" y="203931"/>
                  </a:lnTo>
                  <a:lnTo>
                    <a:pt x="197353" y="223666"/>
                  </a:lnTo>
                  <a:lnTo>
                    <a:pt x="19735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085036" y="2440593"/>
              <a:ext cx="1335419" cy="572322"/>
            </a:xfrm>
            <a:custGeom>
              <a:avLst/>
              <a:gdLst>
                <a:gd name="connsiteX0" fmla="*/ 0 w 1335419"/>
                <a:gd name="connsiteY0" fmla="*/ 0 h 572322"/>
                <a:gd name="connsiteX1" fmla="*/ 19735 w 1335419"/>
                <a:gd name="connsiteY1" fmla="*/ 572322 h 572322"/>
                <a:gd name="connsiteX2" fmla="*/ 1335419 w 1335419"/>
                <a:gd name="connsiteY2" fmla="*/ 539430 h 572322"/>
                <a:gd name="connsiteX3" fmla="*/ 1315683 w 1335419"/>
                <a:gd name="connsiteY3" fmla="*/ 0 h 572322"/>
                <a:gd name="connsiteX4" fmla="*/ 0 w 1335419"/>
                <a:gd name="connsiteY4" fmla="*/ 0 h 57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5419" h="572322">
                  <a:moveTo>
                    <a:pt x="0" y="0"/>
                  </a:moveTo>
                  <a:lnTo>
                    <a:pt x="19735" y="572322"/>
                  </a:lnTo>
                  <a:lnTo>
                    <a:pt x="1335419" y="539430"/>
                  </a:lnTo>
                  <a:lnTo>
                    <a:pt x="131568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29002" y="1425873"/>
            <a:ext cx="3912514" cy="2407700"/>
            <a:chOff x="4572000" y="1901163"/>
            <a:chExt cx="5216685" cy="3210267"/>
          </a:xfrm>
          <a:solidFill>
            <a:srgbClr val="7030A0">
              <a:alpha val="60000"/>
            </a:srgbClr>
          </a:solidFill>
        </p:grpSpPr>
        <p:sp>
          <p:nvSpPr>
            <p:cNvPr id="25" name="Freeform 24"/>
            <p:cNvSpPr/>
            <p:nvPr/>
          </p:nvSpPr>
          <p:spPr>
            <a:xfrm>
              <a:off x="8755873" y="2407701"/>
              <a:ext cx="999920" cy="572322"/>
            </a:xfrm>
            <a:custGeom>
              <a:avLst/>
              <a:gdLst>
                <a:gd name="connsiteX0" fmla="*/ 999920 w 999920"/>
                <a:gd name="connsiteY0" fmla="*/ 0 h 572322"/>
                <a:gd name="connsiteX1" fmla="*/ 986763 w 999920"/>
                <a:gd name="connsiteY1" fmla="*/ 572322 h 572322"/>
                <a:gd name="connsiteX2" fmla="*/ 13157 w 999920"/>
                <a:gd name="connsiteY2" fmla="*/ 565744 h 572322"/>
                <a:gd name="connsiteX3" fmla="*/ 0 w 999920"/>
                <a:gd name="connsiteY3" fmla="*/ 32892 h 572322"/>
                <a:gd name="connsiteX4" fmla="*/ 999920 w 999920"/>
                <a:gd name="connsiteY4" fmla="*/ 0 h 57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920" h="572322">
                  <a:moveTo>
                    <a:pt x="999920" y="0"/>
                  </a:moveTo>
                  <a:lnTo>
                    <a:pt x="986763" y="572322"/>
                  </a:lnTo>
                  <a:lnTo>
                    <a:pt x="13157" y="565744"/>
                  </a:lnTo>
                  <a:lnTo>
                    <a:pt x="0" y="32892"/>
                  </a:lnTo>
                  <a:lnTo>
                    <a:pt x="999920" y="0"/>
                  </a:lnTo>
                  <a:close/>
                </a:path>
              </a:pathLst>
            </a:custGeom>
            <a:grp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4572000" y="2157721"/>
              <a:ext cx="1519614" cy="296029"/>
            </a:xfrm>
            <a:custGeom>
              <a:avLst/>
              <a:gdLst>
                <a:gd name="connsiteX0" fmla="*/ 0 w 1519614"/>
                <a:gd name="connsiteY0" fmla="*/ 0 h 296029"/>
                <a:gd name="connsiteX1" fmla="*/ 131568 w 1519614"/>
                <a:gd name="connsiteY1" fmla="*/ 296029 h 296029"/>
                <a:gd name="connsiteX2" fmla="*/ 1519614 w 1519614"/>
                <a:gd name="connsiteY2" fmla="*/ 296029 h 296029"/>
                <a:gd name="connsiteX3" fmla="*/ 1480144 w 1519614"/>
                <a:gd name="connsiteY3" fmla="*/ 0 h 296029"/>
                <a:gd name="connsiteX4" fmla="*/ 0 w 1519614"/>
                <a:gd name="connsiteY4" fmla="*/ 0 h 296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614" h="296029">
                  <a:moveTo>
                    <a:pt x="0" y="0"/>
                  </a:moveTo>
                  <a:lnTo>
                    <a:pt x="131568" y="296029"/>
                  </a:lnTo>
                  <a:lnTo>
                    <a:pt x="1519614" y="296029"/>
                  </a:lnTo>
                  <a:lnTo>
                    <a:pt x="148014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4960127" y="3506296"/>
              <a:ext cx="4828558" cy="1605134"/>
            </a:xfrm>
            <a:custGeom>
              <a:avLst/>
              <a:gdLst>
                <a:gd name="connsiteX0" fmla="*/ 0 w 4828558"/>
                <a:gd name="connsiteY0" fmla="*/ 85520 h 1605134"/>
                <a:gd name="connsiteX1" fmla="*/ 0 w 4828558"/>
                <a:gd name="connsiteY1" fmla="*/ 598636 h 1605134"/>
                <a:gd name="connsiteX2" fmla="*/ 1111752 w 4828558"/>
                <a:gd name="connsiteY2" fmla="*/ 592058 h 1605134"/>
                <a:gd name="connsiteX3" fmla="*/ 1144644 w 4828558"/>
                <a:gd name="connsiteY3" fmla="*/ 1605134 h 1605134"/>
                <a:gd name="connsiteX4" fmla="*/ 2460328 w 4828558"/>
                <a:gd name="connsiteY4" fmla="*/ 1598556 h 1605134"/>
                <a:gd name="connsiteX5" fmla="*/ 2447171 w 4828558"/>
                <a:gd name="connsiteY5" fmla="*/ 578901 h 1605134"/>
                <a:gd name="connsiteX6" fmla="*/ 4828558 w 4828558"/>
                <a:gd name="connsiteY6" fmla="*/ 578901 h 1605134"/>
                <a:gd name="connsiteX7" fmla="*/ 4802244 w 4828558"/>
                <a:gd name="connsiteY7" fmla="*/ 0 h 1605134"/>
                <a:gd name="connsiteX8" fmla="*/ 2440592 w 4828558"/>
                <a:gd name="connsiteY8" fmla="*/ 39471 h 1605134"/>
                <a:gd name="connsiteX9" fmla="*/ 2401122 w 4828558"/>
                <a:gd name="connsiteY9" fmla="*/ 592058 h 1605134"/>
                <a:gd name="connsiteX10" fmla="*/ 1124909 w 4828558"/>
                <a:gd name="connsiteY10" fmla="*/ 559166 h 1605134"/>
                <a:gd name="connsiteX11" fmla="*/ 1118331 w 4828558"/>
                <a:gd name="connsiteY11" fmla="*/ 52628 h 1605134"/>
                <a:gd name="connsiteX12" fmla="*/ 1019654 w 4828558"/>
                <a:gd name="connsiteY12" fmla="*/ 26314 h 1605134"/>
                <a:gd name="connsiteX13" fmla="*/ 0 w 4828558"/>
                <a:gd name="connsiteY13" fmla="*/ 85520 h 160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28558" h="1605134">
                  <a:moveTo>
                    <a:pt x="0" y="85520"/>
                  </a:moveTo>
                  <a:lnTo>
                    <a:pt x="0" y="598636"/>
                  </a:lnTo>
                  <a:lnTo>
                    <a:pt x="1111752" y="592058"/>
                  </a:lnTo>
                  <a:lnTo>
                    <a:pt x="1144644" y="1605134"/>
                  </a:lnTo>
                  <a:lnTo>
                    <a:pt x="2460328" y="1598556"/>
                  </a:lnTo>
                  <a:lnTo>
                    <a:pt x="2447171" y="578901"/>
                  </a:lnTo>
                  <a:lnTo>
                    <a:pt x="4828558" y="578901"/>
                  </a:lnTo>
                  <a:lnTo>
                    <a:pt x="4802244" y="0"/>
                  </a:lnTo>
                  <a:lnTo>
                    <a:pt x="2440592" y="39471"/>
                  </a:lnTo>
                  <a:lnTo>
                    <a:pt x="2401122" y="592058"/>
                  </a:lnTo>
                  <a:lnTo>
                    <a:pt x="1124909" y="559166"/>
                  </a:lnTo>
                  <a:cubicBezTo>
                    <a:pt x="1122716" y="390320"/>
                    <a:pt x="1120524" y="221474"/>
                    <a:pt x="1118331" y="52628"/>
                  </a:cubicBezTo>
                  <a:lnTo>
                    <a:pt x="1019654" y="26314"/>
                  </a:lnTo>
                  <a:lnTo>
                    <a:pt x="0" y="85520"/>
                  </a:lnTo>
                  <a:close/>
                </a:path>
              </a:pathLst>
            </a:custGeom>
            <a:grp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6111350" y="2986601"/>
              <a:ext cx="1315683" cy="572323"/>
            </a:xfrm>
            <a:custGeom>
              <a:avLst/>
              <a:gdLst>
                <a:gd name="connsiteX0" fmla="*/ 0 w 1315683"/>
                <a:gd name="connsiteY0" fmla="*/ 19736 h 572323"/>
                <a:gd name="connsiteX1" fmla="*/ 6578 w 1315683"/>
                <a:gd name="connsiteY1" fmla="*/ 572323 h 572323"/>
                <a:gd name="connsiteX2" fmla="*/ 1289369 w 1315683"/>
                <a:gd name="connsiteY2" fmla="*/ 546009 h 572323"/>
                <a:gd name="connsiteX3" fmla="*/ 1315683 w 1315683"/>
                <a:gd name="connsiteY3" fmla="*/ 0 h 572323"/>
                <a:gd name="connsiteX4" fmla="*/ 0 w 1315683"/>
                <a:gd name="connsiteY4" fmla="*/ 19736 h 572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683" h="572323">
                  <a:moveTo>
                    <a:pt x="0" y="19736"/>
                  </a:moveTo>
                  <a:cubicBezTo>
                    <a:pt x="2193" y="203932"/>
                    <a:pt x="4385" y="388127"/>
                    <a:pt x="6578" y="572323"/>
                  </a:cubicBezTo>
                  <a:lnTo>
                    <a:pt x="1289369" y="546009"/>
                  </a:lnTo>
                  <a:lnTo>
                    <a:pt x="1315683" y="0"/>
                  </a:lnTo>
                  <a:lnTo>
                    <a:pt x="0" y="19736"/>
                  </a:lnTo>
                  <a:close/>
                </a:path>
              </a:pathLst>
            </a:custGeom>
            <a:grp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8157237" y="1901163"/>
              <a:ext cx="322343" cy="263136"/>
            </a:xfrm>
            <a:custGeom>
              <a:avLst/>
              <a:gdLst>
                <a:gd name="connsiteX0" fmla="*/ 0 w 322343"/>
                <a:gd name="connsiteY0" fmla="*/ 32892 h 263136"/>
                <a:gd name="connsiteX1" fmla="*/ 6579 w 322343"/>
                <a:gd name="connsiteY1" fmla="*/ 263136 h 263136"/>
                <a:gd name="connsiteX2" fmla="*/ 322343 w 322343"/>
                <a:gd name="connsiteY2" fmla="*/ 249979 h 263136"/>
                <a:gd name="connsiteX3" fmla="*/ 302608 w 322343"/>
                <a:gd name="connsiteY3" fmla="*/ 0 h 263136"/>
                <a:gd name="connsiteX4" fmla="*/ 0 w 322343"/>
                <a:gd name="connsiteY4" fmla="*/ 32892 h 263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343" h="263136">
                  <a:moveTo>
                    <a:pt x="0" y="32892"/>
                  </a:moveTo>
                  <a:lnTo>
                    <a:pt x="6579" y="263136"/>
                  </a:lnTo>
                  <a:lnTo>
                    <a:pt x="322343" y="249979"/>
                  </a:lnTo>
                  <a:lnTo>
                    <a:pt x="302608" y="0"/>
                  </a:lnTo>
                  <a:lnTo>
                    <a:pt x="0" y="32892"/>
                  </a:lnTo>
                  <a:close/>
                </a:path>
              </a:pathLst>
            </a:custGeom>
            <a:grp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4762774" y="2486642"/>
              <a:ext cx="361813" cy="269715"/>
            </a:xfrm>
            <a:custGeom>
              <a:avLst/>
              <a:gdLst>
                <a:gd name="connsiteX0" fmla="*/ 0 w 361813"/>
                <a:gd name="connsiteY0" fmla="*/ 13157 h 269715"/>
                <a:gd name="connsiteX1" fmla="*/ 124990 w 361813"/>
                <a:gd name="connsiteY1" fmla="*/ 263136 h 269715"/>
                <a:gd name="connsiteX2" fmla="*/ 361813 w 361813"/>
                <a:gd name="connsiteY2" fmla="*/ 269715 h 269715"/>
                <a:gd name="connsiteX3" fmla="*/ 355235 w 361813"/>
                <a:gd name="connsiteY3" fmla="*/ 0 h 269715"/>
                <a:gd name="connsiteX4" fmla="*/ 0 w 361813"/>
                <a:gd name="connsiteY4" fmla="*/ 13157 h 26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813" h="269715">
                  <a:moveTo>
                    <a:pt x="0" y="13157"/>
                  </a:moveTo>
                  <a:lnTo>
                    <a:pt x="124990" y="263136"/>
                  </a:lnTo>
                  <a:lnTo>
                    <a:pt x="361813" y="269715"/>
                  </a:lnTo>
                  <a:lnTo>
                    <a:pt x="355235" y="0"/>
                  </a:lnTo>
                  <a:lnTo>
                    <a:pt x="0" y="13157"/>
                  </a:lnTo>
                  <a:close/>
                </a:path>
              </a:pathLst>
            </a:custGeom>
            <a:grp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5466665" y="3045807"/>
              <a:ext cx="421018" cy="236823"/>
            </a:xfrm>
            <a:custGeom>
              <a:avLst/>
              <a:gdLst>
                <a:gd name="connsiteX0" fmla="*/ 0 w 421018"/>
                <a:gd name="connsiteY0" fmla="*/ 0 h 236823"/>
                <a:gd name="connsiteX1" fmla="*/ 19735 w 421018"/>
                <a:gd name="connsiteY1" fmla="*/ 236823 h 236823"/>
                <a:gd name="connsiteX2" fmla="*/ 421018 w 421018"/>
                <a:gd name="connsiteY2" fmla="*/ 236823 h 236823"/>
                <a:gd name="connsiteX3" fmla="*/ 388126 w 421018"/>
                <a:gd name="connsiteY3" fmla="*/ 19735 h 236823"/>
                <a:gd name="connsiteX4" fmla="*/ 0 w 421018"/>
                <a:gd name="connsiteY4" fmla="*/ 0 h 23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018" h="236823">
                  <a:moveTo>
                    <a:pt x="0" y="0"/>
                  </a:moveTo>
                  <a:lnTo>
                    <a:pt x="19735" y="236823"/>
                  </a:lnTo>
                  <a:lnTo>
                    <a:pt x="421018" y="236823"/>
                  </a:lnTo>
                  <a:lnTo>
                    <a:pt x="388126" y="197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427013" y="841596"/>
            <a:ext cx="1628158" cy="113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 dirty="0">
                <a:solidFill>
                  <a:srgbClr val="FF7C80"/>
                </a:solidFill>
              </a:rPr>
              <a:t>Eligible for Urban Greening Program Demolition Funds &amp; Green Space Conversion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27013" y="161461"/>
            <a:ext cx="1628158" cy="507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 dirty="0"/>
              <a:t>Highest Priority Vacancy Clusters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27013" y="2130790"/>
            <a:ext cx="1628158" cy="507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 dirty="0">
                <a:solidFill>
                  <a:schemeClr val="accent3">
                    <a:lumMod val="75000"/>
                  </a:schemeClr>
                </a:solidFill>
              </a:rPr>
              <a:t>Identified by </a:t>
            </a:r>
          </a:p>
          <a:p>
            <a:r>
              <a:rPr lang="en-US" sz="1349" dirty="0">
                <a:solidFill>
                  <a:schemeClr val="accent3">
                    <a:lumMod val="75000"/>
                  </a:schemeClr>
                </a:solidFill>
              </a:rPr>
              <a:t>One Table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27013" y="2755819"/>
            <a:ext cx="1628158" cy="507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 dirty="0">
                <a:solidFill>
                  <a:schemeClr val="accent6">
                    <a:lumMod val="50000"/>
                  </a:schemeClr>
                </a:solidFill>
              </a:rPr>
              <a:t>Identified by </a:t>
            </a:r>
          </a:p>
          <a:p>
            <a:r>
              <a:rPr lang="en-US" sz="1349" dirty="0">
                <a:solidFill>
                  <a:schemeClr val="accent6">
                    <a:lumMod val="50000"/>
                  </a:schemeClr>
                </a:solidFill>
              </a:rPr>
              <a:t>Two Tables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27013" y="3369845"/>
            <a:ext cx="1628158" cy="507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 dirty="0">
                <a:solidFill>
                  <a:srgbClr val="FF0000"/>
                </a:solidFill>
              </a:rPr>
              <a:t>Identified by </a:t>
            </a:r>
          </a:p>
          <a:p>
            <a:r>
              <a:rPr lang="en-US" sz="1349" dirty="0">
                <a:solidFill>
                  <a:srgbClr val="FF0000"/>
                </a:solidFill>
              </a:rPr>
              <a:t>All Three Tables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427013" y="4006257"/>
            <a:ext cx="1628158" cy="715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 dirty="0">
                <a:solidFill>
                  <a:srgbClr val="7030A0"/>
                </a:solidFill>
              </a:rPr>
              <a:t>Identified at Northwest Academy of Law</a:t>
            </a:r>
          </a:p>
          <a:p>
            <a:r>
              <a:rPr lang="en-US" sz="1349" dirty="0">
                <a:solidFill>
                  <a:srgbClr val="7030A0"/>
                </a:solidFill>
              </a:rPr>
              <a:t>Youth Workshop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76031" y="109304"/>
            <a:ext cx="25420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Putting It All Together</a:t>
            </a:r>
          </a:p>
        </p:txBody>
      </p:sp>
    </p:spTree>
    <p:extLst>
      <p:ext uri="{BB962C8B-B14F-4D97-AF65-F5344CB8AC3E}">
        <p14:creationId xmlns:p14="http://schemas.microsoft.com/office/powerpoint/2010/main" val="393055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/>
      <p:bldP spid="36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604658" y="4698416"/>
            <a:ext cx="914400" cy="4436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4" t="38702" r="46848" b="31270"/>
          <a:stretch/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03714" y="2848163"/>
            <a:ext cx="4815470" cy="1569851"/>
          </a:xfrm>
        </p:spPr>
        <p:txBody>
          <a:bodyPr/>
          <a:lstStyle/>
          <a:p>
            <a:r>
              <a:rPr lang="en-US" sz="1401" spc="300" dirty="0"/>
              <a:t>Combining Data-Driven Solutions with Community Knowledge &amp; Priorities to Reimagine Vacancy in St. Louis</a:t>
            </a:r>
          </a:p>
          <a:p>
            <a:r>
              <a:rPr lang="en-US" sz="1051" spc="149" dirty="0">
                <a:solidFill>
                  <a:schemeClr val="accent6">
                    <a:lumMod val="75000"/>
                  </a:schemeClr>
                </a:solidFill>
              </a:rPr>
              <a:t>Laura Ginn, Green City Coalition Project Manager</a:t>
            </a:r>
            <a:endParaRPr lang="en-US" sz="1001" spc="149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AD507EBB-6B85-49B0-8F87-4016243A337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" t="7791" r="-118" b="32468"/>
          <a:stretch/>
        </p:blipFill>
        <p:spPr>
          <a:xfrm>
            <a:off x="0" y="1449"/>
            <a:ext cx="4227513" cy="5142052"/>
          </a:xfrm>
          <a:solidFill>
            <a:schemeClr val="accent5">
              <a:alpha val="34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715" y="1804607"/>
            <a:ext cx="4840286" cy="1108946"/>
          </a:xfrm>
        </p:spPr>
        <p:txBody>
          <a:bodyPr/>
          <a:lstStyle/>
          <a:p>
            <a:r>
              <a:rPr lang="en-US" sz="2500" spc="300" dirty="0"/>
              <a:t>DATA + community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9CD63D82-1419-4C70-B62A-7A410C25A0B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23" b="29725"/>
          <a:stretch/>
        </p:blipFill>
        <p:spPr>
          <a:xfrm>
            <a:off x="4227513" y="2"/>
            <a:ext cx="4916487" cy="2417125"/>
          </a:xfrm>
          <a:solidFill>
            <a:schemeClr val="accent6">
              <a:lumMod val="75000"/>
              <a:alpha val="44000"/>
            </a:schemeClr>
          </a:solidFill>
        </p:spPr>
      </p:pic>
      <p:sp>
        <p:nvSpPr>
          <p:cNvPr id="16" name="Rectangle 15"/>
          <p:cNvSpPr/>
          <p:nvPr/>
        </p:nvSpPr>
        <p:spPr>
          <a:xfrm>
            <a:off x="6959290" y="4274731"/>
            <a:ext cx="423141" cy="423141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7" name="Rectangle 16"/>
          <p:cNvSpPr/>
          <p:nvPr/>
        </p:nvSpPr>
        <p:spPr>
          <a:xfrm>
            <a:off x="7461556" y="4789088"/>
            <a:ext cx="973440" cy="285876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8" name="Rectangle 17"/>
          <p:cNvSpPr/>
          <p:nvPr/>
        </p:nvSpPr>
        <p:spPr>
          <a:xfrm>
            <a:off x="5710573" y="4273857"/>
            <a:ext cx="464526" cy="424891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0" name="Rectangle 19"/>
          <p:cNvSpPr/>
          <p:nvPr/>
        </p:nvSpPr>
        <p:spPr>
          <a:xfrm>
            <a:off x="6229770" y="4770594"/>
            <a:ext cx="692041" cy="322859"/>
          </a:xfrm>
          <a:prstGeom prst="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2" name="Rectangle 21"/>
          <p:cNvSpPr/>
          <p:nvPr/>
        </p:nvSpPr>
        <p:spPr>
          <a:xfrm>
            <a:off x="5005512" y="4800724"/>
            <a:ext cx="684510" cy="262604"/>
          </a:xfrm>
          <a:prstGeom prst="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3" name="Rectangle 22"/>
          <p:cNvSpPr/>
          <p:nvPr/>
        </p:nvSpPr>
        <p:spPr>
          <a:xfrm>
            <a:off x="8331234" y="4274189"/>
            <a:ext cx="424228" cy="424228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4" name="Rectangle 13"/>
          <p:cNvSpPr/>
          <p:nvPr/>
        </p:nvSpPr>
        <p:spPr>
          <a:xfrm>
            <a:off x="4628249" y="4270322"/>
            <a:ext cx="431961" cy="431961"/>
          </a:xfrm>
          <a:prstGeom prst="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311227883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66" y="2"/>
            <a:ext cx="7543801" cy="5029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10766" y="2"/>
            <a:ext cx="7543801" cy="5029200"/>
            <a:chOff x="814354" y="0"/>
            <a:chExt cx="10058400" cy="6705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54" y="0"/>
              <a:ext cx="10058400" cy="6705600"/>
            </a:xfrm>
            <a:prstGeom prst="rect">
              <a:avLst/>
            </a:prstGeom>
          </p:spPr>
        </p:pic>
        <p:sp>
          <p:nvSpPr>
            <p:cNvPr id="3" name="Freeform 2"/>
            <p:cNvSpPr/>
            <p:nvPr/>
          </p:nvSpPr>
          <p:spPr>
            <a:xfrm>
              <a:off x="4487333" y="1862667"/>
              <a:ext cx="5266267" cy="3276600"/>
            </a:xfrm>
            <a:custGeom>
              <a:avLst/>
              <a:gdLst>
                <a:gd name="connsiteX0" fmla="*/ 0 w 5266267"/>
                <a:gd name="connsiteY0" fmla="*/ 203200 h 3276600"/>
                <a:gd name="connsiteX1" fmla="*/ 1041400 w 5266267"/>
                <a:gd name="connsiteY1" fmla="*/ 33866 h 3276600"/>
                <a:gd name="connsiteX2" fmla="*/ 3530600 w 5266267"/>
                <a:gd name="connsiteY2" fmla="*/ 0 h 3276600"/>
                <a:gd name="connsiteX3" fmla="*/ 4241800 w 5266267"/>
                <a:gd name="connsiteY3" fmla="*/ 25400 h 3276600"/>
                <a:gd name="connsiteX4" fmla="*/ 4267200 w 5266267"/>
                <a:gd name="connsiteY4" fmla="*/ 550333 h 3276600"/>
                <a:gd name="connsiteX5" fmla="*/ 5257800 w 5266267"/>
                <a:gd name="connsiteY5" fmla="*/ 550333 h 3276600"/>
                <a:gd name="connsiteX6" fmla="*/ 5266267 w 5266267"/>
                <a:gd name="connsiteY6" fmla="*/ 1134533 h 3276600"/>
                <a:gd name="connsiteX7" fmla="*/ 4250267 w 5266267"/>
                <a:gd name="connsiteY7" fmla="*/ 1159933 h 3276600"/>
                <a:gd name="connsiteX8" fmla="*/ 4284134 w 5266267"/>
                <a:gd name="connsiteY8" fmla="*/ 1659466 h 3276600"/>
                <a:gd name="connsiteX9" fmla="*/ 5249334 w 5266267"/>
                <a:gd name="connsiteY9" fmla="*/ 1676400 h 3276600"/>
                <a:gd name="connsiteX10" fmla="*/ 5249334 w 5266267"/>
                <a:gd name="connsiteY10" fmla="*/ 2235200 h 3276600"/>
                <a:gd name="connsiteX11" fmla="*/ 2904067 w 5266267"/>
                <a:gd name="connsiteY11" fmla="*/ 2243666 h 3276600"/>
                <a:gd name="connsiteX12" fmla="*/ 2912534 w 5266267"/>
                <a:gd name="connsiteY12" fmla="*/ 3276600 h 3276600"/>
                <a:gd name="connsiteX13" fmla="*/ 245534 w 5266267"/>
                <a:gd name="connsiteY13" fmla="*/ 3268133 h 3276600"/>
                <a:gd name="connsiteX14" fmla="*/ 237067 w 5266267"/>
                <a:gd name="connsiteY14" fmla="*/ 2243666 h 3276600"/>
                <a:gd name="connsiteX15" fmla="*/ 440267 w 5266267"/>
                <a:gd name="connsiteY15" fmla="*/ 2243666 h 3276600"/>
                <a:gd name="connsiteX16" fmla="*/ 440267 w 5266267"/>
                <a:gd name="connsiteY16" fmla="*/ 1143000 h 3276600"/>
                <a:gd name="connsiteX17" fmla="*/ 0 w 5266267"/>
                <a:gd name="connsiteY17" fmla="*/ 203200 h 327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66267" h="3276600">
                  <a:moveTo>
                    <a:pt x="0" y="203200"/>
                  </a:moveTo>
                  <a:lnTo>
                    <a:pt x="1041400" y="33866"/>
                  </a:lnTo>
                  <a:lnTo>
                    <a:pt x="3530600" y="0"/>
                  </a:lnTo>
                  <a:lnTo>
                    <a:pt x="4241800" y="25400"/>
                  </a:lnTo>
                  <a:lnTo>
                    <a:pt x="4267200" y="550333"/>
                  </a:lnTo>
                  <a:lnTo>
                    <a:pt x="5257800" y="550333"/>
                  </a:lnTo>
                  <a:lnTo>
                    <a:pt x="5266267" y="1134533"/>
                  </a:lnTo>
                  <a:lnTo>
                    <a:pt x="4250267" y="1159933"/>
                  </a:lnTo>
                  <a:lnTo>
                    <a:pt x="4284134" y="1659466"/>
                  </a:lnTo>
                  <a:lnTo>
                    <a:pt x="5249334" y="1676400"/>
                  </a:lnTo>
                  <a:lnTo>
                    <a:pt x="5249334" y="2235200"/>
                  </a:lnTo>
                  <a:lnTo>
                    <a:pt x="2904067" y="2243666"/>
                  </a:lnTo>
                  <a:cubicBezTo>
                    <a:pt x="2906889" y="2587977"/>
                    <a:pt x="2909712" y="2932289"/>
                    <a:pt x="2912534" y="3276600"/>
                  </a:cubicBezTo>
                  <a:lnTo>
                    <a:pt x="245534" y="3268133"/>
                  </a:lnTo>
                  <a:cubicBezTo>
                    <a:pt x="242712" y="2926644"/>
                    <a:pt x="239889" y="2585155"/>
                    <a:pt x="237067" y="2243666"/>
                  </a:cubicBezTo>
                  <a:lnTo>
                    <a:pt x="440267" y="2243666"/>
                  </a:lnTo>
                  <a:lnTo>
                    <a:pt x="440267" y="1143000"/>
                  </a:lnTo>
                  <a:lnTo>
                    <a:pt x="0" y="20320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407620" y="1888006"/>
              <a:ext cx="6348173" cy="4512794"/>
              <a:chOff x="3407620" y="1888006"/>
              <a:chExt cx="6348173" cy="4512794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6052144" y="1888006"/>
                <a:ext cx="3703649" cy="1644604"/>
              </a:xfrm>
              <a:custGeom>
                <a:avLst/>
                <a:gdLst>
                  <a:gd name="connsiteX0" fmla="*/ 32892 w 3703649"/>
                  <a:gd name="connsiteY0" fmla="*/ 243401 h 1644604"/>
                  <a:gd name="connsiteX1" fmla="*/ 32892 w 3703649"/>
                  <a:gd name="connsiteY1" fmla="*/ 6578 h 1644604"/>
                  <a:gd name="connsiteX2" fmla="*/ 2690573 w 3703649"/>
                  <a:gd name="connsiteY2" fmla="*/ 0 h 1644604"/>
                  <a:gd name="connsiteX3" fmla="*/ 2703729 w 3703649"/>
                  <a:gd name="connsiteY3" fmla="*/ 526273 h 1644604"/>
                  <a:gd name="connsiteX4" fmla="*/ 3703649 w 3703649"/>
                  <a:gd name="connsiteY4" fmla="*/ 506538 h 1644604"/>
                  <a:gd name="connsiteX5" fmla="*/ 3690492 w 3703649"/>
                  <a:gd name="connsiteY5" fmla="*/ 1098595 h 1644604"/>
                  <a:gd name="connsiteX6" fmla="*/ 2697151 w 3703649"/>
                  <a:gd name="connsiteY6" fmla="*/ 1065703 h 1644604"/>
                  <a:gd name="connsiteX7" fmla="*/ 2703729 w 3703649"/>
                  <a:gd name="connsiteY7" fmla="*/ 1638026 h 1644604"/>
                  <a:gd name="connsiteX8" fmla="*/ 1841957 w 3703649"/>
                  <a:gd name="connsiteY8" fmla="*/ 1644604 h 1644604"/>
                  <a:gd name="connsiteX9" fmla="*/ 1835378 w 3703649"/>
                  <a:gd name="connsiteY9" fmla="*/ 1078860 h 1644604"/>
                  <a:gd name="connsiteX10" fmla="*/ 1368311 w 3703649"/>
                  <a:gd name="connsiteY10" fmla="*/ 1078860 h 1644604"/>
                  <a:gd name="connsiteX11" fmla="*/ 1368311 w 3703649"/>
                  <a:gd name="connsiteY11" fmla="*/ 526273 h 1644604"/>
                  <a:gd name="connsiteX12" fmla="*/ 0 w 3703649"/>
                  <a:gd name="connsiteY12" fmla="*/ 519695 h 1644604"/>
                  <a:gd name="connsiteX13" fmla="*/ 32892 w 3703649"/>
                  <a:gd name="connsiteY13" fmla="*/ 243401 h 1644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3649" h="1644604">
                    <a:moveTo>
                      <a:pt x="32892" y="243401"/>
                    </a:moveTo>
                    <a:lnTo>
                      <a:pt x="32892" y="6578"/>
                    </a:lnTo>
                    <a:lnTo>
                      <a:pt x="2690573" y="0"/>
                    </a:lnTo>
                    <a:lnTo>
                      <a:pt x="2703729" y="526273"/>
                    </a:lnTo>
                    <a:lnTo>
                      <a:pt x="3703649" y="506538"/>
                    </a:lnTo>
                    <a:lnTo>
                      <a:pt x="3690492" y="1098595"/>
                    </a:lnTo>
                    <a:lnTo>
                      <a:pt x="2697151" y="1065703"/>
                    </a:lnTo>
                    <a:cubicBezTo>
                      <a:pt x="2699344" y="1256477"/>
                      <a:pt x="2701536" y="1447252"/>
                      <a:pt x="2703729" y="1638026"/>
                    </a:cubicBezTo>
                    <a:lnTo>
                      <a:pt x="1841957" y="1644604"/>
                    </a:lnTo>
                    <a:lnTo>
                      <a:pt x="1835378" y="1078860"/>
                    </a:lnTo>
                    <a:lnTo>
                      <a:pt x="1368311" y="1078860"/>
                    </a:lnTo>
                    <a:lnTo>
                      <a:pt x="1368311" y="526273"/>
                    </a:lnTo>
                    <a:lnTo>
                      <a:pt x="0" y="519695"/>
                    </a:lnTo>
                    <a:lnTo>
                      <a:pt x="32892" y="243401"/>
                    </a:lnTo>
                    <a:close/>
                  </a:path>
                </a:pathLst>
              </a:custGeom>
              <a:solidFill>
                <a:srgbClr val="B2B2B2">
                  <a:alpha val="60000"/>
                </a:srgbClr>
              </a:solidFill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>
                  <a:ln>
                    <a:solidFill>
                      <a:schemeClr val="accent3">
                        <a:lumMod val="50000"/>
                      </a:schemeClr>
                    </a:solidFill>
                  </a:ln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4743039" y="2480063"/>
                <a:ext cx="1328840" cy="539431"/>
              </a:xfrm>
              <a:custGeom>
                <a:avLst/>
                <a:gdLst>
                  <a:gd name="connsiteX0" fmla="*/ 0 w 1328840"/>
                  <a:gd name="connsiteY0" fmla="*/ 6579 h 539431"/>
                  <a:gd name="connsiteX1" fmla="*/ 1315683 w 1328840"/>
                  <a:gd name="connsiteY1" fmla="*/ 0 h 539431"/>
                  <a:gd name="connsiteX2" fmla="*/ 1328840 w 1328840"/>
                  <a:gd name="connsiteY2" fmla="*/ 539431 h 539431"/>
                  <a:gd name="connsiteX3" fmla="*/ 223666 w 1328840"/>
                  <a:gd name="connsiteY3" fmla="*/ 532852 h 539431"/>
                  <a:gd name="connsiteX4" fmla="*/ 0 w 1328840"/>
                  <a:gd name="connsiteY4" fmla="*/ 6579 h 53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840" h="539431">
                    <a:moveTo>
                      <a:pt x="0" y="6579"/>
                    </a:moveTo>
                    <a:lnTo>
                      <a:pt x="1315683" y="0"/>
                    </a:lnTo>
                    <a:lnTo>
                      <a:pt x="1328840" y="539431"/>
                    </a:lnTo>
                    <a:lnTo>
                      <a:pt x="223666" y="532852"/>
                    </a:lnTo>
                    <a:lnTo>
                      <a:pt x="0" y="6579"/>
                    </a:lnTo>
                    <a:close/>
                  </a:path>
                </a:pathLst>
              </a:custGeom>
              <a:solidFill>
                <a:srgbClr val="B2B2B2">
                  <a:alpha val="60000"/>
                </a:srgbClr>
              </a:solidFill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3407620" y="3032650"/>
                <a:ext cx="2670838" cy="1085439"/>
              </a:xfrm>
              <a:custGeom>
                <a:avLst/>
                <a:gdLst>
                  <a:gd name="connsiteX0" fmla="*/ 0 w 2670838"/>
                  <a:gd name="connsiteY0" fmla="*/ 13157 h 1085439"/>
                  <a:gd name="connsiteX1" fmla="*/ 32892 w 2670838"/>
                  <a:gd name="connsiteY1" fmla="*/ 1085439 h 1085439"/>
                  <a:gd name="connsiteX2" fmla="*/ 2670838 w 2670838"/>
                  <a:gd name="connsiteY2" fmla="*/ 1072282 h 1085439"/>
                  <a:gd name="connsiteX3" fmla="*/ 2664259 w 2670838"/>
                  <a:gd name="connsiteY3" fmla="*/ 499960 h 1085439"/>
                  <a:gd name="connsiteX4" fmla="*/ 1552507 w 2670838"/>
                  <a:gd name="connsiteY4" fmla="*/ 513117 h 1085439"/>
                  <a:gd name="connsiteX5" fmla="*/ 1552507 w 2670838"/>
                  <a:gd name="connsiteY5" fmla="*/ 0 h 1085439"/>
                  <a:gd name="connsiteX6" fmla="*/ 0 w 2670838"/>
                  <a:gd name="connsiteY6" fmla="*/ 13157 h 108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0838" h="1085439">
                    <a:moveTo>
                      <a:pt x="0" y="13157"/>
                    </a:moveTo>
                    <a:lnTo>
                      <a:pt x="32892" y="1085439"/>
                    </a:lnTo>
                    <a:lnTo>
                      <a:pt x="2670838" y="1072282"/>
                    </a:lnTo>
                    <a:lnTo>
                      <a:pt x="2664259" y="499960"/>
                    </a:lnTo>
                    <a:lnTo>
                      <a:pt x="1552507" y="513117"/>
                    </a:lnTo>
                    <a:lnTo>
                      <a:pt x="1552507" y="0"/>
                    </a:lnTo>
                    <a:lnTo>
                      <a:pt x="0" y="13157"/>
                    </a:lnTo>
                    <a:close/>
                  </a:path>
                </a:pathLst>
              </a:custGeom>
              <a:solidFill>
                <a:srgbClr val="B2B2B2">
                  <a:alpha val="60000"/>
                </a:srgbClr>
              </a:solidFill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3420777" y="5118009"/>
                <a:ext cx="2664259" cy="1282791"/>
              </a:xfrm>
              <a:custGeom>
                <a:avLst/>
                <a:gdLst>
                  <a:gd name="connsiteX0" fmla="*/ 1315683 w 2664259"/>
                  <a:gd name="connsiteY0" fmla="*/ 0 h 1282791"/>
                  <a:gd name="connsiteX1" fmla="*/ 6578 w 2664259"/>
                  <a:gd name="connsiteY1" fmla="*/ 19735 h 1282791"/>
                  <a:gd name="connsiteX2" fmla="*/ 0 w 2664259"/>
                  <a:gd name="connsiteY2" fmla="*/ 499959 h 1282791"/>
                  <a:gd name="connsiteX3" fmla="*/ 953870 w 2664259"/>
                  <a:gd name="connsiteY3" fmla="*/ 513116 h 1282791"/>
                  <a:gd name="connsiteX4" fmla="*/ 960449 w 2664259"/>
                  <a:gd name="connsiteY4" fmla="*/ 756518 h 1282791"/>
                  <a:gd name="connsiteX5" fmla="*/ 1302527 w 2664259"/>
                  <a:gd name="connsiteY5" fmla="*/ 756518 h 1282791"/>
                  <a:gd name="connsiteX6" fmla="*/ 1309105 w 2664259"/>
                  <a:gd name="connsiteY6" fmla="*/ 1019654 h 1282791"/>
                  <a:gd name="connsiteX7" fmla="*/ 947292 w 2664259"/>
                  <a:gd name="connsiteY7" fmla="*/ 1013076 h 1282791"/>
                  <a:gd name="connsiteX8" fmla="*/ 940714 w 2664259"/>
                  <a:gd name="connsiteY8" fmla="*/ 1282791 h 1282791"/>
                  <a:gd name="connsiteX9" fmla="*/ 1348576 w 2664259"/>
                  <a:gd name="connsiteY9" fmla="*/ 1256477 h 1282791"/>
                  <a:gd name="connsiteX10" fmla="*/ 1368311 w 2664259"/>
                  <a:gd name="connsiteY10" fmla="*/ 1019654 h 1282791"/>
                  <a:gd name="connsiteX11" fmla="*/ 1572242 w 2664259"/>
                  <a:gd name="connsiteY11" fmla="*/ 1019654 h 1282791"/>
                  <a:gd name="connsiteX12" fmla="*/ 1572242 w 2664259"/>
                  <a:gd name="connsiteY12" fmla="*/ 1269634 h 1282791"/>
                  <a:gd name="connsiteX13" fmla="*/ 2289289 w 2664259"/>
                  <a:gd name="connsiteY13" fmla="*/ 1256477 h 1282791"/>
                  <a:gd name="connsiteX14" fmla="*/ 2289289 w 2664259"/>
                  <a:gd name="connsiteY14" fmla="*/ 1006497 h 1282791"/>
                  <a:gd name="connsiteX15" fmla="*/ 2131407 w 2664259"/>
                  <a:gd name="connsiteY15" fmla="*/ 1013076 h 1282791"/>
                  <a:gd name="connsiteX16" fmla="*/ 2111672 w 2664259"/>
                  <a:gd name="connsiteY16" fmla="*/ 513116 h 1282791"/>
                  <a:gd name="connsiteX17" fmla="*/ 2651102 w 2664259"/>
                  <a:gd name="connsiteY17" fmla="*/ 499959 h 1282791"/>
                  <a:gd name="connsiteX18" fmla="*/ 2664259 w 2664259"/>
                  <a:gd name="connsiteY18" fmla="*/ 39470 h 1282791"/>
                  <a:gd name="connsiteX19" fmla="*/ 2039309 w 2664259"/>
                  <a:gd name="connsiteY19" fmla="*/ 32892 h 1282791"/>
                  <a:gd name="connsiteX20" fmla="*/ 2026152 w 2664259"/>
                  <a:gd name="connsiteY20" fmla="*/ 493381 h 1282791"/>
                  <a:gd name="connsiteX21" fmla="*/ 1795908 w 2664259"/>
                  <a:gd name="connsiteY21" fmla="*/ 493381 h 1282791"/>
                  <a:gd name="connsiteX22" fmla="*/ 1795908 w 2664259"/>
                  <a:gd name="connsiteY22" fmla="*/ 256558 h 1282791"/>
                  <a:gd name="connsiteX23" fmla="*/ 2026152 w 2664259"/>
                  <a:gd name="connsiteY23" fmla="*/ 249979 h 1282791"/>
                  <a:gd name="connsiteX24" fmla="*/ 2012996 w 2664259"/>
                  <a:gd name="connsiteY24" fmla="*/ 26313 h 1282791"/>
                  <a:gd name="connsiteX25" fmla="*/ 1315683 w 2664259"/>
                  <a:gd name="connsiteY25" fmla="*/ 0 h 1282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64259" h="1282791">
                    <a:moveTo>
                      <a:pt x="1315683" y="0"/>
                    </a:moveTo>
                    <a:lnTo>
                      <a:pt x="6578" y="19735"/>
                    </a:lnTo>
                    <a:cubicBezTo>
                      <a:pt x="4385" y="179810"/>
                      <a:pt x="2193" y="339884"/>
                      <a:pt x="0" y="499959"/>
                    </a:cubicBezTo>
                    <a:lnTo>
                      <a:pt x="953870" y="513116"/>
                    </a:lnTo>
                    <a:lnTo>
                      <a:pt x="960449" y="756518"/>
                    </a:lnTo>
                    <a:lnTo>
                      <a:pt x="1302527" y="756518"/>
                    </a:lnTo>
                    <a:lnTo>
                      <a:pt x="1309105" y="1019654"/>
                    </a:lnTo>
                    <a:lnTo>
                      <a:pt x="947292" y="1013076"/>
                    </a:lnTo>
                    <a:lnTo>
                      <a:pt x="940714" y="1282791"/>
                    </a:lnTo>
                    <a:lnTo>
                      <a:pt x="1348576" y="1256477"/>
                    </a:lnTo>
                    <a:lnTo>
                      <a:pt x="1368311" y="1019654"/>
                    </a:lnTo>
                    <a:lnTo>
                      <a:pt x="1572242" y="1019654"/>
                    </a:lnTo>
                    <a:lnTo>
                      <a:pt x="1572242" y="1269634"/>
                    </a:lnTo>
                    <a:lnTo>
                      <a:pt x="2289289" y="1256477"/>
                    </a:lnTo>
                    <a:lnTo>
                      <a:pt x="2289289" y="1006497"/>
                    </a:lnTo>
                    <a:lnTo>
                      <a:pt x="2131407" y="1013076"/>
                    </a:lnTo>
                    <a:lnTo>
                      <a:pt x="2111672" y="513116"/>
                    </a:lnTo>
                    <a:lnTo>
                      <a:pt x="2651102" y="499959"/>
                    </a:lnTo>
                    <a:lnTo>
                      <a:pt x="2664259" y="39470"/>
                    </a:lnTo>
                    <a:lnTo>
                      <a:pt x="2039309" y="32892"/>
                    </a:lnTo>
                    <a:lnTo>
                      <a:pt x="2026152" y="493381"/>
                    </a:lnTo>
                    <a:lnTo>
                      <a:pt x="1795908" y="493381"/>
                    </a:lnTo>
                    <a:lnTo>
                      <a:pt x="1795908" y="256558"/>
                    </a:lnTo>
                    <a:lnTo>
                      <a:pt x="2026152" y="249979"/>
                    </a:lnTo>
                    <a:lnTo>
                      <a:pt x="2012996" y="26313"/>
                    </a:lnTo>
                    <a:lnTo>
                      <a:pt x="1315683" y="0"/>
                    </a:lnTo>
                    <a:close/>
                  </a:path>
                </a:pathLst>
              </a:custGeom>
              <a:solidFill>
                <a:srgbClr val="B2B2B2">
                  <a:alpha val="60000"/>
                </a:srgbClr>
              </a:solidFill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4756196" y="3019494"/>
                <a:ext cx="2677416" cy="2855033"/>
              </a:xfrm>
              <a:custGeom>
                <a:avLst/>
                <a:gdLst>
                  <a:gd name="connsiteX0" fmla="*/ 6578 w 2677416"/>
                  <a:gd name="connsiteY0" fmla="*/ 2072201 h 2855033"/>
                  <a:gd name="connsiteX1" fmla="*/ 0 w 2677416"/>
                  <a:gd name="connsiteY1" fmla="*/ 1131487 h 2855033"/>
                  <a:gd name="connsiteX2" fmla="*/ 1348575 w 2677416"/>
                  <a:gd name="connsiteY2" fmla="*/ 1098595 h 2855033"/>
                  <a:gd name="connsiteX3" fmla="*/ 1348575 w 2677416"/>
                  <a:gd name="connsiteY3" fmla="*/ 13156 h 2855033"/>
                  <a:gd name="connsiteX4" fmla="*/ 2637945 w 2677416"/>
                  <a:gd name="connsiteY4" fmla="*/ 0 h 2855033"/>
                  <a:gd name="connsiteX5" fmla="*/ 2677416 w 2677416"/>
                  <a:gd name="connsiteY5" fmla="*/ 1105174 h 2855033"/>
                  <a:gd name="connsiteX6" fmla="*/ 2664259 w 2677416"/>
                  <a:gd name="connsiteY6" fmla="*/ 2124828 h 2855033"/>
                  <a:gd name="connsiteX7" fmla="*/ 2664259 w 2677416"/>
                  <a:gd name="connsiteY7" fmla="*/ 2585318 h 2855033"/>
                  <a:gd name="connsiteX8" fmla="*/ 1644604 w 2677416"/>
                  <a:gd name="connsiteY8" fmla="*/ 2591896 h 2855033"/>
                  <a:gd name="connsiteX9" fmla="*/ 1651182 w 2677416"/>
                  <a:gd name="connsiteY9" fmla="*/ 2848454 h 2855033"/>
                  <a:gd name="connsiteX10" fmla="*/ 1361732 w 2677416"/>
                  <a:gd name="connsiteY10" fmla="*/ 2855033 h 2855033"/>
                  <a:gd name="connsiteX11" fmla="*/ 1368310 w 2677416"/>
                  <a:gd name="connsiteY11" fmla="*/ 2072201 h 2855033"/>
                  <a:gd name="connsiteX12" fmla="*/ 6578 w 2677416"/>
                  <a:gd name="connsiteY12" fmla="*/ 2072201 h 2855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416" h="2855033">
                    <a:moveTo>
                      <a:pt x="6578" y="2072201"/>
                    </a:moveTo>
                    <a:cubicBezTo>
                      <a:pt x="4385" y="1758630"/>
                      <a:pt x="2193" y="1445058"/>
                      <a:pt x="0" y="1131487"/>
                    </a:cubicBezTo>
                    <a:lnTo>
                      <a:pt x="1348575" y="1098595"/>
                    </a:lnTo>
                    <a:lnTo>
                      <a:pt x="1348575" y="13156"/>
                    </a:lnTo>
                    <a:lnTo>
                      <a:pt x="2637945" y="0"/>
                    </a:lnTo>
                    <a:lnTo>
                      <a:pt x="2677416" y="1105174"/>
                    </a:lnTo>
                    <a:lnTo>
                      <a:pt x="2664259" y="2124828"/>
                    </a:lnTo>
                    <a:lnTo>
                      <a:pt x="2664259" y="2585318"/>
                    </a:lnTo>
                    <a:lnTo>
                      <a:pt x="1644604" y="2591896"/>
                    </a:lnTo>
                    <a:lnTo>
                      <a:pt x="1651182" y="2848454"/>
                    </a:lnTo>
                    <a:lnTo>
                      <a:pt x="1361732" y="2855033"/>
                    </a:lnTo>
                    <a:cubicBezTo>
                      <a:pt x="1363925" y="2594089"/>
                      <a:pt x="1366117" y="2333145"/>
                      <a:pt x="1368310" y="2072201"/>
                    </a:cubicBezTo>
                    <a:lnTo>
                      <a:pt x="6578" y="2072201"/>
                    </a:lnTo>
                    <a:close/>
                  </a:path>
                </a:pathLst>
              </a:custGeom>
              <a:solidFill>
                <a:srgbClr val="B2B2B2">
                  <a:alpha val="60000"/>
                </a:srgbClr>
              </a:solidFill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8755873" y="5085117"/>
                <a:ext cx="999920" cy="1006497"/>
              </a:xfrm>
              <a:custGeom>
                <a:avLst/>
                <a:gdLst>
                  <a:gd name="connsiteX0" fmla="*/ 0 w 999920"/>
                  <a:gd name="connsiteY0" fmla="*/ 19735 h 1006497"/>
                  <a:gd name="connsiteX1" fmla="*/ 32892 w 999920"/>
                  <a:gd name="connsiteY1" fmla="*/ 1006497 h 1006497"/>
                  <a:gd name="connsiteX2" fmla="*/ 986763 w 999920"/>
                  <a:gd name="connsiteY2" fmla="*/ 993341 h 1006497"/>
                  <a:gd name="connsiteX3" fmla="*/ 999920 w 999920"/>
                  <a:gd name="connsiteY3" fmla="*/ 0 h 1006497"/>
                  <a:gd name="connsiteX4" fmla="*/ 0 w 999920"/>
                  <a:gd name="connsiteY4" fmla="*/ 19735 h 100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920" h="1006497">
                    <a:moveTo>
                      <a:pt x="0" y="19735"/>
                    </a:moveTo>
                    <a:lnTo>
                      <a:pt x="32892" y="1006497"/>
                    </a:lnTo>
                    <a:lnTo>
                      <a:pt x="986763" y="993341"/>
                    </a:lnTo>
                    <a:lnTo>
                      <a:pt x="999920" y="0"/>
                    </a:lnTo>
                    <a:lnTo>
                      <a:pt x="0" y="19735"/>
                    </a:lnTo>
                    <a:close/>
                  </a:path>
                </a:pathLst>
              </a:custGeom>
              <a:solidFill>
                <a:srgbClr val="B2B2B2">
                  <a:alpha val="60000"/>
                </a:srgbClr>
              </a:solidFill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8782187" y="4131246"/>
                <a:ext cx="973606" cy="414440"/>
              </a:xfrm>
              <a:custGeom>
                <a:avLst/>
                <a:gdLst>
                  <a:gd name="connsiteX0" fmla="*/ 0 w 973606"/>
                  <a:gd name="connsiteY0" fmla="*/ 0 h 414440"/>
                  <a:gd name="connsiteX1" fmla="*/ 960449 w 973606"/>
                  <a:gd name="connsiteY1" fmla="*/ 0 h 414440"/>
                  <a:gd name="connsiteX2" fmla="*/ 973606 w 973606"/>
                  <a:gd name="connsiteY2" fmla="*/ 414440 h 414440"/>
                  <a:gd name="connsiteX3" fmla="*/ 690734 w 973606"/>
                  <a:gd name="connsiteY3" fmla="*/ 414440 h 414440"/>
                  <a:gd name="connsiteX4" fmla="*/ 684155 w 973606"/>
                  <a:gd name="connsiteY4" fmla="*/ 217088 h 414440"/>
                  <a:gd name="connsiteX5" fmla="*/ 421019 w 973606"/>
                  <a:gd name="connsiteY5" fmla="*/ 197353 h 414440"/>
                  <a:gd name="connsiteX6" fmla="*/ 322342 w 973606"/>
                  <a:gd name="connsiteY6" fmla="*/ 0 h 414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3606" h="414440">
                    <a:moveTo>
                      <a:pt x="0" y="0"/>
                    </a:moveTo>
                    <a:lnTo>
                      <a:pt x="960449" y="0"/>
                    </a:lnTo>
                    <a:lnTo>
                      <a:pt x="973606" y="414440"/>
                    </a:lnTo>
                    <a:lnTo>
                      <a:pt x="690734" y="414440"/>
                    </a:lnTo>
                    <a:lnTo>
                      <a:pt x="684155" y="217088"/>
                    </a:lnTo>
                    <a:lnTo>
                      <a:pt x="421019" y="197353"/>
                    </a:lnTo>
                    <a:lnTo>
                      <a:pt x="322342" y="0"/>
                    </a:lnTo>
                  </a:path>
                </a:pathLst>
              </a:custGeom>
              <a:solidFill>
                <a:srgbClr val="B2B2B2">
                  <a:alpha val="60000"/>
                </a:srgbClr>
              </a:solidFill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420777" y="2164299"/>
              <a:ext cx="6335016" cy="3947051"/>
              <a:chOff x="3420777" y="2164299"/>
              <a:chExt cx="6335016" cy="3947051"/>
            </a:xfrm>
            <a:solidFill>
              <a:srgbClr val="A9D18E">
                <a:alpha val="60000"/>
              </a:srgbClr>
            </a:solidFill>
          </p:grpSpPr>
          <p:sp>
            <p:nvSpPr>
              <p:cNvPr id="13" name="Freeform 12"/>
              <p:cNvSpPr/>
              <p:nvPr/>
            </p:nvSpPr>
            <p:spPr>
              <a:xfrm>
                <a:off x="4572000" y="2164299"/>
                <a:ext cx="1519614" cy="289451"/>
              </a:xfrm>
              <a:custGeom>
                <a:avLst/>
                <a:gdLst>
                  <a:gd name="connsiteX0" fmla="*/ 0 w 1519614"/>
                  <a:gd name="connsiteY0" fmla="*/ 13157 h 289451"/>
                  <a:gd name="connsiteX1" fmla="*/ 1480144 w 1519614"/>
                  <a:gd name="connsiteY1" fmla="*/ 0 h 289451"/>
                  <a:gd name="connsiteX2" fmla="*/ 1519614 w 1519614"/>
                  <a:gd name="connsiteY2" fmla="*/ 263137 h 289451"/>
                  <a:gd name="connsiteX3" fmla="*/ 131568 w 1519614"/>
                  <a:gd name="connsiteY3" fmla="*/ 289451 h 289451"/>
                  <a:gd name="connsiteX4" fmla="*/ 0 w 1519614"/>
                  <a:gd name="connsiteY4" fmla="*/ 13157 h 289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9614" h="289451">
                    <a:moveTo>
                      <a:pt x="0" y="13157"/>
                    </a:moveTo>
                    <a:lnTo>
                      <a:pt x="1480144" y="0"/>
                    </a:lnTo>
                    <a:lnTo>
                      <a:pt x="1519614" y="263137"/>
                    </a:lnTo>
                    <a:lnTo>
                      <a:pt x="131568" y="289451"/>
                    </a:lnTo>
                    <a:lnTo>
                      <a:pt x="0" y="13157"/>
                    </a:lnTo>
                    <a:close/>
                  </a:path>
                </a:pathLst>
              </a:custGeom>
              <a:grp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4973283" y="3045807"/>
                <a:ext cx="1118331" cy="467068"/>
              </a:xfrm>
              <a:custGeom>
                <a:avLst/>
                <a:gdLst>
                  <a:gd name="connsiteX0" fmla="*/ 19736 w 1118331"/>
                  <a:gd name="connsiteY0" fmla="*/ 0 h 467068"/>
                  <a:gd name="connsiteX1" fmla="*/ 0 w 1118331"/>
                  <a:gd name="connsiteY1" fmla="*/ 467068 h 467068"/>
                  <a:gd name="connsiteX2" fmla="*/ 1098596 w 1118331"/>
                  <a:gd name="connsiteY2" fmla="*/ 453911 h 467068"/>
                  <a:gd name="connsiteX3" fmla="*/ 1118331 w 1118331"/>
                  <a:gd name="connsiteY3" fmla="*/ 0 h 467068"/>
                  <a:gd name="connsiteX4" fmla="*/ 19736 w 1118331"/>
                  <a:gd name="connsiteY4" fmla="*/ 0 h 467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8331" h="467068">
                    <a:moveTo>
                      <a:pt x="19736" y="0"/>
                    </a:moveTo>
                    <a:lnTo>
                      <a:pt x="0" y="467068"/>
                    </a:lnTo>
                    <a:lnTo>
                      <a:pt x="1098596" y="453911"/>
                    </a:lnTo>
                    <a:lnTo>
                      <a:pt x="1118331" y="0"/>
                    </a:lnTo>
                    <a:lnTo>
                      <a:pt x="19736" y="0"/>
                    </a:lnTo>
                    <a:close/>
                  </a:path>
                </a:pathLst>
              </a:custGeom>
              <a:grp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7236259" y="2980023"/>
                <a:ext cx="2519534" cy="2131407"/>
              </a:xfrm>
              <a:custGeom>
                <a:avLst/>
                <a:gdLst>
                  <a:gd name="connsiteX0" fmla="*/ 0 w 2519534"/>
                  <a:gd name="connsiteY0" fmla="*/ 19735 h 2131407"/>
                  <a:gd name="connsiteX1" fmla="*/ 19735 w 2519534"/>
                  <a:gd name="connsiteY1" fmla="*/ 289450 h 2131407"/>
                  <a:gd name="connsiteX2" fmla="*/ 203931 w 2519534"/>
                  <a:gd name="connsiteY2" fmla="*/ 296029 h 2131407"/>
                  <a:gd name="connsiteX3" fmla="*/ 217088 w 2519534"/>
                  <a:gd name="connsiteY3" fmla="*/ 552587 h 2131407"/>
                  <a:gd name="connsiteX4" fmla="*/ 203931 w 2519534"/>
                  <a:gd name="connsiteY4" fmla="*/ 1124909 h 2131407"/>
                  <a:gd name="connsiteX5" fmla="*/ 782832 w 2519534"/>
                  <a:gd name="connsiteY5" fmla="*/ 1124909 h 2131407"/>
                  <a:gd name="connsiteX6" fmla="*/ 782832 w 2519534"/>
                  <a:gd name="connsiteY6" fmla="*/ 1355154 h 2131407"/>
                  <a:gd name="connsiteX7" fmla="*/ 1138066 w 2519534"/>
                  <a:gd name="connsiteY7" fmla="*/ 1355154 h 2131407"/>
                  <a:gd name="connsiteX8" fmla="*/ 1118331 w 2519534"/>
                  <a:gd name="connsiteY8" fmla="*/ 1598555 h 2131407"/>
                  <a:gd name="connsiteX9" fmla="*/ 1092017 w 2519534"/>
                  <a:gd name="connsiteY9" fmla="*/ 1677496 h 2131407"/>
                  <a:gd name="connsiteX10" fmla="*/ 1078860 w 2519534"/>
                  <a:gd name="connsiteY10" fmla="*/ 1881427 h 2131407"/>
                  <a:gd name="connsiteX11" fmla="*/ 1210429 w 2519534"/>
                  <a:gd name="connsiteY11" fmla="*/ 1894584 h 2131407"/>
                  <a:gd name="connsiteX12" fmla="*/ 1236742 w 2519534"/>
                  <a:gd name="connsiteY12" fmla="*/ 2131407 h 2131407"/>
                  <a:gd name="connsiteX13" fmla="*/ 1414360 w 2519534"/>
                  <a:gd name="connsiteY13" fmla="*/ 2124829 h 2131407"/>
                  <a:gd name="connsiteX14" fmla="*/ 1388046 w 2519534"/>
                  <a:gd name="connsiteY14" fmla="*/ 1874849 h 2131407"/>
                  <a:gd name="connsiteX15" fmla="*/ 1506458 w 2519534"/>
                  <a:gd name="connsiteY15" fmla="*/ 1874849 h 2131407"/>
                  <a:gd name="connsiteX16" fmla="*/ 1513036 w 2519534"/>
                  <a:gd name="connsiteY16" fmla="*/ 1585399 h 2131407"/>
                  <a:gd name="connsiteX17" fmla="*/ 1249899 w 2519534"/>
                  <a:gd name="connsiteY17" fmla="*/ 1598555 h 2131407"/>
                  <a:gd name="connsiteX18" fmla="*/ 1243321 w 2519534"/>
                  <a:gd name="connsiteY18" fmla="*/ 1355154 h 2131407"/>
                  <a:gd name="connsiteX19" fmla="*/ 1217007 w 2519534"/>
                  <a:gd name="connsiteY19" fmla="*/ 1124909 h 2131407"/>
                  <a:gd name="connsiteX20" fmla="*/ 2519534 w 2519534"/>
                  <a:gd name="connsiteY20" fmla="*/ 1105174 h 2131407"/>
                  <a:gd name="connsiteX21" fmla="*/ 2493220 w 2519534"/>
                  <a:gd name="connsiteY21" fmla="*/ 559165 h 2131407"/>
                  <a:gd name="connsiteX22" fmla="*/ 559165 w 2519534"/>
                  <a:gd name="connsiteY22" fmla="*/ 546009 h 2131407"/>
                  <a:gd name="connsiteX23" fmla="*/ 532852 w 2519534"/>
                  <a:gd name="connsiteY23" fmla="*/ 282872 h 2131407"/>
                  <a:gd name="connsiteX24" fmla="*/ 217088 w 2519534"/>
                  <a:gd name="connsiteY24" fmla="*/ 269715 h 2131407"/>
                  <a:gd name="connsiteX25" fmla="*/ 171039 w 2519534"/>
                  <a:gd name="connsiteY25" fmla="*/ 0 h 2131407"/>
                  <a:gd name="connsiteX26" fmla="*/ 0 w 2519534"/>
                  <a:gd name="connsiteY26" fmla="*/ 19735 h 2131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519534" h="2131407">
                    <a:moveTo>
                      <a:pt x="0" y="19735"/>
                    </a:moveTo>
                    <a:lnTo>
                      <a:pt x="19735" y="289450"/>
                    </a:lnTo>
                    <a:lnTo>
                      <a:pt x="203931" y="296029"/>
                    </a:lnTo>
                    <a:lnTo>
                      <a:pt x="217088" y="552587"/>
                    </a:lnTo>
                    <a:lnTo>
                      <a:pt x="203931" y="1124909"/>
                    </a:lnTo>
                    <a:lnTo>
                      <a:pt x="782832" y="1124909"/>
                    </a:lnTo>
                    <a:lnTo>
                      <a:pt x="782832" y="1355154"/>
                    </a:lnTo>
                    <a:lnTo>
                      <a:pt x="1138066" y="1355154"/>
                    </a:lnTo>
                    <a:lnTo>
                      <a:pt x="1118331" y="1598555"/>
                    </a:lnTo>
                    <a:lnTo>
                      <a:pt x="1092017" y="1677496"/>
                    </a:lnTo>
                    <a:lnTo>
                      <a:pt x="1078860" y="1881427"/>
                    </a:lnTo>
                    <a:lnTo>
                      <a:pt x="1210429" y="1894584"/>
                    </a:lnTo>
                    <a:lnTo>
                      <a:pt x="1236742" y="2131407"/>
                    </a:lnTo>
                    <a:lnTo>
                      <a:pt x="1414360" y="2124829"/>
                    </a:lnTo>
                    <a:lnTo>
                      <a:pt x="1388046" y="1874849"/>
                    </a:lnTo>
                    <a:lnTo>
                      <a:pt x="1506458" y="1874849"/>
                    </a:lnTo>
                    <a:lnTo>
                      <a:pt x="1513036" y="1585399"/>
                    </a:lnTo>
                    <a:lnTo>
                      <a:pt x="1249899" y="1598555"/>
                    </a:lnTo>
                    <a:lnTo>
                      <a:pt x="1243321" y="1355154"/>
                    </a:lnTo>
                    <a:lnTo>
                      <a:pt x="1217007" y="1124909"/>
                    </a:lnTo>
                    <a:lnTo>
                      <a:pt x="2519534" y="1105174"/>
                    </a:lnTo>
                    <a:lnTo>
                      <a:pt x="2493220" y="559165"/>
                    </a:lnTo>
                    <a:lnTo>
                      <a:pt x="559165" y="546009"/>
                    </a:lnTo>
                    <a:lnTo>
                      <a:pt x="532852" y="282872"/>
                    </a:lnTo>
                    <a:lnTo>
                      <a:pt x="217088" y="269715"/>
                    </a:lnTo>
                    <a:lnTo>
                      <a:pt x="171039" y="0"/>
                    </a:lnTo>
                    <a:lnTo>
                      <a:pt x="0" y="19735"/>
                    </a:lnTo>
                    <a:close/>
                  </a:path>
                </a:pathLst>
              </a:custGeom>
              <a:grp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3420777" y="4644363"/>
                <a:ext cx="1322262" cy="467067"/>
              </a:xfrm>
              <a:custGeom>
                <a:avLst/>
                <a:gdLst>
                  <a:gd name="connsiteX0" fmla="*/ 6578 w 1322262"/>
                  <a:gd name="connsiteY0" fmla="*/ 19735 h 467067"/>
                  <a:gd name="connsiteX1" fmla="*/ 0 w 1322262"/>
                  <a:gd name="connsiteY1" fmla="*/ 467067 h 467067"/>
                  <a:gd name="connsiteX2" fmla="*/ 1302527 w 1322262"/>
                  <a:gd name="connsiteY2" fmla="*/ 460489 h 467067"/>
                  <a:gd name="connsiteX3" fmla="*/ 1322262 w 1322262"/>
                  <a:gd name="connsiteY3" fmla="*/ 0 h 467067"/>
                  <a:gd name="connsiteX4" fmla="*/ 6578 w 1322262"/>
                  <a:gd name="connsiteY4" fmla="*/ 19735 h 467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2262" h="467067">
                    <a:moveTo>
                      <a:pt x="6578" y="19735"/>
                    </a:moveTo>
                    <a:cubicBezTo>
                      <a:pt x="4385" y="168846"/>
                      <a:pt x="2193" y="317956"/>
                      <a:pt x="0" y="467067"/>
                    </a:cubicBezTo>
                    <a:lnTo>
                      <a:pt x="1302527" y="460489"/>
                    </a:lnTo>
                    <a:lnTo>
                      <a:pt x="1322262" y="0"/>
                    </a:lnTo>
                    <a:lnTo>
                      <a:pt x="6578" y="19735"/>
                    </a:lnTo>
                    <a:close/>
                  </a:path>
                </a:pathLst>
              </a:custGeom>
              <a:grp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4400961" y="5867948"/>
                <a:ext cx="328921" cy="243402"/>
              </a:xfrm>
              <a:custGeom>
                <a:avLst/>
                <a:gdLst>
                  <a:gd name="connsiteX0" fmla="*/ 0 w 328921"/>
                  <a:gd name="connsiteY0" fmla="*/ 32892 h 243402"/>
                  <a:gd name="connsiteX1" fmla="*/ 0 w 328921"/>
                  <a:gd name="connsiteY1" fmla="*/ 230245 h 243402"/>
                  <a:gd name="connsiteX2" fmla="*/ 328921 w 328921"/>
                  <a:gd name="connsiteY2" fmla="*/ 243402 h 243402"/>
                  <a:gd name="connsiteX3" fmla="*/ 322343 w 328921"/>
                  <a:gd name="connsiteY3" fmla="*/ 0 h 243402"/>
                  <a:gd name="connsiteX4" fmla="*/ 0 w 328921"/>
                  <a:gd name="connsiteY4" fmla="*/ 32892 h 24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921" h="243402">
                    <a:moveTo>
                      <a:pt x="0" y="32892"/>
                    </a:moveTo>
                    <a:lnTo>
                      <a:pt x="0" y="230245"/>
                    </a:lnTo>
                    <a:lnTo>
                      <a:pt x="328921" y="243402"/>
                    </a:lnTo>
                    <a:lnTo>
                      <a:pt x="322343" y="0"/>
                    </a:lnTo>
                    <a:lnTo>
                      <a:pt x="0" y="32892"/>
                    </a:lnTo>
                    <a:close/>
                  </a:path>
                </a:pathLst>
              </a:custGeom>
              <a:grp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795666" y="2440593"/>
              <a:ext cx="2624789" cy="3947050"/>
              <a:chOff x="4795666" y="2440593"/>
              <a:chExt cx="2624789" cy="3947050"/>
            </a:xfrm>
            <a:solidFill>
              <a:srgbClr val="FF0000">
                <a:alpha val="60000"/>
              </a:srgbClr>
            </a:solidFill>
          </p:grpSpPr>
          <p:sp>
            <p:nvSpPr>
              <p:cNvPr id="20" name="Freeform 19"/>
              <p:cNvSpPr/>
              <p:nvPr/>
            </p:nvSpPr>
            <p:spPr>
              <a:xfrm>
                <a:off x="5223263" y="5341675"/>
                <a:ext cx="223666" cy="256558"/>
              </a:xfrm>
              <a:custGeom>
                <a:avLst/>
                <a:gdLst>
                  <a:gd name="connsiteX0" fmla="*/ 0 w 223666"/>
                  <a:gd name="connsiteY0" fmla="*/ 0 h 256558"/>
                  <a:gd name="connsiteX1" fmla="*/ 0 w 223666"/>
                  <a:gd name="connsiteY1" fmla="*/ 243401 h 256558"/>
                  <a:gd name="connsiteX2" fmla="*/ 203931 w 223666"/>
                  <a:gd name="connsiteY2" fmla="*/ 256558 h 256558"/>
                  <a:gd name="connsiteX3" fmla="*/ 223666 w 223666"/>
                  <a:gd name="connsiteY3" fmla="*/ 13157 h 256558"/>
                  <a:gd name="connsiteX4" fmla="*/ 0 w 223666"/>
                  <a:gd name="connsiteY4" fmla="*/ 0 h 256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666" h="256558">
                    <a:moveTo>
                      <a:pt x="0" y="0"/>
                    </a:moveTo>
                    <a:lnTo>
                      <a:pt x="0" y="243401"/>
                    </a:lnTo>
                    <a:lnTo>
                      <a:pt x="203931" y="256558"/>
                    </a:lnTo>
                    <a:lnTo>
                      <a:pt x="223666" y="131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5532449" y="5664017"/>
                <a:ext cx="210509" cy="210510"/>
              </a:xfrm>
              <a:custGeom>
                <a:avLst/>
                <a:gdLst>
                  <a:gd name="connsiteX0" fmla="*/ 0 w 210509"/>
                  <a:gd name="connsiteY0" fmla="*/ 0 h 210510"/>
                  <a:gd name="connsiteX1" fmla="*/ 210509 w 210509"/>
                  <a:gd name="connsiteY1" fmla="*/ 13157 h 210510"/>
                  <a:gd name="connsiteX2" fmla="*/ 197352 w 210509"/>
                  <a:gd name="connsiteY2" fmla="*/ 210510 h 210510"/>
                  <a:gd name="connsiteX3" fmla="*/ 19735 w 210509"/>
                  <a:gd name="connsiteY3" fmla="*/ 210510 h 210510"/>
                  <a:gd name="connsiteX4" fmla="*/ 0 w 210509"/>
                  <a:gd name="connsiteY4" fmla="*/ 0 h 21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509" h="210510">
                    <a:moveTo>
                      <a:pt x="0" y="0"/>
                    </a:moveTo>
                    <a:lnTo>
                      <a:pt x="210509" y="13157"/>
                    </a:lnTo>
                    <a:lnTo>
                      <a:pt x="197352" y="210510"/>
                    </a:lnTo>
                    <a:lnTo>
                      <a:pt x="19735" y="2105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4795666" y="6163977"/>
                <a:ext cx="197353" cy="223666"/>
              </a:xfrm>
              <a:custGeom>
                <a:avLst/>
                <a:gdLst>
                  <a:gd name="connsiteX0" fmla="*/ 0 w 197353"/>
                  <a:gd name="connsiteY0" fmla="*/ 0 h 223666"/>
                  <a:gd name="connsiteX1" fmla="*/ 6579 w 197353"/>
                  <a:gd name="connsiteY1" fmla="*/ 203931 h 223666"/>
                  <a:gd name="connsiteX2" fmla="*/ 197353 w 197353"/>
                  <a:gd name="connsiteY2" fmla="*/ 223666 h 223666"/>
                  <a:gd name="connsiteX3" fmla="*/ 197353 w 197353"/>
                  <a:gd name="connsiteY3" fmla="*/ 0 h 223666"/>
                  <a:gd name="connsiteX4" fmla="*/ 0 w 197353"/>
                  <a:gd name="connsiteY4" fmla="*/ 0 h 223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353" h="223666">
                    <a:moveTo>
                      <a:pt x="0" y="0"/>
                    </a:moveTo>
                    <a:lnTo>
                      <a:pt x="6579" y="203931"/>
                    </a:lnTo>
                    <a:lnTo>
                      <a:pt x="197353" y="223666"/>
                    </a:lnTo>
                    <a:lnTo>
                      <a:pt x="19735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6085036" y="2440593"/>
                <a:ext cx="1335419" cy="572322"/>
              </a:xfrm>
              <a:custGeom>
                <a:avLst/>
                <a:gdLst>
                  <a:gd name="connsiteX0" fmla="*/ 0 w 1335419"/>
                  <a:gd name="connsiteY0" fmla="*/ 0 h 572322"/>
                  <a:gd name="connsiteX1" fmla="*/ 19735 w 1335419"/>
                  <a:gd name="connsiteY1" fmla="*/ 572322 h 572322"/>
                  <a:gd name="connsiteX2" fmla="*/ 1335419 w 1335419"/>
                  <a:gd name="connsiteY2" fmla="*/ 539430 h 572322"/>
                  <a:gd name="connsiteX3" fmla="*/ 1315683 w 1335419"/>
                  <a:gd name="connsiteY3" fmla="*/ 0 h 572322"/>
                  <a:gd name="connsiteX4" fmla="*/ 0 w 1335419"/>
                  <a:gd name="connsiteY4" fmla="*/ 0 h 57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5419" h="572322">
                    <a:moveTo>
                      <a:pt x="0" y="0"/>
                    </a:moveTo>
                    <a:lnTo>
                      <a:pt x="19735" y="572322"/>
                    </a:lnTo>
                    <a:lnTo>
                      <a:pt x="1335419" y="539430"/>
                    </a:lnTo>
                    <a:lnTo>
                      <a:pt x="131568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4572000" y="1901163"/>
              <a:ext cx="5216685" cy="3210267"/>
              <a:chOff x="4572000" y="1901163"/>
              <a:chExt cx="5216685" cy="3210267"/>
            </a:xfrm>
            <a:solidFill>
              <a:srgbClr val="7030A0">
                <a:alpha val="60000"/>
              </a:srgbClr>
            </a:solidFill>
          </p:grpSpPr>
          <p:sp>
            <p:nvSpPr>
              <p:cNvPr id="25" name="Freeform 24"/>
              <p:cNvSpPr/>
              <p:nvPr/>
            </p:nvSpPr>
            <p:spPr>
              <a:xfrm>
                <a:off x="8755873" y="2407701"/>
                <a:ext cx="999920" cy="572322"/>
              </a:xfrm>
              <a:custGeom>
                <a:avLst/>
                <a:gdLst>
                  <a:gd name="connsiteX0" fmla="*/ 999920 w 999920"/>
                  <a:gd name="connsiteY0" fmla="*/ 0 h 572322"/>
                  <a:gd name="connsiteX1" fmla="*/ 986763 w 999920"/>
                  <a:gd name="connsiteY1" fmla="*/ 572322 h 572322"/>
                  <a:gd name="connsiteX2" fmla="*/ 13157 w 999920"/>
                  <a:gd name="connsiteY2" fmla="*/ 565744 h 572322"/>
                  <a:gd name="connsiteX3" fmla="*/ 0 w 999920"/>
                  <a:gd name="connsiteY3" fmla="*/ 32892 h 572322"/>
                  <a:gd name="connsiteX4" fmla="*/ 999920 w 999920"/>
                  <a:gd name="connsiteY4" fmla="*/ 0 h 57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920" h="572322">
                    <a:moveTo>
                      <a:pt x="999920" y="0"/>
                    </a:moveTo>
                    <a:lnTo>
                      <a:pt x="986763" y="572322"/>
                    </a:lnTo>
                    <a:lnTo>
                      <a:pt x="13157" y="565744"/>
                    </a:lnTo>
                    <a:lnTo>
                      <a:pt x="0" y="32892"/>
                    </a:lnTo>
                    <a:lnTo>
                      <a:pt x="999920" y="0"/>
                    </a:lnTo>
                    <a:close/>
                  </a:path>
                </a:pathLst>
              </a:custGeom>
              <a:grpFill/>
              <a:ln w="571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4572000" y="2157721"/>
                <a:ext cx="1519614" cy="296029"/>
              </a:xfrm>
              <a:custGeom>
                <a:avLst/>
                <a:gdLst>
                  <a:gd name="connsiteX0" fmla="*/ 0 w 1519614"/>
                  <a:gd name="connsiteY0" fmla="*/ 0 h 296029"/>
                  <a:gd name="connsiteX1" fmla="*/ 131568 w 1519614"/>
                  <a:gd name="connsiteY1" fmla="*/ 296029 h 296029"/>
                  <a:gd name="connsiteX2" fmla="*/ 1519614 w 1519614"/>
                  <a:gd name="connsiteY2" fmla="*/ 296029 h 296029"/>
                  <a:gd name="connsiteX3" fmla="*/ 1480144 w 1519614"/>
                  <a:gd name="connsiteY3" fmla="*/ 0 h 296029"/>
                  <a:gd name="connsiteX4" fmla="*/ 0 w 1519614"/>
                  <a:gd name="connsiteY4" fmla="*/ 0 h 29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9614" h="296029">
                    <a:moveTo>
                      <a:pt x="0" y="0"/>
                    </a:moveTo>
                    <a:lnTo>
                      <a:pt x="131568" y="296029"/>
                    </a:lnTo>
                    <a:lnTo>
                      <a:pt x="1519614" y="296029"/>
                    </a:lnTo>
                    <a:lnTo>
                      <a:pt x="148014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571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4960127" y="3506296"/>
                <a:ext cx="4828558" cy="1605134"/>
              </a:xfrm>
              <a:custGeom>
                <a:avLst/>
                <a:gdLst>
                  <a:gd name="connsiteX0" fmla="*/ 0 w 4828558"/>
                  <a:gd name="connsiteY0" fmla="*/ 85520 h 1605134"/>
                  <a:gd name="connsiteX1" fmla="*/ 0 w 4828558"/>
                  <a:gd name="connsiteY1" fmla="*/ 598636 h 1605134"/>
                  <a:gd name="connsiteX2" fmla="*/ 1111752 w 4828558"/>
                  <a:gd name="connsiteY2" fmla="*/ 592058 h 1605134"/>
                  <a:gd name="connsiteX3" fmla="*/ 1144644 w 4828558"/>
                  <a:gd name="connsiteY3" fmla="*/ 1605134 h 1605134"/>
                  <a:gd name="connsiteX4" fmla="*/ 2460328 w 4828558"/>
                  <a:gd name="connsiteY4" fmla="*/ 1598556 h 1605134"/>
                  <a:gd name="connsiteX5" fmla="*/ 2447171 w 4828558"/>
                  <a:gd name="connsiteY5" fmla="*/ 578901 h 1605134"/>
                  <a:gd name="connsiteX6" fmla="*/ 4828558 w 4828558"/>
                  <a:gd name="connsiteY6" fmla="*/ 578901 h 1605134"/>
                  <a:gd name="connsiteX7" fmla="*/ 4802244 w 4828558"/>
                  <a:gd name="connsiteY7" fmla="*/ 0 h 1605134"/>
                  <a:gd name="connsiteX8" fmla="*/ 2440592 w 4828558"/>
                  <a:gd name="connsiteY8" fmla="*/ 39471 h 1605134"/>
                  <a:gd name="connsiteX9" fmla="*/ 2401122 w 4828558"/>
                  <a:gd name="connsiteY9" fmla="*/ 592058 h 1605134"/>
                  <a:gd name="connsiteX10" fmla="*/ 1124909 w 4828558"/>
                  <a:gd name="connsiteY10" fmla="*/ 559166 h 1605134"/>
                  <a:gd name="connsiteX11" fmla="*/ 1118331 w 4828558"/>
                  <a:gd name="connsiteY11" fmla="*/ 52628 h 1605134"/>
                  <a:gd name="connsiteX12" fmla="*/ 1019654 w 4828558"/>
                  <a:gd name="connsiteY12" fmla="*/ 26314 h 1605134"/>
                  <a:gd name="connsiteX13" fmla="*/ 0 w 4828558"/>
                  <a:gd name="connsiteY13" fmla="*/ 85520 h 1605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28558" h="1605134">
                    <a:moveTo>
                      <a:pt x="0" y="85520"/>
                    </a:moveTo>
                    <a:lnTo>
                      <a:pt x="0" y="598636"/>
                    </a:lnTo>
                    <a:lnTo>
                      <a:pt x="1111752" y="592058"/>
                    </a:lnTo>
                    <a:lnTo>
                      <a:pt x="1144644" y="1605134"/>
                    </a:lnTo>
                    <a:lnTo>
                      <a:pt x="2460328" y="1598556"/>
                    </a:lnTo>
                    <a:lnTo>
                      <a:pt x="2447171" y="578901"/>
                    </a:lnTo>
                    <a:lnTo>
                      <a:pt x="4828558" y="578901"/>
                    </a:lnTo>
                    <a:lnTo>
                      <a:pt x="4802244" y="0"/>
                    </a:lnTo>
                    <a:lnTo>
                      <a:pt x="2440592" y="39471"/>
                    </a:lnTo>
                    <a:lnTo>
                      <a:pt x="2401122" y="592058"/>
                    </a:lnTo>
                    <a:lnTo>
                      <a:pt x="1124909" y="559166"/>
                    </a:lnTo>
                    <a:cubicBezTo>
                      <a:pt x="1122716" y="390320"/>
                      <a:pt x="1120524" y="221474"/>
                      <a:pt x="1118331" y="52628"/>
                    </a:cubicBezTo>
                    <a:lnTo>
                      <a:pt x="1019654" y="26314"/>
                    </a:lnTo>
                    <a:lnTo>
                      <a:pt x="0" y="85520"/>
                    </a:lnTo>
                    <a:close/>
                  </a:path>
                </a:pathLst>
              </a:custGeom>
              <a:grpFill/>
              <a:ln w="571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6111350" y="2986601"/>
                <a:ext cx="1315683" cy="572323"/>
              </a:xfrm>
              <a:custGeom>
                <a:avLst/>
                <a:gdLst>
                  <a:gd name="connsiteX0" fmla="*/ 0 w 1315683"/>
                  <a:gd name="connsiteY0" fmla="*/ 19736 h 572323"/>
                  <a:gd name="connsiteX1" fmla="*/ 6578 w 1315683"/>
                  <a:gd name="connsiteY1" fmla="*/ 572323 h 572323"/>
                  <a:gd name="connsiteX2" fmla="*/ 1289369 w 1315683"/>
                  <a:gd name="connsiteY2" fmla="*/ 546009 h 572323"/>
                  <a:gd name="connsiteX3" fmla="*/ 1315683 w 1315683"/>
                  <a:gd name="connsiteY3" fmla="*/ 0 h 572323"/>
                  <a:gd name="connsiteX4" fmla="*/ 0 w 1315683"/>
                  <a:gd name="connsiteY4" fmla="*/ 19736 h 57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5683" h="572323">
                    <a:moveTo>
                      <a:pt x="0" y="19736"/>
                    </a:moveTo>
                    <a:cubicBezTo>
                      <a:pt x="2193" y="203932"/>
                      <a:pt x="4385" y="388127"/>
                      <a:pt x="6578" y="572323"/>
                    </a:cubicBezTo>
                    <a:lnTo>
                      <a:pt x="1289369" y="546009"/>
                    </a:lnTo>
                    <a:lnTo>
                      <a:pt x="1315683" y="0"/>
                    </a:lnTo>
                    <a:lnTo>
                      <a:pt x="0" y="19736"/>
                    </a:lnTo>
                    <a:close/>
                  </a:path>
                </a:pathLst>
              </a:custGeom>
              <a:grpFill/>
              <a:ln w="571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8157237" y="1901163"/>
                <a:ext cx="322343" cy="263136"/>
              </a:xfrm>
              <a:custGeom>
                <a:avLst/>
                <a:gdLst>
                  <a:gd name="connsiteX0" fmla="*/ 0 w 322343"/>
                  <a:gd name="connsiteY0" fmla="*/ 32892 h 263136"/>
                  <a:gd name="connsiteX1" fmla="*/ 6579 w 322343"/>
                  <a:gd name="connsiteY1" fmla="*/ 263136 h 263136"/>
                  <a:gd name="connsiteX2" fmla="*/ 322343 w 322343"/>
                  <a:gd name="connsiteY2" fmla="*/ 249979 h 263136"/>
                  <a:gd name="connsiteX3" fmla="*/ 302608 w 322343"/>
                  <a:gd name="connsiteY3" fmla="*/ 0 h 263136"/>
                  <a:gd name="connsiteX4" fmla="*/ 0 w 322343"/>
                  <a:gd name="connsiteY4" fmla="*/ 32892 h 263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343" h="263136">
                    <a:moveTo>
                      <a:pt x="0" y="32892"/>
                    </a:moveTo>
                    <a:lnTo>
                      <a:pt x="6579" y="263136"/>
                    </a:lnTo>
                    <a:lnTo>
                      <a:pt x="322343" y="249979"/>
                    </a:lnTo>
                    <a:lnTo>
                      <a:pt x="302608" y="0"/>
                    </a:lnTo>
                    <a:lnTo>
                      <a:pt x="0" y="32892"/>
                    </a:lnTo>
                    <a:close/>
                  </a:path>
                </a:pathLst>
              </a:custGeom>
              <a:grpFill/>
              <a:ln w="571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4762774" y="2486642"/>
                <a:ext cx="361813" cy="269715"/>
              </a:xfrm>
              <a:custGeom>
                <a:avLst/>
                <a:gdLst>
                  <a:gd name="connsiteX0" fmla="*/ 0 w 361813"/>
                  <a:gd name="connsiteY0" fmla="*/ 13157 h 269715"/>
                  <a:gd name="connsiteX1" fmla="*/ 124990 w 361813"/>
                  <a:gd name="connsiteY1" fmla="*/ 263136 h 269715"/>
                  <a:gd name="connsiteX2" fmla="*/ 361813 w 361813"/>
                  <a:gd name="connsiteY2" fmla="*/ 269715 h 269715"/>
                  <a:gd name="connsiteX3" fmla="*/ 355235 w 361813"/>
                  <a:gd name="connsiteY3" fmla="*/ 0 h 269715"/>
                  <a:gd name="connsiteX4" fmla="*/ 0 w 361813"/>
                  <a:gd name="connsiteY4" fmla="*/ 13157 h 269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813" h="269715">
                    <a:moveTo>
                      <a:pt x="0" y="13157"/>
                    </a:moveTo>
                    <a:lnTo>
                      <a:pt x="124990" y="263136"/>
                    </a:lnTo>
                    <a:lnTo>
                      <a:pt x="361813" y="269715"/>
                    </a:lnTo>
                    <a:lnTo>
                      <a:pt x="355235" y="0"/>
                    </a:lnTo>
                    <a:lnTo>
                      <a:pt x="0" y="13157"/>
                    </a:lnTo>
                    <a:close/>
                  </a:path>
                </a:pathLst>
              </a:custGeom>
              <a:grpFill/>
              <a:ln w="571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5466665" y="3045807"/>
                <a:ext cx="421018" cy="236823"/>
              </a:xfrm>
              <a:custGeom>
                <a:avLst/>
                <a:gdLst>
                  <a:gd name="connsiteX0" fmla="*/ 0 w 421018"/>
                  <a:gd name="connsiteY0" fmla="*/ 0 h 236823"/>
                  <a:gd name="connsiteX1" fmla="*/ 19735 w 421018"/>
                  <a:gd name="connsiteY1" fmla="*/ 236823 h 236823"/>
                  <a:gd name="connsiteX2" fmla="*/ 421018 w 421018"/>
                  <a:gd name="connsiteY2" fmla="*/ 236823 h 236823"/>
                  <a:gd name="connsiteX3" fmla="*/ 388126 w 421018"/>
                  <a:gd name="connsiteY3" fmla="*/ 19735 h 236823"/>
                  <a:gd name="connsiteX4" fmla="*/ 0 w 421018"/>
                  <a:gd name="connsiteY4" fmla="*/ 0 h 2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018" h="236823">
                    <a:moveTo>
                      <a:pt x="0" y="0"/>
                    </a:moveTo>
                    <a:lnTo>
                      <a:pt x="19735" y="236823"/>
                    </a:lnTo>
                    <a:lnTo>
                      <a:pt x="421018" y="236823"/>
                    </a:lnTo>
                    <a:lnTo>
                      <a:pt x="388126" y="1973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571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9"/>
              </a:p>
            </p:txBody>
          </p:sp>
        </p:grpSp>
      </p:grpSp>
      <p:sp>
        <p:nvSpPr>
          <p:cNvPr id="40" name="TextBox 39"/>
          <p:cNvSpPr txBox="1"/>
          <p:nvPr/>
        </p:nvSpPr>
        <p:spPr>
          <a:xfrm>
            <a:off x="176031" y="109304"/>
            <a:ext cx="25420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Putting It All Together</a:t>
            </a:r>
          </a:p>
        </p:txBody>
      </p:sp>
    </p:spTree>
    <p:extLst>
      <p:ext uri="{BB962C8B-B14F-4D97-AF65-F5344CB8AC3E}">
        <p14:creationId xmlns:p14="http://schemas.microsoft.com/office/powerpoint/2010/main" val="191740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121927"/>
            <a:ext cx="4572000" cy="1263252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b="1" dirty="0">
                <a:solidFill>
                  <a:srgbClr val="FF0000"/>
                </a:solidFill>
              </a:rPr>
              <a:t>Green Space Focus Area</a:t>
            </a:r>
            <a:br>
              <a:rPr lang="en-US" b="1" dirty="0"/>
            </a:br>
            <a:r>
              <a:rPr lang="en-US" sz="1600" i="1" dirty="0"/>
              <a:t>the proposed area to be converted to green space amenity(</a:t>
            </a:r>
            <a:r>
              <a:rPr lang="en-US" sz="1600" i="1" dirty="0" err="1"/>
              <a:t>ies</a:t>
            </a:r>
            <a:r>
              <a:rPr lang="en-US" sz="1600" i="1" dirty="0"/>
              <a:t>); </a:t>
            </a:r>
            <a:br>
              <a:rPr lang="en-US" sz="1600" i="1" dirty="0"/>
            </a:br>
            <a:r>
              <a:rPr lang="en-US" sz="1600" i="1" dirty="0"/>
              <a:t>identified by computer modeling AND residents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2" y="2724149"/>
            <a:ext cx="3276598" cy="2213613"/>
          </a:xfrm>
        </p:spPr>
        <p:txBody>
          <a:bodyPr>
            <a:normAutofit fontScale="92500"/>
          </a:bodyPr>
          <a:lstStyle/>
          <a:p>
            <a:pPr marL="257178" indent="-257178" algn="l">
              <a:buFont typeface="Arial" panose="020B0604020202020204" pitchFamily="34" charset="0"/>
              <a:buChar char="•"/>
            </a:pPr>
            <a:r>
              <a:rPr lang="en-US" sz="1600" dirty="0"/>
              <a:t>Demolition of ALL LRA buildings </a:t>
            </a:r>
          </a:p>
          <a:p>
            <a:pPr marL="257178" indent="-257178" algn="l">
              <a:buFont typeface="Arial" panose="020B0604020202020204" pitchFamily="34" charset="0"/>
              <a:buChar char="•"/>
            </a:pPr>
            <a:r>
              <a:rPr lang="en-US" sz="1600" dirty="0"/>
              <a:t>HOLDS on ALL LRA lots</a:t>
            </a:r>
          </a:p>
          <a:p>
            <a:pPr marL="257178" indent="-257178" algn="l">
              <a:buFont typeface="Arial" panose="020B0604020202020204" pitchFamily="34" charset="0"/>
              <a:buChar char="•"/>
            </a:pPr>
            <a:r>
              <a:rPr lang="en-US" sz="1600" dirty="0"/>
              <a:t>Potential Demolition of Privately-Owned Vacant &amp; Abandoned Buildings that are Structurally Condemned</a:t>
            </a:r>
          </a:p>
          <a:p>
            <a:pPr marL="257178" indent="-257178" algn="l">
              <a:buFont typeface="Arial" panose="020B0604020202020204" pitchFamily="34" charset="0"/>
              <a:buChar char="•"/>
            </a:pPr>
            <a:r>
              <a:rPr lang="en-US" sz="1600" dirty="0"/>
              <a:t>Planning for Green Spaces</a:t>
            </a:r>
          </a:p>
          <a:p>
            <a:pPr marL="257178" indent="-257178" algn="l">
              <a:buFont typeface="Arial" panose="020B0604020202020204" pitchFamily="34" charset="0"/>
              <a:buChar char="•"/>
            </a:pPr>
            <a:r>
              <a:rPr lang="en-US" sz="1600" dirty="0"/>
              <a:t>Deed Restrictions on Vacant Parcels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546" y="782956"/>
            <a:ext cx="6232212" cy="415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8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428750"/>
            <a:ext cx="5060948" cy="999728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Green Space Adjacent Area</a:t>
            </a:r>
            <a:br>
              <a:rPr lang="en-US" b="1" dirty="0"/>
            </a:br>
            <a:r>
              <a:rPr lang="en-US" sz="1800" i="1" dirty="0"/>
              <a:t>blocks surrounding the Green </a:t>
            </a:r>
            <a:br>
              <a:rPr lang="en-US" sz="1800" i="1" dirty="0"/>
            </a:br>
            <a:r>
              <a:rPr lang="en-US" sz="1800" i="1" dirty="0"/>
              <a:t>Space Focus Area; </a:t>
            </a:r>
            <a:br>
              <a:rPr lang="en-US" sz="1800" i="1" dirty="0"/>
            </a:br>
            <a:r>
              <a:rPr lang="en-US" sz="1800" i="1" dirty="0"/>
              <a:t>primed for redevelopment </a:t>
            </a:r>
            <a:br>
              <a:rPr lang="en-US" sz="1800" i="1" dirty="0"/>
            </a:br>
            <a:r>
              <a:rPr lang="en-US" sz="1800" i="1" dirty="0"/>
              <a:t>and infill housing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9" y="2952749"/>
            <a:ext cx="3545681" cy="2012951"/>
          </a:xfrm>
        </p:spPr>
        <p:txBody>
          <a:bodyPr>
            <a:normAutofit/>
          </a:bodyPr>
          <a:lstStyle/>
          <a:p>
            <a:pPr marL="257178" indent="-257178" algn="l">
              <a:buFont typeface="Arial" panose="020B0604020202020204" pitchFamily="34" charset="0"/>
              <a:buChar char="•"/>
            </a:pPr>
            <a:r>
              <a:rPr lang="en-US" dirty="0"/>
              <a:t>Assessment of all LRA buildings prior to demolition</a:t>
            </a:r>
          </a:p>
          <a:p>
            <a:pPr marL="257178" indent="-257178" algn="l">
              <a:buFont typeface="Arial" panose="020B0604020202020204" pitchFamily="34" charset="0"/>
              <a:buChar char="•"/>
            </a:pPr>
            <a:r>
              <a:rPr lang="en-US" dirty="0"/>
              <a:t>City &amp; Partners work to implement redevelopment toolkit (incentives, community benefit agreements, support programs…)</a:t>
            </a:r>
          </a:p>
          <a:p>
            <a:pPr marL="257178" indent="-257178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91" y="651513"/>
            <a:ext cx="6471284" cy="431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46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2" y="1062701"/>
            <a:ext cx="3607540" cy="1360357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b="1" dirty="0">
                <a:solidFill>
                  <a:srgbClr val="7030A0"/>
                </a:solidFill>
              </a:rPr>
              <a:t>School Zones:</a:t>
            </a:r>
            <a:r>
              <a:rPr lang="en-US" sz="3001" dirty="0">
                <a:solidFill>
                  <a:srgbClr val="7030A0"/>
                </a:solidFill>
              </a:rPr>
              <a:t> High Risk Area</a:t>
            </a:r>
            <a:br>
              <a:rPr lang="en-US" dirty="0"/>
            </a:br>
            <a:r>
              <a:rPr lang="en-US" sz="1800" i="1" dirty="0"/>
              <a:t>within 500 feet of a School’s parcel boundary</a:t>
            </a:r>
            <a:endParaRPr lang="en-US" sz="2325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05" y="533385"/>
            <a:ext cx="6671972" cy="444798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720528" y="1189170"/>
            <a:ext cx="196747" cy="17988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  <p:sp>
        <p:nvSpPr>
          <p:cNvPr id="6" name="5-Point Star 5"/>
          <p:cNvSpPr/>
          <p:nvPr/>
        </p:nvSpPr>
        <p:spPr>
          <a:xfrm>
            <a:off x="7060460" y="2408107"/>
            <a:ext cx="196747" cy="17988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  <p:sp>
        <p:nvSpPr>
          <p:cNvPr id="7" name="5-Point Star 6"/>
          <p:cNvSpPr/>
          <p:nvPr/>
        </p:nvSpPr>
        <p:spPr>
          <a:xfrm>
            <a:off x="5396645" y="4324193"/>
            <a:ext cx="196747" cy="17988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  <p:sp>
        <p:nvSpPr>
          <p:cNvPr id="8" name="5-Point Star 7"/>
          <p:cNvSpPr/>
          <p:nvPr/>
        </p:nvSpPr>
        <p:spPr>
          <a:xfrm>
            <a:off x="7136551" y="4321570"/>
            <a:ext cx="196747" cy="17988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</p:spTree>
    <p:extLst>
      <p:ext uri="{BB962C8B-B14F-4D97-AF65-F5344CB8AC3E}">
        <p14:creationId xmlns:p14="http://schemas.microsoft.com/office/powerpoint/2010/main" val="1768671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846" y="491491"/>
            <a:ext cx="6794820" cy="4529879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04800" y="3257550"/>
            <a:ext cx="2819400" cy="313539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8" indent="-257178" algn="l">
              <a:buFont typeface="Arial" panose="020B0604020202020204" pitchFamily="34" charset="0"/>
              <a:buChar char="•"/>
            </a:pPr>
            <a:r>
              <a:rPr lang="en-US" sz="1801" dirty="0"/>
              <a:t>Assessment of all LRA buildings prior to demolition</a:t>
            </a:r>
          </a:p>
          <a:p>
            <a:pPr marL="257178" indent="-257178" algn="l">
              <a:buFont typeface="Arial" panose="020B0604020202020204" pitchFamily="34" charset="0"/>
              <a:buChar char="•"/>
            </a:pPr>
            <a:endParaRPr lang="en-US" sz="180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805D10-A139-4A6B-8547-4BC52FBDD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12" y="1062701"/>
            <a:ext cx="3607540" cy="1360357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b="1" dirty="0">
                <a:solidFill>
                  <a:srgbClr val="7030A0"/>
                </a:solidFill>
              </a:rPr>
              <a:t>School Zones:</a:t>
            </a:r>
            <a:r>
              <a:rPr lang="en-US" sz="3001" dirty="0">
                <a:solidFill>
                  <a:srgbClr val="7030A0"/>
                </a:solidFill>
              </a:rPr>
              <a:t> </a:t>
            </a:r>
            <a:br>
              <a:rPr lang="en-US" sz="3001" dirty="0">
                <a:solidFill>
                  <a:srgbClr val="7030A0"/>
                </a:solidFill>
              </a:rPr>
            </a:br>
            <a:r>
              <a:rPr lang="en-US" sz="3001" dirty="0">
                <a:solidFill>
                  <a:srgbClr val="7030A0"/>
                </a:solidFill>
              </a:rPr>
              <a:t>High Risk Area</a:t>
            </a:r>
            <a:br>
              <a:rPr lang="en-US" dirty="0"/>
            </a:br>
            <a:r>
              <a:rPr lang="en-US" sz="1800" i="1" dirty="0"/>
              <a:t>within 500 feet of a School’s parcel boundary</a:t>
            </a:r>
            <a:endParaRPr lang="en-US" sz="2325" i="1" dirty="0"/>
          </a:p>
        </p:txBody>
      </p:sp>
    </p:spTree>
    <p:extLst>
      <p:ext uri="{BB962C8B-B14F-4D97-AF65-F5344CB8AC3E}">
        <p14:creationId xmlns:p14="http://schemas.microsoft.com/office/powerpoint/2010/main" val="3645610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74" y="-171449"/>
            <a:ext cx="7543801" cy="5029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345" y="285749"/>
            <a:ext cx="6858000" cy="7647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</a:rPr>
              <a:t>Green Space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Focus Area</a:t>
            </a:r>
          </a:p>
          <a:p>
            <a:endParaRPr lang="en-US" sz="2800" dirty="0"/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Green Space 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Adjacent Area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7030A0"/>
                </a:solidFill>
              </a:rPr>
              <a:t>School Zones: </a:t>
            </a:r>
          </a:p>
          <a:p>
            <a:r>
              <a:rPr lang="en-US" sz="2800" dirty="0">
                <a:solidFill>
                  <a:srgbClr val="7030A0"/>
                </a:solidFill>
              </a:rPr>
              <a:t>High Risk Area</a:t>
            </a:r>
          </a:p>
        </p:txBody>
      </p:sp>
    </p:spTree>
    <p:extLst>
      <p:ext uri="{BB962C8B-B14F-4D97-AF65-F5344CB8AC3E}">
        <p14:creationId xmlns:p14="http://schemas.microsoft.com/office/powerpoint/2010/main" val="3215461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2"/>
            <a:ext cx="7543801" cy="5029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5544" y="136193"/>
            <a:ext cx="6858000" cy="7647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Proposed Demolitions</a:t>
            </a:r>
          </a:p>
          <a:p>
            <a:r>
              <a:rPr lang="en-US" sz="1500" dirty="0"/>
              <a:t>LRA Buildings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68158" y="611358"/>
            <a:ext cx="1697636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 dirty="0">
                <a:solidFill>
                  <a:srgbClr val="FF0000"/>
                </a:solidFill>
              </a:rPr>
              <a:t>Green Space </a:t>
            </a:r>
          </a:p>
          <a:p>
            <a:r>
              <a:rPr lang="en-US" sz="1349" dirty="0">
                <a:solidFill>
                  <a:srgbClr val="FF0000"/>
                </a:solidFill>
              </a:rPr>
              <a:t>Focus Area</a:t>
            </a:r>
          </a:p>
          <a:p>
            <a:r>
              <a:rPr lang="en-US" sz="4500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8158" y="2698531"/>
            <a:ext cx="1697636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 dirty="0">
                <a:solidFill>
                  <a:schemeClr val="accent1">
                    <a:lumMod val="50000"/>
                  </a:schemeClr>
                </a:solidFill>
              </a:rPr>
              <a:t>Green Space </a:t>
            </a:r>
          </a:p>
          <a:p>
            <a:r>
              <a:rPr lang="en-US" sz="1349" dirty="0">
                <a:solidFill>
                  <a:schemeClr val="accent1">
                    <a:lumMod val="50000"/>
                  </a:schemeClr>
                </a:solidFill>
              </a:rPr>
              <a:t>Adjacent Area</a:t>
            </a:r>
          </a:p>
          <a:p>
            <a:r>
              <a:rPr lang="en-US" sz="4500" dirty="0">
                <a:solidFill>
                  <a:schemeClr val="accent1">
                    <a:lumMod val="50000"/>
                  </a:schemeClr>
                </a:solidFill>
              </a:rPr>
              <a:t>45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1762" y="2237601"/>
            <a:ext cx="1697636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 dirty="0"/>
              <a:t>Following Review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8156" y="3967740"/>
            <a:ext cx="1697636" cy="99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 dirty="0">
                <a:solidFill>
                  <a:srgbClr val="7030A0"/>
                </a:solidFill>
              </a:rPr>
              <a:t>School Zone</a:t>
            </a:r>
          </a:p>
          <a:p>
            <a:r>
              <a:rPr lang="en-US" sz="4500" dirty="0">
                <a:solidFill>
                  <a:srgbClr val="7030A0"/>
                </a:solidFill>
              </a:rPr>
              <a:t>53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016" y="1037165"/>
            <a:ext cx="1229195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1" b="1" dirty="0"/>
              <a:t>126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68158" y="241583"/>
            <a:ext cx="1697636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 dirty="0"/>
              <a:t>Immediate</a:t>
            </a:r>
          </a:p>
        </p:txBody>
      </p:sp>
    </p:spTree>
    <p:extLst>
      <p:ext uri="{BB962C8B-B14F-4D97-AF65-F5344CB8AC3E}">
        <p14:creationId xmlns:p14="http://schemas.microsoft.com/office/powerpoint/2010/main" val="200988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D7B1AD4-37B2-4571-BBF2-BC1E219CCB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4" b="6534"/>
          <a:stretch>
            <a:fillRect/>
          </a:stretch>
        </p:blipFill>
        <p:spPr>
          <a:solidFill>
            <a:schemeClr val="accent5"/>
          </a:solidFill>
        </p:spPr>
      </p:pic>
      <p:sp>
        <p:nvSpPr>
          <p:cNvPr id="12" name="Rectangle 11"/>
          <p:cNvSpPr/>
          <p:nvPr/>
        </p:nvSpPr>
        <p:spPr>
          <a:xfrm>
            <a:off x="0" y="4019550"/>
            <a:ext cx="9144000" cy="381001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3409950"/>
            <a:ext cx="8334954" cy="873125"/>
          </a:xfrm>
        </p:spPr>
        <p:txBody>
          <a:bodyPr/>
          <a:lstStyle/>
          <a:p>
            <a:r>
              <a:rPr lang="en-US" sz="4400" spc="601" dirty="0"/>
              <a:t>Wells goodfellow</a:t>
            </a:r>
          </a:p>
        </p:txBody>
      </p:sp>
    </p:spTree>
    <p:extLst>
      <p:ext uri="{BB962C8B-B14F-4D97-AF65-F5344CB8AC3E}">
        <p14:creationId xmlns:p14="http://schemas.microsoft.com/office/powerpoint/2010/main" val="109729316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2D060C3-8A2C-419A-9B75-F39E64FE52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2"/>
            <a:ext cx="7715250" cy="51435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AD9A41-BE64-43EF-82DD-0F339B65358F}"/>
              </a:ext>
            </a:extLst>
          </p:cNvPr>
          <p:cNvSpPr txBox="1">
            <a:spLocks/>
          </p:cNvSpPr>
          <p:nvPr/>
        </p:nvSpPr>
        <p:spPr>
          <a:xfrm rot="16200000">
            <a:off x="-2449285" y="1896837"/>
            <a:ext cx="6019800" cy="816429"/>
          </a:xfrm>
          <a:prstGeom prst="rect">
            <a:avLst/>
          </a:prstGeom>
        </p:spPr>
        <p:txBody>
          <a:bodyPr vert="horz" lIns="228601" tIns="45721" rIns="228601" bIns="45721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000" b="1" kern="1200" cap="all" spc="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Neighborhood context</a:t>
            </a:r>
          </a:p>
        </p:txBody>
      </p:sp>
    </p:spTree>
    <p:extLst>
      <p:ext uri="{BB962C8B-B14F-4D97-AF65-F5344CB8AC3E}">
        <p14:creationId xmlns:p14="http://schemas.microsoft.com/office/powerpoint/2010/main" val="282816924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DA2E521-A411-494C-A03F-6D782BFC08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87" y="2273753"/>
            <a:ext cx="2941602" cy="286702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B72262F-9E2B-40ED-9E07-359CF08C2E19}"/>
              </a:ext>
            </a:extLst>
          </p:cNvPr>
          <p:cNvSpPr txBox="1">
            <a:spLocks/>
          </p:cNvSpPr>
          <p:nvPr/>
        </p:nvSpPr>
        <p:spPr>
          <a:xfrm>
            <a:off x="0" y="2724"/>
            <a:ext cx="9144000" cy="511628"/>
          </a:xfrm>
          <a:prstGeom prst="rect">
            <a:avLst/>
          </a:prstGeom>
        </p:spPr>
        <p:txBody>
          <a:bodyPr vert="horz" lIns="228601" tIns="45721" rIns="228601" bIns="45721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000" b="1" kern="1200" cap="all" spc="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Wells goodfellow planning efforts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CBF935D-B3E9-44C1-8FE7-CBFBC82D5E4B}"/>
              </a:ext>
            </a:extLst>
          </p:cNvPr>
          <p:cNvSpPr txBox="1">
            <a:spLocks/>
          </p:cNvSpPr>
          <p:nvPr/>
        </p:nvSpPr>
        <p:spPr>
          <a:xfrm>
            <a:off x="152401" y="704852"/>
            <a:ext cx="4648201" cy="42291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1" b="1" spc="149" dirty="0">
                <a:solidFill>
                  <a:schemeClr val="accent6">
                    <a:lumMod val="75000"/>
                  </a:schemeClr>
                </a:solidFill>
              </a:rPr>
              <a:t>Neighborhood Planning Workshops                  </a:t>
            </a:r>
            <a:r>
              <a:rPr lang="en-US" sz="1051" spc="149" dirty="0">
                <a:solidFill>
                  <a:schemeClr val="accent6">
                    <a:lumMod val="75000"/>
                  </a:schemeClr>
                </a:solidFill>
              </a:rPr>
              <a:t>Aug-Nov 2016</a:t>
            </a:r>
          </a:p>
          <a:p>
            <a:pPr marL="0" indent="0">
              <a:buNone/>
            </a:pPr>
            <a:r>
              <a:rPr lang="en-US" sz="1051" spc="149" dirty="0">
                <a:solidFill>
                  <a:schemeClr val="accent6">
                    <a:lumMod val="75000"/>
                  </a:schemeClr>
                </a:solidFill>
              </a:rPr>
              <a:t>         Kansas State University Technical Assistance for    </a:t>
            </a:r>
          </a:p>
          <a:p>
            <a:pPr marL="0" indent="0">
              <a:buNone/>
            </a:pPr>
            <a:r>
              <a:rPr lang="en-US" sz="1051" spc="149" dirty="0">
                <a:solidFill>
                  <a:schemeClr val="accent6">
                    <a:lumMod val="75000"/>
                  </a:schemeClr>
                </a:solidFill>
              </a:rPr>
              <a:t>         Brownfields (EPA) &gt; SKEO Solutions</a:t>
            </a: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051" b="1" spc="149" dirty="0">
                <a:solidFill>
                  <a:schemeClr val="accent6">
                    <a:lumMod val="75000"/>
                  </a:schemeClr>
                </a:solidFill>
              </a:rPr>
              <a:t>Community Advisory Committee	            </a:t>
            </a:r>
            <a:r>
              <a:rPr lang="en-US" sz="1051" spc="149" dirty="0">
                <a:solidFill>
                  <a:schemeClr val="accent6">
                    <a:lumMod val="75000"/>
                  </a:schemeClr>
                </a:solidFill>
              </a:rPr>
              <a:t>meets quarterly</a:t>
            </a: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051" b="1" spc="149" dirty="0">
                <a:solidFill>
                  <a:schemeClr val="accent6">
                    <a:lumMod val="75000"/>
                  </a:schemeClr>
                </a:solidFill>
              </a:rPr>
              <a:t>Community Events		                </a:t>
            </a:r>
            <a:r>
              <a:rPr lang="en-US" sz="1051" spc="149" dirty="0">
                <a:solidFill>
                  <a:schemeClr val="accent6">
                    <a:lumMod val="75000"/>
                  </a:schemeClr>
                </a:solidFill>
              </a:rPr>
              <a:t>~6 / year</a:t>
            </a:r>
          </a:p>
          <a:p>
            <a:pPr marL="0" indent="0">
              <a:buNone/>
            </a:pPr>
            <a:r>
              <a:rPr lang="en-US" sz="1051" spc="149" dirty="0">
                <a:solidFill>
                  <a:schemeClr val="accent6">
                    <a:lumMod val="75000"/>
                  </a:schemeClr>
                </a:solidFill>
              </a:rPr>
              <a:t>          - beautification / planting projects</a:t>
            </a:r>
          </a:p>
          <a:p>
            <a:pPr marL="0" indent="0">
              <a:buNone/>
            </a:pPr>
            <a:r>
              <a:rPr lang="en-US" sz="1051" spc="149" dirty="0">
                <a:solidFill>
                  <a:schemeClr val="accent6">
                    <a:lumMod val="75000"/>
                  </a:schemeClr>
                </a:solidFill>
              </a:rPr>
              <a:t>          - trash sweeps / clean ups</a:t>
            </a:r>
          </a:p>
          <a:p>
            <a:pPr marL="0" indent="0">
              <a:buNone/>
            </a:pPr>
            <a:r>
              <a:rPr lang="en-US" sz="1051" spc="149" dirty="0">
                <a:solidFill>
                  <a:schemeClr val="accent6">
                    <a:lumMod val="75000"/>
                  </a:schemeClr>
                </a:solidFill>
              </a:rPr>
              <a:t>          - invasive species removal </a:t>
            </a:r>
          </a:p>
          <a:p>
            <a:pPr marL="0" indent="0">
              <a:buNone/>
            </a:pPr>
            <a:r>
              <a:rPr lang="en-US" sz="1051" spc="149" dirty="0">
                <a:solidFill>
                  <a:schemeClr val="accent6">
                    <a:lumMod val="75000"/>
                  </a:schemeClr>
                </a:solidFill>
              </a:rPr>
              <a:t>          - nature-based field trips</a:t>
            </a:r>
          </a:p>
          <a:p>
            <a:pPr marL="0" indent="0">
              <a:buNone/>
            </a:pPr>
            <a:endParaRPr lang="en-US" sz="1051" b="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051" b="1" spc="149" dirty="0">
                <a:solidFill>
                  <a:schemeClr val="accent6">
                    <a:lumMod val="75000"/>
                  </a:schemeClr>
                </a:solidFill>
              </a:rPr>
              <a:t>77 demolitions; 35 in green space focus area</a:t>
            </a:r>
          </a:p>
          <a:p>
            <a:pPr marL="0" indent="0">
              <a:buNone/>
            </a:pPr>
            <a:endParaRPr lang="en-US" sz="1051" b="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051" b="1" spc="149" dirty="0">
                <a:solidFill>
                  <a:schemeClr val="accent6">
                    <a:lumMod val="75000"/>
                  </a:schemeClr>
                </a:solidFill>
              </a:rPr>
              <a:t>Xtreme LA Design Challenge</a:t>
            </a:r>
          </a:p>
          <a:p>
            <a:pPr marL="0" indent="0">
              <a:buNone/>
            </a:pPr>
            <a:r>
              <a:rPr lang="en-US" sz="1051" spc="149" dirty="0">
                <a:solidFill>
                  <a:schemeClr val="accent6">
                    <a:lumMod val="75000"/>
                  </a:schemeClr>
                </a:solidFill>
              </a:rPr>
              <a:t>          landscape architecture design challenge hosted by    </a:t>
            </a:r>
          </a:p>
          <a:p>
            <a:pPr marL="0" indent="0">
              <a:buNone/>
            </a:pPr>
            <a:r>
              <a:rPr lang="en-US" sz="1051" spc="149" dirty="0">
                <a:solidFill>
                  <a:schemeClr val="accent6">
                    <a:lumMod val="75000"/>
                  </a:schemeClr>
                </a:solidFill>
              </a:rPr>
              <a:t>          Washington University in St. Louis – urban water focus</a:t>
            </a: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051" b="1" spc="149" dirty="0">
                <a:solidFill>
                  <a:schemeClr val="accent6">
                    <a:lumMod val="75000"/>
                  </a:schemeClr>
                </a:solidFill>
              </a:rPr>
              <a:t>Green Space Design Charrette</a:t>
            </a:r>
          </a:p>
          <a:p>
            <a:pPr marL="0" indent="0">
              <a:buNone/>
            </a:pPr>
            <a:r>
              <a:rPr lang="en-US" sz="1051" b="1" spc="149" dirty="0">
                <a:solidFill>
                  <a:schemeClr val="accent6">
                    <a:lumMod val="75000"/>
                  </a:schemeClr>
                </a:solidFill>
              </a:rPr>
              <a:t>          </a:t>
            </a:r>
            <a:r>
              <a:rPr lang="en-US" sz="1051" spc="149" dirty="0">
                <a:solidFill>
                  <a:schemeClr val="accent6">
                    <a:lumMod val="75000"/>
                  </a:schemeClr>
                </a:solidFill>
              </a:rPr>
              <a:t>KSU TAB (EPA) &gt; HDR/CSRA to develop </a:t>
            </a:r>
          </a:p>
          <a:p>
            <a:pPr marL="0" indent="0">
              <a:buNone/>
            </a:pPr>
            <a:r>
              <a:rPr lang="en-US" sz="1051" spc="149" dirty="0">
                <a:solidFill>
                  <a:schemeClr val="accent6">
                    <a:lumMod val="75000"/>
                  </a:schemeClr>
                </a:solidFill>
              </a:rPr>
              <a:t>          design renderings for neighborhood green space</a:t>
            </a:r>
          </a:p>
          <a:p>
            <a:pPr marL="0" indent="0">
              <a:buNone/>
            </a:pPr>
            <a:endParaRPr lang="en-US" sz="1051" b="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b="1" spc="149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8E60F-7802-421B-A83D-45458F0219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1481"/>
          <a:stretch/>
        </p:blipFill>
        <p:spPr>
          <a:xfrm>
            <a:off x="5438775" y="566405"/>
            <a:ext cx="3552825" cy="185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1487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DB7347D-7727-45B0-B00E-42D554665C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solidFill>
            <a:schemeClr val="accent5"/>
          </a:solidFill>
        </p:spPr>
      </p:pic>
      <p:sp>
        <p:nvSpPr>
          <p:cNvPr id="12" name="Rectangle 11"/>
          <p:cNvSpPr/>
          <p:nvPr/>
        </p:nvSpPr>
        <p:spPr>
          <a:xfrm>
            <a:off x="0" y="4019550"/>
            <a:ext cx="9144000" cy="381001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3409950"/>
            <a:ext cx="8334954" cy="873125"/>
          </a:xfrm>
        </p:spPr>
        <p:txBody>
          <a:bodyPr/>
          <a:lstStyle/>
          <a:p>
            <a:r>
              <a:rPr lang="en-US" sz="4400" spc="601" dirty="0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292288908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572000" y="4365731"/>
            <a:ext cx="914400" cy="4436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4" t="38702" r="46848" b="31270"/>
          <a:stretch/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47307" r="68724" b="4330"/>
          <a:stretch/>
        </p:blipFill>
        <p:spPr>
          <a:xfrm>
            <a:off x="2151063" y="2379663"/>
            <a:ext cx="2152650" cy="2763837"/>
          </a:xfrm>
          <a:solidFill>
            <a:schemeClr val="accent6">
              <a:lumMod val="75000"/>
            </a:schemeClr>
          </a:solidFill>
        </p:spPr>
      </p:pic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6121" y="2925762"/>
            <a:ext cx="4815471" cy="731520"/>
          </a:xfrm>
        </p:spPr>
        <p:txBody>
          <a:bodyPr/>
          <a:lstStyle/>
          <a:p>
            <a:r>
              <a:rPr lang="en-US" sz="1400" spc="300" dirty="0"/>
              <a:t>NEIGHBORHOOD GREENSPACE PROJECT</a:t>
            </a:r>
          </a:p>
          <a:p>
            <a:r>
              <a:rPr lang="en-US" sz="1400" spc="149" dirty="0">
                <a:solidFill>
                  <a:schemeClr val="accent6">
                    <a:lumMod val="75000"/>
                  </a:schemeClr>
                </a:solidFill>
              </a:rPr>
              <a:t>Doug Bisson, Community Planning and Urban    </a:t>
            </a:r>
          </a:p>
          <a:p>
            <a:r>
              <a:rPr lang="en-US" sz="1400" spc="149" dirty="0">
                <a:solidFill>
                  <a:schemeClr val="accent6">
                    <a:lumMod val="75000"/>
                  </a:schemeClr>
                </a:solidFill>
              </a:rPr>
              <a:t>                     Design Lead, HDR</a:t>
            </a: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200" spc="30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0" y="2379663"/>
            <a:ext cx="4303713" cy="2768175"/>
          </a:xfrm>
          <a:solidFill>
            <a:schemeClr val="accent5">
              <a:alpha val="34000"/>
            </a:schemeClr>
          </a:solidFill>
        </p:spPr>
      </p:sp>
      <p:sp>
        <p:nvSpPr>
          <p:cNvPr id="10" name="Picture Placeholder 9"/>
          <p:cNvSpPr>
            <a:spLocks noGrp="1"/>
          </p:cNvSpPr>
          <p:nvPr>
            <p:ph type="pic" sz="quarter" idx="20"/>
          </p:nvPr>
        </p:nvSpPr>
        <p:spPr>
          <a:solidFill>
            <a:schemeClr val="tx1">
              <a:lumMod val="65000"/>
              <a:lumOff val="35000"/>
            </a:schemeClr>
          </a:solidFill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713" y="2038351"/>
            <a:ext cx="4840287" cy="914400"/>
          </a:xfrm>
        </p:spPr>
        <p:txBody>
          <a:bodyPr/>
          <a:lstStyle/>
          <a:p>
            <a:r>
              <a:rPr lang="en-US" sz="2500" spc="300" dirty="0"/>
              <a:t>Wells </a:t>
            </a:r>
            <a:r>
              <a:rPr lang="en-US" sz="2500" spc="300" dirty="0" err="1"/>
              <a:t>goodfellow</a:t>
            </a:r>
            <a:endParaRPr lang="en-US" sz="2500" spc="30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4303713" y="0"/>
            <a:ext cx="4840287" cy="2379663"/>
          </a:xfrm>
          <a:solidFill>
            <a:schemeClr val="accent6">
              <a:lumMod val="75000"/>
              <a:alpha val="44000"/>
            </a:schemeClr>
          </a:solidFill>
        </p:spPr>
      </p:sp>
      <p:sp>
        <p:nvSpPr>
          <p:cNvPr id="16" name="Rectangle 15"/>
          <p:cNvSpPr/>
          <p:nvPr/>
        </p:nvSpPr>
        <p:spPr>
          <a:xfrm>
            <a:off x="6903662" y="4022980"/>
            <a:ext cx="423142" cy="42314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01000" y="4533446"/>
            <a:ext cx="973440" cy="285876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54946" y="4022106"/>
            <a:ext cx="464527" cy="424891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69213" y="4514955"/>
            <a:ext cx="692040" cy="322858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44954" y="4545082"/>
            <a:ext cx="684511" cy="262604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275607" y="4022438"/>
            <a:ext cx="424227" cy="424227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623" y="4018571"/>
            <a:ext cx="431961" cy="431961"/>
          </a:xfrm>
          <a:prstGeom prst="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4554831"/>
            <a:ext cx="433206" cy="24310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291305" y="3867150"/>
            <a:ext cx="4840287" cy="127635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8566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solidFill>
            <a:schemeClr val="accent5"/>
          </a:solidFill>
        </p:spPr>
      </p:sp>
      <p:sp>
        <p:nvSpPr>
          <p:cNvPr id="12" name="Rectangle 11"/>
          <p:cNvSpPr/>
          <p:nvPr/>
        </p:nvSpPr>
        <p:spPr>
          <a:xfrm>
            <a:off x="0" y="4019550"/>
            <a:ext cx="9144000" cy="381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3409950"/>
            <a:ext cx="8334954" cy="873125"/>
          </a:xfrm>
        </p:spPr>
        <p:txBody>
          <a:bodyPr/>
          <a:lstStyle/>
          <a:p>
            <a:r>
              <a:rPr lang="en-US" sz="4400" spc="600" dirty="0"/>
              <a:t>EXISTING CONDITIONS</a:t>
            </a:r>
          </a:p>
        </p:txBody>
      </p:sp>
    </p:spTree>
    <p:extLst>
      <p:ext uri="{BB962C8B-B14F-4D97-AF65-F5344CB8AC3E}">
        <p14:creationId xmlns:p14="http://schemas.microsoft.com/office/powerpoint/2010/main" val="167916023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54"/>
          </p:nvPr>
        </p:nvSpPr>
        <p:spPr>
          <a:xfrm>
            <a:off x="4340313" y="0"/>
            <a:ext cx="4803687" cy="2724048"/>
          </a:xfrm>
          <a:solidFill>
            <a:schemeClr val="accent5">
              <a:alpha val="57000"/>
            </a:schemeClr>
          </a:solidFill>
        </p:spPr>
      </p:sp>
      <p:sp>
        <p:nvSpPr>
          <p:cNvPr id="35" name="Picture Placeholder 34"/>
          <p:cNvSpPr>
            <a:spLocks noGrp="1"/>
          </p:cNvSpPr>
          <p:nvPr>
            <p:ph type="pic" sz="quarter" idx="53"/>
          </p:nvPr>
        </p:nvSpPr>
        <p:spPr>
          <a:xfrm>
            <a:off x="-9524" y="2419350"/>
            <a:ext cx="4313238" cy="2703412"/>
          </a:xfrm>
          <a:solidFill>
            <a:schemeClr val="accent6">
              <a:lumMod val="75000"/>
              <a:alpha val="40000"/>
            </a:schemeClr>
          </a:solidFill>
        </p:spPr>
      </p:sp>
      <p:pic>
        <p:nvPicPr>
          <p:cNvPr id="37" name="Picture Placeholder 36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7" b="12847"/>
          <a:stretch>
            <a:fillRect/>
          </a:stretch>
        </p:blipFill>
        <p:spPr>
          <a:xfrm>
            <a:off x="4340314" y="2763836"/>
            <a:ext cx="4803686" cy="2379664"/>
          </a:xfrm>
        </p:spPr>
      </p:pic>
      <p:pic>
        <p:nvPicPr>
          <p:cNvPr id="38" name="Picture Placeholder 37"/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8" b="13138"/>
          <a:stretch>
            <a:fillRect/>
          </a:stretch>
        </p:blipFill>
        <p:spPr/>
      </p:pic>
      <p:pic>
        <p:nvPicPr>
          <p:cNvPr id="40" name="Picture Placeholder 39"/>
          <p:cNvPicPr>
            <a:picLocks noGrp="1" noChangeAspect="1"/>
          </p:cNvPicPr>
          <p:nvPr>
            <p:ph type="pic" sz="quarter" idx="5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87" r="-84" b="3567"/>
          <a:stretch/>
        </p:blipFill>
        <p:spPr>
          <a:xfrm>
            <a:off x="457200" y="2495550"/>
            <a:ext cx="3846513" cy="2627212"/>
          </a:xfrm>
        </p:spPr>
      </p:pic>
      <p:pic>
        <p:nvPicPr>
          <p:cNvPr id="39" name="Picture Placeholder 38"/>
          <p:cNvPicPr>
            <a:picLocks noGrp="1" noChangeAspect="1"/>
          </p:cNvPicPr>
          <p:nvPr>
            <p:ph type="pic" sz="quarter" idx="39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7" r="334" b="19221"/>
          <a:stretch/>
        </p:blipFill>
        <p:spPr>
          <a:xfrm>
            <a:off x="5181600" y="-9896"/>
            <a:ext cx="3962400" cy="2399456"/>
          </a:xfrm>
        </p:spPr>
      </p:pic>
    </p:spTree>
    <p:extLst>
      <p:ext uri="{BB962C8B-B14F-4D97-AF65-F5344CB8AC3E}">
        <p14:creationId xmlns:p14="http://schemas.microsoft.com/office/powerpoint/2010/main" val="221661428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solidFill>
            <a:schemeClr val="accent5"/>
          </a:solidFill>
        </p:spPr>
      </p:sp>
      <p:sp>
        <p:nvSpPr>
          <p:cNvPr id="12" name="Rectangle 11"/>
          <p:cNvSpPr/>
          <p:nvPr/>
        </p:nvSpPr>
        <p:spPr>
          <a:xfrm>
            <a:off x="0" y="4019550"/>
            <a:ext cx="9144000" cy="381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3409950"/>
            <a:ext cx="8334954" cy="873125"/>
          </a:xfrm>
        </p:spPr>
        <p:txBody>
          <a:bodyPr/>
          <a:lstStyle/>
          <a:p>
            <a:r>
              <a:rPr lang="en-US" sz="4400" spc="600" dirty="0"/>
              <a:t>CHARRETTE PROCESS</a:t>
            </a:r>
          </a:p>
        </p:txBody>
      </p:sp>
    </p:spTree>
    <p:extLst>
      <p:ext uri="{BB962C8B-B14F-4D97-AF65-F5344CB8AC3E}">
        <p14:creationId xmlns:p14="http://schemas.microsoft.com/office/powerpoint/2010/main" val="423718329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340314" y="2419349"/>
            <a:ext cx="4803686" cy="27241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-1"/>
            <a:ext cx="4303712" cy="23796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54"/>
          </p:nvPr>
        </p:nvSpPr>
        <p:spPr>
          <a:xfrm>
            <a:off x="7577315" y="0"/>
            <a:ext cx="1559123" cy="2379664"/>
          </a:xfrm>
          <a:solidFill>
            <a:schemeClr val="accent6">
              <a:lumMod val="75000"/>
              <a:alpha val="50000"/>
            </a:schemeClr>
          </a:solidFill>
        </p:spPr>
      </p:sp>
      <p:sp>
        <p:nvSpPr>
          <p:cNvPr id="33" name="Picture Placeholder 32"/>
          <p:cNvSpPr>
            <a:spLocks noGrp="1"/>
          </p:cNvSpPr>
          <p:nvPr>
            <p:ph type="pic" sz="quarter" idx="53"/>
          </p:nvPr>
        </p:nvSpPr>
        <p:spPr>
          <a:xfrm>
            <a:off x="3621088" y="2419349"/>
            <a:ext cx="682624" cy="2724151"/>
          </a:xfrm>
          <a:solidFill>
            <a:schemeClr val="tx2">
              <a:alpha val="63000"/>
            </a:schemeClr>
          </a:solidFill>
        </p:spPr>
      </p:sp>
      <p:pic>
        <p:nvPicPr>
          <p:cNvPr id="36" name="Picture Placeholder 35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14280" r="4823" b="4822"/>
          <a:stretch/>
        </p:blipFill>
        <p:spPr>
          <a:xfrm>
            <a:off x="4340314" y="2419452"/>
            <a:ext cx="4575086" cy="2590698"/>
          </a:xfrm>
        </p:spPr>
      </p:pic>
      <p:pic>
        <p:nvPicPr>
          <p:cNvPr id="35" name="Picture Placeholder 34"/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23903" b="460"/>
          <a:stretch/>
        </p:blipFill>
        <p:spPr>
          <a:xfrm>
            <a:off x="228599" y="209550"/>
            <a:ext cx="4075113" cy="2170114"/>
          </a:xfrm>
        </p:spPr>
      </p:pic>
      <p:pic>
        <p:nvPicPr>
          <p:cNvPr id="37" name="Picture Placeholder 36"/>
          <p:cNvPicPr>
            <a:picLocks noGrp="1" noChangeAspect="1"/>
          </p:cNvPicPr>
          <p:nvPr>
            <p:ph type="pic" sz="quarter" idx="39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14949"/>
          <a:stretch/>
        </p:blipFill>
        <p:spPr>
          <a:xfrm>
            <a:off x="4340314" y="0"/>
            <a:ext cx="3200400" cy="2379663"/>
          </a:xfrm>
        </p:spPr>
      </p:pic>
      <p:pic>
        <p:nvPicPr>
          <p:cNvPr id="38" name="Picture Placeholder 37"/>
          <p:cNvPicPr>
            <a:picLocks noGrp="1" noChangeAspect="1"/>
          </p:cNvPicPr>
          <p:nvPr>
            <p:ph type="pic" sz="quarter" idx="5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" t="2616" r="15813" b="3865"/>
          <a:stretch/>
        </p:blipFill>
        <p:spPr>
          <a:xfrm>
            <a:off x="0" y="2419350"/>
            <a:ext cx="3581400" cy="2724150"/>
          </a:xfrm>
        </p:spPr>
      </p:pic>
    </p:spTree>
    <p:extLst>
      <p:ext uri="{BB962C8B-B14F-4D97-AF65-F5344CB8AC3E}">
        <p14:creationId xmlns:p14="http://schemas.microsoft.com/office/powerpoint/2010/main" val="264911069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2" b="24292"/>
          <a:stretch>
            <a:fillRect/>
          </a:stretch>
        </p:blipFill>
        <p:spPr>
          <a:xfrm>
            <a:off x="304800" y="0"/>
            <a:ext cx="8839200" cy="3028950"/>
          </a:xfrm>
        </p:spPr>
      </p:pic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-3" y="0"/>
            <a:ext cx="304803" cy="3028950"/>
          </a:xfrm>
          <a:solidFill>
            <a:schemeClr val="accent5"/>
          </a:solidFill>
        </p:spPr>
      </p:sp>
      <p:pic>
        <p:nvPicPr>
          <p:cNvPr id="16" name="Picture Placeholder 15"/>
          <p:cNvPicPr>
            <a:picLocks noGrp="1" noChangeAspect="1"/>
          </p:cNvPicPr>
          <p:nvPr>
            <p:ph type="pic" sz="quarter" idx="39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6683" r="8509" b="5356"/>
          <a:stretch/>
        </p:blipFill>
        <p:spPr>
          <a:xfrm>
            <a:off x="6019800" y="3107622"/>
            <a:ext cx="3048000" cy="2038350"/>
          </a:xfrm>
        </p:spPr>
      </p:pic>
      <p:sp>
        <p:nvSpPr>
          <p:cNvPr id="10" name="Picture Placeholder 9"/>
          <p:cNvSpPr>
            <a:spLocks noGrp="1"/>
          </p:cNvSpPr>
          <p:nvPr>
            <p:ph type="pic" sz="quarter" idx="52"/>
          </p:nvPr>
        </p:nvSpPr>
        <p:spPr>
          <a:xfrm>
            <a:off x="1" y="3105149"/>
            <a:ext cx="990600" cy="2038351"/>
          </a:xfrm>
        </p:spPr>
      </p:sp>
      <p:sp>
        <p:nvSpPr>
          <p:cNvPr id="11" name="Picture Placeholder 10"/>
          <p:cNvSpPr>
            <a:spLocks noGrp="1"/>
          </p:cNvSpPr>
          <p:nvPr>
            <p:ph type="pic" sz="quarter" idx="53"/>
          </p:nvPr>
        </p:nvSpPr>
        <p:spPr>
          <a:xfrm>
            <a:off x="5181600" y="3105148"/>
            <a:ext cx="762000" cy="2038351"/>
          </a:xfrm>
          <a:solidFill>
            <a:schemeClr val="accent6">
              <a:lumMod val="75000"/>
              <a:alpha val="55000"/>
            </a:schemeClr>
          </a:solidFill>
        </p:spPr>
      </p:sp>
      <p:pic>
        <p:nvPicPr>
          <p:cNvPr id="15" name="Picture Placeholder 14"/>
          <p:cNvPicPr>
            <a:picLocks noGrp="1" noChangeAspect="1"/>
          </p:cNvPicPr>
          <p:nvPr>
            <p:ph type="pic" sz="quarter" idx="5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8748" r="1888" b="13250"/>
          <a:stretch/>
        </p:blipFill>
        <p:spPr>
          <a:xfrm>
            <a:off x="1025935" y="3028950"/>
            <a:ext cx="3886200" cy="2038350"/>
          </a:xfrm>
        </p:spPr>
      </p:pic>
    </p:spTree>
    <p:extLst>
      <p:ext uri="{BB962C8B-B14F-4D97-AF65-F5344CB8AC3E}">
        <p14:creationId xmlns:p14="http://schemas.microsoft.com/office/powerpoint/2010/main" val="231536628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solidFill>
            <a:schemeClr val="accent5"/>
          </a:solidFill>
        </p:spPr>
      </p:sp>
      <p:sp>
        <p:nvSpPr>
          <p:cNvPr id="12" name="Rectangle 11"/>
          <p:cNvSpPr/>
          <p:nvPr/>
        </p:nvSpPr>
        <p:spPr>
          <a:xfrm>
            <a:off x="0" y="4019550"/>
            <a:ext cx="9144000" cy="381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3409950"/>
            <a:ext cx="8334954" cy="873125"/>
          </a:xfrm>
        </p:spPr>
        <p:txBody>
          <a:bodyPr/>
          <a:lstStyle/>
          <a:p>
            <a:r>
              <a:rPr lang="en-US" sz="4400" spc="600" dirty="0"/>
              <a:t>REFINED CONCEPT</a:t>
            </a:r>
          </a:p>
        </p:txBody>
      </p:sp>
    </p:spTree>
    <p:extLst>
      <p:ext uri="{BB962C8B-B14F-4D97-AF65-F5344CB8AC3E}">
        <p14:creationId xmlns:p14="http://schemas.microsoft.com/office/powerpoint/2010/main" val="3770304115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t="19901" r="879" b="15807"/>
          <a:stretch/>
        </p:blipFill>
        <p:spPr>
          <a:xfrm>
            <a:off x="-76200" y="0"/>
            <a:ext cx="8534400" cy="3723238"/>
          </a:xfrm>
        </p:spPr>
      </p:pic>
      <p:sp>
        <p:nvSpPr>
          <p:cNvPr id="28" name="Rectangle 27"/>
          <p:cNvSpPr/>
          <p:nvPr/>
        </p:nvSpPr>
        <p:spPr>
          <a:xfrm>
            <a:off x="-76200" y="3574018"/>
            <a:ext cx="3657600" cy="369332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63374" y="-504937"/>
            <a:ext cx="3657600" cy="369332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8447635" y="-8488"/>
            <a:ext cx="685803" cy="3714750"/>
          </a:xfrm>
          <a:solidFill>
            <a:schemeClr val="tx2">
              <a:lumMod val="40000"/>
              <a:lumOff val="60000"/>
            </a:schemeClr>
          </a:solidFill>
        </p:spPr>
      </p:sp>
      <p:sp>
        <p:nvSpPr>
          <p:cNvPr id="13" name="Oval 12"/>
          <p:cNvSpPr/>
          <p:nvPr/>
        </p:nvSpPr>
        <p:spPr>
          <a:xfrm>
            <a:off x="1219200" y="4043509"/>
            <a:ext cx="1066800" cy="10668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62200" y="4043509"/>
            <a:ext cx="1066800" cy="106680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505200" y="4043509"/>
            <a:ext cx="1066800" cy="106680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48200" y="4043509"/>
            <a:ext cx="1066800" cy="106680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791200" y="4043509"/>
            <a:ext cx="1066800" cy="1066800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934200" y="4043509"/>
            <a:ext cx="1066800" cy="1066800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77200" y="4043509"/>
            <a:ext cx="1066800" cy="1066800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043509"/>
            <a:ext cx="1066800" cy="1066800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3730431"/>
            <a:ext cx="510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600" dirty="0">
                <a:solidFill>
                  <a:srgbClr val="FFFFFF"/>
                </a:solidFill>
              </a:rPr>
              <a:t>REFERENCE IMAGES</a:t>
            </a:r>
          </a:p>
        </p:txBody>
      </p:sp>
      <p:sp>
        <p:nvSpPr>
          <p:cNvPr id="29" name="Title 10"/>
          <p:cNvSpPr txBox="1">
            <a:spLocks/>
          </p:cNvSpPr>
          <p:nvPr/>
        </p:nvSpPr>
        <p:spPr>
          <a:xfrm>
            <a:off x="0" y="-8488"/>
            <a:ext cx="3200400" cy="873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all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pc="600" dirty="0">
                <a:solidFill>
                  <a:srgbClr val="FFFFFF"/>
                </a:solidFill>
              </a:rPr>
              <a:t>PLAN VIEW</a:t>
            </a:r>
          </a:p>
        </p:txBody>
      </p:sp>
    </p:spTree>
    <p:extLst>
      <p:ext uri="{BB962C8B-B14F-4D97-AF65-F5344CB8AC3E}">
        <p14:creationId xmlns:p14="http://schemas.microsoft.com/office/powerpoint/2010/main" val="2884077328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9" b="5019"/>
          <a:stretch/>
        </p:blipFill>
        <p:spPr/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8334954" cy="873125"/>
          </a:xfrm>
        </p:spPr>
        <p:txBody>
          <a:bodyPr/>
          <a:lstStyle/>
          <a:p>
            <a:r>
              <a:rPr lang="en-US" spc="600" dirty="0"/>
              <a:t>PERSPECTIVE RENDERING</a:t>
            </a:r>
            <a:br>
              <a:rPr lang="en-US" spc="600" dirty="0"/>
            </a:br>
            <a:r>
              <a:rPr lang="en-US" sz="1400" spc="600" dirty="0"/>
              <a:t>GOODFELLOW GATEWAY</a:t>
            </a:r>
          </a:p>
        </p:txBody>
      </p:sp>
    </p:spTree>
    <p:extLst>
      <p:ext uri="{BB962C8B-B14F-4D97-AF65-F5344CB8AC3E}">
        <p14:creationId xmlns:p14="http://schemas.microsoft.com/office/powerpoint/2010/main" val="1125626485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solidFill>
            <a:schemeClr val="accent5"/>
          </a:solidFill>
        </p:spPr>
      </p:sp>
      <p:sp>
        <p:nvSpPr>
          <p:cNvPr id="12" name="Rectangle 11"/>
          <p:cNvSpPr/>
          <p:nvPr/>
        </p:nvSpPr>
        <p:spPr>
          <a:xfrm>
            <a:off x="0" y="4019550"/>
            <a:ext cx="9144000" cy="381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3409950"/>
            <a:ext cx="8991600" cy="873125"/>
          </a:xfrm>
        </p:spPr>
        <p:txBody>
          <a:bodyPr/>
          <a:lstStyle/>
          <a:p>
            <a:r>
              <a:rPr lang="en-US" sz="4400" spc="600" dirty="0"/>
              <a:t>VACANT LOT RETROFIT</a:t>
            </a:r>
          </a:p>
        </p:txBody>
      </p:sp>
    </p:spTree>
    <p:extLst>
      <p:ext uri="{BB962C8B-B14F-4D97-AF65-F5344CB8AC3E}">
        <p14:creationId xmlns:p14="http://schemas.microsoft.com/office/powerpoint/2010/main" val="358561043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275057F-106B-49A2-AAFC-28B320A1744A}"/>
              </a:ext>
            </a:extLst>
          </p:cNvPr>
          <p:cNvSpPr txBox="1">
            <a:spLocks/>
          </p:cNvSpPr>
          <p:nvPr/>
        </p:nvSpPr>
        <p:spPr>
          <a:xfrm>
            <a:off x="0" y="2721"/>
            <a:ext cx="4952999" cy="587829"/>
          </a:xfrm>
          <a:prstGeom prst="rect">
            <a:avLst/>
          </a:prstGeom>
        </p:spPr>
        <p:txBody>
          <a:bodyPr vert="horz" lIns="228601" tIns="45721" rIns="228601" bIns="45721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000" b="1" kern="1200" cap="all" spc="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Vacancy in St. louis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0F154CD-872D-4D8E-A696-A1C9B2A6277F}"/>
              </a:ext>
            </a:extLst>
          </p:cNvPr>
          <p:cNvSpPr txBox="1">
            <a:spLocks/>
          </p:cNvSpPr>
          <p:nvPr/>
        </p:nvSpPr>
        <p:spPr>
          <a:xfrm>
            <a:off x="150592" y="895350"/>
            <a:ext cx="4497607" cy="3886201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1" spc="149" dirty="0">
                <a:solidFill>
                  <a:schemeClr val="accent6">
                    <a:lumMod val="75000"/>
                  </a:schemeClr>
                </a:solidFill>
              </a:rPr>
              <a:t>~ 7,500 Buildings &amp;  ~12,000 Lots</a:t>
            </a:r>
          </a:p>
          <a:p>
            <a:pPr marL="0" indent="0">
              <a:buNone/>
            </a:pPr>
            <a:r>
              <a:rPr lang="en-US" sz="1100" spc="149" dirty="0">
                <a:solidFill>
                  <a:schemeClr val="accent6">
                    <a:lumMod val="75000"/>
                  </a:schemeClr>
                </a:solidFill>
              </a:rPr>
              <a:t>out of ~130,000 parcels (15%)</a:t>
            </a:r>
          </a:p>
          <a:p>
            <a:pPr marL="0" indent="0">
              <a:buNone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200" b="1" spc="149" dirty="0">
                <a:solidFill>
                  <a:schemeClr val="accent6">
                    <a:lumMod val="75000"/>
                  </a:schemeClr>
                </a:solidFill>
              </a:rPr>
              <a:t>North City (Delmar Divide): 30% of parcels are vacant</a:t>
            </a:r>
          </a:p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South &amp; Central City: 3% of parcels are vacant</a:t>
            </a:r>
          </a:p>
          <a:p>
            <a:pPr marL="0" indent="0">
              <a:buNone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Land Reutilization Authority (LRA)</a:t>
            </a:r>
          </a:p>
          <a:p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nation’s oldest land bank</a:t>
            </a:r>
          </a:p>
          <a:p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owns about half of all vacant properties</a:t>
            </a:r>
          </a:p>
          <a:p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1,886 owned more than 30 years</a:t>
            </a:r>
          </a:p>
          <a:p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average ownership tenure: 16 years</a:t>
            </a:r>
          </a:p>
          <a:p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2017: 37 acres in / 63 acres out</a:t>
            </a:r>
          </a:p>
          <a:p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Privately-Owned Vacancy</a:t>
            </a:r>
          </a:p>
          <a:p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primarily buildings</a:t>
            </a:r>
          </a:p>
          <a:p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typically end up in the land bank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E2D4B8-E34F-4B32-BF6C-3BC88D94A3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27778"/>
          <a:stretch/>
        </p:blipFill>
        <p:spPr>
          <a:xfrm rot="5400000">
            <a:off x="4591023" y="497136"/>
            <a:ext cx="4461371" cy="43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0906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" b="381"/>
          <a:stretch/>
        </p:blipFill>
        <p:spPr>
          <a:xfrm>
            <a:off x="1219200" y="0"/>
            <a:ext cx="6705600" cy="5143499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1219200" cy="5143499"/>
          </a:xfrm>
          <a:prstGeom prst="rect">
            <a:avLst/>
          </a:prstGeom>
          <a:solidFill>
            <a:schemeClr val="tx2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48824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" b="381"/>
          <a:stretch/>
        </p:blipFill>
        <p:spPr>
          <a:xfrm>
            <a:off x="1219200" y="0"/>
            <a:ext cx="6705600" cy="514349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53" y="0"/>
            <a:ext cx="6656294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" cy="5143499"/>
          </a:xfrm>
          <a:prstGeom prst="rect">
            <a:avLst/>
          </a:prstGeom>
          <a:solidFill>
            <a:schemeClr val="tx2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55768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" b="381"/>
          <a:stretch/>
        </p:blipFill>
        <p:spPr>
          <a:xfrm>
            <a:off x="1219200" y="0"/>
            <a:ext cx="6705600" cy="514349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53" y="0"/>
            <a:ext cx="6656294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53" y="0"/>
            <a:ext cx="6656294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" cy="5143499"/>
          </a:xfrm>
          <a:prstGeom prst="rect">
            <a:avLst/>
          </a:prstGeom>
          <a:solidFill>
            <a:schemeClr val="tx2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06049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5D9889-D565-4A55-A118-40A390676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" y="1123950"/>
            <a:ext cx="9059441" cy="34628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35C72BF-8C60-4413-BD1E-CDCE1C5E22D1}"/>
              </a:ext>
            </a:extLst>
          </p:cNvPr>
          <p:cNvSpPr txBox="1">
            <a:spLocks/>
          </p:cNvSpPr>
          <p:nvPr/>
        </p:nvSpPr>
        <p:spPr>
          <a:xfrm>
            <a:off x="0" y="209550"/>
            <a:ext cx="9144000" cy="511628"/>
          </a:xfrm>
          <a:prstGeom prst="rect">
            <a:avLst/>
          </a:prstGeom>
        </p:spPr>
        <p:txBody>
          <a:bodyPr vert="horz" lIns="228601" tIns="45721" rIns="228601" bIns="45721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000" b="1" kern="1200" cap="all" spc="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excavations</a:t>
            </a:r>
          </a:p>
        </p:txBody>
      </p:sp>
    </p:spTree>
    <p:extLst>
      <p:ext uri="{BB962C8B-B14F-4D97-AF65-F5344CB8AC3E}">
        <p14:creationId xmlns:p14="http://schemas.microsoft.com/office/powerpoint/2010/main" val="119916064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855" r="33855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18571" y="412751"/>
            <a:ext cx="8825429" cy="1447801"/>
          </a:xfrm>
          <a:prstGeom prst="rect">
            <a:avLst/>
          </a:prstGeom>
          <a:solidFill>
            <a:schemeClr val="accent5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18572" y="2066927"/>
            <a:ext cx="8673029" cy="2870197"/>
          </a:xfrm>
        </p:spPr>
        <p:txBody>
          <a:bodyPr/>
          <a:lstStyle/>
          <a:p>
            <a:endParaRPr lang="en-US" sz="2000" b="1" i="0" dirty="0"/>
          </a:p>
          <a:p>
            <a:r>
              <a:rPr lang="en-US" sz="1801" b="1" i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ROBERT J TRULASKE FAMILY FOUNDATION GRANT</a:t>
            </a:r>
          </a:p>
          <a:p>
            <a:endParaRPr lang="en-US" sz="1801" b="1" i="0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r>
              <a:rPr lang="en-US" sz="1801" b="1" i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 + NATIONAL FISH &amp; WILDLIFE FOUNDATION GRANT</a:t>
            </a:r>
          </a:p>
          <a:p>
            <a:r>
              <a:rPr lang="en-US" sz="1801" b="1" i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 </a:t>
            </a:r>
          </a:p>
          <a:p>
            <a:r>
              <a:rPr lang="en-US" sz="1801" b="1" i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 + MISSOURI DEPARTMENT OF CONSERVATION COST-SHARE</a:t>
            </a:r>
          </a:p>
          <a:p>
            <a:endParaRPr lang="en-US" sz="1801" b="1" i="0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r>
              <a:rPr lang="en-US" sz="1801" b="1" i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   = EXCAVATION, REGRADING, AND SEEDING FALL/WINTER 2018</a:t>
            </a:r>
          </a:p>
          <a:p>
            <a:endParaRPr lang="en-US" sz="1801" b="1" i="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6873" y="742951"/>
            <a:ext cx="8334955" cy="457199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65116076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275057F-106B-49A2-AAFC-28B320A1744A}"/>
              </a:ext>
            </a:extLst>
          </p:cNvPr>
          <p:cNvSpPr txBox="1">
            <a:spLocks/>
          </p:cNvSpPr>
          <p:nvPr/>
        </p:nvSpPr>
        <p:spPr>
          <a:xfrm>
            <a:off x="0" y="2721"/>
            <a:ext cx="4952999" cy="587829"/>
          </a:xfrm>
          <a:prstGeom prst="rect">
            <a:avLst/>
          </a:prstGeom>
        </p:spPr>
        <p:txBody>
          <a:bodyPr vert="horz" lIns="228601" tIns="45721" rIns="228601" bIns="45721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000" b="1" kern="1200" cap="all" spc="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Vacancy in St. louis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3158729-35DC-4F4B-B771-5F204E926C2B}"/>
              </a:ext>
            </a:extLst>
          </p:cNvPr>
          <p:cNvSpPr txBox="1">
            <a:spLocks/>
          </p:cNvSpPr>
          <p:nvPr/>
        </p:nvSpPr>
        <p:spPr>
          <a:xfrm>
            <a:off x="380999" y="971552"/>
            <a:ext cx="5410201" cy="38100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spc="149" dirty="0">
                <a:solidFill>
                  <a:schemeClr val="accent6">
                    <a:lumMod val="75000"/>
                  </a:schemeClr>
                </a:solidFill>
              </a:rPr>
              <a:t>Efforts to Address Vacancy in St. Louis</a:t>
            </a:r>
          </a:p>
          <a:p>
            <a:pPr marL="0" indent="0">
              <a:buNone/>
            </a:pPr>
            <a:endParaRPr lang="en-US" sz="1600" spc="149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sz="1600" spc="149" dirty="0">
                <a:solidFill>
                  <a:schemeClr val="accent6">
                    <a:lumMod val="75000"/>
                  </a:schemeClr>
                </a:solidFill>
              </a:rPr>
              <a:t>CCP Vacancy Report 2016</a:t>
            </a:r>
          </a:p>
          <a:p>
            <a:pPr>
              <a:buFontTx/>
              <a:buChar char="-"/>
            </a:pPr>
            <a:r>
              <a:rPr lang="en-US" sz="1600" spc="149" dirty="0">
                <a:solidFill>
                  <a:schemeClr val="accent6">
                    <a:lumMod val="75000"/>
                  </a:schemeClr>
                </a:solidFill>
              </a:rPr>
              <a:t>Land Bank Assessment 2017</a:t>
            </a:r>
          </a:p>
          <a:p>
            <a:pPr>
              <a:buFontTx/>
              <a:buChar char="-"/>
            </a:pPr>
            <a:r>
              <a:rPr lang="en-US" sz="1600" spc="149" dirty="0">
                <a:solidFill>
                  <a:schemeClr val="accent6">
                    <a:lumMod val="75000"/>
                  </a:schemeClr>
                </a:solidFill>
              </a:rPr>
              <a:t>New Hire: Vacancy Strategist</a:t>
            </a:r>
          </a:p>
          <a:p>
            <a:pPr>
              <a:buFontTx/>
              <a:buChar char="-"/>
            </a:pPr>
            <a:r>
              <a:rPr lang="en-US" sz="1600" spc="149" dirty="0">
                <a:solidFill>
                  <a:schemeClr val="accent6">
                    <a:lumMod val="75000"/>
                  </a:schemeClr>
                </a:solidFill>
              </a:rPr>
              <a:t>Mayor’s Office of Resilience – 100RC</a:t>
            </a:r>
          </a:p>
          <a:p>
            <a:pPr>
              <a:buFontTx/>
              <a:buChar char="-"/>
            </a:pPr>
            <a:r>
              <a:rPr lang="en-US" sz="1600" spc="149" dirty="0">
                <a:solidFill>
                  <a:schemeClr val="accent6">
                    <a:lumMod val="75000"/>
                  </a:schemeClr>
                </a:solidFill>
              </a:rPr>
              <a:t>Vacancy Collaborative</a:t>
            </a:r>
          </a:p>
          <a:p>
            <a:pPr>
              <a:buFontTx/>
              <a:buChar char="-"/>
            </a:pPr>
            <a:r>
              <a:rPr lang="en-US" sz="1600" spc="149" dirty="0">
                <a:solidFill>
                  <a:schemeClr val="accent6">
                    <a:lumMod val="75000"/>
                  </a:schemeClr>
                </a:solidFill>
              </a:rPr>
              <a:t>Neighborhood Vacancy Initiative</a:t>
            </a:r>
          </a:p>
          <a:p>
            <a:pPr>
              <a:buFontTx/>
              <a:buChar char="-"/>
            </a:pPr>
            <a:r>
              <a:rPr lang="en-US" sz="1600" spc="149" dirty="0">
                <a:solidFill>
                  <a:schemeClr val="accent6">
                    <a:lumMod val="75000"/>
                  </a:schemeClr>
                </a:solidFill>
              </a:rPr>
              <a:t>Increasing Demolition Program</a:t>
            </a:r>
          </a:p>
          <a:p>
            <a:pPr>
              <a:buFontTx/>
              <a:buChar char="-"/>
            </a:pPr>
            <a:r>
              <a:rPr lang="en-US" sz="1600" spc="149" dirty="0">
                <a:solidFill>
                  <a:schemeClr val="accent6">
                    <a:lumMod val="75000"/>
                  </a:schemeClr>
                </a:solidFill>
              </a:rPr>
              <a:t>Vacant Properties Portal</a:t>
            </a:r>
          </a:p>
          <a:p>
            <a:pPr>
              <a:buFontTx/>
              <a:buChar char="-"/>
            </a:pPr>
            <a:r>
              <a:rPr lang="en-US" sz="1600" spc="149" dirty="0">
                <a:solidFill>
                  <a:schemeClr val="accent6">
                    <a:lumMod val="75000"/>
                  </a:schemeClr>
                </a:solidFill>
              </a:rPr>
              <a:t>Green City Coalition</a:t>
            </a:r>
          </a:p>
          <a:p>
            <a:pPr>
              <a:buFontTx/>
              <a:buChar char="-"/>
            </a:pPr>
            <a:r>
              <a:rPr lang="en-US" sz="1600" spc="149" dirty="0">
                <a:solidFill>
                  <a:schemeClr val="accent6">
                    <a:lumMod val="75000"/>
                  </a:schemeClr>
                </a:solidFill>
              </a:rPr>
              <a:t>Urban Greening Program</a:t>
            </a:r>
            <a:endParaRPr lang="en-US" sz="1401" spc="149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93ACC8-3EF2-4E94-8797-C9CF3D490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6" t="33889" r="47500" b="20926"/>
          <a:stretch/>
        </p:blipFill>
        <p:spPr>
          <a:xfrm>
            <a:off x="5941549" y="1"/>
            <a:ext cx="3202452" cy="514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7845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275057F-106B-49A2-AAFC-28B320A1744A}"/>
              </a:ext>
            </a:extLst>
          </p:cNvPr>
          <p:cNvSpPr txBox="1">
            <a:spLocks/>
          </p:cNvSpPr>
          <p:nvPr/>
        </p:nvSpPr>
        <p:spPr>
          <a:xfrm>
            <a:off x="0" y="2721"/>
            <a:ext cx="5257800" cy="587829"/>
          </a:xfrm>
          <a:prstGeom prst="rect">
            <a:avLst/>
          </a:prstGeom>
        </p:spPr>
        <p:txBody>
          <a:bodyPr vert="horz" lIns="228601" tIns="45721" rIns="228601" bIns="45721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000" b="1" kern="1200" cap="all" spc="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Green city coalition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0F154CD-872D-4D8E-A696-A1C9B2A6277F}"/>
              </a:ext>
            </a:extLst>
          </p:cNvPr>
          <p:cNvSpPr txBox="1">
            <a:spLocks/>
          </p:cNvSpPr>
          <p:nvPr/>
        </p:nvSpPr>
        <p:spPr>
          <a:xfrm>
            <a:off x="208853" y="619756"/>
            <a:ext cx="3931947" cy="1421019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A coalition of organizations, government offices, and neighborhoods working to convert vacancy to vibrancy in North St. Louis – anchored in a formal partnership between the City of St. Louis and Missouri Department of Conservation. </a:t>
            </a:r>
          </a:p>
          <a:p>
            <a:pPr marL="0" indent="0">
              <a:buNone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Programs Include: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001249-CECE-4A73-A4C9-266390EC9E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90" y="1080551"/>
            <a:ext cx="864711" cy="2813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EB11DF-49AC-42EA-955F-D4BDBB79A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723" y="945151"/>
            <a:ext cx="506496" cy="506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54AF39-E820-48D8-A8E2-CC1CBCE122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220" y="227445"/>
            <a:ext cx="2047193" cy="628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0ACF42-31A4-460B-995B-C3A8C8F9A2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97" y="106717"/>
            <a:ext cx="814329" cy="7823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B4EDF6-C807-4F26-BE34-E3260A681B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47" y="104256"/>
            <a:ext cx="692267" cy="7848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EC908E-DFE0-4A03-AE51-0B9AA5838A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679" y="2574829"/>
            <a:ext cx="864711" cy="4630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E3787F-5754-4E28-9D48-F7EA752167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20" y="4286976"/>
            <a:ext cx="1514647" cy="3822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524280-BE1B-430D-81C8-E9C5EE2D5A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50" y="3853370"/>
            <a:ext cx="837911" cy="2602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635575-9246-4537-AEBA-7D5A427E29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43" y="3837058"/>
            <a:ext cx="864711" cy="3814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E07F422-1310-421E-9F35-C149D5216F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155" y="1470653"/>
            <a:ext cx="552706" cy="6488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4D836E-33BC-411C-A856-D53975B815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49" y="1547276"/>
            <a:ext cx="457051" cy="4957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02C3F4B-A204-42AB-987E-BCF80737903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29" y="2019829"/>
            <a:ext cx="457051" cy="45705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4AAA05B-2297-4194-95D2-43B8CBE5C0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56" y="4456965"/>
            <a:ext cx="453083" cy="4530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9A7DDAB-8EA1-4DB3-A6C5-AE80C3EA5C5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08" y="2067937"/>
            <a:ext cx="511657" cy="3608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DEDA6EB-F732-4683-8244-EB6A1873BD3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51" y="1050045"/>
            <a:ext cx="844199" cy="3340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558B8AC-6033-4AC1-8F4F-051DD4DA79C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02" y="2559952"/>
            <a:ext cx="656126" cy="53216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FB4AC7A-72CF-4919-BDC3-D659BD3C124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30" y="2470250"/>
            <a:ext cx="576469" cy="74619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614E9D-2C08-4F9A-B665-D2BA970C69B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46" y="3745407"/>
            <a:ext cx="461255" cy="5388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131F592-70BD-4A10-AACD-4427F4F50CF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017" y="2118371"/>
            <a:ext cx="1134793" cy="2821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DB182E6-9846-45FF-994F-530E8BCADDA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778" y="2635281"/>
            <a:ext cx="951156" cy="41613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E297A3A-BFCF-46F1-A549-D65560E621A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216" y="2110909"/>
            <a:ext cx="882308" cy="27489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9283FD3-F584-4E0B-9D84-DCE1A0DDCFA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711" y="1553892"/>
            <a:ext cx="356908" cy="46826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605F650-3D81-4345-AD68-404AAA9AAB5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91" y="4390254"/>
            <a:ext cx="848825" cy="48030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1E7484A-BA4A-4F7A-8AC4-42CE4567E9B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72" y="3111573"/>
            <a:ext cx="750046" cy="53370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B17C385-9C48-40A6-B1EC-6EB177157C8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389175" y="1673515"/>
            <a:ext cx="433205" cy="24310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7C477A6-5291-4520-A866-1681BD693CF9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t="25417" r="12544" b="31799"/>
          <a:stretch/>
        </p:blipFill>
        <p:spPr>
          <a:xfrm>
            <a:off x="6633810" y="3092009"/>
            <a:ext cx="543801" cy="52618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BD5476B-5A68-430F-B542-8CA9E23E26A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54" y="3151311"/>
            <a:ext cx="635282" cy="463019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886617C6-C00D-4266-B477-7061F7A6B5AE}"/>
              </a:ext>
            </a:extLst>
          </p:cNvPr>
          <p:cNvSpPr txBox="1">
            <a:spLocks/>
          </p:cNvSpPr>
          <p:nvPr/>
        </p:nvSpPr>
        <p:spPr>
          <a:xfrm>
            <a:off x="214110" y="3046004"/>
            <a:ext cx="3931947" cy="464581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Summer youth employment program – Outdoor Youth Corps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C84DB2E5-02FE-4724-8C6D-08AB8C5F706A}"/>
              </a:ext>
            </a:extLst>
          </p:cNvPr>
          <p:cNvSpPr txBox="1">
            <a:spLocks/>
          </p:cNvSpPr>
          <p:nvPr/>
        </p:nvSpPr>
        <p:spPr>
          <a:xfrm>
            <a:off x="214110" y="2665769"/>
            <a:ext cx="3931947" cy="49125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Community green space design and implementation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C9ECD7D1-A441-497E-B759-AF556309BFAC}"/>
              </a:ext>
            </a:extLst>
          </p:cNvPr>
          <p:cNvSpPr txBox="1">
            <a:spLocks/>
          </p:cNvSpPr>
          <p:nvPr/>
        </p:nvSpPr>
        <p:spPr>
          <a:xfrm>
            <a:off x="206752" y="2001566"/>
            <a:ext cx="3931947" cy="707824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" spc="149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Implementation of Urban Greening Program demolitions, through data-driven prioritization and community-based planning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DAB4E4CE-AA7E-483F-BC74-10E3178BDD25}"/>
              </a:ext>
            </a:extLst>
          </p:cNvPr>
          <p:cNvSpPr txBox="1">
            <a:spLocks/>
          </p:cNvSpPr>
          <p:nvPr/>
        </p:nvSpPr>
        <p:spPr>
          <a:xfrm>
            <a:off x="208853" y="3916714"/>
            <a:ext cx="3931947" cy="516661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Improving demolition standards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Deconstruction program development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52B487A7-0147-4F11-805E-C41628DB2713}"/>
              </a:ext>
            </a:extLst>
          </p:cNvPr>
          <p:cNvSpPr txBox="1">
            <a:spLocks/>
          </p:cNvSpPr>
          <p:nvPr/>
        </p:nvSpPr>
        <p:spPr>
          <a:xfrm>
            <a:off x="200732" y="3447100"/>
            <a:ext cx="3931947" cy="327788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Nature-based programming and events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8E426705-26A4-451E-AF89-9A7D1A8A6B8E}"/>
              </a:ext>
            </a:extLst>
          </p:cNvPr>
          <p:cNvSpPr txBox="1">
            <a:spLocks/>
          </p:cNvSpPr>
          <p:nvPr/>
        </p:nvSpPr>
        <p:spPr>
          <a:xfrm>
            <a:off x="200731" y="3675698"/>
            <a:ext cx="3931947" cy="25242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Community art projects in vacant spaces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5938FCE7-1741-48E2-9F17-9B620B14F720}"/>
              </a:ext>
            </a:extLst>
          </p:cNvPr>
          <p:cNvSpPr txBox="1">
            <a:spLocks/>
          </p:cNvSpPr>
          <p:nvPr/>
        </p:nvSpPr>
        <p:spPr>
          <a:xfrm>
            <a:off x="216976" y="4366186"/>
            <a:ext cx="3931947" cy="27114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Vacancy data transparency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F50EE765-FDBC-46FB-82AF-899772508DF3}"/>
              </a:ext>
            </a:extLst>
          </p:cNvPr>
          <p:cNvSpPr txBox="1">
            <a:spLocks/>
          </p:cNvSpPr>
          <p:nvPr/>
        </p:nvSpPr>
        <p:spPr>
          <a:xfrm>
            <a:off x="208853" y="4586606"/>
            <a:ext cx="3931947" cy="27114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Land trust feasibility study &amp; research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C241959-86D1-44F7-98AD-FA09BA2B76A6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283" y="953832"/>
            <a:ext cx="527205" cy="5064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C820AC7-FA3F-439B-9956-7B590D3C91A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81" y="975410"/>
            <a:ext cx="422880" cy="47940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837102C-B520-4050-B89A-D0CA5B0621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421" y="1657436"/>
            <a:ext cx="864711" cy="28132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1668780-1633-439D-A302-FF184AB0F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52" y="1522036"/>
            <a:ext cx="506496" cy="50649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4FE734A-7DB6-4A82-B6CD-A8330D7796F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63" y="1524340"/>
            <a:ext cx="527205" cy="50649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F6AB8A0-CBB3-4039-AFFF-4BF4164B8799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960" y="1545918"/>
            <a:ext cx="422880" cy="47940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46F9167-53A3-46B0-9CE8-604DC4B80D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077" y="942702"/>
            <a:ext cx="457051" cy="495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409165-995B-4422-B547-2D382249093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42" y="2110830"/>
            <a:ext cx="982668" cy="2948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9D9E8CB-08C5-45F0-A410-DC1C486E6F1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11" y="2425220"/>
            <a:ext cx="552706" cy="64882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BC76497-2A0E-4F4D-B3F7-3DB5D4D8E9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876" y="2512480"/>
            <a:ext cx="457051" cy="45705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BB9450A-C278-46D3-B20A-345B04728876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03" y="2499714"/>
            <a:ext cx="527205" cy="50649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B64EA79-3B0E-45C9-BAF2-D7EB555EA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940" y="3238911"/>
            <a:ext cx="506496" cy="50649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EDB5872-DC24-4AE1-A0C7-27EFAF782C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54854"/>
            <a:ext cx="844199" cy="33400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5A4873A-F0A3-4593-AF4F-023488B5BF1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51" y="3213375"/>
            <a:ext cx="527205" cy="50649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ECEAC25-500F-48C4-8207-A6404B771B5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979" y="3196295"/>
            <a:ext cx="422880" cy="47940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FF59B1E-C2C7-4AAF-82B3-7AC979FEAD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53" y="3199207"/>
            <a:ext cx="457051" cy="495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8BFA40-E4F6-4586-8D56-78180D63F75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28" y="4599625"/>
            <a:ext cx="940123" cy="3680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BBEFC5-76AD-4B18-8C74-9DB2E3584E40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47421" r="56639" b="3907"/>
          <a:stretch/>
        </p:blipFill>
        <p:spPr>
          <a:xfrm>
            <a:off x="7679811" y="4379843"/>
            <a:ext cx="651074" cy="4311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0417CA-7806-4F68-833A-BBB6368DF8B1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99" y="3850622"/>
            <a:ext cx="671755" cy="26577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2E1B6A2-44EA-4EF0-8538-E365C964E63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02" y="4333359"/>
            <a:ext cx="527205" cy="50649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88ED967-454A-424D-9C61-E3A15EFEB2DB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524" y="3733445"/>
            <a:ext cx="422880" cy="47940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3F2E5D8-FC49-45DE-BDBD-2B6A683B3E7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94" y="4447793"/>
            <a:ext cx="356908" cy="4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93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6" grpId="0"/>
      <p:bldP spid="38" grpId="0"/>
      <p:bldP spid="46" grpId="0"/>
      <p:bldP spid="48" grpId="0"/>
      <p:bldP spid="50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275057F-106B-49A2-AAFC-28B320A1744A}"/>
              </a:ext>
            </a:extLst>
          </p:cNvPr>
          <p:cNvSpPr txBox="1">
            <a:spLocks/>
          </p:cNvSpPr>
          <p:nvPr/>
        </p:nvSpPr>
        <p:spPr>
          <a:xfrm>
            <a:off x="0" y="2721"/>
            <a:ext cx="6477000" cy="587829"/>
          </a:xfrm>
          <a:prstGeom prst="rect">
            <a:avLst/>
          </a:prstGeom>
        </p:spPr>
        <p:txBody>
          <a:bodyPr vert="horz" lIns="228601" tIns="45721" rIns="228601" bIns="45721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000" b="1" kern="1200" cap="all" spc="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Urban greening program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0F154CD-872D-4D8E-A696-A1C9B2A6277F}"/>
              </a:ext>
            </a:extLst>
          </p:cNvPr>
          <p:cNvSpPr txBox="1">
            <a:spLocks/>
          </p:cNvSpPr>
          <p:nvPr/>
        </p:nvSpPr>
        <p:spPr>
          <a:xfrm>
            <a:off x="150592" y="819149"/>
            <a:ext cx="4573810" cy="1752601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EPA-mandated consent decree to remove impervious surface and reduce combined sewer overflows</a:t>
            </a:r>
          </a:p>
          <a:p>
            <a:pPr marL="0" indent="0">
              <a:buNone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Agreement between MSD and SLDC to spend up to $13.5 million on the demolition of vacant and abandoned buildings, and place deed restrictions on parcels (amount of stormwater absorbed by parcel cannot be reduced)</a:t>
            </a:r>
          </a:p>
          <a:p>
            <a:pPr marL="0" indent="0">
              <a:buNone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$13.5 million = ~1,200 buildings</a:t>
            </a: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401" b="1" spc="149" dirty="0">
                <a:solidFill>
                  <a:schemeClr val="accent6">
                    <a:lumMod val="75000"/>
                  </a:schemeClr>
                </a:solidFill>
              </a:rPr>
              <a:t>WORKING GROUP MEMBERS</a:t>
            </a:r>
          </a:p>
          <a:p>
            <a:pPr marL="0" indent="0">
              <a:buNone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St. Louis Development Corporation</a:t>
            </a:r>
          </a:p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Land Reutilization Authority</a:t>
            </a:r>
          </a:p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City Planning &amp; Urban Design Agency</a:t>
            </a:r>
          </a:p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City Building Division</a:t>
            </a:r>
          </a:p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Mayor’s Office of Resilience</a:t>
            </a:r>
          </a:p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Missouri Department of Conservation</a:t>
            </a: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E3A28F-8C3F-48E3-B6C0-089CB3C88194}"/>
              </a:ext>
            </a:extLst>
          </p:cNvPr>
          <p:cNvGrpSpPr/>
          <p:nvPr/>
        </p:nvGrpSpPr>
        <p:grpSpPr>
          <a:xfrm>
            <a:off x="4810165" y="2221427"/>
            <a:ext cx="4345209" cy="3200400"/>
            <a:chOff x="3657600" y="1200150"/>
            <a:chExt cx="5335809" cy="37338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C52305-BBBB-487C-B69B-4D6B71F17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0" t="8519" r="25833" b="26325"/>
            <a:stretch/>
          </p:blipFill>
          <p:spPr>
            <a:xfrm>
              <a:off x="3657600" y="1200150"/>
              <a:ext cx="5181600" cy="335133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A2E3071-7C3C-4D28-9E73-322536140391}"/>
                </a:ext>
              </a:extLst>
            </p:cNvPr>
            <p:cNvSpPr/>
            <p:nvPr/>
          </p:nvSpPr>
          <p:spPr>
            <a:xfrm>
              <a:off x="7696200" y="2343150"/>
              <a:ext cx="1297209" cy="25908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DBFCE3-6E21-4379-BC76-33E78DAF7A7D}"/>
              </a:ext>
            </a:extLst>
          </p:cNvPr>
          <p:cNvGrpSpPr/>
          <p:nvPr/>
        </p:nvGrpSpPr>
        <p:grpSpPr>
          <a:xfrm>
            <a:off x="5334001" y="773580"/>
            <a:ext cx="3432809" cy="1257931"/>
            <a:chOff x="5393941" y="586854"/>
            <a:chExt cx="3432809" cy="12579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DFB096-2517-4AF4-8AFB-F79ACAB0010E}"/>
                </a:ext>
              </a:extLst>
            </p:cNvPr>
            <p:cNvSpPr/>
            <p:nvPr/>
          </p:nvSpPr>
          <p:spPr>
            <a:xfrm>
              <a:off x="5410200" y="586854"/>
              <a:ext cx="2400609" cy="125793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4FD31C-2D57-404B-8DE7-EF7CFC6D1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>
              <a:off x="5537245" y="587444"/>
              <a:ext cx="733429" cy="73342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6B8C97-94A8-4532-AE58-8D9D8BAF3BB0}"/>
                </a:ext>
              </a:extLst>
            </p:cNvPr>
            <p:cNvSpPr/>
            <p:nvPr/>
          </p:nvSpPr>
          <p:spPr>
            <a:xfrm>
              <a:off x="5393941" y="1214800"/>
              <a:ext cx="2496144" cy="4616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2"/>
                  </a:solidFill>
                  <a:latin typeface="Myriad Pro" panose="020B0503030403020204" pitchFamily="34" charset="0"/>
                </a:rPr>
                <a:t>demolitions</a:t>
              </a:r>
              <a:endParaRPr lang="en-US" sz="1600" b="1" dirty="0">
                <a:solidFill>
                  <a:schemeClr val="bg2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65A9BB-DDD6-44D4-BB37-53B6A57C7435}"/>
                </a:ext>
              </a:extLst>
            </p:cNvPr>
            <p:cNvSpPr/>
            <p:nvPr/>
          </p:nvSpPr>
          <p:spPr>
            <a:xfrm>
              <a:off x="6270673" y="606301"/>
              <a:ext cx="1571644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2"/>
                  </a:solidFill>
                  <a:latin typeface="Myriad Pro" panose="020B0503030403020204" pitchFamily="34" charset="0"/>
                </a:rPr>
                <a:t>171</a:t>
              </a:r>
              <a:endParaRPr lang="en-US" sz="1600" b="1" dirty="0">
                <a:solidFill>
                  <a:schemeClr val="bg2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59577A7-C0D1-4921-8775-66731166FA76}"/>
                </a:ext>
              </a:extLst>
            </p:cNvPr>
            <p:cNvSpPr/>
            <p:nvPr/>
          </p:nvSpPr>
          <p:spPr>
            <a:xfrm>
              <a:off x="5441708" y="1568429"/>
              <a:ext cx="2400610" cy="25404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051" dirty="0">
                  <a:solidFill>
                    <a:schemeClr val="bg2"/>
                  </a:solidFill>
                  <a:latin typeface="Myriad Pro" panose="020B0503030403020204" pitchFamily="34" charset="0"/>
                </a:rPr>
                <a:t>completed or approved &amp; pending</a:t>
              </a:r>
              <a:endParaRPr lang="en-US" sz="800" dirty="0">
                <a:solidFill>
                  <a:schemeClr val="bg2"/>
                </a:solidFill>
                <a:latin typeface="Myriad Pro" panose="020B0503030403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E76F81-FF03-4428-98A1-CCAD9C7345F2}"/>
                </a:ext>
              </a:extLst>
            </p:cNvPr>
            <p:cNvGrpSpPr/>
            <p:nvPr/>
          </p:nvGrpSpPr>
          <p:grpSpPr>
            <a:xfrm>
              <a:off x="7810809" y="586854"/>
              <a:ext cx="1015941" cy="1257930"/>
              <a:chOff x="2870260" y="1653276"/>
              <a:chExt cx="1015941" cy="125793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B338FCC-B6DF-4D0B-93D6-7B65F2CF9EF9}"/>
                  </a:ext>
                </a:extLst>
              </p:cNvPr>
              <p:cNvSpPr/>
              <p:nvPr/>
            </p:nvSpPr>
            <p:spPr>
              <a:xfrm>
                <a:off x="2870337" y="1653276"/>
                <a:ext cx="1015864" cy="125793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01BA349-F67B-4C99-89EA-D5A589209BDD}"/>
                  </a:ext>
                </a:extLst>
              </p:cNvPr>
              <p:cNvSpPr/>
              <p:nvPr/>
            </p:nvSpPr>
            <p:spPr>
              <a:xfrm>
                <a:off x="2870336" y="2209914"/>
                <a:ext cx="1015865" cy="646331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2"/>
                    </a:solidFill>
                    <a:latin typeface="Myriad Pro" panose="020B0503030403020204" pitchFamily="34" charset="0"/>
                  </a:rPr>
                  <a:t>impervious acres removed</a:t>
                </a:r>
                <a:endParaRPr lang="en-US" sz="1001" b="1" dirty="0">
                  <a:solidFill>
                    <a:schemeClr val="bg2"/>
                  </a:solidFill>
                  <a:latin typeface="Myriad Pro" panose="020B0503030403020204" pitchFamily="34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40B7CA7-F3C6-4763-A92F-72E016F2704C}"/>
                  </a:ext>
                </a:extLst>
              </p:cNvPr>
              <p:cNvSpPr/>
              <p:nvPr/>
            </p:nvSpPr>
            <p:spPr>
              <a:xfrm>
                <a:off x="2870260" y="1731604"/>
                <a:ext cx="1015865" cy="52322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2"/>
                    </a:solidFill>
                    <a:latin typeface="Myriad Pro" panose="020B0503030403020204" pitchFamily="34" charset="0"/>
                  </a:rPr>
                  <a:t>5.93</a:t>
                </a:r>
                <a:endParaRPr lang="en-US" sz="900" b="1" dirty="0">
                  <a:solidFill>
                    <a:schemeClr val="bg2"/>
                  </a:solidFill>
                  <a:latin typeface="Myriad Pro" panose="020B0503030403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18459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AAB8981-9DC5-449C-97E9-4F75346E51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" t="44269" r="208" b="27607"/>
          <a:stretch/>
        </p:blipFill>
        <p:spPr>
          <a:xfrm>
            <a:off x="0" y="1"/>
            <a:ext cx="9144000" cy="5186722"/>
          </a:xfrm>
          <a:solidFill>
            <a:schemeClr val="accent5"/>
          </a:solidFill>
        </p:spPr>
      </p:pic>
      <p:sp>
        <p:nvSpPr>
          <p:cNvPr id="12" name="Rectangle 11"/>
          <p:cNvSpPr/>
          <p:nvPr/>
        </p:nvSpPr>
        <p:spPr>
          <a:xfrm>
            <a:off x="0" y="4019550"/>
            <a:ext cx="9144000" cy="381001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3409952"/>
            <a:ext cx="9144000" cy="873125"/>
          </a:xfrm>
        </p:spPr>
        <p:txBody>
          <a:bodyPr/>
          <a:lstStyle/>
          <a:p>
            <a:r>
              <a:rPr lang="en-US" sz="3200" spc="601" dirty="0">
                <a:solidFill>
                  <a:schemeClr val="bg1"/>
                </a:solidFill>
              </a:rPr>
              <a:t>Data-driven prioritization</a:t>
            </a:r>
          </a:p>
        </p:txBody>
      </p:sp>
    </p:spTree>
    <p:extLst>
      <p:ext uri="{BB962C8B-B14F-4D97-AF65-F5344CB8AC3E}">
        <p14:creationId xmlns:p14="http://schemas.microsoft.com/office/powerpoint/2010/main" val="316826122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275057F-106B-49A2-AAFC-28B320A1744A}"/>
              </a:ext>
            </a:extLst>
          </p:cNvPr>
          <p:cNvSpPr txBox="1">
            <a:spLocks/>
          </p:cNvSpPr>
          <p:nvPr/>
        </p:nvSpPr>
        <p:spPr>
          <a:xfrm>
            <a:off x="1" y="2724"/>
            <a:ext cx="5029200" cy="816428"/>
          </a:xfrm>
          <a:prstGeom prst="rect">
            <a:avLst/>
          </a:prstGeom>
        </p:spPr>
        <p:txBody>
          <a:bodyPr vert="horz" lIns="228601" tIns="45721" rIns="228601" bIns="45721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000" b="1" kern="1200" cap="all" spc="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Vacancy demolition </a:t>
            </a:r>
          </a:p>
          <a:p>
            <a:r>
              <a:rPr lang="en-US" sz="2500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prioritization model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0F154CD-872D-4D8E-A696-A1C9B2A6277F}"/>
              </a:ext>
            </a:extLst>
          </p:cNvPr>
          <p:cNvSpPr txBox="1">
            <a:spLocks/>
          </p:cNvSpPr>
          <p:nvPr/>
        </p:nvSpPr>
        <p:spPr>
          <a:xfrm>
            <a:off x="152400" y="1047751"/>
            <a:ext cx="5791200" cy="3733801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Developed to identify areas of concentrated vacancy where the removal of impervious surface and application of deed restrictions should be focused.</a:t>
            </a:r>
          </a:p>
          <a:p>
            <a:pPr marL="0" indent="0">
              <a:buNone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GOALS</a:t>
            </a:r>
          </a:p>
          <a:p>
            <a:pPr marL="0" indent="0">
              <a:buNone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Determine ideal locations for the removal of impervious surface, and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The conversion of vacant land to permanent green spaces, with a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Lean toward connecting existing green spaces, and/or filling in nature equity gaps, and an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Emphasis on ideal locations for green infrastructure.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200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200" spc="149" dirty="0">
                <a:solidFill>
                  <a:schemeClr val="accent6">
                    <a:lumMod val="75000"/>
                  </a:schemeClr>
                </a:solidFill>
              </a:rPr>
              <a:t>Not just about taking a building down – about creating opportunity.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1" spc="149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A8E93-8BC4-48C4-AECA-F43100BA6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78401" y="977900"/>
            <a:ext cx="5207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3332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HDR_Base_16-9_CAPS_WhtBkgd_0414">
  <a:themeElements>
    <a:clrScheme name="HDR White-Brights">
      <a:dk1>
        <a:srgbClr val="54585A"/>
      </a:dk1>
      <a:lt1>
        <a:srgbClr val="000000"/>
      </a:lt1>
      <a:dk2>
        <a:srgbClr val="FFFFFF"/>
      </a:dk2>
      <a:lt2>
        <a:srgbClr val="A8A99E"/>
      </a:lt2>
      <a:accent1>
        <a:srgbClr val="4298B5"/>
      </a:accent1>
      <a:accent2>
        <a:srgbClr val="C8102E"/>
      </a:accent2>
      <a:accent3>
        <a:srgbClr val="CE0058"/>
      </a:accent3>
      <a:accent4>
        <a:srgbClr val="FF8200"/>
      </a:accent4>
      <a:accent5>
        <a:srgbClr val="FFC600"/>
      </a:accent5>
      <a:accent6>
        <a:srgbClr val="78BE20"/>
      </a:accent6>
      <a:hlink>
        <a:srgbClr val="004C97"/>
      </a:hlink>
      <a:folHlink>
        <a:srgbClr val="772583"/>
      </a:folHlink>
    </a:clrScheme>
    <a:fontScheme name="Custom 9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HDR_Base_16-9_CAPS_WhtBkgd_0916</Template>
  <TotalTime>3494</TotalTime>
  <Words>1085</Words>
  <Application>Microsoft Office PowerPoint</Application>
  <PresentationFormat>On-screen Show (16:9)</PresentationFormat>
  <Paragraphs>293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Arial Narrow</vt:lpstr>
      <vt:lpstr>Courier New</vt:lpstr>
      <vt:lpstr>Felix Titling</vt:lpstr>
      <vt:lpstr>Myriad Pro</vt:lpstr>
      <vt:lpstr>Wingdings</vt:lpstr>
      <vt:lpstr>HDR_Base_16-9_CAPS_WhtBkgd_0414</vt:lpstr>
      <vt:lpstr>Reimagining Urban Neighborhoods: Partnerships to Reuse Vacant Land in Support of Sustainable Redevelopment</vt:lpstr>
      <vt:lpstr>DATA + community</vt:lpstr>
      <vt:lpstr>context</vt:lpstr>
      <vt:lpstr>PowerPoint Presentation</vt:lpstr>
      <vt:lpstr>PowerPoint Presentation</vt:lpstr>
      <vt:lpstr>PowerPoint Presentation</vt:lpstr>
      <vt:lpstr>PowerPoint Presentation</vt:lpstr>
      <vt:lpstr>Data-driven prioritization</vt:lpstr>
      <vt:lpstr>PowerPoint Presentation</vt:lpstr>
      <vt:lpstr>PowerPoint Presentation</vt:lpstr>
      <vt:lpstr>PowerPoint Presentation</vt:lpstr>
      <vt:lpstr>PowerPoint Presentation</vt:lpstr>
      <vt:lpstr>Participatory mapping</vt:lpstr>
      <vt:lpstr>PowerPoint Presentation</vt:lpstr>
      <vt:lpstr>PowerPoint Presentation</vt:lpstr>
      <vt:lpstr>Merging the two</vt:lpstr>
      <vt:lpstr>PowerPoint Presentation</vt:lpstr>
      <vt:lpstr>PowerPoint Presentation</vt:lpstr>
      <vt:lpstr>PowerPoint Presentation</vt:lpstr>
      <vt:lpstr>PowerPoint Presentation</vt:lpstr>
      <vt:lpstr>Green Space Focus Area the proposed area to be converted to green space amenity(ies);  identified by computer modeling AND residents</vt:lpstr>
      <vt:lpstr>Green Space Adjacent Area blocks surrounding the Green  Space Focus Area;  primed for redevelopment  and infill housing</vt:lpstr>
      <vt:lpstr>School Zones: High Risk Area within 500 feet of a School’s parcel boundary</vt:lpstr>
      <vt:lpstr>School Zones:  High Risk Area within 500 feet of a School’s parcel boundary</vt:lpstr>
      <vt:lpstr>PowerPoint Presentation</vt:lpstr>
      <vt:lpstr>PowerPoint Presentation</vt:lpstr>
      <vt:lpstr>Wells goodfellow</vt:lpstr>
      <vt:lpstr>PowerPoint Presentation</vt:lpstr>
      <vt:lpstr>PowerPoint Presentation</vt:lpstr>
      <vt:lpstr>Wells goodfellow</vt:lpstr>
      <vt:lpstr>EXISTING CONDITIONS</vt:lpstr>
      <vt:lpstr>PowerPoint Presentation</vt:lpstr>
      <vt:lpstr>CHARRETTE PROCESS</vt:lpstr>
      <vt:lpstr>PowerPoint Presentation</vt:lpstr>
      <vt:lpstr>PowerPoint Presentation</vt:lpstr>
      <vt:lpstr>REFINED CONCEPT</vt:lpstr>
      <vt:lpstr>PowerPoint Presentation</vt:lpstr>
      <vt:lpstr>PERSPECTIVE RENDERING GOODFELLOW GATEWAY</vt:lpstr>
      <vt:lpstr>VACANT LOT RETROFIT</vt:lpstr>
      <vt:lpstr>PowerPoint Presentation</vt:lpstr>
      <vt:lpstr>PowerPoint Presentation</vt:lpstr>
      <vt:lpstr>PowerPoint Presentation</vt:lpstr>
      <vt:lpstr>PowerPoint Presentation</vt:lpstr>
      <vt:lpstr>NEXT STEPS</vt:lpstr>
    </vt:vector>
  </TitlesOfParts>
  <Company>HDR,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Robinson, Alex</dc:creator>
  <cp:lastModifiedBy>laura ginn</cp:lastModifiedBy>
  <cp:revision>72</cp:revision>
  <cp:lastPrinted>2018-04-24T19:31:14Z</cp:lastPrinted>
  <dcterms:created xsi:type="dcterms:W3CDTF">2018-04-24T14:10:39Z</dcterms:created>
  <dcterms:modified xsi:type="dcterms:W3CDTF">2018-05-17T14:07:24Z</dcterms:modified>
</cp:coreProperties>
</file>