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 id="2147483693" r:id="rId2"/>
  </p:sldMasterIdLst>
  <p:notesMasterIdLst>
    <p:notesMasterId r:id="rId24"/>
  </p:notesMasterIdLst>
  <p:sldIdLst>
    <p:sldId id="298" r:id="rId3"/>
    <p:sldId id="434" r:id="rId4"/>
    <p:sldId id="418" r:id="rId5"/>
    <p:sldId id="445" r:id="rId6"/>
    <p:sldId id="596" r:id="rId7"/>
    <p:sldId id="597" r:id="rId8"/>
    <p:sldId id="256" r:id="rId9"/>
    <p:sldId id="258" r:id="rId10"/>
    <p:sldId id="259" r:id="rId11"/>
    <p:sldId id="260" r:id="rId12"/>
    <p:sldId id="267" r:id="rId13"/>
    <p:sldId id="262" r:id="rId14"/>
    <p:sldId id="263" r:id="rId15"/>
    <p:sldId id="271" r:id="rId16"/>
    <p:sldId id="264" r:id="rId17"/>
    <p:sldId id="269" r:id="rId18"/>
    <p:sldId id="266" r:id="rId19"/>
    <p:sldId id="268" r:id="rId20"/>
    <p:sldId id="598" r:id="rId21"/>
    <p:sldId id="414" r:id="rId22"/>
    <p:sldId id="43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82" d="100"/>
          <a:sy n="82" d="100"/>
        </p:scale>
        <p:origin x="590" y="67"/>
      </p:cViewPr>
      <p:guideLst>
        <p:guide orient="horz" pos="2160"/>
        <p:guide pos="2880"/>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99C89-255A-4864-9573-AD2AD4A921AC}" type="datetimeFigureOut">
              <a:rPr lang="en-US" smtClean="0"/>
              <a:t>5/14/2018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F7C48-F6AC-4638-81AA-BB010EAC5BC6}" type="slidenum">
              <a:rPr lang="en-US" smtClean="0"/>
              <a:t>‹#›</a:t>
            </a:fld>
            <a:endParaRPr lang="en-US"/>
          </a:p>
        </p:txBody>
      </p:sp>
    </p:spTree>
    <p:extLst>
      <p:ext uri="{BB962C8B-B14F-4D97-AF65-F5344CB8AC3E}">
        <p14:creationId xmlns:p14="http://schemas.microsoft.com/office/powerpoint/2010/main" val="1685326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AAE164-EF43-4AB9-A37A-DA9CB3503FB7}" type="slidenum">
              <a:rPr lang="en-US" smtClean="0"/>
              <a:pPr/>
              <a:t>1</a:t>
            </a:fld>
            <a:endParaRPr lang="en-US" dirty="0"/>
          </a:p>
        </p:txBody>
      </p:sp>
      <p:sp>
        <p:nvSpPr>
          <p:cNvPr id="5" name="Date Placeholder 4"/>
          <p:cNvSpPr>
            <a:spLocks noGrp="1"/>
          </p:cNvSpPr>
          <p:nvPr>
            <p:ph type="dt" idx="11"/>
          </p:nvPr>
        </p:nvSpPr>
        <p:spPr/>
        <p:txBody>
          <a:bodyPr/>
          <a:lstStyle/>
          <a:p>
            <a:r>
              <a:rPr lang="en-US" dirty="0"/>
              <a:t>7/13/2016</a:t>
            </a:r>
          </a:p>
        </p:txBody>
      </p:sp>
      <p:sp>
        <p:nvSpPr>
          <p:cNvPr id="6" name="Header Placeholder 5"/>
          <p:cNvSpPr>
            <a:spLocks noGrp="1"/>
          </p:cNvSpPr>
          <p:nvPr>
            <p:ph type="hdr" sz="quarter" idx="12"/>
          </p:nvPr>
        </p:nvSpPr>
        <p:spPr/>
        <p:txBody>
          <a:bodyPr/>
          <a:lstStyle/>
          <a:p>
            <a:r>
              <a:rPr lang="en-US" dirty="0"/>
              <a:t>TASP - Code Enforcement Workshop</a:t>
            </a:r>
          </a:p>
        </p:txBody>
      </p:sp>
    </p:spTree>
    <p:extLst>
      <p:ext uri="{BB962C8B-B14F-4D97-AF65-F5344CB8AC3E}">
        <p14:creationId xmlns:p14="http://schemas.microsoft.com/office/powerpoint/2010/main" val="1481837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$52,000 loan/modification increased payments; house in disrepair</a:t>
            </a:r>
            <a:r>
              <a:rPr lang="en-US" baseline="0" dirty="0"/>
              <a:t> &amp; client in poor health; elder widow</a:t>
            </a:r>
          </a:p>
          <a:p>
            <a:r>
              <a:rPr lang="en-US" baseline="0" dirty="0"/>
              <a:t>Default – three month redemption claimed $81K was owed</a:t>
            </a:r>
            <a:endParaRPr lang="en-US" dirty="0"/>
          </a:p>
        </p:txBody>
      </p:sp>
      <p:sp>
        <p:nvSpPr>
          <p:cNvPr id="4" name="Slide Number Placeholder 3"/>
          <p:cNvSpPr>
            <a:spLocks noGrp="1"/>
          </p:cNvSpPr>
          <p:nvPr>
            <p:ph type="sldNum" sz="quarter" idx="10"/>
          </p:nvPr>
        </p:nvSpPr>
        <p:spPr/>
        <p:txBody>
          <a:bodyPr/>
          <a:lstStyle/>
          <a:p>
            <a:fld id="{903F7C48-F6AC-4638-81AA-BB010EAC5BC6}" type="slidenum">
              <a:rPr lang="en-US" smtClean="0"/>
              <a:t>10</a:t>
            </a:fld>
            <a:endParaRPr lang="en-US"/>
          </a:p>
        </p:txBody>
      </p:sp>
    </p:spTree>
    <p:extLst>
      <p:ext uri="{BB962C8B-B14F-4D97-AF65-F5344CB8AC3E}">
        <p14:creationId xmlns:p14="http://schemas.microsoft.com/office/powerpoint/2010/main" val="345629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F7C48-F6AC-4638-81AA-BB010EAC5BC6}" type="slidenum">
              <a:rPr lang="en-US" smtClean="0"/>
              <a:t>11</a:t>
            </a:fld>
            <a:endParaRPr lang="en-US"/>
          </a:p>
        </p:txBody>
      </p:sp>
    </p:spTree>
    <p:extLst>
      <p:ext uri="{BB962C8B-B14F-4D97-AF65-F5344CB8AC3E}">
        <p14:creationId xmlns:p14="http://schemas.microsoft.com/office/powerpoint/2010/main" val="3774303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Negotiated</a:t>
            </a:r>
            <a:r>
              <a:rPr lang="en-US" sz="1200" baseline="0" dirty="0"/>
              <a:t> w/creditor</a:t>
            </a:r>
          </a:p>
          <a:p>
            <a:r>
              <a:rPr lang="en-US" sz="1200" baseline="0" dirty="0"/>
              <a:t>Plaintiff elects the redemption period &amp; can’t force creditor to execute on judgment</a:t>
            </a:r>
            <a:endParaRPr lang="en-US" sz="1200" dirty="0"/>
          </a:p>
        </p:txBody>
      </p:sp>
      <p:sp>
        <p:nvSpPr>
          <p:cNvPr id="4" name="Slide Number Placeholder 3"/>
          <p:cNvSpPr>
            <a:spLocks noGrp="1"/>
          </p:cNvSpPr>
          <p:nvPr>
            <p:ph type="sldNum" sz="quarter" idx="10"/>
          </p:nvPr>
        </p:nvSpPr>
        <p:spPr/>
        <p:txBody>
          <a:bodyPr/>
          <a:lstStyle/>
          <a:p>
            <a:fld id="{903F7C48-F6AC-4638-81AA-BB010EAC5BC6}" type="slidenum">
              <a:rPr lang="en-US" smtClean="0"/>
              <a:t>12</a:t>
            </a:fld>
            <a:endParaRPr lang="en-US"/>
          </a:p>
        </p:txBody>
      </p:sp>
    </p:spTree>
    <p:extLst>
      <p:ext uri="{BB962C8B-B14F-4D97-AF65-F5344CB8AC3E}">
        <p14:creationId xmlns:p14="http://schemas.microsoft.com/office/powerpoint/2010/main" val="2092623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Defendant could not bring motion</a:t>
            </a:r>
          </a:p>
          <a:p>
            <a:r>
              <a:rPr lang="en-US" dirty="0"/>
              <a:t>Trying</a:t>
            </a:r>
            <a:r>
              <a:rPr lang="en-US" baseline="0" dirty="0"/>
              <a:t> to make them eat dirt</a:t>
            </a:r>
          </a:p>
          <a:p>
            <a:r>
              <a:rPr lang="en-US" baseline="0" dirty="0"/>
              <a:t>5 years to execute a judgment</a:t>
            </a:r>
            <a:endParaRPr lang="en-US" dirty="0"/>
          </a:p>
        </p:txBody>
      </p:sp>
      <p:sp>
        <p:nvSpPr>
          <p:cNvPr id="4" name="Slide Number Placeholder 3"/>
          <p:cNvSpPr>
            <a:spLocks noGrp="1"/>
          </p:cNvSpPr>
          <p:nvPr>
            <p:ph type="sldNum" sz="quarter" idx="10"/>
          </p:nvPr>
        </p:nvSpPr>
        <p:spPr/>
        <p:txBody>
          <a:bodyPr/>
          <a:lstStyle/>
          <a:p>
            <a:fld id="{903F7C48-F6AC-4638-81AA-BB010EAC5BC6}" type="slidenum">
              <a:rPr lang="en-US" smtClean="0"/>
              <a:t>13</a:t>
            </a:fld>
            <a:endParaRPr lang="en-US"/>
          </a:p>
        </p:txBody>
      </p:sp>
    </p:spTree>
    <p:extLst>
      <p:ext uri="{BB962C8B-B14F-4D97-AF65-F5344CB8AC3E}">
        <p14:creationId xmlns:p14="http://schemas.microsoft.com/office/powerpoint/2010/main" val="1992602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Help from Common</a:t>
            </a:r>
            <a:r>
              <a:rPr lang="en-US" baseline="0" dirty="0"/>
              <a:t> Ground</a:t>
            </a:r>
            <a:endParaRPr lang="en-US" dirty="0"/>
          </a:p>
        </p:txBody>
      </p:sp>
      <p:sp>
        <p:nvSpPr>
          <p:cNvPr id="4" name="Slide Number Placeholder 3"/>
          <p:cNvSpPr>
            <a:spLocks noGrp="1"/>
          </p:cNvSpPr>
          <p:nvPr>
            <p:ph type="sldNum" sz="quarter" idx="10"/>
          </p:nvPr>
        </p:nvSpPr>
        <p:spPr/>
        <p:txBody>
          <a:bodyPr/>
          <a:lstStyle/>
          <a:p>
            <a:fld id="{903F7C48-F6AC-4638-81AA-BB010EAC5BC6}" type="slidenum">
              <a:rPr lang="en-US" smtClean="0"/>
              <a:t>15</a:t>
            </a:fld>
            <a:endParaRPr lang="en-US"/>
          </a:p>
        </p:txBody>
      </p:sp>
    </p:spTree>
    <p:extLst>
      <p:ext uri="{BB962C8B-B14F-4D97-AF65-F5344CB8AC3E}">
        <p14:creationId xmlns:p14="http://schemas.microsoft.com/office/powerpoint/2010/main" val="1049095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Suggested in </a:t>
            </a:r>
            <a:r>
              <a:rPr lang="en-US"/>
              <a:t>the concurrence</a:t>
            </a:r>
          </a:p>
        </p:txBody>
      </p:sp>
      <p:sp>
        <p:nvSpPr>
          <p:cNvPr id="4" name="Slide Number Placeholder 3"/>
          <p:cNvSpPr>
            <a:spLocks noGrp="1"/>
          </p:cNvSpPr>
          <p:nvPr>
            <p:ph type="sldNum" sz="quarter" idx="10"/>
          </p:nvPr>
        </p:nvSpPr>
        <p:spPr/>
        <p:txBody>
          <a:bodyPr/>
          <a:lstStyle/>
          <a:p>
            <a:fld id="{903F7C48-F6AC-4638-81AA-BB010EAC5BC6}" type="slidenum">
              <a:rPr lang="en-US" smtClean="0"/>
              <a:t>17</a:t>
            </a:fld>
            <a:endParaRPr lang="en-US"/>
          </a:p>
        </p:txBody>
      </p:sp>
    </p:spTree>
    <p:extLst>
      <p:ext uri="{BB962C8B-B14F-4D97-AF65-F5344CB8AC3E}">
        <p14:creationId xmlns:p14="http://schemas.microsoft.com/office/powerpoint/2010/main" val="1885221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F7C48-F6AC-4638-81AA-BB010EAC5BC6}" type="slidenum">
              <a:rPr lang="en-US" smtClean="0"/>
              <a:t>18</a:t>
            </a:fld>
            <a:endParaRPr lang="en-US"/>
          </a:p>
        </p:txBody>
      </p:sp>
    </p:spTree>
    <p:extLst>
      <p:ext uri="{BB962C8B-B14F-4D97-AF65-F5344CB8AC3E}">
        <p14:creationId xmlns:p14="http://schemas.microsoft.com/office/powerpoint/2010/main" val="1521787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Leave slide up during our joint Q+A session</a:t>
            </a:r>
          </a:p>
        </p:txBody>
      </p:sp>
      <p:sp>
        <p:nvSpPr>
          <p:cNvPr id="4" name="Slide Number Placeholder 3"/>
          <p:cNvSpPr>
            <a:spLocks noGrp="1"/>
          </p:cNvSpPr>
          <p:nvPr>
            <p:ph type="sldNum" sz="quarter" idx="10"/>
          </p:nvPr>
        </p:nvSpPr>
        <p:spPr/>
        <p:txBody>
          <a:bodyPr/>
          <a:lstStyle/>
          <a:p>
            <a:fld id="{5CAAE164-EF43-4AB9-A37A-DA9CB3503FB7}" type="slidenum">
              <a:rPr lang="en-US" smtClean="0"/>
              <a:pPr/>
              <a:t>19</a:t>
            </a:fld>
            <a:endParaRPr lang="en-US" dirty="0"/>
          </a:p>
        </p:txBody>
      </p:sp>
    </p:spTree>
    <p:extLst>
      <p:ext uri="{BB962C8B-B14F-4D97-AF65-F5344CB8AC3E}">
        <p14:creationId xmlns:p14="http://schemas.microsoft.com/office/powerpoint/2010/main" val="2230969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AAE164-EF43-4AB9-A37A-DA9CB3503FB7}" type="slidenum">
              <a:rPr lang="en-US" smtClean="0"/>
              <a:pPr/>
              <a:t>21</a:t>
            </a:fld>
            <a:endParaRPr lang="en-US"/>
          </a:p>
        </p:txBody>
      </p:sp>
    </p:spTree>
    <p:extLst>
      <p:ext uri="{BB962C8B-B14F-4D97-AF65-F5344CB8AC3E}">
        <p14:creationId xmlns:p14="http://schemas.microsoft.com/office/powerpoint/2010/main" val="359750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Introduce yourself!</a:t>
            </a:r>
          </a:p>
        </p:txBody>
      </p:sp>
      <p:sp>
        <p:nvSpPr>
          <p:cNvPr id="4" name="Header Placeholder 3"/>
          <p:cNvSpPr>
            <a:spLocks noGrp="1"/>
          </p:cNvSpPr>
          <p:nvPr>
            <p:ph type="hdr" sz="quarter" idx="10"/>
          </p:nvPr>
        </p:nvSpPr>
        <p:spPr/>
        <p:txBody>
          <a:bodyPr/>
          <a:lstStyle/>
          <a:p>
            <a:r>
              <a:rPr lang="en-US"/>
              <a:t>TASP - Code Enforcement Workshop</a:t>
            </a:r>
            <a:endParaRPr lang="en-US" dirty="0"/>
          </a:p>
        </p:txBody>
      </p:sp>
      <p:sp>
        <p:nvSpPr>
          <p:cNvPr id="5" name="Date Placeholder 4"/>
          <p:cNvSpPr>
            <a:spLocks noGrp="1"/>
          </p:cNvSpPr>
          <p:nvPr>
            <p:ph type="dt" idx="11"/>
          </p:nvPr>
        </p:nvSpPr>
        <p:spPr/>
        <p:txBody>
          <a:bodyPr/>
          <a:lstStyle/>
          <a:p>
            <a:r>
              <a:rPr lang="en-US"/>
              <a:t>7/13/2016</a:t>
            </a:r>
            <a:endParaRPr lang="en-US" dirty="0"/>
          </a:p>
        </p:txBody>
      </p:sp>
      <p:sp>
        <p:nvSpPr>
          <p:cNvPr id="6" name="Slide Number Placeholder 5"/>
          <p:cNvSpPr>
            <a:spLocks noGrp="1"/>
          </p:cNvSpPr>
          <p:nvPr>
            <p:ph type="sldNum" sz="quarter" idx="12"/>
          </p:nvPr>
        </p:nvSpPr>
        <p:spPr/>
        <p:txBody>
          <a:bodyPr/>
          <a:lstStyle/>
          <a:p>
            <a:fld id="{5CAAE164-EF43-4AB9-A37A-DA9CB3503FB7}" type="slidenum">
              <a:rPr lang="en-US" smtClean="0"/>
              <a:pPr/>
              <a:t>2</a:t>
            </a:fld>
            <a:endParaRPr lang="en-US" dirty="0"/>
          </a:p>
        </p:txBody>
      </p:sp>
    </p:spTree>
    <p:extLst>
      <p:ext uri="{BB962C8B-B14F-4D97-AF65-F5344CB8AC3E}">
        <p14:creationId xmlns:p14="http://schemas.microsoft.com/office/powerpoint/2010/main" val="313641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AAE164-EF43-4AB9-A37A-DA9CB3503FB7}" type="slidenum">
              <a:rPr lang="en-US" smtClean="0"/>
              <a:pPr/>
              <a:t>3</a:t>
            </a:fld>
            <a:endParaRPr lang="en-US" dirty="0"/>
          </a:p>
        </p:txBody>
      </p:sp>
    </p:spTree>
    <p:extLst>
      <p:ext uri="{BB962C8B-B14F-4D97-AF65-F5344CB8AC3E}">
        <p14:creationId xmlns:p14="http://schemas.microsoft.com/office/powerpoint/2010/main" val="84885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Rob Finn is the National Community Stabilization Trust’s Public Policy Associate, based in NCST’s Washington, D.C. office. Rob’s policy work at NCST focuses on state, federal, and agency advocacy and analysis of legislative, industry and regulatory initiatives impacting neighborhood stabilization, foreclosure processes, loss mitigation and other distressed real estate issues. In private practice in his home state of New Jersey, Rob served as both the Tenant Advocate for the Township of North Bergen and as that township’s Special Housing Prosecutor, enforcing housing, building, zoning and fire/safety codes and rent control and illegal occupancy ordinances. Rob also defended tenants in the Housing Unit at South Brooklyn Legal Services. Prior to his legal career, Rob worked in professional theater as a publicist, designer and director. He received his B.A. from Wesleyan University, his J.D. from Cardozo School of Law, and is admitted to practice law in New Jersey, New York and the District of Columbia.</a:t>
            </a:r>
            <a:endParaRPr lang="en-US" dirty="0"/>
          </a:p>
        </p:txBody>
      </p:sp>
      <p:sp>
        <p:nvSpPr>
          <p:cNvPr id="4" name="Slide Number Placeholder 3"/>
          <p:cNvSpPr>
            <a:spLocks noGrp="1"/>
          </p:cNvSpPr>
          <p:nvPr>
            <p:ph type="sldNum" sz="quarter" idx="10"/>
          </p:nvPr>
        </p:nvSpPr>
        <p:spPr/>
        <p:txBody>
          <a:bodyPr/>
          <a:lstStyle/>
          <a:p>
            <a:fld id="{5CAAE164-EF43-4AB9-A37A-DA9CB3503FB7}" type="slidenum">
              <a:rPr lang="en-US" smtClean="0"/>
              <a:pPr/>
              <a:t>4</a:t>
            </a:fld>
            <a:endParaRPr lang="en-US" dirty="0"/>
          </a:p>
        </p:txBody>
      </p:sp>
    </p:spTree>
    <p:extLst>
      <p:ext uri="{BB962C8B-B14F-4D97-AF65-F5344CB8AC3E}">
        <p14:creationId xmlns:p14="http://schemas.microsoft.com/office/powerpoint/2010/main" val="234411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Leave slide up during our joint Q+A session</a:t>
            </a:r>
          </a:p>
        </p:txBody>
      </p:sp>
      <p:sp>
        <p:nvSpPr>
          <p:cNvPr id="4" name="Slide Number Placeholder 3"/>
          <p:cNvSpPr>
            <a:spLocks noGrp="1"/>
          </p:cNvSpPr>
          <p:nvPr>
            <p:ph type="sldNum" sz="quarter" idx="10"/>
          </p:nvPr>
        </p:nvSpPr>
        <p:spPr/>
        <p:txBody>
          <a:bodyPr/>
          <a:lstStyle/>
          <a:p>
            <a:fld id="{5CAAE164-EF43-4AB9-A37A-DA9CB3503FB7}" type="slidenum">
              <a:rPr lang="en-US" smtClean="0"/>
              <a:pPr/>
              <a:t>5</a:t>
            </a:fld>
            <a:endParaRPr lang="en-US" dirty="0"/>
          </a:p>
        </p:txBody>
      </p:sp>
    </p:spTree>
    <p:extLst>
      <p:ext uri="{BB962C8B-B14F-4D97-AF65-F5344CB8AC3E}">
        <p14:creationId xmlns:p14="http://schemas.microsoft.com/office/powerpoint/2010/main" val="824044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April Hartman</a:t>
            </a:r>
            <a:r>
              <a:rPr lang="en-US" sz="1200" kern="1200" dirty="0">
                <a:solidFill>
                  <a:schemeClr val="tx1"/>
                </a:solidFill>
                <a:effectLst/>
                <a:latin typeface="+mn-lt"/>
                <a:ea typeface="+mn-ea"/>
                <a:cs typeface="+mn-cs"/>
              </a:rPr>
              <a:t> is the supervising attorney for Legal Action of Wisconsin’s Elder Rights Project. The state-wide Project provides civil legal aid to elder victims of crimes.  She graduated from the University of Wisconsin Law School in 2007 and began working at Legal Action shortly thereafter. April’s areas of practice include tenant/landlord, foreclosure defense, public benefits and general civil litigation</a:t>
            </a:r>
            <a:endParaRPr lang="en-US" dirty="0"/>
          </a:p>
        </p:txBody>
      </p:sp>
      <p:sp>
        <p:nvSpPr>
          <p:cNvPr id="4" name="Slide Number Placeholder 3"/>
          <p:cNvSpPr>
            <a:spLocks noGrp="1"/>
          </p:cNvSpPr>
          <p:nvPr>
            <p:ph type="sldNum" sz="quarter" idx="10"/>
          </p:nvPr>
        </p:nvSpPr>
        <p:spPr/>
        <p:txBody>
          <a:bodyPr/>
          <a:lstStyle/>
          <a:p>
            <a:fld id="{5CAAE164-EF43-4AB9-A37A-DA9CB3503FB7}" type="slidenum">
              <a:rPr lang="en-US" smtClean="0"/>
              <a:pPr/>
              <a:t>6</a:t>
            </a:fld>
            <a:endParaRPr lang="en-US" dirty="0"/>
          </a:p>
        </p:txBody>
      </p:sp>
    </p:spTree>
    <p:extLst>
      <p:ext uri="{BB962C8B-B14F-4D97-AF65-F5344CB8AC3E}">
        <p14:creationId xmlns:p14="http://schemas.microsoft.com/office/powerpoint/2010/main" val="154952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Introduction: LSC 10 years, represent elders,</a:t>
            </a:r>
            <a:r>
              <a:rPr lang="en-US" baseline="0" dirty="0"/>
              <a:t> variety of legal issues including municipal citations and foreclosure</a:t>
            </a:r>
            <a:endParaRPr lang="en-US" dirty="0"/>
          </a:p>
        </p:txBody>
      </p:sp>
      <p:sp>
        <p:nvSpPr>
          <p:cNvPr id="4" name="Slide Number Placeholder 3"/>
          <p:cNvSpPr>
            <a:spLocks noGrp="1"/>
          </p:cNvSpPr>
          <p:nvPr>
            <p:ph type="sldNum" sz="quarter" idx="10"/>
          </p:nvPr>
        </p:nvSpPr>
        <p:spPr/>
        <p:txBody>
          <a:bodyPr/>
          <a:lstStyle/>
          <a:p>
            <a:fld id="{903F7C48-F6AC-4638-81AA-BB010EAC5BC6}" type="slidenum">
              <a:rPr lang="en-US" smtClean="0"/>
              <a:t>7</a:t>
            </a:fld>
            <a:endParaRPr lang="en-US"/>
          </a:p>
        </p:txBody>
      </p:sp>
    </p:spTree>
    <p:extLst>
      <p:ext uri="{BB962C8B-B14F-4D97-AF65-F5344CB8AC3E}">
        <p14:creationId xmlns:p14="http://schemas.microsoft.com/office/powerpoint/2010/main" val="72264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Mostly widows; some told to move; Shirley moved to Texas</a:t>
            </a:r>
            <a:r>
              <a:rPr lang="en-US" baseline="0" dirty="0"/>
              <a:t> and came back &amp; that’s when she realized</a:t>
            </a:r>
            <a:endParaRPr lang="en-US" dirty="0"/>
          </a:p>
        </p:txBody>
      </p:sp>
      <p:sp>
        <p:nvSpPr>
          <p:cNvPr id="4" name="Slide Number Placeholder 3"/>
          <p:cNvSpPr>
            <a:spLocks noGrp="1"/>
          </p:cNvSpPr>
          <p:nvPr>
            <p:ph type="sldNum" sz="quarter" idx="10"/>
          </p:nvPr>
        </p:nvSpPr>
        <p:spPr/>
        <p:txBody>
          <a:bodyPr/>
          <a:lstStyle/>
          <a:p>
            <a:fld id="{903F7C48-F6AC-4638-81AA-BB010EAC5BC6}" type="slidenum">
              <a:rPr lang="en-US" smtClean="0"/>
              <a:t>8</a:t>
            </a:fld>
            <a:endParaRPr lang="en-US"/>
          </a:p>
        </p:txBody>
      </p:sp>
    </p:spTree>
    <p:extLst>
      <p:ext uri="{BB962C8B-B14F-4D97-AF65-F5344CB8AC3E}">
        <p14:creationId xmlns:p14="http://schemas.microsoft.com/office/powerpoint/2010/main" val="878977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(2014)</a:t>
            </a:r>
            <a:r>
              <a:rPr lang="en-US" baseline="0" dirty="0"/>
              <a:t> 4,900 vacant properties, 400 in some stage of foreclosure, 360 zombie foreclosures</a:t>
            </a:r>
            <a:endParaRPr lang="en-US" dirty="0"/>
          </a:p>
        </p:txBody>
      </p:sp>
      <p:sp>
        <p:nvSpPr>
          <p:cNvPr id="4" name="Slide Number Placeholder 3"/>
          <p:cNvSpPr>
            <a:spLocks noGrp="1"/>
          </p:cNvSpPr>
          <p:nvPr>
            <p:ph type="sldNum" sz="quarter" idx="10"/>
          </p:nvPr>
        </p:nvSpPr>
        <p:spPr/>
        <p:txBody>
          <a:bodyPr/>
          <a:lstStyle/>
          <a:p>
            <a:fld id="{903F7C48-F6AC-4638-81AA-BB010EAC5BC6}" type="slidenum">
              <a:rPr lang="en-US" smtClean="0"/>
              <a:t>9</a:t>
            </a:fld>
            <a:endParaRPr lang="en-US"/>
          </a:p>
        </p:txBody>
      </p:sp>
    </p:spTree>
    <p:extLst>
      <p:ext uri="{BB962C8B-B14F-4D97-AF65-F5344CB8AC3E}">
        <p14:creationId xmlns:p14="http://schemas.microsoft.com/office/powerpoint/2010/main" val="101197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0804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666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8849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78ABE3C1-DBE1-495D-B57B-2849774B866A}" type="datetimeFigureOut">
              <a:rPr lang="en-US" smtClean="0"/>
              <a:t>5/14/2018</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3149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6456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30578ACC-22D6-47C1-A373-4FD133E34F3C}" type="datetimeFigureOut">
              <a:rPr lang="en-US" smtClean="0"/>
              <a:t>5/14/2018</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9186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7766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5/14/2018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3406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2970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5/14/2018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2036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153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8536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7014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147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3520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59980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2428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4021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8642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7731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6178E61D-D431-422C-9764-11DAFE33AB63}" type="datetimeFigureOut">
              <a:rPr lang="en-US" smtClean="0"/>
              <a:t>5/14/2018</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53942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163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406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5/14/2018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933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952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5/14/2018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8329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3776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50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t>5/14/2018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9889799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5/14/2018</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12583838"/>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0" y="0"/>
            <a:ext cx="9144000" cy="5867400"/>
          </a:xfrm>
          <a:prstGeom prst="rect">
            <a:avLst/>
          </a:prstGeom>
        </p:spPr>
      </p:pic>
      <p:pic>
        <p:nvPicPr>
          <p:cNvPr id="20" name="Picture 19"/>
          <p:cNvPicPr>
            <a:picLocks noChangeAspect="1"/>
          </p:cNvPicPr>
          <p:nvPr/>
        </p:nvPicPr>
        <p:blipFill>
          <a:blip r:embed="rId4">
            <a:alphaModFix amt="74000"/>
            <a:grayscl/>
          </a:blip>
          <a:stretch>
            <a:fillRect/>
          </a:stretch>
        </p:blipFill>
        <p:spPr>
          <a:xfrm>
            <a:off x="0" y="0"/>
            <a:ext cx="9144000" cy="6858000"/>
          </a:xfrm>
          <a:prstGeom prst="rect">
            <a:avLst/>
          </a:prstGeom>
        </p:spPr>
      </p:pic>
      <p:sp>
        <p:nvSpPr>
          <p:cNvPr id="7" name="Rectangle 2"/>
          <p:cNvSpPr txBox="1">
            <a:spLocks noChangeArrowheads="1"/>
          </p:cNvSpPr>
          <p:nvPr/>
        </p:nvSpPr>
        <p:spPr bwMode="auto">
          <a:xfrm>
            <a:off x="76200" y="1600200"/>
            <a:ext cx="53340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lnSpc>
                <a:spcPct val="90000"/>
              </a:lnSpc>
              <a:spcBef>
                <a:spcPct val="0"/>
              </a:spcBef>
              <a:spcAft>
                <a:spcPct val="0"/>
              </a:spcAft>
              <a:defRPr/>
            </a:pPr>
            <a:r>
              <a:rPr lang="en-US" sz="3600" b="1" kern="0" dirty="0">
                <a:solidFill>
                  <a:srgbClr val="E34A21"/>
                </a:solidFill>
                <a:latin typeface="Arial" charset="0"/>
                <a:ea typeface="+mj-ea"/>
                <a:cs typeface="Arial" charset="0"/>
              </a:rPr>
              <a:t>Tracking Trends in Mortgage Foreclosure:</a:t>
            </a:r>
          </a:p>
          <a:p>
            <a:pPr defTabSz="914377" fontAlgn="base">
              <a:lnSpc>
                <a:spcPct val="90000"/>
              </a:lnSpc>
              <a:spcBef>
                <a:spcPct val="0"/>
              </a:spcBef>
              <a:spcAft>
                <a:spcPct val="0"/>
              </a:spcAft>
              <a:defRPr/>
            </a:pPr>
            <a:r>
              <a:rPr lang="en-US" sz="3600" b="1" kern="0" dirty="0">
                <a:solidFill>
                  <a:srgbClr val="E34A21"/>
                </a:solidFill>
                <a:latin typeface="Arial" charset="0"/>
                <a:ea typeface="+mj-ea"/>
                <a:cs typeface="Arial" charset="0"/>
              </a:rPr>
              <a:t>Fast Track Statutes and NY’s Zombie Property Law</a:t>
            </a:r>
          </a:p>
        </p:txBody>
      </p:sp>
      <p:pic>
        <p:nvPicPr>
          <p:cNvPr id="3" name="Picture 2" descr="CFCP Logo CMYK.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2" y="-76200"/>
            <a:ext cx="2878063" cy="1626171"/>
          </a:xfrm>
          <a:prstGeom prst="rect">
            <a:avLst/>
          </a:prstGeom>
        </p:spPr>
      </p:pic>
      <p:sp>
        <p:nvSpPr>
          <p:cNvPr id="4" name="Rectangle 2"/>
          <p:cNvSpPr txBox="1">
            <a:spLocks noChangeArrowheads="1"/>
          </p:cNvSpPr>
          <p:nvPr/>
        </p:nvSpPr>
        <p:spPr bwMode="auto">
          <a:xfrm>
            <a:off x="7010402" y="5867400"/>
            <a:ext cx="1459835"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r" defTabSz="914377" fontAlgn="base">
              <a:spcBef>
                <a:spcPct val="0"/>
              </a:spcBef>
              <a:spcAft>
                <a:spcPct val="0"/>
              </a:spcAft>
              <a:defRPr/>
            </a:pPr>
            <a:endParaRPr lang="en-US" sz="1500" kern="0" dirty="0">
              <a:solidFill>
                <a:srgbClr val="235D93"/>
              </a:solidFill>
              <a:latin typeface="Arial" charset="0"/>
              <a:ea typeface="+mj-ea"/>
              <a:cs typeface="Arial" charset="0"/>
            </a:endParaRPr>
          </a:p>
          <a:p>
            <a:pPr algn="r" defTabSz="914377" fontAlgn="base">
              <a:spcBef>
                <a:spcPct val="0"/>
              </a:spcBef>
              <a:spcAft>
                <a:spcPct val="0"/>
              </a:spcAft>
              <a:defRPr/>
            </a:pPr>
            <a:endParaRPr lang="en-US" sz="3600" kern="0" dirty="0">
              <a:solidFill>
                <a:schemeClr val="bg1"/>
              </a:solidFill>
              <a:latin typeface="Arial" charset="0"/>
              <a:ea typeface="+mj-ea"/>
              <a:cs typeface="Arial" charset="0"/>
            </a:endParaRPr>
          </a:p>
        </p:txBody>
      </p:sp>
      <p:sp>
        <p:nvSpPr>
          <p:cNvPr id="22" name="Rectangle 2"/>
          <p:cNvSpPr txBox="1">
            <a:spLocks noChangeArrowheads="1"/>
          </p:cNvSpPr>
          <p:nvPr/>
        </p:nvSpPr>
        <p:spPr bwMode="auto">
          <a:xfrm>
            <a:off x="0" y="58674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377" fontAlgn="base">
              <a:lnSpc>
                <a:spcPts val="2300"/>
              </a:lnSpc>
              <a:spcBef>
                <a:spcPct val="0"/>
              </a:spcBef>
              <a:spcAft>
                <a:spcPct val="0"/>
              </a:spcAft>
              <a:defRPr/>
            </a:pPr>
            <a:r>
              <a:rPr lang="en-US" sz="2000" b="1" kern="0" dirty="0">
                <a:solidFill>
                  <a:srgbClr val="235D93"/>
                </a:solidFill>
                <a:latin typeface="Arial" charset="0"/>
                <a:ea typeface="+mj-ea"/>
                <a:cs typeface="Arial" charset="0"/>
              </a:rPr>
              <a:t>Matt Kreis</a:t>
            </a:r>
            <a:r>
              <a:rPr lang="en-US" sz="2000" kern="0" dirty="0">
                <a:solidFill>
                  <a:srgbClr val="235D93"/>
                </a:solidFill>
                <a:latin typeface="Arial" charset="0"/>
                <a:ea typeface="+mj-ea"/>
                <a:cs typeface="Arial" charset="0"/>
              </a:rPr>
              <a:t>, </a:t>
            </a:r>
            <a:r>
              <a:rPr lang="en-US" sz="2000" i="1" kern="0" dirty="0">
                <a:solidFill>
                  <a:srgbClr val="235D93"/>
                </a:solidFill>
                <a:latin typeface="Arial" charset="0"/>
                <a:ea typeface="+mj-ea"/>
                <a:cs typeface="Arial" charset="0"/>
              </a:rPr>
              <a:t>Assistant General Counsel for National Initiatives </a:t>
            </a:r>
          </a:p>
          <a:p>
            <a:pPr defTabSz="914377" fontAlgn="base">
              <a:lnSpc>
                <a:spcPts val="2300"/>
              </a:lnSpc>
              <a:spcBef>
                <a:spcPct val="0"/>
              </a:spcBef>
              <a:spcAft>
                <a:spcPct val="0"/>
              </a:spcAft>
              <a:defRPr/>
            </a:pPr>
            <a:r>
              <a:rPr lang="en-US" sz="2000" kern="0" dirty="0">
                <a:solidFill>
                  <a:srgbClr val="235D93"/>
                </a:solidFill>
                <a:latin typeface="Arial" charset="0"/>
                <a:ea typeface="+mj-ea"/>
                <a:cs typeface="Arial" charset="0"/>
              </a:rPr>
              <a:t>Center for Community Progress</a:t>
            </a:r>
          </a:p>
        </p:txBody>
      </p:sp>
      <p:sp>
        <p:nvSpPr>
          <p:cNvPr id="28" name="Rectangle 27"/>
          <p:cNvSpPr/>
          <p:nvPr/>
        </p:nvSpPr>
        <p:spPr>
          <a:xfrm>
            <a:off x="5486400" y="0"/>
            <a:ext cx="3657600" cy="5867400"/>
          </a:xfrm>
          <a:prstGeom prst="rect">
            <a:avLst/>
          </a:prstGeom>
          <a:solidFill>
            <a:srgbClr val="E34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53020"/>
              </a:solidFill>
            </a:endParaRPr>
          </a:p>
        </p:txBody>
      </p:sp>
      <p:sp>
        <p:nvSpPr>
          <p:cNvPr id="2" name="TextBox 1"/>
          <p:cNvSpPr txBox="1"/>
          <p:nvPr/>
        </p:nvSpPr>
        <p:spPr>
          <a:xfrm>
            <a:off x="76201" y="4267203"/>
            <a:ext cx="5643716" cy="1200329"/>
          </a:xfrm>
          <a:prstGeom prst="rect">
            <a:avLst/>
          </a:prstGeom>
          <a:noFill/>
        </p:spPr>
        <p:txBody>
          <a:bodyPr wrap="square" rtlCol="0">
            <a:spAutoFit/>
          </a:bodyPr>
          <a:lstStyle/>
          <a:p>
            <a:r>
              <a:rPr lang="en-US" sz="2400" dirty="0">
                <a:solidFill>
                  <a:srgbClr val="E34A21"/>
                </a:solidFill>
                <a:latin typeface="Arial" panose="020B0604020202020204" pitchFamily="34" charset="0"/>
                <a:cs typeface="Arial" panose="020B0604020202020204" pitchFamily="34" charset="0"/>
              </a:rPr>
              <a:t>Reclaiming Vacant Property</a:t>
            </a:r>
          </a:p>
          <a:p>
            <a:r>
              <a:rPr lang="en-US" sz="2400" dirty="0">
                <a:solidFill>
                  <a:srgbClr val="E34A21"/>
                </a:solidFill>
                <a:latin typeface="Arial" panose="020B0604020202020204" pitchFamily="34" charset="0"/>
                <a:cs typeface="Arial" panose="020B0604020202020204" pitchFamily="34" charset="0"/>
              </a:rPr>
              <a:t>Milwaukee, WI</a:t>
            </a:r>
          </a:p>
          <a:p>
            <a:r>
              <a:rPr lang="en-US" sz="2400" dirty="0">
                <a:solidFill>
                  <a:srgbClr val="E34A21"/>
                </a:solidFill>
                <a:latin typeface="Arial" panose="020B0604020202020204" pitchFamily="34" charset="0"/>
                <a:cs typeface="Arial" panose="020B0604020202020204" pitchFamily="34" charset="0"/>
              </a:rPr>
              <a:t>May 16, 2018</a:t>
            </a:r>
          </a:p>
        </p:txBody>
      </p:sp>
      <p:pic>
        <p:nvPicPr>
          <p:cNvPr id="10" name="Picture 9" descr="NOLA more houses.crop.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9398" y="298704"/>
            <a:ext cx="3654603" cy="5340096"/>
          </a:xfrm>
          <a:prstGeom prst="rect">
            <a:avLst/>
          </a:prstGeom>
        </p:spPr>
      </p:pic>
    </p:spTree>
    <p:extLst>
      <p:ext uri="{BB962C8B-B14F-4D97-AF65-F5344CB8AC3E}">
        <p14:creationId xmlns:p14="http://schemas.microsoft.com/office/powerpoint/2010/main" val="887197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Shirley Carson</a:t>
            </a:r>
          </a:p>
        </p:txBody>
      </p:sp>
      <p:sp>
        <p:nvSpPr>
          <p:cNvPr id="3" name="Content Placeholder 2"/>
          <p:cNvSpPr>
            <a:spLocks noGrp="1"/>
          </p:cNvSpPr>
          <p:nvPr>
            <p:ph idx="1"/>
          </p:nvPr>
        </p:nvSpPr>
        <p:spPr/>
        <p:txBody>
          <a:bodyPr>
            <a:normAutofit/>
          </a:bodyPr>
          <a:lstStyle/>
          <a:p>
            <a:r>
              <a:rPr lang="en-US" sz="2800" dirty="0"/>
              <a:t>Under water</a:t>
            </a:r>
          </a:p>
          <a:p>
            <a:r>
              <a:rPr lang="en-US" sz="2800" dirty="0"/>
              <a:t>Vacated in 2010</a:t>
            </a:r>
          </a:p>
          <a:p>
            <a:r>
              <a:rPr lang="en-US" sz="2800" dirty="0"/>
              <a:t>January, 2011 BONY had filed for foreclosure</a:t>
            </a:r>
          </a:p>
          <a:p>
            <a:r>
              <a:rPr lang="en-US" sz="2800" dirty="0"/>
              <a:t>April, 2011 obtained default judgment </a:t>
            </a:r>
          </a:p>
          <a:p>
            <a:r>
              <a:rPr lang="en-US" sz="2800" dirty="0"/>
              <a:t>November, 2012 we filed motion</a:t>
            </a:r>
          </a:p>
        </p:txBody>
      </p:sp>
    </p:spTree>
    <p:extLst>
      <p:ext uri="{BB962C8B-B14F-4D97-AF65-F5344CB8AC3E}">
        <p14:creationId xmlns:p14="http://schemas.microsoft.com/office/powerpoint/2010/main" val="11462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 Stat. s. 846.102 – Abandoned Premises	</a:t>
            </a:r>
          </a:p>
        </p:txBody>
      </p:sp>
      <p:sp>
        <p:nvSpPr>
          <p:cNvPr id="3" name="Content Placeholder 2"/>
          <p:cNvSpPr>
            <a:spLocks noGrp="1"/>
          </p:cNvSpPr>
          <p:nvPr>
            <p:ph idx="1"/>
          </p:nvPr>
        </p:nvSpPr>
        <p:spPr/>
        <p:txBody>
          <a:bodyPr>
            <a:normAutofit/>
          </a:bodyPr>
          <a:lstStyle/>
          <a:p>
            <a:r>
              <a:rPr lang="en-US" sz="2800" dirty="0"/>
              <a:t>Amended in 2011</a:t>
            </a:r>
          </a:p>
          <a:p>
            <a:r>
              <a:rPr lang="en-US" sz="2800" dirty="0"/>
              <a:t>Shortened redemption period from two months to five weeks</a:t>
            </a:r>
          </a:p>
          <a:p>
            <a:r>
              <a:rPr lang="en-US" sz="2800" dirty="0"/>
              <a:t>Allowed municipalities and the parties to present evidence of abandonment</a:t>
            </a:r>
          </a:p>
          <a:p>
            <a:r>
              <a:rPr lang="en-US" sz="2800" dirty="0"/>
              <a:t>Judgment shall be entered and sheriff’s sale shall be made upon the expiration of the redemption period</a:t>
            </a:r>
          </a:p>
        </p:txBody>
      </p:sp>
    </p:spTree>
    <p:extLst>
      <p:ext uri="{BB962C8B-B14F-4D97-AF65-F5344CB8AC3E}">
        <p14:creationId xmlns:p14="http://schemas.microsoft.com/office/powerpoint/2010/main" val="418474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based on Wis. Stat. 846.102</a:t>
            </a:r>
          </a:p>
        </p:txBody>
      </p:sp>
      <p:sp>
        <p:nvSpPr>
          <p:cNvPr id="3" name="Content Placeholder 2"/>
          <p:cNvSpPr>
            <a:spLocks noGrp="1"/>
          </p:cNvSpPr>
          <p:nvPr>
            <p:ph idx="1"/>
          </p:nvPr>
        </p:nvSpPr>
        <p:spPr>
          <a:xfrm>
            <a:off x="-843678" y="2336874"/>
            <a:ext cx="10902079" cy="3599316"/>
          </a:xfrm>
        </p:spPr>
        <p:txBody>
          <a:bodyPr>
            <a:normAutofit/>
          </a:bodyPr>
          <a:lstStyle/>
          <a:p>
            <a:r>
              <a:rPr lang="en-US" sz="3600" dirty="0"/>
              <a:t>Requested amended judgment of foreclosure</a:t>
            </a:r>
          </a:p>
          <a:p>
            <a:r>
              <a:rPr lang="en-US" sz="3600" dirty="0"/>
              <a:t>Submitted evidence of abandonment</a:t>
            </a:r>
          </a:p>
          <a:p>
            <a:r>
              <a:rPr lang="en-US" sz="3600" dirty="0"/>
              <a:t>5 week redemption period</a:t>
            </a:r>
          </a:p>
          <a:p>
            <a:r>
              <a:rPr lang="en-US" sz="3600" dirty="0"/>
              <a:t>Then, property </a:t>
            </a:r>
            <a:r>
              <a:rPr lang="en-US" sz="3600" b="1" dirty="0"/>
              <a:t>shall</a:t>
            </a:r>
            <a:r>
              <a:rPr lang="en-US" sz="3600" dirty="0"/>
              <a:t> be brought to sale</a:t>
            </a:r>
          </a:p>
          <a:p>
            <a:r>
              <a:rPr lang="en-US" sz="3600" dirty="0"/>
              <a:t>We lost </a:t>
            </a:r>
          </a:p>
          <a:p>
            <a:endParaRPr lang="en-US" dirty="0"/>
          </a:p>
          <a:p>
            <a:endParaRPr lang="en-US" dirty="0"/>
          </a:p>
        </p:txBody>
      </p:sp>
    </p:spTree>
    <p:extLst>
      <p:ext uri="{BB962C8B-B14F-4D97-AF65-F5344CB8AC3E}">
        <p14:creationId xmlns:p14="http://schemas.microsoft.com/office/powerpoint/2010/main" val="3146385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Court of Appeals &amp; Wisconsin Supreme Court</a:t>
            </a:r>
          </a:p>
        </p:txBody>
      </p:sp>
      <p:sp>
        <p:nvSpPr>
          <p:cNvPr id="3" name="Content Placeholder 2"/>
          <p:cNvSpPr>
            <a:spLocks noGrp="1"/>
          </p:cNvSpPr>
          <p:nvPr>
            <p:ph idx="1"/>
          </p:nvPr>
        </p:nvSpPr>
        <p:spPr/>
        <p:txBody>
          <a:bodyPr>
            <a:normAutofit fontScale="92500" lnSpcReduction="20000"/>
          </a:bodyPr>
          <a:lstStyle/>
          <a:p>
            <a:r>
              <a:rPr lang="en-US" sz="3600" dirty="0"/>
              <a:t>BONY argued: </a:t>
            </a:r>
          </a:p>
          <a:p>
            <a:r>
              <a:rPr lang="en-US" sz="3600" dirty="0"/>
              <a:t>only plaintiff could elect redemption period</a:t>
            </a:r>
          </a:p>
          <a:p>
            <a:r>
              <a:rPr lang="en-US" sz="3600" dirty="0"/>
              <a:t>trying to force them to take ownership</a:t>
            </a:r>
          </a:p>
          <a:p>
            <a:r>
              <a:rPr lang="en-US" sz="3600" dirty="0"/>
              <a:t>no deadline to bring a sale</a:t>
            </a:r>
          </a:p>
          <a:p>
            <a:r>
              <a:rPr lang="en-US" sz="3600" dirty="0"/>
              <a:t>City &amp; Legal Aid Society filed amicus briefs</a:t>
            </a:r>
          </a:p>
        </p:txBody>
      </p:sp>
    </p:spTree>
    <p:extLst>
      <p:ext uri="{BB962C8B-B14F-4D97-AF65-F5344CB8AC3E}">
        <p14:creationId xmlns:p14="http://schemas.microsoft.com/office/powerpoint/2010/main" val="372967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361 Wis. 2d 23 (2015) Court held:</a:t>
            </a:r>
          </a:p>
        </p:txBody>
      </p:sp>
      <p:sp>
        <p:nvSpPr>
          <p:cNvPr id="3" name="Content Placeholder 2"/>
          <p:cNvSpPr>
            <a:spLocks noGrp="1"/>
          </p:cNvSpPr>
          <p:nvPr>
            <p:ph idx="1"/>
          </p:nvPr>
        </p:nvSpPr>
        <p:spPr/>
        <p:txBody>
          <a:bodyPr>
            <a:noAutofit/>
          </a:bodyPr>
          <a:lstStyle/>
          <a:p>
            <a:r>
              <a:rPr lang="en-US" sz="2800" dirty="0"/>
              <a:t>Once it makes a finding of abandonment, court is required to order the property be brought to sale w/in a reasonable time after the five-week redemption period (based on the totality of the circumstances)</a:t>
            </a:r>
          </a:p>
          <a:p>
            <a:pPr marL="0" indent="0">
              <a:buNone/>
            </a:pPr>
            <a:endParaRPr lang="en-US" sz="2800" dirty="0"/>
          </a:p>
          <a:p>
            <a:r>
              <a:rPr lang="en-US" sz="2800" dirty="0"/>
              <a:t>Implicit approval of defendant’s ability to bring motion seeking abandonment finding</a:t>
            </a:r>
          </a:p>
        </p:txBody>
      </p:sp>
    </p:spTree>
    <p:extLst>
      <p:ext uri="{BB962C8B-B14F-4D97-AF65-F5344CB8AC3E}">
        <p14:creationId xmlns:p14="http://schemas.microsoft.com/office/powerpoint/2010/main" val="3802940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normAutofit lnSpcReduction="10000"/>
          </a:bodyPr>
          <a:lstStyle/>
          <a:p>
            <a:r>
              <a:rPr lang="en-US" sz="4000" dirty="0"/>
              <a:t>City filed motions w/varying degrees of success</a:t>
            </a:r>
          </a:p>
          <a:p>
            <a:r>
              <a:rPr lang="en-US" sz="4000" dirty="0"/>
              <a:t>Issue got publicity</a:t>
            </a:r>
          </a:p>
          <a:p>
            <a:r>
              <a:rPr lang="en-US" sz="4000" dirty="0"/>
              <a:t>The banking lobbyists pushed back</a:t>
            </a:r>
          </a:p>
        </p:txBody>
      </p:sp>
    </p:spTree>
    <p:extLst>
      <p:ext uri="{BB962C8B-B14F-4D97-AF65-F5344CB8AC3E}">
        <p14:creationId xmlns:p14="http://schemas.microsoft.com/office/powerpoint/2010/main" val="68116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846.102 Abandoned premises</a:t>
            </a:r>
          </a:p>
        </p:txBody>
      </p:sp>
      <p:sp>
        <p:nvSpPr>
          <p:cNvPr id="3" name="Content Placeholder 2"/>
          <p:cNvSpPr>
            <a:spLocks noGrp="1"/>
          </p:cNvSpPr>
          <p:nvPr>
            <p:ph idx="1"/>
          </p:nvPr>
        </p:nvSpPr>
        <p:spPr/>
        <p:txBody>
          <a:bodyPr>
            <a:normAutofit fontScale="85000" lnSpcReduction="20000"/>
          </a:bodyPr>
          <a:lstStyle/>
          <a:p>
            <a:r>
              <a:rPr lang="en-US" sz="4000" b="1" dirty="0"/>
              <a:t>Only upon motion of plaintiff or city</a:t>
            </a:r>
          </a:p>
          <a:p>
            <a:r>
              <a:rPr lang="en-US" sz="4000" b="1" dirty="0"/>
              <a:t>5 weeks to 12 months</a:t>
            </a:r>
          </a:p>
          <a:p>
            <a:r>
              <a:rPr lang="en-US" sz="4000" b="1" dirty="0"/>
              <a:t>If no sale, can satisfy mortgage &amp; walk away</a:t>
            </a:r>
          </a:p>
          <a:p>
            <a:r>
              <a:rPr lang="en-US" sz="4000" b="1" dirty="0"/>
              <a:t>If neither w/in 12 mos., then defendant or city can motion for sale</a:t>
            </a:r>
            <a:endParaRPr lang="en-US" dirty="0"/>
          </a:p>
        </p:txBody>
      </p:sp>
    </p:spTree>
    <p:extLst>
      <p:ext uri="{BB962C8B-B14F-4D97-AF65-F5344CB8AC3E}">
        <p14:creationId xmlns:p14="http://schemas.microsoft.com/office/powerpoint/2010/main" val="320023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p>
        </p:txBody>
      </p:sp>
      <p:sp>
        <p:nvSpPr>
          <p:cNvPr id="3" name="Content Placeholder 2"/>
          <p:cNvSpPr>
            <a:spLocks noGrp="1"/>
          </p:cNvSpPr>
          <p:nvPr>
            <p:ph idx="1"/>
          </p:nvPr>
        </p:nvSpPr>
        <p:spPr/>
        <p:txBody>
          <a:bodyPr>
            <a:normAutofit fontScale="85000" lnSpcReduction="10000"/>
          </a:bodyPr>
          <a:lstStyle/>
          <a:p>
            <a:r>
              <a:rPr lang="en-US" sz="3200" dirty="0"/>
              <a:t>No more motions</a:t>
            </a:r>
          </a:p>
          <a:p>
            <a:r>
              <a:rPr lang="en-US" sz="3200" dirty="0"/>
              <a:t>No resources to track what’s happening</a:t>
            </a:r>
          </a:p>
          <a:p>
            <a:r>
              <a:rPr lang="en-US" sz="3200" dirty="0"/>
              <a:t>Clients still come, but earlier</a:t>
            </a:r>
          </a:p>
          <a:p>
            <a:r>
              <a:rPr lang="en-US" sz="3200" dirty="0"/>
              <a:t>Statement of Abandonment in the Answer</a:t>
            </a:r>
          </a:p>
          <a:p>
            <a:r>
              <a:rPr lang="en-US" sz="3200" dirty="0"/>
              <a:t>Stipulate to waive redemption periods and for quick sales</a:t>
            </a:r>
          </a:p>
          <a:p>
            <a:r>
              <a:rPr lang="en-US" sz="3200" dirty="0"/>
              <a:t>Actions/counterclaims for judicial sale</a:t>
            </a:r>
          </a:p>
          <a:p>
            <a:endParaRPr lang="en-US" dirty="0"/>
          </a:p>
        </p:txBody>
      </p:sp>
    </p:spTree>
    <p:extLst>
      <p:ext uri="{BB962C8B-B14F-4D97-AF65-F5344CB8AC3E}">
        <p14:creationId xmlns:p14="http://schemas.microsoft.com/office/powerpoint/2010/main" val="2721859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TODAY</a:t>
            </a: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25128" b="25128"/>
          <a:stretch>
            <a:fillRect/>
          </a:stretch>
        </p:blipFill>
        <p:spPr>
          <a:xfrm>
            <a:off x="-965199" y="2336875"/>
            <a:ext cx="11087099" cy="3599312"/>
          </a:xfrm>
        </p:spPr>
      </p:pic>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808828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532" t="-27631" r="1" b="-1"/>
          <a:stretch/>
        </p:blipFill>
        <p:spPr>
          <a:xfrm>
            <a:off x="-412953" y="-152400"/>
            <a:ext cx="9556955" cy="7391400"/>
          </a:xfrm>
          <a:prstGeom prst="rect">
            <a:avLst/>
          </a:prstGeom>
        </p:spPr>
      </p:pic>
      <p:sp>
        <p:nvSpPr>
          <p:cNvPr id="8" name="Rectangle 2"/>
          <p:cNvSpPr txBox="1">
            <a:spLocks noChangeArrowheads="1"/>
          </p:cNvSpPr>
          <p:nvPr/>
        </p:nvSpPr>
        <p:spPr bwMode="auto">
          <a:xfrm>
            <a:off x="381000" y="762000"/>
            <a:ext cx="6553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endParaRPr lang="en-US" sz="3000" b="1" kern="0" dirty="0">
              <a:solidFill>
                <a:srgbClr val="5E6766"/>
              </a:solidFill>
              <a:latin typeface="Arial" charset="0"/>
              <a:ea typeface="+mj-ea"/>
              <a:cs typeface="Arial" charset="0"/>
            </a:endParaRPr>
          </a:p>
        </p:txBody>
      </p:sp>
      <p:cxnSp>
        <p:nvCxnSpPr>
          <p:cNvPr id="11" name="Straight Connector 10"/>
          <p:cNvCxnSpPr/>
          <p:nvPr/>
        </p:nvCxnSpPr>
        <p:spPr>
          <a:xfrm flipH="1">
            <a:off x="457200" y="1447800"/>
            <a:ext cx="8305800" cy="0"/>
          </a:xfrm>
          <a:prstGeom prst="line">
            <a:avLst/>
          </a:prstGeom>
          <a:ln w="317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stretch>
            <a:fillRect/>
          </a:stretch>
        </p:blipFill>
        <p:spPr>
          <a:xfrm>
            <a:off x="0" y="0"/>
            <a:ext cx="9144000" cy="457200"/>
          </a:xfrm>
          <a:prstGeom prst="rect">
            <a:avLst/>
          </a:prstGeom>
        </p:spPr>
      </p:pic>
      <p:sp>
        <p:nvSpPr>
          <p:cNvPr id="10" name="Rectangle 2"/>
          <p:cNvSpPr txBox="1">
            <a:spLocks noChangeArrowheads="1"/>
          </p:cNvSpPr>
          <p:nvPr/>
        </p:nvSpPr>
        <p:spPr bwMode="auto">
          <a:xfrm>
            <a:off x="533400" y="2057400"/>
            <a:ext cx="8229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377" fontAlgn="base">
              <a:lnSpc>
                <a:spcPct val="90000"/>
              </a:lnSpc>
              <a:spcBef>
                <a:spcPct val="0"/>
              </a:spcBef>
              <a:spcAft>
                <a:spcPct val="0"/>
              </a:spcAft>
              <a:defRPr/>
            </a:pPr>
            <a:r>
              <a:rPr lang="en-US" sz="6600" b="1" kern="0" dirty="0">
                <a:solidFill>
                  <a:srgbClr val="E34A21"/>
                </a:solidFill>
                <a:latin typeface="Arial" charset="0"/>
                <a:cs typeface="Arial" charset="0"/>
              </a:rPr>
              <a:t>Wade Beltramo</a:t>
            </a:r>
          </a:p>
          <a:p>
            <a:pPr algn="ctr" defTabSz="914377" fontAlgn="base">
              <a:lnSpc>
                <a:spcPct val="90000"/>
              </a:lnSpc>
              <a:spcBef>
                <a:spcPct val="0"/>
              </a:spcBef>
              <a:spcAft>
                <a:spcPct val="0"/>
              </a:spcAft>
              <a:defRPr/>
            </a:pPr>
            <a:endParaRPr lang="en-US" sz="2800" b="1" kern="0" dirty="0">
              <a:solidFill>
                <a:srgbClr val="E34A21"/>
              </a:solidFill>
              <a:latin typeface="Arial" charset="0"/>
              <a:cs typeface="Arial" charset="0"/>
            </a:endParaRPr>
          </a:p>
          <a:p>
            <a:pPr algn="ctr" defTabSz="914377" fontAlgn="base">
              <a:lnSpc>
                <a:spcPct val="90000"/>
              </a:lnSpc>
              <a:spcBef>
                <a:spcPct val="0"/>
              </a:spcBef>
              <a:spcAft>
                <a:spcPct val="0"/>
              </a:spcAft>
              <a:defRPr/>
            </a:pPr>
            <a:r>
              <a:rPr lang="en-US" sz="2800" kern="0" dirty="0">
                <a:solidFill>
                  <a:srgbClr val="E34A21"/>
                </a:solidFill>
                <a:latin typeface="Arial" charset="0"/>
                <a:cs typeface="Arial" charset="0"/>
              </a:rPr>
              <a:t>New York Conference of Mayors (NYCOM)</a:t>
            </a:r>
          </a:p>
          <a:p>
            <a:pPr algn="ctr" defTabSz="914377" fontAlgn="base">
              <a:lnSpc>
                <a:spcPct val="90000"/>
              </a:lnSpc>
              <a:spcBef>
                <a:spcPct val="0"/>
              </a:spcBef>
              <a:spcAft>
                <a:spcPct val="0"/>
              </a:spcAft>
              <a:defRPr/>
            </a:pPr>
            <a:endParaRPr lang="en-US" sz="2800" kern="0" dirty="0">
              <a:solidFill>
                <a:srgbClr val="5E6766"/>
              </a:solidFill>
              <a:latin typeface="Arial" charset="0"/>
              <a:cs typeface="Arial" charset="0"/>
            </a:endParaRPr>
          </a:p>
          <a:p>
            <a:pPr algn="ctr" defTabSz="914377" fontAlgn="base">
              <a:lnSpc>
                <a:spcPct val="90000"/>
              </a:lnSpc>
              <a:spcBef>
                <a:spcPct val="0"/>
              </a:spcBef>
              <a:spcAft>
                <a:spcPct val="0"/>
              </a:spcAft>
              <a:defRPr/>
            </a:pPr>
            <a:r>
              <a:rPr lang="en-US" sz="2800" kern="0" dirty="0">
                <a:solidFill>
                  <a:srgbClr val="5E6766"/>
                </a:solidFill>
                <a:latin typeface="Arial" charset="0"/>
                <a:cs typeface="Arial" charset="0"/>
              </a:rPr>
              <a:t> </a:t>
            </a:r>
          </a:p>
        </p:txBody>
      </p:sp>
      <p:pic>
        <p:nvPicPr>
          <p:cNvPr id="3" name="Picture 2" descr="CFCP Logo CMYK.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700" y="435847"/>
            <a:ext cx="1828800" cy="1033313"/>
          </a:xfrm>
          <a:prstGeom prst="rect">
            <a:avLst/>
          </a:prstGeom>
        </p:spPr>
      </p:pic>
      <p:sp>
        <p:nvSpPr>
          <p:cNvPr id="20" name="Rectangle 19"/>
          <p:cNvSpPr/>
          <p:nvPr/>
        </p:nvSpPr>
        <p:spPr>
          <a:xfrm>
            <a:off x="0" y="6400800"/>
            <a:ext cx="9144000" cy="457200"/>
          </a:xfrm>
          <a:prstGeom prst="rect">
            <a:avLst/>
          </a:prstGeom>
          <a:solidFill>
            <a:srgbClr val="E34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53020"/>
              </a:solidFill>
            </a:endParaRPr>
          </a:p>
        </p:txBody>
      </p:sp>
    </p:spTree>
    <p:extLst>
      <p:ext uri="{BB962C8B-B14F-4D97-AF65-F5344CB8AC3E}">
        <p14:creationId xmlns:p14="http://schemas.microsoft.com/office/powerpoint/2010/main" val="290100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81000" y="762000"/>
            <a:ext cx="6553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r>
              <a:rPr lang="en-US" sz="3000" b="1" kern="0" dirty="0">
                <a:solidFill>
                  <a:srgbClr val="5E6766"/>
                </a:solidFill>
                <a:latin typeface="Arial" charset="0"/>
                <a:ea typeface="+mj-ea"/>
                <a:cs typeface="Arial" charset="0"/>
              </a:rPr>
              <a:t>About Us</a:t>
            </a:r>
          </a:p>
        </p:txBody>
      </p:sp>
      <p:cxnSp>
        <p:nvCxnSpPr>
          <p:cNvPr id="11" name="Straight Connector 10"/>
          <p:cNvCxnSpPr/>
          <p:nvPr/>
        </p:nvCxnSpPr>
        <p:spPr>
          <a:xfrm flipH="1">
            <a:off x="457200" y="1447800"/>
            <a:ext cx="8305800" cy="0"/>
          </a:xfrm>
          <a:prstGeom prst="line">
            <a:avLst/>
          </a:prstGeom>
          <a:ln w="317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0" y="0"/>
            <a:ext cx="9144000" cy="457200"/>
          </a:xfrm>
          <a:prstGeom prst="rect">
            <a:avLst/>
          </a:prstGeom>
        </p:spPr>
      </p:pic>
      <p:pic>
        <p:nvPicPr>
          <p:cNvPr id="3" name="Picture 2" descr="CFCP Logo CMYK.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490690"/>
            <a:ext cx="1828800" cy="1033313"/>
          </a:xfrm>
          <a:prstGeom prst="rect">
            <a:avLst/>
          </a:prstGeom>
        </p:spPr>
      </p:pic>
      <p:sp>
        <p:nvSpPr>
          <p:cNvPr id="9" name="Rectangle 3"/>
          <p:cNvSpPr txBox="1">
            <a:spLocks noChangeArrowheads="1"/>
          </p:cNvSpPr>
          <p:nvPr/>
        </p:nvSpPr>
        <p:spPr bwMode="auto">
          <a:xfrm>
            <a:off x="381000" y="1600203"/>
            <a:ext cx="8382000" cy="7940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20000"/>
              </a:spcBef>
              <a:spcAft>
                <a:spcPct val="0"/>
              </a:spcAft>
              <a:defRPr/>
            </a:pPr>
            <a:r>
              <a:rPr lang="en-US" sz="2400" b="1" kern="0" dirty="0" err="1">
                <a:solidFill>
                  <a:srgbClr val="E34A21"/>
                </a:solidFill>
                <a:latin typeface="Arial" charset="0"/>
                <a:cs typeface="ＭＳ Ｐゴシック" pitchFamily="54" charset="-128"/>
              </a:rPr>
              <a:t>Cente</a:t>
            </a:r>
            <a:r>
              <a:rPr lang="en-US" sz="2400" b="1" kern="0" dirty="0">
                <a:solidFill>
                  <a:srgbClr val="E34A21"/>
                </a:solidFill>
                <a:latin typeface="Arial" charset="0"/>
                <a:cs typeface="ＭＳ Ｐゴシック" pitchFamily="54" charset="-128"/>
              </a:rPr>
              <a:t>r for Community Progress</a:t>
            </a:r>
          </a:p>
        </p:txBody>
      </p:sp>
      <p:sp>
        <p:nvSpPr>
          <p:cNvPr id="10" name="Rectangle 2"/>
          <p:cNvSpPr txBox="1">
            <a:spLocks noChangeArrowheads="1"/>
          </p:cNvSpPr>
          <p:nvPr/>
        </p:nvSpPr>
        <p:spPr bwMode="auto">
          <a:xfrm>
            <a:off x="377536" y="2016672"/>
            <a:ext cx="8686800" cy="3320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891" indent="-342891" defTabSz="914377" fontAlgn="base">
              <a:lnSpc>
                <a:spcPct val="90000"/>
              </a:lnSpc>
              <a:spcBef>
                <a:spcPct val="0"/>
              </a:spcBef>
              <a:spcAft>
                <a:spcPct val="0"/>
              </a:spcAft>
              <a:buFont typeface="Wingdings" panose="05000000000000000000" pitchFamily="2" charset="2"/>
              <a:buChar char="§"/>
              <a:defRPr/>
            </a:pPr>
            <a:r>
              <a:rPr lang="en-US" sz="2000" b="1" kern="0" dirty="0">
                <a:solidFill>
                  <a:srgbClr val="5E6766"/>
                </a:solidFill>
                <a:latin typeface="Arial" charset="0"/>
                <a:ea typeface="+mj-ea"/>
                <a:cs typeface="Arial" charset="0"/>
              </a:rPr>
              <a:t>Mission</a:t>
            </a:r>
            <a:r>
              <a:rPr lang="en-US" sz="2000" kern="0" dirty="0">
                <a:solidFill>
                  <a:srgbClr val="5E6766"/>
                </a:solidFill>
                <a:latin typeface="Arial" charset="0"/>
                <a:ea typeface="+mj-ea"/>
                <a:cs typeface="Arial" charset="0"/>
              </a:rPr>
              <a:t>: To foster strong, equitable communities where vacant, abandoned, and deteriorated properties are transformed into assets for neighbors and neighborhoods.</a:t>
            </a:r>
          </a:p>
          <a:p>
            <a:pPr marL="342891" indent="-342891" defTabSz="914377" fontAlgn="base">
              <a:lnSpc>
                <a:spcPct val="90000"/>
              </a:lnSpc>
              <a:spcBef>
                <a:spcPct val="0"/>
              </a:spcBef>
              <a:spcAft>
                <a:spcPct val="0"/>
              </a:spcAft>
              <a:buFont typeface="Wingdings" panose="05000000000000000000" pitchFamily="2" charset="2"/>
              <a:buChar char="§"/>
              <a:defRPr/>
            </a:pPr>
            <a:endParaRPr lang="en-US" sz="1600" kern="0" dirty="0">
              <a:solidFill>
                <a:srgbClr val="5E6766"/>
              </a:solidFill>
              <a:latin typeface="Arial" charset="0"/>
              <a:ea typeface="+mj-ea"/>
              <a:cs typeface="Arial" charset="0"/>
            </a:endParaRPr>
          </a:p>
          <a:p>
            <a:pPr marL="342891" indent="-342891" defTabSz="914377" fontAlgn="base">
              <a:lnSpc>
                <a:spcPct val="90000"/>
              </a:lnSpc>
              <a:spcBef>
                <a:spcPct val="0"/>
              </a:spcBef>
              <a:spcAft>
                <a:spcPct val="0"/>
              </a:spcAft>
              <a:buFont typeface="Wingdings" panose="05000000000000000000" pitchFamily="2" charset="2"/>
              <a:buChar char="§"/>
              <a:defRPr/>
            </a:pPr>
            <a:r>
              <a:rPr lang="en-US" sz="2000" b="1" kern="0" dirty="0">
                <a:solidFill>
                  <a:srgbClr val="5E6766"/>
                </a:solidFill>
                <a:latin typeface="Arial" charset="0"/>
                <a:ea typeface="+mj-ea"/>
                <a:cs typeface="Arial" charset="0"/>
              </a:rPr>
              <a:t>Services</a:t>
            </a:r>
            <a:r>
              <a:rPr lang="en-US" sz="2000" kern="0" dirty="0">
                <a:solidFill>
                  <a:srgbClr val="5E6766"/>
                </a:solidFill>
                <a:latin typeface="Arial" charset="0"/>
                <a:ea typeface="+mj-ea"/>
                <a:cs typeface="Arial" charset="0"/>
              </a:rPr>
              <a:t>: Technical assistance, education and training, policy, and research. Focus on systems-level change.</a:t>
            </a:r>
          </a:p>
          <a:p>
            <a:pPr marL="342891" indent="-342891" defTabSz="914377" fontAlgn="base">
              <a:lnSpc>
                <a:spcPct val="90000"/>
              </a:lnSpc>
              <a:spcBef>
                <a:spcPct val="0"/>
              </a:spcBef>
              <a:spcAft>
                <a:spcPct val="0"/>
              </a:spcAft>
              <a:buFont typeface="Wingdings" panose="05000000000000000000" pitchFamily="2" charset="2"/>
              <a:buChar char="§"/>
              <a:defRPr/>
            </a:pPr>
            <a:endParaRPr lang="en-US" sz="1600" kern="0" dirty="0">
              <a:solidFill>
                <a:srgbClr val="5E6766"/>
              </a:solidFill>
              <a:latin typeface="Arial" charset="0"/>
              <a:ea typeface="+mj-ea"/>
              <a:cs typeface="Arial" charset="0"/>
            </a:endParaRPr>
          </a:p>
          <a:p>
            <a:pPr marL="342891" indent="-342891" fontAlgn="base">
              <a:lnSpc>
                <a:spcPct val="90000"/>
              </a:lnSpc>
              <a:spcBef>
                <a:spcPct val="0"/>
              </a:spcBef>
              <a:spcAft>
                <a:spcPct val="0"/>
              </a:spcAft>
              <a:buFont typeface="Wingdings" panose="05000000000000000000" pitchFamily="2" charset="2"/>
              <a:buChar char="§"/>
              <a:defRPr/>
            </a:pPr>
            <a:r>
              <a:rPr lang="en-US" sz="2000" b="1" kern="0" dirty="0">
                <a:solidFill>
                  <a:srgbClr val="5E6766"/>
                </a:solidFill>
                <a:latin typeface="Arial" charset="0"/>
                <a:cs typeface="Arial" charset="0"/>
              </a:rPr>
              <a:t>Snapshot</a:t>
            </a:r>
            <a:r>
              <a:rPr lang="en-US" sz="2000" kern="0" dirty="0">
                <a:solidFill>
                  <a:srgbClr val="5E6766"/>
                </a:solidFill>
                <a:latin typeface="Arial" charset="0"/>
                <a:cs typeface="Arial" charset="0"/>
              </a:rPr>
              <a:t>: Since 2010, technical assistance has been provided to more than 250 urban, suburban, and rural communities, in over 30 states.</a:t>
            </a:r>
          </a:p>
          <a:p>
            <a:pPr fontAlgn="base">
              <a:lnSpc>
                <a:spcPct val="90000"/>
              </a:lnSpc>
              <a:spcBef>
                <a:spcPct val="0"/>
              </a:spcBef>
              <a:spcAft>
                <a:spcPct val="0"/>
              </a:spcAft>
              <a:defRPr/>
            </a:pPr>
            <a:endParaRPr lang="en-US" sz="2000" kern="0" dirty="0">
              <a:solidFill>
                <a:srgbClr val="5E6766"/>
              </a:solidFill>
              <a:latin typeface="Arial" charset="0"/>
              <a:cs typeface="Arial" charset="0"/>
            </a:endParaRPr>
          </a:p>
          <a:p>
            <a:pPr marL="342891" indent="-342891" fontAlgn="base">
              <a:lnSpc>
                <a:spcPct val="90000"/>
              </a:lnSpc>
              <a:spcBef>
                <a:spcPct val="0"/>
              </a:spcBef>
              <a:spcAft>
                <a:spcPct val="0"/>
              </a:spcAft>
              <a:buFont typeface="Wingdings" panose="05000000000000000000" pitchFamily="2" charset="2"/>
              <a:buChar char="§"/>
              <a:defRPr/>
            </a:pPr>
            <a:r>
              <a:rPr lang="en-US" sz="2000" b="1" kern="0" dirty="0">
                <a:solidFill>
                  <a:srgbClr val="5E6766"/>
                </a:solidFill>
                <a:latin typeface="Arial" charset="0"/>
                <a:cs typeface="Arial" charset="0"/>
              </a:rPr>
              <a:t>Leadership &amp; Education: </a:t>
            </a:r>
            <a:r>
              <a:rPr lang="en-US" sz="2000" kern="0" dirty="0">
                <a:solidFill>
                  <a:srgbClr val="5E6766"/>
                </a:solidFill>
                <a:latin typeface="Arial" charset="0"/>
                <a:cs typeface="Arial" charset="0"/>
              </a:rPr>
              <a:t>Be on the lookout for upcoming webinars, leadership programs, and place-based trainings. Follow us at:</a:t>
            </a:r>
          </a:p>
          <a:p>
            <a:pPr marL="342891" indent="-342891" fontAlgn="base">
              <a:lnSpc>
                <a:spcPct val="90000"/>
              </a:lnSpc>
              <a:spcBef>
                <a:spcPct val="0"/>
              </a:spcBef>
              <a:spcAft>
                <a:spcPct val="0"/>
              </a:spcAft>
              <a:buFont typeface="Wingdings" panose="05000000000000000000" pitchFamily="2" charset="2"/>
              <a:buChar char="§"/>
              <a:defRPr/>
            </a:pPr>
            <a:endParaRPr lang="en-US" sz="2000" kern="0" dirty="0">
              <a:solidFill>
                <a:srgbClr val="5E6766"/>
              </a:solidFill>
              <a:latin typeface="Arial" charset="0"/>
              <a:cs typeface="Arial" charset="0"/>
            </a:endParaRPr>
          </a:p>
          <a:p>
            <a:pPr marL="1257269" lvl="2" indent="-342891" fontAlgn="base">
              <a:lnSpc>
                <a:spcPct val="90000"/>
              </a:lnSpc>
              <a:spcBef>
                <a:spcPct val="0"/>
              </a:spcBef>
              <a:spcAft>
                <a:spcPct val="0"/>
              </a:spcAft>
              <a:buFont typeface="Wingdings" panose="05000000000000000000" pitchFamily="2" charset="2"/>
              <a:buChar char="ü"/>
              <a:defRPr/>
            </a:pPr>
            <a:r>
              <a:rPr lang="en-US" sz="2000" b="1" kern="0" dirty="0">
                <a:solidFill>
                  <a:srgbClr val="3333CC"/>
                </a:solidFill>
                <a:latin typeface="Arial" charset="0"/>
                <a:cs typeface="Arial" charset="0"/>
              </a:rPr>
              <a:t>www.communityprogress.net </a:t>
            </a:r>
            <a:r>
              <a:rPr lang="en-US" sz="2000" kern="0" dirty="0">
                <a:solidFill>
                  <a:srgbClr val="5E6766"/>
                </a:solidFill>
                <a:latin typeface="Arial" charset="0"/>
                <a:cs typeface="Arial" charset="0"/>
              </a:rPr>
              <a:t>(website)</a:t>
            </a:r>
            <a:endParaRPr lang="en-US" sz="2000" b="1" kern="0" dirty="0">
              <a:solidFill>
                <a:srgbClr val="3333CC"/>
              </a:solidFill>
              <a:latin typeface="Arial" charset="0"/>
              <a:cs typeface="Arial" charset="0"/>
            </a:endParaRPr>
          </a:p>
          <a:p>
            <a:pPr marL="1257269" lvl="2" indent="-342891" fontAlgn="base">
              <a:lnSpc>
                <a:spcPct val="90000"/>
              </a:lnSpc>
              <a:spcBef>
                <a:spcPct val="0"/>
              </a:spcBef>
              <a:spcAft>
                <a:spcPct val="0"/>
              </a:spcAft>
              <a:buFont typeface="Wingdings" panose="05000000000000000000" pitchFamily="2" charset="2"/>
              <a:buChar char="ü"/>
              <a:defRPr/>
            </a:pPr>
            <a:r>
              <a:rPr lang="en-US" sz="2000" b="1" kern="0" dirty="0">
                <a:solidFill>
                  <a:srgbClr val="3333CC"/>
                </a:solidFill>
                <a:latin typeface="Arial" charset="0"/>
                <a:cs typeface="Arial" charset="0"/>
              </a:rPr>
              <a:t>@CProgressNews </a:t>
            </a:r>
            <a:r>
              <a:rPr lang="en-US" sz="2000" kern="0" dirty="0">
                <a:solidFill>
                  <a:srgbClr val="5E6766"/>
                </a:solidFill>
                <a:latin typeface="Arial" charset="0"/>
                <a:cs typeface="Arial" charset="0"/>
              </a:rPr>
              <a:t>(Twitter)</a:t>
            </a:r>
          </a:p>
          <a:p>
            <a:pPr marL="1257269" lvl="2" indent="-342891" fontAlgn="base">
              <a:lnSpc>
                <a:spcPct val="90000"/>
              </a:lnSpc>
              <a:spcBef>
                <a:spcPct val="0"/>
              </a:spcBef>
              <a:spcAft>
                <a:spcPct val="0"/>
              </a:spcAft>
              <a:buFont typeface="Wingdings" panose="05000000000000000000" pitchFamily="2" charset="2"/>
              <a:buChar char="ü"/>
              <a:defRPr/>
            </a:pPr>
            <a:r>
              <a:rPr lang="en-US" sz="2000" b="1" kern="0" dirty="0">
                <a:solidFill>
                  <a:srgbClr val="3333CC"/>
                </a:solidFill>
                <a:latin typeface="Arial" charset="0"/>
                <a:cs typeface="Arial" charset="0"/>
              </a:rPr>
              <a:t>@CenterForCommunityProgress </a:t>
            </a:r>
            <a:r>
              <a:rPr lang="en-US" sz="2000" kern="0" dirty="0">
                <a:solidFill>
                  <a:srgbClr val="5E6766"/>
                </a:solidFill>
                <a:latin typeface="Arial" charset="0"/>
                <a:cs typeface="Arial" charset="0"/>
              </a:rPr>
              <a:t>(Facebook)</a:t>
            </a:r>
          </a:p>
          <a:p>
            <a:pPr fontAlgn="base">
              <a:lnSpc>
                <a:spcPct val="90000"/>
              </a:lnSpc>
              <a:spcBef>
                <a:spcPct val="0"/>
              </a:spcBef>
              <a:spcAft>
                <a:spcPct val="0"/>
              </a:spcAft>
              <a:defRPr/>
            </a:pPr>
            <a:r>
              <a:rPr lang="en-US" sz="2000" b="1" kern="0" dirty="0">
                <a:solidFill>
                  <a:srgbClr val="5E6766"/>
                </a:solidFill>
                <a:latin typeface="Arial" charset="0"/>
                <a:cs typeface="Arial" charset="0"/>
              </a:rPr>
              <a:t>	</a:t>
            </a:r>
            <a:endParaRPr lang="en-US" sz="2000" kern="0" dirty="0">
              <a:solidFill>
                <a:srgbClr val="5E6766"/>
              </a:solidFill>
              <a:latin typeface="Arial" charset="0"/>
              <a:cs typeface="Arial" charset="0"/>
            </a:endParaRPr>
          </a:p>
        </p:txBody>
      </p:sp>
      <p:sp>
        <p:nvSpPr>
          <p:cNvPr id="20" name="Rectangle 19"/>
          <p:cNvSpPr/>
          <p:nvPr/>
        </p:nvSpPr>
        <p:spPr>
          <a:xfrm>
            <a:off x="0" y="6400800"/>
            <a:ext cx="9144000" cy="457200"/>
          </a:xfrm>
          <a:prstGeom prst="rect">
            <a:avLst/>
          </a:prstGeom>
          <a:solidFill>
            <a:srgbClr val="E34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53020"/>
              </a:solidFill>
            </a:endParaRPr>
          </a:p>
        </p:txBody>
      </p:sp>
    </p:spTree>
    <p:extLst>
      <p:ext uri="{BB962C8B-B14F-4D97-AF65-F5344CB8AC3E}">
        <p14:creationId xmlns:p14="http://schemas.microsoft.com/office/powerpoint/2010/main" val="3388714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532" t="-27631" r="1" b="-1"/>
          <a:stretch/>
        </p:blipFill>
        <p:spPr>
          <a:xfrm>
            <a:off x="-412953" y="-152400"/>
            <a:ext cx="9556955" cy="7391400"/>
          </a:xfrm>
          <a:prstGeom prst="rect">
            <a:avLst/>
          </a:prstGeom>
        </p:spPr>
      </p:pic>
      <p:sp>
        <p:nvSpPr>
          <p:cNvPr id="8" name="Rectangle 2"/>
          <p:cNvSpPr txBox="1">
            <a:spLocks noChangeArrowheads="1"/>
          </p:cNvSpPr>
          <p:nvPr/>
        </p:nvSpPr>
        <p:spPr bwMode="auto">
          <a:xfrm>
            <a:off x="381000" y="762000"/>
            <a:ext cx="6553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r>
              <a:rPr lang="en-US" sz="3000" b="1" kern="0" dirty="0">
                <a:solidFill>
                  <a:srgbClr val="5E6766"/>
                </a:solidFill>
                <a:latin typeface="Arial" charset="0"/>
                <a:ea typeface="+mj-ea"/>
                <a:cs typeface="Arial" charset="0"/>
              </a:rPr>
              <a:t>Let’s talk!</a:t>
            </a:r>
          </a:p>
        </p:txBody>
      </p:sp>
      <p:cxnSp>
        <p:nvCxnSpPr>
          <p:cNvPr id="11" name="Straight Connector 10"/>
          <p:cNvCxnSpPr/>
          <p:nvPr/>
        </p:nvCxnSpPr>
        <p:spPr>
          <a:xfrm flipH="1">
            <a:off x="457200" y="1447800"/>
            <a:ext cx="8305800" cy="0"/>
          </a:xfrm>
          <a:prstGeom prst="line">
            <a:avLst/>
          </a:prstGeom>
          <a:ln w="317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0" y="0"/>
            <a:ext cx="9144000" cy="457200"/>
          </a:xfrm>
          <a:prstGeom prst="rect">
            <a:avLst/>
          </a:prstGeom>
        </p:spPr>
      </p:pic>
      <p:sp>
        <p:nvSpPr>
          <p:cNvPr id="10" name="Rectangle 2"/>
          <p:cNvSpPr txBox="1">
            <a:spLocks noChangeArrowheads="1"/>
          </p:cNvSpPr>
          <p:nvPr/>
        </p:nvSpPr>
        <p:spPr bwMode="auto">
          <a:xfrm>
            <a:off x="-1371600" y="2857500"/>
            <a:ext cx="8229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377" fontAlgn="base">
              <a:lnSpc>
                <a:spcPct val="90000"/>
              </a:lnSpc>
              <a:spcBef>
                <a:spcPct val="0"/>
              </a:spcBef>
              <a:spcAft>
                <a:spcPct val="0"/>
              </a:spcAft>
              <a:defRPr/>
            </a:pPr>
            <a:r>
              <a:rPr lang="en-US" sz="6600" b="1" kern="0" dirty="0">
                <a:solidFill>
                  <a:srgbClr val="E34A21"/>
                </a:solidFill>
                <a:latin typeface="Arial" charset="0"/>
                <a:cs typeface="Arial" charset="0"/>
              </a:rPr>
              <a:t>Questions?</a:t>
            </a:r>
          </a:p>
          <a:p>
            <a:pPr algn="ctr" defTabSz="914377" fontAlgn="base">
              <a:lnSpc>
                <a:spcPct val="90000"/>
              </a:lnSpc>
              <a:spcBef>
                <a:spcPct val="0"/>
              </a:spcBef>
              <a:spcAft>
                <a:spcPct val="0"/>
              </a:spcAft>
              <a:defRPr/>
            </a:pPr>
            <a:endParaRPr lang="en-US" sz="2800" b="1" kern="0" dirty="0">
              <a:solidFill>
                <a:srgbClr val="E34A21"/>
              </a:solidFill>
              <a:latin typeface="Arial" charset="0"/>
              <a:cs typeface="Arial" charset="0"/>
            </a:endParaRPr>
          </a:p>
        </p:txBody>
      </p:sp>
      <p:pic>
        <p:nvPicPr>
          <p:cNvPr id="3" name="Picture 2" descr="CFCP Logo CMYK.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490690"/>
            <a:ext cx="1828800" cy="1033313"/>
          </a:xfrm>
          <a:prstGeom prst="rect">
            <a:avLst/>
          </a:prstGeom>
        </p:spPr>
      </p:pic>
      <p:sp>
        <p:nvSpPr>
          <p:cNvPr id="20" name="Rectangle 19"/>
          <p:cNvSpPr/>
          <p:nvPr/>
        </p:nvSpPr>
        <p:spPr>
          <a:xfrm>
            <a:off x="0" y="6400800"/>
            <a:ext cx="9144000" cy="457200"/>
          </a:xfrm>
          <a:prstGeom prst="rect">
            <a:avLst/>
          </a:prstGeom>
          <a:solidFill>
            <a:srgbClr val="E34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53020"/>
              </a:solidFill>
            </a:endParaRPr>
          </a:p>
        </p:txBody>
      </p:sp>
    </p:spTree>
    <p:extLst>
      <p:ext uri="{BB962C8B-B14F-4D97-AF65-F5344CB8AC3E}">
        <p14:creationId xmlns:p14="http://schemas.microsoft.com/office/powerpoint/2010/main" val="1509393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int_last slid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486400"/>
          </a:xfrm>
          <a:prstGeom prst="rect">
            <a:avLst/>
          </a:prstGeom>
        </p:spPr>
      </p:pic>
      <p:sp>
        <p:nvSpPr>
          <p:cNvPr id="14" name="Rectangle 13"/>
          <p:cNvSpPr/>
          <p:nvPr/>
        </p:nvSpPr>
        <p:spPr>
          <a:xfrm>
            <a:off x="2" y="5486400"/>
            <a:ext cx="9171708" cy="1371600"/>
          </a:xfrm>
          <a:prstGeom prst="rect">
            <a:avLst/>
          </a:prstGeom>
          <a:solidFill>
            <a:srgbClr val="E34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53020"/>
              </a:solidFill>
            </a:endParaRPr>
          </a:p>
        </p:txBody>
      </p:sp>
      <p:sp>
        <p:nvSpPr>
          <p:cNvPr id="11" name="Rectangle 10"/>
          <p:cNvSpPr/>
          <p:nvPr/>
        </p:nvSpPr>
        <p:spPr>
          <a:xfrm>
            <a:off x="4419600" y="0"/>
            <a:ext cx="3810000" cy="54864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53020"/>
              </a:solidFill>
            </a:endParaRPr>
          </a:p>
        </p:txBody>
      </p:sp>
      <p:pic>
        <p:nvPicPr>
          <p:cNvPr id="8" name="Picture 7" descr="CFCP Logo CMYK.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2" y="304800"/>
            <a:ext cx="2427515" cy="1371600"/>
          </a:xfrm>
          <a:prstGeom prst="rect">
            <a:avLst/>
          </a:prstGeom>
        </p:spPr>
      </p:pic>
      <p:pic>
        <p:nvPicPr>
          <p:cNvPr id="5" name="Picture 4"/>
          <p:cNvPicPr>
            <a:picLocks noChangeAspect="1"/>
          </p:cNvPicPr>
          <p:nvPr/>
        </p:nvPicPr>
        <p:blipFill>
          <a:blip r:embed="rId5"/>
          <a:stretch>
            <a:fillRect/>
          </a:stretch>
        </p:blipFill>
        <p:spPr>
          <a:xfrm>
            <a:off x="4572003" y="1600200"/>
            <a:ext cx="3432175" cy="3581400"/>
          </a:xfrm>
          <a:prstGeom prst="rect">
            <a:avLst/>
          </a:prstGeom>
        </p:spPr>
      </p:pic>
      <p:sp>
        <p:nvSpPr>
          <p:cNvPr id="3" name="TextBox 2"/>
          <p:cNvSpPr txBox="1"/>
          <p:nvPr/>
        </p:nvSpPr>
        <p:spPr>
          <a:xfrm>
            <a:off x="357875" y="5895202"/>
            <a:ext cx="8428252" cy="600164"/>
          </a:xfrm>
          <a:prstGeom prst="rect">
            <a:avLst/>
          </a:prstGeom>
          <a:noFill/>
        </p:spPr>
        <p:txBody>
          <a:bodyPr wrap="square" rtlCol="0">
            <a:spAutoFit/>
          </a:bodyPr>
          <a:lstStyle/>
          <a:p>
            <a:r>
              <a:rPr lang="en-US" sz="1100" dirty="0">
                <a:solidFill>
                  <a:schemeClr val="bg1"/>
                </a:solidFill>
                <a:latin typeface="HelveticaNeueLT Std Lt Cn" panose="020B0406020202030204" pitchFamily="34" charset="0"/>
              </a:rPr>
              <a:t>© 2018 Center for Community Progress. The Center for Community Progress owns all copyright for this presentation. You may reproduce copies of this presentation for non-commercial use to share with colleagues at your organization. The presentation may not be copied or reproduced for other purposes without the express written permission of the Center for Community Progress.</a:t>
            </a:r>
          </a:p>
        </p:txBody>
      </p:sp>
    </p:spTree>
    <p:extLst>
      <p:ext uri="{BB962C8B-B14F-4D97-AF65-F5344CB8AC3E}">
        <p14:creationId xmlns:p14="http://schemas.microsoft.com/office/powerpoint/2010/main" val="3113343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81000" y="685800"/>
            <a:ext cx="6553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r>
              <a:rPr lang="en-US" sz="3000" b="1" kern="0" dirty="0">
                <a:solidFill>
                  <a:srgbClr val="5E6766"/>
                </a:solidFill>
                <a:latin typeface="Arial" charset="0"/>
                <a:ea typeface="+mj-ea"/>
                <a:cs typeface="Arial" charset="0"/>
              </a:rPr>
              <a:t>Presentation Outline</a:t>
            </a:r>
          </a:p>
        </p:txBody>
      </p:sp>
      <p:cxnSp>
        <p:nvCxnSpPr>
          <p:cNvPr id="11" name="Straight Connector 10"/>
          <p:cNvCxnSpPr/>
          <p:nvPr/>
        </p:nvCxnSpPr>
        <p:spPr>
          <a:xfrm flipH="1">
            <a:off x="457200" y="1338113"/>
            <a:ext cx="8305800" cy="0"/>
          </a:xfrm>
          <a:prstGeom prst="line">
            <a:avLst/>
          </a:prstGeom>
          <a:ln w="317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0" y="0"/>
            <a:ext cx="9144000" cy="457200"/>
          </a:xfrm>
          <a:prstGeom prst="rect">
            <a:avLst/>
          </a:prstGeom>
        </p:spPr>
      </p:pic>
      <p:pic>
        <p:nvPicPr>
          <p:cNvPr id="3" name="Picture 2" descr="CFCP Logo CMYK.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381003"/>
            <a:ext cx="1828800" cy="1033313"/>
          </a:xfrm>
          <a:prstGeom prst="rect">
            <a:avLst/>
          </a:prstGeom>
        </p:spPr>
      </p:pic>
      <p:sp>
        <p:nvSpPr>
          <p:cNvPr id="9" name="Rectangle 3"/>
          <p:cNvSpPr txBox="1">
            <a:spLocks noChangeArrowheads="1"/>
          </p:cNvSpPr>
          <p:nvPr/>
        </p:nvSpPr>
        <p:spPr bwMode="auto">
          <a:xfrm>
            <a:off x="381000" y="1600203"/>
            <a:ext cx="8382000" cy="7940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20000"/>
              </a:spcBef>
              <a:spcAft>
                <a:spcPct val="0"/>
              </a:spcAft>
              <a:defRPr/>
            </a:pPr>
            <a:endParaRPr lang="en-US" sz="2400" b="1" kern="0" dirty="0">
              <a:solidFill>
                <a:srgbClr val="E34A21"/>
              </a:solidFill>
              <a:latin typeface="Arial" charset="0"/>
              <a:cs typeface="ＭＳ Ｐゴシック" pitchFamily="54" charset="-128"/>
            </a:endParaRPr>
          </a:p>
        </p:txBody>
      </p:sp>
      <p:sp>
        <p:nvSpPr>
          <p:cNvPr id="10" name="Rectangle 2"/>
          <p:cNvSpPr txBox="1">
            <a:spLocks noChangeArrowheads="1"/>
          </p:cNvSpPr>
          <p:nvPr/>
        </p:nvSpPr>
        <p:spPr bwMode="auto">
          <a:xfrm>
            <a:off x="381000" y="1371600"/>
            <a:ext cx="86868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00041" indent="-400041" fontAlgn="base">
              <a:lnSpc>
                <a:spcPct val="150000"/>
              </a:lnSpc>
              <a:spcBef>
                <a:spcPct val="0"/>
              </a:spcBef>
              <a:spcAft>
                <a:spcPts val="600"/>
              </a:spcAft>
              <a:buClr>
                <a:srgbClr val="E34A21"/>
              </a:buClr>
              <a:buFont typeface="+mj-lt"/>
              <a:buAutoNum type="romanUcPeriod"/>
              <a:defRPr/>
            </a:pPr>
            <a:endParaRPr lang="en-US" sz="2300" b="1" kern="0" dirty="0">
              <a:solidFill>
                <a:srgbClr val="5E6766"/>
              </a:solidFill>
              <a:latin typeface="Arial" charset="0"/>
              <a:cs typeface="Arial" charset="0"/>
            </a:endParaRPr>
          </a:p>
          <a:p>
            <a:pPr marL="400041" indent="-400041" fontAlgn="base">
              <a:lnSpc>
                <a:spcPct val="150000"/>
              </a:lnSpc>
              <a:spcBef>
                <a:spcPct val="0"/>
              </a:spcBef>
              <a:spcAft>
                <a:spcPts val="600"/>
              </a:spcAft>
              <a:buClr>
                <a:srgbClr val="E34A21"/>
              </a:buClr>
              <a:buFont typeface="+mj-lt"/>
              <a:buAutoNum type="romanUcPeriod"/>
              <a:defRPr/>
            </a:pPr>
            <a:r>
              <a:rPr lang="en-US" sz="2300" b="1" kern="0" dirty="0">
                <a:solidFill>
                  <a:srgbClr val="5E6766"/>
                </a:solidFill>
                <a:latin typeface="Arial" charset="0"/>
                <a:cs typeface="Arial" charset="0"/>
              </a:rPr>
              <a:t>Recent Research and Findings (Rob Finn)</a:t>
            </a:r>
          </a:p>
          <a:p>
            <a:pPr marL="400041" indent="-400041" fontAlgn="base">
              <a:lnSpc>
                <a:spcPct val="150000"/>
              </a:lnSpc>
              <a:spcBef>
                <a:spcPct val="0"/>
              </a:spcBef>
              <a:spcAft>
                <a:spcPts val="600"/>
              </a:spcAft>
              <a:buClr>
                <a:srgbClr val="E34A21"/>
              </a:buClr>
              <a:buFont typeface="+mj-lt"/>
              <a:buAutoNum type="romanUcPeriod"/>
              <a:defRPr/>
            </a:pPr>
            <a:r>
              <a:rPr lang="en-US" sz="2300" b="1" kern="0" dirty="0">
                <a:solidFill>
                  <a:srgbClr val="5E6766"/>
                </a:solidFill>
                <a:latin typeface="Arial" charset="0"/>
                <a:cs typeface="Arial" charset="0"/>
              </a:rPr>
              <a:t>Legal and Policy Implications of Fast Track (Judith Fox)</a:t>
            </a:r>
          </a:p>
          <a:p>
            <a:pPr marL="400041" indent="-400041" fontAlgn="base">
              <a:lnSpc>
                <a:spcPct val="150000"/>
              </a:lnSpc>
              <a:spcBef>
                <a:spcPct val="0"/>
              </a:spcBef>
              <a:spcAft>
                <a:spcPts val="600"/>
              </a:spcAft>
              <a:buClr>
                <a:srgbClr val="E34A21"/>
              </a:buClr>
              <a:buFont typeface="+mj-lt"/>
              <a:buAutoNum type="romanUcPeriod"/>
              <a:defRPr/>
            </a:pPr>
            <a:r>
              <a:rPr lang="en-US" sz="2300" b="1" kern="0" dirty="0">
                <a:solidFill>
                  <a:srgbClr val="5E6766"/>
                </a:solidFill>
                <a:latin typeface="Arial" charset="0"/>
                <a:cs typeface="Arial" charset="0"/>
              </a:rPr>
              <a:t>Impact and Utility of Fast Track from a Practitioner (April Hartman)</a:t>
            </a:r>
          </a:p>
          <a:p>
            <a:pPr marL="457189" indent="-457189" fontAlgn="base">
              <a:lnSpc>
                <a:spcPct val="150000"/>
              </a:lnSpc>
              <a:spcBef>
                <a:spcPct val="0"/>
              </a:spcBef>
              <a:spcAft>
                <a:spcPts val="600"/>
              </a:spcAft>
              <a:buClr>
                <a:srgbClr val="E34A21"/>
              </a:buClr>
              <a:buFont typeface="+mj-lt"/>
              <a:buAutoNum type="romanUcPeriod"/>
              <a:defRPr/>
            </a:pPr>
            <a:r>
              <a:rPr lang="en-US" sz="2300" b="1" kern="0" dirty="0">
                <a:solidFill>
                  <a:srgbClr val="5E6766"/>
                </a:solidFill>
                <a:latin typeface="Arial" charset="0"/>
                <a:cs typeface="Arial" charset="0"/>
              </a:rPr>
              <a:t>Leading Approach: NY Zombie Law (Wade Beltramo)</a:t>
            </a:r>
          </a:p>
          <a:p>
            <a:pPr marL="457189" indent="-457189" fontAlgn="base">
              <a:lnSpc>
                <a:spcPct val="150000"/>
              </a:lnSpc>
              <a:spcBef>
                <a:spcPct val="0"/>
              </a:spcBef>
              <a:spcAft>
                <a:spcPts val="600"/>
              </a:spcAft>
              <a:buClr>
                <a:srgbClr val="E34A21"/>
              </a:buClr>
              <a:buFont typeface="+mj-lt"/>
              <a:buAutoNum type="romanUcPeriod"/>
              <a:defRPr/>
            </a:pPr>
            <a:r>
              <a:rPr lang="en-US" sz="2300" b="1" kern="0" dirty="0">
                <a:solidFill>
                  <a:srgbClr val="5E6766"/>
                </a:solidFill>
                <a:latin typeface="Arial" charset="0"/>
                <a:cs typeface="Arial" charset="0"/>
              </a:rPr>
              <a:t>Panel Discussions and Questions (All)</a:t>
            </a:r>
            <a:endParaRPr lang="en-US" sz="2300" i="1" kern="0" dirty="0">
              <a:solidFill>
                <a:srgbClr val="5E6766"/>
              </a:solidFill>
              <a:latin typeface="Arial" charset="0"/>
              <a:cs typeface="Arial" charset="0"/>
            </a:endParaRPr>
          </a:p>
          <a:p>
            <a:pPr marL="342891" indent="-342891" fontAlgn="base">
              <a:spcBef>
                <a:spcPct val="0"/>
              </a:spcBef>
              <a:spcAft>
                <a:spcPts val="600"/>
              </a:spcAft>
              <a:buClr>
                <a:srgbClr val="E34A21"/>
              </a:buClr>
              <a:buAutoNum type="romanUcPeriod"/>
              <a:defRPr/>
            </a:pPr>
            <a:endParaRPr lang="en-US" sz="2000" b="1" kern="0" dirty="0">
              <a:solidFill>
                <a:srgbClr val="5E6766"/>
              </a:solidFill>
              <a:latin typeface="Arial" charset="0"/>
              <a:cs typeface="Arial" charset="0"/>
            </a:endParaRPr>
          </a:p>
          <a:p>
            <a:pPr marL="342891" indent="-342891" fontAlgn="base">
              <a:spcBef>
                <a:spcPct val="0"/>
              </a:spcBef>
              <a:spcAft>
                <a:spcPts val="600"/>
              </a:spcAft>
              <a:buClr>
                <a:srgbClr val="E34A21"/>
              </a:buClr>
              <a:buAutoNum type="romanUcPeriod"/>
              <a:defRPr/>
            </a:pPr>
            <a:endParaRPr lang="en-US" sz="2000" b="1" kern="0" dirty="0">
              <a:solidFill>
                <a:srgbClr val="5E6766"/>
              </a:solidFill>
              <a:latin typeface="Arial" charset="0"/>
              <a:cs typeface="Arial" charset="0"/>
            </a:endParaRPr>
          </a:p>
          <a:p>
            <a:pPr marL="342891" indent="-342891" fontAlgn="base">
              <a:spcBef>
                <a:spcPct val="0"/>
              </a:spcBef>
              <a:spcAft>
                <a:spcPts val="600"/>
              </a:spcAft>
              <a:buClr>
                <a:srgbClr val="E34A21"/>
              </a:buClr>
              <a:buAutoNum type="romanUcPeriod"/>
              <a:defRPr/>
            </a:pPr>
            <a:endParaRPr lang="en-US" sz="2000" b="1" kern="0" dirty="0">
              <a:solidFill>
                <a:srgbClr val="5E6766"/>
              </a:solidFill>
              <a:latin typeface="Arial" charset="0"/>
              <a:cs typeface="Arial" charset="0"/>
            </a:endParaRPr>
          </a:p>
        </p:txBody>
      </p:sp>
      <p:sp>
        <p:nvSpPr>
          <p:cNvPr id="20" name="Rectangle 19"/>
          <p:cNvSpPr/>
          <p:nvPr/>
        </p:nvSpPr>
        <p:spPr>
          <a:xfrm>
            <a:off x="0" y="6400800"/>
            <a:ext cx="9144000" cy="457200"/>
          </a:xfrm>
          <a:prstGeom prst="rect">
            <a:avLst/>
          </a:prstGeom>
          <a:solidFill>
            <a:srgbClr val="E34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53020"/>
              </a:solidFill>
            </a:endParaRPr>
          </a:p>
        </p:txBody>
      </p:sp>
    </p:spTree>
    <p:extLst>
      <p:ext uri="{BB962C8B-B14F-4D97-AF65-F5344CB8AC3E}">
        <p14:creationId xmlns:p14="http://schemas.microsoft.com/office/powerpoint/2010/main" val="247241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532" t="-27631" r="1" b="-1"/>
          <a:stretch/>
        </p:blipFill>
        <p:spPr>
          <a:xfrm>
            <a:off x="-412953" y="-152400"/>
            <a:ext cx="9556955" cy="7391400"/>
          </a:xfrm>
          <a:prstGeom prst="rect">
            <a:avLst/>
          </a:prstGeom>
        </p:spPr>
      </p:pic>
      <p:sp>
        <p:nvSpPr>
          <p:cNvPr id="8" name="Rectangle 2"/>
          <p:cNvSpPr txBox="1">
            <a:spLocks noChangeArrowheads="1"/>
          </p:cNvSpPr>
          <p:nvPr/>
        </p:nvSpPr>
        <p:spPr bwMode="auto">
          <a:xfrm>
            <a:off x="381000" y="762000"/>
            <a:ext cx="6553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endParaRPr lang="en-US" sz="3000" b="1" kern="0" dirty="0">
              <a:solidFill>
                <a:srgbClr val="5E6766"/>
              </a:solidFill>
              <a:latin typeface="Arial" charset="0"/>
              <a:ea typeface="+mj-ea"/>
              <a:cs typeface="Arial" charset="0"/>
            </a:endParaRPr>
          </a:p>
        </p:txBody>
      </p:sp>
      <p:cxnSp>
        <p:nvCxnSpPr>
          <p:cNvPr id="11" name="Straight Connector 10"/>
          <p:cNvCxnSpPr/>
          <p:nvPr/>
        </p:nvCxnSpPr>
        <p:spPr>
          <a:xfrm flipH="1">
            <a:off x="457200" y="1447800"/>
            <a:ext cx="8305800" cy="0"/>
          </a:xfrm>
          <a:prstGeom prst="line">
            <a:avLst/>
          </a:prstGeom>
          <a:ln w="317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stretch>
            <a:fillRect/>
          </a:stretch>
        </p:blipFill>
        <p:spPr>
          <a:xfrm>
            <a:off x="0" y="0"/>
            <a:ext cx="9144000" cy="457200"/>
          </a:xfrm>
          <a:prstGeom prst="rect">
            <a:avLst/>
          </a:prstGeom>
        </p:spPr>
      </p:pic>
      <p:sp>
        <p:nvSpPr>
          <p:cNvPr id="10" name="Rectangle 2"/>
          <p:cNvSpPr txBox="1">
            <a:spLocks noChangeArrowheads="1"/>
          </p:cNvSpPr>
          <p:nvPr/>
        </p:nvSpPr>
        <p:spPr bwMode="auto">
          <a:xfrm>
            <a:off x="533400" y="2057400"/>
            <a:ext cx="8229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377" fontAlgn="base">
              <a:lnSpc>
                <a:spcPct val="90000"/>
              </a:lnSpc>
              <a:spcBef>
                <a:spcPct val="0"/>
              </a:spcBef>
              <a:spcAft>
                <a:spcPct val="0"/>
              </a:spcAft>
              <a:defRPr/>
            </a:pPr>
            <a:r>
              <a:rPr lang="en-US" sz="6600" b="1" kern="0" dirty="0">
                <a:solidFill>
                  <a:srgbClr val="E34A21"/>
                </a:solidFill>
                <a:latin typeface="Arial" charset="0"/>
                <a:cs typeface="Arial" charset="0"/>
              </a:rPr>
              <a:t>Rob Finn</a:t>
            </a:r>
          </a:p>
          <a:p>
            <a:pPr algn="ctr" defTabSz="914377" fontAlgn="base">
              <a:lnSpc>
                <a:spcPct val="90000"/>
              </a:lnSpc>
              <a:spcBef>
                <a:spcPct val="0"/>
              </a:spcBef>
              <a:spcAft>
                <a:spcPct val="0"/>
              </a:spcAft>
              <a:defRPr/>
            </a:pPr>
            <a:endParaRPr lang="en-US" sz="2800" b="1" kern="0" dirty="0">
              <a:solidFill>
                <a:srgbClr val="E34A21"/>
              </a:solidFill>
              <a:latin typeface="Arial" charset="0"/>
              <a:cs typeface="Arial" charset="0"/>
            </a:endParaRPr>
          </a:p>
          <a:p>
            <a:pPr algn="ctr" defTabSz="914377" fontAlgn="base">
              <a:lnSpc>
                <a:spcPct val="90000"/>
              </a:lnSpc>
              <a:spcBef>
                <a:spcPct val="0"/>
              </a:spcBef>
              <a:spcAft>
                <a:spcPct val="0"/>
              </a:spcAft>
              <a:defRPr/>
            </a:pPr>
            <a:r>
              <a:rPr lang="en-US" sz="2800" kern="0" dirty="0">
                <a:solidFill>
                  <a:srgbClr val="E34A21"/>
                </a:solidFill>
                <a:latin typeface="Arial" charset="0"/>
                <a:cs typeface="Arial" charset="0"/>
              </a:rPr>
              <a:t>National Community Stabilization Trust</a:t>
            </a:r>
          </a:p>
          <a:p>
            <a:pPr algn="ctr" defTabSz="914377" fontAlgn="base">
              <a:lnSpc>
                <a:spcPct val="90000"/>
              </a:lnSpc>
              <a:spcBef>
                <a:spcPct val="0"/>
              </a:spcBef>
              <a:spcAft>
                <a:spcPct val="0"/>
              </a:spcAft>
              <a:defRPr/>
            </a:pPr>
            <a:endParaRPr lang="en-US" sz="2800" kern="0" dirty="0">
              <a:solidFill>
                <a:srgbClr val="5E6766"/>
              </a:solidFill>
              <a:latin typeface="Arial" charset="0"/>
              <a:cs typeface="Arial" charset="0"/>
            </a:endParaRPr>
          </a:p>
          <a:p>
            <a:pPr algn="ctr" defTabSz="914377" fontAlgn="base">
              <a:lnSpc>
                <a:spcPct val="90000"/>
              </a:lnSpc>
              <a:spcBef>
                <a:spcPct val="0"/>
              </a:spcBef>
              <a:spcAft>
                <a:spcPct val="0"/>
              </a:spcAft>
              <a:defRPr/>
            </a:pPr>
            <a:r>
              <a:rPr lang="en-US" sz="2800" kern="0" dirty="0">
                <a:solidFill>
                  <a:srgbClr val="5E6766"/>
                </a:solidFill>
                <a:latin typeface="Arial" charset="0"/>
                <a:cs typeface="Arial" charset="0"/>
              </a:rPr>
              <a:t> </a:t>
            </a:r>
          </a:p>
        </p:txBody>
      </p:sp>
      <p:pic>
        <p:nvPicPr>
          <p:cNvPr id="3" name="Picture 2" descr="CFCP Logo CMYK.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700" y="435847"/>
            <a:ext cx="1828800" cy="1033313"/>
          </a:xfrm>
          <a:prstGeom prst="rect">
            <a:avLst/>
          </a:prstGeom>
        </p:spPr>
      </p:pic>
      <p:sp>
        <p:nvSpPr>
          <p:cNvPr id="20" name="Rectangle 19"/>
          <p:cNvSpPr/>
          <p:nvPr/>
        </p:nvSpPr>
        <p:spPr>
          <a:xfrm>
            <a:off x="0" y="6400800"/>
            <a:ext cx="9144000" cy="457200"/>
          </a:xfrm>
          <a:prstGeom prst="rect">
            <a:avLst/>
          </a:prstGeom>
          <a:solidFill>
            <a:srgbClr val="E34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53020"/>
              </a:solidFill>
            </a:endParaRPr>
          </a:p>
        </p:txBody>
      </p:sp>
    </p:spTree>
    <p:extLst>
      <p:ext uri="{BB962C8B-B14F-4D97-AF65-F5344CB8AC3E}">
        <p14:creationId xmlns:p14="http://schemas.microsoft.com/office/powerpoint/2010/main" val="2703334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532" t="-27631" r="1" b="-1"/>
          <a:stretch/>
        </p:blipFill>
        <p:spPr>
          <a:xfrm>
            <a:off x="-412953" y="-152400"/>
            <a:ext cx="9556955" cy="7391400"/>
          </a:xfrm>
          <a:prstGeom prst="rect">
            <a:avLst/>
          </a:prstGeom>
        </p:spPr>
      </p:pic>
      <p:sp>
        <p:nvSpPr>
          <p:cNvPr id="8" name="Rectangle 2"/>
          <p:cNvSpPr txBox="1">
            <a:spLocks noChangeArrowheads="1"/>
          </p:cNvSpPr>
          <p:nvPr/>
        </p:nvSpPr>
        <p:spPr bwMode="auto">
          <a:xfrm>
            <a:off x="381000" y="762000"/>
            <a:ext cx="6553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endParaRPr lang="en-US" sz="3000" b="1" kern="0" dirty="0">
              <a:solidFill>
                <a:srgbClr val="5E6766"/>
              </a:solidFill>
              <a:latin typeface="Arial" charset="0"/>
              <a:ea typeface="+mj-ea"/>
              <a:cs typeface="Arial" charset="0"/>
            </a:endParaRPr>
          </a:p>
        </p:txBody>
      </p:sp>
      <p:cxnSp>
        <p:nvCxnSpPr>
          <p:cNvPr id="11" name="Straight Connector 10"/>
          <p:cNvCxnSpPr/>
          <p:nvPr/>
        </p:nvCxnSpPr>
        <p:spPr>
          <a:xfrm flipH="1">
            <a:off x="457200" y="1447800"/>
            <a:ext cx="8305800" cy="0"/>
          </a:xfrm>
          <a:prstGeom prst="line">
            <a:avLst/>
          </a:prstGeom>
          <a:ln w="317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stretch>
            <a:fillRect/>
          </a:stretch>
        </p:blipFill>
        <p:spPr>
          <a:xfrm>
            <a:off x="0" y="0"/>
            <a:ext cx="9144000" cy="457200"/>
          </a:xfrm>
          <a:prstGeom prst="rect">
            <a:avLst/>
          </a:prstGeom>
        </p:spPr>
      </p:pic>
      <p:sp>
        <p:nvSpPr>
          <p:cNvPr id="10" name="Rectangle 2"/>
          <p:cNvSpPr txBox="1">
            <a:spLocks noChangeArrowheads="1"/>
          </p:cNvSpPr>
          <p:nvPr/>
        </p:nvSpPr>
        <p:spPr bwMode="auto">
          <a:xfrm>
            <a:off x="533400" y="2057400"/>
            <a:ext cx="8229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377" fontAlgn="base">
              <a:lnSpc>
                <a:spcPct val="90000"/>
              </a:lnSpc>
              <a:spcBef>
                <a:spcPct val="0"/>
              </a:spcBef>
              <a:spcAft>
                <a:spcPct val="0"/>
              </a:spcAft>
              <a:defRPr/>
            </a:pPr>
            <a:r>
              <a:rPr lang="en-US" sz="6600" b="1" kern="0" dirty="0">
                <a:solidFill>
                  <a:srgbClr val="E34A21"/>
                </a:solidFill>
                <a:latin typeface="Arial" charset="0"/>
                <a:cs typeface="Arial" charset="0"/>
              </a:rPr>
              <a:t>Judith Fox</a:t>
            </a:r>
          </a:p>
          <a:p>
            <a:pPr algn="ctr" defTabSz="914377" fontAlgn="base">
              <a:lnSpc>
                <a:spcPct val="90000"/>
              </a:lnSpc>
              <a:spcBef>
                <a:spcPct val="0"/>
              </a:spcBef>
              <a:spcAft>
                <a:spcPct val="0"/>
              </a:spcAft>
              <a:defRPr/>
            </a:pPr>
            <a:endParaRPr lang="en-US" sz="2800" b="1" kern="0" dirty="0">
              <a:solidFill>
                <a:srgbClr val="E34A21"/>
              </a:solidFill>
              <a:latin typeface="Arial" charset="0"/>
              <a:cs typeface="Arial" charset="0"/>
            </a:endParaRPr>
          </a:p>
          <a:p>
            <a:pPr algn="ctr" defTabSz="914377" fontAlgn="base">
              <a:lnSpc>
                <a:spcPct val="90000"/>
              </a:lnSpc>
              <a:spcBef>
                <a:spcPct val="0"/>
              </a:spcBef>
              <a:spcAft>
                <a:spcPct val="0"/>
              </a:spcAft>
              <a:defRPr/>
            </a:pPr>
            <a:r>
              <a:rPr lang="en-US" sz="2800" kern="0" dirty="0">
                <a:solidFill>
                  <a:srgbClr val="E34A21"/>
                </a:solidFill>
                <a:latin typeface="Arial" charset="0"/>
                <a:cs typeface="Arial" charset="0"/>
              </a:rPr>
              <a:t>University of Notre Dame School of Law</a:t>
            </a:r>
          </a:p>
          <a:p>
            <a:pPr algn="ctr" defTabSz="914377" fontAlgn="base">
              <a:lnSpc>
                <a:spcPct val="90000"/>
              </a:lnSpc>
              <a:spcBef>
                <a:spcPct val="0"/>
              </a:spcBef>
              <a:spcAft>
                <a:spcPct val="0"/>
              </a:spcAft>
              <a:defRPr/>
            </a:pPr>
            <a:endParaRPr lang="en-US" sz="2800" kern="0" dirty="0">
              <a:solidFill>
                <a:srgbClr val="5E6766"/>
              </a:solidFill>
              <a:latin typeface="Arial" charset="0"/>
              <a:cs typeface="Arial" charset="0"/>
            </a:endParaRPr>
          </a:p>
          <a:p>
            <a:pPr algn="ctr" defTabSz="914377" fontAlgn="base">
              <a:lnSpc>
                <a:spcPct val="90000"/>
              </a:lnSpc>
              <a:spcBef>
                <a:spcPct val="0"/>
              </a:spcBef>
              <a:spcAft>
                <a:spcPct val="0"/>
              </a:spcAft>
              <a:defRPr/>
            </a:pPr>
            <a:r>
              <a:rPr lang="en-US" sz="2800" kern="0" dirty="0">
                <a:solidFill>
                  <a:srgbClr val="5E6766"/>
                </a:solidFill>
                <a:latin typeface="Arial" charset="0"/>
                <a:cs typeface="Arial" charset="0"/>
              </a:rPr>
              <a:t> </a:t>
            </a:r>
          </a:p>
        </p:txBody>
      </p:sp>
      <p:pic>
        <p:nvPicPr>
          <p:cNvPr id="3" name="Picture 2" descr="CFCP Logo CMYK.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700" y="435847"/>
            <a:ext cx="1828800" cy="1033313"/>
          </a:xfrm>
          <a:prstGeom prst="rect">
            <a:avLst/>
          </a:prstGeom>
        </p:spPr>
      </p:pic>
      <p:sp>
        <p:nvSpPr>
          <p:cNvPr id="20" name="Rectangle 19"/>
          <p:cNvSpPr/>
          <p:nvPr/>
        </p:nvSpPr>
        <p:spPr>
          <a:xfrm>
            <a:off x="0" y="6400800"/>
            <a:ext cx="9144000" cy="457200"/>
          </a:xfrm>
          <a:prstGeom prst="rect">
            <a:avLst/>
          </a:prstGeom>
          <a:solidFill>
            <a:srgbClr val="E34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53020"/>
              </a:solidFill>
            </a:endParaRPr>
          </a:p>
        </p:txBody>
      </p:sp>
    </p:spTree>
    <p:extLst>
      <p:ext uri="{BB962C8B-B14F-4D97-AF65-F5344CB8AC3E}">
        <p14:creationId xmlns:p14="http://schemas.microsoft.com/office/powerpoint/2010/main" val="292647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532" t="-27631" r="1" b="-1"/>
          <a:stretch/>
        </p:blipFill>
        <p:spPr>
          <a:xfrm>
            <a:off x="-412953" y="-152400"/>
            <a:ext cx="9556955" cy="7391400"/>
          </a:xfrm>
          <a:prstGeom prst="rect">
            <a:avLst/>
          </a:prstGeom>
        </p:spPr>
      </p:pic>
      <p:sp>
        <p:nvSpPr>
          <p:cNvPr id="8" name="Rectangle 2"/>
          <p:cNvSpPr txBox="1">
            <a:spLocks noChangeArrowheads="1"/>
          </p:cNvSpPr>
          <p:nvPr/>
        </p:nvSpPr>
        <p:spPr bwMode="auto">
          <a:xfrm>
            <a:off x="381000" y="762000"/>
            <a:ext cx="6553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endParaRPr lang="en-US" sz="3000" b="1" kern="0" dirty="0">
              <a:solidFill>
                <a:srgbClr val="5E6766"/>
              </a:solidFill>
              <a:latin typeface="Arial" charset="0"/>
              <a:ea typeface="+mj-ea"/>
              <a:cs typeface="Arial" charset="0"/>
            </a:endParaRPr>
          </a:p>
        </p:txBody>
      </p:sp>
      <p:cxnSp>
        <p:nvCxnSpPr>
          <p:cNvPr id="11" name="Straight Connector 10"/>
          <p:cNvCxnSpPr/>
          <p:nvPr/>
        </p:nvCxnSpPr>
        <p:spPr>
          <a:xfrm flipH="1">
            <a:off x="457200" y="1447800"/>
            <a:ext cx="8305800" cy="0"/>
          </a:xfrm>
          <a:prstGeom prst="line">
            <a:avLst/>
          </a:prstGeom>
          <a:ln w="317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stretch>
            <a:fillRect/>
          </a:stretch>
        </p:blipFill>
        <p:spPr>
          <a:xfrm>
            <a:off x="0" y="0"/>
            <a:ext cx="9144000" cy="457200"/>
          </a:xfrm>
          <a:prstGeom prst="rect">
            <a:avLst/>
          </a:prstGeom>
        </p:spPr>
      </p:pic>
      <p:sp>
        <p:nvSpPr>
          <p:cNvPr id="10" name="Rectangle 2"/>
          <p:cNvSpPr txBox="1">
            <a:spLocks noChangeArrowheads="1"/>
          </p:cNvSpPr>
          <p:nvPr/>
        </p:nvSpPr>
        <p:spPr bwMode="auto">
          <a:xfrm>
            <a:off x="533400" y="2057400"/>
            <a:ext cx="8229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914377" fontAlgn="base">
              <a:lnSpc>
                <a:spcPct val="90000"/>
              </a:lnSpc>
              <a:spcBef>
                <a:spcPct val="0"/>
              </a:spcBef>
              <a:spcAft>
                <a:spcPct val="0"/>
              </a:spcAft>
              <a:defRPr/>
            </a:pPr>
            <a:r>
              <a:rPr lang="en-US" sz="6600" b="1" kern="0" dirty="0">
                <a:solidFill>
                  <a:srgbClr val="E34A21"/>
                </a:solidFill>
                <a:latin typeface="Arial" charset="0"/>
                <a:cs typeface="Arial" charset="0"/>
              </a:rPr>
              <a:t>April Hartman</a:t>
            </a:r>
          </a:p>
          <a:p>
            <a:pPr algn="ctr" defTabSz="914377" fontAlgn="base">
              <a:lnSpc>
                <a:spcPct val="90000"/>
              </a:lnSpc>
              <a:spcBef>
                <a:spcPct val="0"/>
              </a:spcBef>
              <a:spcAft>
                <a:spcPct val="0"/>
              </a:spcAft>
              <a:defRPr/>
            </a:pPr>
            <a:endParaRPr lang="en-US" sz="2800" b="1" kern="0" dirty="0">
              <a:solidFill>
                <a:srgbClr val="E34A21"/>
              </a:solidFill>
              <a:latin typeface="Arial" charset="0"/>
              <a:cs typeface="Arial" charset="0"/>
            </a:endParaRPr>
          </a:p>
          <a:p>
            <a:pPr algn="ctr" defTabSz="914377" fontAlgn="base">
              <a:lnSpc>
                <a:spcPct val="90000"/>
              </a:lnSpc>
              <a:spcBef>
                <a:spcPct val="0"/>
              </a:spcBef>
              <a:spcAft>
                <a:spcPct val="0"/>
              </a:spcAft>
              <a:defRPr/>
            </a:pPr>
            <a:r>
              <a:rPr lang="en-US" sz="2800" kern="0" dirty="0">
                <a:solidFill>
                  <a:srgbClr val="E34A21"/>
                </a:solidFill>
                <a:latin typeface="Arial" charset="0"/>
                <a:cs typeface="Arial" charset="0"/>
              </a:rPr>
              <a:t>Legal Action of Wisconsin</a:t>
            </a:r>
          </a:p>
          <a:p>
            <a:pPr algn="ctr" defTabSz="914377" fontAlgn="base">
              <a:lnSpc>
                <a:spcPct val="90000"/>
              </a:lnSpc>
              <a:spcBef>
                <a:spcPct val="0"/>
              </a:spcBef>
              <a:spcAft>
                <a:spcPct val="0"/>
              </a:spcAft>
              <a:defRPr/>
            </a:pPr>
            <a:endParaRPr lang="en-US" sz="2800" kern="0" dirty="0">
              <a:solidFill>
                <a:srgbClr val="5E6766"/>
              </a:solidFill>
              <a:latin typeface="Arial" charset="0"/>
              <a:cs typeface="Arial" charset="0"/>
            </a:endParaRPr>
          </a:p>
          <a:p>
            <a:pPr algn="ctr" defTabSz="914377" fontAlgn="base">
              <a:lnSpc>
                <a:spcPct val="90000"/>
              </a:lnSpc>
              <a:spcBef>
                <a:spcPct val="0"/>
              </a:spcBef>
              <a:spcAft>
                <a:spcPct val="0"/>
              </a:spcAft>
              <a:defRPr/>
            </a:pPr>
            <a:r>
              <a:rPr lang="en-US" sz="2800" kern="0" dirty="0">
                <a:solidFill>
                  <a:srgbClr val="5E6766"/>
                </a:solidFill>
                <a:latin typeface="Arial" charset="0"/>
                <a:cs typeface="Arial" charset="0"/>
              </a:rPr>
              <a:t> </a:t>
            </a:r>
          </a:p>
        </p:txBody>
      </p:sp>
      <p:pic>
        <p:nvPicPr>
          <p:cNvPr id="3" name="Picture 2" descr="CFCP Logo CMYK.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700" y="435847"/>
            <a:ext cx="1828800" cy="1033313"/>
          </a:xfrm>
          <a:prstGeom prst="rect">
            <a:avLst/>
          </a:prstGeom>
        </p:spPr>
      </p:pic>
      <p:sp>
        <p:nvSpPr>
          <p:cNvPr id="20" name="Rectangle 19"/>
          <p:cNvSpPr/>
          <p:nvPr/>
        </p:nvSpPr>
        <p:spPr>
          <a:xfrm>
            <a:off x="0" y="6400800"/>
            <a:ext cx="9144000" cy="457200"/>
          </a:xfrm>
          <a:prstGeom prst="rect">
            <a:avLst/>
          </a:prstGeom>
          <a:solidFill>
            <a:srgbClr val="E34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53020"/>
              </a:solidFill>
            </a:endParaRPr>
          </a:p>
        </p:txBody>
      </p:sp>
    </p:spTree>
    <p:extLst>
      <p:ext uri="{BB962C8B-B14F-4D97-AF65-F5344CB8AC3E}">
        <p14:creationId xmlns:p14="http://schemas.microsoft.com/office/powerpoint/2010/main" val="263316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Milwaukee Story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8635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from ERP’s point of view</a:t>
            </a:r>
          </a:p>
        </p:txBody>
      </p:sp>
      <p:sp>
        <p:nvSpPr>
          <p:cNvPr id="3" name="Content Placeholder 2"/>
          <p:cNvSpPr>
            <a:spLocks noGrp="1"/>
          </p:cNvSpPr>
          <p:nvPr>
            <p:ph idx="1"/>
          </p:nvPr>
        </p:nvSpPr>
        <p:spPr/>
        <p:txBody>
          <a:bodyPr>
            <a:normAutofit fontScale="92500" lnSpcReduction="20000"/>
          </a:bodyPr>
          <a:lstStyle/>
          <a:p>
            <a:r>
              <a:rPr lang="en-US" sz="3200" dirty="0"/>
              <a:t>Elder clients, mostly widows</a:t>
            </a:r>
          </a:p>
          <a:p>
            <a:r>
              <a:rPr lang="en-US" sz="3200" dirty="0"/>
              <a:t>Could not afford or maintain or live alone</a:t>
            </a:r>
          </a:p>
          <a:p>
            <a:r>
              <a:rPr lang="en-US" sz="3200" dirty="0"/>
              <a:t>Stopped making payments</a:t>
            </a:r>
          </a:p>
          <a:p>
            <a:r>
              <a:rPr lang="en-US" sz="3200" dirty="0"/>
              <a:t>Thought foreclosure was imminent</a:t>
            </a:r>
          </a:p>
          <a:p>
            <a:r>
              <a:rPr lang="en-US" sz="3200" dirty="0"/>
              <a:t>Left the housing</a:t>
            </a:r>
          </a:p>
          <a:p>
            <a:r>
              <a:rPr lang="en-US" sz="3200" dirty="0"/>
              <a:t>Months, years later, received municipal citations</a:t>
            </a:r>
          </a:p>
        </p:txBody>
      </p:sp>
    </p:spTree>
    <p:extLst>
      <p:ext uri="{BB962C8B-B14F-4D97-AF65-F5344CB8AC3E}">
        <p14:creationId xmlns:p14="http://schemas.microsoft.com/office/powerpoint/2010/main" val="366677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Meanwhile . . . </a:t>
            </a:r>
          </a:p>
        </p:txBody>
      </p:sp>
      <p:sp>
        <p:nvSpPr>
          <p:cNvPr id="3" name="Content Placeholder 2"/>
          <p:cNvSpPr>
            <a:spLocks noGrp="1"/>
          </p:cNvSpPr>
          <p:nvPr>
            <p:ph idx="1"/>
          </p:nvPr>
        </p:nvSpPr>
        <p:spPr/>
        <p:txBody>
          <a:bodyPr>
            <a:normAutofit/>
          </a:bodyPr>
          <a:lstStyle/>
          <a:p>
            <a:r>
              <a:rPr lang="en-US" sz="4400" dirty="0"/>
              <a:t>Devastating city neighborhoods</a:t>
            </a:r>
          </a:p>
          <a:p>
            <a:r>
              <a:rPr lang="en-US" sz="4400" dirty="0"/>
              <a:t>Targets for crime</a:t>
            </a:r>
          </a:p>
          <a:p>
            <a:r>
              <a:rPr lang="en-US" sz="4400" dirty="0"/>
              <a:t>Demoralizing</a:t>
            </a:r>
          </a:p>
        </p:txBody>
      </p:sp>
    </p:spTree>
    <p:extLst>
      <p:ext uri="{BB962C8B-B14F-4D97-AF65-F5344CB8AC3E}">
        <p14:creationId xmlns:p14="http://schemas.microsoft.com/office/powerpoint/2010/main" val="3961872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1754</TotalTime>
  <Words>1054</Words>
  <Application>Microsoft Office PowerPoint</Application>
  <PresentationFormat>On-screen Show (4:3)</PresentationFormat>
  <Paragraphs>147</Paragraphs>
  <Slides>21</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ＭＳ Ｐゴシック</vt:lpstr>
      <vt:lpstr>Arial</vt:lpstr>
      <vt:lpstr>Calibri</vt:lpstr>
      <vt:lpstr>Calibri Light</vt:lpstr>
      <vt:lpstr>HelveticaNeueLT Std Lt Cn</vt:lpstr>
      <vt:lpstr>Trebuchet MS</vt:lpstr>
      <vt:lpstr>Wingdings</vt:lpstr>
      <vt:lpstr>Office Theme</vt:lpstr>
      <vt:lpstr>Berlin</vt:lpstr>
      <vt:lpstr>PowerPoint Presentation</vt:lpstr>
      <vt:lpstr>PowerPoint Presentation</vt:lpstr>
      <vt:lpstr>PowerPoint Presentation</vt:lpstr>
      <vt:lpstr>PowerPoint Presentation</vt:lpstr>
      <vt:lpstr>PowerPoint Presentation</vt:lpstr>
      <vt:lpstr>PowerPoint Presentation</vt:lpstr>
      <vt:lpstr>A Milwaukee Story </vt:lpstr>
      <vt:lpstr>The problem from ERP’s point of view</vt:lpstr>
      <vt:lpstr>Meanwhile . . . </vt:lpstr>
      <vt:lpstr>Shirley Carson</vt:lpstr>
      <vt:lpstr>Wis. Stat. s. 846.102 – Abandoned Premises </vt:lpstr>
      <vt:lpstr>Motion based on Wis. Stat. 846.102</vt:lpstr>
      <vt:lpstr>Court of Appeals &amp; Wisconsin Supreme Court</vt:lpstr>
      <vt:lpstr>361 Wis. 2d 23 (2015) Court held:</vt:lpstr>
      <vt:lpstr>Results</vt:lpstr>
      <vt:lpstr>New 846.102 Abandoned premises</vt:lpstr>
      <vt:lpstr>Results </vt:lpstr>
      <vt:lpstr>TODAY</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A. Hartman</dc:creator>
  <cp:lastModifiedBy>Matthew Kreis</cp:lastModifiedBy>
  <cp:revision>44</cp:revision>
  <dcterms:created xsi:type="dcterms:W3CDTF">2018-04-30T16:12:26Z</dcterms:created>
  <dcterms:modified xsi:type="dcterms:W3CDTF">2018-05-15T13:13:49Z</dcterms:modified>
</cp:coreProperties>
</file>