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24" r:id="rId1"/>
  </p:sldMasterIdLst>
  <p:notesMasterIdLst>
    <p:notesMasterId r:id="rId13"/>
  </p:notesMasterIdLst>
  <p:handoutMasterIdLst>
    <p:handoutMasterId r:id="rId14"/>
  </p:handoutMasterIdLst>
  <p:sldIdLst>
    <p:sldId id="290" r:id="rId2"/>
    <p:sldId id="382" r:id="rId3"/>
    <p:sldId id="377" r:id="rId4"/>
    <p:sldId id="361" r:id="rId5"/>
    <p:sldId id="384" r:id="rId6"/>
    <p:sldId id="383" r:id="rId7"/>
    <p:sldId id="389" r:id="rId8"/>
    <p:sldId id="385" r:id="rId9"/>
    <p:sldId id="387" r:id="rId10"/>
    <p:sldId id="386" r:id="rId11"/>
    <p:sldId id="388" r:id="rId12"/>
  </p:sldIdLst>
  <p:sldSz cx="9144000" cy="6858000" type="screen4x3"/>
  <p:notesSz cx="7315200" cy="9601200"/>
  <p:custShowLst>
    <p:custShow name="Print" id="0">
      <p:sldLst>
        <p:sld r:id="rId2"/>
        <p:sld r:id="rId3"/>
        <p:sld r:id="rId4"/>
        <p:sld r:id="rId5"/>
        <p:sld r:id="rId7"/>
      </p:sldLst>
    </p:custShow>
  </p:custShowLst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04"/>
    <a:srgbClr val="9BBB59"/>
    <a:srgbClr val="8C3836"/>
    <a:srgbClr val="77C95A"/>
    <a:srgbClr val="8C3828"/>
    <a:srgbClr val="39C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09" autoAdjust="0"/>
    <p:restoredTop sz="81592" autoAdjust="0"/>
  </p:normalViewPr>
  <p:slideViewPr>
    <p:cSldViewPr>
      <p:cViewPr varScale="1">
        <p:scale>
          <a:sx n="47" d="100"/>
          <a:sy n="47" d="100"/>
        </p:scale>
        <p:origin x="1203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82" cy="480388"/>
          </a:xfrm>
          <a:prstGeom prst="rect">
            <a:avLst/>
          </a:prstGeom>
        </p:spPr>
        <p:txBody>
          <a:bodyPr vert="horz" lIns="95457" tIns="47729" rIns="95457" bIns="47729" rtlCol="0"/>
          <a:lstStyle>
            <a:lvl1pPr algn="l">
              <a:defRPr sz="13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2" cy="480388"/>
          </a:xfrm>
          <a:prstGeom prst="rect">
            <a:avLst/>
          </a:prstGeom>
        </p:spPr>
        <p:txBody>
          <a:bodyPr vert="horz" wrap="square" lIns="95457" tIns="47729" rIns="95457" bIns="47729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9CAA11E1-A911-0A4E-89D0-C9300EEC4635}" type="datetimeFigureOut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3"/>
            <a:ext cx="3170582" cy="480388"/>
          </a:xfrm>
          <a:prstGeom prst="rect">
            <a:avLst/>
          </a:prstGeom>
        </p:spPr>
        <p:txBody>
          <a:bodyPr vert="horz" lIns="95457" tIns="47729" rIns="95457" bIns="47729" rtlCol="0" anchor="b"/>
          <a:lstStyle>
            <a:lvl1pPr algn="l">
              <a:defRPr sz="13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2" cy="480388"/>
          </a:xfrm>
          <a:prstGeom prst="rect">
            <a:avLst/>
          </a:prstGeom>
        </p:spPr>
        <p:txBody>
          <a:bodyPr vert="horz" wrap="square" lIns="95457" tIns="47729" rIns="95457" bIns="47729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25ED0A81-E02E-044A-8B9C-AE042C940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5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82" cy="480388"/>
          </a:xfrm>
          <a:prstGeom prst="rect">
            <a:avLst/>
          </a:prstGeom>
        </p:spPr>
        <p:txBody>
          <a:bodyPr vert="horz" lIns="97424" tIns="48711" rIns="97424" bIns="48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2" cy="480388"/>
          </a:xfrm>
          <a:prstGeom prst="rect">
            <a:avLst/>
          </a:prstGeom>
        </p:spPr>
        <p:txBody>
          <a:bodyPr vert="horz" wrap="square" lIns="97424" tIns="48711" rIns="97424" bIns="4871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FC8F4C5B-F9C4-7F4D-A631-3E70A5601312}" type="datetimeFigureOut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424" tIns="48711" rIns="97424" bIns="4871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527" y="4559587"/>
            <a:ext cx="5854147" cy="4321852"/>
          </a:xfrm>
          <a:prstGeom prst="rect">
            <a:avLst/>
          </a:prstGeom>
        </p:spPr>
        <p:txBody>
          <a:bodyPr vert="horz" lIns="97424" tIns="48711" rIns="97424" bIns="487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173"/>
            <a:ext cx="3170582" cy="480388"/>
          </a:xfrm>
          <a:prstGeom prst="rect">
            <a:avLst/>
          </a:prstGeom>
        </p:spPr>
        <p:txBody>
          <a:bodyPr vert="horz" lIns="97424" tIns="48711" rIns="97424" bIns="48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2" cy="480388"/>
          </a:xfrm>
          <a:prstGeom prst="rect">
            <a:avLst/>
          </a:prstGeom>
        </p:spPr>
        <p:txBody>
          <a:bodyPr vert="horz" wrap="square" lIns="97424" tIns="48711" rIns="97424" bIns="4871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5FB0FB64-7AB3-0746-9650-2859D7145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87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We teach </a:t>
            </a:r>
            <a:endParaRPr lang="en-US" dirty="0">
              <a:latin typeface="Calibri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6829" indent="-29878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95121" indent="-23902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73169" indent="-23902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51217" indent="-23902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9266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07314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85362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63411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8947B7-9638-6F48-9F5E-413779820B39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120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6829" indent="-29878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95121" indent="-23902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73169" indent="-23902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51217" indent="-23902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9266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07314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85362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63411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9/21/2011</a:t>
            </a:r>
          </a:p>
        </p:txBody>
      </p:sp>
    </p:spTree>
    <p:extLst>
      <p:ext uri="{BB962C8B-B14F-4D97-AF65-F5344CB8AC3E}">
        <p14:creationId xmlns:p14="http://schemas.microsoft.com/office/powerpoint/2010/main" val="547978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0FB64-7AB3-0746-9650-2859D7145F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28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0FB64-7AB3-0746-9650-2859D7145F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12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16FC3-9457-47BD-A70F-FDEA8850C61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9/16/2015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36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0FB64-7AB3-0746-9650-2859D7145F2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53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0FB64-7AB3-0746-9650-2859D7145F2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73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0" i="0" u="none" dirty="0" smtClean="0">
                <a:latin typeface="Calibri" charset="0"/>
              </a:rPr>
              <a:t>Housing</a:t>
            </a:r>
            <a:r>
              <a:rPr lang="en-US" b="0" i="0" u="none" baseline="0" dirty="0" smtClean="0">
                <a:latin typeface="Calibri" charset="0"/>
              </a:rPr>
              <a:t> condition inventory, land banking</a:t>
            </a:r>
            <a:endParaRPr lang="en-US" b="0" i="0" u="none" dirty="0">
              <a:latin typeface="Calibri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1A8CF3-2BE9-8E4C-B950-D5B604DCF62A}" type="slidenum">
              <a:rPr lang="en-US">
                <a:latin typeface="Calibri" charset="0"/>
              </a:rPr>
              <a:pPr eaLnBrk="1" hangingPunct="1"/>
              <a:t>5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296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0FB64-7AB3-0746-9650-2859D7145F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31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0FB64-7AB3-0746-9650-2859D7145F2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24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“Booker T. Washington of the Tuskegee Institute and Julius </a:t>
            </a:r>
            <a:r>
              <a:rPr lang="en-US" dirty="0" err="1" smtClean="0"/>
              <a:t>Rosenwald</a:t>
            </a:r>
            <a:r>
              <a:rPr lang="en-US" dirty="0" smtClean="0"/>
              <a:t>, philanthropist and president of Sears Roebuck, built state-of-the art schools for African-American children across the South.”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0FB64-7AB3-0746-9650-2859D7145F2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6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0FB64-7AB3-0746-9650-2859D7145F2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27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bar.png"/>
          <p:cNvPicPr>
            <a:picLocks noChangeAspect="1"/>
          </p:cNvPicPr>
          <p:nvPr/>
        </p:nvPicPr>
        <p:blipFill>
          <a:blip r:embed="rId3" cstate="screen">
            <a:lum brigh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657600"/>
            <a:ext cx="9144000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3810000"/>
            <a:ext cx="8610600" cy="1143000"/>
          </a:xfrm>
        </p:spPr>
        <p:txBody>
          <a:bodyPr anchor="b"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defRPr>
            </a:lvl1pPr>
          </a:lstStyle>
          <a:p>
            <a:r>
              <a:rPr lang="en-US" dirty="0" smtClean="0"/>
              <a:t>Enter the Title of Presentation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4953000"/>
            <a:ext cx="8610600" cy="107518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gency FB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72200"/>
            <a:ext cx="2286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8872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OGPPT_Cupploa_nochimney.bmp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66950"/>
            <a:ext cx="91440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7772400" cy="14700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362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9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-with im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bar.png"/>
          <p:cNvPicPr>
            <a:picLocks noChangeAspect="1"/>
          </p:cNvPicPr>
          <p:nvPr/>
        </p:nvPicPr>
        <p:blipFill>
          <a:blip r:embed="rId3" cstate="screen">
            <a:lum brigh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657600"/>
            <a:ext cx="9144000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3810000"/>
            <a:ext cx="8610600" cy="1143000"/>
          </a:xfrm>
        </p:spPr>
        <p:txBody>
          <a:bodyPr anchor="b"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defRPr>
            </a:lvl1pPr>
          </a:lstStyle>
          <a:p>
            <a:r>
              <a:rPr lang="en-US" dirty="0" smtClean="0"/>
              <a:t>Enter the Title of Presentation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4953000"/>
            <a:ext cx="8610600" cy="107518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gency FB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72200"/>
            <a:ext cx="2286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433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00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05" t="22874" r="5413" b="14740"/>
          <a:stretch/>
        </p:blipFill>
        <p:spPr>
          <a:xfrm>
            <a:off x="503339" y="1568740"/>
            <a:ext cx="8145712" cy="4278387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838200" y="1752600"/>
            <a:ext cx="754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6056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62200"/>
            <a:ext cx="9144000" cy="1524000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940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0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8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923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5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4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110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ulligan@sog.unc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2.em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image" Target="../media/image4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>
          <a:xfrm>
            <a:off x="381000" y="44958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latin typeface="+mn-lt"/>
              </a:rPr>
              <a:t>Reclaiming Vacant Properties Conference - Milwaukee</a:t>
            </a:r>
            <a:br>
              <a:rPr lang="en-US" sz="24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UNC-Chapel Hill School of Government 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Graduate Student Experiential Learning</a:t>
            </a:r>
            <a:endParaRPr lang="en-US" sz="3600" dirty="0">
              <a:latin typeface="+mn-lt"/>
            </a:endParaRPr>
          </a:p>
        </p:txBody>
      </p:sp>
      <p:pic>
        <p:nvPicPr>
          <p:cNvPr id="7" name="Picture Placeholder 9" descr="DSC_6829-19_PPT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6068362"/>
            <a:ext cx="1929391" cy="806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30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“Please share your best and brightest”</a:t>
            </a:r>
            <a:br>
              <a:rPr lang="en-US" dirty="0" smtClean="0"/>
            </a:br>
            <a:r>
              <a:rPr lang="en-US" dirty="0" smtClean="0"/>
              <a:t>MBA, MCRP, MPA, MPH, and a few JDs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1219199"/>
            <a:ext cx="7010400" cy="509088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4943535"/>
            <a:ext cx="1922183" cy="136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Tyler Mulligan</a:t>
            </a:r>
          </a:p>
          <a:p>
            <a:pPr marL="0" indent="0" algn="ctr">
              <a:buNone/>
            </a:pPr>
            <a:r>
              <a:rPr lang="en-US" dirty="0" smtClean="0"/>
              <a:t>Associate Professor of Public Law &amp; Government</a:t>
            </a:r>
          </a:p>
          <a:p>
            <a:pPr marL="0" indent="0" algn="ctr">
              <a:buNone/>
            </a:pPr>
            <a:r>
              <a:rPr lang="en-US" dirty="0" smtClean="0"/>
              <a:t>Faculty Director, Development Finance Initiative</a:t>
            </a:r>
          </a:p>
          <a:p>
            <a:pPr marL="0" indent="0" algn="ctr">
              <a:buNone/>
            </a:pPr>
            <a:r>
              <a:rPr lang="en-US" dirty="0" smtClean="0"/>
              <a:t>School of Government at UNC-Chapel Hill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mulligan@sog.unc.edu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13873"/>
            <a:ext cx="2462791" cy="102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4800" y="1122904"/>
            <a:ext cx="8153400" cy="5049295"/>
            <a:chOff x="838200" y="762000"/>
            <a:chExt cx="5715278" cy="3995251"/>
          </a:xfrm>
        </p:grpSpPr>
        <p:pic>
          <p:nvPicPr>
            <p:cNvPr id="5" name="Content Placeholder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762000"/>
              <a:ext cx="5715278" cy="3995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452418" y="915663"/>
              <a:ext cx="1980393" cy="1280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029199" y="1219200"/>
            <a:ext cx="4169121" cy="33547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Local Government Law: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Code Enforcement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Property Acquisition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Public-private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partnerships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Public &amp; Private Finance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Property conveyance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Development Finance: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Feasible project for developer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Appropriate public role (if any)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0"/>
            <a:ext cx="849151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Serving Local Government Clients in  </a:t>
            </a:r>
            <a:br>
              <a:rPr lang="en-US" dirty="0" smtClean="0"/>
            </a:br>
            <a:r>
              <a:rPr lang="en-US" dirty="0" smtClean="0"/>
              <a:t>Development Finance &amp; Revitalization</a:t>
            </a:r>
            <a:endParaRPr lang="en-US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17" y="4743910"/>
            <a:ext cx="3733800" cy="158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872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want to buy your </a:t>
            </a:r>
            <a:r>
              <a:rPr lang="en-US" i="1" dirty="0" smtClean="0"/>
              <a:t>entire</a:t>
            </a:r>
            <a:r>
              <a:rPr lang="en-US" dirty="0" smtClean="0"/>
              <a:t> downtown? </a:t>
            </a:r>
            <a:br>
              <a:rPr lang="en-US" dirty="0" smtClean="0"/>
            </a:br>
            <a:r>
              <a:rPr lang="en-US" dirty="0" smtClean="0"/>
              <a:t>(Complex, Long-term, High Visibility)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1" y="3620459"/>
            <a:ext cx="4648199" cy="2616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0333" y="4195278"/>
            <a:ext cx="2709335" cy="15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0673" t="40716" r="9316" b="675"/>
          <a:stretch/>
        </p:blipFill>
        <p:spPr>
          <a:xfrm>
            <a:off x="547340" y="1215520"/>
            <a:ext cx="4348801" cy="2314571"/>
          </a:xfrm>
          <a:prstGeom prst="rect">
            <a:avLst/>
          </a:prstGeom>
        </p:spPr>
      </p:pic>
      <p:pic>
        <p:nvPicPr>
          <p:cNvPr id="13" name="Content Placeholder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263" y="1215520"/>
            <a:ext cx="3463775" cy="231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Vacant 52-acre mental hospital sitting on a hill overlooking the town? (+800 acres)</a:t>
            </a:r>
            <a:endParaRPr lang="en-US" dirty="0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038600" y="3733800"/>
            <a:ext cx="4800600" cy="3025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219200"/>
            <a:ext cx="506448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7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41778" y="4069813"/>
            <a:ext cx="17970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Population 21,500</a:t>
            </a:r>
            <a:endParaRPr lang="en-US" sz="1200" i="1" dirty="0">
              <a:latin typeface="+mj-lt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Revitalize distressed neighborhood?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1" b="-1228"/>
          <a:stretch/>
        </p:blipFill>
        <p:spPr>
          <a:xfrm>
            <a:off x="5067159" y="1295400"/>
            <a:ext cx="3789486" cy="505890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057400"/>
            <a:ext cx="4216400" cy="3162300"/>
          </a:xfrm>
          <a:prstGeom prst="rect">
            <a:avLst/>
          </a:prstGeom>
          <a:ln>
            <a:noFill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29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 Student </a:t>
            </a:r>
            <a:r>
              <a:rPr lang="en-US" dirty="0" smtClean="0"/>
              <a:t>Course in Revitalization:</a:t>
            </a:r>
            <a:br>
              <a:rPr lang="en-US" dirty="0" smtClean="0"/>
            </a:br>
            <a:r>
              <a:rPr lang="en-US" dirty="0" smtClean="0"/>
              <a:t>Help Rural &amp; </a:t>
            </a:r>
            <a:r>
              <a:rPr lang="en-US" dirty="0"/>
              <a:t>S</a:t>
            </a:r>
            <a:r>
              <a:rPr lang="en-US" dirty="0" smtClean="0"/>
              <a:t>mall </a:t>
            </a:r>
            <a:r>
              <a:rPr lang="en-US" dirty="0" smtClean="0"/>
              <a:t>Towns at No Charge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34" r="4050"/>
          <a:stretch/>
        </p:blipFill>
        <p:spPr>
          <a:xfrm>
            <a:off x="5867400" y="1390320"/>
            <a:ext cx="3124200" cy="2530228"/>
          </a:xfrm>
          <a:prstGeom prst="rect">
            <a:avLst/>
          </a:prstGeom>
        </p:spPr>
      </p:pic>
      <p:pic>
        <p:nvPicPr>
          <p:cNvPr id="10" name="Content Placeholder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AEDF88E-B496-B649-8342-BC5F2338E6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81400" y="1390320"/>
            <a:ext cx="2209800" cy="2541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401637"/>
            <a:ext cx="3358547" cy="2518911"/>
          </a:xfrm>
          <a:prstGeom prst="rect">
            <a:avLst/>
          </a:prstGeom>
        </p:spPr>
      </p:pic>
      <p:pic>
        <p:nvPicPr>
          <p:cNvPr id="12" name="image24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36556" y="4038600"/>
            <a:ext cx="5715000" cy="2025288"/>
          </a:xfrm>
          <a:prstGeom prst="rect">
            <a:avLst/>
          </a:prstGeom>
          <a:ln/>
        </p:spPr>
      </p:pic>
      <p:pic>
        <p:nvPicPr>
          <p:cNvPr id="13" name="Picture 12" descr="Macintosh HD:Users:drewbullington:Desktop:Nicks_2.JPG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4219" y="4011568"/>
            <a:ext cx="3398520" cy="2052320"/>
          </a:xfrm>
          <a:prstGeom prst="rect">
            <a:avLst/>
          </a:prstGeom>
          <a:noFill/>
          <a:ln w="76200" cmpd="sng">
            <a:solidFill>
              <a:srgbClr val="FFFF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95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Grad Student </a:t>
            </a:r>
            <a:r>
              <a:rPr lang="en-US" dirty="0" smtClean="0"/>
              <a:t>Work </a:t>
            </a:r>
            <a:r>
              <a:rPr lang="en-US" dirty="0" smtClean="0"/>
              <a:t>Product: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Developer Pro Forma &amp; Public </a:t>
            </a:r>
            <a:r>
              <a:rPr lang="en-US" dirty="0" err="1" smtClean="0"/>
              <a:t>Recomm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34" r="4050"/>
          <a:stretch/>
        </p:blipFill>
        <p:spPr>
          <a:xfrm>
            <a:off x="195121" y="1391079"/>
            <a:ext cx="3124200" cy="2571322"/>
          </a:xfrm>
          <a:prstGeom prst="rect">
            <a:avLst/>
          </a:prstGeom>
        </p:spPr>
      </p:pic>
      <p:pic>
        <p:nvPicPr>
          <p:cNvPr id="21" name="Picture 20" descr="Macintosh HD:Users:trevorlobaugh:Desktop:2ndFloor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14622"/>
            <a:ext cx="4267200" cy="1909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198" y="3733800"/>
            <a:ext cx="3505202" cy="1379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199" y="5074461"/>
            <a:ext cx="5475837" cy="109773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629400" y="2980072"/>
            <a:ext cx="2319481" cy="1896728"/>
            <a:chOff x="0" y="0"/>
            <a:chExt cx="3238500" cy="221869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311150"/>
              <a:ext cx="3238500" cy="19075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" name="Text Box 52"/>
            <p:cNvSpPr txBox="1"/>
            <p:nvPr/>
          </p:nvSpPr>
          <p:spPr>
            <a:xfrm>
              <a:off x="0" y="0"/>
              <a:ext cx="3238500" cy="25333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endParaRPr lang="en-US" sz="10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Content Placeholder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974" y="1445399"/>
            <a:ext cx="2343082" cy="1556895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198" y="1433604"/>
            <a:ext cx="2959699" cy="22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0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Grad Students Making a </a:t>
            </a:r>
            <a:r>
              <a:rPr lang="en-US" dirty="0" smtClean="0"/>
              <a:t>Difference:</a:t>
            </a:r>
            <a:br>
              <a:rPr lang="en-US" dirty="0" smtClean="0"/>
            </a:br>
            <a:r>
              <a:rPr lang="en-US" dirty="0" smtClean="0"/>
              <a:t>Affordable Housing </a:t>
            </a:r>
            <a:r>
              <a:rPr lang="en-US" dirty="0"/>
              <a:t>P</a:t>
            </a:r>
            <a:r>
              <a:rPr lang="en-US" dirty="0" smtClean="0"/>
              <a:t>redevelopment</a:t>
            </a:r>
            <a:endParaRPr lang="en-US" dirty="0"/>
          </a:p>
        </p:txBody>
      </p:sp>
      <p:pic>
        <p:nvPicPr>
          <p:cNvPr id="5" name="Picture 4" descr="http://www.cccc.edu/locations/chatham/images/hbs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8964" y="3031017"/>
            <a:ext cx="2531012" cy="13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21.jpg" descr="225737_224559674224556_4932106_n.jpg"/>
          <p:cNvPicPr>
            <a:picLocks noGr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04799" y="1600200"/>
            <a:ext cx="5257801" cy="3886200"/>
          </a:xfrm>
          <a:prstGeom prst="rect">
            <a:avLst/>
          </a:prstGeom>
          <a:ln/>
        </p:spPr>
      </p:pic>
      <p:pic>
        <p:nvPicPr>
          <p:cNvPr id="12" name="image20.jpg" descr="IMG_5021 (1).JPG"/>
          <p:cNvPicPr>
            <a:picLocks noGrp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5376" y="1422812"/>
            <a:ext cx="2514600" cy="1628402"/>
          </a:xfrm>
          <a:prstGeom prst="rect">
            <a:avLst/>
          </a:prstGeom>
          <a:ln/>
        </p:spPr>
      </p:pic>
      <p:pic>
        <p:nvPicPr>
          <p:cNvPr id="7" name="image00.png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8964" y="4369933"/>
            <a:ext cx="2531012" cy="134506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275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Grad Student Work </a:t>
            </a:r>
            <a:r>
              <a:rPr lang="en-US" dirty="0" smtClean="0"/>
              <a:t>Product: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Developer Pro Forma &amp; Public </a:t>
            </a:r>
            <a:r>
              <a:rPr lang="en-US" dirty="0" err="1"/>
              <a:t>Recomm</a:t>
            </a:r>
            <a:r>
              <a:rPr lang="en-US" dirty="0"/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067300" y="3579577"/>
            <a:ext cx="3657600" cy="2659576"/>
            <a:chOff x="0" y="0"/>
            <a:chExt cx="3295015" cy="2918460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180975"/>
              <a:ext cx="3295015" cy="2737485"/>
              <a:chOff x="0" y="0"/>
              <a:chExt cx="3295273" cy="273810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3295273" cy="273810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8" name="TextBox 7"/>
              <p:cNvSpPr txBox="1"/>
              <p:nvPr/>
            </p:nvSpPr>
            <p:spPr>
              <a:xfrm>
                <a:off x="2429489" y="589414"/>
                <a:ext cx="676963" cy="401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East Spencer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9" name="TextBox 11"/>
              <p:cNvSpPr txBox="1"/>
              <p:nvPr/>
            </p:nvSpPr>
            <p:spPr>
              <a:xfrm>
                <a:off x="410374" y="1507494"/>
                <a:ext cx="703000" cy="246436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Salisbury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>
                <a:off x="2359235" y="716250"/>
                <a:ext cx="214968" cy="167780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TextBox 17"/>
              <p:cNvSpPr txBox="1"/>
              <p:nvPr/>
            </p:nvSpPr>
            <p:spPr>
              <a:xfrm>
                <a:off x="1756471" y="123702"/>
                <a:ext cx="703000" cy="246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Spencer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6" name="Text Box 7"/>
            <p:cNvSpPr txBox="1"/>
            <p:nvPr/>
          </p:nvSpPr>
          <p:spPr>
            <a:xfrm>
              <a:off x="0" y="0"/>
              <a:ext cx="3295015" cy="1701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900" i="0">
                  <a:solidFill>
                    <a:srgbClr val="44546A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Figure 8: Employment Heat Map</a:t>
              </a:r>
              <a:endParaRPr lang="en-US" sz="900" i="1">
                <a:solidFill>
                  <a:srgbClr val="44546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22" name="image00.pn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817" y="1447799"/>
            <a:ext cx="4208183" cy="1905001"/>
          </a:xfrm>
          <a:prstGeom prst="rect">
            <a:avLst/>
          </a:prstGeom>
          <a:ln/>
        </p:spPr>
      </p:pic>
      <p:pic>
        <p:nvPicPr>
          <p:cNvPr id="23" name="Picture 2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447799"/>
            <a:ext cx="3733800" cy="1900555"/>
          </a:xfrm>
          <a:prstGeom prst="rect">
            <a:avLst/>
          </a:prstGeom>
          <a:noFill/>
        </p:spPr>
      </p:pic>
      <p:pic>
        <p:nvPicPr>
          <p:cNvPr id="24" name="Picture 23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5493" y="5117959"/>
            <a:ext cx="1922939" cy="1121193"/>
          </a:xfrm>
          <a:prstGeom prst="rect">
            <a:avLst/>
          </a:prstGeom>
          <a:noFill/>
        </p:spPr>
      </p:pic>
      <p:pic>
        <p:nvPicPr>
          <p:cNvPr id="25" name="图片 14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564" y="3581400"/>
            <a:ext cx="2670436" cy="1320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305" y="3402570"/>
            <a:ext cx="1466280" cy="1715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07" y="5257800"/>
            <a:ext cx="2228530" cy="98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ommunity Revitalization &amp;amp; Finance: Development Finance Initiative (DFI)&amp;quot;&quot;/&gt;&lt;property id=&quot;20307&quot; value=&quot;290&quot;/&gt;&lt;/object&gt;&lt;object type=&quot;3&quot; unique_id=&quot;10004&quot;&gt;&lt;property id=&quot;20148&quot; value=&quot;5&quot;/&gt;&lt;property id=&quot;20300&quot; value=&quot;Slide 2 - &amp;quot;Overview&amp;quot;&quot;/&gt;&lt;property id=&quot;20307&quot; value=&quot;291&quot;/&gt;&lt;/object&gt;&lt;object type=&quot;3&quot; unique_id=&quot;10005&quot;&gt;&lt;property id=&quot;20148&quot; value=&quot;5&quot;/&gt;&lt;property id=&quot;20300&quot; value=&quot;Slide 3 - &amp;quot;What is Development Finance?&amp;quot;&quot;/&gt;&lt;property id=&quot;20307&quot; value=&quot;292&quot;/&gt;&lt;/object&gt;&lt;object type=&quot;3&quot; unique_id=&quot;10006&quot;&gt;&lt;property id=&quot;20148&quot; value=&quot;5&quot;/&gt;&lt;property id=&quot;20300&quot; value=&quot;Slide 4 - &amp;quot;Public &amp;amp; Private Investment?&amp;quot;&quot;/&gt;&lt;property id=&quot;20307&quot; value=&quot;293&quot;/&gt;&lt;/object&gt;&lt;object type=&quot;3&quot; unique_id=&quot;10007&quot;&gt;&lt;property id=&quot;20148&quot; value=&quot;5&quot;/&gt;&lt;property id=&quot;20300&quot; value=&quot;Slide 5 - &amp;quot;Development Finance Tools: Numerous, Overlapping, Complex&amp;quot;&quot;/&gt;&lt;property id=&quot;20307&quot; value=&quot;294&quot;/&gt;&lt;/object&gt;&lt;object type=&quot;3&quot; unique_id=&quot;10008&quot;&gt;&lt;property id=&quot;20148&quot; value=&quot;5&quot;/&gt;&lt;property id=&quot;20300&quot; value=&quot;Slide 6 - &amp;quot;LGFCU &amp;amp; Genesis of DFI &amp;quot;&quot;/&gt;&lt;property id=&quot;20307&quot; value=&quot;308&quot;/&gt;&lt;/object&gt;&lt;object type=&quot;3&quot; unique_id=&quot;10009&quot;&gt;&lt;property id=&quot;20148&quot; value=&quot;5&quot;/&gt;&lt;property id=&quot;20300&quot; value=&quot;Slide 7 - &amp;quot;Example: &amp;#x0D;&amp;#x0A;Single-site redevelopment&amp;quot;&quot;/&gt;&lt;property id=&quot;20307&quot; value=&quot;306&quot;/&gt;&lt;/object&gt;&lt;object type=&quot;3&quot; unique_id=&quot;10010&quot;&gt;&lt;property id=&quot;20148&quot; value=&quot;5&quot;/&gt;&lt;property id=&quot;20300&quot; value=&quot;Slide 8 - &amp;quot;Where to Put the Museum?&amp;quot;&quot;/&gt;&lt;property id=&quot;20307&quot; value=&quot;309&quot;/&gt;&lt;/object&gt;&lt;object type=&quot;3&quot; unique_id=&quot;10011&quot;&gt;&lt;property id=&quot;20148&quot; value=&quot;5&quot;/&gt;&lt;property id=&quot;20300&quot; value=&quot;Slide 9 - &amp;quot;Location of Properties&amp;quot;&quot;/&gt;&lt;property id=&quot;20307&quot; value=&quot;310&quot;/&gt;&lt;/object&gt;&lt;object type=&quot;3&quot; unique_id=&quot;10012&quot;&gt;&lt;property id=&quot;20148&quot; value=&quot;5&quot;/&gt;&lt;property id=&quot;20300&quot; value=&quot;Slide 10 - &amp;quot;Option #1: Lumber Building&amp;quot;&quot;/&gt;&lt;property id=&quot;20307&quot; value=&quot;311&quot;/&gt;&lt;/object&gt;&lt;object type=&quot;3&quot; unique_id=&quot;10013&quot;&gt;&lt;property id=&quot;20148&quot; value=&quot;5&quot;/&gt;&lt;property id=&quot;20300&quot; value=&quot;Slide 11 - &amp;quot;Town Involvement: Lumber Building&amp;quot;&quot;/&gt;&lt;property id=&quot;20307&quot; value=&quot;312&quot;/&gt;&lt;/object&gt;&lt;object type=&quot;3&quot; unique_id=&quot;10014&quot;&gt;&lt;property id=&quot;20148&quot; value=&quot;5&quot;/&gt;&lt;property id=&quot;20300&quot; value=&quot;Slide 12 - &amp;quot;Option #2: Historic Building&amp;quot;&quot;/&gt;&lt;property id=&quot;20307&quot; value=&quot;313&quot;/&gt;&lt;/object&gt;&lt;object type=&quot;3&quot; unique_id=&quot;10015&quot;&gt;&lt;property id=&quot;20148&quot; value=&quot;5&quot;/&gt;&lt;property id=&quot;20300&quot; value=&quot;Slide 13 - &amp;quot;Town Involvement: Comparison&amp;quot;&quot;/&gt;&lt;property id=&quot;20307&quot; value=&quot;314&quot;/&gt;&lt;/object&gt;&lt;object type=&quot;3&quot; unique_id=&quot;10016&quot;&gt;&lt;property id=&quot;20148&quot; value=&quot;5&quot;/&gt;&lt;property id=&quot;20300&quot; value=&quot;Slide 14 - &amp;quot;Comparison of Options&amp;quot;&quot;/&gt;&lt;property id=&quot;20307&quot; value=&quot;315&quot;/&gt;&lt;/object&gt;&lt;object type=&quot;3&quot; unique_id=&quot;10017&quot;&gt;&lt;property id=&quot;20148&quot; value=&quot;5&quot;/&gt;&lt;property id=&quot;20300&quot; value=&quot;Slide 15 - &amp;quot;Example: &amp;#x0D;&amp;#x0A;Downtown District Analysis&amp;quot;&quot;/&gt;&lt;property id=&quot;20307&quot; value=&quot;334&quot;/&gt;&lt;/object&gt;&lt;object type=&quot;3&quot; unique_id=&quot;10018&quot;&gt;&lt;property id=&quot;20148&quot; value=&quot;5&quot;/&gt;&lt;property id=&quot;20300&quot; value=&quot;Slide 16 - &amp;quot;Downtown District Analysis&amp;quot;&quot;/&gt;&lt;property id=&quot;20307&quot; value=&quot;320&quot;/&gt;&lt;/object&gt;&lt;object type=&quot;3&quot; unique_id=&quot;10019&quot;&gt;&lt;property id=&quot;20148&quot; value=&quot;5&quot;/&gt;&lt;property id=&quot;20300&quot; value=&quot;Slide 17 - &amp;quot;DFI Projects Since 2011&amp;quot;&quot;/&gt;&lt;property id=&quot;20307&quot; value=&quot;331&quot;/&gt;&lt;/object&gt;&lt;object type=&quot;3&quot; unique_id=&quot;10020&quot;&gt;&lt;property id=&quot;20148&quot; value=&quot;5&quot;/&gt;&lt;property id=&quot;20300&quot; value=&quot;Slide 18 - &amp;quot;Conclusions and Next Steps&amp;quot;&quot;/&gt;&lt;property id=&quot;20307&quot; value=&quot;332&quot;/&gt;&lt;/object&gt;&lt;object type=&quot;3&quot; unique_id=&quot;10021&quot;&gt;&lt;property id=&quot;20148&quot; value=&quot;5&quot;/&gt;&lt;property id=&quot;20300&quot; value=&quot;Slide 19 - &amp;quot;LGFCU Fellows Program Update&amp;quot;&quot;/&gt;&lt;property id=&quot;20307&quot; value=&quot;333&quot;/&gt;&lt;/object&gt;&lt;object type=&quot;3&quot; unique_id=&quot;10022&quot;&gt;&lt;property id=&quot;20148&quot; value=&quot;5&quot;/&gt;&lt;property id=&quot;20300&quot; value=&quot;Slide 23 - &amp;quot;Questions?&amp;quot;&quot;/&gt;&lt;property id=&quot;20307&quot; value=&quot;335&quot;/&gt;&lt;/object&gt;&lt;object type=&quot;3&quot; unique_id=&quot;10419&quot;&gt;&lt;property id=&quot;20148&quot; value=&quot;5&quot;/&gt;&lt;property id=&quot;20300&quot; value=&quot;Slide 20 - &amp;quot;Fellows 2013&amp;quot;&quot;/&gt;&lt;property id=&quot;20307&quot; value=&quot;337&quot;/&gt;&lt;/object&gt;&lt;object type=&quot;3&quot; unique_id=&quot;10420&quot;&gt;&lt;property id=&quot;20148&quot; value=&quot;5&quot;/&gt;&lt;property id=&quot;20300&quot; value=&quot;Slide 21 - &amp;quot;Fellows 2013&amp;quot;&quot;/&gt;&lt;property id=&quot;20307&quot; value=&quot;338&quot;/&gt;&lt;/object&gt;&lt;object type=&quot;3&quot; unique_id=&quot;10421&quot;&gt;&lt;property id=&quot;20148&quot; value=&quot;5&quot;/&gt;&lt;property id=&quot;20300&quot; value=&quot;Slide 22 - &amp;quot;Curriculum&amp;quot;&quot;/&gt;&lt;property id=&quot;20307&quot; value=&quot;339&quot;/&gt;&lt;/object&gt;&lt;/object&gt;&lt;object type=&quot;8&quot; unique_id=&quot;10044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Donna-draft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-theme.potx" id="{F4C0C2A4-11D5-4CAC-8078-2260D8FE25C9}" vid="{748F9518-D688-4C5F-9F95-640DACA1E2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IS-theme</Template>
  <TotalTime>0</TotalTime>
  <Words>186</Words>
  <Application>Microsoft Office PowerPoint</Application>
  <PresentationFormat>On-screen Show (4:3)</PresentationFormat>
  <Paragraphs>46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ＭＳ Ｐゴシック</vt:lpstr>
      <vt:lpstr>Agency FB</vt:lpstr>
      <vt:lpstr>Arial</vt:lpstr>
      <vt:lpstr>Calibri</vt:lpstr>
      <vt:lpstr>Times New Roman</vt:lpstr>
      <vt:lpstr>Wingdings</vt:lpstr>
      <vt:lpstr>Donna-draft-theme</vt:lpstr>
      <vt:lpstr>Reclaiming Vacant Properties Conference - Milwaukee UNC-Chapel Hill School of Government  Graduate Student Experiential Learning</vt:lpstr>
      <vt:lpstr>Serving Local Government Clients in   Development Finance &amp; Revitalization</vt:lpstr>
      <vt:lpstr>You want to buy your entire downtown?  (Complex, Long-term, High Visibility)</vt:lpstr>
      <vt:lpstr>Vacant 52-acre mental hospital sitting on a hill overlooking the town? (+800 acres)</vt:lpstr>
      <vt:lpstr>Revitalize distressed neighborhood?</vt:lpstr>
      <vt:lpstr>Grad Student Course in Revitalization: Help Rural &amp; Small Towns at No Charge</vt:lpstr>
      <vt:lpstr>Grad Student Work Product: Developer Pro Forma &amp; Public Recomm.</vt:lpstr>
      <vt:lpstr>Grad Students Making a Difference: Affordable Housing Predevelopment</vt:lpstr>
      <vt:lpstr>Grad Student Work Product:  Developer Pro Forma &amp; Public Recomm.</vt:lpstr>
      <vt:lpstr>“Please share your best and brightest” MBA, MCRP, MPA, MPH, and a few JDs</vt:lpstr>
      <vt:lpstr>Contact</vt:lpstr>
      <vt:lpstr>Print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DFI</dc:title>
  <dc:creator/>
  <cp:lastModifiedBy/>
  <cp:revision>1</cp:revision>
  <dcterms:created xsi:type="dcterms:W3CDTF">2013-07-25T17:16:11Z</dcterms:created>
  <dcterms:modified xsi:type="dcterms:W3CDTF">2018-05-08T16:06:00Z</dcterms:modified>
</cp:coreProperties>
</file>