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0" r:id="rId4"/>
    <p:sldMasterId id="2147483675" r:id="rId5"/>
    <p:sldMasterId id="2147483680" r:id="rId6"/>
  </p:sldMasterIdLst>
  <p:notesMasterIdLst>
    <p:notesMasterId r:id="rId39"/>
  </p:notesMasterIdLst>
  <p:sldIdLst>
    <p:sldId id="289" r:id="rId7"/>
    <p:sldId id="304" r:id="rId8"/>
    <p:sldId id="291" r:id="rId9"/>
    <p:sldId id="292" r:id="rId10"/>
    <p:sldId id="293" r:id="rId11"/>
    <p:sldId id="294" r:id="rId12"/>
    <p:sldId id="295" r:id="rId13"/>
    <p:sldId id="297" r:id="rId14"/>
    <p:sldId id="298" r:id="rId15"/>
    <p:sldId id="299" r:id="rId16"/>
    <p:sldId id="300" r:id="rId17"/>
    <p:sldId id="301" r:id="rId18"/>
    <p:sldId id="302" r:id="rId19"/>
    <p:sldId id="273" r:id="rId20"/>
    <p:sldId id="283" r:id="rId21"/>
    <p:sldId id="285" r:id="rId22"/>
    <p:sldId id="284" r:id="rId23"/>
    <p:sldId id="286" r:id="rId24"/>
    <p:sldId id="287" r:id="rId25"/>
    <p:sldId id="288" r:id="rId26"/>
    <p:sldId id="266" r:id="rId27"/>
    <p:sldId id="267" r:id="rId28"/>
    <p:sldId id="257" r:id="rId29"/>
    <p:sldId id="258" r:id="rId30"/>
    <p:sldId id="259" r:id="rId31"/>
    <p:sldId id="260" r:id="rId32"/>
    <p:sldId id="261" r:id="rId33"/>
    <p:sldId id="262" r:id="rId34"/>
    <p:sldId id="269" r:id="rId35"/>
    <p:sldId id="271" r:id="rId36"/>
    <p:sldId id="272" r:id="rId37"/>
    <p:sldId id="30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65D1"/>
    <a:srgbClr val="FF1515"/>
    <a:srgbClr val="FF6969"/>
    <a:srgbClr val="FF8585"/>
    <a:srgbClr val="FF5353"/>
    <a:srgbClr val="B679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660"/>
  </p:normalViewPr>
  <p:slideViewPr>
    <p:cSldViewPr snapToGrid="0">
      <p:cViewPr varScale="1">
        <p:scale>
          <a:sx n="94" d="100"/>
          <a:sy n="94" d="100"/>
        </p:scale>
        <p:origin x="8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0DACAA-0681-45D0-906A-AB45511F2247}"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2E59B93E-CD1B-4D45-8D46-9749206028AA}">
      <dgm:prSet phldrT="[Text]" custT="1"/>
      <dgm:spPr/>
      <dgm:t>
        <a:bodyPr/>
        <a:lstStyle/>
        <a:p>
          <a:endParaRPr lang="en-US" sz="2400" b="1" dirty="0" smtClean="0">
            <a:solidFill>
              <a:schemeClr val="bg1"/>
            </a:solidFill>
            <a:latin typeface="Helvetica" pitchFamily="34" charset="0"/>
          </a:endParaRPr>
        </a:p>
        <a:p>
          <a:r>
            <a:rPr lang="en-US" sz="2400" b="1" dirty="0" smtClean="0">
              <a:solidFill>
                <a:schemeClr val="bg1"/>
              </a:solidFill>
              <a:latin typeface="Helvetica" pitchFamily="34" charset="0"/>
            </a:rPr>
            <a:t>Special Projects Team</a:t>
          </a:r>
        </a:p>
        <a:p>
          <a:r>
            <a:rPr lang="en-US" sz="1400" b="1" dirty="0" smtClean="0">
              <a:solidFill>
                <a:schemeClr val="bg1"/>
              </a:solidFill>
              <a:latin typeface="Helvetica" pitchFamily="34" charset="0"/>
            </a:rPr>
            <a:t>Community Partner </a:t>
          </a:r>
        </a:p>
        <a:p>
          <a:r>
            <a:rPr lang="en-US" sz="1400" b="1" dirty="0" smtClean="0">
              <a:solidFill>
                <a:schemeClr val="bg1"/>
              </a:solidFill>
              <a:latin typeface="Helvetica" pitchFamily="34" charset="0"/>
            </a:rPr>
            <a:t>&amp;</a:t>
          </a:r>
        </a:p>
        <a:p>
          <a:r>
            <a:rPr lang="en-US" sz="1400" b="1" dirty="0" smtClean="0">
              <a:solidFill>
                <a:schemeClr val="bg1"/>
              </a:solidFill>
              <a:latin typeface="Helvetica" pitchFamily="34" charset="0"/>
            </a:rPr>
            <a:t>Project Manager</a:t>
          </a:r>
        </a:p>
        <a:p>
          <a:r>
            <a:rPr lang="en-US" sz="1400" b="1" dirty="0" smtClean="0">
              <a:solidFill>
                <a:schemeClr val="bg1"/>
              </a:solidFill>
              <a:latin typeface="Helvetica" pitchFamily="34" charset="0"/>
            </a:rPr>
            <a:t>President</a:t>
          </a:r>
        </a:p>
        <a:p>
          <a:r>
            <a:rPr lang="en-US" sz="1400" b="1" dirty="0" smtClean="0">
              <a:solidFill>
                <a:schemeClr val="bg1"/>
              </a:solidFill>
              <a:latin typeface="Helvetica" pitchFamily="34" charset="0"/>
            </a:rPr>
            <a:t>Executive Assistant</a:t>
          </a:r>
        </a:p>
        <a:p>
          <a:r>
            <a:rPr lang="en-US" sz="1400" b="1" dirty="0" smtClean="0">
              <a:solidFill>
                <a:schemeClr val="bg1"/>
              </a:solidFill>
              <a:latin typeface="Helvetica" pitchFamily="34" charset="0"/>
            </a:rPr>
            <a:t>Acquisitions Manager</a:t>
          </a:r>
        </a:p>
        <a:p>
          <a:r>
            <a:rPr lang="en-US" sz="1400" b="1" dirty="0" smtClean="0">
              <a:solidFill>
                <a:schemeClr val="bg1"/>
              </a:solidFill>
              <a:latin typeface="Helvetica" pitchFamily="34" charset="0"/>
            </a:rPr>
            <a:t>Information and Planning Specialist </a:t>
          </a:r>
        </a:p>
        <a:p>
          <a:r>
            <a:rPr lang="en-US" sz="1400" b="1" dirty="0" smtClean="0">
              <a:solidFill>
                <a:schemeClr val="bg1"/>
              </a:solidFill>
              <a:latin typeface="Helvetica" pitchFamily="34" charset="0"/>
            </a:rPr>
            <a:t>GIS and Research Technician</a:t>
          </a:r>
        </a:p>
        <a:p>
          <a:r>
            <a:rPr lang="en-US" sz="1400" b="1" dirty="0" smtClean="0">
              <a:solidFill>
                <a:schemeClr val="bg1"/>
              </a:solidFill>
              <a:latin typeface="Helvetica" pitchFamily="34" charset="0"/>
            </a:rPr>
            <a:t>Assistant General Counsel </a:t>
          </a:r>
        </a:p>
        <a:p>
          <a:endParaRPr lang="en-US" sz="1800" b="1" dirty="0" smtClean="0">
            <a:solidFill>
              <a:schemeClr val="bg1"/>
            </a:solidFill>
            <a:latin typeface="Helvetica" pitchFamily="34" charset="0"/>
          </a:endParaRPr>
        </a:p>
        <a:p>
          <a:endParaRPr lang="en-US" sz="1800" b="1" dirty="0" smtClean="0">
            <a:solidFill>
              <a:schemeClr val="bg1"/>
            </a:solidFill>
            <a:latin typeface="Helvetica" pitchFamily="34" charset="0"/>
          </a:endParaRPr>
        </a:p>
      </dgm:t>
    </dgm:pt>
    <dgm:pt modelId="{C50C4D77-8C52-491D-9994-38F3DBC0B379}" type="parTrans" cxnId="{8AA0ABCE-9504-4F41-BB2E-B5C87AE1059E}">
      <dgm:prSet/>
      <dgm:spPr/>
      <dgm:t>
        <a:bodyPr/>
        <a:lstStyle/>
        <a:p>
          <a:endParaRPr lang="en-US"/>
        </a:p>
      </dgm:t>
    </dgm:pt>
    <dgm:pt modelId="{AD21D678-65EA-4CC1-9017-A6FD5EA19E90}" type="sibTrans" cxnId="{8AA0ABCE-9504-4F41-BB2E-B5C87AE1059E}">
      <dgm:prSet/>
      <dgm:spPr/>
      <dgm:t>
        <a:bodyPr/>
        <a:lstStyle/>
        <a:p>
          <a:endParaRPr lang="en-US"/>
        </a:p>
      </dgm:t>
    </dgm:pt>
    <dgm:pt modelId="{5AC7BD75-1587-49CA-AF24-77CEC7E42039}">
      <dgm:prSet phldrT="[Tex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en-US" sz="1600" b="1" dirty="0" smtClean="0">
              <a:latin typeface="Helvetica" pitchFamily="34" charset="0"/>
            </a:rPr>
            <a:t>Stabilization</a:t>
          </a:r>
        </a:p>
        <a:p>
          <a:r>
            <a:rPr lang="en-US" sz="1400" baseline="0" dirty="0" smtClean="0">
              <a:latin typeface="Helvetica" pitchFamily="34" charset="0"/>
            </a:rPr>
            <a:t>Parcel based triage to protect and leverage community anchors </a:t>
          </a:r>
          <a:endParaRPr lang="en-US" sz="1400" dirty="0">
            <a:latin typeface="Helvetica" pitchFamily="34" charset="0"/>
          </a:endParaRPr>
        </a:p>
      </dgm:t>
    </dgm:pt>
    <dgm:pt modelId="{F90473E2-CBE2-4BBB-99F1-4E321BCA9699}" type="parTrans" cxnId="{68BA6733-A22B-4FF4-924A-FA319671E816}">
      <dgm:prSet/>
      <dgm:spPr/>
      <dgm:t>
        <a:bodyPr/>
        <a:lstStyle/>
        <a:p>
          <a:endParaRPr lang="en-US"/>
        </a:p>
      </dgm:t>
    </dgm:pt>
    <dgm:pt modelId="{1805C179-1143-46C5-920D-FF05BF381179}" type="sibTrans" cxnId="{68BA6733-A22B-4FF4-924A-FA319671E816}">
      <dgm:prSet/>
      <dgm:spPr/>
      <dgm:t>
        <a:bodyPr/>
        <a:lstStyle/>
        <a:p>
          <a:endParaRPr lang="en-US"/>
        </a:p>
      </dgm:t>
    </dgm:pt>
    <dgm:pt modelId="{BE55FB5F-D53B-4C2A-8B32-948285CAF974}">
      <dgm:prSet phldrT="[Tex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en-US" sz="1600" b="1" dirty="0" smtClean="0">
              <a:latin typeface="Helvetica" pitchFamily="34" charset="0"/>
            </a:rPr>
            <a:t>Facilities Match Making </a:t>
          </a:r>
        </a:p>
        <a:p>
          <a:r>
            <a:rPr lang="en-US" sz="1400" dirty="0" smtClean="0">
              <a:latin typeface="Helvetica" pitchFamily="34" charset="0"/>
            </a:rPr>
            <a:t>Strategic acquisition  for the creation or expansion of facilities that serve special populations </a:t>
          </a:r>
          <a:endParaRPr lang="en-US" sz="1400" dirty="0">
            <a:latin typeface="Helvetica" pitchFamily="34" charset="0"/>
          </a:endParaRPr>
        </a:p>
      </dgm:t>
    </dgm:pt>
    <dgm:pt modelId="{8007A4E8-79EB-4CBC-969C-267C13587A75}" type="parTrans" cxnId="{F08C6C15-A66D-48A5-992E-B60DA1174F77}">
      <dgm:prSet/>
      <dgm:spPr/>
      <dgm:t>
        <a:bodyPr/>
        <a:lstStyle/>
        <a:p>
          <a:endParaRPr lang="en-US"/>
        </a:p>
      </dgm:t>
    </dgm:pt>
    <dgm:pt modelId="{754BF5AC-BFA0-4348-BD9D-2FFBFDBD69EA}" type="sibTrans" cxnId="{F08C6C15-A66D-48A5-992E-B60DA1174F77}">
      <dgm:prSet/>
      <dgm:spPr/>
      <dgm:t>
        <a:bodyPr/>
        <a:lstStyle/>
        <a:p>
          <a:endParaRPr lang="en-US"/>
        </a:p>
      </dgm:t>
    </dgm:pt>
    <dgm:pt modelId="{516F29E1-7BD2-4033-BBAF-5AADCD4431B9}">
      <dgm:prSet phldrT="[Tex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en-US" sz="1600" b="1" dirty="0" smtClean="0">
              <a:latin typeface="Helvetica" pitchFamily="34" charset="0"/>
            </a:rPr>
            <a:t>Properties of Interest </a:t>
          </a:r>
        </a:p>
        <a:p>
          <a:r>
            <a:rPr lang="en-US" sz="1400" dirty="0" smtClean="0">
              <a:latin typeface="Helvetica" pitchFamily="34" charset="0"/>
            </a:rPr>
            <a:t>Strategic acquisition and </a:t>
          </a:r>
          <a:r>
            <a:rPr lang="en-US" sz="1400" smtClean="0">
              <a:latin typeface="Helvetica" pitchFamily="34" charset="0"/>
            </a:rPr>
            <a:t>sale of economically, environmentally or culturally valuable properties  </a:t>
          </a:r>
          <a:endParaRPr lang="en-US" sz="1400" dirty="0">
            <a:latin typeface="Helvetica" pitchFamily="34" charset="0"/>
          </a:endParaRPr>
        </a:p>
      </dgm:t>
    </dgm:pt>
    <dgm:pt modelId="{FEF15248-1141-4F4B-BB72-94B5EC54AFAF}" type="parTrans" cxnId="{588854B1-5C22-4593-9248-FC0D62066F0E}">
      <dgm:prSet/>
      <dgm:spPr/>
      <dgm:t>
        <a:bodyPr/>
        <a:lstStyle/>
        <a:p>
          <a:endParaRPr lang="en-US"/>
        </a:p>
      </dgm:t>
    </dgm:pt>
    <dgm:pt modelId="{B20C2917-339D-4B46-B4A3-7E25601ACD56}" type="sibTrans" cxnId="{588854B1-5C22-4593-9248-FC0D62066F0E}">
      <dgm:prSet/>
      <dgm:spPr/>
      <dgm:t>
        <a:bodyPr/>
        <a:lstStyle/>
        <a:p>
          <a:endParaRPr lang="en-US"/>
        </a:p>
      </dgm:t>
    </dgm:pt>
    <dgm:pt modelId="{9A23E514-AE91-4F71-8228-ECFBB35F4C22}">
      <dgm:prSet/>
      <dgm:spPr/>
      <dgm:t>
        <a:bodyPr/>
        <a:lstStyle/>
        <a:p>
          <a:endParaRPr lang="en-US" dirty="0"/>
        </a:p>
      </dgm:t>
    </dgm:pt>
    <dgm:pt modelId="{2F87AFF5-17EC-44E5-89B0-DA9E98DE8FFF}" type="parTrans" cxnId="{0C5B3F5D-FFFA-45D8-99D1-1066537AED29}">
      <dgm:prSet/>
      <dgm:spPr/>
      <dgm:t>
        <a:bodyPr/>
        <a:lstStyle/>
        <a:p>
          <a:endParaRPr lang="en-US"/>
        </a:p>
      </dgm:t>
    </dgm:pt>
    <dgm:pt modelId="{A6DE4949-3735-4487-AFB4-365D091AC276}" type="sibTrans" cxnId="{0C5B3F5D-FFFA-45D8-99D1-1066537AED29}">
      <dgm:prSet/>
      <dgm:spPr/>
      <dgm:t>
        <a:bodyPr/>
        <a:lstStyle/>
        <a:p>
          <a:endParaRPr lang="en-US"/>
        </a:p>
      </dgm:t>
    </dgm:pt>
    <dgm:pt modelId="{01B77FC8-53B8-48FD-9F84-027E60941BE6}">
      <dgm:prSet/>
      <dgm:spPr/>
      <dgm:t>
        <a:bodyPr/>
        <a:lstStyle/>
        <a:p>
          <a:endParaRPr lang="en-US" dirty="0"/>
        </a:p>
      </dgm:t>
    </dgm:pt>
    <dgm:pt modelId="{AEEE9E1F-AF3F-4BBB-8F3E-DE123D650FA9}" type="parTrans" cxnId="{C88A2AD3-A8CD-4F1A-AAC4-6CE15FDE4C0D}">
      <dgm:prSet/>
      <dgm:spPr/>
      <dgm:t>
        <a:bodyPr/>
        <a:lstStyle/>
        <a:p>
          <a:endParaRPr lang="en-US"/>
        </a:p>
      </dgm:t>
    </dgm:pt>
    <dgm:pt modelId="{10B60F2B-2562-4263-8DC7-0B90E769A221}" type="sibTrans" cxnId="{C88A2AD3-A8CD-4F1A-AAC4-6CE15FDE4C0D}">
      <dgm:prSet/>
      <dgm:spPr/>
      <dgm:t>
        <a:bodyPr/>
        <a:lstStyle/>
        <a:p>
          <a:endParaRPr lang="en-US"/>
        </a:p>
      </dgm:t>
    </dgm:pt>
    <dgm:pt modelId="{0D0EECEB-39ED-4907-9217-A0F2D8DD9FD8}">
      <dgm:prSet/>
      <dgm:spPr/>
      <dgm:t>
        <a:bodyPr/>
        <a:lstStyle/>
        <a:p>
          <a:endParaRPr lang="en-US" dirty="0"/>
        </a:p>
      </dgm:t>
    </dgm:pt>
    <dgm:pt modelId="{A11FB92E-85E4-416E-A371-086ED50AA342}" type="parTrans" cxnId="{5E818C67-9406-4646-885D-7CA9E356DF75}">
      <dgm:prSet/>
      <dgm:spPr/>
      <dgm:t>
        <a:bodyPr/>
        <a:lstStyle/>
        <a:p>
          <a:endParaRPr lang="en-US"/>
        </a:p>
      </dgm:t>
    </dgm:pt>
    <dgm:pt modelId="{173791FE-5CA4-4806-8C5B-D581BB57BB8B}" type="sibTrans" cxnId="{5E818C67-9406-4646-885D-7CA9E356DF75}">
      <dgm:prSet/>
      <dgm:spPr/>
      <dgm:t>
        <a:bodyPr/>
        <a:lstStyle/>
        <a:p>
          <a:endParaRPr lang="en-US"/>
        </a:p>
      </dgm:t>
    </dgm:pt>
    <dgm:pt modelId="{C3B90408-DC24-4E06-8377-0DDC8CAE47B7}">
      <dgm:prSet/>
      <dgm:spPr/>
      <dgm:t>
        <a:bodyPr/>
        <a:lstStyle/>
        <a:p>
          <a:endParaRPr lang="en-US" dirty="0"/>
        </a:p>
      </dgm:t>
    </dgm:pt>
    <dgm:pt modelId="{FBBEC8EB-F737-40FB-B1CD-F3A990414AFA}" type="parTrans" cxnId="{E4941128-F9B0-4087-BE62-2AE43E14186E}">
      <dgm:prSet/>
      <dgm:spPr/>
      <dgm:t>
        <a:bodyPr/>
        <a:lstStyle/>
        <a:p>
          <a:endParaRPr lang="en-US"/>
        </a:p>
      </dgm:t>
    </dgm:pt>
    <dgm:pt modelId="{14CC13C2-4EB0-40E2-B96A-DF8FE6BF6A80}" type="sibTrans" cxnId="{E4941128-F9B0-4087-BE62-2AE43E14186E}">
      <dgm:prSet/>
      <dgm:spPr/>
      <dgm:t>
        <a:bodyPr/>
        <a:lstStyle/>
        <a:p>
          <a:endParaRPr lang="en-US"/>
        </a:p>
      </dgm:t>
    </dgm:pt>
    <dgm:pt modelId="{F9E6023A-9E4B-42B5-B1E1-D171EE9D4D38}">
      <dgm:prSet/>
      <dgm:spPr/>
      <dgm:t>
        <a:bodyPr/>
        <a:lstStyle/>
        <a:p>
          <a:endParaRPr lang="en-US" dirty="0"/>
        </a:p>
      </dgm:t>
    </dgm:pt>
    <dgm:pt modelId="{E478FD62-93D8-4580-8BF1-765819864E2C}" type="parTrans" cxnId="{62A0E180-39BF-4B76-B822-625767E5EA8F}">
      <dgm:prSet/>
      <dgm:spPr/>
      <dgm:t>
        <a:bodyPr/>
        <a:lstStyle/>
        <a:p>
          <a:endParaRPr lang="en-US"/>
        </a:p>
      </dgm:t>
    </dgm:pt>
    <dgm:pt modelId="{E426C00B-2508-4325-9BDA-5B9F48DE219E}" type="sibTrans" cxnId="{62A0E180-39BF-4B76-B822-625767E5EA8F}">
      <dgm:prSet/>
      <dgm:spPr/>
      <dgm:t>
        <a:bodyPr/>
        <a:lstStyle/>
        <a:p>
          <a:endParaRPr lang="en-US"/>
        </a:p>
      </dgm:t>
    </dgm:pt>
    <dgm:pt modelId="{24792373-6808-4C10-9EDE-14EE7A4BDB7E}">
      <dgm:prSet/>
      <dgm:spPr/>
      <dgm:t>
        <a:bodyPr/>
        <a:lstStyle/>
        <a:p>
          <a:endParaRPr lang="en-US" dirty="0"/>
        </a:p>
      </dgm:t>
    </dgm:pt>
    <dgm:pt modelId="{C2051B28-ECED-4B8D-8388-1FC3F8230454}" type="parTrans" cxnId="{09B78CAC-D072-4544-87C9-57C201A28F79}">
      <dgm:prSet/>
      <dgm:spPr/>
      <dgm:t>
        <a:bodyPr/>
        <a:lstStyle/>
        <a:p>
          <a:endParaRPr lang="en-US"/>
        </a:p>
      </dgm:t>
    </dgm:pt>
    <dgm:pt modelId="{D27712EE-4A10-4E58-BBC0-8E5D2D1E6E7E}" type="sibTrans" cxnId="{09B78CAC-D072-4544-87C9-57C201A28F79}">
      <dgm:prSet/>
      <dgm:spPr/>
      <dgm:t>
        <a:bodyPr/>
        <a:lstStyle/>
        <a:p>
          <a:endParaRPr lang="en-US"/>
        </a:p>
      </dgm:t>
    </dgm:pt>
    <dgm:pt modelId="{C3586696-C30D-4A22-9819-65AD3150E80A}">
      <dgm:prSet/>
      <dgm:spPr/>
      <dgm:t>
        <a:bodyPr/>
        <a:lstStyle/>
        <a:p>
          <a:endParaRPr lang="en-US" dirty="0"/>
        </a:p>
      </dgm:t>
    </dgm:pt>
    <dgm:pt modelId="{3D2E8588-11DF-4391-9695-ED7503FCA9FF}" type="parTrans" cxnId="{526F5697-AAED-45C0-A1AC-24802D11D930}">
      <dgm:prSet/>
      <dgm:spPr/>
      <dgm:t>
        <a:bodyPr/>
        <a:lstStyle/>
        <a:p>
          <a:endParaRPr lang="en-US"/>
        </a:p>
      </dgm:t>
    </dgm:pt>
    <dgm:pt modelId="{C6AE57B2-3B5F-46E5-96AD-246F670451CD}" type="sibTrans" cxnId="{526F5697-AAED-45C0-A1AC-24802D11D930}">
      <dgm:prSet/>
      <dgm:spPr/>
      <dgm:t>
        <a:bodyPr/>
        <a:lstStyle/>
        <a:p>
          <a:endParaRPr lang="en-US"/>
        </a:p>
      </dgm:t>
    </dgm:pt>
    <dgm:pt modelId="{94555B15-60B3-43B1-AA60-7337699223BC}">
      <dgm:prSet/>
      <dgm:spPr/>
      <dgm:t>
        <a:bodyPr/>
        <a:lstStyle/>
        <a:p>
          <a:endParaRPr lang="en-US" dirty="0"/>
        </a:p>
      </dgm:t>
    </dgm:pt>
    <dgm:pt modelId="{A5F0AF14-DA94-467B-BC36-F436AD62D348}" type="parTrans" cxnId="{9BB5DB04-32AC-497F-AEE8-98AA2FF1AEC5}">
      <dgm:prSet/>
      <dgm:spPr/>
      <dgm:t>
        <a:bodyPr/>
        <a:lstStyle/>
        <a:p>
          <a:endParaRPr lang="en-US"/>
        </a:p>
      </dgm:t>
    </dgm:pt>
    <dgm:pt modelId="{617F7B01-83EC-427A-88D9-28DCECDA7C2F}" type="sibTrans" cxnId="{9BB5DB04-32AC-497F-AEE8-98AA2FF1AEC5}">
      <dgm:prSet/>
      <dgm:spPr/>
      <dgm:t>
        <a:bodyPr/>
        <a:lstStyle/>
        <a:p>
          <a:endParaRPr lang="en-US"/>
        </a:p>
      </dgm:t>
    </dgm:pt>
    <dgm:pt modelId="{726B9D21-F6C1-40B7-865A-CFFD9B9F3D8D}">
      <dgm:prSet/>
      <dgm:spPr/>
      <dgm:t>
        <a:bodyPr/>
        <a:lstStyle/>
        <a:p>
          <a:endParaRPr lang="en-US" dirty="0"/>
        </a:p>
      </dgm:t>
    </dgm:pt>
    <dgm:pt modelId="{134F99E6-90C2-463D-A9D0-7D43DA6509B6}" type="parTrans" cxnId="{DA56FBC1-8117-4033-88DC-DF84C1FAF946}">
      <dgm:prSet/>
      <dgm:spPr/>
      <dgm:t>
        <a:bodyPr/>
        <a:lstStyle/>
        <a:p>
          <a:endParaRPr lang="en-US"/>
        </a:p>
      </dgm:t>
    </dgm:pt>
    <dgm:pt modelId="{6A363610-BF70-4F9A-9B7D-396B275E8AD3}" type="sibTrans" cxnId="{DA56FBC1-8117-4033-88DC-DF84C1FAF946}">
      <dgm:prSet/>
      <dgm:spPr/>
      <dgm:t>
        <a:bodyPr/>
        <a:lstStyle/>
        <a:p>
          <a:endParaRPr lang="en-US"/>
        </a:p>
      </dgm:t>
    </dgm:pt>
    <dgm:pt modelId="{A5948D8F-544C-4D66-94B3-098839D58273}">
      <dgm:prSet phldrT="[Tex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en-US" sz="1600" b="1" dirty="0" smtClean="0">
              <a:latin typeface="Helvetica" pitchFamily="34" charset="0"/>
            </a:rPr>
            <a:t>Assembly and Development</a:t>
          </a:r>
        </a:p>
        <a:p>
          <a:r>
            <a:rPr lang="en-US" sz="1400" dirty="0" smtClean="0">
              <a:latin typeface="Helvetica" pitchFamily="34" charset="0"/>
            </a:rPr>
            <a:t>Clearing title and land for urgent and long-term assembly</a:t>
          </a:r>
          <a:endParaRPr lang="en-US" sz="1400" dirty="0">
            <a:latin typeface="Helvetica" pitchFamily="34" charset="0"/>
          </a:endParaRPr>
        </a:p>
      </dgm:t>
    </dgm:pt>
    <dgm:pt modelId="{C5DC5358-2EC1-40C7-A15A-C48927D937B4}" type="sibTrans" cxnId="{220FE131-31DC-4184-BA83-2A2C7319BFE0}">
      <dgm:prSet/>
      <dgm:spPr/>
      <dgm:t>
        <a:bodyPr/>
        <a:lstStyle/>
        <a:p>
          <a:endParaRPr lang="en-US"/>
        </a:p>
      </dgm:t>
    </dgm:pt>
    <dgm:pt modelId="{637277E7-F888-4F6E-BC19-6FAAAEA408FD}" type="parTrans" cxnId="{220FE131-31DC-4184-BA83-2A2C7319BFE0}">
      <dgm:prSet/>
      <dgm:spPr/>
      <dgm:t>
        <a:bodyPr/>
        <a:lstStyle/>
        <a:p>
          <a:endParaRPr lang="en-US"/>
        </a:p>
      </dgm:t>
    </dgm:pt>
    <dgm:pt modelId="{FA173E6A-5A3A-417E-97F9-4C4691D2C257}">
      <dgm:prSet phldrT="[Text]" custScaleX="161813" custScaleY="150226" custRadScaleRad="137506" custRadScaleInc="-74358"/>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endParaRPr lang="en-US"/>
        </a:p>
      </dgm:t>
    </dgm:pt>
    <dgm:pt modelId="{08E5D711-C130-4975-ADEC-D95840B85EA4}" type="parTrans" cxnId="{C66A5689-C7B4-429C-B639-5625F0BABAF8}">
      <dgm:prSet/>
      <dgm:spPr/>
      <dgm:t>
        <a:bodyPr/>
        <a:lstStyle/>
        <a:p>
          <a:endParaRPr lang="en-US"/>
        </a:p>
      </dgm:t>
    </dgm:pt>
    <dgm:pt modelId="{7D1E9A78-0783-4A43-A5C8-D949B16767E7}" type="sibTrans" cxnId="{C66A5689-C7B4-429C-B639-5625F0BABAF8}">
      <dgm:prSet/>
      <dgm:spPr/>
      <dgm:t>
        <a:bodyPr/>
        <a:lstStyle/>
        <a:p>
          <a:endParaRPr lang="en-US"/>
        </a:p>
      </dgm:t>
    </dgm:pt>
    <dgm:pt modelId="{9E7C2B3C-6A05-4F3C-AA9A-BC7041EACE3C}">
      <dgm:prSet phldrT="[Text]" custScaleX="152266" custScaleY="149267" custRadScaleRad="140232" custRadScaleInc="-71395"/>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endParaRPr lang="en-US"/>
        </a:p>
      </dgm:t>
    </dgm:pt>
    <dgm:pt modelId="{5EC95A6B-820D-4DCA-A875-53D1736833AE}" type="parTrans" cxnId="{94B6B4B1-01C9-45A7-87C1-3BCA17D469BA}">
      <dgm:prSet/>
      <dgm:spPr/>
      <dgm:t>
        <a:bodyPr/>
        <a:lstStyle/>
        <a:p>
          <a:endParaRPr lang="en-US"/>
        </a:p>
      </dgm:t>
    </dgm:pt>
    <dgm:pt modelId="{CABD2FDA-B1C2-4E65-8581-36AC2198A5BC}" type="sibTrans" cxnId="{94B6B4B1-01C9-45A7-87C1-3BCA17D469BA}">
      <dgm:prSet/>
      <dgm:spPr/>
      <dgm:t>
        <a:bodyPr/>
        <a:lstStyle/>
        <a:p>
          <a:endParaRPr lang="en-US"/>
        </a:p>
      </dgm:t>
    </dgm:pt>
    <dgm:pt modelId="{88300F86-F73C-472D-ABB5-79E5A17231EF}" type="pres">
      <dgm:prSet presAssocID="{7F0DACAA-0681-45D0-906A-AB45511F2247}" presName="composite" presStyleCnt="0">
        <dgm:presLayoutVars>
          <dgm:chMax val="1"/>
          <dgm:dir/>
          <dgm:resizeHandles val="exact"/>
        </dgm:presLayoutVars>
      </dgm:prSet>
      <dgm:spPr/>
      <dgm:t>
        <a:bodyPr/>
        <a:lstStyle/>
        <a:p>
          <a:endParaRPr lang="en-US"/>
        </a:p>
      </dgm:t>
    </dgm:pt>
    <dgm:pt modelId="{2ACC601A-683F-4692-8BEB-9D1D7000139C}" type="pres">
      <dgm:prSet presAssocID="{7F0DACAA-0681-45D0-906A-AB45511F2247}" presName="radial" presStyleCnt="0">
        <dgm:presLayoutVars>
          <dgm:animLvl val="ctr"/>
        </dgm:presLayoutVars>
      </dgm:prSet>
      <dgm:spPr/>
    </dgm:pt>
    <dgm:pt modelId="{A865DA49-75C5-478E-8796-A1241A9F0070}" type="pres">
      <dgm:prSet presAssocID="{2E59B93E-CD1B-4D45-8D46-9749206028AA}" presName="centerShape" presStyleLbl="vennNode1" presStyleIdx="0" presStyleCnt="5" custScaleX="130747" custScaleY="137271" custLinFactNeighborX="-1424" custLinFactNeighborY="-6532"/>
      <dgm:spPr/>
      <dgm:t>
        <a:bodyPr/>
        <a:lstStyle/>
        <a:p>
          <a:endParaRPr lang="en-US"/>
        </a:p>
      </dgm:t>
    </dgm:pt>
    <dgm:pt modelId="{403BDB2F-F2F1-4216-B1B2-FEB0C56F527D}" type="pres">
      <dgm:prSet presAssocID="{5AC7BD75-1587-49CA-AF24-77CEC7E42039}" presName="node" presStyleLbl="vennNode1" presStyleIdx="1" presStyleCnt="5" custScaleX="157952" custScaleY="149267" custRadScaleRad="140232" custRadScaleInc="-71395">
        <dgm:presLayoutVars>
          <dgm:bulletEnabled val="1"/>
        </dgm:presLayoutVars>
      </dgm:prSet>
      <dgm:spPr/>
      <dgm:t>
        <a:bodyPr/>
        <a:lstStyle/>
        <a:p>
          <a:endParaRPr lang="en-US"/>
        </a:p>
      </dgm:t>
    </dgm:pt>
    <dgm:pt modelId="{CE43B877-01EB-4649-BBD2-8C21E555752C}" type="pres">
      <dgm:prSet presAssocID="{BE55FB5F-D53B-4C2A-8B32-948285CAF974}" presName="node" presStyleLbl="vennNode1" presStyleIdx="2" presStyleCnt="5" custScaleX="158166" custScaleY="149038" custRadScaleRad="138369" custRadScaleInc="-28106">
        <dgm:presLayoutVars>
          <dgm:bulletEnabled val="1"/>
        </dgm:presLayoutVars>
      </dgm:prSet>
      <dgm:spPr/>
      <dgm:t>
        <a:bodyPr/>
        <a:lstStyle/>
        <a:p>
          <a:endParaRPr lang="en-US"/>
        </a:p>
      </dgm:t>
    </dgm:pt>
    <dgm:pt modelId="{78828A77-81CD-4750-A697-A18163E87729}" type="pres">
      <dgm:prSet presAssocID="{516F29E1-7BD2-4033-BBAF-5AADCD4431B9}" presName="node" presStyleLbl="vennNode1" presStyleIdx="3" presStyleCnt="5" custScaleX="158126" custScaleY="149038" custRadScaleRad="138267" custRadScaleInc="-73548">
        <dgm:presLayoutVars>
          <dgm:bulletEnabled val="1"/>
        </dgm:presLayoutVars>
      </dgm:prSet>
      <dgm:spPr/>
      <dgm:t>
        <a:bodyPr/>
        <a:lstStyle/>
        <a:p>
          <a:endParaRPr lang="en-US"/>
        </a:p>
      </dgm:t>
    </dgm:pt>
    <dgm:pt modelId="{EED7A1FA-7ED7-4CE8-864F-D8E4BC522382}" type="pres">
      <dgm:prSet presAssocID="{A5948D8F-544C-4D66-94B3-098839D58273}" presName="node" presStyleLbl="vennNode1" presStyleIdx="4" presStyleCnt="5" custScaleX="158126" custScaleY="149038" custRadScaleRad="140951" custRadScaleInc="-25006">
        <dgm:presLayoutVars>
          <dgm:bulletEnabled val="1"/>
        </dgm:presLayoutVars>
      </dgm:prSet>
      <dgm:spPr/>
      <dgm:t>
        <a:bodyPr/>
        <a:lstStyle/>
        <a:p>
          <a:endParaRPr lang="en-US"/>
        </a:p>
      </dgm:t>
    </dgm:pt>
  </dgm:ptLst>
  <dgm:cxnLst>
    <dgm:cxn modelId="{8AA0ABCE-9504-4F41-BB2E-B5C87AE1059E}" srcId="{7F0DACAA-0681-45D0-906A-AB45511F2247}" destId="{2E59B93E-CD1B-4D45-8D46-9749206028AA}" srcOrd="0" destOrd="0" parTransId="{C50C4D77-8C52-491D-9994-38F3DBC0B379}" sibTransId="{AD21D678-65EA-4CC1-9017-A6FD5EA19E90}"/>
    <dgm:cxn modelId="{1BED9E11-B799-4DC9-B003-1CCDECFCE8C8}" type="presOf" srcId="{BE55FB5F-D53B-4C2A-8B32-948285CAF974}" destId="{CE43B877-01EB-4649-BBD2-8C21E555752C}" srcOrd="0" destOrd="0" presId="urn:microsoft.com/office/officeart/2005/8/layout/radial3"/>
    <dgm:cxn modelId="{94B6B4B1-01C9-45A7-87C1-3BCA17D469BA}" srcId="{7F0DACAA-0681-45D0-906A-AB45511F2247}" destId="{9E7C2B3C-6A05-4F3C-AA9A-BC7041EACE3C}" srcOrd="11" destOrd="0" parTransId="{5EC95A6B-820D-4DCA-A875-53D1736833AE}" sibTransId="{CABD2FDA-B1C2-4E65-8581-36AC2198A5BC}"/>
    <dgm:cxn modelId="{62A0E180-39BF-4B76-B822-625767E5EA8F}" srcId="{7F0DACAA-0681-45D0-906A-AB45511F2247}" destId="{F9E6023A-9E4B-42B5-B1E1-D171EE9D4D38}" srcOrd="5" destOrd="0" parTransId="{E478FD62-93D8-4580-8BF1-765819864E2C}" sibTransId="{E426C00B-2508-4325-9BDA-5B9F48DE219E}"/>
    <dgm:cxn modelId="{C66A5689-C7B4-429C-B639-5625F0BABAF8}" srcId="{7F0DACAA-0681-45D0-906A-AB45511F2247}" destId="{FA173E6A-5A3A-417E-97F9-4C4691D2C257}" srcOrd="10" destOrd="0" parTransId="{08E5D711-C130-4975-ADEC-D95840B85EA4}" sibTransId="{7D1E9A78-0783-4A43-A5C8-D949B16767E7}"/>
    <dgm:cxn modelId="{DA56FBC1-8117-4033-88DC-DF84C1FAF946}" srcId="{7F0DACAA-0681-45D0-906A-AB45511F2247}" destId="{726B9D21-F6C1-40B7-865A-CFFD9B9F3D8D}" srcOrd="9" destOrd="0" parTransId="{134F99E6-90C2-463D-A9D0-7D43DA6509B6}" sibTransId="{6A363610-BF70-4F9A-9B7D-396B275E8AD3}"/>
    <dgm:cxn modelId="{497324A5-A30D-4E9E-BE69-F33ED0E77836}" type="presOf" srcId="{A5948D8F-544C-4D66-94B3-098839D58273}" destId="{EED7A1FA-7ED7-4CE8-864F-D8E4BC522382}" srcOrd="0" destOrd="0" presId="urn:microsoft.com/office/officeart/2005/8/layout/radial3"/>
    <dgm:cxn modelId="{87CD0E82-0CA1-4A3D-8927-75E4D45104C3}" type="presOf" srcId="{2E59B93E-CD1B-4D45-8D46-9749206028AA}" destId="{A865DA49-75C5-478E-8796-A1241A9F0070}" srcOrd="0" destOrd="0" presId="urn:microsoft.com/office/officeart/2005/8/layout/radial3"/>
    <dgm:cxn modelId="{68BA6733-A22B-4FF4-924A-FA319671E816}" srcId="{2E59B93E-CD1B-4D45-8D46-9749206028AA}" destId="{5AC7BD75-1587-49CA-AF24-77CEC7E42039}" srcOrd="0" destOrd="0" parTransId="{F90473E2-CBE2-4BBB-99F1-4E321BCA9699}" sibTransId="{1805C179-1143-46C5-920D-FF05BF381179}"/>
    <dgm:cxn modelId="{B85B3168-7FB1-4957-9D0E-12F6DBF96789}" type="presOf" srcId="{5AC7BD75-1587-49CA-AF24-77CEC7E42039}" destId="{403BDB2F-F2F1-4216-B1B2-FEB0C56F527D}" srcOrd="0" destOrd="0" presId="urn:microsoft.com/office/officeart/2005/8/layout/radial3"/>
    <dgm:cxn modelId="{5E818C67-9406-4646-885D-7CA9E356DF75}" srcId="{7F0DACAA-0681-45D0-906A-AB45511F2247}" destId="{0D0EECEB-39ED-4907-9217-A0F2D8DD9FD8}" srcOrd="3" destOrd="0" parTransId="{A11FB92E-85E4-416E-A371-086ED50AA342}" sibTransId="{173791FE-5CA4-4806-8C5B-D581BB57BB8B}"/>
    <dgm:cxn modelId="{0C5B3F5D-FFFA-45D8-99D1-1066537AED29}" srcId="{7F0DACAA-0681-45D0-906A-AB45511F2247}" destId="{9A23E514-AE91-4F71-8228-ECFBB35F4C22}" srcOrd="1" destOrd="0" parTransId="{2F87AFF5-17EC-44E5-89B0-DA9E98DE8FFF}" sibTransId="{A6DE4949-3735-4487-AFB4-365D091AC276}"/>
    <dgm:cxn modelId="{E4941128-F9B0-4087-BE62-2AE43E14186E}" srcId="{7F0DACAA-0681-45D0-906A-AB45511F2247}" destId="{C3B90408-DC24-4E06-8377-0DDC8CAE47B7}" srcOrd="4" destOrd="0" parTransId="{FBBEC8EB-F737-40FB-B1CD-F3A990414AFA}" sibTransId="{14CC13C2-4EB0-40E2-B96A-DF8FE6BF6A80}"/>
    <dgm:cxn modelId="{588854B1-5C22-4593-9248-FC0D62066F0E}" srcId="{2E59B93E-CD1B-4D45-8D46-9749206028AA}" destId="{516F29E1-7BD2-4033-BBAF-5AADCD4431B9}" srcOrd="2" destOrd="0" parTransId="{FEF15248-1141-4F4B-BB72-94B5EC54AFAF}" sibTransId="{B20C2917-339D-4B46-B4A3-7E25601ACD56}"/>
    <dgm:cxn modelId="{526F5697-AAED-45C0-A1AC-24802D11D930}" srcId="{7F0DACAA-0681-45D0-906A-AB45511F2247}" destId="{C3586696-C30D-4A22-9819-65AD3150E80A}" srcOrd="7" destOrd="0" parTransId="{3D2E8588-11DF-4391-9695-ED7503FCA9FF}" sibTransId="{C6AE57B2-3B5F-46E5-96AD-246F670451CD}"/>
    <dgm:cxn modelId="{C88A2AD3-A8CD-4F1A-AAC4-6CE15FDE4C0D}" srcId="{7F0DACAA-0681-45D0-906A-AB45511F2247}" destId="{01B77FC8-53B8-48FD-9F84-027E60941BE6}" srcOrd="2" destOrd="0" parTransId="{AEEE9E1F-AF3F-4BBB-8F3E-DE123D650FA9}" sibTransId="{10B60F2B-2562-4263-8DC7-0B90E769A221}"/>
    <dgm:cxn modelId="{220FE131-31DC-4184-BA83-2A2C7319BFE0}" srcId="{2E59B93E-CD1B-4D45-8D46-9749206028AA}" destId="{A5948D8F-544C-4D66-94B3-098839D58273}" srcOrd="3" destOrd="0" parTransId="{637277E7-F888-4F6E-BC19-6FAAAEA408FD}" sibTransId="{C5DC5358-2EC1-40C7-A15A-C48927D937B4}"/>
    <dgm:cxn modelId="{56DB4D56-8F7B-4322-9DD1-66A734017E6C}" type="presOf" srcId="{7F0DACAA-0681-45D0-906A-AB45511F2247}" destId="{88300F86-F73C-472D-ABB5-79E5A17231EF}" srcOrd="0" destOrd="0" presId="urn:microsoft.com/office/officeart/2005/8/layout/radial3"/>
    <dgm:cxn modelId="{F08C6C15-A66D-48A5-992E-B60DA1174F77}" srcId="{2E59B93E-CD1B-4D45-8D46-9749206028AA}" destId="{BE55FB5F-D53B-4C2A-8B32-948285CAF974}" srcOrd="1" destOrd="0" parTransId="{8007A4E8-79EB-4CBC-969C-267C13587A75}" sibTransId="{754BF5AC-BFA0-4348-BD9D-2FFBFDBD69EA}"/>
    <dgm:cxn modelId="{09B78CAC-D072-4544-87C9-57C201A28F79}" srcId="{7F0DACAA-0681-45D0-906A-AB45511F2247}" destId="{24792373-6808-4C10-9EDE-14EE7A4BDB7E}" srcOrd="6" destOrd="0" parTransId="{C2051B28-ECED-4B8D-8388-1FC3F8230454}" sibTransId="{D27712EE-4A10-4E58-BBC0-8E5D2D1E6E7E}"/>
    <dgm:cxn modelId="{9BB5DB04-32AC-497F-AEE8-98AA2FF1AEC5}" srcId="{7F0DACAA-0681-45D0-906A-AB45511F2247}" destId="{94555B15-60B3-43B1-AA60-7337699223BC}" srcOrd="8" destOrd="0" parTransId="{A5F0AF14-DA94-467B-BC36-F436AD62D348}" sibTransId="{617F7B01-83EC-427A-88D9-28DCECDA7C2F}"/>
    <dgm:cxn modelId="{1CD459EE-1905-4499-997A-E2E5CC68520E}" type="presOf" srcId="{516F29E1-7BD2-4033-BBAF-5AADCD4431B9}" destId="{78828A77-81CD-4750-A697-A18163E87729}" srcOrd="0" destOrd="0" presId="urn:microsoft.com/office/officeart/2005/8/layout/radial3"/>
    <dgm:cxn modelId="{CD17AEA9-8195-45AE-B055-7E01B8E78904}" type="presParOf" srcId="{88300F86-F73C-472D-ABB5-79E5A17231EF}" destId="{2ACC601A-683F-4692-8BEB-9D1D7000139C}" srcOrd="0" destOrd="0" presId="urn:microsoft.com/office/officeart/2005/8/layout/radial3"/>
    <dgm:cxn modelId="{6B819A5B-3E13-4D96-83B7-0C6F5866F5B1}" type="presParOf" srcId="{2ACC601A-683F-4692-8BEB-9D1D7000139C}" destId="{A865DA49-75C5-478E-8796-A1241A9F0070}" srcOrd="0" destOrd="0" presId="urn:microsoft.com/office/officeart/2005/8/layout/radial3"/>
    <dgm:cxn modelId="{91F30734-116A-4772-A4B3-81871838B405}" type="presParOf" srcId="{2ACC601A-683F-4692-8BEB-9D1D7000139C}" destId="{403BDB2F-F2F1-4216-B1B2-FEB0C56F527D}" srcOrd="1" destOrd="0" presId="urn:microsoft.com/office/officeart/2005/8/layout/radial3"/>
    <dgm:cxn modelId="{52591004-7EDA-4135-94F8-F51955EA7E83}" type="presParOf" srcId="{2ACC601A-683F-4692-8BEB-9D1D7000139C}" destId="{CE43B877-01EB-4649-BBD2-8C21E555752C}" srcOrd="2" destOrd="0" presId="urn:microsoft.com/office/officeart/2005/8/layout/radial3"/>
    <dgm:cxn modelId="{ACF2C6B6-5D67-487C-B51A-3B093AF332DE}" type="presParOf" srcId="{2ACC601A-683F-4692-8BEB-9D1D7000139C}" destId="{78828A77-81CD-4750-A697-A18163E87729}" srcOrd="3" destOrd="0" presId="urn:microsoft.com/office/officeart/2005/8/layout/radial3"/>
    <dgm:cxn modelId="{4A247C63-0BDF-4BE9-A44A-10525E943F10}" type="presParOf" srcId="{2ACC601A-683F-4692-8BEB-9D1D7000139C}" destId="{EED7A1FA-7ED7-4CE8-864F-D8E4BC522382}"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D184F6-D336-4208-A405-CD86E6BF3CD7}" type="doc">
      <dgm:prSet loTypeId="urn:microsoft.com/office/officeart/2005/8/layout/lProcess2" loCatId="list" qsTypeId="urn:microsoft.com/office/officeart/2005/8/quickstyle/3d2" qsCatId="3D" csTypeId="urn:microsoft.com/office/officeart/2005/8/colors/accent1_2" csCatId="accent1" phldr="1"/>
      <dgm:spPr/>
      <dgm:t>
        <a:bodyPr/>
        <a:lstStyle/>
        <a:p>
          <a:endParaRPr lang="en-US"/>
        </a:p>
      </dgm:t>
    </dgm:pt>
    <dgm:pt modelId="{3D364D92-AFB1-478B-A387-A2C74507A062}">
      <dgm:prSet phldrT="[Text]"/>
      <dgm:spPr>
        <a:solidFill>
          <a:schemeClr val="tx2">
            <a:lumMod val="75000"/>
          </a:schemeClr>
        </a:solidFill>
      </dgm:spPr>
      <dgm:t>
        <a:bodyPr/>
        <a:lstStyle/>
        <a:p>
          <a:r>
            <a:rPr lang="en-US" b="1" baseline="0" dirty="0">
              <a:solidFill>
                <a:schemeClr val="accent2"/>
              </a:solidFill>
            </a:rPr>
            <a:t>Resettlement Agencies</a:t>
          </a:r>
        </a:p>
      </dgm:t>
    </dgm:pt>
    <dgm:pt modelId="{4FF6F313-823D-40E5-B818-619D9DE07BEC}" type="parTrans" cxnId="{82D2768C-9D2A-441C-8337-23CBCF429E85}">
      <dgm:prSet/>
      <dgm:spPr/>
      <dgm:t>
        <a:bodyPr/>
        <a:lstStyle/>
        <a:p>
          <a:endParaRPr lang="en-US" b="1"/>
        </a:p>
      </dgm:t>
    </dgm:pt>
    <dgm:pt modelId="{0616D9EA-7F6E-4F8B-87CD-B5A92D0E2A2F}" type="sibTrans" cxnId="{82D2768C-9D2A-441C-8337-23CBCF429E85}">
      <dgm:prSet/>
      <dgm:spPr/>
      <dgm:t>
        <a:bodyPr/>
        <a:lstStyle/>
        <a:p>
          <a:endParaRPr lang="en-US" b="1"/>
        </a:p>
      </dgm:t>
    </dgm:pt>
    <dgm:pt modelId="{7DF8C3C0-EB1A-44D1-8A7C-F5BA804F36A4}">
      <dgm:prSet phldrT="[Text]"/>
      <dgm:spPr>
        <a:solidFill>
          <a:schemeClr val="tx2">
            <a:lumMod val="75000"/>
          </a:schemeClr>
        </a:solidFill>
      </dgm:spPr>
      <dgm:t>
        <a:bodyPr/>
        <a:lstStyle/>
        <a:p>
          <a:r>
            <a:rPr lang="en-US" b="1" baseline="0" dirty="0">
              <a:solidFill>
                <a:schemeClr val="accent2"/>
              </a:solidFill>
            </a:rPr>
            <a:t>Women’s Wellness Foundation</a:t>
          </a:r>
        </a:p>
      </dgm:t>
    </dgm:pt>
    <dgm:pt modelId="{376F28B8-4CD3-4E75-9968-33DAB92B1043}" type="parTrans" cxnId="{F930E09B-E039-47C3-8D06-A991FA0EFE5E}">
      <dgm:prSet/>
      <dgm:spPr/>
      <dgm:t>
        <a:bodyPr/>
        <a:lstStyle/>
        <a:p>
          <a:endParaRPr lang="en-US" b="1"/>
        </a:p>
      </dgm:t>
    </dgm:pt>
    <dgm:pt modelId="{1221EBFC-5339-4DF7-842D-72B3C02B51FE}" type="sibTrans" cxnId="{F930E09B-E039-47C3-8D06-A991FA0EFE5E}">
      <dgm:prSet/>
      <dgm:spPr/>
      <dgm:t>
        <a:bodyPr/>
        <a:lstStyle/>
        <a:p>
          <a:endParaRPr lang="en-US" b="1"/>
        </a:p>
      </dgm:t>
    </dgm:pt>
    <dgm:pt modelId="{44334B7C-19CD-4EC8-B754-2D5F4799C606}">
      <dgm:prSet phldrT="[Text]"/>
      <dgm:spPr>
        <a:solidFill>
          <a:schemeClr val="tx2">
            <a:lumMod val="75000"/>
          </a:schemeClr>
        </a:solidFill>
      </dgm:spPr>
      <dgm:t>
        <a:bodyPr/>
        <a:lstStyle/>
        <a:p>
          <a:r>
            <a:rPr lang="en-US" b="1" baseline="0" dirty="0">
              <a:solidFill>
                <a:schemeClr val="accent2"/>
              </a:solidFill>
            </a:rPr>
            <a:t>Passages</a:t>
          </a:r>
        </a:p>
      </dgm:t>
    </dgm:pt>
    <dgm:pt modelId="{85E68C84-9633-4BBE-ADEF-133444F7C815}" type="parTrans" cxnId="{2BEEFF12-7597-4C26-8E7B-0608E8A27B8F}">
      <dgm:prSet/>
      <dgm:spPr/>
      <dgm:t>
        <a:bodyPr/>
        <a:lstStyle/>
        <a:p>
          <a:endParaRPr lang="en-US" b="1"/>
        </a:p>
      </dgm:t>
    </dgm:pt>
    <dgm:pt modelId="{DC450B1A-BB1A-43DB-A595-E7A7307B2E21}" type="sibTrans" cxnId="{2BEEFF12-7597-4C26-8E7B-0608E8A27B8F}">
      <dgm:prSet/>
      <dgm:spPr/>
      <dgm:t>
        <a:bodyPr/>
        <a:lstStyle/>
        <a:p>
          <a:endParaRPr lang="en-US" b="1"/>
        </a:p>
      </dgm:t>
    </dgm:pt>
    <dgm:pt modelId="{C167BA0F-1781-4D63-87FF-2FEB01BA6421}">
      <dgm:prSet phldrT="[Text]"/>
      <dgm:spPr>
        <a:gradFill flip="none" rotWithShape="1">
          <a:gsLst>
            <a:gs pos="0">
              <a:schemeClr val="accent2">
                <a:lumMod val="40000"/>
                <a:lumOff val="60000"/>
              </a:schemeClr>
            </a:gs>
            <a:gs pos="19000">
              <a:schemeClr val="accent2">
                <a:lumMod val="95000"/>
                <a:lumOff val="5000"/>
              </a:schemeClr>
            </a:gs>
            <a:gs pos="100000">
              <a:schemeClr val="accent2">
                <a:lumMod val="60000"/>
              </a:schemeClr>
            </a:gs>
          </a:gsLst>
          <a:path path="circle">
            <a:fillToRect l="50000" t="130000" r="50000" b="-30000"/>
          </a:path>
          <a:tileRect/>
        </a:gradFill>
      </dgm:spPr>
      <dgm:t>
        <a:bodyPr/>
        <a:lstStyle/>
        <a:p>
          <a:r>
            <a:rPr lang="en-US" b="1" dirty="0"/>
            <a:t>Re-Entry &amp; Recovery</a:t>
          </a:r>
        </a:p>
      </dgm:t>
    </dgm:pt>
    <dgm:pt modelId="{BEE5503B-2A05-4A5B-8FCA-906C47B5D664}" type="parTrans" cxnId="{75407F70-9859-4DAE-9D52-B0B122DAE84E}">
      <dgm:prSet/>
      <dgm:spPr/>
      <dgm:t>
        <a:bodyPr/>
        <a:lstStyle/>
        <a:p>
          <a:endParaRPr lang="en-US" b="1"/>
        </a:p>
      </dgm:t>
    </dgm:pt>
    <dgm:pt modelId="{02411885-6AE4-4498-9055-3B451EEF8D47}" type="sibTrans" cxnId="{75407F70-9859-4DAE-9D52-B0B122DAE84E}">
      <dgm:prSet/>
      <dgm:spPr/>
      <dgm:t>
        <a:bodyPr/>
        <a:lstStyle/>
        <a:p>
          <a:endParaRPr lang="en-US" b="1"/>
        </a:p>
      </dgm:t>
    </dgm:pt>
    <dgm:pt modelId="{22693BE7-6C42-4233-889E-3850A4460C0F}">
      <dgm:prSet phldrT="[Text]"/>
      <dgm:spPr>
        <a:gradFill flip="none" rotWithShape="1">
          <a:gsLst>
            <a:gs pos="0">
              <a:schemeClr val="accent2">
                <a:lumMod val="40000"/>
                <a:lumOff val="60000"/>
              </a:schemeClr>
            </a:gs>
            <a:gs pos="19000">
              <a:schemeClr val="accent2">
                <a:lumMod val="95000"/>
                <a:lumOff val="5000"/>
              </a:schemeClr>
            </a:gs>
            <a:gs pos="100000">
              <a:schemeClr val="accent2">
                <a:lumMod val="60000"/>
              </a:schemeClr>
            </a:gs>
          </a:gsLst>
          <a:path path="circle">
            <a:fillToRect l="50000" t="130000" r="50000" b="-30000"/>
          </a:path>
          <a:tileRect/>
        </a:gradFill>
      </dgm:spPr>
      <dgm:t>
        <a:bodyPr/>
        <a:lstStyle/>
        <a:p>
          <a:r>
            <a:rPr lang="en-US" b="1" dirty="0"/>
            <a:t>Aging Out of Foster Care</a:t>
          </a:r>
        </a:p>
      </dgm:t>
    </dgm:pt>
    <dgm:pt modelId="{BEE0B4DC-6B67-4E62-B597-82FB22E71792}" type="parTrans" cxnId="{B71686D2-0E1F-4BD0-AB40-9580E879ED20}">
      <dgm:prSet/>
      <dgm:spPr/>
      <dgm:t>
        <a:bodyPr/>
        <a:lstStyle/>
        <a:p>
          <a:endParaRPr lang="en-US" b="1"/>
        </a:p>
      </dgm:t>
    </dgm:pt>
    <dgm:pt modelId="{A75777F7-F84D-42EA-8927-F709ABD17B4C}" type="sibTrans" cxnId="{B71686D2-0E1F-4BD0-AB40-9580E879ED20}">
      <dgm:prSet/>
      <dgm:spPr/>
      <dgm:t>
        <a:bodyPr/>
        <a:lstStyle/>
        <a:p>
          <a:endParaRPr lang="en-US" b="1"/>
        </a:p>
      </dgm:t>
    </dgm:pt>
    <dgm:pt modelId="{7B43EA98-CC8F-479C-8E2C-DE208042DDBC}">
      <dgm:prSet phldrT="[Text]"/>
      <dgm:spPr>
        <a:solidFill>
          <a:schemeClr val="tx2">
            <a:lumMod val="75000"/>
          </a:schemeClr>
        </a:solidFill>
      </dgm:spPr>
      <dgm:t>
        <a:bodyPr/>
        <a:lstStyle/>
        <a:p>
          <a:r>
            <a:rPr lang="en-US" b="1" baseline="0" dirty="0">
              <a:solidFill>
                <a:schemeClr val="accent2"/>
              </a:solidFill>
            </a:rPr>
            <a:t>Bessie’s Angels</a:t>
          </a:r>
        </a:p>
      </dgm:t>
    </dgm:pt>
    <dgm:pt modelId="{D54A2DE7-462A-425E-9147-1E09BFAD36C9}" type="parTrans" cxnId="{EE2B190E-5CDB-43EE-8DE3-53758549A7C8}">
      <dgm:prSet/>
      <dgm:spPr/>
      <dgm:t>
        <a:bodyPr/>
        <a:lstStyle/>
        <a:p>
          <a:endParaRPr lang="en-US" b="1"/>
        </a:p>
      </dgm:t>
    </dgm:pt>
    <dgm:pt modelId="{8667BCE2-AA84-4323-823D-ADEA533DB0C1}" type="sibTrans" cxnId="{EE2B190E-5CDB-43EE-8DE3-53758549A7C8}">
      <dgm:prSet/>
      <dgm:spPr/>
      <dgm:t>
        <a:bodyPr/>
        <a:lstStyle/>
        <a:p>
          <a:endParaRPr lang="en-US" b="1"/>
        </a:p>
      </dgm:t>
    </dgm:pt>
    <dgm:pt modelId="{996808B3-EA51-49B0-9157-411440A09F02}">
      <dgm:prSet phldrT="[Text]"/>
      <dgm:spPr>
        <a:gradFill flip="none" rotWithShape="1">
          <a:gsLst>
            <a:gs pos="0">
              <a:schemeClr val="accent2">
                <a:lumMod val="40000"/>
                <a:lumOff val="60000"/>
              </a:schemeClr>
            </a:gs>
            <a:gs pos="19000">
              <a:schemeClr val="accent2">
                <a:lumMod val="95000"/>
                <a:lumOff val="5000"/>
              </a:schemeClr>
            </a:gs>
            <a:gs pos="100000">
              <a:schemeClr val="accent2">
                <a:lumMod val="60000"/>
              </a:schemeClr>
            </a:gs>
          </a:gsLst>
          <a:path path="circle">
            <a:fillToRect l="50000" t="130000" r="50000" b="-30000"/>
          </a:path>
          <a:tileRect/>
        </a:gradFill>
      </dgm:spPr>
      <dgm:t>
        <a:bodyPr/>
        <a:lstStyle/>
        <a:p>
          <a:r>
            <a:rPr lang="en-US" b="1" dirty="0"/>
            <a:t>Refugees</a:t>
          </a:r>
        </a:p>
      </dgm:t>
    </dgm:pt>
    <dgm:pt modelId="{6D566FC4-B45F-4875-A9D0-2C6262F38A03}" type="parTrans" cxnId="{0370B4C1-A039-4BCE-A46D-134A5D04BC95}">
      <dgm:prSet/>
      <dgm:spPr/>
      <dgm:t>
        <a:bodyPr/>
        <a:lstStyle/>
        <a:p>
          <a:endParaRPr lang="en-US" b="1"/>
        </a:p>
      </dgm:t>
    </dgm:pt>
    <dgm:pt modelId="{23E4F025-F219-474B-9CE9-B59379DF884E}" type="sibTrans" cxnId="{0370B4C1-A039-4BCE-A46D-134A5D04BC95}">
      <dgm:prSet/>
      <dgm:spPr/>
      <dgm:t>
        <a:bodyPr/>
        <a:lstStyle/>
        <a:p>
          <a:endParaRPr lang="en-US" b="1"/>
        </a:p>
      </dgm:t>
    </dgm:pt>
    <dgm:pt modelId="{2961789F-C02C-4234-8077-42188D218524}">
      <dgm:prSet phldrT="[Text]"/>
      <dgm:spPr>
        <a:solidFill>
          <a:schemeClr val="tx2">
            <a:lumMod val="75000"/>
          </a:schemeClr>
        </a:solidFill>
      </dgm:spPr>
      <dgm:t>
        <a:bodyPr/>
        <a:lstStyle/>
        <a:p>
          <a:r>
            <a:rPr lang="en-US" b="1" baseline="0" dirty="0">
              <a:solidFill>
                <a:schemeClr val="accent2"/>
              </a:solidFill>
            </a:rPr>
            <a:t>Mustard Seed</a:t>
          </a:r>
        </a:p>
      </dgm:t>
    </dgm:pt>
    <dgm:pt modelId="{C69434CA-29DA-44DE-99C1-0447455AD49D}" type="parTrans" cxnId="{2D55C1EF-F92B-4147-8884-2B2ED4FBAD7F}">
      <dgm:prSet/>
      <dgm:spPr/>
      <dgm:t>
        <a:bodyPr/>
        <a:lstStyle/>
        <a:p>
          <a:endParaRPr lang="en-US" b="1"/>
        </a:p>
      </dgm:t>
    </dgm:pt>
    <dgm:pt modelId="{9AE726D1-8344-4103-B7AC-F18D9ACF0C47}" type="sibTrans" cxnId="{2D55C1EF-F92B-4147-8884-2B2ED4FBAD7F}">
      <dgm:prSet/>
      <dgm:spPr/>
      <dgm:t>
        <a:bodyPr/>
        <a:lstStyle/>
        <a:p>
          <a:endParaRPr lang="en-US" b="1"/>
        </a:p>
      </dgm:t>
    </dgm:pt>
    <dgm:pt modelId="{CBF25845-B393-41C6-982A-0BDDF9E69360}" type="pres">
      <dgm:prSet presAssocID="{F7D184F6-D336-4208-A405-CD86E6BF3CD7}" presName="theList" presStyleCnt="0">
        <dgm:presLayoutVars>
          <dgm:dir/>
          <dgm:animLvl val="lvl"/>
          <dgm:resizeHandles val="exact"/>
        </dgm:presLayoutVars>
      </dgm:prSet>
      <dgm:spPr/>
      <dgm:t>
        <a:bodyPr/>
        <a:lstStyle/>
        <a:p>
          <a:endParaRPr lang="en-US"/>
        </a:p>
      </dgm:t>
    </dgm:pt>
    <dgm:pt modelId="{7E62389F-ADB7-438A-A334-D4B42484887D}" type="pres">
      <dgm:prSet presAssocID="{C167BA0F-1781-4D63-87FF-2FEB01BA6421}" presName="compNode" presStyleCnt="0"/>
      <dgm:spPr/>
    </dgm:pt>
    <dgm:pt modelId="{67AC6BFB-6254-4E63-A5C6-850C45E5C6BD}" type="pres">
      <dgm:prSet presAssocID="{C167BA0F-1781-4D63-87FF-2FEB01BA6421}" presName="aNode" presStyleLbl="bgShp" presStyleIdx="0" presStyleCnt="3"/>
      <dgm:spPr/>
      <dgm:t>
        <a:bodyPr/>
        <a:lstStyle/>
        <a:p>
          <a:endParaRPr lang="en-US"/>
        </a:p>
      </dgm:t>
    </dgm:pt>
    <dgm:pt modelId="{DCBC633F-EC75-41BD-B131-64F7D0D9260D}" type="pres">
      <dgm:prSet presAssocID="{C167BA0F-1781-4D63-87FF-2FEB01BA6421}" presName="textNode" presStyleLbl="bgShp" presStyleIdx="0" presStyleCnt="3"/>
      <dgm:spPr/>
      <dgm:t>
        <a:bodyPr/>
        <a:lstStyle/>
        <a:p>
          <a:endParaRPr lang="en-US"/>
        </a:p>
      </dgm:t>
    </dgm:pt>
    <dgm:pt modelId="{7D7AE23D-D912-4A27-A7B6-BF7578163537}" type="pres">
      <dgm:prSet presAssocID="{C167BA0F-1781-4D63-87FF-2FEB01BA6421}" presName="compChildNode" presStyleCnt="0"/>
      <dgm:spPr/>
    </dgm:pt>
    <dgm:pt modelId="{2BFD5EEF-8A0E-46AA-960C-7B7414A1619C}" type="pres">
      <dgm:prSet presAssocID="{C167BA0F-1781-4D63-87FF-2FEB01BA6421}" presName="theInnerList" presStyleCnt="0"/>
      <dgm:spPr/>
    </dgm:pt>
    <dgm:pt modelId="{0F77D8A9-CBF2-4A1A-A0F9-6F1C5B750CAE}" type="pres">
      <dgm:prSet presAssocID="{7DF8C3C0-EB1A-44D1-8A7C-F5BA804F36A4}" presName="childNode" presStyleLbl="node1" presStyleIdx="0" presStyleCnt="5">
        <dgm:presLayoutVars>
          <dgm:bulletEnabled val="1"/>
        </dgm:presLayoutVars>
      </dgm:prSet>
      <dgm:spPr/>
      <dgm:t>
        <a:bodyPr/>
        <a:lstStyle/>
        <a:p>
          <a:endParaRPr lang="en-US"/>
        </a:p>
      </dgm:t>
    </dgm:pt>
    <dgm:pt modelId="{518657FD-A08A-476A-BF89-803D80C18888}" type="pres">
      <dgm:prSet presAssocID="{7DF8C3C0-EB1A-44D1-8A7C-F5BA804F36A4}" presName="aSpace2" presStyleCnt="0"/>
      <dgm:spPr/>
    </dgm:pt>
    <dgm:pt modelId="{43BF3F37-F912-4CE7-937D-E8F18173F431}" type="pres">
      <dgm:prSet presAssocID="{44334B7C-19CD-4EC8-B754-2D5F4799C606}" presName="childNode" presStyleLbl="node1" presStyleIdx="1" presStyleCnt="5">
        <dgm:presLayoutVars>
          <dgm:bulletEnabled val="1"/>
        </dgm:presLayoutVars>
      </dgm:prSet>
      <dgm:spPr/>
      <dgm:t>
        <a:bodyPr/>
        <a:lstStyle/>
        <a:p>
          <a:endParaRPr lang="en-US"/>
        </a:p>
      </dgm:t>
    </dgm:pt>
    <dgm:pt modelId="{E35630DC-B0D1-4022-B82A-1AF36D88B10D}" type="pres">
      <dgm:prSet presAssocID="{C167BA0F-1781-4D63-87FF-2FEB01BA6421}" presName="aSpace" presStyleCnt="0"/>
      <dgm:spPr/>
    </dgm:pt>
    <dgm:pt modelId="{A40D6A3D-AA63-4F2A-9534-65AA8681D495}" type="pres">
      <dgm:prSet presAssocID="{22693BE7-6C42-4233-889E-3850A4460C0F}" presName="compNode" presStyleCnt="0"/>
      <dgm:spPr/>
    </dgm:pt>
    <dgm:pt modelId="{E89BAAA7-8D00-4F05-AA31-2FBB73959EEE}" type="pres">
      <dgm:prSet presAssocID="{22693BE7-6C42-4233-889E-3850A4460C0F}" presName="aNode" presStyleLbl="bgShp" presStyleIdx="1" presStyleCnt="3" custLinFactNeighborX="1138"/>
      <dgm:spPr/>
      <dgm:t>
        <a:bodyPr/>
        <a:lstStyle/>
        <a:p>
          <a:endParaRPr lang="en-US"/>
        </a:p>
      </dgm:t>
    </dgm:pt>
    <dgm:pt modelId="{63A720C5-1606-4C53-B6C1-1D776455409A}" type="pres">
      <dgm:prSet presAssocID="{22693BE7-6C42-4233-889E-3850A4460C0F}" presName="textNode" presStyleLbl="bgShp" presStyleIdx="1" presStyleCnt="3"/>
      <dgm:spPr/>
      <dgm:t>
        <a:bodyPr/>
        <a:lstStyle/>
        <a:p>
          <a:endParaRPr lang="en-US"/>
        </a:p>
      </dgm:t>
    </dgm:pt>
    <dgm:pt modelId="{54138747-D517-4A15-94E5-6D59149FF082}" type="pres">
      <dgm:prSet presAssocID="{22693BE7-6C42-4233-889E-3850A4460C0F}" presName="compChildNode" presStyleCnt="0"/>
      <dgm:spPr/>
    </dgm:pt>
    <dgm:pt modelId="{9C3479E4-7BD9-4006-8618-FAA6329F5EF0}" type="pres">
      <dgm:prSet presAssocID="{22693BE7-6C42-4233-889E-3850A4460C0F}" presName="theInnerList" presStyleCnt="0"/>
      <dgm:spPr/>
    </dgm:pt>
    <dgm:pt modelId="{46D9FCEA-7970-464B-9538-43870866639E}" type="pres">
      <dgm:prSet presAssocID="{7B43EA98-CC8F-479C-8E2C-DE208042DDBC}" presName="childNode" presStyleLbl="node1" presStyleIdx="2" presStyleCnt="5">
        <dgm:presLayoutVars>
          <dgm:bulletEnabled val="1"/>
        </dgm:presLayoutVars>
      </dgm:prSet>
      <dgm:spPr/>
      <dgm:t>
        <a:bodyPr/>
        <a:lstStyle/>
        <a:p>
          <a:endParaRPr lang="en-US"/>
        </a:p>
      </dgm:t>
    </dgm:pt>
    <dgm:pt modelId="{DA0BF28E-86FC-4B59-8221-A0FB735E904B}" type="pres">
      <dgm:prSet presAssocID="{22693BE7-6C42-4233-889E-3850A4460C0F}" presName="aSpace" presStyleCnt="0"/>
      <dgm:spPr/>
    </dgm:pt>
    <dgm:pt modelId="{F95003E1-DB01-415B-AFA2-4B28CC23458C}" type="pres">
      <dgm:prSet presAssocID="{996808B3-EA51-49B0-9157-411440A09F02}" presName="compNode" presStyleCnt="0"/>
      <dgm:spPr/>
    </dgm:pt>
    <dgm:pt modelId="{954C1B5A-8991-486D-8EBF-C12463E6360C}" type="pres">
      <dgm:prSet presAssocID="{996808B3-EA51-49B0-9157-411440A09F02}" presName="aNode" presStyleLbl="bgShp" presStyleIdx="2" presStyleCnt="3"/>
      <dgm:spPr/>
      <dgm:t>
        <a:bodyPr/>
        <a:lstStyle/>
        <a:p>
          <a:endParaRPr lang="en-US"/>
        </a:p>
      </dgm:t>
    </dgm:pt>
    <dgm:pt modelId="{FCD52E68-3BE4-40FD-99A9-BC41191CBBC7}" type="pres">
      <dgm:prSet presAssocID="{996808B3-EA51-49B0-9157-411440A09F02}" presName="textNode" presStyleLbl="bgShp" presStyleIdx="2" presStyleCnt="3"/>
      <dgm:spPr/>
      <dgm:t>
        <a:bodyPr/>
        <a:lstStyle/>
        <a:p>
          <a:endParaRPr lang="en-US"/>
        </a:p>
      </dgm:t>
    </dgm:pt>
    <dgm:pt modelId="{57104417-6F4F-49E6-B8BE-F9176134B528}" type="pres">
      <dgm:prSet presAssocID="{996808B3-EA51-49B0-9157-411440A09F02}" presName="compChildNode" presStyleCnt="0"/>
      <dgm:spPr/>
    </dgm:pt>
    <dgm:pt modelId="{2779DA3E-4CF7-4245-ABF1-0CFACD2A4A46}" type="pres">
      <dgm:prSet presAssocID="{996808B3-EA51-49B0-9157-411440A09F02}" presName="theInnerList" presStyleCnt="0"/>
      <dgm:spPr/>
    </dgm:pt>
    <dgm:pt modelId="{5BDB92CA-0AB6-4A3E-BAAC-5BFAAA749525}" type="pres">
      <dgm:prSet presAssocID="{2961789F-C02C-4234-8077-42188D218524}" presName="childNode" presStyleLbl="node1" presStyleIdx="3" presStyleCnt="5">
        <dgm:presLayoutVars>
          <dgm:bulletEnabled val="1"/>
        </dgm:presLayoutVars>
      </dgm:prSet>
      <dgm:spPr/>
      <dgm:t>
        <a:bodyPr/>
        <a:lstStyle/>
        <a:p>
          <a:endParaRPr lang="en-US"/>
        </a:p>
      </dgm:t>
    </dgm:pt>
    <dgm:pt modelId="{3FEA4CEE-5AF0-4170-8DC4-650FD1ACC84A}" type="pres">
      <dgm:prSet presAssocID="{2961789F-C02C-4234-8077-42188D218524}" presName="aSpace2" presStyleCnt="0"/>
      <dgm:spPr/>
    </dgm:pt>
    <dgm:pt modelId="{8EF99D5A-C085-4AD3-A829-94A9B93F7322}" type="pres">
      <dgm:prSet presAssocID="{3D364D92-AFB1-478B-A387-A2C74507A062}" presName="childNode" presStyleLbl="node1" presStyleIdx="4" presStyleCnt="5">
        <dgm:presLayoutVars>
          <dgm:bulletEnabled val="1"/>
        </dgm:presLayoutVars>
      </dgm:prSet>
      <dgm:spPr/>
      <dgm:t>
        <a:bodyPr/>
        <a:lstStyle/>
        <a:p>
          <a:endParaRPr lang="en-US"/>
        </a:p>
      </dgm:t>
    </dgm:pt>
  </dgm:ptLst>
  <dgm:cxnLst>
    <dgm:cxn modelId="{21CE3DAD-7374-494A-9317-641F1B05F659}" type="presOf" srcId="{C167BA0F-1781-4D63-87FF-2FEB01BA6421}" destId="{DCBC633F-EC75-41BD-B131-64F7D0D9260D}" srcOrd="1" destOrd="0" presId="urn:microsoft.com/office/officeart/2005/8/layout/lProcess2"/>
    <dgm:cxn modelId="{16104384-5958-492B-9E14-90D907478A14}" type="presOf" srcId="{22693BE7-6C42-4233-889E-3850A4460C0F}" destId="{E89BAAA7-8D00-4F05-AA31-2FBB73959EEE}" srcOrd="0" destOrd="0" presId="urn:microsoft.com/office/officeart/2005/8/layout/lProcess2"/>
    <dgm:cxn modelId="{758D9A1D-F3D5-4107-B31F-7EAEAD6F7AD2}" type="presOf" srcId="{22693BE7-6C42-4233-889E-3850A4460C0F}" destId="{63A720C5-1606-4C53-B6C1-1D776455409A}" srcOrd="1" destOrd="0" presId="urn:microsoft.com/office/officeart/2005/8/layout/lProcess2"/>
    <dgm:cxn modelId="{6673C152-46E5-492D-A1E8-22A9F5569634}" type="presOf" srcId="{2961789F-C02C-4234-8077-42188D218524}" destId="{5BDB92CA-0AB6-4A3E-BAAC-5BFAAA749525}" srcOrd="0" destOrd="0" presId="urn:microsoft.com/office/officeart/2005/8/layout/lProcess2"/>
    <dgm:cxn modelId="{BD00BB2D-1355-4EF6-B0BF-44234C8D31A1}" type="presOf" srcId="{7B43EA98-CC8F-479C-8E2C-DE208042DDBC}" destId="{46D9FCEA-7970-464B-9538-43870866639E}" srcOrd="0" destOrd="0" presId="urn:microsoft.com/office/officeart/2005/8/layout/lProcess2"/>
    <dgm:cxn modelId="{F930E09B-E039-47C3-8D06-A991FA0EFE5E}" srcId="{C167BA0F-1781-4D63-87FF-2FEB01BA6421}" destId="{7DF8C3C0-EB1A-44D1-8A7C-F5BA804F36A4}" srcOrd="0" destOrd="0" parTransId="{376F28B8-4CD3-4E75-9968-33DAB92B1043}" sibTransId="{1221EBFC-5339-4DF7-842D-72B3C02B51FE}"/>
    <dgm:cxn modelId="{8F8A368A-F05A-45B3-A89F-598EE48D8D07}" type="presOf" srcId="{7DF8C3C0-EB1A-44D1-8A7C-F5BA804F36A4}" destId="{0F77D8A9-CBF2-4A1A-A0F9-6F1C5B750CAE}" srcOrd="0" destOrd="0" presId="urn:microsoft.com/office/officeart/2005/8/layout/lProcess2"/>
    <dgm:cxn modelId="{CD6EDF9A-A5E6-4908-83A0-20D1AA9C8E1B}" type="presOf" srcId="{996808B3-EA51-49B0-9157-411440A09F02}" destId="{954C1B5A-8991-486D-8EBF-C12463E6360C}" srcOrd="0" destOrd="0" presId="urn:microsoft.com/office/officeart/2005/8/layout/lProcess2"/>
    <dgm:cxn modelId="{C150D36D-747A-4644-AD54-88322D627ADD}" type="presOf" srcId="{F7D184F6-D336-4208-A405-CD86E6BF3CD7}" destId="{CBF25845-B393-41C6-982A-0BDDF9E69360}" srcOrd="0" destOrd="0" presId="urn:microsoft.com/office/officeart/2005/8/layout/lProcess2"/>
    <dgm:cxn modelId="{82D2768C-9D2A-441C-8337-23CBCF429E85}" srcId="{996808B3-EA51-49B0-9157-411440A09F02}" destId="{3D364D92-AFB1-478B-A387-A2C74507A062}" srcOrd="1" destOrd="0" parTransId="{4FF6F313-823D-40E5-B818-619D9DE07BEC}" sibTransId="{0616D9EA-7F6E-4F8B-87CD-B5A92D0E2A2F}"/>
    <dgm:cxn modelId="{B71686D2-0E1F-4BD0-AB40-9580E879ED20}" srcId="{F7D184F6-D336-4208-A405-CD86E6BF3CD7}" destId="{22693BE7-6C42-4233-889E-3850A4460C0F}" srcOrd="1" destOrd="0" parTransId="{BEE0B4DC-6B67-4E62-B597-82FB22E71792}" sibTransId="{A75777F7-F84D-42EA-8927-F709ABD17B4C}"/>
    <dgm:cxn modelId="{C2B5EEEB-CE5B-4027-B31E-A6536A72A412}" type="presOf" srcId="{3D364D92-AFB1-478B-A387-A2C74507A062}" destId="{8EF99D5A-C085-4AD3-A829-94A9B93F7322}" srcOrd="0" destOrd="0" presId="urn:microsoft.com/office/officeart/2005/8/layout/lProcess2"/>
    <dgm:cxn modelId="{EE2B190E-5CDB-43EE-8DE3-53758549A7C8}" srcId="{22693BE7-6C42-4233-889E-3850A4460C0F}" destId="{7B43EA98-CC8F-479C-8E2C-DE208042DDBC}" srcOrd="0" destOrd="0" parTransId="{D54A2DE7-462A-425E-9147-1E09BFAD36C9}" sibTransId="{8667BCE2-AA84-4323-823D-ADEA533DB0C1}"/>
    <dgm:cxn modelId="{7C38E059-C7A2-4E48-A51A-03F6B7458A17}" type="presOf" srcId="{C167BA0F-1781-4D63-87FF-2FEB01BA6421}" destId="{67AC6BFB-6254-4E63-A5C6-850C45E5C6BD}" srcOrd="0" destOrd="0" presId="urn:microsoft.com/office/officeart/2005/8/layout/lProcess2"/>
    <dgm:cxn modelId="{2D55C1EF-F92B-4147-8884-2B2ED4FBAD7F}" srcId="{996808B3-EA51-49B0-9157-411440A09F02}" destId="{2961789F-C02C-4234-8077-42188D218524}" srcOrd="0" destOrd="0" parTransId="{C69434CA-29DA-44DE-99C1-0447455AD49D}" sibTransId="{9AE726D1-8344-4103-B7AC-F18D9ACF0C47}"/>
    <dgm:cxn modelId="{75407F70-9859-4DAE-9D52-B0B122DAE84E}" srcId="{F7D184F6-D336-4208-A405-CD86E6BF3CD7}" destId="{C167BA0F-1781-4D63-87FF-2FEB01BA6421}" srcOrd="0" destOrd="0" parTransId="{BEE5503B-2A05-4A5B-8FCA-906C47B5D664}" sibTransId="{02411885-6AE4-4498-9055-3B451EEF8D47}"/>
    <dgm:cxn modelId="{1C1E6996-F94C-4E58-A3A5-AE0C194A42ED}" type="presOf" srcId="{996808B3-EA51-49B0-9157-411440A09F02}" destId="{FCD52E68-3BE4-40FD-99A9-BC41191CBBC7}" srcOrd="1" destOrd="0" presId="urn:microsoft.com/office/officeart/2005/8/layout/lProcess2"/>
    <dgm:cxn modelId="{2BEEFF12-7597-4C26-8E7B-0608E8A27B8F}" srcId="{C167BA0F-1781-4D63-87FF-2FEB01BA6421}" destId="{44334B7C-19CD-4EC8-B754-2D5F4799C606}" srcOrd="1" destOrd="0" parTransId="{85E68C84-9633-4BBE-ADEF-133444F7C815}" sibTransId="{DC450B1A-BB1A-43DB-A595-E7A7307B2E21}"/>
    <dgm:cxn modelId="{0370B4C1-A039-4BCE-A46D-134A5D04BC95}" srcId="{F7D184F6-D336-4208-A405-CD86E6BF3CD7}" destId="{996808B3-EA51-49B0-9157-411440A09F02}" srcOrd="2" destOrd="0" parTransId="{6D566FC4-B45F-4875-A9D0-2C6262F38A03}" sibTransId="{23E4F025-F219-474B-9CE9-B59379DF884E}"/>
    <dgm:cxn modelId="{A4468C56-D932-447C-A589-344480F1944A}" type="presOf" srcId="{44334B7C-19CD-4EC8-B754-2D5F4799C606}" destId="{43BF3F37-F912-4CE7-937D-E8F18173F431}" srcOrd="0" destOrd="0" presId="urn:microsoft.com/office/officeart/2005/8/layout/lProcess2"/>
    <dgm:cxn modelId="{0EEB5B17-6CA7-48FD-AF3A-307E84CA3018}" type="presParOf" srcId="{CBF25845-B393-41C6-982A-0BDDF9E69360}" destId="{7E62389F-ADB7-438A-A334-D4B42484887D}" srcOrd="0" destOrd="0" presId="urn:microsoft.com/office/officeart/2005/8/layout/lProcess2"/>
    <dgm:cxn modelId="{ADE5B086-4D25-485E-932B-2FF2A3D71BEA}" type="presParOf" srcId="{7E62389F-ADB7-438A-A334-D4B42484887D}" destId="{67AC6BFB-6254-4E63-A5C6-850C45E5C6BD}" srcOrd="0" destOrd="0" presId="urn:microsoft.com/office/officeart/2005/8/layout/lProcess2"/>
    <dgm:cxn modelId="{CA9D3BB2-F6FF-40BE-A306-8D9033A8449E}" type="presParOf" srcId="{7E62389F-ADB7-438A-A334-D4B42484887D}" destId="{DCBC633F-EC75-41BD-B131-64F7D0D9260D}" srcOrd="1" destOrd="0" presId="urn:microsoft.com/office/officeart/2005/8/layout/lProcess2"/>
    <dgm:cxn modelId="{2290DDB1-CF72-4938-B991-0E077393D919}" type="presParOf" srcId="{7E62389F-ADB7-438A-A334-D4B42484887D}" destId="{7D7AE23D-D912-4A27-A7B6-BF7578163537}" srcOrd="2" destOrd="0" presId="urn:microsoft.com/office/officeart/2005/8/layout/lProcess2"/>
    <dgm:cxn modelId="{EB2F7706-95D8-488D-9B11-17E5CC7DB480}" type="presParOf" srcId="{7D7AE23D-D912-4A27-A7B6-BF7578163537}" destId="{2BFD5EEF-8A0E-46AA-960C-7B7414A1619C}" srcOrd="0" destOrd="0" presId="urn:microsoft.com/office/officeart/2005/8/layout/lProcess2"/>
    <dgm:cxn modelId="{91CD3D70-CC51-4B1A-85FE-BC5A7BA1D99F}" type="presParOf" srcId="{2BFD5EEF-8A0E-46AA-960C-7B7414A1619C}" destId="{0F77D8A9-CBF2-4A1A-A0F9-6F1C5B750CAE}" srcOrd="0" destOrd="0" presId="urn:microsoft.com/office/officeart/2005/8/layout/lProcess2"/>
    <dgm:cxn modelId="{C2DD54A2-753E-44DF-A9B4-D876474F7146}" type="presParOf" srcId="{2BFD5EEF-8A0E-46AA-960C-7B7414A1619C}" destId="{518657FD-A08A-476A-BF89-803D80C18888}" srcOrd="1" destOrd="0" presId="urn:microsoft.com/office/officeart/2005/8/layout/lProcess2"/>
    <dgm:cxn modelId="{83FEC79B-E8CD-4581-82D4-6DBB16B034B3}" type="presParOf" srcId="{2BFD5EEF-8A0E-46AA-960C-7B7414A1619C}" destId="{43BF3F37-F912-4CE7-937D-E8F18173F431}" srcOrd="2" destOrd="0" presId="urn:microsoft.com/office/officeart/2005/8/layout/lProcess2"/>
    <dgm:cxn modelId="{E7AE76B6-BF5A-43E1-8ABB-333E4B26A9E3}" type="presParOf" srcId="{CBF25845-B393-41C6-982A-0BDDF9E69360}" destId="{E35630DC-B0D1-4022-B82A-1AF36D88B10D}" srcOrd="1" destOrd="0" presId="urn:microsoft.com/office/officeart/2005/8/layout/lProcess2"/>
    <dgm:cxn modelId="{D9D5FEAD-7DAE-4789-81E6-3524A13F00CF}" type="presParOf" srcId="{CBF25845-B393-41C6-982A-0BDDF9E69360}" destId="{A40D6A3D-AA63-4F2A-9534-65AA8681D495}" srcOrd="2" destOrd="0" presId="urn:microsoft.com/office/officeart/2005/8/layout/lProcess2"/>
    <dgm:cxn modelId="{E3B6C95D-3C5E-4DBE-9C20-EA231527947B}" type="presParOf" srcId="{A40D6A3D-AA63-4F2A-9534-65AA8681D495}" destId="{E89BAAA7-8D00-4F05-AA31-2FBB73959EEE}" srcOrd="0" destOrd="0" presId="urn:microsoft.com/office/officeart/2005/8/layout/lProcess2"/>
    <dgm:cxn modelId="{9EE2D483-4D74-4AA0-A00C-2360D63B4581}" type="presParOf" srcId="{A40D6A3D-AA63-4F2A-9534-65AA8681D495}" destId="{63A720C5-1606-4C53-B6C1-1D776455409A}" srcOrd="1" destOrd="0" presId="urn:microsoft.com/office/officeart/2005/8/layout/lProcess2"/>
    <dgm:cxn modelId="{BFE2D5E4-E218-4277-B51C-4363AF49682C}" type="presParOf" srcId="{A40D6A3D-AA63-4F2A-9534-65AA8681D495}" destId="{54138747-D517-4A15-94E5-6D59149FF082}" srcOrd="2" destOrd="0" presId="urn:microsoft.com/office/officeart/2005/8/layout/lProcess2"/>
    <dgm:cxn modelId="{2557D639-9758-4424-A01E-A9902983FA63}" type="presParOf" srcId="{54138747-D517-4A15-94E5-6D59149FF082}" destId="{9C3479E4-7BD9-4006-8618-FAA6329F5EF0}" srcOrd="0" destOrd="0" presId="urn:microsoft.com/office/officeart/2005/8/layout/lProcess2"/>
    <dgm:cxn modelId="{4B1215FE-5113-4D96-BCB1-57B7C9167399}" type="presParOf" srcId="{9C3479E4-7BD9-4006-8618-FAA6329F5EF0}" destId="{46D9FCEA-7970-464B-9538-43870866639E}" srcOrd="0" destOrd="0" presId="urn:microsoft.com/office/officeart/2005/8/layout/lProcess2"/>
    <dgm:cxn modelId="{069AF471-1970-40DF-8C0F-37EAA92CB575}" type="presParOf" srcId="{CBF25845-B393-41C6-982A-0BDDF9E69360}" destId="{DA0BF28E-86FC-4B59-8221-A0FB735E904B}" srcOrd="3" destOrd="0" presId="urn:microsoft.com/office/officeart/2005/8/layout/lProcess2"/>
    <dgm:cxn modelId="{9106037F-E46E-47C0-B30B-C23F29225925}" type="presParOf" srcId="{CBF25845-B393-41C6-982A-0BDDF9E69360}" destId="{F95003E1-DB01-415B-AFA2-4B28CC23458C}" srcOrd="4" destOrd="0" presId="urn:microsoft.com/office/officeart/2005/8/layout/lProcess2"/>
    <dgm:cxn modelId="{9CA2256A-ABC2-40DC-BB86-9A84328B8806}" type="presParOf" srcId="{F95003E1-DB01-415B-AFA2-4B28CC23458C}" destId="{954C1B5A-8991-486D-8EBF-C12463E6360C}" srcOrd="0" destOrd="0" presId="urn:microsoft.com/office/officeart/2005/8/layout/lProcess2"/>
    <dgm:cxn modelId="{0214F2EF-7757-4D3B-899B-5E4082639CE4}" type="presParOf" srcId="{F95003E1-DB01-415B-AFA2-4B28CC23458C}" destId="{FCD52E68-3BE4-40FD-99A9-BC41191CBBC7}" srcOrd="1" destOrd="0" presId="urn:microsoft.com/office/officeart/2005/8/layout/lProcess2"/>
    <dgm:cxn modelId="{CE5D4154-F9F4-4E60-A989-319A5779C5C9}" type="presParOf" srcId="{F95003E1-DB01-415B-AFA2-4B28CC23458C}" destId="{57104417-6F4F-49E6-B8BE-F9176134B528}" srcOrd="2" destOrd="0" presId="urn:microsoft.com/office/officeart/2005/8/layout/lProcess2"/>
    <dgm:cxn modelId="{1664F731-0931-4272-86DA-539719CB677F}" type="presParOf" srcId="{57104417-6F4F-49E6-B8BE-F9176134B528}" destId="{2779DA3E-4CF7-4245-ABF1-0CFACD2A4A46}" srcOrd="0" destOrd="0" presId="urn:microsoft.com/office/officeart/2005/8/layout/lProcess2"/>
    <dgm:cxn modelId="{ED77BBD3-890D-47C0-A760-94C574470C41}" type="presParOf" srcId="{2779DA3E-4CF7-4245-ABF1-0CFACD2A4A46}" destId="{5BDB92CA-0AB6-4A3E-BAAC-5BFAAA749525}" srcOrd="0" destOrd="0" presId="urn:microsoft.com/office/officeart/2005/8/layout/lProcess2"/>
    <dgm:cxn modelId="{426D6FA5-2A5D-4436-8475-AEBDEA6F4AFE}" type="presParOf" srcId="{2779DA3E-4CF7-4245-ABF1-0CFACD2A4A46}" destId="{3FEA4CEE-5AF0-4170-8DC4-650FD1ACC84A}" srcOrd="1" destOrd="0" presId="urn:microsoft.com/office/officeart/2005/8/layout/lProcess2"/>
    <dgm:cxn modelId="{9A3EFA86-F0CD-4311-A5A2-575C56627AF7}" type="presParOf" srcId="{2779DA3E-4CF7-4245-ABF1-0CFACD2A4A46}" destId="{8EF99D5A-C085-4AD3-A829-94A9B93F732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D184F6-D336-4208-A405-CD86E6BF3CD7}" type="doc">
      <dgm:prSet loTypeId="urn:microsoft.com/office/officeart/2005/8/layout/lProcess2" loCatId="list" qsTypeId="urn:microsoft.com/office/officeart/2005/8/quickstyle/3d2" qsCatId="3D" csTypeId="urn:microsoft.com/office/officeart/2005/8/colors/accent1_2" csCatId="accent1" phldr="1"/>
      <dgm:spPr/>
      <dgm:t>
        <a:bodyPr/>
        <a:lstStyle/>
        <a:p>
          <a:endParaRPr lang="en-US"/>
        </a:p>
      </dgm:t>
    </dgm:pt>
    <dgm:pt modelId="{5D33BAF3-597D-43BA-B39C-E96B5F7AC255}">
      <dgm:prSet phldrT="[Text]"/>
      <dgm:spPr>
        <a:solidFill>
          <a:srgbClr val="002060"/>
        </a:solidFill>
      </dgm:spPr>
      <dgm:t>
        <a:bodyPr/>
        <a:lstStyle/>
        <a:p>
          <a:r>
            <a:rPr lang="en-US" b="1" baseline="0" dirty="0">
              <a:solidFill>
                <a:schemeClr val="accent2"/>
              </a:solidFill>
            </a:rPr>
            <a:t>Julie Adams House</a:t>
          </a:r>
        </a:p>
      </dgm:t>
    </dgm:pt>
    <dgm:pt modelId="{D0D0DEF7-590A-4906-B4B3-E248BC4AD15C}" type="parTrans" cxnId="{1FB33526-0D94-4C6B-80CE-AFC0DF5C3B3E}">
      <dgm:prSet/>
      <dgm:spPr/>
      <dgm:t>
        <a:bodyPr/>
        <a:lstStyle/>
        <a:p>
          <a:endParaRPr lang="en-US" b="1"/>
        </a:p>
      </dgm:t>
    </dgm:pt>
    <dgm:pt modelId="{0F990EA7-9CEE-4AE4-ABAB-EEB95FEB7424}" type="sibTrans" cxnId="{1FB33526-0D94-4C6B-80CE-AFC0DF5C3B3E}">
      <dgm:prSet/>
      <dgm:spPr/>
      <dgm:t>
        <a:bodyPr/>
        <a:lstStyle/>
        <a:p>
          <a:endParaRPr lang="en-US" b="1"/>
        </a:p>
      </dgm:t>
    </dgm:pt>
    <dgm:pt modelId="{710A8950-B79C-42FC-87D4-7613C4C791BA}">
      <dgm:prSet phldrT="[Text]"/>
      <dgm:spPr>
        <a:solidFill>
          <a:srgbClr val="002060"/>
        </a:solidFill>
      </dgm:spPr>
      <dgm:t>
        <a:bodyPr/>
        <a:lstStyle/>
        <a:p>
          <a:r>
            <a:rPr lang="en-US" b="1" baseline="0" dirty="0">
              <a:solidFill>
                <a:schemeClr val="accent2"/>
              </a:solidFill>
            </a:rPr>
            <a:t>Woodrow Project</a:t>
          </a:r>
        </a:p>
      </dgm:t>
    </dgm:pt>
    <dgm:pt modelId="{84EDA530-2302-471A-819C-F4DF490072FE}" type="parTrans" cxnId="{491A1AFE-2EE3-483E-B231-3D3DBD861A9C}">
      <dgm:prSet/>
      <dgm:spPr/>
      <dgm:t>
        <a:bodyPr/>
        <a:lstStyle/>
        <a:p>
          <a:endParaRPr lang="en-US" b="1"/>
        </a:p>
      </dgm:t>
    </dgm:pt>
    <dgm:pt modelId="{E2BA545F-65FE-4988-89CA-0CFF2DA9B019}" type="sibTrans" cxnId="{491A1AFE-2EE3-483E-B231-3D3DBD861A9C}">
      <dgm:prSet/>
      <dgm:spPr/>
      <dgm:t>
        <a:bodyPr/>
        <a:lstStyle/>
        <a:p>
          <a:endParaRPr lang="en-US" b="1"/>
        </a:p>
      </dgm:t>
    </dgm:pt>
    <dgm:pt modelId="{E0786264-3EE1-4063-A0F3-5C4724145D73}">
      <dgm:prSet phldrT="[Text]"/>
      <dgm:spPr>
        <a:gradFill flip="none" rotWithShape="1">
          <a:gsLst>
            <a:gs pos="0">
              <a:schemeClr val="accent2">
                <a:lumMod val="40000"/>
                <a:lumOff val="60000"/>
              </a:schemeClr>
            </a:gs>
            <a:gs pos="13000">
              <a:schemeClr val="accent2">
                <a:lumMod val="95000"/>
                <a:lumOff val="5000"/>
              </a:schemeClr>
            </a:gs>
            <a:gs pos="100000">
              <a:schemeClr val="accent2">
                <a:lumMod val="60000"/>
              </a:schemeClr>
            </a:gs>
          </a:gsLst>
          <a:path path="circle">
            <a:fillToRect l="50000" t="130000" r="50000" b="-30000"/>
          </a:path>
          <a:tileRect/>
        </a:gradFill>
      </dgm:spPr>
      <dgm:t>
        <a:bodyPr/>
        <a:lstStyle/>
        <a:p>
          <a:r>
            <a:rPr lang="en-US" b="1" dirty="0"/>
            <a:t>Single Parenthood &amp; Family Homelessness</a:t>
          </a:r>
        </a:p>
      </dgm:t>
    </dgm:pt>
    <dgm:pt modelId="{937454F9-B990-4105-B75E-287DA40FB426}" type="parTrans" cxnId="{7317E411-C030-401D-811D-C42D2F65A53E}">
      <dgm:prSet/>
      <dgm:spPr/>
      <dgm:t>
        <a:bodyPr/>
        <a:lstStyle/>
        <a:p>
          <a:endParaRPr lang="en-US" b="1"/>
        </a:p>
      </dgm:t>
    </dgm:pt>
    <dgm:pt modelId="{A03826BD-9CA2-4E6B-A144-186BD2090D52}" type="sibTrans" cxnId="{7317E411-C030-401D-811D-C42D2F65A53E}">
      <dgm:prSet/>
      <dgm:spPr/>
      <dgm:t>
        <a:bodyPr/>
        <a:lstStyle/>
        <a:p>
          <a:endParaRPr lang="en-US" b="1"/>
        </a:p>
      </dgm:t>
    </dgm:pt>
    <dgm:pt modelId="{B05432B3-10CB-4638-A11B-2028C02E9F1E}">
      <dgm:prSet phldrT="[Text]"/>
      <dgm:spPr>
        <a:solidFill>
          <a:srgbClr val="002060"/>
        </a:solidFill>
      </dgm:spPr>
      <dgm:t>
        <a:bodyPr/>
        <a:lstStyle/>
        <a:p>
          <a:r>
            <a:rPr lang="en-US" b="1" baseline="0" dirty="0">
              <a:solidFill>
                <a:schemeClr val="accent2"/>
              </a:solidFill>
            </a:rPr>
            <a:t>City Mission – New Horizons</a:t>
          </a:r>
        </a:p>
      </dgm:t>
    </dgm:pt>
    <dgm:pt modelId="{D8F251DB-4934-41CC-A8D2-5C5BA8E85CE6}" type="parTrans" cxnId="{EEF99DFD-DF94-4EAE-966B-66AE198A4CC6}">
      <dgm:prSet/>
      <dgm:spPr/>
      <dgm:t>
        <a:bodyPr/>
        <a:lstStyle/>
        <a:p>
          <a:endParaRPr lang="en-US" b="1"/>
        </a:p>
      </dgm:t>
    </dgm:pt>
    <dgm:pt modelId="{C422FE7B-09EC-456F-B029-267E20681915}" type="sibTrans" cxnId="{EEF99DFD-DF94-4EAE-966B-66AE198A4CC6}">
      <dgm:prSet/>
      <dgm:spPr/>
      <dgm:t>
        <a:bodyPr/>
        <a:lstStyle/>
        <a:p>
          <a:endParaRPr lang="en-US" b="1"/>
        </a:p>
      </dgm:t>
    </dgm:pt>
    <dgm:pt modelId="{EC6A44B4-91B9-4E4A-9646-D77F000770E5}">
      <dgm:prSet phldrT="[Text]"/>
      <dgm:spPr>
        <a:solidFill>
          <a:srgbClr val="002060"/>
        </a:solidFill>
      </dgm:spPr>
      <dgm:t>
        <a:bodyPr/>
        <a:lstStyle/>
        <a:p>
          <a:r>
            <a:rPr lang="en-US" b="1" baseline="0" dirty="0">
              <a:solidFill>
                <a:schemeClr val="accent2"/>
              </a:solidFill>
            </a:rPr>
            <a:t>Fatherhood Initiative</a:t>
          </a:r>
        </a:p>
      </dgm:t>
    </dgm:pt>
    <dgm:pt modelId="{494A9419-194C-4FDE-826D-AC40A9A8058A}" type="parTrans" cxnId="{61DF820E-822E-49FD-8002-8FD82C8AF247}">
      <dgm:prSet/>
      <dgm:spPr/>
      <dgm:t>
        <a:bodyPr/>
        <a:lstStyle/>
        <a:p>
          <a:endParaRPr lang="en-US" b="1"/>
        </a:p>
      </dgm:t>
    </dgm:pt>
    <dgm:pt modelId="{6784EB0A-250C-440B-A2E3-B5D3EAECE8C1}" type="sibTrans" cxnId="{61DF820E-822E-49FD-8002-8FD82C8AF247}">
      <dgm:prSet/>
      <dgm:spPr/>
      <dgm:t>
        <a:bodyPr/>
        <a:lstStyle/>
        <a:p>
          <a:endParaRPr lang="en-US" b="1"/>
        </a:p>
      </dgm:t>
    </dgm:pt>
    <dgm:pt modelId="{1937251C-BDF1-4096-8057-0FECABA4298C}">
      <dgm:prSet phldrT="[Text]"/>
      <dgm:spPr>
        <a:solidFill>
          <a:srgbClr val="002060"/>
        </a:solidFill>
      </dgm:spPr>
      <dgm:t>
        <a:bodyPr/>
        <a:lstStyle/>
        <a:p>
          <a:r>
            <a:rPr lang="en-US" b="1" baseline="0" dirty="0">
              <a:solidFill>
                <a:schemeClr val="accent2"/>
              </a:solidFill>
            </a:rPr>
            <a:t>Jordan CRC, Inc.</a:t>
          </a:r>
        </a:p>
      </dgm:t>
    </dgm:pt>
    <dgm:pt modelId="{2D41FA12-C982-4B9C-B41B-1038FE223F0F}" type="parTrans" cxnId="{3688F5AB-2F69-422D-B3EC-2200CAFD5CB6}">
      <dgm:prSet/>
      <dgm:spPr/>
      <dgm:t>
        <a:bodyPr/>
        <a:lstStyle/>
        <a:p>
          <a:endParaRPr lang="en-US" b="1"/>
        </a:p>
      </dgm:t>
    </dgm:pt>
    <dgm:pt modelId="{18D3A52A-36B7-4EA9-A34C-DFB1C31ADD16}" type="sibTrans" cxnId="{3688F5AB-2F69-422D-B3EC-2200CAFD5CB6}">
      <dgm:prSet/>
      <dgm:spPr/>
      <dgm:t>
        <a:bodyPr/>
        <a:lstStyle/>
        <a:p>
          <a:endParaRPr lang="en-US" b="1"/>
        </a:p>
      </dgm:t>
    </dgm:pt>
    <dgm:pt modelId="{D4E478BD-CEB5-471A-B193-9313F6251811}">
      <dgm:prSet phldrT="[Text]"/>
      <dgm:spPr>
        <a:gradFill flip="none" rotWithShape="1">
          <a:gsLst>
            <a:gs pos="0">
              <a:schemeClr val="accent2">
                <a:lumMod val="40000"/>
                <a:lumOff val="60000"/>
              </a:schemeClr>
            </a:gs>
            <a:gs pos="13000">
              <a:schemeClr val="accent2">
                <a:lumMod val="95000"/>
                <a:lumOff val="5000"/>
              </a:schemeClr>
            </a:gs>
            <a:gs pos="100000">
              <a:schemeClr val="accent2">
                <a:lumMod val="60000"/>
              </a:schemeClr>
            </a:gs>
          </a:gsLst>
          <a:path path="circle">
            <a:fillToRect l="50000" t="130000" r="50000" b="-30000"/>
          </a:path>
          <a:tileRect/>
        </a:gradFill>
      </dgm:spPr>
      <dgm:t>
        <a:bodyPr/>
        <a:lstStyle/>
        <a:p>
          <a:r>
            <a:rPr lang="en-US" b="1" dirty="0"/>
            <a:t>Congregate &amp; Sober Living</a:t>
          </a:r>
        </a:p>
      </dgm:t>
    </dgm:pt>
    <dgm:pt modelId="{84C0D21E-7F72-4E7B-88CC-86A47BA498F5}" type="parTrans" cxnId="{43B23D43-C6E5-45AC-BF2B-A8804F649BAF}">
      <dgm:prSet/>
      <dgm:spPr/>
      <dgm:t>
        <a:bodyPr/>
        <a:lstStyle/>
        <a:p>
          <a:endParaRPr lang="en-US" b="1"/>
        </a:p>
      </dgm:t>
    </dgm:pt>
    <dgm:pt modelId="{0679A87E-D4FC-44B5-A365-01D0A7775CD9}" type="sibTrans" cxnId="{43B23D43-C6E5-45AC-BF2B-A8804F649BAF}">
      <dgm:prSet/>
      <dgm:spPr/>
      <dgm:t>
        <a:bodyPr/>
        <a:lstStyle/>
        <a:p>
          <a:endParaRPr lang="en-US" b="1"/>
        </a:p>
      </dgm:t>
    </dgm:pt>
    <dgm:pt modelId="{5B0BF1BC-FEA9-41E2-ABD5-47B61B7B172F}">
      <dgm:prSet phldrT="[Text]"/>
      <dgm:spPr>
        <a:gradFill flip="none" rotWithShape="1">
          <a:gsLst>
            <a:gs pos="0">
              <a:schemeClr val="accent2">
                <a:lumMod val="40000"/>
                <a:lumOff val="60000"/>
              </a:schemeClr>
            </a:gs>
            <a:gs pos="13000">
              <a:schemeClr val="accent2">
                <a:lumMod val="95000"/>
                <a:lumOff val="5000"/>
              </a:schemeClr>
            </a:gs>
            <a:gs pos="100000">
              <a:schemeClr val="accent2">
                <a:lumMod val="60000"/>
              </a:schemeClr>
            </a:gs>
          </a:gsLst>
          <a:path path="circle">
            <a:fillToRect l="50000" t="130000" r="50000" b="-30000"/>
          </a:path>
          <a:tileRect/>
        </a:gradFill>
      </dgm:spPr>
      <dgm:t>
        <a:bodyPr/>
        <a:lstStyle/>
        <a:p>
          <a:r>
            <a:rPr lang="en-US" b="1" dirty="0"/>
            <a:t>Veterans</a:t>
          </a:r>
        </a:p>
      </dgm:t>
    </dgm:pt>
    <dgm:pt modelId="{AABD464F-0DF5-4E61-92D3-BFD9CF003B02}" type="sibTrans" cxnId="{474A7482-0944-4940-9A3A-9812C878B51D}">
      <dgm:prSet/>
      <dgm:spPr/>
      <dgm:t>
        <a:bodyPr/>
        <a:lstStyle/>
        <a:p>
          <a:endParaRPr lang="en-US" b="1"/>
        </a:p>
      </dgm:t>
    </dgm:pt>
    <dgm:pt modelId="{30441A0A-FCBF-4048-ABB6-389D24C1C4EE}" type="parTrans" cxnId="{474A7482-0944-4940-9A3A-9812C878B51D}">
      <dgm:prSet/>
      <dgm:spPr/>
      <dgm:t>
        <a:bodyPr/>
        <a:lstStyle/>
        <a:p>
          <a:endParaRPr lang="en-US" b="1"/>
        </a:p>
      </dgm:t>
    </dgm:pt>
    <dgm:pt modelId="{8BA737E2-3A49-4D43-BA18-AB5DF89EC487}">
      <dgm:prSet phldrT="[Text]"/>
      <dgm:spPr>
        <a:solidFill>
          <a:srgbClr val="002060"/>
        </a:solidFill>
      </dgm:spPr>
      <dgm:t>
        <a:bodyPr/>
        <a:lstStyle/>
        <a:p>
          <a:r>
            <a:rPr lang="en-US" b="1" baseline="0" dirty="0">
              <a:solidFill>
                <a:schemeClr val="accent2"/>
              </a:solidFill>
            </a:rPr>
            <a:t>Purple Heart Homes</a:t>
          </a:r>
        </a:p>
      </dgm:t>
    </dgm:pt>
    <dgm:pt modelId="{FB9256FE-5C62-4C63-9FE6-A67CC825FBDC}" type="parTrans" cxnId="{4611AF8D-90A5-4A0F-833A-8F455990EDDA}">
      <dgm:prSet/>
      <dgm:spPr/>
      <dgm:t>
        <a:bodyPr/>
        <a:lstStyle/>
        <a:p>
          <a:endParaRPr lang="en-US" b="1"/>
        </a:p>
      </dgm:t>
    </dgm:pt>
    <dgm:pt modelId="{D4B2A8AB-DD46-48AB-A9A2-2E19C160428B}" type="sibTrans" cxnId="{4611AF8D-90A5-4A0F-833A-8F455990EDDA}">
      <dgm:prSet/>
      <dgm:spPr/>
      <dgm:t>
        <a:bodyPr/>
        <a:lstStyle/>
        <a:p>
          <a:endParaRPr lang="en-US" b="1"/>
        </a:p>
      </dgm:t>
    </dgm:pt>
    <dgm:pt modelId="{54B9B3E4-4CB3-42A4-A1FA-6F4D6629FA3B}">
      <dgm:prSet phldrT="[Text]"/>
      <dgm:spPr>
        <a:solidFill>
          <a:srgbClr val="002060"/>
        </a:solidFill>
      </dgm:spPr>
      <dgm:t>
        <a:bodyPr/>
        <a:lstStyle/>
        <a:p>
          <a:r>
            <a:rPr lang="en-US" b="1" baseline="0" dirty="0">
              <a:solidFill>
                <a:schemeClr val="accent2"/>
              </a:solidFill>
            </a:rPr>
            <a:t>Lutheran Metro Ministries</a:t>
          </a:r>
        </a:p>
      </dgm:t>
    </dgm:pt>
    <dgm:pt modelId="{1A63C1DB-EFD1-45E0-8893-648795E0B5E9}" type="parTrans" cxnId="{3A982F19-D305-49DF-B44B-A86EA8632366}">
      <dgm:prSet/>
      <dgm:spPr/>
      <dgm:t>
        <a:bodyPr/>
        <a:lstStyle/>
        <a:p>
          <a:endParaRPr lang="en-US" b="1"/>
        </a:p>
      </dgm:t>
    </dgm:pt>
    <dgm:pt modelId="{D654A2E0-F5B9-431D-BDAB-EE66117A5EA9}" type="sibTrans" cxnId="{3A982F19-D305-49DF-B44B-A86EA8632366}">
      <dgm:prSet/>
      <dgm:spPr/>
      <dgm:t>
        <a:bodyPr/>
        <a:lstStyle/>
        <a:p>
          <a:endParaRPr lang="en-US" b="1"/>
        </a:p>
      </dgm:t>
    </dgm:pt>
    <dgm:pt modelId="{AD285BF4-7DAF-43CF-A598-E40716C17CF7}">
      <dgm:prSet phldrT="[Text]"/>
      <dgm:spPr>
        <a:solidFill>
          <a:srgbClr val="002060"/>
        </a:solidFill>
      </dgm:spPr>
      <dgm:t>
        <a:bodyPr/>
        <a:lstStyle/>
        <a:p>
          <a:r>
            <a:rPr lang="en-US" b="1" baseline="0" dirty="0">
              <a:solidFill>
                <a:schemeClr val="accent2"/>
              </a:solidFill>
            </a:rPr>
            <a:t>Women of Hope</a:t>
          </a:r>
        </a:p>
      </dgm:t>
    </dgm:pt>
    <dgm:pt modelId="{0ED69285-69A8-41D5-BDC1-7DB083634ADC}" type="parTrans" cxnId="{3D5E5281-26E0-40DA-8DB2-5BA40192A367}">
      <dgm:prSet/>
      <dgm:spPr/>
      <dgm:t>
        <a:bodyPr/>
        <a:lstStyle/>
        <a:p>
          <a:endParaRPr lang="en-US" b="1"/>
        </a:p>
      </dgm:t>
    </dgm:pt>
    <dgm:pt modelId="{F6986A3E-6109-4F1D-ACD3-B747E246907E}" type="sibTrans" cxnId="{3D5E5281-26E0-40DA-8DB2-5BA40192A367}">
      <dgm:prSet/>
      <dgm:spPr/>
      <dgm:t>
        <a:bodyPr/>
        <a:lstStyle/>
        <a:p>
          <a:endParaRPr lang="en-US" b="1"/>
        </a:p>
      </dgm:t>
    </dgm:pt>
    <dgm:pt modelId="{CBF25845-B393-41C6-982A-0BDDF9E69360}" type="pres">
      <dgm:prSet presAssocID="{F7D184F6-D336-4208-A405-CD86E6BF3CD7}" presName="theList" presStyleCnt="0">
        <dgm:presLayoutVars>
          <dgm:dir/>
          <dgm:animLvl val="lvl"/>
          <dgm:resizeHandles val="exact"/>
        </dgm:presLayoutVars>
      </dgm:prSet>
      <dgm:spPr/>
      <dgm:t>
        <a:bodyPr/>
        <a:lstStyle/>
        <a:p>
          <a:endParaRPr lang="en-US"/>
        </a:p>
      </dgm:t>
    </dgm:pt>
    <dgm:pt modelId="{F28E8BB8-7716-4375-A818-221A9529EEC2}" type="pres">
      <dgm:prSet presAssocID="{5B0BF1BC-FEA9-41E2-ABD5-47B61B7B172F}" presName="compNode" presStyleCnt="0"/>
      <dgm:spPr/>
    </dgm:pt>
    <dgm:pt modelId="{A17D4EEA-D1CB-4A2C-8F23-4B117692F041}" type="pres">
      <dgm:prSet presAssocID="{5B0BF1BC-FEA9-41E2-ABD5-47B61B7B172F}" presName="aNode" presStyleLbl="bgShp" presStyleIdx="0" presStyleCnt="3" custLinFactNeighborX="2168" custLinFactNeighborY="-2274"/>
      <dgm:spPr/>
      <dgm:t>
        <a:bodyPr/>
        <a:lstStyle/>
        <a:p>
          <a:endParaRPr lang="en-US"/>
        </a:p>
      </dgm:t>
    </dgm:pt>
    <dgm:pt modelId="{EA10F41E-E5D4-4C9A-9774-23EEAB6A63FD}" type="pres">
      <dgm:prSet presAssocID="{5B0BF1BC-FEA9-41E2-ABD5-47B61B7B172F}" presName="textNode" presStyleLbl="bgShp" presStyleIdx="0" presStyleCnt="3"/>
      <dgm:spPr/>
      <dgm:t>
        <a:bodyPr/>
        <a:lstStyle/>
        <a:p>
          <a:endParaRPr lang="en-US"/>
        </a:p>
      </dgm:t>
    </dgm:pt>
    <dgm:pt modelId="{7A6F278F-D747-4B11-8C94-7495EB9A1250}" type="pres">
      <dgm:prSet presAssocID="{5B0BF1BC-FEA9-41E2-ABD5-47B61B7B172F}" presName="compChildNode" presStyleCnt="0"/>
      <dgm:spPr/>
    </dgm:pt>
    <dgm:pt modelId="{4129D249-2751-4741-987A-16DA417DCA96}" type="pres">
      <dgm:prSet presAssocID="{5B0BF1BC-FEA9-41E2-ABD5-47B61B7B172F}" presName="theInnerList" presStyleCnt="0"/>
      <dgm:spPr/>
    </dgm:pt>
    <dgm:pt modelId="{EF9E1EFE-A565-42DF-A768-7781E5325767}" type="pres">
      <dgm:prSet presAssocID="{8BA737E2-3A49-4D43-BA18-AB5DF89EC487}" presName="childNode" presStyleLbl="node1" presStyleIdx="0" presStyleCnt="8">
        <dgm:presLayoutVars>
          <dgm:bulletEnabled val="1"/>
        </dgm:presLayoutVars>
      </dgm:prSet>
      <dgm:spPr/>
      <dgm:t>
        <a:bodyPr/>
        <a:lstStyle/>
        <a:p>
          <a:endParaRPr lang="en-US"/>
        </a:p>
      </dgm:t>
    </dgm:pt>
    <dgm:pt modelId="{F213F3BC-A308-4EAC-8F84-FDF474D8D4A1}" type="pres">
      <dgm:prSet presAssocID="{8BA737E2-3A49-4D43-BA18-AB5DF89EC487}" presName="aSpace2" presStyleCnt="0"/>
      <dgm:spPr/>
    </dgm:pt>
    <dgm:pt modelId="{D68B06B6-72AC-445A-9329-847D7E94809A}" type="pres">
      <dgm:prSet presAssocID="{54B9B3E4-4CB3-42A4-A1FA-6F4D6629FA3B}" presName="childNode" presStyleLbl="node1" presStyleIdx="1" presStyleCnt="8">
        <dgm:presLayoutVars>
          <dgm:bulletEnabled val="1"/>
        </dgm:presLayoutVars>
      </dgm:prSet>
      <dgm:spPr/>
      <dgm:t>
        <a:bodyPr/>
        <a:lstStyle/>
        <a:p>
          <a:endParaRPr lang="en-US"/>
        </a:p>
      </dgm:t>
    </dgm:pt>
    <dgm:pt modelId="{19D577C2-DDE8-4B23-8467-F0ACDA9A6A4B}" type="pres">
      <dgm:prSet presAssocID="{54B9B3E4-4CB3-42A4-A1FA-6F4D6629FA3B}" presName="aSpace2" presStyleCnt="0"/>
      <dgm:spPr/>
    </dgm:pt>
    <dgm:pt modelId="{5BD44ACA-CBB6-4474-9D07-A7CDAF9D5FCD}" type="pres">
      <dgm:prSet presAssocID="{AD285BF4-7DAF-43CF-A598-E40716C17CF7}" presName="childNode" presStyleLbl="node1" presStyleIdx="2" presStyleCnt="8">
        <dgm:presLayoutVars>
          <dgm:bulletEnabled val="1"/>
        </dgm:presLayoutVars>
      </dgm:prSet>
      <dgm:spPr/>
      <dgm:t>
        <a:bodyPr/>
        <a:lstStyle/>
        <a:p>
          <a:endParaRPr lang="en-US"/>
        </a:p>
      </dgm:t>
    </dgm:pt>
    <dgm:pt modelId="{92ACC094-304B-4C75-A614-3C3419D4E6B0}" type="pres">
      <dgm:prSet presAssocID="{5B0BF1BC-FEA9-41E2-ABD5-47B61B7B172F}" presName="aSpace" presStyleCnt="0"/>
      <dgm:spPr/>
    </dgm:pt>
    <dgm:pt modelId="{1015A3BD-17E5-4442-9D5A-BED6A8D3B3B4}" type="pres">
      <dgm:prSet presAssocID="{D4E478BD-CEB5-471A-B193-9313F6251811}" presName="compNode" presStyleCnt="0"/>
      <dgm:spPr/>
    </dgm:pt>
    <dgm:pt modelId="{A39E51F3-7C65-4E45-9136-7238A2F04DE5}" type="pres">
      <dgm:prSet presAssocID="{D4E478BD-CEB5-471A-B193-9313F6251811}" presName="aNode" presStyleLbl="bgShp" presStyleIdx="1" presStyleCnt="3"/>
      <dgm:spPr/>
      <dgm:t>
        <a:bodyPr/>
        <a:lstStyle/>
        <a:p>
          <a:endParaRPr lang="en-US"/>
        </a:p>
      </dgm:t>
    </dgm:pt>
    <dgm:pt modelId="{A04FDD13-B7E0-4744-BDB6-C16267CC93A4}" type="pres">
      <dgm:prSet presAssocID="{D4E478BD-CEB5-471A-B193-9313F6251811}" presName="textNode" presStyleLbl="bgShp" presStyleIdx="1" presStyleCnt="3"/>
      <dgm:spPr/>
      <dgm:t>
        <a:bodyPr/>
        <a:lstStyle/>
        <a:p>
          <a:endParaRPr lang="en-US"/>
        </a:p>
      </dgm:t>
    </dgm:pt>
    <dgm:pt modelId="{08CC4070-83DB-4584-9A94-7459B675FE05}" type="pres">
      <dgm:prSet presAssocID="{D4E478BD-CEB5-471A-B193-9313F6251811}" presName="compChildNode" presStyleCnt="0"/>
      <dgm:spPr/>
    </dgm:pt>
    <dgm:pt modelId="{983EE537-7BB4-4BD1-9A61-1DB3377736E5}" type="pres">
      <dgm:prSet presAssocID="{D4E478BD-CEB5-471A-B193-9313F6251811}" presName="theInnerList" presStyleCnt="0"/>
      <dgm:spPr/>
    </dgm:pt>
    <dgm:pt modelId="{F437F885-FA03-4FF0-BC95-4BB3192CC049}" type="pres">
      <dgm:prSet presAssocID="{5D33BAF3-597D-43BA-B39C-E96B5F7AC255}" presName="childNode" presStyleLbl="node1" presStyleIdx="3" presStyleCnt="8">
        <dgm:presLayoutVars>
          <dgm:bulletEnabled val="1"/>
        </dgm:presLayoutVars>
      </dgm:prSet>
      <dgm:spPr/>
      <dgm:t>
        <a:bodyPr/>
        <a:lstStyle/>
        <a:p>
          <a:endParaRPr lang="en-US"/>
        </a:p>
      </dgm:t>
    </dgm:pt>
    <dgm:pt modelId="{EF7CA51F-783A-4391-8367-8BC88DEC150B}" type="pres">
      <dgm:prSet presAssocID="{5D33BAF3-597D-43BA-B39C-E96B5F7AC255}" presName="aSpace2" presStyleCnt="0"/>
      <dgm:spPr/>
    </dgm:pt>
    <dgm:pt modelId="{03FD4CC5-1410-4A58-866A-23F2C1805D2C}" type="pres">
      <dgm:prSet presAssocID="{710A8950-B79C-42FC-87D4-7613C4C791BA}" presName="childNode" presStyleLbl="node1" presStyleIdx="4" presStyleCnt="8">
        <dgm:presLayoutVars>
          <dgm:bulletEnabled val="1"/>
        </dgm:presLayoutVars>
      </dgm:prSet>
      <dgm:spPr/>
      <dgm:t>
        <a:bodyPr/>
        <a:lstStyle/>
        <a:p>
          <a:endParaRPr lang="en-US"/>
        </a:p>
      </dgm:t>
    </dgm:pt>
    <dgm:pt modelId="{D7EE2ED8-8AE6-4AB8-BD1B-FDC9A717BCD8}" type="pres">
      <dgm:prSet presAssocID="{710A8950-B79C-42FC-87D4-7613C4C791BA}" presName="aSpace2" presStyleCnt="0"/>
      <dgm:spPr/>
    </dgm:pt>
    <dgm:pt modelId="{0C51910C-DDEB-48A3-B4A9-46733E27BB16}" type="pres">
      <dgm:prSet presAssocID="{1937251C-BDF1-4096-8057-0FECABA4298C}" presName="childNode" presStyleLbl="node1" presStyleIdx="5" presStyleCnt="8">
        <dgm:presLayoutVars>
          <dgm:bulletEnabled val="1"/>
        </dgm:presLayoutVars>
      </dgm:prSet>
      <dgm:spPr/>
      <dgm:t>
        <a:bodyPr/>
        <a:lstStyle/>
        <a:p>
          <a:endParaRPr lang="en-US"/>
        </a:p>
      </dgm:t>
    </dgm:pt>
    <dgm:pt modelId="{DDF22378-EE5D-4F54-A659-5FE372CC8C6A}" type="pres">
      <dgm:prSet presAssocID="{D4E478BD-CEB5-471A-B193-9313F6251811}" presName="aSpace" presStyleCnt="0"/>
      <dgm:spPr/>
    </dgm:pt>
    <dgm:pt modelId="{C8C1EC60-C6C0-4C55-ACBC-5F9463A05957}" type="pres">
      <dgm:prSet presAssocID="{E0786264-3EE1-4063-A0F3-5C4724145D73}" presName="compNode" presStyleCnt="0"/>
      <dgm:spPr/>
    </dgm:pt>
    <dgm:pt modelId="{3E4036E7-8E57-4A8C-B88F-209867FEFBFB}" type="pres">
      <dgm:prSet presAssocID="{E0786264-3EE1-4063-A0F3-5C4724145D73}" presName="aNode" presStyleLbl="bgShp" presStyleIdx="2" presStyleCnt="3"/>
      <dgm:spPr/>
      <dgm:t>
        <a:bodyPr/>
        <a:lstStyle/>
        <a:p>
          <a:endParaRPr lang="en-US"/>
        </a:p>
      </dgm:t>
    </dgm:pt>
    <dgm:pt modelId="{5668B1CA-EC88-4C1C-A3AE-A1DC3F9753B1}" type="pres">
      <dgm:prSet presAssocID="{E0786264-3EE1-4063-A0F3-5C4724145D73}" presName="textNode" presStyleLbl="bgShp" presStyleIdx="2" presStyleCnt="3"/>
      <dgm:spPr/>
      <dgm:t>
        <a:bodyPr/>
        <a:lstStyle/>
        <a:p>
          <a:endParaRPr lang="en-US"/>
        </a:p>
      </dgm:t>
    </dgm:pt>
    <dgm:pt modelId="{8A181172-CD23-4A74-B674-7B99D167D3BE}" type="pres">
      <dgm:prSet presAssocID="{E0786264-3EE1-4063-A0F3-5C4724145D73}" presName="compChildNode" presStyleCnt="0"/>
      <dgm:spPr/>
    </dgm:pt>
    <dgm:pt modelId="{6B703562-6F3A-4281-BE8B-E806C0975AF9}" type="pres">
      <dgm:prSet presAssocID="{E0786264-3EE1-4063-A0F3-5C4724145D73}" presName="theInnerList" presStyleCnt="0"/>
      <dgm:spPr/>
    </dgm:pt>
    <dgm:pt modelId="{E85D06D9-0A11-4943-8837-75D8E9424299}" type="pres">
      <dgm:prSet presAssocID="{B05432B3-10CB-4638-A11B-2028C02E9F1E}" presName="childNode" presStyleLbl="node1" presStyleIdx="6" presStyleCnt="8" custLinFactNeighborY="10633">
        <dgm:presLayoutVars>
          <dgm:bulletEnabled val="1"/>
        </dgm:presLayoutVars>
      </dgm:prSet>
      <dgm:spPr/>
      <dgm:t>
        <a:bodyPr/>
        <a:lstStyle/>
        <a:p>
          <a:endParaRPr lang="en-US"/>
        </a:p>
      </dgm:t>
    </dgm:pt>
    <dgm:pt modelId="{E5ECF743-FAD9-47EF-B6AA-831DF119BDED}" type="pres">
      <dgm:prSet presAssocID="{B05432B3-10CB-4638-A11B-2028C02E9F1E}" presName="aSpace2" presStyleCnt="0"/>
      <dgm:spPr/>
    </dgm:pt>
    <dgm:pt modelId="{FABB7426-E0AE-4DC2-BDD6-D6202AFA4B12}" type="pres">
      <dgm:prSet presAssocID="{EC6A44B4-91B9-4E4A-9646-D77F000770E5}" presName="childNode" presStyleLbl="node1" presStyleIdx="7" presStyleCnt="8">
        <dgm:presLayoutVars>
          <dgm:bulletEnabled val="1"/>
        </dgm:presLayoutVars>
      </dgm:prSet>
      <dgm:spPr/>
      <dgm:t>
        <a:bodyPr/>
        <a:lstStyle/>
        <a:p>
          <a:endParaRPr lang="en-US"/>
        </a:p>
      </dgm:t>
    </dgm:pt>
  </dgm:ptLst>
  <dgm:cxnLst>
    <dgm:cxn modelId="{7D9CBA30-F758-4B6F-9AC7-9D9D0B2ABC22}" type="presOf" srcId="{710A8950-B79C-42FC-87D4-7613C4C791BA}" destId="{03FD4CC5-1410-4A58-866A-23F2C1805D2C}" srcOrd="0" destOrd="0" presId="urn:microsoft.com/office/officeart/2005/8/layout/lProcess2"/>
    <dgm:cxn modelId="{9E8556A1-C77C-4C64-97DB-AABFB52D9F6F}" type="presOf" srcId="{1937251C-BDF1-4096-8057-0FECABA4298C}" destId="{0C51910C-DDEB-48A3-B4A9-46733E27BB16}" srcOrd="0" destOrd="0" presId="urn:microsoft.com/office/officeart/2005/8/layout/lProcess2"/>
    <dgm:cxn modelId="{491A1AFE-2EE3-483E-B231-3D3DBD861A9C}" srcId="{D4E478BD-CEB5-471A-B193-9313F6251811}" destId="{710A8950-B79C-42FC-87D4-7613C4C791BA}" srcOrd="1" destOrd="0" parTransId="{84EDA530-2302-471A-819C-F4DF490072FE}" sibTransId="{E2BA545F-65FE-4988-89CA-0CFF2DA9B019}"/>
    <dgm:cxn modelId="{A65F1B51-B811-4D67-BD41-97A2C75C9B10}" type="presOf" srcId="{5D33BAF3-597D-43BA-B39C-E96B5F7AC255}" destId="{F437F885-FA03-4FF0-BC95-4BB3192CC049}" srcOrd="0" destOrd="0" presId="urn:microsoft.com/office/officeart/2005/8/layout/lProcess2"/>
    <dgm:cxn modelId="{43B23D43-C6E5-45AC-BF2B-A8804F649BAF}" srcId="{F7D184F6-D336-4208-A405-CD86E6BF3CD7}" destId="{D4E478BD-CEB5-471A-B193-9313F6251811}" srcOrd="1" destOrd="0" parTransId="{84C0D21E-7F72-4E7B-88CC-86A47BA498F5}" sibTransId="{0679A87E-D4FC-44B5-A365-01D0A7775CD9}"/>
    <dgm:cxn modelId="{6A9C8FEF-465E-4E88-B3F3-301195B3C3CA}" type="presOf" srcId="{B05432B3-10CB-4638-A11B-2028C02E9F1E}" destId="{E85D06D9-0A11-4943-8837-75D8E9424299}" srcOrd="0" destOrd="0" presId="urn:microsoft.com/office/officeart/2005/8/layout/lProcess2"/>
    <dgm:cxn modelId="{474A7482-0944-4940-9A3A-9812C878B51D}" srcId="{F7D184F6-D336-4208-A405-CD86E6BF3CD7}" destId="{5B0BF1BC-FEA9-41E2-ABD5-47B61B7B172F}" srcOrd="0" destOrd="0" parTransId="{30441A0A-FCBF-4048-ABB6-389D24C1C4EE}" sibTransId="{AABD464F-0DF5-4E61-92D3-BFD9CF003B02}"/>
    <dgm:cxn modelId="{7317E411-C030-401D-811D-C42D2F65A53E}" srcId="{F7D184F6-D336-4208-A405-CD86E6BF3CD7}" destId="{E0786264-3EE1-4063-A0F3-5C4724145D73}" srcOrd="2" destOrd="0" parTransId="{937454F9-B990-4105-B75E-287DA40FB426}" sibTransId="{A03826BD-9CA2-4E6B-A144-186BD2090D52}"/>
    <dgm:cxn modelId="{FF1A43A2-C24F-471B-97AF-F07EA7982A4A}" type="presOf" srcId="{8BA737E2-3A49-4D43-BA18-AB5DF89EC487}" destId="{EF9E1EFE-A565-42DF-A768-7781E5325767}" srcOrd="0" destOrd="0" presId="urn:microsoft.com/office/officeart/2005/8/layout/lProcess2"/>
    <dgm:cxn modelId="{3D5E5281-26E0-40DA-8DB2-5BA40192A367}" srcId="{5B0BF1BC-FEA9-41E2-ABD5-47B61B7B172F}" destId="{AD285BF4-7DAF-43CF-A598-E40716C17CF7}" srcOrd="2" destOrd="0" parTransId="{0ED69285-69A8-41D5-BDC1-7DB083634ADC}" sibTransId="{F6986A3E-6109-4F1D-ACD3-B747E246907E}"/>
    <dgm:cxn modelId="{9BD72F9A-A96A-4887-8DAA-DCC0C093B6EB}" type="presOf" srcId="{F7D184F6-D336-4208-A405-CD86E6BF3CD7}" destId="{CBF25845-B393-41C6-982A-0BDDF9E69360}" srcOrd="0" destOrd="0" presId="urn:microsoft.com/office/officeart/2005/8/layout/lProcess2"/>
    <dgm:cxn modelId="{1BD1B6EE-E9F3-4D49-BA4F-DF255CD2EDBF}" type="presOf" srcId="{5B0BF1BC-FEA9-41E2-ABD5-47B61B7B172F}" destId="{A17D4EEA-D1CB-4A2C-8F23-4B117692F041}" srcOrd="0" destOrd="0" presId="urn:microsoft.com/office/officeart/2005/8/layout/lProcess2"/>
    <dgm:cxn modelId="{1FB33526-0D94-4C6B-80CE-AFC0DF5C3B3E}" srcId="{D4E478BD-CEB5-471A-B193-9313F6251811}" destId="{5D33BAF3-597D-43BA-B39C-E96B5F7AC255}" srcOrd="0" destOrd="0" parTransId="{D0D0DEF7-590A-4906-B4B3-E248BC4AD15C}" sibTransId="{0F990EA7-9CEE-4AE4-ABAB-EEB95FEB7424}"/>
    <dgm:cxn modelId="{EEF99DFD-DF94-4EAE-966B-66AE198A4CC6}" srcId="{E0786264-3EE1-4063-A0F3-5C4724145D73}" destId="{B05432B3-10CB-4638-A11B-2028C02E9F1E}" srcOrd="0" destOrd="0" parTransId="{D8F251DB-4934-41CC-A8D2-5C5BA8E85CE6}" sibTransId="{C422FE7B-09EC-456F-B029-267E20681915}"/>
    <dgm:cxn modelId="{61DF820E-822E-49FD-8002-8FD82C8AF247}" srcId="{E0786264-3EE1-4063-A0F3-5C4724145D73}" destId="{EC6A44B4-91B9-4E4A-9646-D77F000770E5}" srcOrd="1" destOrd="0" parTransId="{494A9419-194C-4FDE-826D-AC40A9A8058A}" sibTransId="{6784EB0A-250C-440B-A2E3-B5D3EAECE8C1}"/>
    <dgm:cxn modelId="{6FA4384D-C5B7-427D-B172-71863D7AB20B}" type="presOf" srcId="{EC6A44B4-91B9-4E4A-9646-D77F000770E5}" destId="{FABB7426-E0AE-4DC2-BDD6-D6202AFA4B12}" srcOrd="0" destOrd="0" presId="urn:microsoft.com/office/officeart/2005/8/layout/lProcess2"/>
    <dgm:cxn modelId="{3A982F19-D305-49DF-B44B-A86EA8632366}" srcId="{5B0BF1BC-FEA9-41E2-ABD5-47B61B7B172F}" destId="{54B9B3E4-4CB3-42A4-A1FA-6F4D6629FA3B}" srcOrd="1" destOrd="0" parTransId="{1A63C1DB-EFD1-45E0-8893-648795E0B5E9}" sibTransId="{D654A2E0-F5B9-431D-BDAB-EE66117A5EA9}"/>
    <dgm:cxn modelId="{3688F5AB-2F69-422D-B3EC-2200CAFD5CB6}" srcId="{D4E478BD-CEB5-471A-B193-9313F6251811}" destId="{1937251C-BDF1-4096-8057-0FECABA4298C}" srcOrd="2" destOrd="0" parTransId="{2D41FA12-C982-4B9C-B41B-1038FE223F0F}" sibTransId="{18D3A52A-36B7-4EA9-A34C-DFB1C31ADD16}"/>
    <dgm:cxn modelId="{8F385970-EAC2-4DDE-9EAE-DBA0CA8CFDA5}" type="presOf" srcId="{54B9B3E4-4CB3-42A4-A1FA-6F4D6629FA3B}" destId="{D68B06B6-72AC-445A-9329-847D7E94809A}" srcOrd="0" destOrd="0" presId="urn:microsoft.com/office/officeart/2005/8/layout/lProcess2"/>
    <dgm:cxn modelId="{F411C36C-E487-4C80-8382-91FBB0290505}" type="presOf" srcId="{D4E478BD-CEB5-471A-B193-9313F6251811}" destId="{A04FDD13-B7E0-4744-BDB6-C16267CC93A4}" srcOrd="1" destOrd="0" presId="urn:microsoft.com/office/officeart/2005/8/layout/lProcess2"/>
    <dgm:cxn modelId="{3A3E2B32-F848-4676-A6AC-08D30B25A04A}" type="presOf" srcId="{AD285BF4-7DAF-43CF-A598-E40716C17CF7}" destId="{5BD44ACA-CBB6-4474-9D07-A7CDAF9D5FCD}" srcOrd="0" destOrd="0" presId="urn:microsoft.com/office/officeart/2005/8/layout/lProcess2"/>
    <dgm:cxn modelId="{5740D739-FD6A-4A8A-BF8B-D6E9F2322747}" type="presOf" srcId="{E0786264-3EE1-4063-A0F3-5C4724145D73}" destId="{5668B1CA-EC88-4C1C-A3AE-A1DC3F9753B1}" srcOrd="1" destOrd="0" presId="urn:microsoft.com/office/officeart/2005/8/layout/lProcess2"/>
    <dgm:cxn modelId="{7B9D205D-9027-40ED-B101-31299D2329A2}" type="presOf" srcId="{D4E478BD-CEB5-471A-B193-9313F6251811}" destId="{A39E51F3-7C65-4E45-9136-7238A2F04DE5}" srcOrd="0" destOrd="0" presId="urn:microsoft.com/office/officeart/2005/8/layout/lProcess2"/>
    <dgm:cxn modelId="{F8C0C657-8F33-4BDF-B6FA-1E563BB1DFAF}" type="presOf" srcId="{E0786264-3EE1-4063-A0F3-5C4724145D73}" destId="{3E4036E7-8E57-4A8C-B88F-209867FEFBFB}" srcOrd="0" destOrd="0" presId="urn:microsoft.com/office/officeart/2005/8/layout/lProcess2"/>
    <dgm:cxn modelId="{4611AF8D-90A5-4A0F-833A-8F455990EDDA}" srcId="{5B0BF1BC-FEA9-41E2-ABD5-47B61B7B172F}" destId="{8BA737E2-3A49-4D43-BA18-AB5DF89EC487}" srcOrd="0" destOrd="0" parTransId="{FB9256FE-5C62-4C63-9FE6-A67CC825FBDC}" sibTransId="{D4B2A8AB-DD46-48AB-A9A2-2E19C160428B}"/>
    <dgm:cxn modelId="{5AD14F79-864E-4F12-9044-3B7DE6EEDFEA}" type="presOf" srcId="{5B0BF1BC-FEA9-41E2-ABD5-47B61B7B172F}" destId="{EA10F41E-E5D4-4C9A-9774-23EEAB6A63FD}" srcOrd="1" destOrd="0" presId="urn:microsoft.com/office/officeart/2005/8/layout/lProcess2"/>
    <dgm:cxn modelId="{509BACCE-F795-45D0-BCF0-8816F615915C}" type="presParOf" srcId="{CBF25845-B393-41C6-982A-0BDDF9E69360}" destId="{F28E8BB8-7716-4375-A818-221A9529EEC2}" srcOrd="0" destOrd="0" presId="urn:microsoft.com/office/officeart/2005/8/layout/lProcess2"/>
    <dgm:cxn modelId="{F68A752B-EE98-4495-B88D-B520807E1E3D}" type="presParOf" srcId="{F28E8BB8-7716-4375-A818-221A9529EEC2}" destId="{A17D4EEA-D1CB-4A2C-8F23-4B117692F041}" srcOrd="0" destOrd="0" presId="urn:microsoft.com/office/officeart/2005/8/layout/lProcess2"/>
    <dgm:cxn modelId="{BC81BCBC-A104-404D-B9B0-DB297AE28462}" type="presParOf" srcId="{F28E8BB8-7716-4375-A818-221A9529EEC2}" destId="{EA10F41E-E5D4-4C9A-9774-23EEAB6A63FD}" srcOrd="1" destOrd="0" presId="urn:microsoft.com/office/officeart/2005/8/layout/lProcess2"/>
    <dgm:cxn modelId="{3EE60AB6-71F2-4CF5-AC5F-1D7A72EEB0C8}" type="presParOf" srcId="{F28E8BB8-7716-4375-A818-221A9529EEC2}" destId="{7A6F278F-D747-4B11-8C94-7495EB9A1250}" srcOrd="2" destOrd="0" presId="urn:microsoft.com/office/officeart/2005/8/layout/lProcess2"/>
    <dgm:cxn modelId="{14141E26-0F94-4D0D-8444-52934C4C008B}" type="presParOf" srcId="{7A6F278F-D747-4B11-8C94-7495EB9A1250}" destId="{4129D249-2751-4741-987A-16DA417DCA96}" srcOrd="0" destOrd="0" presId="urn:microsoft.com/office/officeart/2005/8/layout/lProcess2"/>
    <dgm:cxn modelId="{BE0092D5-5C14-48B2-A11B-8F2C9F26FFCB}" type="presParOf" srcId="{4129D249-2751-4741-987A-16DA417DCA96}" destId="{EF9E1EFE-A565-42DF-A768-7781E5325767}" srcOrd="0" destOrd="0" presId="urn:microsoft.com/office/officeart/2005/8/layout/lProcess2"/>
    <dgm:cxn modelId="{CFF74681-7B5F-45AC-B7DC-0E9E242D51F2}" type="presParOf" srcId="{4129D249-2751-4741-987A-16DA417DCA96}" destId="{F213F3BC-A308-4EAC-8F84-FDF474D8D4A1}" srcOrd="1" destOrd="0" presId="urn:microsoft.com/office/officeart/2005/8/layout/lProcess2"/>
    <dgm:cxn modelId="{91170F6D-6512-408B-A639-2DC2E6590BCA}" type="presParOf" srcId="{4129D249-2751-4741-987A-16DA417DCA96}" destId="{D68B06B6-72AC-445A-9329-847D7E94809A}" srcOrd="2" destOrd="0" presId="urn:microsoft.com/office/officeart/2005/8/layout/lProcess2"/>
    <dgm:cxn modelId="{A0E7E5B1-37A6-4E94-A2A9-AB9420FCEEDD}" type="presParOf" srcId="{4129D249-2751-4741-987A-16DA417DCA96}" destId="{19D577C2-DDE8-4B23-8467-F0ACDA9A6A4B}" srcOrd="3" destOrd="0" presId="urn:microsoft.com/office/officeart/2005/8/layout/lProcess2"/>
    <dgm:cxn modelId="{D5C3C9A4-1F33-420C-8BEE-29AC3F9AF207}" type="presParOf" srcId="{4129D249-2751-4741-987A-16DA417DCA96}" destId="{5BD44ACA-CBB6-4474-9D07-A7CDAF9D5FCD}" srcOrd="4" destOrd="0" presId="urn:microsoft.com/office/officeart/2005/8/layout/lProcess2"/>
    <dgm:cxn modelId="{F6DC0D47-C09D-4DAB-810D-ACBDC6733B77}" type="presParOf" srcId="{CBF25845-B393-41C6-982A-0BDDF9E69360}" destId="{92ACC094-304B-4C75-A614-3C3419D4E6B0}" srcOrd="1" destOrd="0" presId="urn:microsoft.com/office/officeart/2005/8/layout/lProcess2"/>
    <dgm:cxn modelId="{13827462-063E-4112-85C9-E3E33AFBF95C}" type="presParOf" srcId="{CBF25845-B393-41C6-982A-0BDDF9E69360}" destId="{1015A3BD-17E5-4442-9D5A-BED6A8D3B3B4}" srcOrd="2" destOrd="0" presId="urn:microsoft.com/office/officeart/2005/8/layout/lProcess2"/>
    <dgm:cxn modelId="{C8165B8F-1BAC-4681-8A98-62AD0A10051C}" type="presParOf" srcId="{1015A3BD-17E5-4442-9D5A-BED6A8D3B3B4}" destId="{A39E51F3-7C65-4E45-9136-7238A2F04DE5}" srcOrd="0" destOrd="0" presId="urn:microsoft.com/office/officeart/2005/8/layout/lProcess2"/>
    <dgm:cxn modelId="{6AF4DAD3-4A32-42A6-AFF2-5D4CB3C9170C}" type="presParOf" srcId="{1015A3BD-17E5-4442-9D5A-BED6A8D3B3B4}" destId="{A04FDD13-B7E0-4744-BDB6-C16267CC93A4}" srcOrd="1" destOrd="0" presId="urn:microsoft.com/office/officeart/2005/8/layout/lProcess2"/>
    <dgm:cxn modelId="{84BFEFB8-DCA6-46D5-A45A-95C7792A97A9}" type="presParOf" srcId="{1015A3BD-17E5-4442-9D5A-BED6A8D3B3B4}" destId="{08CC4070-83DB-4584-9A94-7459B675FE05}" srcOrd="2" destOrd="0" presId="urn:microsoft.com/office/officeart/2005/8/layout/lProcess2"/>
    <dgm:cxn modelId="{61F910C3-CC35-4EE9-B200-01F1FDD5496C}" type="presParOf" srcId="{08CC4070-83DB-4584-9A94-7459B675FE05}" destId="{983EE537-7BB4-4BD1-9A61-1DB3377736E5}" srcOrd="0" destOrd="0" presId="urn:microsoft.com/office/officeart/2005/8/layout/lProcess2"/>
    <dgm:cxn modelId="{C9404875-ED41-4CFE-88A8-EA31498EEFE1}" type="presParOf" srcId="{983EE537-7BB4-4BD1-9A61-1DB3377736E5}" destId="{F437F885-FA03-4FF0-BC95-4BB3192CC049}" srcOrd="0" destOrd="0" presId="urn:microsoft.com/office/officeart/2005/8/layout/lProcess2"/>
    <dgm:cxn modelId="{70F52059-5DBB-4CCF-83CA-282662D04603}" type="presParOf" srcId="{983EE537-7BB4-4BD1-9A61-1DB3377736E5}" destId="{EF7CA51F-783A-4391-8367-8BC88DEC150B}" srcOrd="1" destOrd="0" presId="urn:microsoft.com/office/officeart/2005/8/layout/lProcess2"/>
    <dgm:cxn modelId="{C0753143-A38D-43EF-B7E7-3A23C63461C6}" type="presParOf" srcId="{983EE537-7BB4-4BD1-9A61-1DB3377736E5}" destId="{03FD4CC5-1410-4A58-866A-23F2C1805D2C}" srcOrd="2" destOrd="0" presId="urn:microsoft.com/office/officeart/2005/8/layout/lProcess2"/>
    <dgm:cxn modelId="{0ADCACB2-B5AD-4D84-B51C-419BC98E9E62}" type="presParOf" srcId="{983EE537-7BB4-4BD1-9A61-1DB3377736E5}" destId="{D7EE2ED8-8AE6-4AB8-BD1B-FDC9A717BCD8}" srcOrd="3" destOrd="0" presId="urn:microsoft.com/office/officeart/2005/8/layout/lProcess2"/>
    <dgm:cxn modelId="{1B2480D0-0F9B-4E1A-BFC4-1050C02EC12F}" type="presParOf" srcId="{983EE537-7BB4-4BD1-9A61-1DB3377736E5}" destId="{0C51910C-DDEB-48A3-B4A9-46733E27BB16}" srcOrd="4" destOrd="0" presId="urn:microsoft.com/office/officeart/2005/8/layout/lProcess2"/>
    <dgm:cxn modelId="{2FE61558-D6A3-49F2-BAE2-247779B6917A}" type="presParOf" srcId="{CBF25845-B393-41C6-982A-0BDDF9E69360}" destId="{DDF22378-EE5D-4F54-A659-5FE372CC8C6A}" srcOrd="3" destOrd="0" presId="urn:microsoft.com/office/officeart/2005/8/layout/lProcess2"/>
    <dgm:cxn modelId="{9437727A-148E-40C1-B074-84A04EFD0802}" type="presParOf" srcId="{CBF25845-B393-41C6-982A-0BDDF9E69360}" destId="{C8C1EC60-C6C0-4C55-ACBC-5F9463A05957}" srcOrd="4" destOrd="0" presId="urn:microsoft.com/office/officeart/2005/8/layout/lProcess2"/>
    <dgm:cxn modelId="{9B16CDA1-9F40-447E-8262-5E4F5EB5E5F3}" type="presParOf" srcId="{C8C1EC60-C6C0-4C55-ACBC-5F9463A05957}" destId="{3E4036E7-8E57-4A8C-B88F-209867FEFBFB}" srcOrd="0" destOrd="0" presId="urn:microsoft.com/office/officeart/2005/8/layout/lProcess2"/>
    <dgm:cxn modelId="{9E91823F-E590-46CD-B89C-116EEF270F02}" type="presParOf" srcId="{C8C1EC60-C6C0-4C55-ACBC-5F9463A05957}" destId="{5668B1CA-EC88-4C1C-A3AE-A1DC3F9753B1}" srcOrd="1" destOrd="0" presId="urn:microsoft.com/office/officeart/2005/8/layout/lProcess2"/>
    <dgm:cxn modelId="{7D04BE28-500A-4948-8599-CEB188B5053C}" type="presParOf" srcId="{C8C1EC60-C6C0-4C55-ACBC-5F9463A05957}" destId="{8A181172-CD23-4A74-B674-7B99D167D3BE}" srcOrd="2" destOrd="0" presId="urn:microsoft.com/office/officeart/2005/8/layout/lProcess2"/>
    <dgm:cxn modelId="{B617252A-1FEF-4920-AE4A-2AAE2D91978F}" type="presParOf" srcId="{8A181172-CD23-4A74-B674-7B99D167D3BE}" destId="{6B703562-6F3A-4281-BE8B-E806C0975AF9}" srcOrd="0" destOrd="0" presId="urn:microsoft.com/office/officeart/2005/8/layout/lProcess2"/>
    <dgm:cxn modelId="{BF2D496E-D98B-469C-8724-2C65B6E7B765}" type="presParOf" srcId="{6B703562-6F3A-4281-BE8B-E806C0975AF9}" destId="{E85D06D9-0A11-4943-8837-75D8E9424299}" srcOrd="0" destOrd="0" presId="urn:microsoft.com/office/officeart/2005/8/layout/lProcess2"/>
    <dgm:cxn modelId="{1998810E-4643-403A-818B-668D5A1CEDE0}" type="presParOf" srcId="{6B703562-6F3A-4281-BE8B-E806C0975AF9}" destId="{E5ECF743-FAD9-47EF-B6AA-831DF119BDED}" srcOrd="1" destOrd="0" presId="urn:microsoft.com/office/officeart/2005/8/layout/lProcess2"/>
    <dgm:cxn modelId="{19D0A063-2B66-4746-AF8B-60A019D7A110}" type="presParOf" srcId="{6B703562-6F3A-4281-BE8B-E806C0975AF9}" destId="{FABB7426-E0AE-4DC2-BDD6-D6202AFA4B1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25EF20-3BE0-480C-8C96-E46311E6D900}"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60680FE2-6B98-4E96-BEAD-82A921905E5A}">
      <dgm:prSet phldrT="[Text]"/>
      <dgm:spPr>
        <a:gradFill rotWithShape="0">
          <a:gsLst>
            <a:gs pos="0">
              <a:srgbClr val="002060"/>
            </a:gs>
            <a:gs pos="100000">
              <a:schemeClr val="accent2">
                <a:lumMod val="65000"/>
              </a:schemeClr>
            </a:gs>
            <a:gs pos="100000">
              <a:schemeClr val="accent2">
                <a:lumMod val="95000"/>
              </a:schemeClr>
            </a:gs>
          </a:gsLst>
        </a:gradFill>
      </dgm:spPr>
      <dgm:t>
        <a:bodyPr/>
        <a:lstStyle/>
        <a:p>
          <a:r>
            <a:rPr lang="en-US" b="1" dirty="0">
              <a:solidFill>
                <a:schemeClr val="accent2"/>
              </a:solidFill>
            </a:rPr>
            <a:t> Sponsoring Organization</a:t>
          </a:r>
        </a:p>
      </dgm:t>
    </dgm:pt>
    <dgm:pt modelId="{C8B65D4F-0EBE-4D7A-A12C-6A8025A8BF02}" type="parTrans" cxnId="{346A4F92-EB77-4B24-A6E9-13654E49DF86}">
      <dgm:prSet/>
      <dgm:spPr/>
      <dgm:t>
        <a:bodyPr/>
        <a:lstStyle/>
        <a:p>
          <a:endParaRPr lang="en-US"/>
        </a:p>
      </dgm:t>
    </dgm:pt>
    <dgm:pt modelId="{B45378B1-5123-4C45-99D4-E59B2EBC6F4D}" type="sibTrans" cxnId="{346A4F92-EB77-4B24-A6E9-13654E49DF86}">
      <dgm:prSet/>
      <dgm:spPr/>
      <dgm:t>
        <a:bodyPr/>
        <a:lstStyle/>
        <a:p>
          <a:endParaRPr lang="en-US"/>
        </a:p>
      </dgm:t>
    </dgm:pt>
    <dgm:pt modelId="{E2D71AEC-EAC6-4DB7-AC01-5A0454F1C2E2}">
      <dgm:prSet phldrT="[Text]"/>
      <dgm:spPr>
        <a:solidFill>
          <a:schemeClr val="accent2">
            <a:lumMod val="95000"/>
            <a:alpha val="90000"/>
          </a:schemeClr>
        </a:solidFill>
      </dgm:spPr>
      <dgm:t>
        <a:bodyPr/>
        <a:lstStyle/>
        <a:p>
          <a:r>
            <a:rPr lang="en-US" b="1"/>
            <a:t>Ideally 501c3</a:t>
          </a:r>
        </a:p>
      </dgm:t>
    </dgm:pt>
    <dgm:pt modelId="{D07083BF-B326-4CF4-AA91-B08308C1CFD0}" type="parTrans" cxnId="{D5B3F6A5-DD64-46C7-82FE-05D8BCAF4C57}">
      <dgm:prSet/>
      <dgm:spPr/>
      <dgm:t>
        <a:bodyPr/>
        <a:lstStyle/>
        <a:p>
          <a:endParaRPr lang="en-US"/>
        </a:p>
      </dgm:t>
    </dgm:pt>
    <dgm:pt modelId="{538D5F2A-C552-4F80-A3E6-C4ACCD992797}" type="sibTrans" cxnId="{D5B3F6A5-DD64-46C7-82FE-05D8BCAF4C57}">
      <dgm:prSet/>
      <dgm:spPr/>
      <dgm:t>
        <a:bodyPr/>
        <a:lstStyle/>
        <a:p>
          <a:endParaRPr lang="en-US"/>
        </a:p>
      </dgm:t>
    </dgm:pt>
    <dgm:pt modelId="{E00248C4-6E52-45F8-B2C6-E83D7C708C38}">
      <dgm:prSet phldrT="[Text]"/>
      <dgm:spPr>
        <a:solidFill>
          <a:schemeClr val="accent2">
            <a:lumMod val="95000"/>
            <a:alpha val="90000"/>
          </a:schemeClr>
        </a:solidFill>
      </dgm:spPr>
      <dgm:t>
        <a:bodyPr/>
        <a:lstStyle/>
        <a:p>
          <a:r>
            <a:rPr lang="en-US" b="1"/>
            <a:t>Collaborations</a:t>
          </a:r>
        </a:p>
      </dgm:t>
    </dgm:pt>
    <dgm:pt modelId="{E510906D-E5C3-458B-8D76-37748167F276}" type="parTrans" cxnId="{FED214A7-0624-4401-91BF-1BA8E041BE50}">
      <dgm:prSet/>
      <dgm:spPr/>
      <dgm:t>
        <a:bodyPr/>
        <a:lstStyle/>
        <a:p>
          <a:endParaRPr lang="en-US"/>
        </a:p>
      </dgm:t>
    </dgm:pt>
    <dgm:pt modelId="{542CC934-0434-4EF5-9298-6E6B69BFE179}" type="sibTrans" cxnId="{FED214A7-0624-4401-91BF-1BA8E041BE50}">
      <dgm:prSet/>
      <dgm:spPr/>
      <dgm:t>
        <a:bodyPr/>
        <a:lstStyle/>
        <a:p>
          <a:endParaRPr lang="en-US"/>
        </a:p>
      </dgm:t>
    </dgm:pt>
    <dgm:pt modelId="{4B2B2334-199F-4D19-98CB-B07E2412DE93}">
      <dgm:prSet phldrT="[Text]"/>
      <dgm:spPr>
        <a:gradFill rotWithShape="0">
          <a:gsLst>
            <a:gs pos="0">
              <a:srgbClr val="002060"/>
            </a:gs>
            <a:gs pos="100000">
              <a:schemeClr val="accent2">
                <a:lumMod val="65000"/>
              </a:schemeClr>
            </a:gs>
            <a:gs pos="100000">
              <a:schemeClr val="accent2">
                <a:lumMod val="95000"/>
              </a:schemeClr>
            </a:gs>
          </a:gsLst>
        </a:gradFill>
      </dgm:spPr>
      <dgm:t>
        <a:bodyPr/>
        <a:lstStyle/>
        <a:p>
          <a:r>
            <a:rPr lang="en-US" b="1" dirty="0">
              <a:solidFill>
                <a:schemeClr val="accent2"/>
              </a:solidFill>
            </a:rPr>
            <a:t>Programming</a:t>
          </a:r>
        </a:p>
      </dgm:t>
    </dgm:pt>
    <dgm:pt modelId="{604E1557-CE99-4808-8BDB-C10C3E5EA095}" type="parTrans" cxnId="{9B086AC8-78B9-4D99-B545-9B4BB4577421}">
      <dgm:prSet/>
      <dgm:spPr/>
      <dgm:t>
        <a:bodyPr/>
        <a:lstStyle/>
        <a:p>
          <a:endParaRPr lang="en-US"/>
        </a:p>
      </dgm:t>
    </dgm:pt>
    <dgm:pt modelId="{40AC16EF-711E-4E58-83B0-4D06937F4F51}" type="sibTrans" cxnId="{9B086AC8-78B9-4D99-B545-9B4BB4577421}">
      <dgm:prSet/>
      <dgm:spPr/>
      <dgm:t>
        <a:bodyPr/>
        <a:lstStyle/>
        <a:p>
          <a:endParaRPr lang="en-US"/>
        </a:p>
      </dgm:t>
    </dgm:pt>
    <dgm:pt modelId="{173CA18A-0FB9-4617-B3EF-D22227767137}">
      <dgm:prSet phldrT="[Text]"/>
      <dgm:spPr>
        <a:solidFill>
          <a:schemeClr val="accent2">
            <a:lumMod val="95000"/>
            <a:alpha val="90000"/>
          </a:schemeClr>
        </a:solidFill>
      </dgm:spPr>
      <dgm:t>
        <a:bodyPr/>
        <a:lstStyle/>
        <a:p>
          <a:r>
            <a:rPr lang="en-US" b="1" dirty="0"/>
            <a:t>Currently Active</a:t>
          </a:r>
        </a:p>
      </dgm:t>
    </dgm:pt>
    <dgm:pt modelId="{1A635976-5B6F-44CA-86DE-B3B974C02E0A}" type="parTrans" cxnId="{8F159244-E9DE-4B8D-958B-699C2DA7BB1A}">
      <dgm:prSet/>
      <dgm:spPr/>
      <dgm:t>
        <a:bodyPr/>
        <a:lstStyle/>
        <a:p>
          <a:endParaRPr lang="en-US"/>
        </a:p>
      </dgm:t>
    </dgm:pt>
    <dgm:pt modelId="{2F2B7AB8-C201-4F80-90B6-F8545485E3F0}" type="sibTrans" cxnId="{8F159244-E9DE-4B8D-958B-699C2DA7BB1A}">
      <dgm:prSet/>
      <dgm:spPr/>
      <dgm:t>
        <a:bodyPr/>
        <a:lstStyle/>
        <a:p>
          <a:endParaRPr lang="en-US"/>
        </a:p>
      </dgm:t>
    </dgm:pt>
    <dgm:pt modelId="{359377CB-BD35-4337-85F7-2452DEE6FFAF}">
      <dgm:prSet phldrT="[Text]"/>
      <dgm:spPr>
        <a:solidFill>
          <a:schemeClr val="accent2">
            <a:lumMod val="95000"/>
            <a:alpha val="90000"/>
          </a:schemeClr>
        </a:solidFill>
      </dgm:spPr>
      <dgm:t>
        <a:bodyPr/>
        <a:lstStyle/>
        <a:p>
          <a:r>
            <a:rPr lang="en-US" b="1" dirty="0"/>
            <a:t>Exhibits some success &amp; commitment</a:t>
          </a:r>
        </a:p>
      </dgm:t>
    </dgm:pt>
    <dgm:pt modelId="{39C2F68E-A449-4A02-BFD4-6D485D342374}" type="parTrans" cxnId="{2925CA39-6C2A-46E3-8AB1-413C5B1D7C28}">
      <dgm:prSet/>
      <dgm:spPr/>
      <dgm:t>
        <a:bodyPr/>
        <a:lstStyle/>
        <a:p>
          <a:endParaRPr lang="en-US"/>
        </a:p>
      </dgm:t>
    </dgm:pt>
    <dgm:pt modelId="{068F7674-E59C-4B0A-9FC6-FD04A4117A7F}" type="sibTrans" cxnId="{2925CA39-6C2A-46E3-8AB1-413C5B1D7C28}">
      <dgm:prSet/>
      <dgm:spPr/>
      <dgm:t>
        <a:bodyPr/>
        <a:lstStyle/>
        <a:p>
          <a:endParaRPr lang="en-US"/>
        </a:p>
      </dgm:t>
    </dgm:pt>
    <dgm:pt modelId="{B00AE48B-24BB-4028-B8AA-21F5E4534D94}">
      <dgm:prSet phldrT="[Text]"/>
      <dgm:spPr>
        <a:gradFill rotWithShape="0">
          <a:gsLst>
            <a:gs pos="0">
              <a:srgbClr val="002060"/>
            </a:gs>
            <a:gs pos="100000">
              <a:schemeClr val="accent2">
                <a:lumMod val="65000"/>
              </a:schemeClr>
            </a:gs>
            <a:gs pos="100000">
              <a:schemeClr val="accent2">
                <a:lumMod val="95000"/>
              </a:schemeClr>
            </a:gs>
          </a:gsLst>
        </a:gradFill>
      </dgm:spPr>
      <dgm:t>
        <a:bodyPr/>
        <a:lstStyle/>
        <a:p>
          <a:r>
            <a:rPr lang="en-US" b="1" dirty="0">
              <a:solidFill>
                <a:schemeClr val="accent2"/>
              </a:solidFill>
            </a:rPr>
            <a:t>Feasible Property</a:t>
          </a:r>
        </a:p>
      </dgm:t>
    </dgm:pt>
    <dgm:pt modelId="{EC460C8C-6396-46AD-AF0F-C327A0801EA7}" type="parTrans" cxnId="{CCD75BA7-44C1-4D33-AF2B-8AF5B6EF631D}">
      <dgm:prSet/>
      <dgm:spPr/>
      <dgm:t>
        <a:bodyPr/>
        <a:lstStyle/>
        <a:p>
          <a:endParaRPr lang="en-US"/>
        </a:p>
      </dgm:t>
    </dgm:pt>
    <dgm:pt modelId="{C7253AE2-9D66-48A8-9C53-DA59A2629ABF}" type="sibTrans" cxnId="{CCD75BA7-44C1-4D33-AF2B-8AF5B6EF631D}">
      <dgm:prSet/>
      <dgm:spPr/>
      <dgm:t>
        <a:bodyPr/>
        <a:lstStyle/>
        <a:p>
          <a:endParaRPr lang="en-US"/>
        </a:p>
      </dgm:t>
    </dgm:pt>
    <dgm:pt modelId="{A2A98255-DF9F-4353-B37C-CF460CBD5E0E}">
      <dgm:prSet phldrT="[Text]"/>
      <dgm:spPr>
        <a:solidFill>
          <a:schemeClr val="accent2">
            <a:lumMod val="95000"/>
            <a:alpha val="90000"/>
          </a:schemeClr>
        </a:solidFill>
      </dgm:spPr>
      <dgm:t>
        <a:bodyPr/>
        <a:lstStyle/>
        <a:p>
          <a:r>
            <a:rPr lang="en-US" b="1" dirty="0"/>
            <a:t>In-Reach: within property</a:t>
          </a:r>
        </a:p>
      </dgm:t>
    </dgm:pt>
    <dgm:pt modelId="{1EF48390-6F3E-4067-B4CF-4B16302C499E}" type="parTrans" cxnId="{41062674-B648-4A60-924B-0B6EEC90D6F5}">
      <dgm:prSet/>
      <dgm:spPr/>
      <dgm:t>
        <a:bodyPr/>
        <a:lstStyle/>
        <a:p>
          <a:endParaRPr lang="en-US"/>
        </a:p>
      </dgm:t>
    </dgm:pt>
    <dgm:pt modelId="{0CD90539-E022-4EE9-B55E-969BBF4A7B7D}" type="sibTrans" cxnId="{41062674-B648-4A60-924B-0B6EEC90D6F5}">
      <dgm:prSet/>
      <dgm:spPr/>
      <dgm:t>
        <a:bodyPr/>
        <a:lstStyle/>
        <a:p>
          <a:endParaRPr lang="en-US"/>
        </a:p>
      </dgm:t>
    </dgm:pt>
    <dgm:pt modelId="{568562DC-5BE9-4FE4-A4DB-33197E33E414}">
      <dgm:prSet phldrT="[Text]"/>
      <dgm:spPr>
        <a:solidFill>
          <a:schemeClr val="accent2">
            <a:lumMod val="95000"/>
            <a:alpha val="90000"/>
          </a:schemeClr>
        </a:solidFill>
      </dgm:spPr>
      <dgm:t>
        <a:bodyPr/>
        <a:lstStyle/>
        <a:p>
          <a:r>
            <a:rPr lang="en-US" b="1" dirty="0"/>
            <a:t>Out-Reach: to surrounding community</a:t>
          </a:r>
        </a:p>
      </dgm:t>
    </dgm:pt>
    <dgm:pt modelId="{0A33D7EE-C613-4BDE-B444-0EDDA77A7B21}" type="parTrans" cxnId="{9EDDD013-CF75-4303-93F0-80761B74E20B}">
      <dgm:prSet/>
      <dgm:spPr/>
      <dgm:t>
        <a:bodyPr/>
        <a:lstStyle/>
        <a:p>
          <a:endParaRPr lang="en-US"/>
        </a:p>
      </dgm:t>
    </dgm:pt>
    <dgm:pt modelId="{EF9531C4-B1FC-4372-89C9-F38ECF9748D2}" type="sibTrans" cxnId="{9EDDD013-CF75-4303-93F0-80761B74E20B}">
      <dgm:prSet/>
      <dgm:spPr/>
      <dgm:t>
        <a:bodyPr/>
        <a:lstStyle/>
        <a:p>
          <a:endParaRPr lang="en-US"/>
        </a:p>
      </dgm:t>
    </dgm:pt>
    <dgm:pt modelId="{91766533-39E9-4FAE-914C-1590593C2417}">
      <dgm:prSet phldrT="[Text]"/>
      <dgm:spPr>
        <a:gradFill rotWithShape="0">
          <a:gsLst>
            <a:gs pos="0">
              <a:srgbClr val="002060"/>
            </a:gs>
            <a:gs pos="100000">
              <a:schemeClr val="accent2">
                <a:lumMod val="65000"/>
              </a:schemeClr>
            </a:gs>
            <a:gs pos="100000">
              <a:schemeClr val="accent2">
                <a:lumMod val="95000"/>
              </a:schemeClr>
            </a:gs>
          </a:gsLst>
        </a:gradFill>
      </dgm:spPr>
      <dgm:t>
        <a:bodyPr/>
        <a:lstStyle/>
        <a:p>
          <a:r>
            <a:rPr lang="en-US" b="1" dirty="0">
              <a:solidFill>
                <a:schemeClr val="accent2"/>
              </a:solidFill>
            </a:rPr>
            <a:t>Community Plan</a:t>
          </a:r>
        </a:p>
      </dgm:t>
    </dgm:pt>
    <dgm:pt modelId="{4641C627-36C7-4B9C-ACD6-D2DEF5DF3C4E}" type="parTrans" cxnId="{C53A8E43-D763-48F4-A43C-570B646971B0}">
      <dgm:prSet/>
      <dgm:spPr/>
      <dgm:t>
        <a:bodyPr/>
        <a:lstStyle/>
        <a:p>
          <a:endParaRPr lang="en-US"/>
        </a:p>
      </dgm:t>
    </dgm:pt>
    <dgm:pt modelId="{6FBD75B9-5B70-4813-A58B-ADB2E92C5FFA}" type="sibTrans" cxnId="{C53A8E43-D763-48F4-A43C-570B646971B0}">
      <dgm:prSet/>
      <dgm:spPr/>
      <dgm:t>
        <a:bodyPr/>
        <a:lstStyle/>
        <a:p>
          <a:endParaRPr lang="en-US"/>
        </a:p>
      </dgm:t>
    </dgm:pt>
    <dgm:pt modelId="{75EC135F-DB5F-45EE-AA3F-43A0B52DA366}">
      <dgm:prSet phldrT="[Text]"/>
      <dgm:spPr>
        <a:gradFill rotWithShape="0">
          <a:gsLst>
            <a:gs pos="0">
              <a:srgbClr val="002060"/>
            </a:gs>
            <a:gs pos="100000">
              <a:schemeClr val="accent2">
                <a:lumMod val="65000"/>
              </a:schemeClr>
            </a:gs>
            <a:gs pos="100000">
              <a:schemeClr val="accent2">
                <a:lumMod val="95000"/>
              </a:schemeClr>
            </a:gs>
          </a:gsLst>
        </a:gradFill>
      </dgm:spPr>
      <dgm:t>
        <a:bodyPr/>
        <a:lstStyle/>
        <a:p>
          <a:r>
            <a:rPr lang="en-US" b="1" dirty="0">
              <a:solidFill>
                <a:schemeClr val="accent2"/>
              </a:solidFill>
            </a:rPr>
            <a:t>End Use</a:t>
          </a:r>
        </a:p>
      </dgm:t>
    </dgm:pt>
    <dgm:pt modelId="{ED43A893-02FE-4433-8B1F-A41689692212}" type="parTrans" cxnId="{2CCD816E-09D1-43D2-B6C5-D6024838B612}">
      <dgm:prSet/>
      <dgm:spPr/>
      <dgm:t>
        <a:bodyPr/>
        <a:lstStyle/>
        <a:p>
          <a:endParaRPr lang="en-US"/>
        </a:p>
      </dgm:t>
    </dgm:pt>
    <dgm:pt modelId="{9FAE002E-6279-4C96-B663-0C96A75E40A3}" type="sibTrans" cxnId="{2CCD816E-09D1-43D2-B6C5-D6024838B612}">
      <dgm:prSet/>
      <dgm:spPr/>
      <dgm:t>
        <a:bodyPr/>
        <a:lstStyle/>
        <a:p>
          <a:endParaRPr lang="en-US"/>
        </a:p>
      </dgm:t>
    </dgm:pt>
    <dgm:pt modelId="{98824378-6D97-403B-863F-F55DD35B8120}">
      <dgm:prSet phldrT="[Text]"/>
      <dgm:spPr>
        <a:gradFill rotWithShape="0">
          <a:gsLst>
            <a:gs pos="0">
              <a:srgbClr val="002060"/>
            </a:gs>
            <a:gs pos="100000">
              <a:schemeClr val="accent2">
                <a:lumMod val="65000"/>
              </a:schemeClr>
            </a:gs>
            <a:gs pos="100000">
              <a:schemeClr val="accent2">
                <a:lumMod val="95000"/>
              </a:schemeClr>
            </a:gs>
          </a:gsLst>
        </a:gradFill>
      </dgm:spPr>
      <dgm:t>
        <a:bodyPr/>
        <a:lstStyle/>
        <a:p>
          <a:r>
            <a:rPr lang="en-US" b="1" dirty="0">
              <a:solidFill>
                <a:schemeClr val="accent2"/>
              </a:solidFill>
            </a:rPr>
            <a:t>Funding for Renovation</a:t>
          </a:r>
        </a:p>
      </dgm:t>
    </dgm:pt>
    <dgm:pt modelId="{85B24393-23F4-45D0-90F2-0F4CDCD87DD1}" type="parTrans" cxnId="{EF2B5C7E-F044-4BA2-8C9D-A77E57213199}">
      <dgm:prSet/>
      <dgm:spPr/>
      <dgm:t>
        <a:bodyPr/>
        <a:lstStyle/>
        <a:p>
          <a:endParaRPr lang="en-US"/>
        </a:p>
      </dgm:t>
    </dgm:pt>
    <dgm:pt modelId="{C2FDE905-E027-4F9E-8168-ACDE2F919288}" type="sibTrans" cxnId="{EF2B5C7E-F044-4BA2-8C9D-A77E57213199}">
      <dgm:prSet/>
      <dgm:spPr/>
      <dgm:t>
        <a:bodyPr/>
        <a:lstStyle/>
        <a:p>
          <a:endParaRPr lang="en-US"/>
        </a:p>
      </dgm:t>
    </dgm:pt>
    <dgm:pt modelId="{1B41EE31-7AFC-43B4-BE0D-9FA82250FBDD}">
      <dgm:prSet phldrT="[Text]"/>
      <dgm:spPr>
        <a:gradFill rotWithShape="0">
          <a:gsLst>
            <a:gs pos="0">
              <a:srgbClr val="002060"/>
            </a:gs>
            <a:gs pos="100000">
              <a:schemeClr val="accent2">
                <a:lumMod val="65000"/>
              </a:schemeClr>
            </a:gs>
            <a:gs pos="100000">
              <a:schemeClr val="accent2">
                <a:lumMod val="95000"/>
              </a:schemeClr>
            </a:gs>
          </a:gsLst>
        </a:gradFill>
      </dgm:spPr>
      <dgm:t>
        <a:bodyPr/>
        <a:lstStyle/>
        <a:p>
          <a:r>
            <a:rPr lang="en-US" b="1" dirty="0">
              <a:solidFill>
                <a:schemeClr val="accent2"/>
              </a:solidFill>
            </a:rPr>
            <a:t>Renovation Management Plan</a:t>
          </a:r>
        </a:p>
      </dgm:t>
    </dgm:pt>
    <dgm:pt modelId="{9EC2EC9A-1D8F-4F80-A4F5-3DE9EA274A22}" type="parTrans" cxnId="{A305CFC4-5A0A-4A84-B543-743D15B8D515}">
      <dgm:prSet/>
      <dgm:spPr/>
      <dgm:t>
        <a:bodyPr/>
        <a:lstStyle/>
        <a:p>
          <a:endParaRPr lang="en-US"/>
        </a:p>
      </dgm:t>
    </dgm:pt>
    <dgm:pt modelId="{C05C1DED-6A22-4618-A342-E0C18F37492E}" type="sibTrans" cxnId="{A305CFC4-5A0A-4A84-B543-743D15B8D515}">
      <dgm:prSet/>
      <dgm:spPr/>
      <dgm:t>
        <a:bodyPr/>
        <a:lstStyle/>
        <a:p>
          <a:endParaRPr lang="en-US"/>
        </a:p>
      </dgm:t>
    </dgm:pt>
    <dgm:pt modelId="{2DB780BD-2681-4F67-BF0F-1E3AC6E96893}">
      <dgm:prSet phldrT="[Text]"/>
      <dgm:spPr>
        <a:gradFill rotWithShape="0">
          <a:gsLst>
            <a:gs pos="0">
              <a:srgbClr val="002060"/>
            </a:gs>
            <a:gs pos="100000">
              <a:schemeClr val="accent2">
                <a:lumMod val="65000"/>
              </a:schemeClr>
            </a:gs>
            <a:gs pos="100000">
              <a:schemeClr val="accent2">
                <a:lumMod val="95000"/>
              </a:schemeClr>
            </a:gs>
          </a:gsLst>
        </a:gradFill>
      </dgm:spPr>
      <dgm:t>
        <a:bodyPr/>
        <a:lstStyle/>
        <a:p>
          <a:r>
            <a:rPr lang="en-US" b="1" dirty="0">
              <a:solidFill>
                <a:schemeClr val="accent2"/>
              </a:solidFill>
            </a:rPr>
            <a:t>Sustainability Plan</a:t>
          </a:r>
        </a:p>
      </dgm:t>
    </dgm:pt>
    <dgm:pt modelId="{EE3F69BC-6D1A-4284-9CEB-6CFB0B87EFF4}" type="parTrans" cxnId="{3E916F30-3694-4E6E-9100-AF9B534771CB}">
      <dgm:prSet/>
      <dgm:spPr/>
      <dgm:t>
        <a:bodyPr/>
        <a:lstStyle/>
        <a:p>
          <a:endParaRPr lang="en-US"/>
        </a:p>
      </dgm:t>
    </dgm:pt>
    <dgm:pt modelId="{22D61F13-3636-40EA-A7CF-140AABDEB50C}" type="sibTrans" cxnId="{3E916F30-3694-4E6E-9100-AF9B534771CB}">
      <dgm:prSet/>
      <dgm:spPr/>
      <dgm:t>
        <a:bodyPr/>
        <a:lstStyle/>
        <a:p>
          <a:endParaRPr lang="en-US"/>
        </a:p>
      </dgm:t>
    </dgm:pt>
    <dgm:pt modelId="{607D2C58-E44B-4984-9E5D-FFE2790E6D4E}">
      <dgm:prSet phldrT="[Text]"/>
      <dgm:spPr>
        <a:solidFill>
          <a:schemeClr val="accent2">
            <a:lumMod val="95000"/>
            <a:alpha val="90000"/>
          </a:schemeClr>
        </a:solidFill>
      </dgm:spPr>
      <dgm:t>
        <a:bodyPr/>
        <a:lstStyle/>
        <a:p>
          <a:r>
            <a:rPr lang="en-US" b="1" dirty="0"/>
            <a:t>Low cost acquisition, property holding</a:t>
          </a:r>
        </a:p>
      </dgm:t>
    </dgm:pt>
    <dgm:pt modelId="{C53BFCD6-8F6F-4DFB-8F44-EAE4B19A0A18}" type="parTrans" cxnId="{0987A6BB-7D6C-48D4-A4B7-4744BDB003A5}">
      <dgm:prSet/>
      <dgm:spPr/>
      <dgm:t>
        <a:bodyPr/>
        <a:lstStyle/>
        <a:p>
          <a:endParaRPr lang="en-US"/>
        </a:p>
      </dgm:t>
    </dgm:pt>
    <dgm:pt modelId="{945E5D08-B9C2-49CA-A048-63AAFD98F7BB}" type="sibTrans" cxnId="{0987A6BB-7D6C-48D4-A4B7-4744BDB003A5}">
      <dgm:prSet/>
      <dgm:spPr/>
      <dgm:t>
        <a:bodyPr/>
        <a:lstStyle/>
        <a:p>
          <a:endParaRPr lang="en-US"/>
        </a:p>
      </dgm:t>
    </dgm:pt>
    <dgm:pt modelId="{9C87C9B3-5243-460A-A665-39069A461965}">
      <dgm:prSet phldrT="[Text]"/>
      <dgm:spPr>
        <a:solidFill>
          <a:schemeClr val="accent2">
            <a:lumMod val="95000"/>
            <a:alpha val="90000"/>
          </a:schemeClr>
        </a:solidFill>
      </dgm:spPr>
      <dgm:t>
        <a:bodyPr/>
        <a:lstStyle/>
        <a:p>
          <a:r>
            <a:rPr lang="en-US" b="1" dirty="0"/>
            <a:t>Researching for needed size, location, etc.</a:t>
          </a:r>
        </a:p>
      </dgm:t>
    </dgm:pt>
    <dgm:pt modelId="{26A7A30F-1686-45C9-A080-EC514EA5D300}" type="parTrans" cxnId="{4ACE7FBC-D602-4FBF-ABAF-3D58ADB601D3}">
      <dgm:prSet/>
      <dgm:spPr/>
      <dgm:t>
        <a:bodyPr/>
        <a:lstStyle/>
        <a:p>
          <a:endParaRPr lang="en-US"/>
        </a:p>
      </dgm:t>
    </dgm:pt>
    <dgm:pt modelId="{072CB3E7-9944-40EF-A0FE-DE0B27727742}" type="sibTrans" cxnId="{4ACE7FBC-D602-4FBF-ABAF-3D58ADB601D3}">
      <dgm:prSet/>
      <dgm:spPr/>
      <dgm:t>
        <a:bodyPr/>
        <a:lstStyle/>
        <a:p>
          <a:endParaRPr lang="en-US"/>
        </a:p>
      </dgm:t>
    </dgm:pt>
    <dgm:pt modelId="{AE2E7AD5-DAF7-4480-961F-2E6A31ECD70E}">
      <dgm:prSet phldrT="[Text]"/>
      <dgm:spPr>
        <a:solidFill>
          <a:schemeClr val="accent2">
            <a:lumMod val="95000"/>
            <a:alpha val="90000"/>
          </a:schemeClr>
        </a:solidFill>
      </dgm:spPr>
      <dgm:t>
        <a:bodyPr/>
        <a:lstStyle/>
        <a:p>
          <a:r>
            <a:rPr lang="en-US" b="1" dirty="0"/>
            <a:t>Location for programming</a:t>
          </a:r>
        </a:p>
      </dgm:t>
    </dgm:pt>
    <dgm:pt modelId="{BB18EA4A-3239-487C-82A9-26B111D587E9}" type="parTrans" cxnId="{F7E40CE8-5F67-4E72-8BC3-F0448DADA511}">
      <dgm:prSet/>
      <dgm:spPr/>
      <dgm:t>
        <a:bodyPr/>
        <a:lstStyle/>
        <a:p>
          <a:endParaRPr lang="en-US"/>
        </a:p>
      </dgm:t>
    </dgm:pt>
    <dgm:pt modelId="{A7957E00-BCDA-4BAC-89CD-A9BD604E3EFE}" type="sibTrans" cxnId="{F7E40CE8-5F67-4E72-8BC3-F0448DADA511}">
      <dgm:prSet/>
      <dgm:spPr/>
      <dgm:t>
        <a:bodyPr/>
        <a:lstStyle/>
        <a:p>
          <a:endParaRPr lang="en-US"/>
        </a:p>
      </dgm:t>
    </dgm:pt>
    <dgm:pt modelId="{95EE695D-7966-436B-9E7E-CA62D3FDBC20}">
      <dgm:prSet phldrT="[Text]"/>
      <dgm:spPr>
        <a:solidFill>
          <a:schemeClr val="accent2">
            <a:lumMod val="95000"/>
            <a:alpha val="90000"/>
          </a:schemeClr>
        </a:solidFill>
      </dgm:spPr>
      <dgm:t>
        <a:bodyPr/>
        <a:lstStyle/>
        <a:p>
          <a:r>
            <a:rPr lang="en-US" b="1" dirty="0"/>
            <a:t>In-kind Labor &amp; materials</a:t>
          </a:r>
        </a:p>
      </dgm:t>
    </dgm:pt>
    <dgm:pt modelId="{00B0C783-2499-4F0D-8DEA-D6A25742FEE4}" type="parTrans" cxnId="{128C432F-C17E-4AEA-A066-DFD88D6CCE2E}">
      <dgm:prSet/>
      <dgm:spPr/>
      <dgm:t>
        <a:bodyPr/>
        <a:lstStyle/>
        <a:p>
          <a:endParaRPr lang="en-US"/>
        </a:p>
      </dgm:t>
    </dgm:pt>
    <dgm:pt modelId="{6B2B207B-A796-4863-925E-AC0AA49B1AEB}" type="sibTrans" cxnId="{128C432F-C17E-4AEA-A066-DFD88D6CCE2E}">
      <dgm:prSet/>
      <dgm:spPr/>
      <dgm:t>
        <a:bodyPr/>
        <a:lstStyle/>
        <a:p>
          <a:endParaRPr lang="en-US"/>
        </a:p>
      </dgm:t>
    </dgm:pt>
    <dgm:pt modelId="{2CE94AF4-86A2-4E70-9819-0212EBE02D3A}">
      <dgm:prSet phldrT="[Text]"/>
      <dgm:spPr>
        <a:solidFill>
          <a:schemeClr val="accent2">
            <a:lumMod val="95000"/>
            <a:alpha val="90000"/>
          </a:schemeClr>
        </a:solidFill>
      </dgm:spPr>
      <dgm:t>
        <a:bodyPr/>
        <a:lstStyle/>
        <a:p>
          <a:r>
            <a:rPr lang="en-US" b="1"/>
            <a:t>Cash</a:t>
          </a:r>
        </a:p>
      </dgm:t>
    </dgm:pt>
    <dgm:pt modelId="{1E9713B7-7A4C-4E31-86AB-B757B1336D05}" type="parTrans" cxnId="{F072D0BF-BECF-41FC-AB8C-BB718B822CEC}">
      <dgm:prSet/>
      <dgm:spPr/>
      <dgm:t>
        <a:bodyPr/>
        <a:lstStyle/>
        <a:p>
          <a:endParaRPr lang="en-US"/>
        </a:p>
      </dgm:t>
    </dgm:pt>
    <dgm:pt modelId="{3E51EFC8-7685-44D4-8F42-CF4C5844751C}" type="sibTrans" cxnId="{F072D0BF-BECF-41FC-AB8C-BB718B822CEC}">
      <dgm:prSet/>
      <dgm:spPr/>
      <dgm:t>
        <a:bodyPr/>
        <a:lstStyle/>
        <a:p>
          <a:endParaRPr lang="en-US"/>
        </a:p>
      </dgm:t>
    </dgm:pt>
    <dgm:pt modelId="{C641EB04-D342-4B36-8258-F83B1E32DDB0}">
      <dgm:prSet phldrT="[Text]"/>
      <dgm:spPr>
        <a:solidFill>
          <a:schemeClr val="accent2">
            <a:lumMod val="95000"/>
            <a:alpha val="90000"/>
          </a:schemeClr>
        </a:solidFill>
      </dgm:spPr>
      <dgm:t>
        <a:bodyPr/>
        <a:lstStyle/>
        <a:p>
          <a:r>
            <a:rPr lang="en-US" b="1" dirty="0"/>
            <a:t>Project management, technical assistance</a:t>
          </a:r>
        </a:p>
      </dgm:t>
    </dgm:pt>
    <dgm:pt modelId="{4EA82C77-7EA6-429D-BEFC-B4B3DCCA2761}" type="parTrans" cxnId="{F88A2067-FEDE-4170-BF6B-7327CB58D428}">
      <dgm:prSet/>
      <dgm:spPr/>
      <dgm:t>
        <a:bodyPr/>
        <a:lstStyle/>
        <a:p>
          <a:endParaRPr lang="en-US"/>
        </a:p>
      </dgm:t>
    </dgm:pt>
    <dgm:pt modelId="{5061BABA-C736-4F39-BDBA-80DE3830B2D7}" type="sibTrans" cxnId="{F88A2067-FEDE-4170-BF6B-7327CB58D428}">
      <dgm:prSet/>
      <dgm:spPr/>
      <dgm:t>
        <a:bodyPr/>
        <a:lstStyle/>
        <a:p>
          <a:endParaRPr lang="en-US"/>
        </a:p>
      </dgm:t>
    </dgm:pt>
    <dgm:pt modelId="{C011076C-3EAF-4288-B910-CC3B526169AF}">
      <dgm:prSet phldrT="[Text]"/>
      <dgm:spPr>
        <a:solidFill>
          <a:schemeClr val="accent2">
            <a:lumMod val="95000"/>
            <a:alpha val="90000"/>
          </a:schemeClr>
        </a:solidFill>
      </dgm:spPr>
      <dgm:t>
        <a:bodyPr/>
        <a:lstStyle/>
        <a:p>
          <a:r>
            <a:rPr lang="en-US" b="1"/>
            <a:t>General Contractor</a:t>
          </a:r>
        </a:p>
      </dgm:t>
    </dgm:pt>
    <dgm:pt modelId="{F1CCB1FC-0CB0-4253-9FFE-4BC3595EB22D}" type="parTrans" cxnId="{653B5532-5464-44CC-AB9F-046DAE1CEDE2}">
      <dgm:prSet/>
      <dgm:spPr/>
      <dgm:t>
        <a:bodyPr/>
        <a:lstStyle/>
        <a:p>
          <a:endParaRPr lang="en-US"/>
        </a:p>
      </dgm:t>
    </dgm:pt>
    <dgm:pt modelId="{6CAA7407-3E3D-4EE6-A001-694C5FA27314}" type="sibTrans" cxnId="{653B5532-5464-44CC-AB9F-046DAE1CEDE2}">
      <dgm:prSet/>
      <dgm:spPr/>
      <dgm:t>
        <a:bodyPr/>
        <a:lstStyle/>
        <a:p>
          <a:endParaRPr lang="en-US"/>
        </a:p>
      </dgm:t>
    </dgm:pt>
    <dgm:pt modelId="{16B95B75-4D93-4857-AB4E-0EE7F138E718}">
      <dgm:prSet phldrT="[Text]"/>
      <dgm:spPr>
        <a:solidFill>
          <a:schemeClr val="accent2">
            <a:lumMod val="95000"/>
            <a:alpha val="90000"/>
          </a:schemeClr>
        </a:solidFill>
      </dgm:spPr>
      <dgm:t>
        <a:bodyPr/>
        <a:lstStyle/>
        <a:p>
          <a:r>
            <a:rPr lang="en-US" b="1" dirty="0"/>
            <a:t>Program Operations</a:t>
          </a:r>
        </a:p>
      </dgm:t>
    </dgm:pt>
    <dgm:pt modelId="{CC8A4C6F-EFBE-4020-96AB-939FB472397F}" type="parTrans" cxnId="{D819B77F-F1E1-4C5B-AC8B-E645C263CB6A}">
      <dgm:prSet/>
      <dgm:spPr/>
      <dgm:t>
        <a:bodyPr/>
        <a:lstStyle/>
        <a:p>
          <a:endParaRPr lang="en-US"/>
        </a:p>
      </dgm:t>
    </dgm:pt>
    <dgm:pt modelId="{009CDCAC-4BDF-487A-932E-0738849F41D1}" type="sibTrans" cxnId="{D819B77F-F1E1-4C5B-AC8B-E645C263CB6A}">
      <dgm:prSet/>
      <dgm:spPr/>
      <dgm:t>
        <a:bodyPr/>
        <a:lstStyle/>
        <a:p>
          <a:endParaRPr lang="en-US"/>
        </a:p>
      </dgm:t>
    </dgm:pt>
    <dgm:pt modelId="{431F2E9B-4644-4C14-A0FE-AFD8FACFAB94}">
      <dgm:prSet phldrT="[Text]"/>
      <dgm:spPr>
        <a:solidFill>
          <a:schemeClr val="accent2">
            <a:lumMod val="95000"/>
            <a:alpha val="90000"/>
          </a:schemeClr>
        </a:solidFill>
      </dgm:spPr>
      <dgm:t>
        <a:bodyPr/>
        <a:lstStyle/>
        <a:p>
          <a:r>
            <a:rPr lang="en-US" b="1"/>
            <a:t>Property Management</a:t>
          </a:r>
        </a:p>
      </dgm:t>
    </dgm:pt>
    <dgm:pt modelId="{1CD298B3-A690-4497-8FEA-101D282B8B13}" type="parTrans" cxnId="{A59815CD-1C7B-4C73-9698-8243A725EBA4}">
      <dgm:prSet/>
      <dgm:spPr/>
      <dgm:t>
        <a:bodyPr/>
        <a:lstStyle/>
        <a:p>
          <a:endParaRPr lang="en-US"/>
        </a:p>
      </dgm:t>
    </dgm:pt>
    <dgm:pt modelId="{7F9F08BD-A885-4C6E-9BC0-5DF24CEEA26F}" type="sibTrans" cxnId="{A59815CD-1C7B-4C73-9698-8243A725EBA4}">
      <dgm:prSet/>
      <dgm:spPr/>
      <dgm:t>
        <a:bodyPr/>
        <a:lstStyle/>
        <a:p>
          <a:endParaRPr lang="en-US"/>
        </a:p>
      </dgm:t>
    </dgm:pt>
    <dgm:pt modelId="{D476660B-6567-417E-B51E-1D00B4527F43}">
      <dgm:prSet phldrT="[Text]"/>
      <dgm:spPr>
        <a:solidFill>
          <a:schemeClr val="accent2">
            <a:lumMod val="95000"/>
            <a:alpha val="90000"/>
          </a:schemeClr>
        </a:solidFill>
      </dgm:spPr>
      <dgm:t>
        <a:bodyPr/>
        <a:lstStyle/>
        <a:p>
          <a:r>
            <a:rPr lang="en-US" b="1" dirty="0"/>
            <a:t>Special Population &amp; Affordable Housing</a:t>
          </a:r>
        </a:p>
      </dgm:t>
    </dgm:pt>
    <dgm:pt modelId="{65284E87-C8C1-4798-BEA5-570FA4BBEFF8}" type="parTrans" cxnId="{5FF5C24A-92DB-46CE-BFB8-7A9CDE92DC60}">
      <dgm:prSet/>
      <dgm:spPr/>
      <dgm:t>
        <a:bodyPr/>
        <a:lstStyle/>
        <a:p>
          <a:endParaRPr lang="en-US"/>
        </a:p>
      </dgm:t>
    </dgm:pt>
    <dgm:pt modelId="{A458D499-1946-48BA-A45C-A6BF6F83E822}" type="sibTrans" cxnId="{5FF5C24A-92DB-46CE-BFB8-7A9CDE92DC60}">
      <dgm:prSet/>
      <dgm:spPr/>
      <dgm:t>
        <a:bodyPr/>
        <a:lstStyle/>
        <a:p>
          <a:endParaRPr lang="en-US"/>
        </a:p>
      </dgm:t>
    </dgm:pt>
    <dgm:pt modelId="{0623198A-7C09-4F24-AA5E-80D0D8782F55}" type="pres">
      <dgm:prSet presAssocID="{7E25EF20-3BE0-480C-8C96-E46311E6D900}" presName="Name0" presStyleCnt="0">
        <dgm:presLayoutVars>
          <dgm:dir/>
          <dgm:animLvl val="lvl"/>
          <dgm:resizeHandles val="exact"/>
        </dgm:presLayoutVars>
      </dgm:prSet>
      <dgm:spPr/>
      <dgm:t>
        <a:bodyPr/>
        <a:lstStyle/>
        <a:p>
          <a:endParaRPr lang="en-US"/>
        </a:p>
      </dgm:t>
    </dgm:pt>
    <dgm:pt modelId="{AE20DF93-1071-4B52-8824-CB11EB4B0EE9}" type="pres">
      <dgm:prSet presAssocID="{60680FE2-6B98-4E96-BEAD-82A921905E5A}" presName="linNode" presStyleCnt="0"/>
      <dgm:spPr/>
      <dgm:t>
        <a:bodyPr/>
        <a:lstStyle/>
        <a:p>
          <a:endParaRPr lang="en-US"/>
        </a:p>
      </dgm:t>
    </dgm:pt>
    <dgm:pt modelId="{09B19612-5A9E-41E2-AED4-BC7F082F08C9}" type="pres">
      <dgm:prSet presAssocID="{60680FE2-6B98-4E96-BEAD-82A921905E5A}" presName="parentText" presStyleLbl="node1" presStyleIdx="0" presStyleCnt="8">
        <dgm:presLayoutVars>
          <dgm:chMax val="1"/>
          <dgm:bulletEnabled val="1"/>
        </dgm:presLayoutVars>
      </dgm:prSet>
      <dgm:spPr/>
      <dgm:t>
        <a:bodyPr/>
        <a:lstStyle/>
        <a:p>
          <a:endParaRPr lang="en-US"/>
        </a:p>
      </dgm:t>
    </dgm:pt>
    <dgm:pt modelId="{A46AE0AA-69D1-4C66-8D9F-CAD0E11CA3F3}" type="pres">
      <dgm:prSet presAssocID="{60680FE2-6B98-4E96-BEAD-82A921905E5A}" presName="descendantText" presStyleLbl="alignAccFollowNode1" presStyleIdx="0" presStyleCnt="8" custScaleX="69134" custScaleY="99712" custLinFactNeighborX="-803">
        <dgm:presLayoutVars>
          <dgm:bulletEnabled val="1"/>
        </dgm:presLayoutVars>
      </dgm:prSet>
      <dgm:spPr/>
      <dgm:t>
        <a:bodyPr/>
        <a:lstStyle/>
        <a:p>
          <a:endParaRPr lang="en-US"/>
        </a:p>
      </dgm:t>
    </dgm:pt>
    <dgm:pt modelId="{8B3059D7-2607-4AFD-8C60-92723A138F39}" type="pres">
      <dgm:prSet presAssocID="{B45378B1-5123-4C45-99D4-E59B2EBC6F4D}" presName="sp" presStyleCnt="0"/>
      <dgm:spPr/>
      <dgm:t>
        <a:bodyPr/>
        <a:lstStyle/>
        <a:p>
          <a:endParaRPr lang="en-US"/>
        </a:p>
      </dgm:t>
    </dgm:pt>
    <dgm:pt modelId="{0103123B-A6D7-40BC-B773-23187E8EECA4}" type="pres">
      <dgm:prSet presAssocID="{4B2B2334-199F-4D19-98CB-B07E2412DE93}" presName="linNode" presStyleCnt="0"/>
      <dgm:spPr/>
      <dgm:t>
        <a:bodyPr/>
        <a:lstStyle/>
        <a:p>
          <a:endParaRPr lang="en-US"/>
        </a:p>
      </dgm:t>
    </dgm:pt>
    <dgm:pt modelId="{47D6DCF5-0F24-4BCF-AD68-7FA92A9132CE}" type="pres">
      <dgm:prSet presAssocID="{4B2B2334-199F-4D19-98CB-B07E2412DE93}" presName="parentText" presStyleLbl="node1" presStyleIdx="1" presStyleCnt="8">
        <dgm:presLayoutVars>
          <dgm:chMax val="1"/>
          <dgm:bulletEnabled val="1"/>
        </dgm:presLayoutVars>
      </dgm:prSet>
      <dgm:spPr/>
      <dgm:t>
        <a:bodyPr/>
        <a:lstStyle/>
        <a:p>
          <a:endParaRPr lang="en-US"/>
        </a:p>
      </dgm:t>
    </dgm:pt>
    <dgm:pt modelId="{19E8DD2A-78AB-4C85-BE7E-16D0E50B7476}" type="pres">
      <dgm:prSet presAssocID="{4B2B2334-199F-4D19-98CB-B07E2412DE93}" presName="descendantText" presStyleLbl="alignAccFollowNode1" presStyleIdx="1" presStyleCnt="8" custScaleX="69139" custLinFactNeighborX="1195" custLinFactNeighborY="8234">
        <dgm:presLayoutVars>
          <dgm:bulletEnabled val="1"/>
        </dgm:presLayoutVars>
      </dgm:prSet>
      <dgm:spPr/>
      <dgm:t>
        <a:bodyPr/>
        <a:lstStyle/>
        <a:p>
          <a:endParaRPr lang="en-US"/>
        </a:p>
      </dgm:t>
    </dgm:pt>
    <dgm:pt modelId="{4F474A18-81B1-42BB-8D45-B01E213D5B37}" type="pres">
      <dgm:prSet presAssocID="{40AC16EF-711E-4E58-83B0-4D06937F4F51}" presName="sp" presStyleCnt="0"/>
      <dgm:spPr/>
      <dgm:t>
        <a:bodyPr/>
        <a:lstStyle/>
        <a:p>
          <a:endParaRPr lang="en-US"/>
        </a:p>
      </dgm:t>
    </dgm:pt>
    <dgm:pt modelId="{281BA07F-C500-4A84-A7CE-639F61B125AE}" type="pres">
      <dgm:prSet presAssocID="{B00AE48B-24BB-4028-B8AA-21F5E4534D94}" presName="linNode" presStyleCnt="0"/>
      <dgm:spPr/>
      <dgm:t>
        <a:bodyPr/>
        <a:lstStyle/>
        <a:p>
          <a:endParaRPr lang="en-US"/>
        </a:p>
      </dgm:t>
    </dgm:pt>
    <dgm:pt modelId="{9C8981D3-6E11-49D8-9AED-8AFFE2316A5D}" type="pres">
      <dgm:prSet presAssocID="{B00AE48B-24BB-4028-B8AA-21F5E4534D94}" presName="parentText" presStyleLbl="node1" presStyleIdx="2" presStyleCnt="8">
        <dgm:presLayoutVars>
          <dgm:chMax val="1"/>
          <dgm:bulletEnabled val="1"/>
        </dgm:presLayoutVars>
      </dgm:prSet>
      <dgm:spPr/>
      <dgm:t>
        <a:bodyPr/>
        <a:lstStyle/>
        <a:p>
          <a:endParaRPr lang="en-US"/>
        </a:p>
      </dgm:t>
    </dgm:pt>
    <dgm:pt modelId="{C6580E5C-554E-48DC-8D8A-8F7CAD654522}" type="pres">
      <dgm:prSet presAssocID="{B00AE48B-24BB-4028-B8AA-21F5E4534D94}" presName="descendantText" presStyleLbl="alignAccFollowNode1" presStyleIdx="2" presStyleCnt="8" custScaleX="69575">
        <dgm:presLayoutVars>
          <dgm:bulletEnabled val="1"/>
        </dgm:presLayoutVars>
      </dgm:prSet>
      <dgm:spPr/>
      <dgm:t>
        <a:bodyPr/>
        <a:lstStyle/>
        <a:p>
          <a:endParaRPr lang="en-US"/>
        </a:p>
      </dgm:t>
    </dgm:pt>
    <dgm:pt modelId="{6C4474E2-4511-4A34-BB1F-D789ABFFCA92}" type="pres">
      <dgm:prSet presAssocID="{C7253AE2-9D66-48A8-9C53-DA59A2629ABF}" presName="sp" presStyleCnt="0"/>
      <dgm:spPr/>
      <dgm:t>
        <a:bodyPr/>
        <a:lstStyle/>
        <a:p>
          <a:endParaRPr lang="en-US"/>
        </a:p>
      </dgm:t>
    </dgm:pt>
    <dgm:pt modelId="{D6A3ACE6-057F-44CD-8600-7B3F7F0B00BE}" type="pres">
      <dgm:prSet presAssocID="{75EC135F-DB5F-45EE-AA3F-43A0B52DA366}" presName="linNode" presStyleCnt="0"/>
      <dgm:spPr/>
      <dgm:t>
        <a:bodyPr/>
        <a:lstStyle/>
        <a:p>
          <a:endParaRPr lang="en-US"/>
        </a:p>
      </dgm:t>
    </dgm:pt>
    <dgm:pt modelId="{86157BCB-A357-43C9-BD4D-4EEDB073BF5C}" type="pres">
      <dgm:prSet presAssocID="{75EC135F-DB5F-45EE-AA3F-43A0B52DA366}" presName="parentText" presStyleLbl="node1" presStyleIdx="3" presStyleCnt="8">
        <dgm:presLayoutVars>
          <dgm:chMax val="1"/>
          <dgm:bulletEnabled val="1"/>
        </dgm:presLayoutVars>
      </dgm:prSet>
      <dgm:spPr/>
      <dgm:t>
        <a:bodyPr/>
        <a:lstStyle/>
        <a:p>
          <a:endParaRPr lang="en-US"/>
        </a:p>
      </dgm:t>
    </dgm:pt>
    <dgm:pt modelId="{27FB47EA-3280-4F5E-8955-DC5CB4940A20}" type="pres">
      <dgm:prSet presAssocID="{75EC135F-DB5F-45EE-AA3F-43A0B52DA366}" presName="descendantText" presStyleLbl="alignAccFollowNode1" presStyleIdx="3" presStyleCnt="8" custScaleX="70138" custLinFactNeighborX="-126" custLinFactNeighborY="-796">
        <dgm:presLayoutVars>
          <dgm:bulletEnabled val="1"/>
        </dgm:presLayoutVars>
      </dgm:prSet>
      <dgm:spPr/>
      <dgm:t>
        <a:bodyPr/>
        <a:lstStyle/>
        <a:p>
          <a:endParaRPr lang="en-US"/>
        </a:p>
      </dgm:t>
    </dgm:pt>
    <dgm:pt modelId="{AC24C343-B181-4EFE-8BE0-49123679D40E}" type="pres">
      <dgm:prSet presAssocID="{9FAE002E-6279-4C96-B663-0C96A75E40A3}" presName="sp" presStyleCnt="0"/>
      <dgm:spPr/>
      <dgm:t>
        <a:bodyPr/>
        <a:lstStyle/>
        <a:p>
          <a:endParaRPr lang="en-US"/>
        </a:p>
      </dgm:t>
    </dgm:pt>
    <dgm:pt modelId="{15FA3C61-D315-43F6-9E14-248BAA699B1C}" type="pres">
      <dgm:prSet presAssocID="{98824378-6D97-403B-863F-F55DD35B8120}" presName="linNode" presStyleCnt="0"/>
      <dgm:spPr/>
      <dgm:t>
        <a:bodyPr/>
        <a:lstStyle/>
        <a:p>
          <a:endParaRPr lang="en-US"/>
        </a:p>
      </dgm:t>
    </dgm:pt>
    <dgm:pt modelId="{F38CF0B5-0617-4ED6-AEAB-DE52F9D65107}" type="pres">
      <dgm:prSet presAssocID="{98824378-6D97-403B-863F-F55DD35B8120}" presName="parentText" presStyleLbl="node1" presStyleIdx="4" presStyleCnt="8">
        <dgm:presLayoutVars>
          <dgm:chMax val="1"/>
          <dgm:bulletEnabled val="1"/>
        </dgm:presLayoutVars>
      </dgm:prSet>
      <dgm:spPr/>
      <dgm:t>
        <a:bodyPr/>
        <a:lstStyle/>
        <a:p>
          <a:endParaRPr lang="en-US"/>
        </a:p>
      </dgm:t>
    </dgm:pt>
    <dgm:pt modelId="{A2D96B41-4C28-4738-9780-2E6CAA546E10}" type="pres">
      <dgm:prSet presAssocID="{98824378-6D97-403B-863F-F55DD35B8120}" presName="descendantText" presStyleLbl="alignAccFollowNode1" presStyleIdx="4" presStyleCnt="8" custScaleX="68870">
        <dgm:presLayoutVars>
          <dgm:bulletEnabled val="1"/>
        </dgm:presLayoutVars>
      </dgm:prSet>
      <dgm:spPr/>
      <dgm:t>
        <a:bodyPr/>
        <a:lstStyle/>
        <a:p>
          <a:endParaRPr lang="en-US"/>
        </a:p>
      </dgm:t>
    </dgm:pt>
    <dgm:pt modelId="{0F8BFC68-C0A2-46D6-BB95-691B476B5F2B}" type="pres">
      <dgm:prSet presAssocID="{C2FDE905-E027-4F9E-8168-ACDE2F919288}" presName="sp" presStyleCnt="0"/>
      <dgm:spPr/>
      <dgm:t>
        <a:bodyPr/>
        <a:lstStyle/>
        <a:p>
          <a:endParaRPr lang="en-US"/>
        </a:p>
      </dgm:t>
    </dgm:pt>
    <dgm:pt modelId="{F2A28C30-25C1-4D80-8401-22D7451C61E6}" type="pres">
      <dgm:prSet presAssocID="{1B41EE31-7AFC-43B4-BE0D-9FA82250FBDD}" presName="linNode" presStyleCnt="0"/>
      <dgm:spPr/>
      <dgm:t>
        <a:bodyPr/>
        <a:lstStyle/>
        <a:p>
          <a:endParaRPr lang="en-US"/>
        </a:p>
      </dgm:t>
    </dgm:pt>
    <dgm:pt modelId="{9560DD4B-D190-4BA0-B4A7-3A2E62E41AB3}" type="pres">
      <dgm:prSet presAssocID="{1B41EE31-7AFC-43B4-BE0D-9FA82250FBDD}" presName="parentText" presStyleLbl="node1" presStyleIdx="5" presStyleCnt="8">
        <dgm:presLayoutVars>
          <dgm:chMax val="1"/>
          <dgm:bulletEnabled val="1"/>
        </dgm:presLayoutVars>
      </dgm:prSet>
      <dgm:spPr/>
      <dgm:t>
        <a:bodyPr/>
        <a:lstStyle/>
        <a:p>
          <a:endParaRPr lang="en-US"/>
        </a:p>
      </dgm:t>
    </dgm:pt>
    <dgm:pt modelId="{CCA6A333-8B67-4A3A-B139-42BA446DFABC}" type="pres">
      <dgm:prSet presAssocID="{1B41EE31-7AFC-43B4-BE0D-9FA82250FBDD}" presName="descendantText" presStyleLbl="alignAccFollowNode1" presStyleIdx="5" presStyleCnt="8" custScaleX="69367">
        <dgm:presLayoutVars>
          <dgm:bulletEnabled val="1"/>
        </dgm:presLayoutVars>
      </dgm:prSet>
      <dgm:spPr/>
      <dgm:t>
        <a:bodyPr/>
        <a:lstStyle/>
        <a:p>
          <a:endParaRPr lang="en-US"/>
        </a:p>
      </dgm:t>
    </dgm:pt>
    <dgm:pt modelId="{9191E87A-6837-4026-8E7F-C44D22C67A77}" type="pres">
      <dgm:prSet presAssocID="{C05C1DED-6A22-4618-A342-E0C18F37492E}" presName="sp" presStyleCnt="0"/>
      <dgm:spPr/>
      <dgm:t>
        <a:bodyPr/>
        <a:lstStyle/>
        <a:p>
          <a:endParaRPr lang="en-US"/>
        </a:p>
      </dgm:t>
    </dgm:pt>
    <dgm:pt modelId="{3B3493FA-8670-43D4-8EFF-7895362484E6}" type="pres">
      <dgm:prSet presAssocID="{2DB780BD-2681-4F67-BF0F-1E3AC6E96893}" presName="linNode" presStyleCnt="0"/>
      <dgm:spPr/>
      <dgm:t>
        <a:bodyPr/>
        <a:lstStyle/>
        <a:p>
          <a:endParaRPr lang="en-US"/>
        </a:p>
      </dgm:t>
    </dgm:pt>
    <dgm:pt modelId="{BE3A06F1-6D1D-4AFA-A047-D2919BD2B0C0}" type="pres">
      <dgm:prSet presAssocID="{2DB780BD-2681-4F67-BF0F-1E3AC6E96893}" presName="parentText" presStyleLbl="node1" presStyleIdx="6" presStyleCnt="8">
        <dgm:presLayoutVars>
          <dgm:chMax val="1"/>
          <dgm:bulletEnabled val="1"/>
        </dgm:presLayoutVars>
      </dgm:prSet>
      <dgm:spPr/>
      <dgm:t>
        <a:bodyPr/>
        <a:lstStyle/>
        <a:p>
          <a:endParaRPr lang="en-US"/>
        </a:p>
      </dgm:t>
    </dgm:pt>
    <dgm:pt modelId="{5F396115-CF38-4C54-9819-7B9BF5242B64}" type="pres">
      <dgm:prSet presAssocID="{2DB780BD-2681-4F67-BF0F-1E3AC6E96893}" presName="descendantText" presStyleLbl="alignAccFollowNode1" presStyleIdx="6" presStyleCnt="8" custScaleX="70586" custLinFactNeighborY="-1851">
        <dgm:presLayoutVars>
          <dgm:bulletEnabled val="1"/>
        </dgm:presLayoutVars>
      </dgm:prSet>
      <dgm:spPr/>
      <dgm:t>
        <a:bodyPr/>
        <a:lstStyle/>
        <a:p>
          <a:endParaRPr lang="en-US"/>
        </a:p>
      </dgm:t>
    </dgm:pt>
    <dgm:pt modelId="{6EF54C9B-7B45-475C-BF99-1AD0C510E29A}" type="pres">
      <dgm:prSet presAssocID="{22D61F13-3636-40EA-A7CF-140AABDEB50C}" presName="sp" presStyleCnt="0"/>
      <dgm:spPr/>
      <dgm:t>
        <a:bodyPr/>
        <a:lstStyle/>
        <a:p>
          <a:endParaRPr lang="en-US"/>
        </a:p>
      </dgm:t>
    </dgm:pt>
    <dgm:pt modelId="{88A2F93A-90EA-4788-B0A8-71B634CFC6B7}" type="pres">
      <dgm:prSet presAssocID="{91766533-39E9-4FAE-914C-1590593C2417}" presName="linNode" presStyleCnt="0"/>
      <dgm:spPr/>
      <dgm:t>
        <a:bodyPr/>
        <a:lstStyle/>
        <a:p>
          <a:endParaRPr lang="en-US"/>
        </a:p>
      </dgm:t>
    </dgm:pt>
    <dgm:pt modelId="{E4DC2AAA-EDA4-41C2-AADD-56125B76277B}" type="pres">
      <dgm:prSet presAssocID="{91766533-39E9-4FAE-914C-1590593C2417}" presName="parentText" presStyleLbl="node1" presStyleIdx="7" presStyleCnt="8" custLinFactNeighborY="2025">
        <dgm:presLayoutVars>
          <dgm:chMax val="1"/>
          <dgm:bulletEnabled val="1"/>
        </dgm:presLayoutVars>
      </dgm:prSet>
      <dgm:spPr/>
      <dgm:t>
        <a:bodyPr/>
        <a:lstStyle/>
        <a:p>
          <a:endParaRPr lang="en-US"/>
        </a:p>
      </dgm:t>
    </dgm:pt>
    <dgm:pt modelId="{85D906AE-B637-44A1-87D6-489401DDFEC4}" type="pres">
      <dgm:prSet presAssocID="{91766533-39E9-4FAE-914C-1590593C2417}" presName="descendantText" presStyleLbl="alignAccFollowNode1" presStyleIdx="7" presStyleCnt="8" custScaleX="70535">
        <dgm:presLayoutVars>
          <dgm:bulletEnabled val="1"/>
        </dgm:presLayoutVars>
      </dgm:prSet>
      <dgm:spPr/>
      <dgm:t>
        <a:bodyPr/>
        <a:lstStyle/>
        <a:p>
          <a:endParaRPr lang="en-US"/>
        </a:p>
      </dgm:t>
    </dgm:pt>
  </dgm:ptLst>
  <dgm:cxnLst>
    <dgm:cxn modelId="{653B5532-5464-44CC-AB9F-046DAE1CEDE2}" srcId="{1B41EE31-7AFC-43B4-BE0D-9FA82250FBDD}" destId="{C011076C-3EAF-4288-B910-CC3B526169AF}" srcOrd="0" destOrd="0" parTransId="{F1CCB1FC-0CB0-4253-9FFE-4BC3595EB22D}" sibTransId="{6CAA7407-3E3D-4EE6-A001-694C5FA27314}"/>
    <dgm:cxn modelId="{B98762CD-1A55-4E35-A50D-E3E8EFE62ABB}" type="presOf" srcId="{95EE695D-7966-436B-9E7E-CA62D3FDBC20}" destId="{A2D96B41-4C28-4738-9780-2E6CAA546E10}" srcOrd="0" destOrd="1" presId="urn:microsoft.com/office/officeart/2005/8/layout/vList5"/>
    <dgm:cxn modelId="{D4070F40-C9A2-475E-8E5D-1F2DACFAEDBE}" type="presOf" srcId="{91766533-39E9-4FAE-914C-1590593C2417}" destId="{E4DC2AAA-EDA4-41C2-AADD-56125B76277B}" srcOrd="0" destOrd="0" presId="urn:microsoft.com/office/officeart/2005/8/layout/vList5"/>
    <dgm:cxn modelId="{79AC87BA-55E9-4AD4-B645-27D4DA46E949}" type="presOf" srcId="{2DB780BD-2681-4F67-BF0F-1E3AC6E96893}" destId="{BE3A06F1-6D1D-4AFA-A047-D2919BD2B0C0}" srcOrd="0" destOrd="0" presId="urn:microsoft.com/office/officeart/2005/8/layout/vList5"/>
    <dgm:cxn modelId="{D35A1CAA-9814-4A1F-84C0-7DC930996A39}" type="presOf" srcId="{E2D71AEC-EAC6-4DB7-AC01-5A0454F1C2E2}" destId="{A46AE0AA-69D1-4C66-8D9F-CAD0E11CA3F3}" srcOrd="0" destOrd="0" presId="urn:microsoft.com/office/officeart/2005/8/layout/vList5"/>
    <dgm:cxn modelId="{C4AB27E0-6775-44E3-980E-E030BC578AA0}" type="presOf" srcId="{B00AE48B-24BB-4028-B8AA-21F5E4534D94}" destId="{9C8981D3-6E11-49D8-9AED-8AFFE2316A5D}" srcOrd="0" destOrd="0" presId="urn:microsoft.com/office/officeart/2005/8/layout/vList5"/>
    <dgm:cxn modelId="{9B086AC8-78B9-4D99-B545-9B4BB4577421}" srcId="{7E25EF20-3BE0-480C-8C96-E46311E6D900}" destId="{4B2B2334-199F-4D19-98CB-B07E2412DE93}" srcOrd="1" destOrd="0" parTransId="{604E1557-CE99-4808-8BDB-C10C3E5EA095}" sibTransId="{40AC16EF-711E-4E58-83B0-4D06937F4F51}"/>
    <dgm:cxn modelId="{4545C4F6-8692-426E-8199-5C1C4E3418B0}" type="presOf" srcId="{2CE94AF4-86A2-4E70-9819-0212EBE02D3A}" destId="{A2D96B41-4C28-4738-9780-2E6CAA546E10}" srcOrd="0" destOrd="0" presId="urn:microsoft.com/office/officeart/2005/8/layout/vList5"/>
    <dgm:cxn modelId="{4ACE7FBC-D602-4FBF-ABAF-3D58ADB601D3}" srcId="{B00AE48B-24BB-4028-B8AA-21F5E4534D94}" destId="{9C87C9B3-5243-460A-A665-39069A461965}" srcOrd="0" destOrd="0" parTransId="{26A7A30F-1686-45C9-A080-EC514EA5D300}" sibTransId="{072CB3E7-9944-40EF-A0FE-DE0B27727742}"/>
    <dgm:cxn modelId="{128C432F-C17E-4AEA-A066-DFD88D6CCE2E}" srcId="{98824378-6D97-403B-863F-F55DD35B8120}" destId="{95EE695D-7966-436B-9E7E-CA62D3FDBC20}" srcOrd="1" destOrd="0" parTransId="{00B0C783-2499-4F0D-8DEA-D6A25742FEE4}" sibTransId="{6B2B207B-A796-4863-925E-AC0AA49B1AEB}"/>
    <dgm:cxn modelId="{6B96A826-FAEB-4F74-A939-6D92562D0BB8}" type="presOf" srcId="{7E25EF20-3BE0-480C-8C96-E46311E6D900}" destId="{0623198A-7C09-4F24-AA5E-80D0D8782F55}" srcOrd="0" destOrd="0" presId="urn:microsoft.com/office/officeart/2005/8/layout/vList5"/>
    <dgm:cxn modelId="{9EDDD013-CF75-4303-93F0-80761B74E20B}" srcId="{91766533-39E9-4FAE-914C-1590593C2417}" destId="{568562DC-5BE9-4FE4-A4DB-33197E33E414}" srcOrd="1" destOrd="0" parTransId="{0A33D7EE-C613-4BDE-B444-0EDDA77A7B21}" sibTransId="{EF9531C4-B1FC-4372-89C9-F38ECF9748D2}"/>
    <dgm:cxn modelId="{0987A6BB-7D6C-48D4-A4B7-4744BDB003A5}" srcId="{B00AE48B-24BB-4028-B8AA-21F5E4534D94}" destId="{607D2C58-E44B-4984-9E5D-FFE2790E6D4E}" srcOrd="1" destOrd="0" parTransId="{C53BFCD6-8F6F-4DFB-8F44-EAE4B19A0A18}" sibTransId="{945E5D08-B9C2-49CA-A048-63AAFD98F7BB}"/>
    <dgm:cxn modelId="{0B03512F-A2BC-4B76-BAC7-E1C02E3DE7D9}" type="presOf" srcId="{C011076C-3EAF-4288-B910-CC3B526169AF}" destId="{CCA6A333-8B67-4A3A-B139-42BA446DFABC}" srcOrd="0" destOrd="0" presId="urn:microsoft.com/office/officeart/2005/8/layout/vList5"/>
    <dgm:cxn modelId="{1E2856B4-B6AD-41ED-89CE-4FE5D432D879}" type="presOf" srcId="{75EC135F-DB5F-45EE-AA3F-43A0B52DA366}" destId="{86157BCB-A357-43C9-BD4D-4EEDB073BF5C}" srcOrd="0" destOrd="0" presId="urn:microsoft.com/office/officeart/2005/8/layout/vList5"/>
    <dgm:cxn modelId="{D2157120-FC58-4D57-BBC4-28E1893CFD59}" type="presOf" srcId="{173CA18A-0FB9-4617-B3EF-D22227767137}" destId="{19E8DD2A-78AB-4C85-BE7E-16D0E50B7476}" srcOrd="0" destOrd="0" presId="urn:microsoft.com/office/officeart/2005/8/layout/vList5"/>
    <dgm:cxn modelId="{050E8078-7A58-40F4-81E7-9B3A34E92F5C}" type="presOf" srcId="{AE2E7AD5-DAF7-4480-961F-2E6A31ECD70E}" destId="{27FB47EA-3280-4F5E-8955-DC5CB4940A20}" srcOrd="0" destOrd="1" presId="urn:microsoft.com/office/officeart/2005/8/layout/vList5"/>
    <dgm:cxn modelId="{F7E40CE8-5F67-4E72-8BC3-F0448DADA511}" srcId="{75EC135F-DB5F-45EE-AA3F-43A0B52DA366}" destId="{AE2E7AD5-DAF7-4480-961F-2E6A31ECD70E}" srcOrd="1" destOrd="0" parTransId="{BB18EA4A-3239-487C-82A9-26B111D587E9}" sibTransId="{A7957E00-BCDA-4BAC-89CD-A9BD604E3EFE}"/>
    <dgm:cxn modelId="{868EDA3E-D122-446A-B167-595207C3888F}" type="presOf" srcId="{568562DC-5BE9-4FE4-A4DB-33197E33E414}" destId="{85D906AE-B637-44A1-87D6-489401DDFEC4}" srcOrd="0" destOrd="1" presId="urn:microsoft.com/office/officeart/2005/8/layout/vList5"/>
    <dgm:cxn modelId="{346A4F92-EB77-4B24-A6E9-13654E49DF86}" srcId="{7E25EF20-3BE0-480C-8C96-E46311E6D900}" destId="{60680FE2-6B98-4E96-BEAD-82A921905E5A}" srcOrd="0" destOrd="0" parTransId="{C8B65D4F-0EBE-4D7A-A12C-6A8025A8BF02}" sibTransId="{B45378B1-5123-4C45-99D4-E59B2EBC6F4D}"/>
    <dgm:cxn modelId="{97F68DFA-C96C-4A2D-B6E4-B25B7E8417BE}" type="presOf" srcId="{A2A98255-DF9F-4353-B37C-CF460CBD5E0E}" destId="{85D906AE-B637-44A1-87D6-489401DDFEC4}" srcOrd="0" destOrd="0" presId="urn:microsoft.com/office/officeart/2005/8/layout/vList5"/>
    <dgm:cxn modelId="{FF585EC4-9DDB-4013-9C14-21D859AAB62F}" type="presOf" srcId="{9C87C9B3-5243-460A-A665-39069A461965}" destId="{C6580E5C-554E-48DC-8D8A-8F7CAD654522}" srcOrd="0" destOrd="0" presId="urn:microsoft.com/office/officeart/2005/8/layout/vList5"/>
    <dgm:cxn modelId="{9E07721A-B282-4EF3-B564-25BDFDF6E6F3}" type="presOf" srcId="{D476660B-6567-417E-B51E-1D00B4527F43}" destId="{27FB47EA-3280-4F5E-8955-DC5CB4940A20}" srcOrd="0" destOrd="0" presId="urn:microsoft.com/office/officeart/2005/8/layout/vList5"/>
    <dgm:cxn modelId="{2CCD816E-09D1-43D2-B6C5-D6024838B612}" srcId="{7E25EF20-3BE0-480C-8C96-E46311E6D900}" destId="{75EC135F-DB5F-45EE-AA3F-43A0B52DA366}" srcOrd="3" destOrd="0" parTransId="{ED43A893-02FE-4433-8B1F-A41689692212}" sibTransId="{9FAE002E-6279-4C96-B663-0C96A75E40A3}"/>
    <dgm:cxn modelId="{F52D85AD-DDE2-48D7-878E-AD25EA2C4891}" type="presOf" srcId="{359377CB-BD35-4337-85F7-2452DEE6FFAF}" destId="{19E8DD2A-78AB-4C85-BE7E-16D0E50B7476}" srcOrd="0" destOrd="1" presId="urn:microsoft.com/office/officeart/2005/8/layout/vList5"/>
    <dgm:cxn modelId="{DB90EFAD-CD7E-40B5-BB13-8B190D54A3A6}" type="presOf" srcId="{98824378-6D97-403B-863F-F55DD35B8120}" destId="{F38CF0B5-0617-4ED6-AEAB-DE52F9D65107}" srcOrd="0" destOrd="0" presId="urn:microsoft.com/office/officeart/2005/8/layout/vList5"/>
    <dgm:cxn modelId="{EF2B5C7E-F044-4BA2-8C9D-A77E57213199}" srcId="{7E25EF20-3BE0-480C-8C96-E46311E6D900}" destId="{98824378-6D97-403B-863F-F55DD35B8120}" srcOrd="4" destOrd="0" parTransId="{85B24393-23F4-45D0-90F2-0F4CDCD87DD1}" sibTransId="{C2FDE905-E027-4F9E-8168-ACDE2F919288}"/>
    <dgm:cxn modelId="{E11AF5E8-1A5E-4529-B380-BFF393DDEE67}" type="presOf" srcId="{431F2E9B-4644-4C14-A0FE-AFD8FACFAB94}" destId="{5F396115-CF38-4C54-9819-7B9BF5242B64}" srcOrd="0" destOrd="0" presId="urn:microsoft.com/office/officeart/2005/8/layout/vList5"/>
    <dgm:cxn modelId="{2CCDA92F-B219-45CD-99BE-68A0C70C2DB3}" type="presOf" srcId="{607D2C58-E44B-4984-9E5D-FFE2790E6D4E}" destId="{C6580E5C-554E-48DC-8D8A-8F7CAD654522}" srcOrd="0" destOrd="1" presId="urn:microsoft.com/office/officeart/2005/8/layout/vList5"/>
    <dgm:cxn modelId="{70F689E5-2BEA-4F03-99A4-487CC8098CDF}" type="presOf" srcId="{E00248C4-6E52-45F8-B2C6-E83D7C708C38}" destId="{A46AE0AA-69D1-4C66-8D9F-CAD0E11CA3F3}" srcOrd="0" destOrd="1" presId="urn:microsoft.com/office/officeart/2005/8/layout/vList5"/>
    <dgm:cxn modelId="{F072D0BF-BECF-41FC-AB8C-BB718B822CEC}" srcId="{98824378-6D97-403B-863F-F55DD35B8120}" destId="{2CE94AF4-86A2-4E70-9819-0212EBE02D3A}" srcOrd="0" destOrd="0" parTransId="{1E9713B7-7A4C-4E31-86AB-B757B1336D05}" sibTransId="{3E51EFC8-7685-44D4-8F42-CF4C5844751C}"/>
    <dgm:cxn modelId="{AFD406EB-221C-4310-BA9C-378A20CAAC0D}" type="presOf" srcId="{60680FE2-6B98-4E96-BEAD-82A921905E5A}" destId="{09B19612-5A9E-41E2-AED4-BC7F082F08C9}" srcOrd="0" destOrd="0" presId="urn:microsoft.com/office/officeart/2005/8/layout/vList5"/>
    <dgm:cxn modelId="{A305CFC4-5A0A-4A84-B543-743D15B8D515}" srcId="{7E25EF20-3BE0-480C-8C96-E46311E6D900}" destId="{1B41EE31-7AFC-43B4-BE0D-9FA82250FBDD}" srcOrd="5" destOrd="0" parTransId="{9EC2EC9A-1D8F-4F80-A4F5-3DE9EA274A22}" sibTransId="{C05C1DED-6A22-4618-A342-E0C18F37492E}"/>
    <dgm:cxn modelId="{814B6601-EA01-458B-8589-EB04D4B9298B}" type="presOf" srcId="{C641EB04-D342-4B36-8258-F83B1E32DDB0}" destId="{CCA6A333-8B67-4A3A-B139-42BA446DFABC}" srcOrd="0" destOrd="1" presId="urn:microsoft.com/office/officeart/2005/8/layout/vList5"/>
    <dgm:cxn modelId="{6E7C10BE-1F66-49F3-A55B-372042E9111B}" type="presOf" srcId="{16B95B75-4D93-4857-AB4E-0EE7F138E718}" destId="{5F396115-CF38-4C54-9819-7B9BF5242B64}" srcOrd="0" destOrd="1" presId="urn:microsoft.com/office/officeart/2005/8/layout/vList5"/>
    <dgm:cxn modelId="{C53A8E43-D763-48F4-A43C-570B646971B0}" srcId="{7E25EF20-3BE0-480C-8C96-E46311E6D900}" destId="{91766533-39E9-4FAE-914C-1590593C2417}" srcOrd="7" destOrd="0" parTransId="{4641C627-36C7-4B9C-ACD6-D2DEF5DF3C4E}" sibTransId="{6FBD75B9-5B70-4813-A58B-ADB2E92C5FFA}"/>
    <dgm:cxn modelId="{F88A2067-FEDE-4170-BF6B-7327CB58D428}" srcId="{1B41EE31-7AFC-43B4-BE0D-9FA82250FBDD}" destId="{C641EB04-D342-4B36-8258-F83B1E32DDB0}" srcOrd="1" destOrd="0" parTransId="{4EA82C77-7EA6-429D-BEFC-B4B3DCCA2761}" sibTransId="{5061BABA-C736-4F39-BDBA-80DE3830B2D7}"/>
    <dgm:cxn modelId="{41062674-B648-4A60-924B-0B6EEC90D6F5}" srcId="{91766533-39E9-4FAE-914C-1590593C2417}" destId="{A2A98255-DF9F-4353-B37C-CF460CBD5E0E}" srcOrd="0" destOrd="0" parTransId="{1EF48390-6F3E-4067-B4CF-4B16302C499E}" sibTransId="{0CD90539-E022-4EE9-B55E-969BBF4A7B7D}"/>
    <dgm:cxn modelId="{CCD75BA7-44C1-4D33-AF2B-8AF5B6EF631D}" srcId="{7E25EF20-3BE0-480C-8C96-E46311E6D900}" destId="{B00AE48B-24BB-4028-B8AA-21F5E4534D94}" srcOrd="2" destOrd="0" parTransId="{EC460C8C-6396-46AD-AF0F-C327A0801EA7}" sibTransId="{C7253AE2-9D66-48A8-9C53-DA59A2629ABF}"/>
    <dgm:cxn modelId="{2925CA39-6C2A-46E3-8AB1-413C5B1D7C28}" srcId="{4B2B2334-199F-4D19-98CB-B07E2412DE93}" destId="{359377CB-BD35-4337-85F7-2452DEE6FFAF}" srcOrd="1" destOrd="0" parTransId="{39C2F68E-A449-4A02-BFD4-6D485D342374}" sibTransId="{068F7674-E59C-4B0A-9FC6-FD04A4117A7F}"/>
    <dgm:cxn modelId="{D5B3F6A5-DD64-46C7-82FE-05D8BCAF4C57}" srcId="{60680FE2-6B98-4E96-BEAD-82A921905E5A}" destId="{E2D71AEC-EAC6-4DB7-AC01-5A0454F1C2E2}" srcOrd="0" destOrd="0" parTransId="{D07083BF-B326-4CF4-AA91-B08308C1CFD0}" sibTransId="{538D5F2A-C552-4F80-A3E6-C4ACCD992797}"/>
    <dgm:cxn modelId="{76F9A81D-6D87-4A25-A18E-1F6F9A3B9EC6}" type="presOf" srcId="{4B2B2334-199F-4D19-98CB-B07E2412DE93}" destId="{47D6DCF5-0F24-4BCF-AD68-7FA92A9132CE}" srcOrd="0" destOrd="0" presId="urn:microsoft.com/office/officeart/2005/8/layout/vList5"/>
    <dgm:cxn modelId="{5D3A41C1-ABA4-4B33-A748-823B7C78BDD0}" type="presOf" srcId="{1B41EE31-7AFC-43B4-BE0D-9FA82250FBDD}" destId="{9560DD4B-D190-4BA0-B4A7-3A2E62E41AB3}" srcOrd="0" destOrd="0" presId="urn:microsoft.com/office/officeart/2005/8/layout/vList5"/>
    <dgm:cxn modelId="{A59815CD-1C7B-4C73-9698-8243A725EBA4}" srcId="{2DB780BD-2681-4F67-BF0F-1E3AC6E96893}" destId="{431F2E9B-4644-4C14-A0FE-AFD8FACFAB94}" srcOrd="0" destOrd="0" parTransId="{1CD298B3-A690-4497-8FEA-101D282B8B13}" sibTransId="{7F9F08BD-A885-4C6E-9BC0-5DF24CEEA26F}"/>
    <dgm:cxn modelId="{FED214A7-0624-4401-91BF-1BA8E041BE50}" srcId="{60680FE2-6B98-4E96-BEAD-82A921905E5A}" destId="{E00248C4-6E52-45F8-B2C6-E83D7C708C38}" srcOrd="1" destOrd="0" parTransId="{E510906D-E5C3-458B-8D76-37748167F276}" sibTransId="{542CC934-0434-4EF5-9298-6E6B69BFE179}"/>
    <dgm:cxn modelId="{8F159244-E9DE-4B8D-958B-699C2DA7BB1A}" srcId="{4B2B2334-199F-4D19-98CB-B07E2412DE93}" destId="{173CA18A-0FB9-4617-B3EF-D22227767137}" srcOrd="0" destOrd="0" parTransId="{1A635976-5B6F-44CA-86DE-B3B974C02E0A}" sibTransId="{2F2B7AB8-C201-4F80-90B6-F8545485E3F0}"/>
    <dgm:cxn modelId="{5FF5C24A-92DB-46CE-BFB8-7A9CDE92DC60}" srcId="{75EC135F-DB5F-45EE-AA3F-43A0B52DA366}" destId="{D476660B-6567-417E-B51E-1D00B4527F43}" srcOrd="0" destOrd="0" parTransId="{65284E87-C8C1-4798-BEA5-570FA4BBEFF8}" sibTransId="{A458D499-1946-48BA-A45C-A6BF6F83E822}"/>
    <dgm:cxn modelId="{3E916F30-3694-4E6E-9100-AF9B534771CB}" srcId="{7E25EF20-3BE0-480C-8C96-E46311E6D900}" destId="{2DB780BD-2681-4F67-BF0F-1E3AC6E96893}" srcOrd="6" destOrd="0" parTransId="{EE3F69BC-6D1A-4284-9CEB-6CFB0B87EFF4}" sibTransId="{22D61F13-3636-40EA-A7CF-140AABDEB50C}"/>
    <dgm:cxn modelId="{D819B77F-F1E1-4C5B-AC8B-E645C263CB6A}" srcId="{2DB780BD-2681-4F67-BF0F-1E3AC6E96893}" destId="{16B95B75-4D93-4857-AB4E-0EE7F138E718}" srcOrd="1" destOrd="0" parTransId="{CC8A4C6F-EFBE-4020-96AB-939FB472397F}" sibTransId="{009CDCAC-4BDF-487A-932E-0738849F41D1}"/>
    <dgm:cxn modelId="{EB8A0373-781F-4A1C-A268-91A2936EEA58}" type="presParOf" srcId="{0623198A-7C09-4F24-AA5E-80D0D8782F55}" destId="{AE20DF93-1071-4B52-8824-CB11EB4B0EE9}" srcOrd="0" destOrd="0" presId="urn:microsoft.com/office/officeart/2005/8/layout/vList5"/>
    <dgm:cxn modelId="{DFC3E9AF-3577-4B38-9BD4-96ED048D5442}" type="presParOf" srcId="{AE20DF93-1071-4B52-8824-CB11EB4B0EE9}" destId="{09B19612-5A9E-41E2-AED4-BC7F082F08C9}" srcOrd="0" destOrd="0" presId="urn:microsoft.com/office/officeart/2005/8/layout/vList5"/>
    <dgm:cxn modelId="{CDC44E0A-BEE3-4121-96F6-94D82A699370}" type="presParOf" srcId="{AE20DF93-1071-4B52-8824-CB11EB4B0EE9}" destId="{A46AE0AA-69D1-4C66-8D9F-CAD0E11CA3F3}" srcOrd="1" destOrd="0" presId="urn:microsoft.com/office/officeart/2005/8/layout/vList5"/>
    <dgm:cxn modelId="{F1B0F493-57E4-4262-8C4B-5D05CD10CBB8}" type="presParOf" srcId="{0623198A-7C09-4F24-AA5E-80D0D8782F55}" destId="{8B3059D7-2607-4AFD-8C60-92723A138F39}" srcOrd="1" destOrd="0" presId="urn:microsoft.com/office/officeart/2005/8/layout/vList5"/>
    <dgm:cxn modelId="{FE0911D7-098F-435C-8AC8-AE854DC63571}" type="presParOf" srcId="{0623198A-7C09-4F24-AA5E-80D0D8782F55}" destId="{0103123B-A6D7-40BC-B773-23187E8EECA4}" srcOrd="2" destOrd="0" presId="urn:microsoft.com/office/officeart/2005/8/layout/vList5"/>
    <dgm:cxn modelId="{A51C65B1-A0B4-4967-BE8E-BF038AABFB5E}" type="presParOf" srcId="{0103123B-A6D7-40BC-B773-23187E8EECA4}" destId="{47D6DCF5-0F24-4BCF-AD68-7FA92A9132CE}" srcOrd="0" destOrd="0" presId="urn:microsoft.com/office/officeart/2005/8/layout/vList5"/>
    <dgm:cxn modelId="{B671D2C4-BEB1-4A04-974D-DEF66B2A7D66}" type="presParOf" srcId="{0103123B-A6D7-40BC-B773-23187E8EECA4}" destId="{19E8DD2A-78AB-4C85-BE7E-16D0E50B7476}" srcOrd="1" destOrd="0" presId="urn:microsoft.com/office/officeart/2005/8/layout/vList5"/>
    <dgm:cxn modelId="{16B6F10B-FAA1-4C5E-8DE7-C4D0E66A97CB}" type="presParOf" srcId="{0623198A-7C09-4F24-AA5E-80D0D8782F55}" destId="{4F474A18-81B1-42BB-8D45-B01E213D5B37}" srcOrd="3" destOrd="0" presId="urn:microsoft.com/office/officeart/2005/8/layout/vList5"/>
    <dgm:cxn modelId="{C3EB91B1-3766-4961-AFE7-53F71B2E5730}" type="presParOf" srcId="{0623198A-7C09-4F24-AA5E-80D0D8782F55}" destId="{281BA07F-C500-4A84-A7CE-639F61B125AE}" srcOrd="4" destOrd="0" presId="urn:microsoft.com/office/officeart/2005/8/layout/vList5"/>
    <dgm:cxn modelId="{CC4C11C4-6883-498B-816F-703CD94600C8}" type="presParOf" srcId="{281BA07F-C500-4A84-A7CE-639F61B125AE}" destId="{9C8981D3-6E11-49D8-9AED-8AFFE2316A5D}" srcOrd="0" destOrd="0" presId="urn:microsoft.com/office/officeart/2005/8/layout/vList5"/>
    <dgm:cxn modelId="{22F152B7-8627-4C51-87ED-53EEAD98B657}" type="presParOf" srcId="{281BA07F-C500-4A84-A7CE-639F61B125AE}" destId="{C6580E5C-554E-48DC-8D8A-8F7CAD654522}" srcOrd="1" destOrd="0" presId="urn:microsoft.com/office/officeart/2005/8/layout/vList5"/>
    <dgm:cxn modelId="{D9874769-47C1-46E8-B08F-45F7DBAD86AF}" type="presParOf" srcId="{0623198A-7C09-4F24-AA5E-80D0D8782F55}" destId="{6C4474E2-4511-4A34-BB1F-D789ABFFCA92}" srcOrd="5" destOrd="0" presId="urn:microsoft.com/office/officeart/2005/8/layout/vList5"/>
    <dgm:cxn modelId="{11A67E2E-F7ED-4561-8846-2AD5D6B3F0A2}" type="presParOf" srcId="{0623198A-7C09-4F24-AA5E-80D0D8782F55}" destId="{D6A3ACE6-057F-44CD-8600-7B3F7F0B00BE}" srcOrd="6" destOrd="0" presId="urn:microsoft.com/office/officeart/2005/8/layout/vList5"/>
    <dgm:cxn modelId="{112B6185-3967-47A7-B7A2-C5BCE9CF3E02}" type="presParOf" srcId="{D6A3ACE6-057F-44CD-8600-7B3F7F0B00BE}" destId="{86157BCB-A357-43C9-BD4D-4EEDB073BF5C}" srcOrd="0" destOrd="0" presId="urn:microsoft.com/office/officeart/2005/8/layout/vList5"/>
    <dgm:cxn modelId="{94E34F80-16CA-4F8A-9108-BB15C2144124}" type="presParOf" srcId="{D6A3ACE6-057F-44CD-8600-7B3F7F0B00BE}" destId="{27FB47EA-3280-4F5E-8955-DC5CB4940A20}" srcOrd="1" destOrd="0" presId="urn:microsoft.com/office/officeart/2005/8/layout/vList5"/>
    <dgm:cxn modelId="{CF2C414F-8929-420B-A77E-354E408E8976}" type="presParOf" srcId="{0623198A-7C09-4F24-AA5E-80D0D8782F55}" destId="{AC24C343-B181-4EFE-8BE0-49123679D40E}" srcOrd="7" destOrd="0" presId="urn:microsoft.com/office/officeart/2005/8/layout/vList5"/>
    <dgm:cxn modelId="{A728A39B-467B-43F5-B75E-AEF61C6CCB30}" type="presParOf" srcId="{0623198A-7C09-4F24-AA5E-80D0D8782F55}" destId="{15FA3C61-D315-43F6-9E14-248BAA699B1C}" srcOrd="8" destOrd="0" presId="urn:microsoft.com/office/officeart/2005/8/layout/vList5"/>
    <dgm:cxn modelId="{1952FB7F-BEA9-4B5B-8D28-6CFDAE57E833}" type="presParOf" srcId="{15FA3C61-D315-43F6-9E14-248BAA699B1C}" destId="{F38CF0B5-0617-4ED6-AEAB-DE52F9D65107}" srcOrd="0" destOrd="0" presId="urn:microsoft.com/office/officeart/2005/8/layout/vList5"/>
    <dgm:cxn modelId="{1E5FD33E-3B9C-4E92-B1E8-A5FC728A94C6}" type="presParOf" srcId="{15FA3C61-D315-43F6-9E14-248BAA699B1C}" destId="{A2D96B41-4C28-4738-9780-2E6CAA546E10}" srcOrd="1" destOrd="0" presId="urn:microsoft.com/office/officeart/2005/8/layout/vList5"/>
    <dgm:cxn modelId="{333DDF62-CA1F-4A18-AF22-AA6D5D7BC395}" type="presParOf" srcId="{0623198A-7C09-4F24-AA5E-80D0D8782F55}" destId="{0F8BFC68-C0A2-46D6-BB95-691B476B5F2B}" srcOrd="9" destOrd="0" presId="urn:microsoft.com/office/officeart/2005/8/layout/vList5"/>
    <dgm:cxn modelId="{F05128A7-17F6-4A1D-AFC9-878FEBB232EC}" type="presParOf" srcId="{0623198A-7C09-4F24-AA5E-80D0D8782F55}" destId="{F2A28C30-25C1-4D80-8401-22D7451C61E6}" srcOrd="10" destOrd="0" presId="urn:microsoft.com/office/officeart/2005/8/layout/vList5"/>
    <dgm:cxn modelId="{0005472E-BE55-468D-A286-FCE3C28ED7DF}" type="presParOf" srcId="{F2A28C30-25C1-4D80-8401-22D7451C61E6}" destId="{9560DD4B-D190-4BA0-B4A7-3A2E62E41AB3}" srcOrd="0" destOrd="0" presId="urn:microsoft.com/office/officeart/2005/8/layout/vList5"/>
    <dgm:cxn modelId="{F6C31F6D-5270-4A88-B322-75443EE57F0B}" type="presParOf" srcId="{F2A28C30-25C1-4D80-8401-22D7451C61E6}" destId="{CCA6A333-8B67-4A3A-B139-42BA446DFABC}" srcOrd="1" destOrd="0" presId="urn:microsoft.com/office/officeart/2005/8/layout/vList5"/>
    <dgm:cxn modelId="{FC9640AB-59A1-40DE-938E-295D957F2456}" type="presParOf" srcId="{0623198A-7C09-4F24-AA5E-80D0D8782F55}" destId="{9191E87A-6837-4026-8E7F-C44D22C67A77}" srcOrd="11" destOrd="0" presId="urn:microsoft.com/office/officeart/2005/8/layout/vList5"/>
    <dgm:cxn modelId="{DE46E173-7F1D-45C9-93F5-4D329BD44468}" type="presParOf" srcId="{0623198A-7C09-4F24-AA5E-80D0D8782F55}" destId="{3B3493FA-8670-43D4-8EFF-7895362484E6}" srcOrd="12" destOrd="0" presId="urn:microsoft.com/office/officeart/2005/8/layout/vList5"/>
    <dgm:cxn modelId="{FA5898A7-44BA-42EB-B60F-C89ECB549260}" type="presParOf" srcId="{3B3493FA-8670-43D4-8EFF-7895362484E6}" destId="{BE3A06F1-6D1D-4AFA-A047-D2919BD2B0C0}" srcOrd="0" destOrd="0" presId="urn:microsoft.com/office/officeart/2005/8/layout/vList5"/>
    <dgm:cxn modelId="{8A15C284-6804-4484-933C-8410C5CD291F}" type="presParOf" srcId="{3B3493FA-8670-43D4-8EFF-7895362484E6}" destId="{5F396115-CF38-4C54-9819-7B9BF5242B64}" srcOrd="1" destOrd="0" presId="urn:microsoft.com/office/officeart/2005/8/layout/vList5"/>
    <dgm:cxn modelId="{CEDA626C-3F88-4CB5-A846-18494A857B20}" type="presParOf" srcId="{0623198A-7C09-4F24-AA5E-80D0D8782F55}" destId="{6EF54C9B-7B45-475C-BF99-1AD0C510E29A}" srcOrd="13" destOrd="0" presId="urn:microsoft.com/office/officeart/2005/8/layout/vList5"/>
    <dgm:cxn modelId="{BD6D3920-9CCC-44D6-B3AE-5CC867CD30EE}" type="presParOf" srcId="{0623198A-7C09-4F24-AA5E-80D0D8782F55}" destId="{88A2F93A-90EA-4788-B0A8-71B634CFC6B7}" srcOrd="14" destOrd="0" presId="urn:microsoft.com/office/officeart/2005/8/layout/vList5"/>
    <dgm:cxn modelId="{586FFBF3-38EB-448B-8EBA-050BB794DE11}" type="presParOf" srcId="{88A2F93A-90EA-4788-B0A8-71B634CFC6B7}" destId="{E4DC2AAA-EDA4-41C2-AADD-56125B76277B}" srcOrd="0" destOrd="0" presId="urn:microsoft.com/office/officeart/2005/8/layout/vList5"/>
    <dgm:cxn modelId="{2E91DEA7-F316-47C6-A2E9-467CD1EB3756}" type="presParOf" srcId="{88A2F93A-90EA-4788-B0A8-71B634CFC6B7}" destId="{85D906AE-B637-44A1-87D6-489401DDFEC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E4AA09-8E70-4057-B1FC-B74E9576A925}" type="doc">
      <dgm:prSet loTypeId="urn:microsoft.com/office/officeart/2005/8/layout/hProcess9" loCatId="process" qsTypeId="urn:microsoft.com/office/officeart/2005/8/quickstyle/3d1" qsCatId="3D" csTypeId="urn:microsoft.com/office/officeart/2005/8/colors/accent1_2" csCatId="accent1" phldr="1"/>
      <dgm:spPr/>
    </dgm:pt>
    <dgm:pt modelId="{CD6C6097-B54B-43FC-9E7D-9E5C7BD8A522}">
      <dgm:prSet phldrT="[Text]" custT="1"/>
      <dgm:spPr>
        <a:gradFill rotWithShape="0">
          <a:gsLst>
            <a:gs pos="0">
              <a:srgbClr val="002060"/>
            </a:gs>
            <a:gs pos="92000">
              <a:schemeClr val="bg2">
                <a:lumMod val="60000"/>
                <a:lumOff val="40000"/>
              </a:schemeClr>
            </a:gs>
            <a:gs pos="100000">
              <a:schemeClr val="accent2">
                <a:lumMod val="50000"/>
              </a:schemeClr>
            </a:gs>
          </a:gsLst>
        </a:gradFill>
      </dgm:spPr>
      <dgm:t>
        <a:bodyPr/>
        <a:lstStyle/>
        <a:p>
          <a:r>
            <a:rPr lang="en-US" sz="1200" b="1" dirty="0" smtClean="0">
              <a:solidFill>
                <a:schemeClr val="accent2"/>
              </a:solidFill>
            </a:rPr>
            <a:t>Initial Discussions</a:t>
          </a:r>
          <a:endParaRPr lang="en-US" sz="1200" b="1" dirty="0">
            <a:solidFill>
              <a:schemeClr val="accent2"/>
            </a:solidFill>
          </a:endParaRPr>
        </a:p>
      </dgm:t>
    </dgm:pt>
    <dgm:pt modelId="{5D6FEE00-3ED8-4A20-A3D1-A750FD9DEDD5}" type="parTrans" cxnId="{287693BB-1753-4728-AD44-E9FC66F41FEA}">
      <dgm:prSet/>
      <dgm:spPr/>
      <dgm:t>
        <a:bodyPr/>
        <a:lstStyle/>
        <a:p>
          <a:endParaRPr lang="en-US"/>
        </a:p>
      </dgm:t>
    </dgm:pt>
    <dgm:pt modelId="{72FB495B-652A-4CAC-BC10-463117054962}" type="sibTrans" cxnId="{287693BB-1753-4728-AD44-E9FC66F41FEA}">
      <dgm:prSet/>
      <dgm:spPr/>
      <dgm:t>
        <a:bodyPr/>
        <a:lstStyle/>
        <a:p>
          <a:endParaRPr lang="en-US"/>
        </a:p>
      </dgm:t>
    </dgm:pt>
    <dgm:pt modelId="{F656584E-9890-4FEF-B721-9DD9B8486CF2}">
      <dgm:prSet phldrT="[Text]" custT="1"/>
      <dgm:spPr>
        <a:gradFill rotWithShape="0">
          <a:gsLst>
            <a:gs pos="0">
              <a:srgbClr val="002060"/>
            </a:gs>
            <a:gs pos="92000">
              <a:schemeClr val="bg2">
                <a:lumMod val="60000"/>
                <a:lumOff val="40000"/>
              </a:schemeClr>
            </a:gs>
            <a:gs pos="100000">
              <a:schemeClr val="accent2">
                <a:lumMod val="50000"/>
              </a:schemeClr>
            </a:gs>
          </a:gsLst>
        </a:gradFill>
      </dgm:spPr>
      <dgm:t>
        <a:bodyPr/>
        <a:lstStyle/>
        <a:p>
          <a:r>
            <a:rPr lang="en-US" sz="1200" b="1" smtClean="0">
              <a:solidFill>
                <a:schemeClr val="accent2"/>
              </a:solidFill>
            </a:rPr>
            <a:t>Application &amp; Final Proposal</a:t>
          </a:r>
          <a:endParaRPr lang="en-US" sz="1200" b="1" dirty="0">
            <a:solidFill>
              <a:schemeClr val="accent2"/>
            </a:solidFill>
          </a:endParaRPr>
        </a:p>
      </dgm:t>
    </dgm:pt>
    <dgm:pt modelId="{0C3334F8-6D01-485E-8878-4216DC778DD7}" type="parTrans" cxnId="{DFE329D8-D927-428D-A389-F4162B342D43}">
      <dgm:prSet/>
      <dgm:spPr/>
      <dgm:t>
        <a:bodyPr/>
        <a:lstStyle/>
        <a:p>
          <a:endParaRPr lang="en-US"/>
        </a:p>
      </dgm:t>
    </dgm:pt>
    <dgm:pt modelId="{C15E5B8A-347A-426C-8B0D-11BFF07B57B6}" type="sibTrans" cxnId="{DFE329D8-D927-428D-A389-F4162B342D43}">
      <dgm:prSet/>
      <dgm:spPr/>
      <dgm:t>
        <a:bodyPr/>
        <a:lstStyle/>
        <a:p>
          <a:endParaRPr lang="en-US"/>
        </a:p>
      </dgm:t>
    </dgm:pt>
    <dgm:pt modelId="{4871A017-9122-45C8-AAE0-86FD4838F922}">
      <dgm:prSet phldrT="[Text]" custT="1"/>
      <dgm:spPr>
        <a:gradFill rotWithShape="0">
          <a:gsLst>
            <a:gs pos="0">
              <a:srgbClr val="002060"/>
            </a:gs>
            <a:gs pos="92000">
              <a:schemeClr val="bg2">
                <a:lumMod val="60000"/>
                <a:lumOff val="40000"/>
              </a:schemeClr>
            </a:gs>
            <a:gs pos="100000">
              <a:schemeClr val="accent2">
                <a:lumMod val="50000"/>
              </a:schemeClr>
            </a:gs>
          </a:gsLst>
        </a:gradFill>
      </dgm:spPr>
      <dgm:t>
        <a:bodyPr/>
        <a:lstStyle/>
        <a:p>
          <a:r>
            <a:rPr lang="en-US" sz="1200" b="1" smtClean="0">
              <a:solidFill>
                <a:schemeClr val="accent2"/>
              </a:solidFill>
            </a:rPr>
            <a:t>Letter of Intent</a:t>
          </a:r>
          <a:endParaRPr lang="en-US" sz="1200" b="1" dirty="0">
            <a:solidFill>
              <a:schemeClr val="accent2"/>
            </a:solidFill>
          </a:endParaRPr>
        </a:p>
      </dgm:t>
    </dgm:pt>
    <dgm:pt modelId="{D8168D01-CA4B-451A-9CFF-0969B747E785}" type="parTrans" cxnId="{A401F642-C560-4AFE-8261-C5C9EBD2F0F9}">
      <dgm:prSet/>
      <dgm:spPr/>
      <dgm:t>
        <a:bodyPr/>
        <a:lstStyle/>
        <a:p>
          <a:endParaRPr lang="en-US"/>
        </a:p>
      </dgm:t>
    </dgm:pt>
    <dgm:pt modelId="{C4EDBAC0-7DFF-4EB6-A6FF-E94957BEF1D4}" type="sibTrans" cxnId="{A401F642-C560-4AFE-8261-C5C9EBD2F0F9}">
      <dgm:prSet/>
      <dgm:spPr/>
      <dgm:t>
        <a:bodyPr/>
        <a:lstStyle/>
        <a:p>
          <a:endParaRPr lang="en-US"/>
        </a:p>
      </dgm:t>
    </dgm:pt>
    <dgm:pt modelId="{7CDA3144-D20B-4B9C-8B0B-06875F1038C3}">
      <dgm:prSet phldrT="[Text]" custT="1"/>
      <dgm:spPr>
        <a:gradFill rotWithShape="0">
          <a:gsLst>
            <a:gs pos="0">
              <a:srgbClr val="002060"/>
            </a:gs>
            <a:gs pos="92000">
              <a:schemeClr val="bg2">
                <a:lumMod val="60000"/>
                <a:lumOff val="40000"/>
              </a:schemeClr>
            </a:gs>
            <a:gs pos="100000">
              <a:schemeClr val="accent2">
                <a:lumMod val="50000"/>
              </a:schemeClr>
            </a:gs>
          </a:gsLst>
        </a:gradFill>
      </dgm:spPr>
      <dgm:t>
        <a:bodyPr/>
        <a:lstStyle/>
        <a:p>
          <a:r>
            <a:rPr lang="en-US" sz="1200" b="1" dirty="0" smtClean="0">
              <a:solidFill>
                <a:schemeClr val="accent2"/>
              </a:solidFill>
            </a:rPr>
            <a:t>Notice to Proceed </a:t>
          </a:r>
          <a:endParaRPr lang="en-US" sz="1200" b="1" dirty="0">
            <a:solidFill>
              <a:schemeClr val="accent2"/>
            </a:solidFill>
          </a:endParaRPr>
        </a:p>
      </dgm:t>
    </dgm:pt>
    <dgm:pt modelId="{C78D54D4-C9DB-439B-997E-EAD2C24CC8C9}" type="parTrans" cxnId="{E4EC3BA6-1590-4912-89CA-E2DCF0AD3E43}">
      <dgm:prSet/>
      <dgm:spPr/>
      <dgm:t>
        <a:bodyPr/>
        <a:lstStyle/>
        <a:p>
          <a:endParaRPr lang="en-US"/>
        </a:p>
      </dgm:t>
    </dgm:pt>
    <dgm:pt modelId="{AC0B6E90-B04E-47BF-8BB6-AED899788E71}" type="sibTrans" cxnId="{E4EC3BA6-1590-4912-89CA-E2DCF0AD3E43}">
      <dgm:prSet/>
      <dgm:spPr/>
      <dgm:t>
        <a:bodyPr/>
        <a:lstStyle/>
        <a:p>
          <a:endParaRPr lang="en-US"/>
        </a:p>
      </dgm:t>
    </dgm:pt>
    <dgm:pt modelId="{FD6724A1-95A6-46C3-B1E1-6125F4D5C3D9}">
      <dgm:prSet phldrT="[Text]" custT="1"/>
      <dgm:spPr>
        <a:gradFill rotWithShape="0">
          <a:gsLst>
            <a:gs pos="0">
              <a:srgbClr val="002060"/>
            </a:gs>
            <a:gs pos="92000">
              <a:schemeClr val="bg2">
                <a:lumMod val="60000"/>
                <a:lumOff val="40000"/>
              </a:schemeClr>
            </a:gs>
            <a:gs pos="100000">
              <a:schemeClr val="accent2">
                <a:lumMod val="50000"/>
              </a:schemeClr>
            </a:gs>
          </a:gsLst>
        </a:gradFill>
      </dgm:spPr>
      <dgm:t>
        <a:bodyPr/>
        <a:lstStyle/>
        <a:p>
          <a:r>
            <a:rPr lang="en-US" sz="1200" b="1" dirty="0" smtClean="0">
              <a:solidFill>
                <a:schemeClr val="accent2"/>
              </a:solidFill>
            </a:rPr>
            <a:t>Renovation Begins (DIE program)</a:t>
          </a:r>
          <a:endParaRPr lang="en-US" sz="1200" b="1" dirty="0">
            <a:solidFill>
              <a:schemeClr val="accent2"/>
            </a:solidFill>
          </a:endParaRPr>
        </a:p>
      </dgm:t>
    </dgm:pt>
    <dgm:pt modelId="{70829D2C-36A6-4FB7-9399-E6C745C4B851}" type="parTrans" cxnId="{F4A7C390-1CB1-417A-9D37-5C0F98A99CC8}">
      <dgm:prSet/>
      <dgm:spPr/>
      <dgm:t>
        <a:bodyPr/>
        <a:lstStyle/>
        <a:p>
          <a:endParaRPr lang="en-US"/>
        </a:p>
      </dgm:t>
    </dgm:pt>
    <dgm:pt modelId="{D2F0A6E1-5ABC-45B2-A661-BC8FF606CF0B}" type="sibTrans" cxnId="{F4A7C390-1CB1-417A-9D37-5C0F98A99CC8}">
      <dgm:prSet/>
      <dgm:spPr/>
      <dgm:t>
        <a:bodyPr/>
        <a:lstStyle/>
        <a:p>
          <a:endParaRPr lang="en-US"/>
        </a:p>
      </dgm:t>
    </dgm:pt>
    <dgm:pt modelId="{9DC8D478-99CE-4581-988D-8B97100C1E25}">
      <dgm:prSet phldrT="[Text]" custT="1"/>
      <dgm:spPr>
        <a:gradFill rotWithShape="0">
          <a:gsLst>
            <a:gs pos="0">
              <a:srgbClr val="002060"/>
            </a:gs>
            <a:gs pos="92000">
              <a:schemeClr val="bg2">
                <a:lumMod val="60000"/>
                <a:lumOff val="40000"/>
              </a:schemeClr>
            </a:gs>
            <a:gs pos="100000">
              <a:schemeClr val="accent2">
                <a:lumMod val="50000"/>
              </a:schemeClr>
            </a:gs>
          </a:gsLst>
        </a:gradFill>
      </dgm:spPr>
      <dgm:t>
        <a:bodyPr/>
        <a:lstStyle/>
        <a:p>
          <a:r>
            <a:rPr lang="en-US" sz="1200" b="1" dirty="0" smtClean="0">
              <a:solidFill>
                <a:schemeClr val="accent2"/>
              </a:solidFill>
            </a:rPr>
            <a:t>Complete Renovation</a:t>
          </a:r>
          <a:endParaRPr lang="en-US" sz="1200" b="1" dirty="0">
            <a:solidFill>
              <a:schemeClr val="accent2"/>
            </a:solidFill>
          </a:endParaRPr>
        </a:p>
      </dgm:t>
    </dgm:pt>
    <dgm:pt modelId="{346EC10E-4D87-429E-ABF2-A636635D2CD4}" type="parTrans" cxnId="{87337C08-BA5A-482D-830F-9C379A063556}">
      <dgm:prSet/>
      <dgm:spPr/>
      <dgm:t>
        <a:bodyPr/>
        <a:lstStyle/>
        <a:p>
          <a:endParaRPr lang="en-US"/>
        </a:p>
      </dgm:t>
    </dgm:pt>
    <dgm:pt modelId="{118A4AF0-50CE-4412-8ACD-BB79D1B73AC0}" type="sibTrans" cxnId="{87337C08-BA5A-482D-830F-9C379A063556}">
      <dgm:prSet/>
      <dgm:spPr/>
      <dgm:t>
        <a:bodyPr/>
        <a:lstStyle/>
        <a:p>
          <a:endParaRPr lang="en-US"/>
        </a:p>
      </dgm:t>
    </dgm:pt>
    <dgm:pt modelId="{3E507380-7A1B-48D6-84FC-4B53272904F5}">
      <dgm:prSet phldrT="[Text]" custT="1"/>
      <dgm:spPr>
        <a:gradFill rotWithShape="0">
          <a:gsLst>
            <a:gs pos="0">
              <a:srgbClr val="002060"/>
            </a:gs>
            <a:gs pos="92000">
              <a:schemeClr val="bg2">
                <a:lumMod val="60000"/>
                <a:lumOff val="40000"/>
              </a:schemeClr>
            </a:gs>
            <a:gs pos="100000">
              <a:schemeClr val="accent2">
                <a:lumMod val="50000"/>
              </a:schemeClr>
            </a:gs>
          </a:gsLst>
        </a:gradFill>
      </dgm:spPr>
      <dgm:t>
        <a:bodyPr/>
        <a:lstStyle/>
        <a:p>
          <a:r>
            <a:rPr lang="en-US" sz="1200" b="1" dirty="0" smtClean="0">
              <a:solidFill>
                <a:schemeClr val="accent2"/>
              </a:solidFill>
            </a:rPr>
            <a:t>Ribbon Cutting</a:t>
          </a:r>
          <a:endParaRPr lang="en-US" sz="1200" b="1" dirty="0">
            <a:solidFill>
              <a:schemeClr val="accent2"/>
            </a:solidFill>
          </a:endParaRPr>
        </a:p>
      </dgm:t>
    </dgm:pt>
    <dgm:pt modelId="{8A3288DA-3DD8-4E77-9551-E268BB1B0AAD}" type="parTrans" cxnId="{AE7F3C73-4923-401C-9B51-D6E50D1C8AA6}">
      <dgm:prSet/>
      <dgm:spPr/>
      <dgm:t>
        <a:bodyPr/>
        <a:lstStyle/>
        <a:p>
          <a:endParaRPr lang="en-US"/>
        </a:p>
      </dgm:t>
    </dgm:pt>
    <dgm:pt modelId="{5FC515B5-3FAE-4833-836F-4B4CDCC9DB40}" type="sibTrans" cxnId="{AE7F3C73-4923-401C-9B51-D6E50D1C8AA6}">
      <dgm:prSet/>
      <dgm:spPr/>
      <dgm:t>
        <a:bodyPr/>
        <a:lstStyle/>
        <a:p>
          <a:endParaRPr lang="en-US"/>
        </a:p>
      </dgm:t>
    </dgm:pt>
    <dgm:pt modelId="{0CEF8019-6817-49F1-A9D6-F86FCC7A8A3A}">
      <dgm:prSet phldrT="[Text]" custT="1"/>
      <dgm:spPr>
        <a:gradFill rotWithShape="0">
          <a:gsLst>
            <a:gs pos="0">
              <a:srgbClr val="002060"/>
            </a:gs>
            <a:gs pos="92000">
              <a:schemeClr val="bg2">
                <a:lumMod val="60000"/>
                <a:lumOff val="40000"/>
              </a:schemeClr>
            </a:gs>
            <a:gs pos="100000">
              <a:schemeClr val="accent2">
                <a:lumMod val="50000"/>
              </a:schemeClr>
            </a:gs>
          </a:gsLst>
        </a:gradFill>
      </dgm:spPr>
      <dgm:t>
        <a:bodyPr/>
        <a:lstStyle/>
        <a:p>
          <a:r>
            <a:rPr lang="en-US" sz="1200" b="1" dirty="0" smtClean="0">
              <a:solidFill>
                <a:schemeClr val="accent2"/>
              </a:solidFill>
            </a:rPr>
            <a:t>Debriefing &amp; Follow-Up</a:t>
          </a:r>
          <a:endParaRPr lang="en-US" sz="1200" b="1" dirty="0">
            <a:solidFill>
              <a:schemeClr val="accent2"/>
            </a:solidFill>
          </a:endParaRPr>
        </a:p>
      </dgm:t>
    </dgm:pt>
    <dgm:pt modelId="{BFF822E1-EF74-49B8-9A98-94E6E12AA704}" type="parTrans" cxnId="{36CC9198-172F-4BAF-8533-073D67E7C72F}">
      <dgm:prSet/>
      <dgm:spPr/>
      <dgm:t>
        <a:bodyPr/>
        <a:lstStyle/>
        <a:p>
          <a:endParaRPr lang="en-US"/>
        </a:p>
      </dgm:t>
    </dgm:pt>
    <dgm:pt modelId="{6E66AFC6-6BC0-438E-8476-BF1C998AEB46}" type="sibTrans" cxnId="{36CC9198-172F-4BAF-8533-073D67E7C72F}">
      <dgm:prSet/>
      <dgm:spPr/>
      <dgm:t>
        <a:bodyPr/>
        <a:lstStyle/>
        <a:p>
          <a:endParaRPr lang="en-US"/>
        </a:p>
      </dgm:t>
    </dgm:pt>
    <dgm:pt modelId="{98FC9385-3365-454F-B37B-B3D6B85FF0BE}" type="pres">
      <dgm:prSet presAssocID="{7FE4AA09-8E70-4057-B1FC-B74E9576A925}" presName="CompostProcess" presStyleCnt="0">
        <dgm:presLayoutVars>
          <dgm:dir/>
          <dgm:resizeHandles val="exact"/>
        </dgm:presLayoutVars>
      </dgm:prSet>
      <dgm:spPr/>
    </dgm:pt>
    <dgm:pt modelId="{D143BC8C-3A7A-45C5-A505-8767A12DB7DD}" type="pres">
      <dgm:prSet presAssocID="{7FE4AA09-8E70-4057-B1FC-B74E9576A925}" presName="arrow" presStyleLbl="bgShp" presStyleIdx="0" presStyleCnt="1" custLinFactNeighborX="-44"/>
      <dgm:spPr>
        <a:solidFill>
          <a:schemeClr val="accent1">
            <a:lumMod val="20000"/>
            <a:lumOff val="80000"/>
          </a:schemeClr>
        </a:solidFill>
      </dgm:spPr>
    </dgm:pt>
    <dgm:pt modelId="{AA001DD6-8976-409A-BE01-2CEA6F38ED75}" type="pres">
      <dgm:prSet presAssocID="{7FE4AA09-8E70-4057-B1FC-B74E9576A925}" presName="linearProcess" presStyleCnt="0"/>
      <dgm:spPr/>
    </dgm:pt>
    <dgm:pt modelId="{DF01F597-E835-486C-A617-E6F8A2D71F60}" type="pres">
      <dgm:prSet presAssocID="{CD6C6097-B54B-43FC-9E7D-9E5C7BD8A522}" presName="textNode" presStyleLbl="node1" presStyleIdx="0" presStyleCnt="8" custLinFactNeighborX="-2688" custLinFactNeighborY="-4381">
        <dgm:presLayoutVars>
          <dgm:bulletEnabled val="1"/>
        </dgm:presLayoutVars>
      </dgm:prSet>
      <dgm:spPr/>
      <dgm:t>
        <a:bodyPr/>
        <a:lstStyle/>
        <a:p>
          <a:endParaRPr lang="en-US"/>
        </a:p>
      </dgm:t>
    </dgm:pt>
    <dgm:pt modelId="{ADE5E323-2BA8-4728-B42C-000E2B8F9B49}" type="pres">
      <dgm:prSet presAssocID="{72FB495B-652A-4CAC-BC10-463117054962}" presName="sibTrans" presStyleCnt="0"/>
      <dgm:spPr/>
    </dgm:pt>
    <dgm:pt modelId="{5054275A-03FC-437E-B625-12449C66783C}" type="pres">
      <dgm:prSet presAssocID="{F656584E-9890-4FEF-B721-9DD9B8486CF2}" presName="textNode" presStyleLbl="node1" presStyleIdx="1" presStyleCnt="8" custLinFactNeighborX="-85555" custLinFactNeighborY="-4380">
        <dgm:presLayoutVars>
          <dgm:bulletEnabled val="1"/>
        </dgm:presLayoutVars>
      </dgm:prSet>
      <dgm:spPr/>
      <dgm:t>
        <a:bodyPr/>
        <a:lstStyle/>
        <a:p>
          <a:endParaRPr lang="en-US"/>
        </a:p>
      </dgm:t>
    </dgm:pt>
    <dgm:pt modelId="{2112B15B-B7CD-43A6-B279-D2380E4AD237}" type="pres">
      <dgm:prSet presAssocID="{C15E5B8A-347A-426C-8B0D-11BFF07B57B6}" presName="sibTrans" presStyleCnt="0"/>
      <dgm:spPr/>
    </dgm:pt>
    <dgm:pt modelId="{C355508B-C9E4-4173-A10C-25847116455A}" type="pres">
      <dgm:prSet presAssocID="{4871A017-9122-45C8-AAE0-86FD4838F922}" presName="textNode" presStyleLbl="node1" presStyleIdx="2" presStyleCnt="8" custLinFactX="-10915" custLinFactNeighborX="-100000" custLinFactNeighborY="-4380">
        <dgm:presLayoutVars>
          <dgm:bulletEnabled val="1"/>
        </dgm:presLayoutVars>
      </dgm:prSet>
      <dgm:spPr/>
      <dgm:t>
        <a:bodyPr/>
        <a:lstStyle/>
        <a:p>
          <a:endParaRPr lang="en-US"/>
        </a:p>
      </dgm:t>
    </dgm:pt>
    <dgm:pt modelId="{0C2394AF-FC46-49CB-ABEB-492ADEA5AA5F}" type="pres">
      <dgm:prSet presAssocID="{C4EDBAC0-7DFF-4EB6-A6FF-E94957BEF1D4}" presName="sibTrans" presStyleCnt="0"/>
      <dgm:spPr/>
    </dgm:pt>
    <dgm:pt modelId="{40CE3190-8155-4059-8FA5-C0AEC7178369}" type="pres">
      <dgm:prSet presAssocID="{7CDA3144-D20B-4B9C-8B0B-06875F1038C3}" presName="textNode" presStyleLbl="node1" presStyleIdx="3" presStyleCnt="8" custLinFactX="-23409" custLinFactNeighborX="-100000" custLinFactNeighborY="-4380">
        <dgm:presLayoutVars>
          <dgm:bulletEnabled val="1"/>
        </dgm:presLayoutVars>
      </dgm:prSet>
      <dgm:spPr/>
      <dgm:t>
        <a:bodyPr/>
        <a:lstStyle/>
        <a:p>
          <a:endParaRPr lang="en-US"/>
        </a:p>
      </dgm:t>
    </dgm:pt>
    <dgm:pt modelId="{274BEA31-3123-4AF5-9714-2B60B4DC68C3}" type="pres">
      <dgm:prSet presAssocID="{AC0B6E90-B04E-47BF-8BB6-AED899788E71}" presName="sibTrans" presStyleCnt="0"/>
      <dgm:spPr/>
    </dgm:pt>
    <dgm:pt modelId="{6A8257D9-412E-47BF-A43B-71E2039FECB2}" type="pres">
      <dgm:prSet presAssocID="{FD6724A1-95A6-46C3-B1E1-6125F4D5C3D9}" presName="textNode" presStyleLbl="node1" presStyleIdx="4" presStyleCnt="8" custLinFactX="-34767" custLinFactNeighborX="-100000" custLinFactNeighborY="-3754">
        <dgm:presLayoutVars>
          <dgm:bulletEnabled val="1"/>
        </dgm:presLayoutVars>
      </dgm:prSet>
      <dgm:spPr/>
      <dgm:t>
        <a:bodyPr/>
        <a:lstStyle/>
        <a:p>
          <a:endParaRPr lang="en-US"/>
        </a:p>
      </dgm:t>
    </dgm:pt>
    <dgm:pt modelId="{F2249BBE-B5CD-4807-8DBD-04A2C294B5FD}" type="pres">
      <dgm:prSet presAssocID="{D2F0A6E1-5ABC-45B2-A661-BC8FF606CF0B}" presName="sibTrans" presStyleCnt="0"/>
      <dgm:spPr/>
    </dgm:pt>
    <dgm:pt modelId="{EF599293-C024-4A7F-823D-45DAADEFC68B}" type="pres">
      <dgm:prSet presAssocID="{9DC8D478-99CE-4581-988D-8B97100C1E25}" presName="textNode" presStyleLbl="node1" presStyleIdx="5" presStyleCnt="8" custLinFactX="-46126" custLinFactNeighborX="-100000" custLinFactNeighborY="-3754">
        <dgm:presLayoutVars>
          <dgm:bulletEnabled val="1"/>
        </dgm:presLayoutVars>
      </dgm:prSet>
      <dgm:spPr/>
      <dgm:t>
        <a:bodyPr/>
        <a:lstStyle/>
        <a:p>
          <a:endParaRPr lang="en-US"/>
        </a:p>
      </dgm:t>
    </dgm:pt>
    <dgm:pt modelId="{B00B8373-0DBF-48A9-811B-061B642C813B}" type="pres">
      <dgm:prSet presAssocID="{118A4AF0-50CE-4412-8ACD-BB79D1B73AC0}" presName="sibTrans" presStyleCnt="0"/>
      <dgm:spPr/>
    </dgm:pt>
    <dgm:pt modelId="{1836307B-37AB-4B99-A063-12D7DDA79B1D}" type="pres">
      <dgm:prSet presAssocID="{3E507380-7A1B-48D6-84FC-4B53272904F5}" presName="textNode" presStyleLbl="node1" presStyleIdx="6" presStyleCnt="8" custLinFactX="-56940" custLinFactNeighborX="-100000" custLinFactNeighborY="-3968">
        <dgm:presLayoutVars>
          <dgm:bulletEnabled val="1"/>
        </dgm:presLayoutVars>
      </dgm:prSet>
      <dgm:spPr/>
      <dgm:t>
        <a:bodyPr/>
        <a:lstStyle/>
        <a:p>
          <a:endParaRPr lang="en-US"/>
        </a:p>
      </dgm:t>
    </dgm:pt>
    <dgm:pt modelId="{85E52CCB-528D-45D5-BEC3-BDA370FC3D0A}" type="pres">
      <dgm:prSet presAssocID="{5FC515B5-3FAE-4833-836F-4B4CDCC9DB40}" presName="sibTrans" presStyleCnt="0"/>
      <dgm:spPr/>
    </dgm:pt>
    <dgm:pt modelId="{B861CCA6-640E-4BCB-A2AC-82D34278BCB1}" type="pres">
      <dgm:prSet presAssocID="{0CEF8019-6817-49F1-A9D6-F86FCC7A8A3A}" presName="textNode" presStyleLbl="node1" presStyleIdx="7" presStyleCnt="8" custLinFactX="-68014" custLinFactNeighborX="-100000" custLinFactNeighborY="-5006">
        <dgm:presLayoutVars>
          <dgm:bulletEnabled val="1"/>
        </dgm:presLayoutVars>
      </dgm:prSet>
      <dgm:spPr/>
      <dgm:t>
        <a:bodyPr/>
        <a:lstStyle/>
        <a:p>
          <a:endParaRPr lang="en-US"/>
        </a:p>
      </dgm:t>
    </dgm:pt>
  </dgm:ptLst>
  <dgm:cxnLst>
    <dgm:cxn modelId="{0E60DBD7-E692-457F-A51A-633C544A48A9}" type="presOf" srcId="{FD6724A1-95A6-46C3-B1E1-6125F4D5C3D9}" destId="{6A8257D9-412E-47BF-A43B-71E2039FECB2}" srcOrd="0" destOrd="0" presId="urn:microsoft.com/office/officeart/2005/8/layout/hProcess9"/>
    <dgm:cxn modelId="{87337C08-BA5A-482D-830F-9C379A063556}" srcId="{7FE4AA09-8E70-4057-B1FC-B74E9576A925}" destId="{9DC8D478-99CE-4581-988D-8B97100C1E25}" srcOrd="5" destOrd="0" parTransId="{346EC10E-4D87-429E-ABF2-A636635D2CD4}" sibTransId="{118A4AF0-50CE-4412-8ACD-BB79D1B73AC0}"/>
    <dgm:cxn modelId="{8337F5BF-E864-4446-8B4D-C9BBC074D9C5}" type="presOf" srcId="{9DC8D478-99CE-4581-988D-8B97100C1E25}" destId="{EF599293-C024-4A7F-823D-45DAADEFC68B}" srcOrd="0" destOrd="0" presId="urn:microsoft.com/office/officeart/2005/8/layout/hProcess9"/>
    <dgm:cxn modelId="{A401F642-C560-4AFE-8261-C5C9EBD2F0F9}" srcId="{7FE4AA09-8E70-4057-B1FC-B74E9576A925}" destId="{4871A017-9122-45C8-AAE0-86FD4838F922}" srcOrd="2" destOrd="0" parTransId="{D8168D01-CA4B-451A-9CFF-0969B747E785}" sibTransId="{C4EDBAC0-7DFF-4EB6-A6FF-E94957BEF1D4}"/>
    <dgm:cxn modelId="{36CC9198-172F-4BAF-8533-073D67E7C72F}" srcId="{7FE4AA09-8E70-4057-B1FC-B74E9576A925}" destId="{0CEF8019-6817-49F1-A9D6-F86FCC7A8A3A}" srcOrd="7" destOrd="0" parTransId="{BFF822E1-EF74-49B8-9A98-94E6E12AA704}" sibTransId="{6E66AFC6-6BC0-438E-8476-BF1C998AEB46}"/>
    <dgm:cxn modelId="{8B3FDFFC-1BE7-4D0B-ACEB-4C9D53DD579E}" type="presOf" srcId="{4871A017-9122-45C8-AAE0-86FD4838F922}" destId="{C355508B-C9E4-4173-A10C-25847116455A}" srcOrd="0" destOrd="0" presId="urn:microsoft.com/office/officeart/2005/8/layout/hProcess9"/>
    <dgm:cxn modelId="{EC433C3F-FE73-4603-A42C-058DBFD98F8A}" type="presOf" srcId="{7CDA3144-D20B-4B9C-8B0B-06875F1038C3}" destId="{40CE3190-8155-4059-8FA5-C0AEC7178369}" srcOrd="0" destOrd="0" presId="urn:microsoft.com/office/officeart/2005/8/layout/hProcess9"/>
    <dgm:cxn modelId="{12ABA419-D1FF-4EF3-807A-10AFFD2192BE}" type="presOf" srcId="{0CEF8019-6817-49F1-A9D6-F86FCC7A8A3A}" destId="{B861CCA6-640E-4BCB-A2AC-82D34278BCB1}" srcOrd="0" destOrd="0" presId="urn:microsoft.com/office/officeart/2005/8/layout/hProcess9"/>
    <dgm:cxn modelId="{C72C2C68-41F1-4400-8EAF-B7CFA8900328}" type="presOf" srcId="{F656584E-9890-4FEF-B721-9DD9B8486CF2}" destId="{5054275A-03FC-437E-B625-12449C66783C}" srcOrd="0" destOrd="0" presId="urn:microsoft.com/office/officeart/2005/8/layout/hProcess9"/>
    <dgm:cxn modelId="{38C47EC4-9092-4D4A-89B9-F16E482D7CA7}" type="presOf" srcId="{7FE4AA09-8E70-4057-B1FC-B74E9576A925}" destId="{98FC9385-3365-454F-B37B-B3D6B85FF0BE}" srcOrd="0" destOrd="0" presId="urn:microsoft.com/office/officeart/2005/8/layout/hProcess9"/>
    <dgm:cxn modelId="{FD3D24EE-7BC1-4F68-86AB-F0F72004929D}" type="presOf" srcId="{3E507380-7A1B-48D6-84FC-4B53272904F5}" destId="{1836307B-37AB-4B99-A063-12D7DDA79B1D}" srcOrd="0" destOrd="0" presId="urn:microsoft.com/office/officeart/2005/8/layout/hProcess9"/>
    <dgm:cxn modelId="{F4A7C390-1CB1-417A-9D37-5C0F98A99CC8}" srcId="{7FE4AA09-8E70-4057-B1FC-B74E9576A925}" destId="{FD6724A1-95A6-46C3-B1E1-6125F4D5C3D9}" srcOrd="4" destOrd="0" parTransId="{70829D2C-36A6-4FB7-9399-E6C745C4B851}" sibTransId="{D2F0A6E1-5ABC-45B2-A661-BC8FF606CF0B}"/>
    <dgm:cxn modelId="{E4EC3BA6-1590-4912-89CA-E2DCF0AD3E43}" srcId="{7FE4AA09-8E70-4057-B1FC-B74E9576A925}" destId="{7CDA3144-D20B-4B9C-8B0B-06875F1038C3}" srcOrd="3" destOrd="0" parTransId="{C78D54D4-C9DB-439B-997E-EAD2C24CC8C9}" sibTransId="{AC0B6E90-B04E-47BF-8BB6-AED899788E71}"/>
    <dgm:cxn modelId="{287693BB-1753-4728-AD44-E9FC66F41FEA}" srcId="{7FE4AA09-8E70-4057-B1FC-B74E9576A925}" destId="{CD6C6097-B54B-43FC-9E7D-9E5C7BD8A522}" srcOrd="0" destOrd="0" parTransId="{5D6FEE00-3ED8-4A20-A3D1-A750FD9DEDD5}" sibTransId="{72FB495B-652A-4CAC-BC10-463117054962}"/>
    <dgm:cxn modelId="{DFE329D8-D927-428D-A389-F4162B342D43}" srcId="{7FE4AA09-8E70-4057-B1FC-B74E9576A925}" destId="{F656584E-9890-4FEF-B721-9DD9B8486CF2}" srcOrd="1" destOrd="0" parTransId="{0C3334F8-6D01-485E-8878-4216DC778DD7}" sibTransId="{C15E5B8A-347A-426C-8B0D-11BFF07B57B6}"/>
    <dgm:cxn modelId="{AE7F3C73-4923-401C-9B51-D6E50D1C8AA6}" srcId="{7FE4AA09-8E70-4057-B1FC-B74E9576A925}" destId="{3E507380-7A1B-48D6-84FC-4B53272904F5}" srcOrd="6" destOrd="0" parTransId="{8A3288DA-3DD8-4E77-9551-E268BB1B0AAD}" sibTransId="{5FC515B5-3FAE-4833-836F-4B4CDCC9DB40}"/>
    <dgm:cxn modelId="{2A6CD58C-C9D4-4BB5-8FA7-AE1A062D3A54}" type="presOf" srcId="{CD6C6097-B54B-43FC-9E7D-9E5C7BD8A522}" destId="{DF01F597-E835-486C-A617-E6F8A2D71F60}" srcOrd="0" destOrd="0" presId="urn:microsoft.com/office/officeart/2005/8/layout/hProcess9"/>
    <dgm:cxn modelId="{E17133EB-0FAE-4A59-B5E7-F5B932A4BCCE}" type="presParOf" srcId="{98FC9385-3365-454F-B37B-B3D6B85FF0BE}" destId="{D143BC8C-3A7A-45C5-A505-8767A12DB7DD}" srcOrd="0" destOrd="0" presId="urn:microsoft.com/office/officeart/2005/8/layout/hProcess9"/>
    <dgm:cxn modelId="{368C31E0-7B7F-426D-A0D7-B9429CA43860}" type="presParOf" srcId="{98FC9385-3365-454F-B37B-B3D6B85FF0BE}" destId="{AA001DD6-8976-409A-BE01-2CEA6F38ED75}" srcOrd="1" destOrd="0" presId="urn:microsoft.com/office/officeart/2005/8/layout/hProcess9"/>
    <dgm:cxn modelId="{6C9D5B1C-BF4E-46A2-A79A-5D72E72E9610}" type="presParOf" srcId="{AA001DD6-8976-409A-BE01-2CEA6F38ED75}" destId="{DF01F597-E835-486C-A617-E6F8A2D71F60}" srcOrd="0" destOrd="0" presId="urn:microsoft.com/office/officeart/2005/8/layout/hProcess9"/>
    <dgm:cxn modelId="{CAC59724-7A12-4F3D-8292-8C67A9D96421}" type="presParOf" srcId="{AA001DD6-8976-409A-BE01-2CEA6F38ED75}" destId="{ADE5E323-2BA8-4728-B42C-000E2B8F9B49}" srcOrd="1" destOrd="0" presId="urn:microsoft.com/office/officeart/2005/8/layout/hProcess9"/>
    <dgm:cxn modelId="{B09994A1-D84F-4CA5-88C6-130F5C514AFE}" type="presParOf" srcId="{AA001DD6-8976-409A-BE01-2CEA6F38ED75}" destId="{5054275A-03FC-437E-B625-12449C66783C}" srcOrd="2" destOrd="0" presId="urn:microsoft.com/office/officeart/2005/8/layout/hProcess9"/>
    <dgm:cxn modelId="{D86AEBFC-FFE1-445E-A6D5-286FAEB8F1FC}" type="presParOf" srcId="{AA001DD6-8976-409A-BE01-2CEA6F38ED75}" destId="{2112B15B-B7CD-43A6-B279-D2380E4AD237}" srcOrd="3" destOrd="0" presId="urn:microsoft.com/office/officeart/2005/8/layout/hProcess9"/>
    <dgm:cxn modelId="{8928F4F1-541D-42C7-BAD1-149C4780610B}" type="presParOf" srcId="{AA001DD6-8976-409A-BE01-2CEA6F38ED75}" destId="{C355508B-C9E4-4173-A10C-25847116455A}" srcOrd="4" destOrd="0" presId="urn:microsoft.com/office/officeart/2005/8/layout/hProcess9"/>
    <dgm:cxn modelId="{4AB77D8D-A5A8-43FA-8849-C11E862D06CA}" type="presParOf" srcId="{AA001DD6-8976-409A-BE01-2CEA6F38ED75}" destId="{0C2394AF-FC46-49CB-ABEB-492ADEA5AA5F}" srcOrd="5" destOrd="0" presId="urn:microsoft.com/office/officeart/2005/8/layout/hProcess9"/>
    <dgm:cxn modelId="{C355A3AF-7483-4A50-B1E1-D920B54B8695}" type="presParOf" srcId="{AA001DD6-8976-409A-BE01-2CEA6F38ED75}" destId="{40CE3190-8155-4059-8FA5-C0AEC7178369}" srcOrd="6" destOrd="0" presId="urn:microsoft.com/office/officeart/2005/8/layout/hProcess9"/>
    <dgm:cxn modelId="{D559C6DD-FE7D-4913-9213-E17C33B80FA2}" type="presParOf" srcId="{AA001DD6-8976-409A-BE01-2CEA6F38ED75}" destId="{274BEA31-3123-4AF5-9714-2B60B4DC68C3}" srcOrd="7" destOrd="0" presId="urn:microsoft.com/office/officeart/2005/8/layout/hProcess9"/>
    <dgm:cxn modelId="{FB70E3E1-2580-49EA-B7F6-2B01A9BFCA9C}" type="presParOf" srcId="{AA001DD6-8976-409A-BE01-2CEA6F38ED75}" destId="{6A8257D9-412E-47BF-A43B-71E2039FECB2}" srcOrd="8" destOrd="0" presId="urn:microsoft.com/office/officeart/2005/8/layout/hProcess9"/>
    <dgm:cxn modelId="{F7C31C6E-30FB-47DA-A8A3-C6FC4E82E6DF}" type="presParOf" srcId="{AA001DD6-8976-409A-BE01-2CEA6F38ED75}" destId="{F2249BBE-B5CD-4807-8DBD-04A2C294B5FD}" srcOrd="9" destOrd="0" presId="urn:microsoft.com/office/officeart/2005/8/layout/hProcess9"/>
    <dgm:cxn modelId="{60AD0111-4484-48CA-9289-5B3068907063}" type="presParOf" srcId="{AA001DD6-8976-409A-BE01-2CEA6F38ED75}" destId="{EF599293-C024-4A7F-823D-45DAADEFC68B}" srcOrd="10" destOrd="0" presId="urn:microsoft.com/office/officeart/2005/8/layout/hProcess9"/>
    <dgm:cxn modelId="{D822B20A-A59A-4312-B4C5-0ED0C4CD872C}" type="presParOf" srcId="{AA001DD6-8976-409A-BE01-2CEA6F38ED75}" destId="{B00B8373-0DBF-48A9-811B-061B642C813B}" srcOrd="11" destOrd="0" presId="urn:microsoft.com/office/officeart/2005/8/layout/hProcess9"/>
    <dgm:cxn modelId="{E05BA50F-82D4-40AA-B3F1-DA38445A4D8A}" type="presParOf" srcId="{AA001DD6-8976-409A-BE01-2CEA6F38ED75}" destId="{1836307B-37AB-4B99-A063-12D7DDA79B1D}" srcOrd="12" destOrd="0" presId="urn:microsoft.com/office/officeart/2005/8/layout/hProcess9"/>
    <dgm:cxn modelId="{9422999C-547E-404E-AAD2-E4F214F98B1B}" type="presParOf" srcId="{AA001DD6-8976-409A-BE01-2CEA6F38ED75}" destId="{85E52CCB-528D-45D5-BEC3-BDA370FC3D0A}" srcOrd="13" destOrd="0" presId="urn:microsoft.com/office/officeart/2005/8/layout/hProcess9"/>
    <dgm:cxn modelId="{08FB16B8-CA30-4EF5-8227-B8E559F8170C}" type="presParOf" srcId="{AA001DD6-8976-409A-BE01-2CEA6F38ED75}" destId="{B861CCA6-640E-4BCB-A2AC-82D34278BCB1}"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5DA49-75C5-478E-8796-A1241A9F0070}">
      <dsp:nvSpPr>
        <dsp:cNvPr id="0" name=""/>
        <dsp:cNvSpPr/>
      </dsp:nvSpPr>
      <dsp:spPr>
        <a:xfrm>
          <a:off x="2396282" y="408886"/>
          <a:ext cx="4104056" cy="43088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b="1" kern="1200" dirty="0" smtClean="0">
            <a:solidFill>
              <a:schemeClr val="bg1"/>
            </a:solidFill>
            <a:latin typeface="Helvetica" pitchFamily="34" charset="0"/>
          </a:endParaRPr>
        </a:p>
        <a:p>
          <a:pPr lvl="0" algn="ctr" defTabSz="1066800">
            <a:lnSpc>
              <a:spcPct val="90000"/>
            </a:lnSpc>
            <a:spcBef>
              <a:spcPct val="0"/>
            </a:spcBef>
            <a:spcAft>
              <a:spcPct val="35000"/>
            </a:spcAft>
          </a:pPr>
          <a:r>
            <a:rPr lang="en-US" sz="2400" b="1" kern="1200" dirty="0" smtClean="0">
              <a:solidFill>
                <a:schemeClr val="bg1"/>
              </a:solidFill>
              <a:latin typeface="Helvetica" pitchFamily="34" charset="0"/>
            </a:rPr>
            <a:t>Special Projects Team</a:t>
          </a:r>
        </a:p>
        <a:p>
          <a:pPr lvl="0" algn="ctr" defTabSz="1066800">
            <a:lnSpc>
              <a:spcPct val="90000"/>
            </a:lnSpc>
            <a:spcBef>
              <a:spcPct val="0"/>
            </a:spcBef>
            <a:spcAft>
              <a:spcPct val="35000"/>
            </a:spcAft>
          </a:pPr>
          <a:r>
            <a:rPr lang="en-US" sz="1400" b="1" kern="1200" dirty="0" smtClean="0">
              <a:solidFill>
                <a:schemeClr val="bg1"/>
              </a:solidFill>
              <a:latin typeface="Helvetica" pitchFamily="34" charset="0"/>
            </a:rPr>
            <a:t>Community Partner </a:t>
          </a:r>
        </a:p>
        <a:p>
          <a:pPr lvl="0" algn="ctr" defTabSz="1066800">
            <a:lnSpc>
              <a:spcPct val="90000"/>
            </a:lnSpc>
            <a:spcBef>
              <a:spcPct val="0"/>
            </a:spcBef>
            <a:spcAft>
              <a:spcPct val="35000"/>
            </a:spcAft>
          </a:pPr>
          <a:r>
            <a:rPr lang="en-US" sz="1400" b="1" kern="1200" dirty="0" smtClean="0">
              <a:solidFill>
                <a:schemeClr val="bg1"/>
              </a:solidFill>
              <a:latin typeface="Helvetica" pitchFamily="34" charset="0"/>
            </a:rPr>
            <a:t>&amp;</a:t>
          </a:r>
        </a:p>
        <a:p>
          <a:pPr lvl="0" algn="ctr" defTabSz="1066800">
            <a:lnSpc>
              <a:spcPct val="90000"/>
            </a:lnSpc>
            <a:spcBef>
              <a:spcPct val="0"/>
            </a:spcBef>
            <a:spcAft>
              <a:spcPct val="35000"/>
            </a:spcAft>
          </a:pPr>
          <a:r>
            <a:rPr lang="en-US" sz="1400" b="1" kern="1200" dirty="0" smtClean="0">
              <a:solidFill>
                <a:schemeClr val="bg1"/>
              </a:solidFill>
              <a:latin typeface="Helvetica" pitchFamily="34" charset="0"/>
            </a:rPr>
            <a:t>Project Manager</a:t>
          </a:r>
        </a:p>
        <a:p>
          <a:pPr lvl="0" algn="ctr" defTabSz="1066800">
            <a:lnSpc>
              <a:spcPct val="90000"/>
            </a:lnSpc>
            <a:spcBef>
              <a:spcPct val="0"/>
            </a:spcBef>
            <a:spcAft>
              <a:spcPct val="35000"/>
            </a:spcAft>
          </a:pPr>
          <a:r>
            <a:rPr lang="en-US" sz="1400" b="1" kern="1200" dirty="0" smtClean="0">
              <a:solidFill>
                <a:schemeClr val="bg1"/>
              </a:solidFill>
              <a:latin typeface="Helvetica" pitchFamily="34" charset="0"/>
            </a:rPr>
            <a:t>President</a:t>
          </a:r>
        </a:p>
        <a:p>
          <a:pPr lvl="0" algn="ctr" defTabSz="1066800">
            <a:lnSpc>
              <a:spcPct val="90000"/>
            </a:lnSpc>
            <a:spcBef>
              <a:spcPct val="0"/>
            </a:spcBef>
            <a:spcAft>
              <a:spcPct val="35000"/>
            </a:spcAft>
          </a:pPr>
          <a:r>
            <a:rPr lang="en-US" sz="1400" b="1" kern="1200" dirty="0" smtClean="0">
              <a:solidFill>
                <a:schemeClr val="bg1"/>
              </a:solidFill>
              <a:latin typeface="Helvetica" pitchFamily="34" charset="0"/>
            </a:rPr>
            <a:t>Executive Assistant</a:t>
          </a:r>
        </a:p>
        <a:p>
          <a:pPr lvl="0" algn="ctr" defTabSz="1066800">
            <a:lnSpc>
              <a:spcPct val="90000"/>
            </a:lnSpc>
            <a:spcBef>
              <a:spcPct val="0"/>
            </a:spcBef>
            <a:spcAft>
              <a:spcPct val="35000"/>
            </a:spcAft>
          </a:pPr>
          <a:r>
            <a:rPr lang="en-US" sz="1400" b="1" kern="1200" dirty="0" smtClean="0">
              <a:solidFill>
                <a:schemeClr val="bg1"/>
              </a:solidFill>
              <a:latin typeface="Helvetica" pitchFamily="34" charset="0"/>
            </a:rPr>
            <a:t>Acquisitions Manager</a:t>
          </a:r>
        </a:p>
        <a:p>
          <a:pPr lvl="0" algn="ctr" defTabSz="1066800">
            <a:lnSpc>
              <a:spcPct val="90000"/>
            </a:lnSpc>
            <a:spcBef>
              <a:spcPct val="0"/>
            </a:spcBef>
            <a:spcAft>
              <a:spcPct val="35000"/>
            </a:spcAft>
          </a:pPr>
          <a:r>
            <a:rPr lang="en-US" sz="1400" b="1" kern="1200" dirty="0" smtClean="0">
              <a:solidFill>
                <a:schemeClr val="bg1"/>
              </a:solidFill>
              <a:latin typeface="Helvetica" pitchFamily="34" charset="0"/>
            </a:rPr>
            <a:t>Information and Planning Specialist </a:t>
          </a:r>
        </a:p>
        <a:p>
          <a:pPr lvl="0" algn="ctr" defTabSz="1066800">
            <a:lnSpc>
              <a:spcPct val="90000"/>
            </a:lnSpc>
            <a:spcBef>
              <a:spcPct val="0"/>
            </a:spcBef>
            <a:spcAft>
              <a:spcPct val="35000"/>
            </a:spcAft>
          </a:pPr>
          <a:r>
            <a:rPr lang="en-US" sz="1400" b="1" kern="1200" dirty="0" smtClean="0">
              <a:solidFill>
                <a:schemeClr val="bg1"/>
              </a:solidFill>
              <a:latin typeface="Helvetica" pitchFamily="34" charset="0"/>
            </a:rPr>
            <a:t>GIS and Research Technician</a:t>
          </a:r>
        </a:p>
        <a:p>
          <a:pPr lvl="0" algn="ctr" defTabSz="1066800">
            <a:lnSpc>
              <a:spcPct val="90000"/>
            </a:lnSpc>
            <a:spcBef>
              <a:spcPct val="0"/>
            </a:spcBef>
            <a:spcAft>
              <a:spcPct val="35000"/>
            </a:spcAft>
          </a:pPr>
          <a:r>
            <a:rPr lang="en-US" sz="1400" b="1" kern="1200" dirty="0" smtClean="0">
              <a:solidFill>
                <a:schemeClr val="bg1"/>
              </a:solidFill>
              <a:latin typeface="Helvetica" pitchFamily="34" charset="0"/>
            </a:rPr>
            <a:t>Assistant General Counsel </a:t>
          </a:r>
        </a:p>
        <a:p>
          <a:pPr lvl="0" algn="ctr" defTabSz="1066800">
            <a:lnSpc>
              <a:spcPct val="90000"/>
            </a:lnSpc>
            <a:spcBef>
              <a:spcPct val="0"/>
            </a:spcBef>
            <a:spcAft>
              <a:spcPct val="35000"/>
            </a:spcAft>
          </a:pPr>
          <a:endParaRPr lang="en-US" sz="1800" b="1" kern="1200" dirty="0" smtClean="0">
            <a:solidFill>
              <a:schemeClr val="bg1"/>
            </a:solidFill>
            <a:latin typeface="Helvetica" pitchFamily="34" charset="0"/>
          </a:endParaRPr>
        </a:p>
        <a:p>
          <a:pPr lvl="0" algn="ctr" defTabSz="1066800">
            <a:lnSpc>
              <a:spcPct val="90000"/>
            </a:lnSpc>
            <a:spcBef>
              <a:spcPct val="0"/>
            </a:spcBef>
            <a:spcAft>
              <a:spcPct val="35000"/>
            </a:spcAft>
          </a:pPr>
          <a:endParaRPr lang="en-US" sz="1800" b="1" kern="1200" dirty="0" smtClean="0">
            <a:solidFill>
              <a:schemeClr val="bg1"/>
            </a:solidFill>
            <a:latin typeface="Helvetica" pitchFamily="34" charset="0"/>
          </a:endParaRPr>
        </a:p>
      </dsp:txBody>
      <dsp:txXfrm>
        <a:off x="2997307" y="1039901"/>
        <a:ext cx="2902006" cy="3046810"/>
      </dsp:txXfrm>
    </dsp:sp>
    <dsp:sp modelId="{403BDB2F-F2F1-4216-B1B2-FEB0C56F527D}">
      <dsp:nvSpPr>
        <dsp:cNvPr id="0" name=""/>
        <dsp:cNvSpPr/>
      </dsp:nvSpPr>
      <dsp:spPr>
        <a:xfrm>
          <a:off x="684990" y="413888"/>
          <a:ext cx="2479001" cy="2342693"/>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Helvetica" pitchFamily="34" charset="0"/>
            </a:rPr>
            <a:t>Stabilization</a:t>
          </a:r>
        </a:p>
        <a:p>
          <a:pPr lvl="0" algn="ctr" defTabSz="711200">
            <a:lnSpc>
              <a:spcPct val="90000"/>
            </a:lnSpc>
            <a:spcBef>
              <a:spcPct val="0"/>
            </a:spcBef>
            <a:spcAft>
              <a:spcPct val="35000"/>
            </a:spcAft>
          </a:pPr>
          <a:r>
            <a:rPr lang="en-US" sz="1400" kern="1200" baseline="0" dirty="0" smtClean="0">
              <a:latin typeface="Helvetica" pitchFamily="34" charset="0"/>
            </a:rPr>
            <a:t>Parcel based triage to protect and leverage community anchors </a:t>
          </a:r>
          <a:endParaRPr lang="en-US" sz="1400" kern="1200" dirty="0">
            <a:latin typeface="Helvetica" pitchFamily="34" charset="0"/>
          </a:endParaRPr>
        </a:p>
      </dsp:txBody>
      <dsp:txXfrm>
        <a:off x="1048031" y="756967"/>
        <a:ext cx="1752919" cy="1656535"/>
      </dsp:txXfrm>
    </dsp:sp>
    <dsp:sp modelId="{CE43B877-01EB-4649-BBD2-8C21E555752C}">
      <dsp:nvSpPr>
        <dsp:cNvPr id="0" name=""/>
        <dsp:cNvSpPr/>
      </dsp:nvSpPr>
      <dsp:spPr>
        <a:xfrm>
          <a:off x="5822634" y="452234"/>
          <a:ext cx="2482359" cy="2339099"/>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Helvetica" pitchFamily="34" charset="0"/>
            </a:rPr>
            <a:t>Facilities Match Making </a:t>
          </a:r>
        </a:p>
        <a:p>
          <a:pPr lvl="0" algn="ctr" defTabSz="711200">
            <a:lnSpc>
              <a:spcPct val="90000"/>
            </a:lnSpc>
            <a:spcBef>
              <a:spcPct val="0"/>
            </a:spcBef>
            <a:spcAft>
              <a:spcPct val="35000"/>
            </a:spcAft>
          </a:pPr>
          <a:r>
            <a:rPr lang="en-US" sz="1400" kern="1200" dirty="0" smtClean="0">
              <a:latin typeface="Helvetica" pitchFamily="34" charset="0"/>
            </a:rPr>
            <a:t>Strategic acquisition  for the creation or expansion of facilities that serve special populations </a:t>
          </a:r>
          <a:endParaRPr lang="en-US" sz="1400" kern="1200" dirty="0">
            <a:latin typeface="Helvetica" pitchFamily="34" charset="0"/>
          </a:endParaRPr>
        </a:p>
      </dsp:txBody>
      <dsp:txXfrm>
        <a:off x="6186167" y="794787"/>
        <a:ext cx="1755293" cy="1653993"/>
      </dsp:txXfrm>
    </dsp:sp>
    <dsp:sp modelId="{78828A77-81CD-4750-A697-A18163E87729}">
      <dsp:nvSpPr>
        <dsp:cNvPr id="0" name=""/>
        <dsp:cNvSpPr/>
      </dsp:nvSpPr>
      <dsp:spPr>
        <a:xfrm>
          <a:off x="5851574" y="2801696"/>
          <a:ext cx="2481732" cy="2339099"/>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Helvetica" pitchFamily="34" charset="0"/>
            </a:rPr>
            <a:t>Properties of Interest </a:t>
          </a:r>
        </a:p>
        <a:p>
          <a:pPr lvl="0" algn="ctr" defTabSz="711200">
            <a:lnSpc>
              <a:spcPct val="90000"/>
            </a:lnSpc>
            <a:spcBef>
              <a:spcPct val="0"/>
            </a:spcBef>
            <a:spcAft>
              <a:spcPct val="35000"/>
            </a:spcAft>
          </a:pPr>
          <a:r>
            <a:rPr lang="en-US" sz="1400" kern="1200" dirty="0" smtClean="0">
              <a:latin typeface="Helvetica" pitchFamily="34" charset="0"/>
            </a:rPr>
            <a:t>Strategic acquisition and </a:t>
          </a:r>
          <a:r>
            <a:rPr lang="en-US" sz="1400" kern="1200" smtClean="0">
              <a:latin typeface="Helvetica" pitchFamily="34" charset="0"/>
            </a:rPr>
            <a:t>sale of economically, environmentally or culturally valuable properties  </a:t>
          </a:r>
          <a:endParaRPr lang="en-US" sz="1400" kern="1200" dirty="0">
            <a:latin typeface="Helvetica" pitchFamily="34" charset="0"/>
          </a:endParaRPr>
        </a:p>
      </dsp:txBody>
      <dsp:txXfrm>
        <a:off x="6215015" y="3144249"/>
        <a:ext cx="1754850" cy="1653993"/>
      </dsp:txXfrm>
    </dsp:sp>
    <dsp:sp modelId="{EED7A1FA-7ED7-4CE8-864F-D8E4BC522382}">
      <dsp:nvSpPr>
        <dsp:cNvPr id="0" name=""/>
        <dsp:cNvSpPr/>
      </dsp:nvSpPr>
      <dsp:spPr>
        <a:xfrm>
          <a:off x="603818" y="2763672"/>
          <a:ext cx="2481732" cy="2339099"/>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Helvetica" pitchFamily="34" charset="0"/>
            </a:rPr>
            <a:t>Assembly and Development</a:t>
          </a:r>
        </a:p>
        <a:p>
          <a:pPr lvl="0" algn="ctr" defTabSz="711200">
            <a:lnSpc>
              <a:spcPct val="90000"/>
            </a:lnSpc>
            <a:spcBef>
              <a:spcPct val="0"/>
            </a:spcBef>
            <a:spcAft>
              <a:spcPct val="35000"/>
            </a:spcAft>
          </a:pPr>
          <a:r>
            <a:rPr lang="en-US" sz="1400" kern="1200" dirty="0" smtClean="0">
              <a:latin typeface="Helvetica" pitchFamily="34" charset="0"/>
            </a:rPr>
            <a:t>Clearing title and land for urgent and long-term assembly</a:t>
          </a:r>
          <a:endParaRPr lang="en-US" sz="1400" kern="1200" dirty="0">
            <a:latin typeface="Helvetica" pitchFamily="34" charset="0"/>
          </a:endParaRPr>
        </a:p>
      </dsp:txBody>
      <dsp:txXfrm>
        <a:off x="967259" y="3106225"/>
        <a:ext cx="1754850" cy="1653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C6BFB-6254-4E63-A5C6-850C45E5C6BD}">
      <dsp:nvSpPr>
        <dsp:cNvPr id="0" name=""/>
        <dsp:cNvSpPr/>
      </dsp:nvSpPr>
      <dsp:spPr>
        <a:xfrm>
          <a:off x="664" y="0"/>
          <a:ext cx="1727976" cy="4467225"/>
        </a:xfrm>
        <a:prstGeom prst="roundRect">
          <a:avLst>
            <a:gd name="adj" fmla="val 10000"/>
          </a:avLst>
        </a:prstGeom>
        <a:gradFill flip="none" rotWithShape="1">
          <a:gsLst>
            <a:gs pos="0">
              <a:schemeClr val="accent2">
                <a:lumMod val="40000"/>
                <a:lumOff val="60000"/>
              </a:schemeClr>
            </a:gs>
            <a:gs pos="19000">
              <a:schemeClr val="accent2">
                <a:lumMod val="95000"/>
                <a:lumOff val="5000"/>
              </a:schemeClr>
            </a:gs>
            <a:gs pos="100000">
              <a:schemeClr val="accent2">
                <a:lumMod val="60000"/>
              </a:schemeClr>
            </a:gs>
          </a:gsLst>
          <a:path path="circle">
            <a:fillToRect l="50000" t="130000" r="50000" b="-30000"/>
          </a:path>
          <a:tileRect/>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a:t>Re-Entry &amp; Recovery</a:t>
          </a:r>
        </a:p>
      </dsp:txBody>
      <dsp:txXfrm>
        <a:off x="664" y="0"/>
        <a:ext cx="1727976" cy="1340167"/>
      </dsp:txXfrm>
    </dsp:sp>
    <dsp:sp modelId="{0F77D8A9-CBF2-4A1A-A0F9-6F1C5B750CAE}">
      <dsp:nvSpPr>
        <dsp:cNvPr id="0" name=""/>
        <dsp:cNvSpPr/>
      </dsp:nvSpPr>
      <dsp:spPr>
        <a:xfrm>
          <a:off x="173462" y="1341476"/>
          <a:ext cx="1382381" cy="1346929"/>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baseline="0" dirty="0">
              <a:solidFill>
                <a:schemeClr val="accent2"/>
              </a:solidFill>
            </a:rPr>
            <a:t>Women’s Wellness Foundation</a:t>
          </a:r>
        </a:p>
      </dsp:txBody>
      <dsp:txXfrm>
        <a:off x="212912" y="1380926"/>
        <a:ext cx="1303481" cy="1268029"/>
      </dsp:txXfrm>
    </dsp:sp>
    <dsp:sp modelId="{43BF3F37-F912-4CE7-937D-E8F18173F431}">
      <dsp:nvSpPr>
        <dsp:cNvPr id="0" name=""/>
        <dsp:cNvSpPr/>
      </dsp:nvSpPr>
      <dsp:spPr>
        <a:xfrm>
          <a:off x="173462" y="2895625"/>
          <a:ext cx="1382381" cy="1346929"/>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baseline="0" dirty="0">
              <a:solidFill>
                <a:schemeClr val="accent2"/>
              </a:solidFill>
            </a:rPr>
            <a:t>Passages</a:t>
          </a:r>
        </a:p>
      </dsp:txBody>
      <dsp:txXfrm>
        <a:off x="212912" y="2935075"/>
        <a:ext cx="1303481" cy="1268029"/>
      </dsp:txXfrm>
    </dsp:sp>
    <dsp:sp modelId="{E89BAAA7-8D00-4F05-AA31-2FBB73959EEE}">
      <dsp:nvSpPr>
        <dsp:cNvPr id="0" name=""/>
        <dsp:cNvSpPr/>
      </dsp:nvSpPr>
      <dsp:spPr>
        <a:xfrm>
          <a:off x="1877903" y="0"/>
          <a:ext cx="1727976" cy="4467225"/>
        </a:xfrm>
        <a:prstGeom prst="roundRect">
          <a:avLst>
            <a:gd name="adj" fmla="val 10000"/>
          </a:avLst>
        </a:prstGeom>
        <a:gradFill flip="none" rotWithShape="1">
          <a:gsLst>
            <a:gs pos="0">
              <a:schemeClr val="accent2">
                <a:lumMod val="40000"/>
                <a:lumOff val="60000"/>
              </a:schemeClr>
            </a:gs>
            <a:gs pos="19000">
              <a:schemeClr val="accent2">
                <a:lumMod val="95000"/>
                <a:lumOff val="5000"/>
              </a:schemeClr>
            </a:gs>
            <a:gs pos="100000">
              <a:schemeClr val="accent2">
                <a:lumMod val="60000"/>
              </a:schemeClr>
            </a:gs>
          </a:gsLst>
          <a:path path="circle">
            <a:fillToRect l="50000" t="130000" r="50000" b="-30000"/>
          </a:path>
          <a:tileRect/>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a:t>Aging Out of Foster Care</a:t>
          </a:r>
        </a:p>
      </dsp:txBody>
      <dsp:txXfrm>
        <a:off x="1877903" y="0"/>
        <a:ext cx="1727976" cy="1340167"/>
      </dsp:txXfrm>
    </dsp:sp>
    <dsp:sp modelId="{46D9FCEA-7970-464B-9538-43870866639E}">
      <dsp:nvSpPr>
        <dsp:cNvPr id="0" name=""/>
        <dsp:cNvSpPr/>
      </dsp:nvSpPr>
      <dsp:spPr>
        <a:xfrm>
          <a:off x="2031036" y="1340167"/>
          <a:ext cx="1382381" cy="2903696"/>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baseline="0" dirty="0">
              <a:solidFill>
                <a:schemeClr val="accent2"/>
              </a:solidFill>
            </a:rPr>
            <a:t>Bessie’s Angels</a:t>
          </a:r>
        </a:p>
      </dsp:txBody>
      <dsp:txXfrm>
        <a:off x="2071525" y="1380656"/>
        <a:ext cx="1301403" cy="2822718"/>
      </dsp:txXfrm>
    </dsp:sp>
    <dsp:sp modelId="{954C1B5A-8991-486D-8EBF-C12463E6360C}">
      <dsp:nvSpPr>
        <dsp:cNvPr id="0" name=""/>
        <dsp:cNvSpPr/>
      </dsp:nvSpPr>
      <dsp:spPr>
        <a:xfrm>
          <a:off x="3715813" y="0"/>
          <a:ext cx="1727976" cy="4467225"/>
        </a:xfrm>
        <a:prstGeom prst="roundRect">
          <a:avLst>
            <a:gd name="adj" fmla="val 10000"/>
          </a:avLst>
        </a:prstGeom>
        <a:gradFill flip="none" rotWithShape="1">
          <a:gsLst>
            <a:gs pos="0">
              <a:schemeClr val="accent2">
                <a:lumMod val="40000"/>
                <a:lumOff val="60000"/>
              </a:schemeClr>
            </a:gs>
            <a:gs pos="19000">
              <a:schemeClr val="accent2">
                <a:lumMod val="95000"/>
                <a:lumOff val="5000"/>
              </a:schemeClr>
            </a:gs>
            <a:gs pos="100000">
              <a:schemeClr val="accent2">
                <a:lumMod val="60000"/>
              </a:schemeClr>
            </a:gs>
          </a:gsLst>
          <a:path path="circle">
            <a:fillToRect l="50000" t="130000" r="50000" b="-30000"/>
          </a:path>
          <a:tileRect/>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a:t>Refugees</a:t>
          </a:r>
        </a:p>
      </dsp:txBody>
      <dsp:txXfrm>
        <a:off x="3715813" y="0"/>
        <a:ext cx="1727976" cy="1340167"/>
      </dsp:txXfrm>
    </dsp:sp>
    <dsp:sp modelId="{5BDB92CA-0AB6-4A3E-BAAC-5BFAAA749525}">
      <dsp:nvSpPr>
        <dsp:cNvPr id="0" name=""/>
        <dsp:cNvSpPr/>
      </dsp:nvSpPr>
      <dsp:spPr>
        <a:xfrm>
          <a:off x="3888611" y="1341476"/>
          <a:ext cx="1382381" cy="1346929"/>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baseline="0" dirty="0">
              <a:solidFill>
                <a:schemeClr val="accent2"/>
              </a:solidFill>
            </a:rPr>
            <a:t>Mustard Seed</a:t>
          </a:r>
        </a:p>
      </dsp:txBody>
      <dsp:txXfrm>
        <a:off x="3928061" y="1380926"/>
        <a:ext cx="1303481" cy="1268029"/>
      </dsp:txXfrm>
    </dsp:sp>
    <dsp:sp modelId="{8EF99D5A-C085-4AD3-A829-94A9B93F7322}">
      <dsp:nvSpPr>
        <dsp:cNvPr id="0" name=""/>
        <dsp:cNvSpPr/>
      </dsp:nvSpPr>
      <dsp:spPr>
        <a:xfrm>
          <a:off x="3888611" y="2895625"/>
          <a:ext cx="1382381" cy="1346929"/>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baseline="0" dirty="0">
              <a:solidFill>
                <a:schemeClr val="accent2"/>
              </a:solidFill>
            </a:rPr>
            <a:t>Resettlement Agencies</a:t>
          </a:r>
        </a:p>
      </dsp:txBody>
      <dsp:txXfrm>
        <a:off x="3928061" y="2935075"/>
        <a:ext cx="1303481" cy="1268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D4EEA-D1CB-4A2C-8F23-4B117692F041}">
      <dsp:nvSpPr>
        <dsp:cNvPr id="0" name=""/>
        <dsp:cNvSpPr/>
      </dsp:nvSpPr>
      <dsp:spPr>
        <a:xfrm>
          <a:off x="38778" y="0"/>
          <a:ext cx="1757485" cy="4467225"/>
        </a:xfrm>
        <a:prstGeom prst="roundRect">
          <a:avLst>
            <a:gd name="adj" fmla="val 10000"/>
          </a:avLst>
        </a:prstGeom>
        <a:gradFill flip="none" rotWithShape="1">
          <a:gsLst>
            <a:gs pos="0">
              <a:schemeClr val="accent2">
                <a:lumMod val="40000"/>
                <a:lumOff val="60000"/>
              </a:schemeClr>
            </a:gs>
            <a:gs pos="13000">
              <a:schemeClr val="accent2">
                <a:lumMod val="95000"/>
                <a:lumOff val="5000"/>
              </a:schemeClr>
            </a:gs>
            <a:gs pos="100000">
              <a:schemeClr val="accent2">
                <a:lumMod val="60000"/>
              </a:schemeClr>
            </a:gs>
          </a:gsLst>
          <a:path path="circle">
            <a:fillToRect l="50000" t="130000" r="50000" b="-30000"/>
          </a:path>
          <a:tileRect/>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Veterans</a:t>
          </a:r>
        </a:p>
      </dsp:txBody>
      <dsp:txXfrm>
        <a:off x="38778" y="0"/>
        <a:ext cx="1757485" cy="1340167"/>
      </dsp:txXfrm>
    </dsp:sp>
    <dsp:sp modelId="{EF9E1EFE-A565-42DF-A768-7781E5325767}">
      <dsp:nvSpPr>
        <dsp:cNvPr id="0" name=""/>
        <dsp:cNvSpPr/>
      </dsp:nvSpPr>
      <dsp:spPr>
        <a:xfrm>
          <a:off x="176424" y="1340549"/>
          <a:ext cx="1405988" cy="877630"/>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1" kern="1200" baseline="0" dirty="0">
              <a:solidFill>
                <a:schemeClr val="accent2"/>
              </a:solidFill>
            </a:rPr>
            <a:t>Purple Heart Homes</a:t>
          </a:r>
        </a:p>
      </dsp:txBody>
      <dsp:txXfrm>
        <a:off x="202129" y="1366254"/>
        <a:ext cx="1354578" cy="826220"/>
      </dsp:txXfrm>
    </dsp:sp>
    <dsp:sp modelId="{D68B06B6-72AC-445A-9329-847D7E94809A}">
      <dsp:nvSpPr>
        <dsp:cNvPr id="0" name=""/>
        <dsp:cNvSpPr/>
      </dsp:nvSpPr>
      <dsp:spPr>
        <a:xfrm>
          <a:off x="176424" y="2353200"/>
          <a:ext cx="1405988" cy="877630"/>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1" kern="1200" baseline="0" dirty="0">
              <a:solidFill>
                <a:schemeClr val="accent2"/>
              </a:solidFill>
            </a:rPr>
            <a:t>Lutheran Metro Ministries</a:t>
          </a:r>
        </a:p>
      </dsp:txBody>
      <dsp:txXfrm>
        <a:off x="202129" y="2378905"/>
        <a:ext cx="1354578" cy="826220"/>
      </dsp:txXfrm>
    </dsp:sp>
    <dsp:sp modelId="{5BD44ACA-CBB6-4474-9D07-A7CDAF9D5FCD}">
      <dsp:nvSpPr>
        <dsp:cNvPr id="0" name=""/>
        <dsp:cNvSpPr/>
      </dsp:nvSpPr>
      <dsp:spPr>
        <a:xfrm>
          <a:off x="176424" y="3365851"/>
          <a:ext cx="1405988" cy="877630"/>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1" kern="1200" baseline="0" dirty="0">
              <a:solidFill>
                <a:schemeClr val="accent2"/>
              </a:solidFill>
            </a:rPr>
            <a:t>Women of Hope</a:t>
          </a:r>
        </a:p>
      </dsp:txBody>
      <dsp:txXfrm>
        <a:off x="202129" y="3391556"/>
        <a:ext cx="1354578" cy="826220"/>
      </dsp:txXfrm>
    </dsp:sp>
    <dsp:sp modelId="{A39E51F3-7C65-4E45-9136-7238A2F04DE5}">
      <dsp:nvSpPr>
        <dsp:cNvPr id="0" name=""/>
        <dsp:cNvSpPr/>
      </dsp:nvSpPr>
      <dsp:spPr>
        <a:xfrm>
          <a:off x="1889972" y="0"/>
          <a:ext cx="1757485" cy="4467225"/>
        </a:xfrm>
        <a:prstGeom prst="roundRect">
          <a:avLst>
            <a:gd name="adj" fmla="val 10000"/>
          </a:avLst>
        </a:prstGeom>
        <a:gradFill flip="none" rotWithShape="1">
          <a:gsLst>
            <a:gs pos="0">
              <a:schemeClr val="accent2">
                <a:lumMod val="40000"/>
                <a:lumOff val="60000"/>
              </a:schemeClr>
            </a:gs>
            <a:gs pos="13000">
              <a:schemeClr val="accent2">
                <a:lumMod val="95000"/>
                <a:lumOff val="5000"/>
              </a:schemeClr>
            </a:gs>
            <a:gs pos="100000">
              <a:schemeClr val="accent2">
                <a:lumMod val="60000"/>
              </a:schemeClr>
            </a:gs>
          </a:gsLst>
          <a:path path="circle">
            <a:fillToRect l="50000" t="130000" r="50000" b="-30000"/>
          </a:path>
          <a:tileRect/>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Congregate &amp; Sober Living</a:t>
          </a:r>
        </a:p>
      </dsp:txBody>
      <dsp:txXfrm>
        <a:off x="1889972" y="0"/>
        <a:ext cx="1757485" cy="1340167"/>
      </dsp:txXfrm>
    </dsp:sp>
    <dsp:sp modelId="{F437F885-FA03-4FF0-BC95-4BB3192CC049}">
      <dsp:nvSpPr>
        <dsp:cNvPr id="0" name=""/>
        <dsp:cNvSpPr/>
      </dsp:nvSpPr>
      <dsp:spPr>
        <a:xfrm>
          <a:off x="2065721" y="1340549"/>
          <a:ext cx="1405988" cy="877630"/>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1" kern="1200" baseline="0" dirty="0">
              <a:solidFill>
                <a:schemeClr val="accent2"/>
              </a:solidFill>
            </a:rPr>
            <a:t>Julie Adams House</a:t>
          </a:r>
        </a:p>
      </dsp:txBody>
      <dsp:txXfrm>
        <a:off x="2091426" y="1366254"/>
        <a:ext cx="1354578" cy="826220"/>
      </dsp:txXfrm>
    </dsp:sp>
    <dsp:sp modelId="{03FD4CC5-1410-4A58-866A-23F2C1805D2C}">
      <dsp:nvSpPr>
        <dsp:cNvPr id="0" name=""/>
        <dsp:cNvSpPr/>
      </dsp:nvSpPr>
      <dsp:spPr>
        <a:xfrm>
          <a:off x="2065721" y="2353200"/>
          <a:ext cx="1405988" cy="877630"/>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1" kern="1200" baseline="0" dirty="0">
              <a:solidFill>
                <a:schemeClr val="accent2"/>
              </a:solidFill>
            </a:rPr>
            <a:t>Woodrow Project</a:t>
          </a:r>
        </a:p>
      </dsp:txBody>
      <dsp:txXfrm>
        <a:off x="2091426" y="2378905"/>
        <a:ext cx="1354578" cy="826220"/>
      </dsp:txXfrm>
    </dsp:sp>
    <dsp:sp modelId="{0C51910C-DDEB-48A3-B4A9-46733E27BB16}">
      <dsp:nvSpPr>
        <dsp:cNvPr id="0" name=""/>
        <dsp:cNvSpPr/>
      </dsp:nvSpPr>
      <dsp:spPr>
        <a:xfrm>
          <a:off x="2065721" y="3365851"/>
          <a:ext cx="1405988" cy="877630"/>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1" kern="1200" baseline="0" dirty="0">
              <a:solidFill>
                <a:schemeClr val="accent2"/>
              </a:solidFill>
            </a:rPr>
            <a:t>Jordan CRC, Inc.</a:t>
          </a:r>
        </a:p>
      </dsp:txBody>
      <dsp:txXfrm>
        <a:off x="2091426" y="3391556"/>
        <a:ext cx="1354578" cy="826220"/>
      </dsp:txXfrm>
    </dsp:sp>
    <dsp:sp modelId="{3E4036E7-8E57-4A8C-B88F-209867FEFBFB}">
      <dsp:nvSpPr>
        <dsp:cNvPr id="0" name=""/>
        <dsp:cNvSpPr/>
      </dsp:nvSpPr>
      <dsp:spPr>
        <a:xfrm>
          <a:off x="3779269" y="0"/>
          <a:ext cx="1757485" cy="4467225"/>
        </a:xfrm>
        <a:prstGeom prst="roundRect">
          <a:avLst>
            <a:gd name="adj" fmla="val 10000"/>
          </a:avLst>
        </a:prstGeom>
        <a:gradFill flip="none" rotWithShape="1">
          <a:gsLst>
            <a:gs pos="0">
              <a:schemeClr val="accent2">
                <a:lumMod val="40000"/>
                <a:lumOff val="60000"/>
              </a:schemeClr>
            </a:gs>
            <a:gs pos="13000">
              <a:schemeClr val="accent2">
                <a:lumMod val="95000"/>
                <a:lumOff val="5000"/>
              </a:schemeClr>
            </a:gs>
            <a:gs pos="100000">
              <a:schemeClr val="accent2">
                <a:lumMod val="60000"/>
              </a:schemeClr>
            </a:gs>
          </a:gsLst>
          <a:path path="circle">
            <a:fillToRect l="50000" t="130000" r="50000" b="-30000"/>
          </a:path>
          <a:tileRect/>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Single Parenthood &amp; Family Homelessness</a:t>
          </a:r>
        </a:p>
      </dsp:txBody>
      <dsp:txXfrm>
        <a:off x="3779269" y="0"/>
        <a:ext cx="1757485" cy="1340167"/>
      </dsp:txXfrm>
    </dsp:sp>
    <dsp:sp modelId="{E85D06D9-0A11-4943-8837-75D8E9424299}">
      <dsp:nvSpPr>
        <dsp:cNvPr id="0" name=""/>
        <dsp:cNvSpPr/>
      </dsp:nvSpPr>
      <dsp:spPr>
        <a:xfrm>
          <a:off x="3955018" y="1363509"/>
          <a:ext cx="1405988" cy="1346929"/>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1" kern="1200" baseline="0" dirty="0">
              <a:solidFill>
                <a:schemeClr val="accent2"/>
              </a:solidFill>
            </a:rPr>
            <a:t>City Mission – New Horizons</a:t>
          </a:r>
        </a:p>
      </dsp:txBody>
      <dsp:txXfrm>
        <a:off x="3994468" y="1402959"/>
        <a:ext cx="1327088" cy="1268029"/>
      </dsp:txXfrm>
    </dsp:sp>
    <dsp:sp modelId="{FABB7426-E0AE-4DC2-BDD6-D6202AFA4B12}">
      <dsp:nvSpPr>
        <dsp:cNvPr id="0" name=""/>
        <dsp:cNvSpPr/>
      </dsp:nvSpPr>
      <dsp:spPr>
        <a:xfrm>
          <a:off x="3955018" y="2895625"/>
          <a:ext cx="1405988" cy="1346929"/>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1" kern="1200" baseline="0" dirty="0">
              <a:solidFill>
                <a:schemeClr val="accent2"/>
              </a:solidFill>
            </a:rPr>
            <a:t>Fatherhood Initiative</a:t>
          </a:r>
        </a:p>
      </dsp:txBody>
      <dsp:txXfrm>
        <a:off x="3994468" y="2935075"/>
        <a:ext cx="1327088" cy="1268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AE0AA-69D1-4C66-8D9F-CAD0E11CA3F3}">
      <dsp:nvSpPr>
        <dsp:cNvPr id="0" name=""/>
        <dsp:cNvSpPr/>
      </dsp:nvSpPr>
      <dsp:spPr>
        <a:xfrm rot="5400000">
          <a:off x="4125064" y="-1102955"/>
          <a:ext cx="549177" cy="2894821"/>
        </a:xfrm>
        <a:prstGeom prst="round2SameRect">
          <a:avLst/>
        </a:prstGeom>
        <a:solidFill>
          <a:schemeClr val="accent2">
            <a:lumMod val="9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1" kern="1200"/>
            <a:t>Ideally 501c3</a:t>
          </a:r>
        </a:p>
        <a:p>
          <a:pPr marL="57150" lvl="1" indent="-57150" algn="l" defTabSz="444500">
            <a:lnSpc>
              <a:spcPct val="90000"/>
            </a:lnSpc>
            <a:spcBef>
              <a:spcPct val="0"/>
            </a:spcBef>
            <a:spcAft>
              <a:spcPct val="15000"/>
            </a:spcAft>
            <a:buChar char="••"/>
          </a:pPr>
          <a:r>
            <a:rPr lang="en-US" sz="1000" b="1" kern="1200"/>
            <a:t>Collaborations</a:t>
          </a:r>
        </a:p>
      </dsp:txBody>
      <dsp:txXfrm rot="-5400000">
        <a:off x="2952243" y="96675"/>
        <a:ext cx="2868012" cy="495559"/>
      </dsp:txXfrm>
    </dsp:sp>
    <dsp:sp modelId="{09B19612-5A9E-41E2-AED4-BC7F082F08C9}">
      <dsp:nvSpPr>
        <dsp:cNvPr id="0" name=""/>
        <dsp:cNvSpPr/>
      </dsp:nvSpPr>
      <dsp:spPr>
        <a:xfrm>
          <a:off x="615820" y="228"/>
          <a:ext cx="2355334" cy="688454"/>
        </a:xfrm>
        <a:prstGeom prst="roundRect">
          <a:avLst/>
        </a:prstGeom>
        <a:gradFill rotWithShape="0">
          <a:gsLst>
            <a:gs pos="0">
              <a:srgbClr val="002060"/>
            </a:gs>
            <a:gs pos="100000">
              <a:schemeClr val="accent2">
                <a:lumMod val="65000"/>
              </a:schemeClr>
            </a:gs>
            <a:gs pos="100000">
              <a:schemeClr val="accent2">
                <a:lumMod val="9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b="1" kern="1200" dirty="0">
              <a:solidFill>
                <a:schemeClr val="accent2"/>
              </a:solidFill>
            </a:rPr>
            <a:t> Sponsoring Organization</a:t>
          </a:r>
        </a:p>
      </dsp:txBody>
      <dsp:txXfrm>
        <a:off x="649428" y="33836"/>
        <a:ext cx="2288118" cy="621238"/>
      </dsp:txXfrm>
    </dsp:sp>
    <dsp:sp modelId="{19E8DD2A-78AB-4C85-BE7E-16D0E50B7476}">
      <dsp:nvSpPr>
        <dsp:cNvPr id="0" name=""/>
        <dsp:cNvSpPr/>
      </dsp:nvSpPr>
      <dsp:spPr>
        <a:xfrm rot="5400000">
          <a:off x="4171435" y="-334833"/>
          <a:ext cx="550763" cy="2895031"/>
        </a:xfrm>
        <a:prstGeom prst="round2SameRect">
          <a:avLst/>
        </a:prstGeom>
        <a:solidFill>
          <a:schemeClr val="accent2">
            <a:lumMod val="9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Currently Active</a:t>
          </a:r>
        </a:p>
        <a:p>
          <a:pPr marL="57150" lvl="1" indent="-57150" algn="l" defTabSz="444500">
            <a:lnSpc>
              <a:spcPct val="90000"/>
            </a:lnSpc>
            <a:spcBef>
              <a:spcPct val="0"/>
            </a:spcBef>
            <a:spcAft>
              <a:spcPct val="15000"/>
            </a:spcAft>
            <a:buChar char="••"/>
          </a:pPr>
          <a:r>
            <a:rPr lang="en-US" sz="1000" b="1" kern="1200" dirty="0"/>
            <a:t>Exhibits some success &amp; commitment</a:t>
          </a:r>
        </a:p>
      </dsp:txBody>
      <dsp:txXfrm rot="-5400000">
        <a:off x="2999301" y="864187"/>
        <a:ext cx="2868145" cy="496991"/>
      </dsp:txXfrm>
    </dsp:sp>
    <dsp:sp modelId="{47D6DCF5-0F24-4BCF-AD68-7FA92A9132CE}">
      <dsp:nvSpPr>
        <dsp:cNvPr id="0" name=""/>
        <dsp:cNvSpPr/>
      </dsp:nvSpPr>
      <dsp:spPr>
        <a:xfrm>
          <a:off x="615820" y="723104"/>
          <a:ext cx="2355334" cy="688454"/>
        </a:xfrm>
        <a:prstGeom prst="roundRect">
          <a:avLst/>
        </a:prstGeom>
        <a:gradFill rotWithShape="0">
          <a:gsLst>
            <a:gs pos="0">
              <a:srgbClr val="002060"/>
            </a:gs>
            <a:gs pos="100000">
              <a:schemeClr val="accent2">
                <a:lumMod val="65000"/>
              </a:schemeClr>
            </a:gs>
            <a:gs pos="100000">
              <a:schemeClr val="accent2">
                <a:lumMod val="9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b="1" kern="1200" dirty="0">
              <a:solidFill>
                <a:schemeClr val="accent2"/>
              </a:solidFill>
            </a:rPr>
            <a:t>Programming</a:t>
          </a:r>
        </a:p>
      </dsp:txBody>
      <dsp:txXfrm>
        <a:off x="649428" y="756712"/>
        <a:ext cx="2288118" cy="621238"/>
      </dsp:txXfrm>
    </dsp:sp>
    <dsp:sp modelId="{C6580E5C-554E-48DC-8D8A-8F7CAD654522}">
      <dsp:nvSpPr>
        <dsp:cNvPr id="0" name=""/>
        <dsp:cNvSpPr/>
      </dsp:nvSpPr>
      <dsp:spPr>
        <a:xfrm rot="5400000">
          <a:off x="4152417" y="333564"/>
          <a:ext cx="550763" cy="2913287"/>
        </a:xfrm>
        <a:prstGeom prst="round2SameRect">
          <a:avLst/>
        </a:prstGeom>
        <a:solidFill>
          <a:schemeClr val="accent2">
            <a:lumMod val="9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Researching for needed size, location, etc.</a:t>
          </a:r>
        </a:p>
        <a:p>
          <a:pPr marL="57150" lvl="1" indent="-57150" algn="l" defTabSz="444500">
            <a:lnSpc>
              <a:spcPct val="90000"/>
            </a:lnSpc>
            <a:spcBef>
              <a:spcPct val="0"/>
            </a:spcBef>
            <a:spcAft>
              <a:spcPct val="15000"/>
            </a:spcAft>
            <a:buChar char="••"/>
          </a:pPr>
          <a:r>
            <a:rPr lang="en-US" sz="1000" b="1" kern="1200" dirty="0"/>
            <a:t>Low cost acquisition, property holding</a:t>
          </a:r>
        </a:p>
      </dsp:txBody>
      <dsp:txXfrm rot="-5400000">
        <a:off x="2971155" y="1541712"/>
        <a:ext cx="2886401" cy="496991"/>
      </dsp:txXfrm>
    </dsp:sp>
    <dsp:sp modelId="{9C8981D3-6E11-49D8-9AED-8AFFE2316A5D}">
      <dsp:nvSpPr>
        <dsp:cNvPr id="0" name=""/>
        <dsp:cNvSpPr/>
      </dsp:nvSpPr>
      <dsp:spPr>
        <a:xfrm>
          <a:off x="615820" y="1445981"/>
          <a:ext cx="2355334" cy="688454"/>
        </a:xfrm>
        <a:prstGeom prst="roundRect">
          <a:avLst/>
        </a:prstGeom>
        <a:gradFill rotWithShape="0">
          <a:gsLst>
            <a:gs pos="0">
              <a:srgbClr val="002060"/>
            </a:gs>
            <a:gs pos="100000">
              <a:schemeClr val="accent2">
                <a:lumMod val="65000"/>
              </a:schemeClr>
            </a:gs>
            <a:gs pos="100000">
              <a:schemeClr val="accent2">
                <a:lumMod val="9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b="1" kern="1200" dirty="0">
              <a:solidFill>
                <a:schemeClr val="accent2"/>
              </a:solidFill>
            </a:rPr>
            <a:t>Feasible Property</a:t>
          </a:r>
        </a:p>
      </dsp:txBody>
      <dsp:txXfrm>
        <a:off x="649428" y="1479589"/>
        <a:ext cx="2288118" cy="621238"/>
      </dsp:txXfrm>
    </dsp:sp>
    <dsp:sp modelId="{27FB47EA-3280-4F5E-8955-DC5CB4940A20}">
      <dsp:nvSpPr>
        <dsp:cNvPr id="0" name=""/>
        <dsp:cNvSpPr/>
      </dsp:nvSpPr>
      <dsp:spPr>
        <a:xfrm rot="5400000">
          <a:off x="4161237" y="1040270"/>
          <a:ext cx="550763" cy="2936861"/>
        </a:xfrm>
        <a:prstGeom prst="round2SameRect">
          <a:avLst/>
        </a:prstGeom>
        <a:solidFill>
          <a:schemeClr val="accent2">
            <a:lumMod val="9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Special Population &amp; Affordable Housing</a:t>
          </a:r>
        </a:p>
        <a:p>
          <a:pPr marL="57150" lvl="1" indent="-57150" algn="l" defTabSz="444500">
            <a:lnSpc>
              <a:spcPct val="90000"/>
            </a:lnSpc>
            <a:spcBef>
              <a:spcPct val="0"/>
            </a:spcBef>
            <a:spcAft>
              <a:spcPct val="15000"/>
            </a:spcAft>
            <a:buChar char="••"/>
          </a:pPr>
          <a:r>
            <a:rPr lang="en-US" sz="1000" b="1" kern="1200" dirty="0"/>
            <a:t>Location for programming</a:t>
          </a:r>
        </a:p>
      </dsp:txBody>
      <dsp:txXfrm rot="-5400000">
        <a:off x="2968188" y="2260205"/>
        <a:ext cx="2909975" cy="496991"/>
      </dsp:txXfrm>
    </dsp:sp>
    <dsp:sp modelId="{86157BCB-A357-43C9-BD4D-4EEDB073BF5C}">
      <dsp:nvSpPr>
        <dsp:cNvPr id="0" name=""/>
        <dsp:cNvSpPr/>
      </dsp:nvSpPr>
      <dsp:spPr>
        <a:xfrm>
          <a:off x="615820" y="2168858"/>
          <a:ext cx="2355334" cy="688454"/>
        </a:xfrm>
        <a:prstGeom prst="roundRect">
          <a:avLst/>
        </a:prstGeom>
        <a:gradFill rotWithShape="0">
          <a:gsLst>
            <a:gs pos="0">
              <a:srgbClr val="002060"/>
            </a:gs>
            <a:gs pos="100000">
              <a:schemeClr val="accent2">
                <a:lumMod val="65000"/>
              </a:schemeClr>
            </a:gs>
            <a:gs pos="100000">
              <a:schemeClr val="accent2">
                <a:lumMod val="9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b="1" kern="1200" dirty="0">
              <a:solidFill>
                <a:schemeClr val="accent2"/>
              </a:solidFill>
            </a:rPr>
            <a:t>End Use</a:t>
          </a:r>
        </a:p>
      </dsp:txBody>
      <dsp:txXfrm>
        <a:off x="649428" y="2202466"/>
        <a:ext cx="2288118" cy="621238"/>
      </dsp:txXfrm>
    </dsp:sp>
    <dsp:sp modelId="{A2D96B41-4C28-4738-9780-2E6CAA546E10}">
      <dsp:nvSpPr>
        <dsp:cNvPr id="0" name=""/>
        <dsp:cNvSpPr/>
      </dsp:nvSpPr>
      <dsp:spPr>
        <a:xfrm rot="5400000">
          <a:off x="4137657" y="1794078"/>
          <a:ext cx="550763" cy="2883767"/>
        </a:xfrm>
        <a:prstGeom prst="round2SameRect">
          <a:avLst/>
        </a:prstGeom>
        <a:solidFill>
          <a:schemeClr val="accent2">
            <a:lumMod val="9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1" kern="1200"/>
            <a:t>Cash</a:t>
          </a:r>
        </a:p>
        <a:p>
          <a:pPr marL="57150" lvl="1" indent="-57150" algn="l" defTabSz="444500">
            <a:lnSpc>
              <a:spcPct val="90000"/>
            </a:lnSpc>
            <a:spcBef>
              <a:spcPct val="0"/>
            </a:spcBef>
            <a:spcAft>
              <a:spcPct val="15000"/>
            </a:spcAft>
            <a:buChar char="••"/>
          </a:pPr>
          <a:r>
            <a:rPr lang="en-US" sz="1000" b="1" kern="1200" dirty="0"/>
            <a:t>In-kind Labor &amp; materials</a:t>
          </a:r>
        </a:p>
      </dsp:txBody>
      <dsp:txXfrm rot="-5400000">
        <a:off x="2971155" y="2987466"/>
        <a:ext cx="2856881" cy="496991"/>
      </dsp:txXfrm>
    </dsp:sp>
    <dsp:sp modelId="{F38CF0B5-0617-4ED6-AEAB-DE52F9D65107}">
      <dsp:nvSpPr>
        <dsp:cNvPr id="0" name=""/>
        <dsp:cNvSpPr/>
      </dsp:nvSpPr>
      <dsp:spPr>
        <a:xfrm>
          <a:off x="615820" y="2891735"/>
          <a:ext cx="2355334" cy="688454"/>
        </a:xfrm>
        <a:prstGeom prst="roundRect">
          <a:avLst/>
        </a:prstGeom>
        <a:gradFill rotWithShape="0">
          <a:gsLst>
            <a:gs pos="0">
              <a:srgbClr val="002060"/>
            </a:gs>
            <a:gs pos="100000">
              <a:schemeClr val="accent2">
                <a:lumMod val="65000"/>
              </a:schemeClr>
            </a:gs>
            <a:gs pos="100000">
              <a:schemeClr val="accent2">
                <a:lumMod val="9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b="1" kern="1200" dirty="0">
              <a:solidFill>
                <a:schemeClr val="accent2"/>
              </a:solidFill>
            </a:rPr>
            <a:t>Funding for Renovation</a:t>
          </a:r>
        </a:p>
      </dsp:txBody>
      <dsp:txXfrm>
        <a:off x="649428" y="2925343"/>
        <a:ext cx="2288118" cy="621238"/>
      </dsp:txXfrm>
    </dsp:sp>
    <dsp:sp modelId="{CCA6A333-8B67-4A3A-B139-42BA446DFABC}">
      <dsp:nvSpPr>
        <dsp:cNvPr id="0" name=""/>
        <dsp:cNvSpPr/>
      </dsp:nvSpPr>
      <dsp:spPr>
        <a:xfrm rot="5400000">
          <a:off x="4148062" y="2506550"/>
          <a:ext cx="550763" cy="2904578"/>
        </a:xfrm>
        <a:prstGeom prst="round2SameRect">
          <a:avLst/>
        </a:prstGeom>
        <a:solidFill>
          <a:schemeClr val="accent2">
            <a:lumMod val="9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1" kern="1200"/>
            <a:t>General Contractor</a:t>
          </a:r>
        </a:p>
        <a:p>
          <a:pPr marL="57150" lvl="1" indent="-57150" algn="l" defTabSz="444500">
            <a:lnSpc>
              <a:spcPct val="90000"/>
            </a:lnSpc>
            <a:spcBef>
              <a:spcPct val="0"/>
            </a:spcBef>
            <a:spcAft>
              <a:spcPct val="15000"/>
            </a:spcAft>
            <a:buChar char="••"/>
          </a:pPr>
          <a:r>
            <a:rPr lang="en-US" sz="1000" b="1" kern="1200" dirty="0"/>
            <a:t>Project management, technical assistance</a:t>
          </a:r>
        </a:p>
      </dsp:txBody>
      <dsp:txXfrm rot="-5400000">
        <a:off x="2971155" y="3710343"/>
        <a:ext cx="2877692" cy="496991"/>
      </dsp:txXfrm>
    </dsp:sp>
    <dsp:sp modelId="{9560DD4B-D190-4BA0-B4A7-3A2E62E41AB3}">
      <dsp:nvSpPr>
        <dsp:cNvPr id="0" name=""/>
        <dsp:cNvSpPr/>
      </dsp:nvSpPr>
      <dsp:spPr>
        <a:xfrm>
          <a:off x="615820" y="3614612"/>
          <a:ext cx="2355334" cy="688454"/>
        </a:xfrm>
        <a:prstGeom prst="roundRect">
          <a:avLst/>
        </a:prstGeom>
        <a:gradFill rotWithShape="0">
          <a:gsLst>
            <a:gs pos="0">
              <a:srgbClr val="002060"/>
            </a:gs>
            <a:gs pos="100000">
              <a:schemeClr val="accent2">
                <a:lumMod val="65000"/>
              </a:schemeClr>
            </a:gs>
            <a:gs pos="100000">
              <a:schemeClr val="accent2">
                <a:lumMod val="9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b="1" kern="1200" dirty="0">
              <a:solidFill>
                <a:schemeClr val="accent2"/>
              </a:solidFill>
            </a:rPr>
            <a:t>Renovation Management Plan</a:t>
          </a:r>
        </a:p>
      </dsp:txBody>
      <dsp:txXfrm>
        <a:off x="649428" y="3648220"/>
        <a:ext cx="2288118" cy="621238"/>
      </dsp:txXfrm>
    </dsp:sp>
    <dsp:sp modelId="{5F396115-CF38-4C54-9819-7B9BF5242B64}">
      <dsp:nvSpPr>
        <dsp:cNvPr id="0" name=""/>
        <dsp:cNvSpPr/>
      </dsp:nvSpPr>
      <dsp:spPr>
        <a:xfrm rot="5400000">
          <a:off x="4173584" y="3193711"/>
          <a:ext cx="550763" cy="2955620"/>
        </a:xfrm>
        <a:prstGeom prst="round2SameRect">
          <a:avLst/>
        </a:prstGeom>
        <a:solidFill>
          <a:schemeClr val="accent2">
            <a:lumMod val="9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1" kern="1200"/>
            <a:t>Property Management</a:t>
          </a:r>
        </a:p>
        <a:p>
          <a:pPr marL="57150" lvl="1" indent="-57150" algn="l" defTabSz="444500">
            <a:lnSpc>
              <a:spcPct val="90000"/>
            </a:lnSpc>
            <a:spcBef>
              <a:spcPct val="0"/>
            </a:spcBef>
            <a:spcAft>
              <a:spcPct val="15000"/>
            </a:spcAft>
            <a:buChar char="••"/>
          </a:pPr>
          <a:r>
            <a:rPr lang="en-US" sz="1000" b="1" kern="1200" dirty="0"/>
            <a:t>Program Operations</a:t>
          </a:r>
        </a:p>
      </dsp:txBody>
      <dsp:txXfrm rot="-5400000">
        <a:off x="2971156" y="4423025"/>
        <a:ext cx="2928734" cy="496991"/>
      </dsp:txXfrm>
    </dsp:sp>
    <dsp:sp modelId="{BE3A06F1-6D1D-4AFA-A047-D2919BD2B0C0}">
      <dsp:nvSpPr>
        <dsp:cNvPr id="0" name=""/>
        <dsp:cNvSpPr/>
      </dsp:nvSpPr>
      <dsp:spPr>
        <a:xfrm>
          <a:off x="615820" y="4337488"/>
          <a:ext cx="2355334" cy="688454"/>
        </a:xfrm>
        <a:prstGeom prst="roundRect">
          <a:avLst/>
        </a:prstGeom>
        <a:gradFill rotWithShape="0">
          <a:gsLst>
            <a:gs pos="0">
              <a:srgbClr val="002060"/>
            </a:gs>
            <a:gs pos="100000">
              <a:schemeClr val="accent2">
                <a:lumMod val="65000"/>
              </a:schemeClr>
            </a:gs>
            <a:gs pos="100000">
              <a:schemeClr val="accent2">
                <a:lumMod val="9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b="1" kern="1200" dirty="0">
              <a:solidFill>
                <a:schemeClr val="accent2"/>
              </a:solidFill>
            </a:rPr>
            <a:t>Sustainability Plan</a:t>
          </a:r>
        </a:p>
      </dsp:txBody>
      <dsp:txXfrm>
        <a:off x="649428" y="4371096"/>
        <a:ext cx="2288118" cy="621238"/>
      </dsp:txXfrm>
    </dsp:sp>
    <dsp:sp modelId="{85D906AE-B637-44A1-87D6-489401DDFEC4}">
      <dsp:nvSpPr>
        <dsp:cNvPr id="0" name=""/>
        <dsp:cNvSpPr/>
      </dsp:nvSpPr>
      <dsp:spPr>
        <a:xfrm rot="5400000">
          <a:off x="4172516" y="3927850"/>
          <a:ext cx="550763" cy="2953485"/>
        </a:xfrm>
        <a:prstGeom prst="round2SameRect">
          <a:avLst/>
        </a:prstGeom>
        <a:solidFill>
          <a:schemeClr val="accent2">
            <a:lumMod val="9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In-Reach: within property</a:t>
          </a:r>
        </a:p>
        <a:p>
          <a:pPr marL="57150" lvl="1" indent="-57150" algn="l" defTabSz="444500">
            <a:lnSpc>
              <a:spcPct val="90000"/>
            </a:lnSpc>
            <a:spcBef>
              <a:spcPct val="0"/>
            </a:spcBef>
            <a:spcAft>
              <a:spcPct val="15000"/>
            </a:spcAft>
            <a:buChar char="••"/>
          </a:pPr>
          <a:r>
            <a:rPr lang="en-US" sz="1000" b="1" kern="1200" dirty="0"/>
            <a:t>Out-Reach: to surrounding community</a:t>
          </a:r>
        </a:p>
      </dsp:txBody>
      <dsp:txXfrm rot="-5400000">
        <a:off x="2971155" y="5156097"/>
        <a:ext cx="2926599" cy="496991"/>
      </dsp:txXfrm>
    </dsp:sp>
    <dsp:sp modelId="{E4DC2AAA-EDA4-41C2-AADD-56125B76277B}">
      <dsp:nvSpPr>
        <dsp:cNvPr id="0" name=""/>
        <dsp:cNvSpPr/>
      </dsp:nvSpPr>
      <dsp:spPr>
        <a:xfrm>
          <a:off x="615820" y="5060593"/>
          <a:ext cx="2355334" cy="688454"/>
        </a:xfrm>
        <a:prstGeom prst="roundRect">
          <a:avLst/>
        </a:prstGeom>
        <a:gradFill rotWithShape="0">
          <a:gsLst>
            <a:gs pos="0">
              <a:srgbClr val="002060"/>
            </a:gs>
            <a:gs pos="100000">
              <a:schemeClr val="accent2">
                <a:lumMod val="65000"/>
              </a:schemeClr>
            </a:gs>
            <a:gs pos="100000">
              <a:schemeClr val="accent2">
                <a:lumMod val="9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b="1" kern="1200" dirty="0">
              <a:solidFill>
                <a:schemeClr val="accent2"/>
              </a:solidFill>
            </a:rPr>
            <a:t>Community Plan</a:t>
          </a:r>
        </a:p>
      </dsp:txBody>
      <dsp:txXfrm>
        <a:off x="649428" y="5094201"/>
        <a:ext cx="2288118" cy="621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3BC8C-3A7A-45C5-A505-8767A12DB7DD}">
      <dsp:nvSpPr>
        <dsp:cNvPr id="0" name=""/>
        <dsp:cNvSpPr/>
      </dsp:nvSpPr>
      <dsp:spPr>
        <a:xfrm>
          <a:off x="765609" y="0"/>
          <a:ext cx="8720388" cy="5074018"/>
        </a:xfrm>
        <a:prstGeom prst="rightArrow">
          <a:avLst/>
        </a:prstGeom>
        <a:solidFill>
          <a:schemeClr val="accent1">
            <a:lumMod val="20000"/>
            <a:lumOff val="80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F01F597-E835-486C-A617-E6F8A2D71F60}">
      <dsp:nvSpPr>
        <dsp:cNvPr id="0" name=""/>
        <dsp:cNvSpPr/>
      </dsp:nvSpPr>
      <dsp:spPr>
        <a:xfrm>
          <a:off x="0" y="1433288"/>
          <a:ext cx="1118101" cy="2029607"/>
        </a:xfrm>
        <a:prstGeom prst="roundRect">
          <a:avLst/>
        </a:prstGeom>
        <a:gradFill rotWithShape="0">
          <a:gsLst>
            <a:gs pos="0">
              <a:srgbClr val="002060"/>
            </a:gs>
            <a:gs pos="92000">
              <a:schemeClr val="bg2">
                <a:lumMod val="60000"/>
                <a:lumOff val="40000"/>
              </a:schemeClr>
            </a:gs>
            <a:gs pos="100000">
              <a:schemeClr val="accent2">
                <a:lumMod val="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accent2"/>
              </a:solidFill>
            </a:rPr>
            <a:t>Initial Discussions</a:t>
          </a:r>
          <a:endParaRPr lang="en-US" sz="1200" b="1" kern="1200" dirty="0">
            <a:solidFill>
              <a:schemeClr val="accent2"/>
            </a:solidFill>
          </a:endParaRPr>
        </a:p>
      </dsp:txBody>
      <dsp:txXfrm>
        <a:off x="54581" y="1487869"/>
        <a:ext cx="1008939" cy="1920445"/>
      </dsp:txXfrm>
    </dsp:sp>
    <dsp:sp modelId="{5054275A-03FC-437E-B625-12449C66783C}">
      <dsp:nvSpPr>
        <dsp:cNvPr id="0" name=""/>
        <dsp:cNvSpPr/>
      </dsp:nvSpPr>
      <dsp:spPr>
        <a:xfrm>
          <a:off x="1150029" y="1433308"/>
          <a:ext cx="1118101" cy="2029607"/>
        </a:xfrm>
        <a:prstGeom prst="roundRect">
          <a:avLst/>
        </a:prstGeom>
        <a:gradFill rotWithShape="0">
          <a:gsLst>
            <a:gs pos="0">
              <a:srgbClr val="002060"/>
            </a:gs>
            <a:gs pos="92000">
              <a:schemeClr val="bg2">
                <a:lumMod val="60000"/>
                <a:lumOff val="40000"/>
              </a:schemeClr>
            </a:gs>
            <a:gs pos="100000">
              <a:schemeClr val="accent2">
                <a:lumMod val="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smtClean="0">
              <a:solidFill>
                <a:schemeClr val="accent2"/>
              </a:solidFill>
            </a:rPr>
            <a:t>Application &amp; Final Proposal</a:t>
          </a:r>
          <a:endParaRPr lang="en-US" sz="1200" b="1" kern="1200" dirty="0">
            <a:solidFill>
              <a:schemeClr val="accent2"/>
            </a:solidFill>
          </a:endParaRPr>
        </a:p>
      </dsp:txBody>
      <dsp:txXfrm>
        <a:off x="1204610" y="1487889"/>
        <a:ext cx="1008939" cy="1920445"/>
      </dsp:txXfrm>
    </dsp:sp>
    <dsp:sp modelId="{C355508B-C9E4-4173-A10C-25847116455A}">
      <dsp:nvSpPr>
        <dsp:cNvPr id="0" name=""/>
        <dsp:cNvSpPr/>
      </dsp:nvSpPr>
      <dsp:spPr>
        <a:xfrm>
          <a:off x="2305521" y="1433308"/>
          <a:ext cx="1118101" cy="2029607"/>
        </a:xfrm>
        <a:prstGeom prst="roundRect">
          <a:avLst/>
        </a:prstGeom>
        <a:gradFill rotWithShape="0">
          <a:gsLst>
            <a:gs pos="0">
              <a:srgbClr val="002060"/>
            </a:gs>
            <a:gs pos="92000">
              <a:schemeClr val="bg2">
                <a:lumMod val="60000"/>
                <a:lumOff val="40000"/>
              </a:schemeClr>
            </a:gs>
            <a:gs pos="100000">
              <a:schemeClr val="accent2">
                <a:lumMod val="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smtClean="0">
              <a:solidFill>
                <a:schemeClr val="accent2"/>
              </a:solidFill>
            </a:rPr>
            <a:t>Letter of Intent</a:t>
          </a:r>
          <a:endParaRPr lang="en-US" sz="1200" b="1" kern="1200" dirty="0">
            <a:solidFill>
              <a:schemeClr val="accent2"/>
            </a:solidFill>
          </a:endParaRPr>
        </a:p>
      </dsp:txBody>
      <dsp:txXfrm>
        <a:off x="2360102" y="1487889"/>
        <a:ext cx="1008939" cy="1920445"/>
      </dsp:txXfrm>
    </dsp:sp>
    <dsp:sp modelId="{40CE3190-8155-4059-8FA5-C0AEC7178369}">
      <dsp:nvSpPr>
        <dsp:cNvPr id="0" name=""/>
        <dsp:cNvSpPr/>
      </dsp:nvSpPr>
      <dsp:spPr>
        <a:xfrm>
          <a:off x="3470277" y="1433308"/>
          <a:ext cx="1118101" cy="2029607"/>
        </a:xfrm>
        <a:prstGeom prst="roundRect">
          <a:avLst/>
        </a:prstGeom>
        <a:gradFill rotWithShape="0">
          <a:gsLst>
            <a:gs pos="0">
              <a:srgbClr val="002060"/>
            </a:gs>
            <a:gs pos="92000">
              <a:schemeClr val="bg2">
                <a:lumMod val="60000"/>
                <a:lumOff val="40000"/>
              </a:schemeClr>
            </a:gs>
            <a:gs pos="100000">
              <a:schemeClr val="accent2">
                <a:lumMod val="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accent2"/>
              </a:solidFill>
            </a:rPr>
            <a:t>Notice to Proceed </a:t>
          </a:r>
          <a:endParaRPr lang="en-US" sz="1200" b="1" kern="1200" dirty="0">
            <a:solidFill>
              <a:schemeClr val="accent2"/>
            </a:solidFill>
          </a:endParaRPr>
        </a:p>
      </dsp:txBody>
      <dsp:txXfrm>
        <a:off x="3524858" y="1487889"/>
        <a:ext cx="1008939" cy="1920445"/>
      </dsp:txXfrm>
    </dsp:sp>
    <dsp:sp modelId="{6A8257D9-412E-47BF-A43B-71E2039FECB2}">
      <dsp:nvSpPr>
        <dsp:cNvPr id="0" name=""/>
        <dsp:cNvSpPr/>
      </dsp:nvSpPr>
      <dsp:spPr>
        <a:xfrm>
          <a:off x="4647735" y="1446013"/>
          <a:ext cx="1118101" cy="2029607"/>
        </a:xfrm>
        <a:prstGeom prst="roundRect">
          <a:avLst/>
        </a:prstGeom>
        <a:gradFill rotWithShape="0">
          <a:gsLst>
            <a:gs pos="0">
              <a:srgbClr val="002060"/>
            </a:gs>
            <a:gs pos="92000">
              <a:schemeClr val="bg2">
                <a:lumMod val="60000"/>
                <a:lumOff val="40000"/>
              </a:schemeClr>
            </a:gs>
            <a:gs pos="100000">
              <a:schemeClr val="accent2">
                <a:lumMod val="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accent2"/>
              </a:solidFill>
            </a:rPr>
            <a:t>Renovation Begins (DIE program)</a:t>
          </a:r>
          <a:endParaRPr lang="en-US" sz="1200" b="1" kern="1200" dirty="0">
            <a:solidFill>
              <a:schemeClr val="accent2"/>
            </a:solidFill>
          </a:endParaRPr>
        </a:p>
      </dsp:txBody>
      <dsp:txXfrm>
        <a:off x="4702316" y="1500594"/>
        <a:ext cx="1008939" cy="1920445"/>
      </dsp:txXfrm>
    </dsp:sp>
    <dsp:sp modelId="{EF599293-C024-4A7F-823D-45DAADEFC68B}">
      <dsp:nvSpPr>
        <dsp:cNvPr id="0" name=""/>
        <dsp:cNvSpPr/>
      </dsp:nvSpPr>
      <dsp:spPr>
        <a:xfrm>
          <a:off x="5825181" y="1446013"/>
          <a:ext cx="1118101" cy="2029607"/>
        </a:xfrm>
        <a:prstGeom prst="roundRect">
          <a:avLst/>
        </a:prstGeom>
        <a:gradFill rotWithShape="0">
          <a:gsLst>
            <a:gs pos="0">
              <a:srgbClr val="002060"/>
            </a:gs>
            <a:gs pos="92000">
              <a:schemeClr val="bg2">
                <a:lumMod val="60000"/>
                <a:lumOff val="40000"/>
              </a:schemeClr>
            </a:gs>
            <a:gs pos="100000">
              <a:schemeClr val="accent2">
                <a:lumMod val="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accent2"/>
              </a:solidFill>
            </a:rPr>
            <a:t>Complete Renovation</a:t>
          </a:r>
          <a:endParaRPr lang="en-US" sz="1200" b="1" kern="1200" dirty="0">
            <a:solidFill>
              <a:schemeClr val="accent2"/>
            </a:solidFill>
          </a:endParaRPr>
        </a:p>
      </dsp:txBody>
      <dsp:txXfrm>
        <a:off x="5879762" y="1500594"/>
        <a:ext cx="1008939" cy="1920445"/>
      </dsp:txXfrm>
    </dsp:sp>
    <dsp:sp modelId="{1836307B-37AB-4B99-A063-12D7DDA79B1D}">
      <dsp:nvSpPr>
        <dsp:cNvPr id="0" name=""/>
        <dsp:cNvSpPr/>
      </dsp:nvSpPr>
      <dsp:spPr>
        <a:xfrm>
          <a:off x="7008721" y="1441670"/>
          <a:ext cx="1118101" cy="2029607"/>
        </a:xfrm>
        <a:prstGeom prst="roundRect">
          <a:avLst/>
        </a:prstGeom>
        <a:gradFill rotWithShape="0">
          <a:gsLst>
            <a:gs pos="0">
              <a:srgbClr val="002060"/>
            </a:gs>
            <a:gs pos="92000">
              <a:schemeClr val="bg2">
                <a:lumMod val="60000"/>
                <a:lumOff val="40000"/>
              </a:schemeClr>
            </a:gs>
            <a:gs pos="100000">
              <a:schemeClr val="accent2">
                <a:lumMod val="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accent2"/>
              </a:solidFill>
            </a:rPr>
            <a:t>Ribbon Cutting</a:t>
          </a:r>
          <a:endParaRPr lang="en-US" sz="1200" b="1" kern="1200" dirty="0">
            <a:solidFill>
              <a:schemeClr val="accent2"/>
            </a:solidFill>
          </a:endParaRPr>
        </a:p>
      </dsp:txBody>
      <dsp:txXfrm>
        <a:off x="7063302" y="1496251"/>
        <a:ext cx="1008939" cy="1920445"/>
      </dsp:txXfrm>
    </dsp:sp>
    <dsp:sp modelId="{B861CCA6-640E-4BCB-A2AC-82D34278BCB1}">
      <dsp:nvSpPr>
        <dsp:cNvPr id="0" name=""/>
        <dsp:cNvSpPr/>
      </dsp:nvSpPr>
      <dsp:spPr>
        <a:xfrm>
          <a:off x="8189354" y="1420603"/>
          <a:ext cx="1118101" cy="2029607"/>
        </a:xfrm>
        <a:prstGeom prst="roundRect">
          <a:avLst/>
        </a:prstGeom>
        <a:gradFill rotWithShape="0">
          <a:gsLst>
            <a:gs pos="0">
              <a:srgbClr val="002060"/>
            </a:gs>
            <a:gs pos="92000">
              <a:schemeClr val="bg2">
                <a:lumMod val="60000"/>
                <a:lumOff val="40000"/>
              </a:schemeClr>
            </a:gs>
            <a:gs pos="100000">
              <a:schemeClr val="accent2">
                <a:lumMod val="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accent2"/>
              </a:solidFill>
            </a:rPr>
            <a:t>Debriefing &amp; Follow-Up</a:t>
          </a:r>
          <a:endParaRPr lang="en-US" sz="1200" b="1" kern="1200" dirty="0">
            <a:solidFill>
              <a:schemeClr val="accent2"/>
            </a:solidFill>
          </a:endParaRPr>
        </a:p>
      </dsp:txBody>
      <dsp:txXfrm>
        <a:off x="8243935" y="1475184"/>
        <a:ext cx="1008939" cy="192044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44890-8EBF-49EF-ABEB-88BBF4B88C23}" type="datetimeFigureOut">
              <a:rPr lang="en-US" smtClean="0"/>
              <a:t>5/7/2018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778DB-9D09-4D14-BC4C-B79DFC420A90}" type="slidenum">
              <a:rPr lang="en-US" smtClean="0"/>
              <a:t>‹#›</a:t>
            </a:fld>
            <a:endParaRPr lang="en-US"/>
          </a:p>
        </p:txBody>
      </p:sp>
    </p:spTree>
    <p:extLst>
      <p:ext uri="{BB962C8B-B14F-4D97-AF65-F5344CB8AC3E}">
        <p14:creationId xmlns:p14="http://schemas.microsoft.com/office/powerpoint/2010/main" val="964465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28,699 vacant structures in </a:t>
            </a:r>
            <a:r>
              <a:rPr lang="en-US" dirty="0" err="1" smtClean="0"/>
              <a:t>Cuy</a:t>
            </a:r>
            <a:r>
              <a:rPr lang="en-US" dirty="0" smtClean="0"/>
              <a:t> County. Of this is estimated</a:t>
            </a:r>
            <a:r>
              <a:rPr lang="en-US" baseline="0" dirty="0" smtClean="0"/>
              <a:t> that 10-12,000 need to be demolished. </a:t>
            </a:r>
          </a:p>
          <a:p>
            <a:r>
              <a:rPr lang="en-US" baseline="0" dirty="0" smtClean="0"/>
              <a:t>There are about 33,000 parcels with tax delinquency more than 100</a:t>
            </a:r>
            <a:endParaRPr lang="en-US" dirty="0"/>
          </a:p>
        </p:txBody>
      </p:sp>
      <p:sp>
        <p:nvSpPr>
          <p:cNvPr id="4" name="Slide Number Placeholder 3"/>
          <p:cNvSpPr>
            <a:spLocks noGrp="1"/>
          </p:cNvSpPr>
          <p:nvPr>
            <p:ph type="sldNum" sz="quarter" idx="10"/>
          </p:nvPr>
        </p:nvSpPr>
        <p:spPr/>
        <p:txBody>
          <a:bodyPr/>
          <a:lstStyle/>
          <a:p>
            <a:pPr>
              <a:defRPr/>
            </a:pPr>
            <a:fld id="{E6535677-4527-464E-884D-E884D99A87B5}"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3710942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3213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t>21</a:t>
            </a:fld>
            <a:endParaRPr lang="en-US"/>
          </a:p>
        </p:txBody>
      </p:sp>
    </p:spTree>
    <p:extLst>
      <p:ext uri="{BB962C8B-B14F-4D97-AF65-F5344CB8AC3E}">
        <p14:creationId xmlns:p14="http://schemas.microsoft.com/office/powerpoint/2010/main" val="917146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t>22</a:t>
            </a:fld>
            <a:endParaRPr lang="en-US"/>
          </a:p>
        </p:txBody>
      </p:sp>
    </p:spTree>
    <p:extLst>
      <p:ext uri="{BB962C8B-B14F-4D97-AF65-F5344CB8AC3E}">
        <p14:creationId xmlns:p14="http://schemas.microsoft.com/office/powerpoint/2010/main" val="2534248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t>23</a:t>
            </a:fld>
            <a:endParaRPr lang="en-US"/>
          </a:p>
        </p:txBody>
      </p:sp>
    </p:spTree>
    <p:extLst>
      <p:ext uri="{BB962C8B-B14F-4D97-AF65-F5344CB8AC3E}">
        <p14:creationId xmlns:p14="http://schemas.microsoft.com/office/powerpoint/2010/main" val="1186842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t>24</a:t>
            </a:fld>
            <a:endParaRPr lang="en-US"/>
          </a:p>
        </p:txBody>
      </p:sp>
    </p:spTree>
    <p:extLst>
      <p:ext uri="{BB962C8B-B14F-4D97-AF65-F5344CB8AC3E}">
        <p14:creationId xmlns:p14="http://schemas.microsoft.com/office/powerpoint/2010/main" val="1441676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t>25</a:t>
            </a:fld>
            <a:endParaRPr lang="en-US"/>
          </a:p>
        </p:txBody>
      </p:sp>
    </p:spTree>
    <p:extLst>
      <p:ext uri="{BB962C8B-B14F-4D97-AF65-F5344CB8AC3E}">
        <p14:creationId xmlns:p14="http://schemas.microsoft.com/office/powerpoint/2010/main" val="2640167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t>26</a:t>
            </a:fld>
            <a:endParaRPr lang="en-US"/>
          </a:p>
        </p:txBody>
      </p:sp>
    </p:spTree>
    <p:extLst>
      <p:ext uri="{BB962C8B-B14F-4D97-AF65-F5344CB8AC3E}">
        <p14:creationId xmlns:p14="http://schemas.microsoft.com/office/powerpoint/2010/main" val="2944436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t>27</a:t>
            </a:fld>
            <a:endParaRPr lang="en-US"/>
          </a:p>
        </p:txBody>
      </p:sp>
    </p:spTree>
    <p:extLst>
      <p:ext uri="{BB962C8B-B14F-4D97-AF65-F5344CB8AC3E}">
        <p14:creationId xmlns:p14="http://schemas.microsoft.com/office/powerpoint/2010/main" val="65928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A667F2-81F6-40ED-B323-572C04B21236}" type="slidenum">
              <a:rPr lang="en-US">
                <a:solidFill>
                  <a:srgbClr val="000000"/>
                </a:solidFill>
              </a:rPr>
              <a:pPr/>
              <a:t>4</a:t>
            </a:fld>
            <a:endParaRPr lang="en-US">
              <a:solidFill>
                <a:srgbClr val="000000"/>
              </a:solidFill>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7245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E6535677-4527-464E-884D-E884D99A87B5}"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4152819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58606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9619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82048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478587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7820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B0EE-A231-4DC7-BB4B-88FF82ADD30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6336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4CF38A-40D3-4A3F-B523-98ABC9B8CB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3234F08-918A-4E1D-A603-6374528DEE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9AC5A4C-82EE-4E7A-BAA7-5723F72F86CB}"/>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5" name="Footer Placeholder 4">
            <a:extLst>
              <a:ext uri="{FF2B5EF4-FFF2-40B4-BE49-F238E27FC236}">
                <a16:creationId xmlns:a16="http://schemas.microsoft.com/office/drawing/2014/main" xmlns="" id="{E157C4B0-3042-4572-9E5D-D1ED99FAF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50541C-2D8E-49CB-A1D7-221DBFD89188}"/>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626385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6972B-F7FC-490D-872F-5875723B93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7988B23-14DA-4E31-BBD7-C3BDD0E4C6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86DA74-1837-4E02-B854-6BFEDDCC60A2}"/>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5" name="Footer Placeholder 4">
            <a:extLst>
              <a:ext uri="{FF2B5EF4-FFF2-40B4-BE49-F238E27FC236}">
                <a16:creationId xmlns:a16="http://schemas.microsoft.com/office/drawing/2014/main" xmlns="" id="{30B39EED-FEF4-43A4-80FB-FA0E0050F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18A26CB-0F0B-46FF-8E3C-E19A39700299}"/>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377293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095023-7880-4DDF-9101-65DD27D119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F937E2B-4DC8-4CFC-9DAA-1E8359AA89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D941DF-2963-4B2F-8E83-5BB721573707}"/>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5" name="Footer Placeholder 4">
            <a:extLst>
              <a:ext uri="{FF2B5EF4-FFF2-40B4-BE49-F238E27FC236}">
                <a16:creationId xmlns:a16="http://schemas.microsoft.com/office/drawing/2014/main" xmlns="" id="{B173A8FD-3F89-401A-B49E-A50069578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8BF999-95CF-4A2A-A848-AE2E96B15A15}"/>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2259503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sz="3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endParaRPr lang="en-US" dirty="0">
              <a:solidFill>
                <a:srgbClr val="0A3262">
                  <a:tint val="75000"/>
                </a:srgbClr>
              </a:solidFill>
            </a:endParaRPr>
          </a:p>
        </p:txBody>
      </p:sp>
    </p:spTree>
    <p:extLst>
      <p:ext uri="{BB962C8B-B14F-4D97-AF65-F5344CB8AC3E}">
        <p14:creationId xmlns:p14="http://schemas.microsoft.com/office/powerpoint/2010/main" val="687439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9437628-06B4-4264-8929-B32B42457118}" type="slidenum">
              <a:rPr lang="en-US">
                <a:solidFill>
                  <a:srgbClr val="0A3262">
                    <a:tint val="75000"/>
                  </a:srgbClr>
                </a:solidFill>
              </a:rPr>
              <a:pPr>
                <a:defRPr/>
              </a:pPr>
              <a:t>‹#›</a:t>
            </a:fld>
            <a:endParaRPr lang="en-US" dirty="0">
              <a:solidFill>
                <a:srgbClr val="0A3262">
                  <a:tint val="75000"/>
                </a:srgbClr>
              </a:solidFill>
            </a:endParaRPr>
          </a:p>
        </p:txBody>
      </p:sp>
      <p:pic>
        <p:nvPicPr>
          <p:cNvPr id="7" name="Picture 6" descr="logo.gif"/>
          <p:cNvPicPr>
            <a:picLocks noChangeAspect="1"/>
          </p:cNvPicPr>
          <p:nvPr userDrawn="1"/>
        </p:nvPicPr>
        <p:blipFill>
          <a:blip r:embed="rId2"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3458295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F6B5B-A35D-4384-8E7A-2534CF12911C}" type="datetimeFigureOut">
              <a:rPr lang="en-US" smtClean="0">
                <a:solidFill>
                  <a:srgbClr val="0A3262">
                    <a:tint val="75000"/>
                  </a:srgbClr>
                </a:solidFill>
              </a:rPr>
              <a:pPr/>
              <a:t>5/7/2018</a:t>
            </a:fld>
            <a:endParaRPr lang="en-US" dirty="0">
              <a:solidFill>
                <a:srgbClr val="0A326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A3262">
                  <a:tint val="75000"/>
                </a:srgbClr>
              </a:solidFill>
            </a:endParaRPr>
          </a:p>
        </p:txBody>
      </p:sp>
      <p:sp>
        <p:nvSpPr>
          <p:cNvPr id="4" name="Slide Number Placeholder 3"/>
          <p:cNvSpPr>
            <a:spLocks noGrp="1"/>
          </p:cNvSpPr>
          <p:nvPr>
            <p:ph type="sldNum" sz="quarter" idx="12"/>
          </p:nvPr>
        </p:nvSpPr>
        <p:spPr/>
        <p:txBody>
          <a:bodyPr/>
          <a:lstStyle/>
          <a:p>
            <a:fld id="{38FB1E7E-90BA-4FC0-8B48-E7F32DD73489}" type="slidenum">
              <a:rPr lang="en-US" smtClean="0">
                <a:solidFill>
                  <a:srgbClr val="0A3262">
                    <a:tint val="75000"/>
                  </a:srgbClr>
                </a:solidFill>
              </a:rPr>
              <a:pPr/>
              <a:t>‹#›</a:t>
            </a:fld>
            <a:endParaRPr lang="en-US" dirty="0">
              <a:solidFill>
                <a:srgbClr val="0A3262">
                  <a:tint val="75000"/>
                </a:srgbClr>
              </a:solidFill>
            </a:endParaRPr>
          </a:p>
        </p:txBody>
      </p:sp>
    </p:spTree>
    <p:extLst>
      <p:ext uri="{BB962C8B-B14F-4D97-AF65-F5344CB8AC3E}">
        <p14:creationId xmlns:p14="http://schemas.microsoft.com/office/powerpoint/2010/main" val="3028900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0A3262">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A3262">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F823B578-EBEB-4FF5-9B40-BFC5938D32D6}" type="slidenum">
              <a:rPr lang="en-US">
                <a:solidFill>
                  <a:srgbClr val="0A3262">
                    <a:tint val="75000"/>
                  </a:srgbClr>
                </a:solidFill>
              </a:rPr>
              <a:pPr>
                <a:defRPr/>
              </a:pPr>
              <a:t>‹#›</a:t>
            </a:fld>
            <a:endParaRPr lang="en-US">
              <a:solidFill>
                <a:srgbClr val="0A3262">
                  <a:tint val="75000"/>
                </a:srgbClr>
              </a:solidFill>
            </a:endParaRPr>
          </a:p>
        </p:txBody>
      </p:sp>
    </p:spTree>
    <p:extLst>
      <p:ext uri="{BB962C8B-B14F-4D97-AF65-F5344CB8AC3E}">
        <p14:creationId xmlns:p14="http://schemas.microsoft.com/office/powerpoint/2010/main" val="3227576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sz="3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endParaRPr lang="en-US" dirty="0">
              <a:solidFill>
                <a:srgbClr val="0A3262">
                  <a:tint val="75000"/>
                </a:srgbClr>
              </a:solidFill>
            </a:endParaRPr>
          </a:p>
        </p:txBody>
      </p:sp>
    </p:spTree>
    <p:extLst>
      <p:ext uri="{BB962C8B-B14F-4D97-AF65-F5344CB8AC3E}">
        <p14:creationId xmlns:p14="http://schemas.microsoft.com/office/powerpoint/2010/main" val="3225773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9437628-06B4-4264-8929-B32B42457118}" type="slidenum">
              <a:rPr lang="en-US">
                <a:solidFill>
                  <a:srgbClr val="0A3262">
                    <a:tint val="75000"/>
                  </a:srgbClr>
                </a:solidFill>
              </a:rPr>
              <a:pPr>
                <a:defRPr/>
              </a:pPr>
              <a:t>‹#›</a:t>
            </a:fld>
            <a:endParaRPr lang="en-US" dirty="0">
              <a:solidFill>
                <a:srgbClr val="0A3262">
                  <a:tint val="75000"/>
                </a:srgbClr>
              </a:solidFill>
            </a:endParaRPr>
          </a:p>
        </p:txBody>
      </p:sp>
      <p:pic>
        <p:nvPicPr>
          <p:cNvPr id="7" name="Picture 6" descr="logo.gif"/>
          <p:cNvPicPr>
            <a:picLocks noChangeAspect="1"/>
          </p:cNvPicPr>
          <p:nvPr userDrawn="1"/>
        </p:nvPicPr>
        <p:blipFill>
          <a:blip r:embed="rId2"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1536461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F6B5B-A35D-4384-8E7A-2534CF12911C}" type="datetimeFigureOut">
              <a:rPr lang="en-US" smtClean="0">
                <a:solidFill>
                  <a:srgbClr val="0A3262">
                    <a:tint val="75000"/>
                  </a:srgbClr>
                </a:solidFill>
              </a:rPr>
              <a:pPr/>
              <a:t>5/7/2018</a:t>
            </a:fld>
            <a:endParaRPr lang="en-US" dirty="0">
              <a:solidFill>
                <a:srgbClr val="0A326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A3262">
                  <a:tint val="75000"/>
                </a:srgbClr>
              </a:solidFill>
            </a:endParaRPr>
          </a:p>
        </p:txBody>
      </p:sp>
      <p:sp>
        <p:nvSpPr>
          <p:cNvPr id="4" name="Slide Number Placeholder 3"/>
          <p:cNvSpPr>
            <a:spLocks noGrp="1"/>
          </p:cNvSpPr>
          <p:nvPr>
            <p:ph type="sldNum" sz="quarter" idx="12"/>
          </p:nvPr>
        </p:nvSpPr>
        <p:spPr/>
        <p:txBody>
          <a:bodyPr/>
          <a:lstStyle/>
          <a:p>
            <a:fld id="{38FB1E7E-90BA-4FC0-8B48-E7F32DD73489}" type="slidenum">
              <a:rPr lang="en-US" smtClean="0">
                <a:solidFill>
                  <a:srgbClr val="0A3262">
                    <a:tint val="75000"/>
                  </a:srgbClr>
                </a:solidFill>
              </a:rPr>
              <a:pPr/>
              <a:t>‹#›</a:t>
            </a:fld>
            <a:endParaRPr lang="en-US" dirty="0">
              <a:solidFill>
                <a:srgbClr val="0A3262">
                  <a:tint val="75000"/>
                </a:srgbClr>
              </a:solidFill>
            </a:endParaRPr>
          </a:p>
        </p:txBody>
      </p:sp>
    </p:spTree>
    <p:extLst>
      <p:ext uri="{BB962C8B-B14F-4D97-AF65-F5344CB8AC3E}">
        <p14:creationId xmlns:p14="http://schemas.microsoft.com/office/powerpoint/2010/main" val="3534211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98DE1B-8065-45A7-B643-C4E29609CE99}" type="datetimeFigureOut">
              <a:rPr lang="en-US" smtClean="0">
                <a:solidFill>
                  <a:srgbClr val="0A3262">
                    <a:tint val="75000"/>
                  </a:srgbClr>
                </a:solidFill>
              </a:rPr>
              <a:pPr/>
              <a:t>5/7/2018</a:t>
            </a:fld>
            <a:endParaRPr lang="en-US">
              <a:solidFill>
                <a:srgbClr val="0A3262">
                  <a:tint val="75000"/>
                </a:srgbClr>
              </a:solidFill>
            </a:endParaRPr>
          </a:p>
        </p:txBody>
      </p:sp>
      <p:sp>
        <p:nvSpPr>
          <p:cNvPr id="4" name="Footer Placeholder 3"/>
          <p:cNvSpPr>
            <a:spLocks noGrp="1"/>
          </p:cNvSpPr>
          <p:nvPr>
            <p:ph type="ftr" sz="quarter" idx="11"/>
          </p:nvPr>
        </p:nvSpPr>
        <p:spPr/>
        <p:txBody>
          <a:bodyPr/>
          <a:lstStyle/>
          <a:p>
            <a:endParaRPr lang="en-US">
              <a:solidFill>
                <a:srgbClr val="0A3262">
                  <a:tint val="75000"/>
                </a:srgbClr>
              </a:solidFill>
            </a:endParaRPr>
          </a:p>
        </p:txBody>
      </p:sp>
      <p:sp>
        <p:nvSpPr>
          <p:cNvPr id="5" name="Slide Number Placeholder 4"/>
          <p:cNvSpPr>
            <a:spLocks noGrp="1"/>
          </p:cNvSpPr>
          <p:nvPr>
            <p:ph type="sldNum" sz="quarter" idx="12"/>
          </p:nvPr>
        </p:nvSpPr>
        <p:spPr/>
        <p:txBody>
          <a:bodyPr/>
          <a:lstStyle/>
          <a:p>
            <a:fld id="{AA4B89EF-A55D-473C-9036-8949665369C2}" type="slidenum">
              <a:rPr lang="en-US" smtClean="0">
                <a:solidFill>
                  <a:srgbClr val="0A3262">
                    <a:tint val="75000"/>
                  </a:srgbClr>
                </a:solidFill>
              </a:rPr>
              <a:pPr/>
              <a:t>‹#›</a:t>
            </a:fld>
            <a:endParaRPr lang="en-US">
              <a:solidFill>
                <a:srgbClr val="0A3262">
                  <a:tint val="75000"/>
                </a:srgbClr>
              </a:solidFill>
            </a:endParaRPr>
          </a:p>
        </p:txBody>
      </p:sp>
    </p:spTree>
    <p:extLst>
      <p:ext uri="{BB962C8B-B14F-4D97-AF65-F5344CB8AC3E}">
        <p14:creationId xmlns:p14="http://schemas.microsoft.com/office/powerpoint/2010/main" val="3116567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CCA5D9-0963-4C2A-81B6-17B75A00D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90C5EE-A7AE-411F-8D10-C8BBFC4837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243B9E-B7AD-432A-93C6-344DBE92207F}"/>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5" name="Footer Placeholder 4">
            <a:extLst>
              <a:ext uri="{FF2B5EF4-FFF2-40B4-BE49-F238E27FC236}">
                <a16:creationId xmlns:a16="http://schemas.microsoft.com/office/drawing/2014/main" xmlns="" id="{223DEB57-3A39-4612-823F-D37722FEB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E4A951-3079-44F6-A388-F6540986262A}"/>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947361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sz="3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endParaRPr lang="en-US" dirty="0">
              <a:solidFill>
                <a:srgbClr val="0A3262">
                  <a:tint val="75000"/>
                </a:srgbClr>
              </a:solidFill>
            </a:endParaRPr>
          </a:p>
        </p:txBody>
      </p:sp>
    </p:spTree>
    <p:extLst>
      <p:ext uri="{BB962C8B-B14F-4D97-AF65-F5344CB8AC3E}">
        <p14:creationId xmlns:p14="http://schemas.microsoft.com/office/powerpoint/2010/main" val="1278543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9437628-06B4-4264-8929-B32B42457118}" type="slidenum">
              <a:rPr lang="en-US">
                <a:solidFill>
                  <a:srgbClr val="0A3262">
                    <a:tint val="75000"/>
                  </a:srgbClr>
                </a:solidFill>
              </a:rPr>
              <a:pPr>
                <a:defRPr/>
              </a:pPr>
              <a:t>‹#›</a:t>
            </a:fld>
            <a:endParaRPr lang="en-US" dirty="0">
              <a:solidFill>
                <a:srgbClr val="0A3262">
                  <a:tint val="75000"/>
                </a:srgbClr>
              </a:solidFill>
            </a:endParaRPr>
          </a:p>
        </p:txBody>
      </p:sp>
      <p:pic>
        <p:nvPicPr>
          <p:cNvPr id="7" name="Picture 6" descr="logo.gif"/>
          <p:cNvPicPr>
            <a:picLocks noChangeAspect="1"/>
          </p:cNvPicPr>
          <p:nvPr userDrawn="1"/>
        </p:nvPicPr>
        <p:blipFill>
          <a:blip r:embed="rId2"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3967384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98DE1B-8065-45A7-B643-C4E29609CE99}" type="datetimeFigureOut">
              <a:rPr lang="en-US" smtClean="0">
                <a:solidFill>
                  <a:srgbClr val="0A3262">
                    <a:tint val="75000"/>
                  </a:srgbClr>
                </a:solidFill>
              </a:rPr>
              <a:pPr/>
              <a:t>5/7/2018</a:t>
            </a:fld>
            <a:endParaRPr lang="en-US">
              <a:solidFill>
                <a:srgbClr val="0A3262">
                  <a:tint val="75000"/>
                </a:srgbClr>
              </a:solidFill>
            </a:endParaRPr>
          </a:p>
        </p:txBody>
      </p:sp>
      <p:sp>
        <p:nvSpPr>
          <p:cNvPr id="4" name="Footer Placeholder 3"/>
          <p:cNvSpPr>
            <a:spLocks noGrp="1"/>
          </p:cNvSpPr>
          <p:nvPr>
            <p:ph type="ftr" sz="quarter" idx="11"/>
          </p:nvPr>
        </p:nvSpPr>
        <p:spPr/>
        <p:txBody>
          <a:bodyPr/>
          <a:lstStyle/>
          <a:p>
            <a:endParaRPr lang="en-US">
              <a:solidFill>
                <a:srgbClr val="0A3262">
                  <a:tint val="75000"/>
                </a:srgbClr>
              </a:solidFill>
            </a:endParaRPr>
          </a:p>
        </p:txBody>
      </p:sp>
      <p:sp>
        <p:nvSpPr>
          <p:cNvPr id="5" name="Slide Number Placeholder 4"/>
          <p:cNvSpPr>
            <a:spLocks noGrp="1"/>
          </p:cNvSpPr>
          <p:nvPr>
            <p:ph type="sldNum" sz="quarter" idx="12"/>
          </p:nvPr>
        </p:nvSpPr>
        <p:spPr/>
        <p:txBody>
          <a:bodyPr/>
          <a:lstStyle/>
          <a:p>
            <a:fld id="{AA4B89EF-A55D-473C-9036-8949665369C2}" type="slidenum">
              <a:rPr lang="en-US" smtClean="0">
                <a:solidFill>
                  <a:srgbClr val="0A3262">
                    <a:tint val="75000"/>
                  </a:srgbClr>
                </a:solidFill>
              </a:rPr>
              <a:pPr/>
              <a:t>‹#›</a:t>
            </a:fld>
            <a:endParaRPr lang="en-US">
              <a:solidFill>
                <a:srgbClr val="0A3262">
                  <a:tint val="75000"/>
                </a:srgbClr>
              </a:solidFill>
            </a:endParaRPr>
          </a:p>
        </p:txBody>
      </p:sp>
    </p:spTree>
    <p:extLst>
      <p:ext uri="{BB962C8B-B14F-4D97-AF65-F5344CB8AC3E}">
        <p14:creationId xmlns:p14="http://schemas.microsoft.com/office/powerpoint/2010/main" val="1411217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sz="3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endParaRPr lang="en-US" dirty="0">
              <a:solidFill>
                <a:srgbClr val="0A3262">
                  <a:tint val="75000"/>
                </a:srgbClr>
              </a:solidFill>
            </a:endParaRPr>
          </a:p>
        </p:txBody>
      </p:sp>
    </p:spTree>
    <p:extLst>
      <p:ext uri="{BB962C8B-B14F-4D97-AF65-F5344CB8AC3E}">
        <p14:creationId xmlns:p14="http://schemas.microsoft.com/office/powerpoint/2010/main" val="2890678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9437628-06B4-4264-8929-B32B42457118}" type="slidenum">
              <a:rPr lang="en-US">
                <a:solidFill>
                  <a:srgbClr val="0A3262">
                    <a:tint val="75000"/>
                  </a:srgbClr>
                </a:solidFill>
              </a:rPr>
              <a:pPr>
                <a:defRPr/>
              </a:pPr>
              <a:t>‹#›</a:t>
            </a:fld>
            <a:endParaRPr lang="en-US" dirty="0">
              <a:solidFill>
                <a:srgbClr val="0A3262">
                  <a:tint val="75000"/>
                </a:srgbClr>
              </a:solidFill>
            </a:endParaRPr>
          </a:p>
        </p:txBody>
      </p:sp>
      <p:pic>
        <p:nvPicPr>
          <p:cNvPr id="7" name="Picture 6" descr="logo.gif"/>
          <p:cNvPicPr>
            <a:picLocks noChangeAspect="1"/>
          </p:cNvPicPr>
          <p:nvPr userDrawn="1"/>
        </p:nvPicPr>
        <p:blipFill>
          <a:blip r:embed="rId2"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621385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F6B5B-A35D-4384-8E7A-2534CF12911C}" type="datetimeFigureOut">
              <a:rPr lang="en-US" smtClean="0">
                <a:solidFill>
                  <a:srgbClr val="0A3262">
                    <a:tint val="75000"/>
                  </a:srgbClr>
                </a:solidFill>
              </a:rPr>
              <a:pPr/>
              <a:t>5/7/2018</a:t>
            </a:fld>
            <a:endParaRPr lang="en-US" dirty="0">
              <a:solidFill>
                <a:srgbClr val="0A326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A3262">
                  <a:tint val="75000"/>
                </a:srgbClr>
              </a:solidFill>
            </a:endParaRPr>
          </a:p>
        </p:txBody>
      </p:sp>
      <p:sp>
        <p:nvSpPr>
          <p:cNvPr id="4" name="Slide Number Placeholder 3"/>
          <p:cNvSpPr>
            <a:spLocks noGrp="1"/>
          </p:cNvSpPr>
          <p:nvPr>
            <p:ph type="sldNum" sz="quarter" idx="12"/>
          </p:nvPr>
        </p:nvSpPr>
        <p:spPr/>
        <p:txBody>
          <a:bodyPr/>
          <a:lstStyle/>
          <a:p>
            <a:fld id="{38FB1E7E-90BA-4FC0-8B48-E7F32DD73489}" type="slidenum">
              <a:rPr lang="en-US" smtClean="0">
                <a:solidFill>
                  <a:srgbClr val="0A3262">
                    <a:tint val="75000"/>
                  </a:srgbClr>
                </a:solidFill>
              </a:rPr>
              <a:pPr/>
              <a:t>‹#›</a:t>
            </a:fld>
            <a:endParaRPr lang="en-US" dirty="0">
              <a:solidFill>
                <a:srgbClr val="0A3262">
                  <a:tint val="75000"/>
                </a:srgbClr>
              </a:solidFill>
            </a:endParaRPr>
          </a:p>
        </p:txBody>
      </p:sp>
    </p:spTree>
    <p:extLst>
      <p:ext uri="{BB962C8B-B14F-4D97-AF65-F5344CB8AC3E}">
        <p14:creationId xmlns:p14="http://schemas.microsoft.com/office/powerpoint/2010/main" val="1328976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98DE1B-8065-45A7-B643-C4E29609CE99}" type="datetimeFigureOut">
              <a:rPr lang="en-US" smtClean="0">
                <a:solidFill>
                  <a:srgbClr val="0A3262">
                    <a:tint val="75000"/>
                  </a:srgbClr>
                </a:solidFill>
              </a:rPr>
              <a:pPr/>
              <a:t>5/7/2018</a:t>
            </a:fld>
            <a:endParaRPr lang="en-US">
              <a:solidFill>
                <a:srgbClr val="0A3262">
                  <a:tint val="75000"/>
                </a:srgbClr>
              </a:solidFill>
            </a:endParaRPr>
          </a:p>
        </p:txBody>
      </p:sp>
      <p:sp>
        <p:nvSpPr>
          <p:cNvPr id="4" name="Footer Placeholder 3"/>
          <p:cNvSpPr>
            <a:spLocks noGrp="1"/>
          </p:cNvSpPr>
          <p:nvPr>
            <p:ph type="ftr" sz="quarter" idx="11"/>
          </p:nvPr>
        </p:nvSpPr>
        <p:spPr/>
        <p:txBody>
          <a:bodyPr/>
          <a:lstStyle/>
          <a:p>
            <a:endParaRPr lang="en-US">
              <a:solidFill>
                <a:srgbClr val="0A3262">
                  <a:tint val="75000"/>
                </a:srgbClr>
              </a:solidFill>
            </a:endParaRPr>
          </a:p>
        </p:txBody>
      </p:sp>
      <p:sp>
        <p:nvSpPr>
          <p:cNvPr id="5" name="Slide Number Placeholder 4"/>
          <p:cNvSpPr>
            <a:spLocks noGrp="1"/>
          </p:cNvSpPr>
          <p:nvPr>
            <p:ph type="sldNum" sz="quarter" idx="12"/>
          </p:nvPr>
        </p:nvSpPr>
        <p:spPr/>
        <p:txBody>
          <a:bodyPr/>
          <a:lstStyle/>
          <a:p>
            <a:fld id="{AA4B89EF-A55D-473C-9036-8949665369C2}" type="slidenum">
              <a:rPr lang="en-US" smtClean="0">
                <a:solidFill>
                  <a:srgbClr val="0A3262">
                    <a:tint val="75000"/>
                  </a:srgbClr>
                </a:solidFill>
              </a:rPr>
              <a:pPr/>
              <a:t>‹#›</a:t>
            </a:fld>
            <a:endParaRPr lang="en-US">
              <a:solidFill>
                <a:srgbClr val="0A3262">
                  <a:tint val="75000"/>
                </a:srgbClr>
              </a:solidFill>
            </a:endParaRPr>
          </a:p>
        </p:txBody>
      </p:sp>
    </p:spTree>
    <p:extLst>
      <p:ext uri="{BB962C8B-B14F-4D97-AF65-F5344CB8AC3E}">
        <p14:creationId xmlns:p14="http://schemas.microsoft.com/office/powerpoint/2010/main" val="300189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sz="3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endParaRPr lang="en-US" dirty="0">
              <a:solidFill>
                <a:srgbClr val="0A3262">
                  <a:tint val="75000"/>
                </a:srgbClr>
              </a:solidFill>
            </a:endParaRPr>
          </a:p>
        </p:txBody>
      </p:sp>
    </p:spTree>
    <p:extLst>
      <p:ext uri="{BB962C8B-B14F-4D97-AF65-F5344CB8AC3E}">
        <p14:creationId xmlns:p14="http://schemas.microsoft.com/office/powerpoint/2010/main" val="210556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A3262">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A3262">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9437628-06B4-4264-8929-B32B42457118}" type="slidenum">
              <a:rPr lang="en-US">
                <a:solidFill>
                  <a:srgbClr val="0A3262">
                    <a:tint val="75000"/>
                  </a:srgbClr>
                </a:solidFill>
              </a:rPr>
              <a:pPr>
                <a:defRPr/>
              </a:pPr>
              <a:t>‹#›</a:t>
            </a:fld>
            <a:endParaRPr lang="en-US" dirty="0">
              <a:solidFill>
                <a:srgbClr val="0A3262">
                  <a:tint val="75000"/>
                </a:srgbClr>
              </a:solidFill>
            </a:endParaRPr>
          </a:p>
        </p:txBody>
      </p:sp>
      <p:pic>
        <p:nvPicPr>
          <p:cNvPr id="7" name="Picture 6" descr="logo.gif"/>
          <p:cNvPicPr>
            <a:picLocks noChangeAspect="1"/>
          </p:cNvPicPr>
          <p:nvPr userDrawn="1"/>
        </p:nvPicPr>
        <p:blipFill>
          <a:blip r:embed="rId2"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2707137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F6B5B-A35D-4384-8E7A-2534CF12911C}" type="datetimeFigureOut">
              <a:rPr lang="en-US" smtClean="0">
                <a:solidFill>
                  <a:srgbClr val="0A3262">
                    <a:tint val="75000"/>
                  </a:srgbClr>
                </a:solidFill>
              </a:rPr>
              <a:pPr/>
              <a:t>5/7/2018</a:t>
            </a:fld>
            <a:endParaRPr lang="en-US" dirty="0">
              <a:solidFill>
                <a:srgbClr val="0A326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A3262">
                  <a:tint val="75000"/>
                </a:srgbClr>
              </a:solidFill>
            </a:endParaRPr>
          </a:p>
        </p:txBody>
      </p:sp>
      <p:sp>
        <p:nvSpPr>
          <p:cNvPr id="4" name="Slide Number Placeholder 3"/>
          <p:cNvSpPr>
            <a:spLocks noGrp="1"/>
          </p:cNvSpPr>
          <p:nvPr>
            <p:ph type="sldNum" sz="quarter" idx="12"/>
          </p:nvPr>
        </p:nvSpPr>
        <p:spPr/>
        <p:txBody>
          <a:bodyPr/>
          <a:lstStyle/>
          <a:p>
            <a:fld id="{38FB1E7E-90BA-4FC0-8B48-E7F32DD73489}" type="slidenum">
              <a:rPr lang="en-US" smtClean="0">
                <a:solidFill>
                  <a:srgbClr val="0A3262">
                    <a:tint val="75000"/>
                  </a:srgbClr>
                </a:solidFill>
              </a:rPr>
              <a:pPr/>
              <a:t>‹#›</a:t>
            </a:fld>
            <a:endParaRPr lang="en-US" dirty="0">
              <a:solidFill>
                <a:srgbClr val="0A3262">
                  <a:tint val="75000"/>
                </a:srgbClr>
              </a:solidFill>
            </a:endParaRPr>
          </a:p>
        </p:txBody>
      </p:sp>
    </p:spTree>
    <p:extLst>
      <p:ext uri="{BB962C8B-B14F-4D97-AF65-F5344CB8AC3E}">
        <p14:creationId xmlns:p14="http://schemas.microsoft.com/office/powerpoint/2010/main" val="359047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D9F580-CF8B-4851-AA3E-4F30DDD07E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C44820B-CB86-4426-82A9-A11246DD52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893D31E-B152-45A4-B0F3-86D8824D9D0B}"/>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5" name="Footer Placeholder 4">
            <a:extLst>
              <a:ext uri="{FF2B5EF4-FFF2-40B4-BE49-F238E27FC236}">
                <a16:creationId xmlns:a16="http://schemas.microsoft.com/office/drawing/2014/main" xmlns="" id="{7C2E76F7-B965-40B2-93F4-FA260A2FC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0CD78A-7BCF-4646-A005-CA755030A58E}"/>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133568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98DE1B-8065-45A7-B643-C4E29609CE99}" type="datetimeFigureOut">
              <a:rPr lang="en-US" smtClean="0">
                <a:solidFill>
                  <a:srgbClr val="0A3262">
                    <a:tint val="75000"/>
                  </a:srgbClr>
                </a:solidFill>
              </a:rPr>
              <a:pPr/>
              <a:t>5/7/2018</a:t>
            </a:fld>
            <a:endParaRPr lang="en-US">
              <a:solidFill>
                <a:srgbClr val="0A3262">
                  <a:tint val="75000"/>
                </a:srgbClr>
              </a:solidFill>
            </a:endParaRPr>
          </a:p>
        </p:txBody>
      </p:sp>
      <p:sp>
        <p:nvSpPr>
          <p:cNvPr id="4" name="Footer Placeholder 3"/>
          <p:cNvSpPr>
            <a:spLocks noGrp="1"/>
          </p:cNvSpPr>
          <p:nvPr>
            <p:ph type="ftr" sz="quarter" idx="11"/>
          </p:nvPr>
        </p:nvSpPr>
        <p:spPr/>
        <p:txBody>
          <a:bodyPr/>
          <a:lstStyle/>
          <a:p>
            <a:endParaRPr lang="en-US">
              <a:solidFill>
                <a:srgbClr val="0A3262">
                  <a:tint val="75000"/>
                </a:srgbClr>
              </a:solidFill>
            </a:endParaRPr>
          </a:p>
        </p:txBody>
      </p:sp>
      <p:sp>
        <p:nvSpPr>
          <p:cNvPr id="5" name="Slide Number Placeholder 4"/>
          <p:cNvSpPr>
            <a:spLocks noGrp="1"/>
          </p:cNvSpPr>
          <p:nvPr>
            <p:ph type="sldNum" sz="quarter" idx="12"/>
          </p:nvPr>
        </p:nvSpPr>
        <p:spPr/>
        <p:txBody>
          <a:bodyPr/>
          <a:lstStyle/>
          <a:p>
            <a:fld id="{AA4B89EF-A55D-473C-9036-8949665369C2}" type="slidenum">
              <a:rPr lang="en-US" smtClean="0">
                <a:solidFill>
                  <a:srgbClr val="0A3262">
                    <a:tint val="75000"/>
                  </a:srgbClr>
                </a:solidFill>
              </a:rPr>
              <a:pPr/>
              <a:t>‹#›</a:t>
            </a:fld>
            <a:endParaRPr lang="en-US">
              <a:solidFill>
                <a:srgbClr val="0A3262">
                  <a:tint val="75000"/>
                </a:srgbClr>
              </a:solidFill>
            </a:endParaRPr>
          </a:p>
        </p:txBody>
      </p:sp>
    </p:spTree>
    <p:extLst>
      <p:ext uri="{BB962C8B-B14F-4D97-AF65-F5344CB8AC3E}">
        <p14:creationId xmlns:p14="http://schemas.microsoft.com/office/powerpoint/2010/main" val="52276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9E4C2-EF94-4548-A9EA-154946DB2F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7921679-BBF9-49F7-920A-15DA76769E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BD0D1B-A959-4BF1-8647-A336452433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7DB817C-12BD-4DD4-8D8C-3A5A1710D8E8}"/>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6" name="Footer Placeholder 5">
            <a:extLst>
              <a:ext uri="{FF2B5EF4-FFF2-40B4-BE49-F238E27FC236}">
                <a16:creationId xmlns:a16="http://schemas.microsoft.com/office/drawing/2014/main" xmlns="" id="{17D77626-8F0F-4EF6-A3E1-5F5848BCB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DE14A6A-B912-4804-8C24-82311865FF1C}"/>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396097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0E6ED9-14A3-4A67-869F-D915CDDC8A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992C2FF-C79E-4515-81D4-8AD1F801F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757E3CE-4DF0-4618-A95F-73834BDBA6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313F2CA-612A-4C39-B307-02A4B491D7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E282B78-9806-41A9-8FDF-FE79327E38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4C242A-591A-43F5-86B7-73C3010DEA11}"/>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8" name="Footer Placeholder 7">
            <a:extLst>
              <a:ext uri="{FF2B5EF4-FFF2-40B4-BE49-F238E27FC236}">
                <a16:creationId xmlns:a16="http://schemas.microsoft.com/office/drawing/2014/main" xmlns="" id="{3F4FD913-1028-4BC1-A04D-CC8CC63912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2DD53D1-D038-459D-8605-A3AA2E2A8401}"/>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39648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7AB237-86E0-4CC7-8203-708597B24F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DA453D5-194B-4533-8E72-64C5B370657F}"/>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4" name="Footer Placeholder 3">
            <a:extLst>
              <a:ext uri="{FF2B5EF4-FFF2-40B4-BE49-F238E27FC236}">
                <a16:creationId xmlns:a16="http://schemas.microsoft.com/office/drawing/2014/main" xmlns="" id="{75996239-62A1-4B80-ACFA-48F28E74F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E8D53BB-5BE4-4E96-9567-ACA7FB1D62EF}"/>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3626761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DC6F3C-E077-461F-8334-FD491F97173E}"/>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3" name="Footer Placeholder 2">
            <a:extLst>
              <a:ext uri="{FF2B5EF4-FFF2-40B4-BE49-F238E27FC236}">
                <a16:creationId xmlns:a16="http://schemas.microsoft.com/office/drawing/2014/main" xmlns="" id="{ADFFB6B6-0BAD-4CF4-8F55-E58E56DAC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2D9332E-89F8-4B6B-84B1-1C8EC4A9D08F}"/>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2692868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51C54-4035-4DD9-92BF-837DCF7F6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E0DFF6-D394-4040-98C6-F61084F01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B2722B7-BDFD-4C8C-8606-9EBE9EF0D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2F88312-D972-4179-B14B-BD4E79531EA4}"/>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6" name="Footer Placeholder 5">
            <a:extLst>
              <a:ext uri="{FF2B5EF4-FFF2-40B4-BE49-F238E27FC236}">
                <a16:creationId xmlns:a16="http://schemas.microsoft.com/office/drawing/2014/main" xmlns="" id="{8B5A796F-B46F-4D73-9701-09E51DC066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DD9EF1-9016-438C-A0E3-F965BC2D65B8}"/>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5351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75C252-0C76-4C4E-97E1-2790BF579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9DF0BDB-7B5E-486A-A24F-8DBDBB6887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5CAE10F-3CE1-4158-A107-4E2093DDD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0C16E67-7D3F-478D-ABFC-E821D2203131}"/>
              </a:ext>
            </a:extLst>
          </p:cNvPr>
          <p:cNvSpPr>
            <a:spLocks noGrp="1"/>
          </p:cNvSpPr>
          <p:nvPr>
            <p:ph type="dt" sz="half" idx="10"/>
          </p:nvPr>
        </p:nvSpPr>
        <p:spPr/>
        <p:txBody>
          <a:bodyPr/>
          <a:lstStyle/>
          <a:p>
            <a:fld id="{7B8C2DA5-99C7-4BC2-AE79-F724CDE7800E}" type="datetimeFigureOut">
              <a:rPr lang="en-US" smtClean="0"/>
              <a:t>5/7/2018</a:t>
            </a:fld>
            <a:endParaRPr lang="en-US"/>
          </a:p>
        </p:txBody>
      </p:sp>
      <p:sp>
        <p:nvSpPr>
          <p:cNvPr id="6" name="Footer Placeholder 5">
            <a:extLst>
              <a:ext uri="{FF2B5EF4-FFF2-40B4-BE49-F238E27FC236}">
                <a16:creationId xmlns:a16="http://schemas.microsoft.com/office/drawing/2014/main" xmlns="" id="{BA1C20DB-C285-4D5A-A547-F68FB78EF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640756-AF6F-4D10-8B0D-422306114977}"/>
              </a:ext>
            </a:extLst>
          </p:cNvPr>
          <p:cNvSpPr>
            <a:spLocks noGrp="1"/>
          </p:cNvSpPr>
          <p:nvPr>
            <p:ph type="sldNum" sz="quarter" idx="12"/>
          </p:nvPr>
        </p:nvSpPr>
        <p:spPr/>
        <p:txBody>
          <a:bodyPr/>
          <a:lstStyle/>
          <a:p>
            <a:fld id="{851ED7AB-48E3-491E-8045-947AA29A8667}" type="slidenum">
              <a:rPr lang="en-US" smtClean="0"/>
              <a:t>‹#›</a:t>
            </a:fld>
            <a:endParaRPr lang="en-US"/>
          </a:p>
        </p:txBody>
      </p:sp>
    </p:spTree>
    <p:extLst>
      <p:ext uri="{BB962C8B-B14F-4D97-AF65-F5344CB8AC3E}">
        <p14:creationId xmlns:p14="http://schemas.microsoft.com/office/powerpoint/2010/main" val="184688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C24A6A8-3C18-4C0B-8D7E-B6EC7AA0BC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BE76FDB-183D-4C43-95B2-45A33C7EE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F58793-5493-452E-830E-37583DCC8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C2DA5-99C7-4BC2-AE79-F724CDE7800E}" type="datetimeFigureOut">
              <a:rPr lang="en-US" smtClean="0"/>
              <a:t>5/7/2018</a:t>
            </a:fld>
            <a:endParaRPr lang="en-US"/>
          </a:p>
        </p:txBody>
      </p:sp>
      <p:sp>
        <p:nvSpPr>
          <p:cNvPr id="5" name="Footer Placeholder 4">
            <a:extLst>
              <a:ext uri="{FF2B5EF4-FFF2-40B4-BE49-F238E27FC236}">
                <a16:creationId xmlns:a16="http://schemas.microsoft.com/office/drawing/2014/main" xmlns="" id="{9F46A397-8CFA-4855-92E8-3BF81F939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85A0A5A-8109-4A33-A3C2-FA3A4B1655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ED7AB-48E3-491E-8045-947AA29A8667}" type="slidenum">
              <a:rPr lang="en-US" smtClean="0"/>
              <a:t>‹#›</a:t>
            </a:fld>
            <a:endParaRPr lang="en-US"/>
          </a:p>
        </p:txBody>
      </p:sp>
    </p:spTree>
    <p:extLst>
      <p:ext uri="{BB962C8B-B14F-4D97-AF65-F5344CB8AC3E}">
        <p14:creationId xmlns:p14="http://schemas.microsoft.com/office/powerpoint/2010/main" val="3228824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2"/>
            </a:gs>
            <a:gs pos="30000">
              <a:srgbClr val="5F98B5">
                <a:alpha val="60000"/>
              </a:srgb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0BF1DF8-5354-42FA-A474-4540DAA34E38}" type="slidenum">
              <a:rPr lang="en-US">
                <a:solidFill>
                  <a:srgbClr val="0A3262">
                    <a:tint val="75000"/>
                  </a:srgbClr>
                </a:solidFill>
                <a:latin typeface="Arial" charset="0"/>
              </a:rPr>
              <a:pPr fontAlgn="base">
                <a:spcBef>
                  <a:spcPct val="0"/>
                </a:spcBef>
                <a:spcAft>
                  <a:spcPct val="0"/>
                </a:spcAft>
                <a:defRPr/>
              </a:pPr>
              <a:t>‹#›</a:t>
            </a:fld>
            <a:endParaRPr lang="en-US" dirty="0">
              <a:solidFill>
                <a:srgbClr val="0A3262">
                  <a:tint val="75000"/>
                </a:srgbClr>
              </a:solidFill>
              <a:latin typeface="Arial" charset="0"/>
            </a:endParaRPr>
          </a:p>
        </p:txBody>
      </p:sp>
      <p:pic>
        <p:nvPicPr>
          <p:cNvPr id="7" name="Picture 6" descr="logo.gif"/>
          <p:cNvPicPr>
            <a:picLocks noChangeAspect="1"/>
          </p:cNvPicPr>
          <p:nvPr/>
        </p:nvPicPr>
        <p:blipFill>
          <a:blip r:embed="rId6"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2931607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ITC Avant Garde Gothic" pitchFamily="34" charset="0"/>
        </a:defRPr>
      </a:lvl2pPr>
      <a:lvl3pPr algn="ctr" rtl="0" eaLnBrk="1" fontAlgn="base" hangingPunct="1">
        <a:spcBef>
          <a:spcPct val="0"/>
        </a:spcBef>
        <a:spcAft>
          <a:spcPct val="0"/>
        </a:spcAft>
        <a:defRPr sz="4400">
          <a:solidFill>
            <a:schemeClr val="tx1"/>
          </a:solidFill>
          <a:latin typeface="ITC Avant Garde Gothic" pitchFamily="34" charset="0"/>
        </a:defRPr>
      </a:lvl3pPr>
      <a:lvl4pPr algn="ctr" rtl="0" eaLnBrk="1" fontAlgn="base" hangingPunct="1">
        <a:spcBef>
          <a:spcPct val="0"/>
        </a:spcBef>
        <a:spcAft>
          <a:spcPct val="0"/>
        </a:spcAft>
        <a:defRPr sz="4400">
          <a:solidFill>
            <a:schemeClr val="tx1"/>
          </a:solidFill>
          <a:latin typeface="ITC Avant Garde Gothic" pitchFamily="34" charset="0"/>
        </a:defRPr>
      </a:lvl4pPr>
      <a:lvl5pPr algn="ctr" rtl="0" eaLnBrk="1" fontAlgn="base" hangingPunct="1">
        <a:spcBef>
          <a:spcPct val="0"/>
        </a:spcBef>
        <a:spcAft>
          <a:spcPct val="0"/>
        </a:spcAft>
        <a:defRPr sz="4400">
          <a:solidFill>
            <a:schemeClr val="tx1"/>
          </a:solidFill>
          <a:latin typeface="ITC Avant Garde Gothic" pitchFamily="34" charset="0"/>
        </a:defRPr>
      </a:lvl5pPr>
      <a:lvl6pPr marL="457200" algn="ctr" rtl="0" eaLnBrk="1" fontAlgn="base" hangingPunct="1">
        <a:spcBef>
          <a:spcPct val="0"/>
        </a:spcBef>
        <a:spcAft>
          <a:spcPct val="0"/>
        </a:spcAft>
        <a:defRPr sz="4400">
          <a:solidFill>
            <a:schemeClr val="tx1"/>
          </a:solidFill>
          <a:latin typeface="ITC Avant Garde Gothic" pitchFamily="34" charset="0"/>
        </a:defRPr>
      </a:lvl6pPr>
      <a:lvl7pPr marL="914400" algn="ctr" rtl="0" eaLnBrk="1" fontAlgn="base" hangingPunct="1">
        <a:spcBef>
          <a:spcPct val="0"/>
        </a:spcBef>
        <a:spcAft>
          <a:spcPct val="0"/>
        </a:spcAft>
        <a:defRPr sz="4400">
          <a:solidFill>
            <a:schemeClr val="tx1"/>
          </a:solidFill>
          <a:latin typeface="ITC Avant Garde Gothic" pitchFamily="34" charset="0"/>
        </a:defRPr>
      </a:lvl7pPr>
      <a:lvl8pPr marL="1371600" algn="ctr" rtl="0" eaLnBrk="1" fontAlgn="base" hangingPunct="1">
        <a:spcBef>
          <a:spcPct val="0"/>
        </a:spcBef>
        <a:spcAft>
          <a:spcPct val="0"/>
        </a:spcAft>
        <a:defRPr sz="4400">
          <a:solidFill>
            <a:schemeClr val="tx1"/>
          </a:solidFill>
          <a:latin typeface="ITC Avant Garde Gothic" pitchFamily="34" charset="0"/>
        </a:defRPr>
      </a:lvl8pPr>
      <a:lvl9pPr marL="1828800" algn="ctr" rtl="0" eaLnBrk="1" fontAlgn="base" hangingPunct="1">
        <a:spcBef>
          <a:spcPct val="0"/>
        </a:spcBef>
        <a:spcAft>
          <a:spcPct val="0"/>
        </a:spcAft>
        <a:defRPr sz="4400">
          <a:solidFill>
            <a:schemeClr val="tx1"/>
          </a:solidFill>
          <a:latin typeface="ITC Avant Garde Gothic"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2"/>
            </a:gs>
            <a:gs pos="30000">
              <a:srgbClr val="5F98B5">
                <a:alpha val="60000"/>
              </a:srgb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0BF1DF8-5354-42FA-A474-4540DAA34E38}" type="slidenum">
              <a:rPr lang="en-US">
                <a:solidFill>
                  <a:srgbClr val="0A3262">
                    <a:tint val="75000"/>
                  </a:srgbClr>
                </a:solidFill>
                <a:latin typeface="Arial" charset="0"/>
              </a:rPr>
              <a:pPr fontAlgn="base">
                <a:spcBef>
                  <a:spcPct val="0"/>
                </a:spcBef>
                <a:spcAft>
                  <a:spcPct val="0"/>
                </a:spcAft>
                <a:defRPr/>
              </a:pPr>
              <a:t>‹#›</a:t>
            </a:fld>
            <a:endParaRPr lang="en-US" dirty="0">
              <a:solidFill>
                <a:srgbClr val="0A3262">
                  <a:tint val="75000"/>
                </a:srgbClr>
              </a:solidFill>
              <a:latin typeface="Arial" charset="0"/>
            </a:endParaRPr>
          </a:p>
        </p:txBody>
      </p:sp>
      <p:pic>
        <p:nvPicPr>
          <p:cNvPr id="7" name="Picture 6" descr="logo.gif"/>
          <p:cNvPicPr>
            <a:picLocks noChangeAspect="1"/>
          </p:cNvPicPr>
          <p:nvPr/>
        </p:nvPicPr>
        <p:blipFill>
          <a:blip r:embed="rId6"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57697841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ITC Avant Garde Gothic" pitchFamily="34" charset="0"/>
        </a:defRPr>
      </a:lvl2pPr>
      <a:lvl3pPr algn="ctr" rtl="0" eaLnBrk="1" fontAlgn="base" hangingPunct="1">
        <a:spcBef>
          <a:spcPct val="0"/>
        </a:spcBef>
        <a:spcAft>
          <a:spcPct val="0"/>
        </a:spcAft>
        <a:defRPr sz="4400">
          <a:solidFill>
            <a:schemeClr val="tx1"/>
          </a:solidFill>
          <a:latin typeface="ITC Avant Garde Gothic" pitchFamily="34" charset="0"/>
        </a:defRPr>
      </a:lvl3pPr>
      <a:lvl4pPr algn="ctr" rtl="0" eaLnBrk="1" fontAlgn="base" hangingPunct="1">
        <a:spcBef>
          <a:spcPct val="0"/>
        </a:spcBef>
        <a:spcAft>
          <a:spcPct val="0"/>
        </a:spcAft>
        <a:defRPr sz="4400">
          <a:solidFill>
            <a:schemeClr val="tx1"/>
          </a:solidFill>
          <a:latin typeface="ITC Avant Garde Gothic" pitchFamily="34" charset="0"/>
        </a:defRPr>
      </a:lvl4pPr>
      <a:lvl5pPr algn="ctr" rtl="0" eaLnBrk="1" fontAlgn="base" hangingPunct="1">
        <a:spcBef>
          <a:spcPct val="0"/>
        </a:spcBef>
        <a:spcAft>
          <a:spcPct val="0"/>
        </a:spcAft>
        <a:defRPr sz="4400">
          <a:solidFill>
            <a:schemeClr val="tx1"/>
          </a:solidFill>
          <a:latin typeface="ITC Avant Garde Gothic" pitchFamily="34" charset="0"/>
        </a:defRPr>
      </a:lvl5pPr>
      <a:lvl6pPr marL="457200" algn="ctr" rtl="0" eaLnBrk="1" fontAlgn="base" hangingPunct="1">
        <a:spcBef>
          <a:spcPct val="0"/>
        </a:spcBef>
        <a:spcAft>
          <a:spcPct val="0"/>
        </a:spcAft>
        <a:defRPr sz="4400">
          <a:solidFill>
            <a:schemeClr val="tx1"/>
          </a:solidFill>
          <a:latin typeface="ITC Avant Garde Gothic" pitchFamily="34" charset="0"/>
        </a:defRPr>
      </a:lvl6pPr>
      <a:lvl7pPr marL="914400" algn="ctr" rtl="0" eaLnBrk="1" fontAlgn="base" hangingPunct="1">
        <a:spcBef>
          <a:spcPct val="0"/>
        </a:spcBef>
        <a:spcAft>
          <a:spcPct val="0"/>
        </a:spcAft>
        <a:defRPr sz="4400">
          <a:solidFill>
            <a:schemeClr val="tx1"/>
          </a:solidFill>
          <a:latin typeface="ITC Avant Garde Gothic" pitchFamily="34" charset="0"/>
        </a:defRPr>
      </a:lvl7pPr>
      <a:lvl8pPr marL="1371600" algn="ctr" rtl="0" eaLnBrk="1" fontAlgn="base" hangingPunct="1">
        <a:spcBef>
          <a:spcPct val="0"/>
        </a:spcBef>
        <a:spcAft>
          <a:spcPct val="0"/>
        </a:spcAft>
        <a:defRPr sz="4400">
          <a:solidFill>
            <a:schemeClr val="tx1"/>
          </a:solidFill>
          <a:latin typeface="ITC Avant Garde Gothic" pitchFamily="34" charset="0"/>
        </a:defRPr>
      </a:lvl8pPr>
      <a:lvl9pPr marL="1828800" algn="ctr" rtl="0" eaLnBrk="1" fontAlgn="base" hangingPunct="1">
        <a:spcBef>
          <a:spcPct val="0"/>
        </a:spcBef>
        <a:spcAft>
          <a:spcPct val="0"/>
        </a:spcAft>
        <a:defRPr sz="4400">
          <a:solidFill>
            <a:schemeClr val="tx1"/>
          </a:solidFill>
          <a:latin typeface="ITC Avant Garde Gothic"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2"/>
            </a:gs>
            <a:gs pos="30000">
              <a:srgbClr val="5F98B5">
                <a:alpha val="60000"/>
              </a:srgb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0BF1DF8-5354-42FA-A474-4540DAA34E38}" type="slidenum">
              <a:rPr lang="en-US">
                <a:solidFill>
                  <a:srgbClr val="0A3262">
                    <a:tint val="75000"/>
                  </a:srgbClr>
                </a:solidFill>
                <a:latin typeface="Arial" charset="0"/>
              </a:rPr>
              <a:pPr fontAlgn="base">
                <a:spcBef>
                  <a:spcPct val="0"/>
                </a:spcBef>
                <a:spcAft>
                  <a:spcPct val="0"/>
                </a:spcAft>
                <a:defRPr/>
              </a:pPr>
              <a:t>‹#›</a:t>
            </a:fld>
            <a:endParaRPr lang="en-US" dirty="0">
              <a:solidFill>
                <a:srgbClr val="0A3262">
                  <a:tint val="75000"/>
                </a:srgbClr>
              </a:solidFill>
              <a:latin typeface="Arial" charset="0"/>
            </a:endParaRPr>
          </a:p>
        </p:txBody>
      </p:sp>
      <p:pic>
        <p:nvPicPr>
          <p:cNvPr id="7" name="Picture 6" descr="logo.gif"/>
          <p:cNvPicPr>
            <a:picLocks noChangeAspect="1"/>
          </p:cNvPicPr>
          <p:nvPr/>
        </p:nvPicPr>
        <p:blipFill>
          <a:blip r:embed="rId5"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116687147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ITC Avant Garde Gothic" pitchFamily="34" charset="0"/>
        </a:defRPr>
      </a:lvl2pPr>
      <a:lvl3pPr algn="ctr" rtl="0" eaLnBrk="1" fontAlgn="base" hangingPunct="1">
        <a:spcBef>
          <a:spcPct val="0"/>
        </a:spcBef>
        <a:spcAft>
          <a:spcPct val="0"/>
        </a:spcAft>
        <a:defRPr sz="4400">
          <a:solidFill>
            <a:schemeClr val="tx1"/>
          </a:solidFill>
          <a:latin typeface="ITC Avant Garde Gothic" pitchFamily="34" charset="0"/>
        </a:defRPr>
      </a:lvl3pPr>
      <a:lvl4pPr algn="ctr" rtl="0" eaLnBrk="1" fontAlgn="base" hangingPunct="1">
        <a:spcBef>
          <a:spcPct val="0"/>
        </a:spcBef>
        <a:spcAft>
          <a:spcPct val="0"/>
        </a:spcAft>
        <a:defRPr sz="4400">
          <a:solidFill>
            <a:schemeClr val="tx1"/>
          </a:solidFill>
          <a:latin typeface="ITC Avant Garde Gothic" pitchFamily="34" charset="0"/>
        </a:defRPr>
      </a:lvl4pPr>
      <a:lvl5pPr algn="ctr" rtl="0" eaLnBrk="1" fontAlgn="base" hangingPunct="1">
        <a:spcBef>
          <a:spcPct val="0"/>
        </a:spcBef>
        <a:spcAft>
          <a:spcPct val="0"/>
        </a:spcAft>
        <a:defRPr sz="4400">
          <a:solidFill>
            <a:schemeClr val="tx1"/>
          </a:solidFill>
          <a:latin typeface="ITC Avant Garde Gothic" pitchFamily="34" charset="0"/>
        </a:defRPr>
      </a:lvl5pPr>
      <a:lvl6pPr marL="457200" algn="ctr" rtl="0" eaLnBrk="1" fontAlgn="base" hangingPunct="1">
        <a:spcBef>
          <a:spcPct val="0"/>
        </a:spcBef>
        <a:spcAft>
          <a:spcPct val="0"/>
        </a:spcAft>
        <a:defRPr sz="4400">
          <a:solidFill>
            <a:schemeClr val="tx1"/>
          </a:solidFill>
          <a:latin typeface="ITC Avant Garde Gothic" pitchFamily="34" charset="0"/>
        </a:defRPr>
      </a:lvl6pPr>
      <a:lvl7pPr marL="914400" algn="ctr" rtl="0" eaLnBrk="1" fontAlgn="base" hangingPunct="1">
        <a:spcBef>
          <a:spcPct val="0"/>
        </a:spcBef>
        <a:spcAft>
          <a:spcPct val="0"/>
        </a:spcAft>
        <a:defRPr sz="4400">
          <a:solidFill>
            <a:schemeClr val="tx1"/>
          </a:solidFill>
          <a:latin typeface="ITC Avant Garde Gothic" pitchFamily="34" charset="0"/>
        </a:defRPr>
      </a:lvl7pPr>
      <a:lvl8pPr marL="1371600" algn="ctr" rtl="0" eaLnBrk="1" fontAlgn="base" hangingPunct="1">
        <a:spcBef>
          <a:spcPct val="0"/>
        </a:spcBef>
        <a:spcAft>
          <a:spcPct val="0"/>
        </a:spcAft>
        <a:defRPr sz="4400">
          <a:solidFill>
            <a:schemeClr val="tx1"/>
          </a:solidFill>
          <a:latin typeface="ITC Avant Garde Gothic" pitchFamily="34" charset="0"/>
        </a:defRPr>
      </a:lvl8pPr>
      <a:lvl9pPr marL="1828800" algn="ctr" rtl="0" eaLnBrk="1" fontAlgn="base" hangingPunct="1">
        <a:spcBef>
          <a:spcPct val="0"/>
        </a:spcBef>
        <a:spcAft>
          <a:spcPct val="0"/>
        </a:spcAft>
        <a:defRPr sz="4400">
          <a:solidFill>
            <a:schemeClr val="tx1"/>
          </a:solidFill>
          <a:latin typeface="ITC Avant Garde Gothic"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2"/>
            </a:gs>
            <a:gs pos="30000">
              <a:srgbClr val="5F98B5">
                <a:alpha val="60000"/>
              </a:srgb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0BF1DF8-5354-42FA-A474-4540DAA34E38}" type="slidenum">
              <a:rPr lang="en-US">
                <a:solidFill>
                  <a:srgbClr val="0A3262">
                    <a:tint val="75000"/>
                  </a:srgbClr>
                </a:solidFill>
                <a:latin typeface="Arial" charset="0"/>
              </a:rPr>
              <a:pPr fontAlgn="base">
                <a:spcBef>
                  <a:spcPct val="0"/>
                </a:spcBef>
                <a:spcAft>
                  <a:spcPct val="0"/>
                </a:spcAft>
                <a:defRPr/>
              </a:pPr>
              <a:t>‹#›</a:t>
            </a:fld>
            <a:endParaRPr lang="en-US" dirty="0">
              <a:solidFill>
                <a:srgbClr val="0A3262">
                  <a:tint val="75000"/>
                </a:srgbClr>
              </a:solidFill>
              <a:latin typeface="Arial" charset="0"/>
            </a:endParaRPr>
          </a:p>
        </p:txBody>
      </p:sp>
      <p:pic>
        <p:nvPicPr>
          <p:cNvPr id="7" name="Picture 6" descr="logo.gif"/>
          <p:cNvPicPr>
            <a:picLocks noChangeAspect="1"/>
          </p:cNvPicPr>
          <p:nvPr/>
        </p:nvPicPr>
        <p:blipFill>
          <a:blip r:embed="rId6"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11105369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ITC Avant Garde Gothic" pitchFamily="34" charset="0"/>
        </a:defRPr>
      </a:lvl2pPr>
      <a:lvl3pPr algn="ctr" rtl="0" eaLnBrk="1" fontAlgn="base" hangingPunct="1">
        <a:spcBef>
          <a:spcPct val="0"/>
        </a:spcBef>
        <a:spcAft>
          <a:spcPct val="0"/>
        </a:spcAft>
        <a:defRPr sz="4400">
          <a:solidFill>
            <a:schemeClr val="tx1"/>
          </a:solidFill>
          <a:latin typeface="ITC Avant Garde Gothic" pitchFamily="34" charset="0"/>
        </a:defRPr>
      </a:lvl3pPr>
      <a:lvl4pPr algn="ctr" rtl="0" eaLnBrk="1" fontAlgn="base" hangingPunct="1">
        <a:spcBef>
          <a:spcPct val="0"/>
        </a:spcBef>
        <a:spcAft>
          <a:spcPct val="0"/>
        </a:spcAft>
        <a:defRPr sz="4400">
          <a:solidFill>
            <a:schemeClr val="tx1"/>
          </a:solidFill>
          <a:latin typeface="ITC Avant Garde Gothic" pitchFamily="34" charset="0"/>
        </a:defRPr>
      </a:lvl4pPr>
      <a:lvl5pPr algn="ctr" rtl="0" eaLnBrk="1" fontAlgn="base" hangingPunct="1">
        <a:spcBef>
          <a:spcPct val="0"/>
        </a:spcBef>
        <a:spcAft>
          <a:spcPct val="0"/>
        </a:spcAft>
        <a:defRPr sz="4400">
          <a:solidFill>
            <a:schemeClr val="tx1"/>
          </a:solidFill>
          <a:latin typeface="ITC Avant Garde Gothic" pitchFamily="34" charset="0"/>
        </a:defRPr>
      </a:lvl5pPr>
      <a:lvl6pPr marL="457200" algn="ctr" rtl="0" eaLnBrk="1" fontAlgn="base" hangingPunct="1">
        <a:spcBef>
          <a:spcPct val="0"/>
        </a:spcBef>
        <a:spcAft>
          <a:spcPct val="0"/>
        </a:spcAft>
        <a:defRPr sz="4400">
          <a:solidFill>
            <a:schemeClr val="tx1"/>
          </a:solidFill>
          <a:latin typeface="ITC Avant Garde Gothic" pitchFamily="34" charset="0"/>
        </a:defRPr>
      </a:lvl6pPr>
      <a:lvl7pPr marL="914400" algn="ctr" rtl="0" eaLnBrk="1" fontAlgn="base" hangingPunct="1">
        <a:spcBef>
          <a:spcPct val="0"/>
        </a:spcBef>
        <a:spcAft>
          <a:spcPct val="0"/>
        </a:spcAft>
        <a:defRPr sz="4400">
          <a:solidFill>
            <a:schemeClr val="tx1"/>
          </a:solidFill>
          <a:latin typeface="ITC Avant Garde Gothic" pitchFamily="34" charset="0"/>
        </a:defRPr>
      </a:lvl7pPr>
      <a:lvl8pPr marL="1371600" algn="ctr" rtl="0" eaLnBrk="1" fontAlgn="base" hangingPunct="1">
        <a:spcBef>
          <a:spcPct val="0"/>
        </a:spcBef>
        <a:spcAft>
          <a:spcPct val="0"/>
        </a:spcAft>
        <a:defRPr sz="4400">
          <a:solidFill>
            <a:schemeClr val="tx1"/>
          </a:solidFill>
          <a:latin typeface="ITC Avant Garde Gothic" pitchFamily="34" charset="0"/>
        </a:defRPr>
      </a:lvl8pPr>
      <a:lvl9pPr marL="1828800" algn="ctr" rtl="0" eaLnBrk="1" fontAlgn="base" hangingPunct="1">
        <a:spcBef>
          <a:spcPct val="0"/>
        </a:spcBef>
        <a:spcAft>
          <a:spcPct val="0"/>
        </a:spcAft>
        <a:defRPr sz="4400">
          <a:solidFill>
            <a:schemeClr val="tx1"/>
          </a:solidFill>
          <a:latin typeface="ITC Avant Garde Gothic"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2"/>
            </a:gs>
            <a:gs pos="30000">
              <a:srgbClr val="5F98B5">
                <a:alpha val="60000"/>
              </a:srgb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0A3262">
                  <a:tint val="75000"/>
                </a:srgb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0BF1DF8-5354-42FA-A474-4540DAA34E38}" type="slidenum">
              <a:rPr lang="en-US">
                <a:solidFill>
                  <a:srgbClr val="0A3262">
                    <a:tint val="75000"/>
                  </a:srgbClr>
                </a:solidFill>
                <a:latin typeface="Arial" charset="0"/>
              </a:rPr>
              <a:pPr fontAlgn="base">
                <a:spcBef>
                  <a:spcPct val="0"/>
                </a:spcBef>
                <a:spcAft>
                  <a:spcPct val="0"/>
                </a:spcAft>
                <a:defRPr/>
              </a:pPr>
              <a:t>‹#›</a:t>
            </a:fld>
            <a:endParaRPr lang="en-US" dirty="0">
              <a:solidFill>
                <a:srgbClr val="0A3262">
                  <a:tint val="75000"/>
                </a:srgbClr>
              </a:solidFill>
              <a:latin typeface="Arial" charset="0"/>
            </a:endParaRPr>
          </a:p>
        </p:txBody>
      </p:sp>
      <p:pic>
        <p:nvPicPr>
          <p:cNvPr id="7" name="Picture 6" descr="logo.gif"/>
          <p:cNvPicPr>
            <a:picLocks noChangeAspect="1"/>
          </p:cNvPicPr>
          <p:nvPr/>
        </p:nvPicPr>
        <p:blipFill>
          <a:blip r:embed="rId6" cstate="print"/>
          <a:srcRect/>
          <a:stretch>
            <a:fillRect/>
          </a:stretch>
        </p:blipFill>
        <p:spPr bwMode="auto">
          <a:xfrm>
            <a:off x="304800" y="5715001"/>
            <a:ext cx="2743200" cy="974725"/>
          </a:xfrm>
          <a:prstGeom prst="rect">
            <a:avLst/>
          </a:prstGeom>
          <a:noFill/>
          <a:ln w="9525">
            <a:noFill/>
            <a:miter lim="800000"/>
            <a:headEnd/>
            <a:tailEnd/>
          </a:ln>
        </p:spPr>
      </p:pic>
    </p:spTree>
    <p:extLst>
      <p:ext uri="{BB962C8B-B14F-4D97-AF65-F5344CB8AC3E}">
        <p14:creationId xmlns:p14="http://schemas.microsoft.com/office/powerpoint/2010/main" val="290521600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ITC Avant Garde Gothic" pitchFamily="34" charset="0"/>
        </a:defRPr>
      </a:lvl2pPr>
      <a:lvl3pPr algn="ctr" rtl="0" eaLnBrk="1" fontAlgn="base" hangingPunct="1">
        <a:spcBef>
          <a:spcPct val="0"/>
        </a:spcBef>
        <a:spcAft>
          <a:spcPct val="0"/>
        </a:spcAft>
        <a:defRPr sz="4400">
          <a:solidFill>
            <a:schemeClr val="tx1"/>
          </a:solidFill>
          <a:latin typeface="ITC Avant Garde Gothic" pitchFamily="34" charset="0"/>
        </a:defRPr>
      </a:lvl3pPr>
      <a:lvl4pPr algn="ctr" rtl="0" eaLnBrk="1" fontAlgn="base" hangingPunct="1">
        <a:spcBef>
          <a:spcPct val="0"/>
        </a:spcBef>
        <a:spcAft>
          <a:spcPct val="0"/>
        </a:spcAft>
        <a:defRPr sz="4400">
          <a:solidFill>
            <a:schemeClr val="tx1"/>
          </a:solidFill>
          <a:latin typeface="ITC Avant Garde Gothic" pitchFamily="34" charset="0"/>
        </a:defRPr>
      </a:lvl4pPr>
      <a:lvl5pPr algn="ctr" rtl="0" eaLnBrk="1" fontAlgn="base" hangingPunct="1">
        <a:spcBef>
          <a:spcPct val="0"/>
        </a:spcBef>
        <a:spcAft>
          <a:spcPct val="0"/>
        </a:spcAft>
        <a:defRPr sz="4400">
          <a:solidFill>
            <a:schemeClr val="tx1"/>
          </a:solidFill>
          <a:latin typeface="ITC Avant Garde Gothic" pitchFamily="34" charset="0"/>
        </a:defRPr>
      </a:lvl5pPr>
      <a:lvl6pPr marL="457200" algn="ctr" rtl="0" eaLnBrk="1" fontAlgn="base" hangingPunct="1">
        <a:spcBef>
          <a:spcPct val="0"/>
        </a:spcBef>
        <a:spcAft>
          <a:spcPct val="0"/>
        </a:spcAft>
        <a:defRPr sz="4400">
          <a:solidFill>
            <a:schemeClr val="tx1"/>
          </a:solidFill>
          <a:latin typeface="ITC Avant Garde Gothic" pitchFamily="34" charset="0"/>
        </a:defRPr>
      </a:lvl6pPr>
      <a:lvl7pPr marL="914400" algn="ctr" rtl="0" eaLnBrk="1" fontAlgn="base" hangingPunct="1">
        <a:spcBef>
          <a:spcPct val="0"/>
        </a:spcBef>
        <a:spcAft>
          <a:spcPct val="0"/>
        </a:spcAft>
        <a:defRPr sz="4400">
          <a:solidFill>
            <a:schemeClr val="tx1"/>
          </a:solidFill>
          <a:latin typeface="ITC Avant Garde Gothic" pitchFamily="34" charset="0"/>
        </a:defRPr>
      </a:lvl7pPr>
      <a:lvl8pPr marL="1371600" algn="ctr" rtl="0" eaLnBrk="1" fontAlgn="base" hangingPunct="1">
        <a:spcBef>
          <a:spcPct val="0"/>
        </a:spcBef>
        <a:spcAft>
          <a:spcPct val="0"/>
        </a:spcAft>
        <a:defRPr sz="4400">
          <a:solidFill>
            <a:schemeClr val="tx1"/>
          </a:solidFill>
          <a:latin typeface="ITC Avant Garde Gothic" pitchFamily="34" charset="0"/>
        </a:defRPr>
      </a:lvl8pPr>
      <a:lvl9pPr marL="1828800" algn="ctr" rtl="0" eaLnBrk="1" fontAlgn="base" hangingPunct="1">
        <a:spcBef>
          <a:spcPct val="0"/>
        </a:spcBef>
        <a:spcAft>
          <a:spcPct val="0"/>
        </a:spcAft>
        <a:defRPr sz="4400">
          <a:solidFill>
            <a:schemeClr val="tx1"/>
          </a:solidFill>
          <a:latin typeface="ITC Avant Garde Gothic"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8.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8.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image" Target="../media/image54.jpeg"/><Relationship Id="rId5" Type="http://schemas.openxmlformats.org/officeDocument/2006/relationships/diagramQuickStyle" Target="../diagrams/quickStyle2.xml"/><Relationship Id="rId10" Type="http://schemas.openxmlformats.org/officeDocument/2006/relationships/image" Target="../media/image53.jpeg"/><Relationship Id="rId4" Type="http://schemas.openxmlformats.org/officeDocument/2006/relationships/diagramLayout" Target="../diagrams/layout2.xml"/><Relationship Id="rId9" Type="http://schemas.openxmlformats.org/officeDocument/2006/relationships/image" Target="../media/image52.jp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3.xml"/><Relationship Id="rId11" Type="http://schemas.openxmlformats.org/officeDocument/2006/relationships/image" Target="../media/image58.jpeg"/><Relationship Id="rId5" Type="http://schemas.openxmlformats.org/officeDocument/2006/relationships/diagramQuickStyle" Target="../diagrams/quickStyle3.xml"/><Relationship Id="rId10" Type="http://schemas.openxmlformats.org/officeDocument/2006/relationships/image" Target="../media/image57.jpeg"/><Relationship Id="rId4" Type="http://schemas.openxmlformats.org/officeDocument/2006/relationships/diagramLayout" Target="../diagrams/layout3.xml"/><Relationship Id="rId9" Type="http://schemas.openxmlformats.org/officeDocument/2006/relationships/image" Target="../media/image5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23484" y="893049"/>
            <a:ext cx="9358864" cy="1143000"/>
          </a:xfrm>
        </p:spPr>
        <p:txBody>
          <a:bodyPr/>
          <a:lstStyle/>
          <a:p>
            <a:r>
              <a:rPr lang="en-US" sz="4000" b="1" dirty="0" smtClean="0">
                <a:solidFill>
                  <a:schemeClr val="tx2"/>
                </a:solidFill>
              </a:rPr>
              <a:t/>
            </a:r>
            <a:br>
              <a:rPr lang="en-US" sz="4000" b="1" dirty="0" smtClean="0">
                <a:solidFill>
                  <a:schemeClr val="tx2"/>
                </a:solidFill>
              </a:rPr>
            </a:br>
            <a:r>
              <a:rPr lang="en-US" sz="4000" b="1" dirty="0"/>
              <a:t>Block Clubs, Bikers, and </a:t>
            </a:r>
            <a:r>
              <a:rPr lang="en-US" sz="4000" b="1" dirty="0" smtClean="0"/>
              <a:t>Baptists</a:t>
            </a:r>
            <a:br>
              <a:rPr lang="en-US" sz="4000" b="1" dirty="0" smtClean="0"/>
            </a:br>
            <a:r>
              <a:rPr lang="en-US" sz="4000" b="1" dirty="0" smtClean="0"/>
              <a:t> </a:t>
            </a:r>
            <a:r>
              <a:rPr lang="en-US" sz="4000" b="1" dirty="0"/>
              <a:t>The Power of Grassroots Leaders to Stabilize Communities</a:t>
            </a:r>
            <a:br>
              <a:rPr lang="en-US" sz="4000" b="1" dirty="0"/>
            </a:br>
            <a:r>
              <a:rPr lang="en-US" sz="4000" b="1" dirty="0">
                <a:solidFill>
                  <a:srgbClr val="00E600"/>
                </a:solidFill>
                <a:latin typeface="Arial" pitchFamily="34" charset="0"/>
                <a:cs typeface="Arial" pitchFamily="34" charset="0"/>
              </a:rPr>
              <a:t/>
            </a:r>
            <a:br>
              <a:rPr lang="en-US" sz="4000" b="1" dirty="0">
                <a:solidFill>
                  <a:srgbClr val="00E600"/>
                </a:solidFill>
                <a:latin typeface="Arial" pitchFamily="34" charset="0"/>
                <a:cs typeface="Arial" pitchFamily="34" charset="0"/>
              </a:rPr>
            </a:br>
            <a:endParaRPr lang="en-US" sz="3200" b="1" dirty="0">
              <a:solidFill>
                <a:schemeClr val="tx2"/>
              </a:solidFill>
            </a:endParaRPr>
          </a:p>
        </p:txBody>
      </p:sp>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1</a:t>
            </a:fld>
            <a:endParaRPr lang="en-US" dirty="0">
              <a:solidFill>
                <a:srgbClr val="0A3262">
                  <a:tint val="75000"/>
                </a:srgbClr>
              </a:solidFill>
            </a:endParaRPr>
          </a:p>
        </p:txBody>
      </p:sp>
      <p:sp>
        <p:nvSpPr>
          <p:cNvPr id="5" name="TextBox 4">
            <a:extLst>
              <a:ext uri="{FF2B5EF4-FFF2-40B4-BE49-F238E27FC236}">
                <a16:creationId xmlns="" xmlns:a16="http://schemas.microsoft.com/office/drawing/2014/main" id="{7C6446B8-11C4-4963-84A8-AF2193E7B66A}"/>
              </a:ext>
            </a:extLst>
          </p:cNvPr>
          <p:cNvSpPr txBox="1"/>
          <p:nvPr/>
        </p:nvSpPr>
        <p:spPr>
          <a:xfrm>
            <a:off x="1262742" y="2663032"/>
            <a:ext cx="9144000" cy="3693319"/>
          </a:xfrm>
          <a:prstGeom prst="rect">
            <a:avLst/>
          </a:prstGeom>
          <a:noFill/>
        </p:spPr>
        <p:txBody>
          <a:bodyPr wrap="square" rtlCol="0">
            <a:spAutoFit/>
          </a:bodyPr>
          <a:lstStyle/>
          <a:p>
            <a:pPr algn="ctr"/>
            <a:r>
              <a:rPr lang="en-US" b="1" dirty="0"/>
              <a:t>Lilah Zautner</a:t>
            </a:r>
          </a:p>
          <a:p>
            <a:pPr algn="ctr"/>
            <a:r>
              <a:rPr lang="en-US" dirty="0"/>
              <a:t>Manager of Special Projects and Land Reuse - Cuyahoga Land Bank</a:t>
            </a:r>
          </a:p>
          <a:p>
            <a:pPr algn="ctr"/>
            <a:endParaRPr lang="en-US" dirty="0"/>
          </a:p>
          <a:p>
            <a:pPr algn="ctr"/>
            <a:r>
              <a:rPr lang="en-US" b="1" dirty="0"/>
              <a:t>Vatreisha Nyemba</a:t>
            </a:r>
          </a:p>
          <a:p>
            <a:pPr algn="ctr"/>
            <a:r>
              <a:rPr lang="en-US" dirty="0"/>
              <a:t>Manager of Compliance and Program Development - Cuyahoga Land Bank</a:t>
            </a:r>
          </a:p>
          <a:p>
            <a:pPr algn="ctr"/>
            <a:endParaRPr lang="en-US" dirty="0"/>
          </a:p>
          <a:p>
            <a:pPr algn="ctr"/>
            <a:r>
              <a:rPr lang="en-US" b="1" dirty="0"/>
              <a:t>Paul </a:t>
            </a:r>
            <a:r>
              <a:rPr lang="en-US" b="1" dirty="0" err="1"/>
              <a:t>Huneycutt</a:t>
            </a:r>
            <a:endParaRPr lang="en-US" b="1" dirty="0"/>
          </a:p>
          <a:p>
            <a:pPr algn="ctr"/>
            <a:r>
              <a:rPr lang="en-US" dirty="0"/>
              <a:t>Christian Missionary Alliance, Envision Cleveland</a:t>
            </a:r>
          </a:p>
          <a:p>
            <a:pPr algn="ctr"/>
            <a:endParaRPr lang="en-US" dirty="0"/>
          </a:p>
          <a:p>
            <a:pPr algn="ctr"/>
            <a:r>
              <a:rPr lang="en-US" b="1" dirty="0"/>
              <a:t>Sheila Locatelli</a:t>
            </a:r>
          </a:p>
          <a:p>
            <a:pPr algn="ctr"/>
            <a:r>
              <a:rPr lang="en-US" dirty="0"/>
              <a:t>President/CEO - Women of Hope, Inc.</a:t>
            </a:r>
          </a:p>
          <a:p>
            <a:endParaRPr lang="en-US" dirty="0"/>
          </a:p>
          <a:p>
            <a:endParaRPr lang="en-US" dirty="0"/>
          </a:p>
        </p:txBody>
      </p:sp>
    </p:spTree>
    <p:extLst>
      <p:ext uri="{BB962C8B-B14F-4D97-AF65-F5344CB8AC3E}">
        <p14:creationId xmlns:p14="http://schemas.microsoft.com/office/powerpoint/2010/main" val="1299724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35" y="838383"/>
            <a:ext cx="11897249" cy="2839313"/>
          </a:xfrm>
        </p:spPr>
        <p:txBody>
          <a:bodyPr/>
          <a:lstStyle/>
          <a:p>
            <a:pPr marL="0" indent="0">
              <a:buNone/>
            </a:pPr>
            <a:r>
              <a:rPr lang="en-US" sz="1800" dirty="0"/>
              <a:t>The Meeting Place, Envision Cleveland </a:t>
            </a:r>
          </a:p>
          <a:p>
            <a:pPr>
              <a:buFont typeface="Arial" panose="020B0604020202020204" pitchFamily="34" charset="0"/>
              <a:buChar char="•"/>
            </a:pPr>
            <a:r>
              <a:rPr lang="en-US" sz="1800" dirty="0"/>
              <a:t>Ongoing or project-based transactional relationships with periodic meetings, on-site inspections and weekly tracking. </a:t>
            </a:r>
          </a:p>
          <a:p>
            <a:pPr>
              <a:buFont typeface="Arial" panose="020B0604020202020204" pitchFamily="34" charset="0"/>
              <a:buChar char="•"/>
            </a:pPr>
            <a:r>
              <a:rPr lang="en-US" sz="1800" dirty="0"/>
              <a:t>Research, pass-</a:t>
            </a:r>
            <a:r>
              <a:rPr lang="en-US" sz="1800" dirty="0" err="1"/>
              <a:t>throughs</a:t>
            </a:r>
            <a:r>
              <a:rPr lang="en-US" sz="1800" dirty="0"/>
              <a:t>, acquisition and sale of properties to be renovated and used for non-profit operations or homes for special populations. </a:t>
            </a:r>
          </a:p>
          <a:p>
            <a:pPr>
              <a:buFont typeface="Arial" panose="020B0604020202020204" pitchFamily="34" charset="0"/>
              <a:buChar char="•"/>
            </a:pPr>
            <a:r>
              <a:rPr lang="en-US" sz="1800" dirty="0"/>
              <a:t>Followed up with ongoing stabilization efforts to support the community and protect the investment.</a:t>
            </a:r>
          </a:p>
        </p:txBody>
      </p:sp>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10</a:t>
            </a:fld>
            <a:endParaRPr lang="en-US" dirty="0">
              <a:solidFill>
                <a:srgbClr val="0A3262">
                  <a:tint val="75000"/>
                </a:srgbClr>
              </a:solidFill>
            </a:endParaRPr>
          </a:p>
        </p:txBody>
      </p:sp>
      <p:sp>
        <p:nvSpPr>
          <p:cNvPr id="5" name="Title 1"/>
          <p:cNvSpPr>
            <a:spLocks noGrp="1"/>
          </p:cNvSpPr>
          <p:nvPr>
            <p:ph type="title"/>
          </p:nvPr>
        </p:nvSpPr>
        <p:spPr>
          <a:xfrm>
            <a:off x="90435" y="-75777"/>
            <a:ext cx="8915400" cy="868362"/>
          </a:xfrm>
        </p:spPr>
        <p:txBody>
          <a:bodyPr/>
          <a:lstStyle/>
          <a:p>
            <a:pPr algn="l"/>
            <a:r>
              <a:rPr lang="en-US" sz="800" b="1" dirty="0"/>
              <a:t/>
            </a:r>
            <a:br>
              <a:rPr lang="en-US" sz="800" b="1" dirty="0"/>
            </a:br>
            <a:r>
              <a:rPr lang="en-US" sz="800" b="1" dirty="0"/>
              <a:t/>
            </a:r>
            <a:br>
              <a:rPr lang="en-US" sz="800" b="1" dirty="0"/>
            </a:br>
            <a:r>
              <a:rPr lang="en-US" sz="4000" b="1" dirty="0"/>
              <a:t>Facilities Match Making</a:t>
            </a:r>
            <a:r>
              <a:rPr lang="en-US" sz="3600" b="1" dirty="0"/>
              <a:t> </a:t>
            </a:r>
            <a:r>
              <a:rPr lang="en-US" sz="2000" b="1" dirty="0"/>
              <a:t>Hearts meet hard hats </a:t>
            </a:r>
          </a:p>
        </p:txBody>
      </p:sp>
      <p:pic>
        <p:nvPicPr>
          <p:cNvPr id="6" name="Picture 5"/>
          <p:cNvPicPr>
            <a:picLocks noChangeAspect="1"/>
          </p:cNvPicPr>
          <p:nvPr/>
        </p:nvPicPr>
        <p:blipFill rotWithShape="1">
          <a:blip r:embed="rId2"/>
          <a:srcRect r="27659"/>
          <a:stretch/>
        </p:blipFill>
        <p:spPr>
          <a:xfrm>
            <a:off x="294647" y="4796837"/>
            <a:ext cx="2937691" cy="200802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47" y="2895156"/>
            <a:ext cx="2594108" cy="185293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4963" y="2753384"/>
            <a:ext cx="2542172" cy="181531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715" t="2914" r="11160" b="6250"/>
          <a:stretch/>
        </p:blipFill>
        <p:spPr>
          <a:xfrm>
            <a:off x="4691513" y="2756688"/>
            <a:ext cx="2241021" cy="186117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1265" t="12122" r="3305" b="6709"/>
          <a:stretch/>
        </p:blipFill>
        <p:spPr>
          <a:xfrm>
            <a:off x="8185838" y="4637028"/>
            <a:ext cx="2900423" cy="2071731"/>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6563" t="-1250" r="9062" b="16250"/>
          <a:stretch/>
        </p:blipFill>
        <p:spPr>
          <a:xfrm>
            <a:off x="4548135" y="4663596"/>
            <a:ext cx="2741997" cy="2071731"/>
          </a:xfrm>
          <a:prstGeom prst="rect">
            <a:avLst/>
          </a:prstGeom>
        </p:spPr>
      </p:pic>
    </p:spTree>
    <p:extLst>
      <p:ext uri="{BB962C8B-B14F-4D97-AF65-F5344CB8AC3E}">
        <p14:creationId xmlns:p14="http://schemas.microsoft.com/office/powerpoint/2010/main" val="2018471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sman_E_137_9-9-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6521" y="3781488"/>
            <a:ext cx="4571162" cy="29578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667" r="17778"/>
          <a:stretch/>
        </p:blipFill>
        <p:spPr>
          <a:xfrm rot="5400000">
            <a:off x="4483683" y="2145700"/>
            <a:ext cx="3295810" cy="3271576"/>
          </a:xfrm>
          <a:prstGeom prst="rect">
            <a:avLst/>
          </a:prstGeom>
        </p:spPr>
      </p:pic>
      <p:sp>
        <p:nvSpPr>
          <p:cNvPr id="3" name="Content Placeholder 2"/>
          <p:cNvSpPr>
            <a:spLocks noGrp="1"/>
          </p:cNvSpPr>
          <p:nvPr>
            <p:ph idx="1"/>
          </p:nvPr>
        </p:nvSpPr>
        <p:spPr>
          <a:xfrm>
            <a:off x="225139" y="784104"/>
            <a:ext cx="9144000" cy="685800"/>
          </a:xfrm>
        </p:spPr>
        <p:txBody>
          <a:bodyPr/>
          <a:lstStyle/>
          <a:p>
            <a:pPr marL="0" indent="0">
              <a:buNone/>
            </a:pPr>
            <a:r>
              <a:rPr lang="en-US" sz="1800" dirty="0"/>
              <a:t>Concerned Citizens Community Council </a:t>
            </a:r>
          </a:p>
        </p:txBody>
      </p:sp>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11</a:t>
            </a:fld>
            <a:endParaRPr lang="en-US" dirty="0">
              <a:solidFill>
                <a:srgbClr val="0A3262">
                  <a:tint val="75000"/>
                </a:srgbClr>
              </a:solidFill>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1300" t="25959" r="26301"/>
          <a:stretch/>
        </p:blipFill>
        <p:spPr>
          <a:xfrm>
            <a:off x="612949" y="1524184"/>
            <a:ext cx="4038549" cy="3180900"/>
          </a:xfrm>
          <a:prstGeom prst="rect">
            <a:avLst/>
          </a:prstGeom>
        </p:spPr>
      </p:pic>
      <p:sp>
        <p:nvSpPr>
          <p:cNvPr id="9" name="Title 1"/>
          <p:cNvSpPr>
            <a:spLocks noGrp="1"/>
          </p:cNvSpPr>
          <p:nvPr>
            <p:ph type="title"/>
          </p:nvPr>
        </p:nvSpPr>
        <p:spPr>
          <a:xfrm>
            <a:off x="90435" y="-75777"/>
            <a:ext cx="8915400" cy="868362"/>
          </a:xfrm>
        </p:spPr>
        <p:txBody>
          <a:bodyPr/>
          <a:lstStyle/>
          <a:p>
            <a:pPr algn="l"/>
            <a:r>
              <a:rPr lang="en-US" sz="800" b="1" dirty="0"/>
              <a:t/>
            </a:r>
            <a:br>
              <a:rPr lang="en-US" sz="800" b="1" dirty="0"/>
            </a:br>
            <a:r>
              <a:rPr lang="en-US" sz="800" b="1" dirty="0"/>
              <a:t/>
            </a:r>
            <a:br>
              <a:rPr lang="en-US" sz="800" b="1" dirty="0"/>
            </a:br>
            <a:r>
              <a:rPr lang="en-US" sz="4000" b="1" dirty="0"/>
              <a:t>Facilities Match Making</a:t>
            </a:r>
            <a:r>
              <a:rPr lang="en-US" sz="3600" b="1" dirty="0"/>
              <a:t> </a:t>
            </a:r>
            <a:r>
              <a:rPr lang="en-US" sz="2000" b="1" dirty="0"/>
              <a:t>Hearts meet hard hats </a:t>
            </a:r>
          </a:p>
        </p:txBody>
      </p:sp>
    </p:spTree>
    <p:extLst>
      <p:ext uri="{BB962C8B-B14F-4D97-AF65-F5344CB8AC3E}">
        <p14:creationId xmlns:p14="http://schemas.microsoft.com/office/powerpoint/2010/main" val="4041205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725" y="850107"/>
            <a:ext cx="11736475" cy="685800"/>
          </a:xfrm>
        </p:spPr>
        <p:txBody>
          <a:bodyPr/>
          <a:lstStyle/>
          <a:p>
            <a:pPr marL="0" indent="0">
              <a:buNone/>
            </a:pPr>
            <a:r>
              <a:rPr lang="en-US" sz="1800" dirty="0"/>
              <a:t>Kinsman properties </a:t>
            </a:r>
          </a:p>
          <a:p>
            <a:pPr>
              <a:buFont typeface="Arial" panose="020B0604020202020204" pitchFamily="34" charset="0"/>
              <a:buChar char="•"/>
            </a:pPr>
            <a:r>
              <a:rPr lang="en-US" sz="1800" dirty="0"/>
              <a:t>Seize the opportunity to acquire properties before collaborators are identified</a:t>
            </a:r>
          </a:p>
          <a:p>
            <a:pPr>
              <a:buFont typeface="Arial" panose="020B0604020202020204" pitchFamily="34" charset="0"/>
              <a:buChar char="•"/>
            </a:pPr>
            <a:r>
              <a:rPr lang="en-US" sz="1800" dirty="0"/>
              <a:t>Research, acquire, and assemble properties then reach out to select partners with the capacity to bring them back to life </a:t>
            </a:r>
          </a:p>
          <a:p>
            <a:pPr>
              <a:buFont typeface="Arial" panose="020B0604020202020204" pitchFamily="34" charset="0"/>
              <a:buChar char="•"/>
            </a:pPr>
            <a:r>
              <a:rPr lang="en-US" sz="1800" dirty="0"/>
              <a:t>Properties must present significant value to risk acquiring and holding them without an end user</a:t>
            </a:r>
          </a:p>
        </p:txBody>
      </p:sp>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12</a:t>
            </a:fld>
            <a:endParaRPr lang="en-US" dirty="0">
              <a:solidFill>
                <a:srgbClr val="0A3262">
                  <a:tint val="75000"/>
                </a:srgbClr>
              </a:solidFill>
            </a:endParaRPr>
          </a:p>
        </p:txBody>
      </p:sp>
      <p:sp>
        <p:nvSpPr>
          <p:cNvPr id="5" name="Title 1"/>
          <p:cNvSpPr>
            <a:spLocks noGrp="1"/>
          </p:cNvSpPr>
          <p:nvPr>
            <p:ph type="title"/>
          </p:nvPr>
        </p:nvSpPr>
        <p:spPr>
          <a:xfrm>
            <a:off x="150725" y="-79267"/>
            <a:ext cx="8915400" cy="868362"/>
          </a:xfrm>
        </p:spPr>
        <p:txBody>
          <a:bodyPr/>
          <a:lstStyle/>
          <a:p>
            <a:pPr algn="l"/>
            <a:r>
              <a:rPr lang="en-US" sz="800" b="1" dirty="0"/>
              <a:t/>
            </a:r>
            <a:br>
              <a:rPr lang="en-US" sz="800" b="1" dirty="0"/>
            </a:br>
            <a:r>
              <a:rPr lang="en-US" sz="800" b="1" dirty="0"/>
              <a:t/>
            </a:r>
            <a:br>
              <a:rPr lang="en-US" sz="800" b="1" dirty="0"/>
            </a:br>
            <a:r>
              <a:rPr lang="en-US" sz="4000" b="1" dirty="0"/>
              <a:t>Properties of Interest </a:t>
            </a:r>
            <a:r>
              <a:rPr lang="en-US" sz="2000" b="1" dirty="0"/>
              <a:t>Just too good to pass up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9740" y="2514600"/>
            <a:ext cx="3352800" cy="2514600"/>
          </a:xfrm>
          <a:prstGeom prst="rect">
            <a:avLst/>
          </a:prstGeom>
        </p:spPr>
      </p:pic>
      <p:pic>
        <p:nvPicPr>
          <p:cNvPr id="1028" name="Picture 4" descr="https://trello-attachments.s3.amazonaws.com/5004c221e831218362674a02/51643eb72e2cba40790028a4/d38c385f2c0e7c1c8cf8315f5ca6d1c1/1600.JPG_preview_1000x7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889" y="5149779"/>
            <a:ext cx="1973045" cy="1479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ughn_Aeri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1949" y="2514601"/>
            <a:ext cx="3630503" cy="25131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4218 Kinsman Street View.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590"/>
          <a:stretch/>
        </p:blipFill>
        <p:spPr bwMode="auto">
          <a:xfrm>
            <a:off x="3886200" y="5118403"/>
            <a:ext cx="2623660" cy="151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89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21" y="951508"/>
            <a:ext cx="9144000" cy="685800"/>
          </a:xfrm>
        </p:spPr>
        <p:txBody>
          <a:bodyPr/>
          <a:lstStyle/>
          <a:p>
            <a:pPr marL="0" indent="0">
              <a:buNone/>
            </a:pPr>
            <a:r>
              <a:rPr lang="en-US" sz="1800" dirty="0" err="1"/>
              <a:t>Oehloff</a:t>
            </a:r>
            <a:r>
              <a:rPr lang="en-US" sz="1800" dirty="0"/>
              <a:t> Methodist Church, Hunting Valley acreage </a:t>
            </a:r>
          </a:p>
        </p:txBody>
      </p:sp>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13</a:t>
            </a:fld>
            <a:endParaRPr lang="en-US" dirty="0">
              <a:solidFill>
                <a:srgbClr val="0A3262">
                  <a:tint val="75000"/>
                </a:srgbClr>
              </a:solidFill>
            </a:endParaRPr>
          </a:p>
        </p:txBody>
      </p:sp>
      <p:sp>
        <p:nvSpPr>
          <p:cNvPr id="5" name="Title 1"/>
          <p:cNvSpPr>
            <a:spLocks noGrp="1"/>
          </p:cNvSpPr>
          <p:nvPr>
            <p:ph type="title"/>
          </p:nvPr>
        </p:nvSpPr>
        <p:spPr>
          <a:xfrm>
            <a:off x="177521" y="1985"/>
            <a:ext cx="8915400" cy="868362"/>
          </a:xfrm>
        </p:spPr>
        <p:txBody>
          <a:bodyPr/>
          <a:lstStyle/>
          <a:p>
            <a:pPr algn="l"/>
            <a:r>
              <a:rPr lang="en-US" sz="800" b="1" dirty="0"/>
              <a:t/>
            </a:r>
            <a:br>
              <a:rPr lang="en-US" sz="800" b="1" dirty="0"/>
            </a:br>
            <a:r>
              <a:rPr lang="en-US" sz="800" b="1" dirty="0"/>
              <a:t/>
            </a:r>
            <a:br>
              <a:rPr lang="en-US" sz="800" b="1" dirty="0"/>
            </a:br>
            <a:r>
              <a:rPr lang="en-US" sz="4000" b="1" dirty="0"/>
              <a:t>Properties of Interest </a:t>
            </a:r>
            <a:r>
              <a:rPr lang="en-US" sz="2000" b="1" dirty="0"/>
              <a:t>Just too good to pass up </a:t>
            </a:r>
          </a:p>
        </p:txBody>
      </p:sp>
      <p:pic>
        <p:nvPicPr>
          <p:cNvPr id="2" name="Picture 1"/>
          <p:cNvPicPr>
            <a:picLocks noChangeAspect="1"/>
          </p:cNvPicPr>
          <p:nvPr/>
        </p:nvPicPr>
        <p:blipFill rotWithShape="1">
          <a:blip r:embed="rId2"/>
          <a:srcRect l="21041" t="10257" r="8607" b="15384"/>
          <a:stretch/>
        </p:blipFill>
        <p:spPr>
          <a:xfrm>
            <a:off x="1059264" y="1637308"/>
            <a:ext cx="4598276" cy="3810000"/>
          </a:xfrm>
          <a:prstGeom prst="rect">
            <a:avLst/>
          </a:prstGeom>
        </p:spPr>
      </p:pic>
      <p:pic>
        <p:nvPicPr>
          <p:cNvPr id="1026" name="Picture 2" descr="Gates Miles-Hunting Valley Parcel.jpg"/>
          <p:cNvPicPr>
            <a:picLocks noChangeAspect="1" noChangeArrowheads="1"/>
          </p:cNvPicPr>
          <p:nvPr/>
        </p:nvPicPr>
        <p:blipFill rotWithShape="1">
          <a:blip r:embed="rId3">
            <a:extLst>
              <a:ext uri="{28A0092B-C50C-407E-A947-70E740481C1C}">
                <a14:useLocalDpi xmlns:a14="http://schemas.microsoft.com/office/drawing/2010/main" val="0"/>
              </a:ext>
            </a:extLst>
          </a:blip>
          <a:srcRect t="17685" r="46693"/>
          <a:stretch/>
        </p:blipFill>
        <p:spPr bwMode="auto">
          <a:xfrm>
            <a:off x="6693931" y="1718469"/>
            <a:ext cx="3466069"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759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30729" y="1893661"/>
            <a:ext cx="10363200" cy="1470025"/>
          </a:xfrm>
        </p:spPr>
        <p:txBody>
          <a:bodyPr>
            <a:normAutofit fontScale="90000"/>
          </a:bodyPr>
          <a:lstStyle/>
          <a:p>
            <a:r>
              <a:rPr lang="en-US" dirty="0"/>
              <a:t>Envision Cleveland seeks to collaborate with individuals, communities, ministries and government to transform neighborhoods across Cleveland.</a:t>
            </a:r>
            <a:br>
              <a:rPr lang="en-US" dirty="0"/>
            </a:br>
            <a:endParaRPr lang="en-US" b="1" dirty="0"/>
          </a:p>
        </p:txBody>
      </p:sp>
      <p:sp>
        <p:nvSpPr>
          <p:cNvPr id="6" name="TextBox 5"/>
          <p:cNvSpPr txBox="1"/>
          <p:nvPr/>
        </p:nvSpPr>
        <p:spPr>
          <a:xfrm>
            <a:off x="3467100" y="457200"/>
            <a:ext cx="5003800" cy="707886"/>
          </a:xfrm>
          <a:prstGeom prst="rect">
            <a:avLst/>
          </a:prstGeom>
          <a:noFill/>
        </p:spPr>
        <p:txBody>
          <a:bodyPr wrap="square" rtlCol="0">
            <a:spAutoFit/>
          </a:bodyPr>
          <a:lstStyle/>
          <a:p>
            <a:r>
              <a:rPr lang="en-US" sz="4000" b="1" dirty="0" smtClean="0"/>
              <a:t>Envision Cleveland </a:t>
            </a:r>
            <a:endParaRPr lang="en-US" sz="4000" b="1" dirty="0"/>
          </a:p>
        </p:txBody>
      </p:sp>
      <p:sp>
        <p:nvSpPr>
          <p:cNvPr id="9" name="AutoShape 4" descr="Image result for envision cleve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155575" y="5265605"/>
            <a:ext cx="3006725" cy="1461767"/>
          </a:xfrm>
          <a:prstGeom prst="rect">
            <a:avLst/>
          </a:prstGeom>
        </p:spPr>
      </p:pic>
      <p:sp>
        <p:nvSpPr>
          <p:cNvPr id="11" name="AutoShape 6" descr="Image result for envision clevel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envision cleve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stretch>
            <a:fillRect/>
          </a:stretch>
        </p:blipFill>
        <p:spPr>
          <a:xfrm>
            <a:off x="7333952" y="3690532"/>
            <a:ext cx="4699596" cy="3036840"/>
          </a:xfrm>
          <a:prstGeom prst="rect">
            <a:avLst/>
          </a:prstGeom>
        </p:spPr>
      </p:pic>
    </p:spTree>
    <p:extLst>
      <p:ext uri="{BB962C8B-B14F-4D97-AF65-F5344CB8AC3E}">
        <p14:creationId xmlns:p14="http://schemas.microsoft.com/office/powerpoint/2010/main" val="2410825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0">
              <a:srgbClr val="FF1515"/>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6" name="TextBox 5"/>
          <p:cNvSpPr txBox="1"/>
          <p:nvPr/>
        </p:nvSpPr>
        <p:spPr>
          <a:xfrm>
            <a:off x="155575" y="229444"/>
            <a:ext cx="11277600" cy="707886"/>
          </a:xfrm>
          <a:prstGeom prst="rect">
            <a:avLst/>
          </a:prstGeom>
          <a:noFill/>
        </p:spPr>
        <p:txBody>
          <a:bodyPr wrap="square" rtlCol="0">
            <a:spAutoFit/>
          </a:bodyPr>
          <a:lstStyle/>
          <a:p>
            <a:r>
              <a:rPr lang="en-US" sz="4000" b="1" dirty="0" smtClean="0">
                <a:solidFill>
                  <a:srgbClr val="0A3262"/>
                </a:solidFill>
              </a:rPr>
              <a:t>Underlying issues facing our community  </a:t>
            </a:r>
            <a:endParaRPr lang="en-US" sz="4000" b="1" dirty="0">
              <a:solidFill>
                <a:srgbClr val="0A3262"/>
              </a:solidFill>
            </a:endParaRPr>
          </a:p>
        </p:txBody>
      </p:sp>
      <p:sp>
        <p:nvSpPr>
          <p:cNvPr id="9" name="AutoShape 4" descr="Image result for envision cleve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pic>
        <p:nvPicPr>
          <p:cNvPr id="10" name="Picture 9"/>
          <p:cNvPicPr>
            <a:picLocks noChangeAspect="1"/>
          </p:cNvPicPr>
          <p:nvPr/>
        </p:nvPicPr>
        <p:blipFill>
          <a:blip r:embed="rId3"/>
          <a:stretch>
            <a:fillRect/>
          </a:stretch>
        </p:blipFill>
        <p:spPr>
          <a:xfrm>
            <a:off x="155575" y="5396233"/>
            <a:ext cx="3006725" cy="1461767"/>
          </a:xfrm>
          <a:prstGeom prst="rect">
            <a:avLst/>
          </a:prstGeom>
        </p:spPr>
      </p:pic>
      <p:sp>
        <p:nvSpPr>
          <p:cNvPr id="11" name="AutoShape 6" descr="Image result for envision clevel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12" name="AutoShape 8" descr="Image result for envision cleve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5" name="TextBox 4"/>
          <p:cNvSpPr txBox="1"/>
          <p:nvPr/>
        </p:nvSpPr>
        <p:spPr>
          <a:xfrm>
            <a:off x="612775" y="1485900"/>
            <a:ext cx="4670425" cy="3352800"/>
          </a:xfrm>
          <a:prstGeom prst="rect">
            <a:avLst/>
          </a:prstGeom>
          <a:noFill/>
        </p:spPr>
        <p:txBody>
          <a:bodyPr wrap="square" rtlCol="0">
            <a:spAutoFit/>
          </a:bodyPr>
          <a:lstStyle/>
          <a:p>
            <a:endParaRPr lang="en-US" dirty="0"/>
          </a:p>
        </p:txBody>
      </p:sp>
      <p:sp>
        <p:nvSpPr>
          <p:cNvPr id="2" name="TextBox 1"/>
          <p:cNvSpPr txBox="1"/>
          <p:nvPr/>
        </p:nvSpPr>
        <p:spPr>
          <a:xfrm>
            <a:off x="460375" y="1663538"/>
            <a:ext cx="7277612" cy="2062103"/>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Lack of Hope</a:t>
            </a:r>
          </a:p>
          <a:p>
            <a:pPr marL="342900" indent="-342900">
              <a:buFont typeface="Arial" panose="020B0604020202020204" pitchFamily="34" charset="0"/>
              <a:buChar char="•"/>
            </a:pPr>
            <a:r>
              <a:rPr lang="en-US" sz="3200" dirty="0" smtClean="0"/>
              <a:t>Lack of Identity</a:t>
            </a:r>
          </a:p>
          <a:p>
            <a:pPr marL="342900" indent="-342900">
              <a:buFont typeface="Arial" panose="020B0604020202020204" pitchFamily="34" charset="0"/>
              <a:buChar char="•"/>
            </a:pPr>
            <a:r>
              <a:rPr lang="en-US" sz="3200" dirty="0" smtClean="0"/>
              <a:t>Lack of Family or Belonging</a:t>
            </a:r>
          </a:p>
          <a:p>
            <a:pPr marL="342900" indent="-342900">
              <a:buFont typeface="Arial" panose="020B0604020202020204" pitchFamily="34" charset="0"/>
              <a:buChar char="•"/>
            </a:pPr>
            <a:r>
              <a:rPr lang="en-US" sz="3200" dirty="0" smtClean="0"/>
              <a:t>Lack of Resources </a:t>
            </a:r>
          </a:p>
        </p:txBody>
      </p:sp>
      <p:pic>
        <p:nvPicPr>
          <p:cNvPr id="3" name="Picture 2"/>
          <p:cNvPicPr>
            <a:picLocks noChangeAspect="1"/>
          </p:cNvPicPr>
          <p:nvPr/>
        </p:nvPicPr>
        <p:blipFill>
          <a:blip r:embed="rId4"/>
          <a:stretch>
            <a:fillRect/>
          </a:stretch>
        </p:blipFill>
        <p:spPr>
          <a:xfrm>
            <a:off x="6559237" y="2873829"/>
            <a:ext cx="5534177" cy="3859360"/>
          </a:xfrm>
          <a:prstGeom prst="rect">
            <a:avLst/>
          </a:prstGeom>
        </p:spPr>
      </p:pic>
    </p:spTree>
    <p:extLst>
      <p:ext uri="{BB962C8B-B14F-4D97-AF65-F5344CB8AC3E}">
        <p14:creationId xmlns:p14="http://schemas.microsoft.com/office/powerpoint/2010/main" val="3134761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9" name="AutoShape 4" descr="Image result for envision cleve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pic>
        <p:nvPicPr>
          <p:cNvPr id="10" name="Picture 9"/>
          <p:cNvPicPr>
            <a:picLocks noChangeAspect="1"/>
          </p:cNvPicPr>
          <p:nvPr/>
        </p:nvPicPr>
        <p:blipFill>
          <a:blip r:embed="rId3"/>
          <a:stretch>
            <a:fillRect/>
          </a:stretch>
        </p:blipFill>
        <p:spPr>
          <a:xfrm>
            <a:off x="155575" y="5396233"/>
            <a:ext cx="3006725" cy="1461767"/>
          </a:xfrm>
          <a:prstGeom prst="rect">
            <a:avLst/>
          </a:prstGeom>
        </p:spPr>
      </p:pic>
      <p:sp>
        <p:nvSpPr>
          <p:cNvPr id="11" name="AutoShape 6" descr="Image result for envision clevel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12" name="AutoShape 8" descr="Image result for envision cleve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5" name="TextBox 4"/>
          <p:cNvSpPr txBox="1"/>
          <p:nvPr/>
        </p:nvSpPr>
        <p:spPr>
          <a:xfrm>
            <a:off x="0" y="1442116"/>
            <a:ext cx="4670425" cy="3352800"/>
          </a:xfrm>
          <a:prstGeom prst="rect">
            <a:avLst/>
          </a:prstGeom>
          <a:noFill/>
        </p:spPr>
        <p:txBody>
          <a:bodyPr wrap="square" rtlCol="0">
            <a:spAutoFit/>
          </a:bodyPr>
          <a:lstStyle/>
          <a:p>
            <a:endParaRPr lang="en-US" dirty="0">
              <a:solidFill>
                <a:srgbClr val="0A3262"/>
              </a:solidFill>
            </a:endParaRPr>
          </a:p>
        </p:txBody>
      </p:sp>
      <p:sp>
        <p:nvSpPr>
          <p:cNvPr id="2" name="TextBox 1"/>
          <p:cNvSpPr txBox="1"/>
          <p:nvPr/>
        </p:nvSpPr>
        <p:spPr>
          <a:xfrm>
            <a:off x="174150" y="1548856"/>
            <a:ext cx="7277612" cy="1569660"/>
          </a:xfrm>
          <a:prstGeom prst="rect">
            <a:avLst/>
          </a:prstGeom>
          <a:noFill/>
        </p:spPr>
        <p:txBody>
          <a:bodyPr wrap="square" rtlCol="0">
            <a:spAutoFit/>
          </a:bodyPr>
          <a:lstStyle/>
          <a:p>
            <a:r>
              <a:rPr lang="en-US" sz="3200" dirty="0" smtClean="0">
                <a:solidFill>
                  <a:srgbClr val="0A3262"/>
                </a:solidFill>
              </a:rPr>
              <a:t>Restoring </a:t>
            </a:r>
            <a:r>
              <a:rPr lang="en-US" sz="3200" dirty="0" smtClean="0">
                <a:solidFill>
                  <a:srgbClr val="0A3262"/>
                </a:solidFill>
              </a:rPr>
              <a:t>hope </a:t>
            </a:r>
            <a:r>
              <a:rPr lang="en-US" sz="3200" dirty="0" smtClean="0">
                <a:solidFill>
                  <a:srgbClr val="0A3262"/>
                </a:solidFill>
              </a:rPr>
              <a:t>and </a:t>
            </a:r>
            <a:r>
              <a:rPr lang="en-US" sz="3200" dirty="0" smtClean="0">
                <a:solidFill>
                  <a:srgbClr val="0A3262"/>
                </a:solidFill>
              </a:rPr>
              <a:t>identity </a:t>
            </a:r>
            <a:endParaRPr lang="en-US" sz="3200" dirty="0" smtClean="0">
              <a:solidFill>
                <a:srgbClr val="0A3262"/>
              </a:solidFill>
            </a:endParaRPr>
          </a:p>
          <a:p>
            <a:pPr marL="457200" indent="-457200">
              <a:buFont typeface="Arial" panose="020B0604020202020204" pitchFamily="34" charset="0"/>
              <a:buChar char="•"/>
            </a:pPr>
            <a:r>
              <a:rPr lang="en-US" sz="3200" dirty="0" smtClean="0">
                <a:solidFill>
                  <a:srgbClr val="0A3262"/>
                </a:solidFill>
              </a:rPr>
              <a:t>Restoring People </a:t>
            </a:r>
          </a:p>
          <a:p>
            <a:pPr marL="457200" indent="-457200">
              <a:buFont typeface="Arial" panose="020B0604020202020204" pitchFamily="34" charset="0"/>
              <a:buChar char="•"/>
            </a:pPr>
            <a:r>
              <a:rPr lang="en-US" sz="3200" dirty="0" smtClean="0">
                <a:solidFill>
                  <a:srgbClr val="0A3262"/>
                </a:solidFill>
              </a:rPr>
              <a:t>Restoring Properties </a:t>
            </a:r>
          </a:p>
        </p:txBody>
      </p:sp>
      <p:pic>
        <p:nvPicPr>
          <p:cNvPr id="4" name="Picture 3"/>
          <p:cNvPicPr>
            <a:picLocks noChangeAspect="1"/>
          </p:cNvPicPr>
          <p:nvPr/>
        </p:nvPicPr>
        <p:blipFill rotWithShape="1">
          <a:blip r:embed="rId4"/>
          <a:srcRect l="19679" t="11206" r="-7622" b="4881"/>
          <a:stretch/>
        </p:blipFill>
        <p:spPr>
          <a:xfrm>
            <a:off x="3814916" y="3628904"/>
            <a:ext cx="4366390" cy="31096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499" y="3639019"/>
            <a:ext cx="4158932" cy="3119199"/>
          </a:xfrm>
          <a:prstGeom prst="rect">
            <a:avLst/>
          </a:prstGeom>
        </p:spPr>
      </p:pic>
      <p:pic>
        <p:nvPicPr>
          <p:cNvPr id="8" name="Picture 7"/>
          <p:cNvPicPr>
            <a:picLocks noChangeAspect="1"/>
          </p:cNvPicPr>
          <p:nvPr/>
        </p:nvPicPr>
        <p:blipFill rotWithShape="1">
          <a:blip r:embed="rId6"/>
          <a:srcRect b="27107"/>
          <a:stretch/>
        </p:blipFill>
        <p:spPr>
          <a:xfrm>
            <a:off x="7451762" y="1075260"/>
            <a:ext cx="4623005" cy="2424212"/>
          </a:xfrm>
          <a:prstGeom prst="rect">
            <a:avLst/>
          </a:prstGeom>
        </p:spPr>
      </p:pic>
      <p:sp>
        <p:nvSpPr>
          <p:cNvPr id="13" name="Rectangle 12"/>
          <p:cNvSpPr/>
          <p:nvPr/>
        </p:nvSpPr>
        <p:spPr>
          <a:xfrm>
            <a:off x="155575" y="128324"/>
            <a:ext cx="6195927" cy="1200329"/>
          </a:xfrm>
          <a:prstGeom prst="rect">
            <a:avLst/>
          </a:prstGeom>
        </p:spPr>
        <p:txBody>
          <a:bodyPr wrap="none">
            <a:spAutoFit/>
          </a:bodyPr>
          <a:lstStyle/>
          <a:p>
            <a:r>
              <a:rPr lang="en-US" sz="4000" b="1" dirty="0">
                <a:solidFill>
                  <a:srgbClr val="0A3262"/>
                </a:solidFill>
              </a:rPr>
              <a:t>Addressing </a:t>
            </a:r>
            <a:r>
              <a:rPr lang="en-US" sz="4000" b="1" dirty="0" smtClean="0">
                <a:solidFill>
                  <a:srgbClr val="0A3262"/>
                </a:solidFill>
              </a:rPr>
              <a:t>desperation </a:t>
            </a:r>
          </a:p>
          <a:p>
            <a:r>
              <a:rPr lang="en-US" sz="3200" b="1" dirty="0" smtClean="0">
                <a:solidFill>
                  <a:srgbClr val="0A3262"/>
                </a:solidFill>
              </a:rPr>
              <a:t>A three pronged approach</a:t>
            </a:r>
            <a:endParaRPr lang="en-US" sz="3200" dirty="0"/>
          </a:p>
        </p:txBody>
      </p:sp>
    </p:spTree>
    <p:extLst>
      <p:ext uri="{BB962C8B-B14F-4D97-AF65-F5344CB8AC3E}">
        <p14:creationId xmlns:p14="http://schemas.microsoft.com/office/powerpoint/2010/main" val="751969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9" name="AutoShape 4" descr="Image result for envision cleve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pic>
        <p:nvPicPr>
          <p:cNvPr id="10" name="Picture 9"/>
          <p:cNvPicPr>
            <a:picLocks noChangeAspect="1"/>
          </p:cNvPicPr>
          <p:nvPr/>
        </p:nvPicPr>
        <p:blipFill>
          <a:blip r:embed="rId3"/>
          <a:stretch>
            <a:fillRect/>
          </a:stretch>
        </p:blipFill>
        <p:spPr>
          <a:xfrm>
            <a:off x="155575" y="5281932"/>
            <a:ext cx="3006725" cy="1461767"/>
          </a:xfrm>
          <a:prstGeom prst="rect">
            <a:avLst/>
          </a:prstGeom>
        </p:spPr>
      </p:pic>
      <p:sp>
        <p:nvSpPr>
          <p:cNvPr id="11" name="AutoShape 6" descr="Image result for envision clevel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12" name="AutoShape 8" descr="Image result for envision cleve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13" name="Rectangle 12"/>
          <p:cNvSpPr/>
          <p:nvPr/>
        </p:nvSpPr>
        <p:spPr>
          <a:xfrm>
            <a:off x="226332" y="117706"/>
            <a:ext cx="6195927" cy="1200329"/>
          </a:xfrm>
          <a:prstGeom prst="rect">
            <a:avLst/>
          </a:prstGeom>
        </p:spPr>
        <p:txBody>
          <a:bodyPr wrap="none">
            <a:spAutoFit/>
          </a:bodyPr>
          <a:lstStyle/>
          <a:p>
            <a:r>
              <a:rPr lang="en-US" sz="4000" b="1" dirty="0">
                <a:solidFill>
                  <a:srgbClr val="0A3262"/>
                </a:solidFill>
              </a:rPr>
              <a:t>Addressing </a:t>
            </a:r>
            <a:r>
              <a:rPr lang="en-US" sz="4000" b="1" dirty="0" smtClean="0">
                <a:solidFill>
                  <a:srgbClr val="0A3262"/>
                </a:solidFill>
              </a:rPr>
              <a:t>desperation </a:t>
            </a:r>
          </a:p>
          <a:p>
            <a:r>
              <a:rPr lang="en-US" sz="3200" b="1" dirty="0" smtClean="0">
                <a:solidFill>
                  <a:srgbClr val="0A3262"/>
                </a:solidFill>
              </a:rPr>
              <a:t>A three pronged approach</a:t>
            </a:r>
            <a:endParaRPr lang="en-US" sz="3200" dirty="0"/>
          </a:p>
        </p:txBody>
      </p:sp>
      <p:sp>
        <p:nvSpPr>
          <p:cNvPr id="14" name="TextBox 13"/>
          <p:cNvSpPr txBox="1"/>
          <p:nvPr/>
        </p:nvSpPr>
        <p:spPr>
          <a:xfrm>
            <a:off x="226332" y="1632003"/>
            <a:ext cx="7277612" cy="1569660"/>
          </a:xfrm>
          <a:prstGeom prst="rect">
            <a:avLst/>
          </a:prstGeom>
          <a:noFill/>
        </p:spPr>
        <p:txBody>
          <a:bodyPr wrap="square" rtlCol="0">
            <a:spAutoFit/>
          </a:bodyPr>
          <a:lstStyle/>
          <a:p>
            <a:r>
              <a:rPr lang="en-US" sz="3200" dirty="0" smtClean="0">
                <a:solidFill>
                  <a:srgbClr val="0A3262"/>
                </a:solidFill>
              </a:rPr>
              <a:t>Reconciliation </a:t>
            </a:r>
          </a:p>
          <a:p>
            <a:pPr marL="457200" indent="-457200">
              <a:buFont typeface="Arial" panose="020B0604020202020204" pitchFamily="34" charset="0"/>
              <a:buChar char="•"/>
            </a:pPr>
            <a:r>
              <a:rPr lang="en-US" sz="3200" dirty="0" smtClean="0">
                <a:solidFill>
                  <a:srgbClr val="0A3262"/>
                </a:solidFill>
              </a:rPr>
              <a:t>People to God</a:t>
            </a:r>
          </a:p>
          <a:p>
            <a:pPr marL="457200" indent="-457200">
              <a:buFont typeface="Arial" panose="020B0604020202020204" pitchFamily="34" charset="0"/>
              <a:buChar char="•"/>
            </a:pPr>
            <a:r>
              <a:rPr lang="en-US" sz="3200" dirty="0" smtClean="0">
                <a:solidFill>
                  <a:srgbClr val="0A3262"/>
                </a:solidFill>
              </a:rPr>
              <a:t>People to People </a:t>
            </a:r>
          </a:p>
        </p:txBody>
      </p:sp>
      <p:pic>
        <p:nvPicPr>
          <p:cNvPr id="7" name="Picture 6"/>
          <p:cNvPicPr>
            <a:picLocks noChangeAspect="1"/>
          </p:cNvPicPr>
          <p:nvPr/>
        </p:nvPicPr>
        <p:blipFill>
          <a:blip r:embed="rId4"/>
          <a:stretch>
            <a:fillRect/>
          </a:stretch>
        </p:blipFill>
        <p:spPr>
          <a:xfrm>
            <a:off x="6066064" y="873712"/>
            <a:ext cx="5684512" cy="5649552"/>
          </a:xfrm>
          <a:prstGeom prst="rect">
            <a:avLst/>
          </a:prstGeom>
        </p:spPr>
      </p:pic>
      <p:pic>
        <p:nvPicPr>
          <p:cNvPr id="8" name="Picture 7"/>
          <p:cNvPicPr>
            <a:picLocks noChangeAspect="1"/>
          </p:cNvPicPr>
          <p:nvPr/>
        </p:nvPicPr>
        <p:blipFill>
          <a:blip r:embed="rId5"/>
          <a:stretch>
            <a:fillRect/>
          </a:stretch>
        </p:blipFill>
        <p:spPr>
          <a:xfrm>
            <a:off x="3257550" y="4091095"/>
            <a:ext cx="2744559" cy="2432170"/>
          </a:xfrm>
          <a:prstGeom prst="rect">
            <a:avLst/>
          </a:prstGeom>
        </p:spPr>
      </p:pic>
    </p:spTree>
    <p:extLst>
      <p:ext uri="{BB962C8B-B14F-4D97-AF65-F5344CB8AC3E}">
        <p14:creationId xmlns:p14="http://schemas.microsoft.com/office/powerpoint/2010/main" val="2355551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9" name="AutoShape 4" descr="Image result for envision cleve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pic>
        <p:nvPicPr>
          <p:cNvPr id="10" name="Picture 9"/>
          <p:cNvPicPr>
            <a:picLocks noChangeAspect="1"/>
          </p:cNvPicPr>
          <p:nvPr/>
        </p:nvPicPr>
        <p:blipFill>
          <a:blip r:embed="rId3"/>
          <a:stretch>
            <a:fillRect/>
          </a:stretch>
        </p:blipFill>
        <p:spPr>
          <a:xfrm>
            <a:off x="155575" y="5396233"/>
            <a:ext cx="3006725" cy="1461767"/>
          </a:xfrm>
          <a:prstGeom prst="rect">
            <a:avLst/>
          </a:prstGeom>
        </p:spPr>
      </p:pic>
      <p:sp>
        <p:nvSpPr>
          <p:cNvPr id="11" name="AutoShape 6" descr="Image result for envision clevel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12" name="AutoShape 8" descr="Image result for envision cleve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13" name="Rectangle 12"/>
          <p:cNvSpPr/>
          <p:nvPr/>
        </p:nvSpPr>
        <p:spPr>
          <a:xfrm>
            <a:off x="226332" y="117706"/>
            <a:ext cx="6195927" cy="1200329"/>
          </a:xfrm>
          <a:prstGeom prst="rect">
            <a:avLst/>
          </a:prstGeom>
        </p:spPr>
        <p:txBody>
          <a:bodyPr wrap="none">
            <a:spAutoFit/>
          </a:bodyPr>
          <a:lstStyle/>
          <a:p>
            <a:r>
              <a:rPr lang="en-US" sz="4000" b="1" dirty="0">
                <a:solidFill>
                  <a:srgbClr val="0A3262"/>
                </a:solidFill>
              </a:rPr>
              <a:t>Addressing </a:t>
            </a:r>
            <a:r>
              <a:rPr lang="en-US" sz="4000" b="1" dirty="0" smtClean="0">
                <a:solidFill>
                  <a:srgbClr val="0A3262"/>
                </a:solidFill>
              </a:rPr>
              <a:t>desperation </a:t>
            </a:r>
          </a:p>
          <a:p>
            <a:r>
              <a:rPr lang="en-US" sz="3200" b="1" dirty="0" smtClean="0">
                <a:solidFill>
                  <a:srgbClr val="0A3262"/>
                </a:solidFill>
              </a:rPr>
              <a:t>A three pronged approach</a:t>
            </a:r>
            <a:endParaRPr lang="en-US" sz="3200" dirty="0"/>
          </a:p>
        </p:txBody>
      </p:sp>
      <p:sp>
        <p:nvSpPr>
          <p:cNvPr id="14" name="TextBox 13"/>
          <p:cNvSpPr txBox="1"/>
          <p:nvPr/>
        </p:nvSpPr>
        <p:spPr>
          <a:xfrm>
            <a:off x="226332" y="1516760"/>
            <a:ext cx="7277612" cy="4031873"/>
          </a:xfrm>
          <a:prstGeom prst="rect">
            <a:avLst/>
          </a:prstGeom>
          <a:noFill/>
        </p:spPr>
        <p:txBody>
          <a:bodyPr wrap="square" rtlCol="0">
            <a:spAutoFit/>
          </a:bodyPr>
          <a:lstStyle/>
          <a:p>
            <a:r>
              <a:rPr lang="en-US" sz="3200" dirty="0" smtClean="0">
                <a:solidFill>
                  <a:srgbClr val="0A3262"/>
                </a:solidFill>
              </a:rPr>
              <a:t>Resourcing </a:t>
            </a:r>
          </a:p>
          <a:p>
            <a:pPr marL="457200" indent="-457200">
              <a:buFont typeface="Arial" panose="020B0604020202020204" pitchFamily="34" charset="0"/>
              <a:buChar char="•"/>
            </a:pPr>
            <a:r>
              <a:rPr lang="en-US" sz="3200" dirty="0" smtClean="0"/>
              <a:t>Teams</a:t>
            </a:r>
            <a:r>
              <a:rPr lang="en-US" sz="3200" dirty="0"/>
              <a:t>/ Interns</a:t>
            </a:r>
          </a:p>
          <a:p>
            <a:pPr marL="457200" indent="-457200">
              <a:buFont typeface="Arial" panose="020B0604020202020204" pitchFamily="34" charset="0"/>
              <a:buChar char="•"/>
            </a:pPr>
            <a:r>
              <a:rPr lang="en-US" sz="3200" dirty="0" smtClean="0"/>
              <a:t>Volunteers</a:t>
            </a:r>
            <a:endParaRPr lang="en-US" sz="3200" dirty="0"/>
          </a:p>
          <a:p>
            <a:pPr marL="457200" indent="-457200">
              <a:buFont typeface="Arial" panose="020B0604020202020204" pitchFamily="34" charset="0"/>
              <a:buChar char="•"/>
            </a:pPr>
            <a:r>
              <a:rPr lang="en-US" sz="3200" dirty="0" smtClean="0"/>
              <a:t>Education</a:t>
            </a:r>
            <a:endParaRPr lang="en-US" sz="3200" dirty="0"/>
          </a:p>
          <a:p>
            <a:pPr marL="457200" indent="-457200">
              <a:buFont typeface="Arial" panose="020B0604020202020204" pitchFamily="34" charset="0"/>
              <a:buChar char="•"/>
            </a:pPr>
            <a:r>
              <a:rPr lang="en-US" sz="3200" dirty="0" smtClean="0"/>
              <a:t>Financial </a:t>
            </a:r>
            <a:endParaRPr lang="en-US" sz="3200" dirty="0"/>
          </a:p>
          <a:p>
            <a:pPr marL="457200" indent="-457200">
              <a:buFont typeface="Arial" panose="020B0604020202020204" pitchFamily="34" charset="0"/>
              <a:buChar char="•"/>
            </a:pPr>
            <a:r>
              <a:rPr lang="en-US" sz="3200" dirty="0" smtClean="0"/>
              <a:t>Consulting </a:t>
            </a:r>
            <a:endParaRPr lang="en-US" sz="3200" dirty="0"/>
          </a:p>
          <a:p>
            <a:pPr marL="457200" indent="-457200">
              <a:buFont typeface="Arial" panose="020B0604020202020204" pitchFamily="34" charset="0"/>
              <a:buChar char="•"/>
            </a:pPr>
            <a:r>
              <a:rPr lang="en-US" sz="3200" dirty="0" smtClean="0"/>
              <a:t>Service</a:t>
            </a:r>
            <a:endParaRPr lang="en-US" sz="3200" dirty="0"/>
          </a:p>
          <a:p>
            <a:endParaRPr lang="en-US" sz="3200" dirty="0" smtClean="0">
              <a:solidFill>
                <a:srgbClr val="0A3262"/>
              </a:solidFill>
            </a:endParaRPr>
          </a:p>
        </p:txBody>
      </p:sp>
      <p:pic>
        <p:nvPicPr>
          <p:cNvPr id="2" name="Picture 1"/>
          <p:cNvPicPr>
            <a:picLocks noChangeAspect="1"/>
          </p:cNvPicPr>
          <p:nvPr/>
        </p:nvPicPr>
        <p:blipFill>
          <a:blip r:embed="rId4"/>
          <a:stretch>
            <a:fillRect/>
          </a:stretch>
        </p:blipFill>
        <p:spPr>
          <a:xfrm>
            <a:off x="7151914" y="1516760"/>
            <a:ext cx="4733909" cy="3253201"/>
          </a:xfrm>
          <a:prstGeom prst="rect">
            <a:avLst/>
          </a:prstGeom>
        </p:spPr>
      </p:pic>
      <p:pic>
        <p:nvPicPr>
          <p:cNvPr id="3" name="Picture 2"/>
          <p:cNvPicPr>
            <a:picLocks noChangeAspect="1"/>
          </p:cNvPicPr>
          <p:nvPr/>
        </p:nvPicPr>
        <p:blipFill>
          <a:blip r:embed="rId5"/>
          <a:stretch>
            <a:fillRect/>
          </a:stretch>
        </p:blipFill>
        <p:spPr>
          <a:xfrm>
            <a:off x="4204606" y="2755426"/>
            <a:ext cx="2760616" cy="2012460"/>
          </a:xfrm>
          <a:prstGeom prst="rect">
            <a:avLst/>
          </a:prstGeom>
        </p:spPr>
      </p:pic>
      <p:pic>
        <p:nvPicPr>
          <p:cNvPr id="4" name="Picture 3"/>
          <p:cNvPicPr>
            <a:picLocks noChangeAspect="1"/>
          </p:cNvPicPr>
          <p:nvPr/>
        </p:nvPicPr>
        <p:blipFill rotWithShape="1">
          <a:blip r:embed="rId6"/>
          <a:srcRect t="1" b="25152"/>
          <a:stretch/>
        </p:blipFill>
        <p:spPr>
          <a:xfrm>
            <a:off x="3592285" y="5071023"/>
            <a:ext cx="8489479" cy="1646192"/>
          </a:xfrm>
          <a:prstGeom prst="rect">
            <a:avLst/>
          </a:prstGeom>
        </p:spPr>
      </p:pic>
    </p:spTree>
    <p:extLst>
      <p:ext uri="{BB962C8B-B14F-4D97-AF65-F5344CB8AC3E}">
        <p14:creationId xmlns:p14="http://schemas.microsoft.com/office/powerpoint/2010/main" val="2436757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9" name="AutoShape 4" descr="Image result for envision cleve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pic>
        <p:nvPicPr>
          <p:cNvPr id="10" name="Picture 9"/>
          <p:cNvPicPr>
            <a:picLocks noChangeAspect="1"/>
          </p:cNvPicPr>
          <p:nvPr/>
        </p:nvPicPr>
        <p:blipFill>
          <a:blip r:embed="rId3"/>
          <a:stretch>
            <a:fillRect/>
          </a:stretch>
        </p:blipFill>
        <p:spPr>
          <a:xfrm>
            <a:off x="166582" y="5181129"/>
            <a:ext cx="3006725" cy="1461767"/>
          </a:xfrm>
          <a:prstGeom prst="rect">
            <a:avLst/>
          </a:prstGeom>
        </p:spPr>
      </p:pic>
      <p:sp>
        <p:nvSpPr>
          <p:cNvPr id="11" name="AutoShape 6" descr="Image result for envision clevel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12" name="AutoShape 8" descr="Image result for envision cleve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13" name="Rectangle 12"/>
          <p:cNvSpPr/>
          <p:nvPr/>
        </p:nvSpPr>
        <p:spPr>
          <a:xfrm>
            <a:off x="226332" y="117706"/>
            <a:ext cx="10668305" cy="707886"/>
          </a:xfrm>
          <a:prstGeom prst="rect">
            <a:avLst/>
          </a:prstGeom>
        </p:spPr>
        <p:txBody>
          <a:bodyPr wrap="none">
            <a:spAutoFit/>
          </a:bodyPr>
          <a:lstStyle/>
          <a:p>
            <a:r>
              <a:rPr lang="en-US" sz="4000" b="1" dirty="0" smtClean="0">
                <a:solidFill>
                  <a:srgbClr val="0A3262"/>
                </a:solidFill>
              </a:rPr>
              <a:t>Advantages to working with the Land Bank</a:t>
            </a:r>
          </a:p>
        </p:txBody>
      </p:sp>
      <p:sp>
        <p:nvSpPr>
          <p:cNvPr id="14" name="TextBox 13"/>
          <p:cNvSpPr txBox="1"/>
          <p:nvPr/>
        </p:nvSpPr>
        <p:spPr>
          <a:xfrm>
            <a:off x="226332" y="1087761"/>
            <a:ext cx="10558689" cy="3539430"/>
          </a:xfrm>
          <a:prstGeom prst="rect">
            <a:avLst/>
          </a:prstGeom>
          <a:noFill/>
        </p:spPr>
        <p:txBody>
          <a:bodyPr wrap="square" rtlCol="0">
            <a:spAutoFit/>
          </a:bodyPr>
          <a:lstStyle/>
          <a:p>
            <a:r>
              <a:rPr lang="en-US" sz="2800" dirty="0" smtClean="0"/>
              <a:t>The Cuyahoga Land Bank provides…</a:t>
            </a:r>
          </a:p>
          <a:p>
            <a:pPr marL="457200" indent="-457200">
              <a:buFont typeface="Arial" panose="020B0604020202020204" pitchFamily="34" charset="0"/>
              <a:buChar char="•"/>
            </a:pPr>
            <a:r>
              <a:rPr lang="en-US" sz="2800" dirty="0"/>
              <a:t>L</a:t>
            </a:r>
            <a:r>
              <a:rPr lang="en-US" sz="2800" dirty="0" smtClean="0"/>
              <a:t>egal tools </a:t>
            </a:r>
            <a:r>
              <a:rPr lang="en-US" sz="2800" dirty="0"/>
              <a:t>and </a:t>
            </a:r>
            <a:r>
              <a:rPr lang="en-US" sz="2800" dirty="0" smtClean="0"/>
              <a:t>expertise</a:t>
            </a:r>
            <a:endParaRPr lang="en-US" sz="2800" dirty="0"/>
          </a:p>
          <a:p>
            <a:pPr marL="457200" indent="-457200">
              <a:buFont typeface="Arial" panose="020B0604020202020204" pitchFamily="34" charset="0"/>
              <a:buChar char="•"/>
            </a:pPr>
            <a:r>
              <a:rPr lang="en-US" sz="2800" dirty="0"/>
              <a:t>P</a:t>
            </a:r>
            <a:r>
              <a:rPr lang="en-US" sz="2800" dirty="0" smtClean="0"/>
              <a:t>roperties for staff housing and facilities</a:t>
            </a:r>
          </a:p>
          <a:p>
            <a:pPr marL="457200" indent="-457200">
              <a:buFont typeface="Arial" panose="020B0604020202020204" pitchFamily="34" charset="0"/>
              <a:buChar char="•"/>
            </a:pPr>
            <a:r>
              <a:rPr lang="en-US" sz="2800" dirty="0" smtClean="0"/>
              <a:t>Access to land for greenspace </a:t>
            </a:r>
            <a:r>
              <a:rPr lang="en-US" sz="2800" dirty="0"/>
              <a:t>p</a:t>
            </a:r>
            <a:r>
              <a:rPr lang="en-US" sz="2800" dirty="0" smtClean="0"/>
              <a:t>rojects</a:t>
            </a:r>
            <a:endParaRPr lang="en-US" sz="2800" dirty="0"/>
          </a:p>
          <a:p>
            <a:pPr marL="457200" indent="-457200">
              <a:buFont typeface="Arial" panose="020B0604020202020204" pitchFamily="34" charset="0"/>
              <a:buChar char="•"/>
            </a:pPr>
            <a:r>
              <a:rPr lang="en-US" sz="2800" dirty="0" smtClean="0"/>
              <a:t>Income </a:t>
            </a:r>
            <a:r>
              <a:rPr lang="en-US" sz="2800" dirty="0" smtClean="0"/>
              <a:t>generation </a:t>
            </a:r>
            <a:r>
              <a:rPr lang="en-US" sz="2800" dirty="0"/>
              <a:t>p</a:t>
            </a:r>
            <a:r>
              <a:rPr lang="en-US" sz="2800" dirty="0" smtClean="0"/>
              <a:t>roperties</a:t>
            </a:r>
            <a:endParaRPr lang="en-US" sz="2800" dirty="0"/>
          </a:p>
          <a:p>
            <a:pPr marL="457200" indent="-457200">
              <a:buFont typeface="Arial" panose="020B0604020202020204" pitchFamily="34" charset="0"/>
              <a:buChar char="•"/>
            </a:pPr>
            <a:r>
              <a:rPr lang="en-US" sz="2800" dirty="0" smtClean="0"/>
              <a:t>Support for </a:t>
            </a:r>
            <a:r>
              <a:rPr lang="en-US" sz="2800" dirty="0" smtClean="0"/>
              <a:t>large scale </a:t>
            </a:r>
            <a:r>
              <a:rPr lang="en-US" sz="2800" dirty="0"/>
              <a:t>s</a:t>
            </a:r>
            <a:r>
              <a:rPr lang="en-US" sz="2800" dirty="0" smtClean="0"/>
              <a:t>ervice </a:t>
            </a:r>
            <a:r>
              <a:rPr lang="en-US" sz="2800" dirty="0"/>
              <a:t>p</a:t>
            </a:r>
            <a:r>
              <a:rPr lang="en-US" sz="2800" dirty="0" smtClean="0"/>
              <a:t>rojects</a:t>
            </a:r>
            <a:endParaRPr lang="en-US" sz="2800" dirty="0" smtClean="0"/>
          </a:p>
          <a:p>
            <a:pPr marL="457200" indent="-457200">
              <a:buFont typeface="Arial" panose="020B0604020202020204" pitchFamily="34" charset="0"/>
              <a:buChar char="•"/>
            </a:pPr>
            <a:r>
              <a:rPr lang="en-US" sz="2800" dirty="0" smtClean="0"/>
              <a:t>Great </a:t>
            </a:r>
            <a:r>
              <a:rPr lang="en-US" sz="2800" dirty="0" smtClean="0"/>
              <a:t>networking </a:t>
            </a:r>
            <a:r>
              <a:rPr lang="en-US" sz="2800" dirty="0" smtClean="0"/>
              <a:t>opportunities </a:t>
            </a:r>
            <a:endParaRPr lang="en-US" sz="2800" dirty="0"/>
          </a:p>
          <a:p>
            <a:pPr marL="457200" indent="-457200">
              <a:buFont typeface="Arial" panose="020B0604020202020204" pitchFamily="34" charset="0"/>
              <a:buChar char="•"/>
            </a:pPr>
            <a:r>
              <a:rPr lang="en-US" sz="2800" dirty="0" smtClean="0"/>
              <a:t>The </a:t>
            </a:r>
            <a:r>
              <a:rPr lang="en-US" sz="2800" dirty="0"/>
              <a:t>Best Cheer Section!</a:t>
            </a:r>
          </a:p>
        </p:txBody>
      </p:sp>
      <p:pic>
        <p:nvPicPr>
          <p:cNvPr id="5" name="Picture 4"/>
          <p:cNvPicPr>
            <a:picLocks noChangeAspect="1"/>
          </p:cNvPicPr>
          <p:nvPr/>
        </p:nvPicPr>
        <p:blipFill rotWithShape="1">
          <a:blip r:embed="rId4"/>
          <a:srcRect r="30995"/>
          <a:stretch/>
        </p:blipFill>
        <p:spPr>
          <a:xfrm>
            <a:off x="9458638" y="4701197"/>
            <a:ext cx="2652765" cy="1941699"/>
          </a:xfrm>
          <a:prstGeom prst="rect">
            <a:avLst/>
          </a:prstGeom>
        </p:spPr>
      </p:pic>
      <p:pic>
        <p:nvPicPr>
          <p:cNvPr id="6" name="Picture 5"/>
          <p:cNvPicPr>
            <a:picLocks noChangeAspect="1"/>
          </p:cNvPicPr>
          <p:nvPr/>
        </p:nvPicPr>
        <p:blipFill>
          <a:blip r:embed="rId5"/>
          <a:stretch>
            <a:fillRect/>
          </a:stretch>
        </p:blipFill>
        <p:spPr>
          <a:xfrm>
            <a:off x="8521779" y="1967367"/>
            <a:ext cx="3612390" cy="2562905"/>
          </a:xfrm>
          <a:prstGeom prst="rect">
            <a:avLst/>
          </a:prstGeom>
        </p:spPr>
      </p:pic>
      <p:pic>
        <p:nvPicPr>
          <p:cNvPr id="1026" name="Picture 2" descr="67c95bb2-2561-434a-b07d-937f3556a094@namprd07"/>
          <p:cNvPicPr>
            <a:picLocks noChangeAspect="1" noChangeArrowheads="1"/>
          </p:cNvPicPr>
          <p:nvPr/>
        </p:nvPicPr>
        <p:blipFill rotWithShape="1">
          <a:blip r:embed="rId6">
            <a:extLst>
              <a:ext uri="{28A0092B-C50C-407E-A947-70E740481C1C}">
                <a14:useLocalDpi xmlns:a14="http://schemas.microsoft.com/office/drawing/2010/main" val="0"/>
              </a:ext>
            </a:extLst>
          </a:blip>
          <a:srcRect l="8657" t="11324" r="9255" b="9335"/>
          <a:stretch/>
        </p:blipFill>
        <p:spPr bwMode="auto">
          <a:xfrm>
            <a:off x="6692202" y="4729444"/>
            <a:ext cx="2600640" cy="188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368c3ec1-4aa3-48b3-87eb-9cb5ea892a44@namprd07"/>
          <p:cNvPicPr>
            <a:picLocks noChangeAspect="1" noChangeArrowheads="1"/>
          </p:cNvPicPr>
          <p:nvPr/>
        </p:nvPicPr>
        <p:blipFill rotWithShape="1">
          <a:blip r:embed="rId7">
            <a:extLst>
              <a:ext uri="{28A0092B-C50C-407E-A947-70E740481C1C}">
                <a14:useLocalDpi xmlns:a14="http://schemas.microsoft.com/office/drawing/2010/main" val="0"/>
              </a:ext>
            </a:extLst>
          </a:blip>
          <a:srcRect l="13933" t="25610" r="7606" b="12193"/>
          <a:stretch/>
        </p:blipFill>
        <p:spPr bwMode="auto">
          <a:xfrm>
            <a:off x="3410487" y="4745780"/>
            <a:ext cx="3115919" cy="185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112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2</a:t>
            </a:fld>
            <a:endParaRPr lang="en-US" dirty="0">
              <a:solidFill>
                <a:srgbClr val="0A3262">
                  <a:tint val="75000"/>
                </a:srgbClr>
              </a:solidFill>
            </a:endParaRPr>
          </a:p>
        </p:txBody>
      </p:sp>
      <p:sp>
        <p:nvSpPr>
          <p:cNvPr id="6" name="TextBox 5">
            <a:extLst>
              <a:ext uri="{FF2B5EF4-FFF2-40B4-BE49-F238E27FC236}">
                <a16:creationId xmlns="" xmlns:a16="http://schemas.microsoft.com/office/drawing/2014/main" id="{CF4437F0-3FD9-4C36-9512-8B04A7483208}"/>
              </a:ext>
            </a:extLst>
          </p:cNvPr>
          <p:cNvSpPr txBox="1"/>
          <p:nvPr/>
        </p:nvSpPr>
        <p:spPr>
          <a:xfrm>
            <a:off x="1094014" y="400050"/>
            <a:ext cx="10809515" cy="5232202"/>
          </a:xfrm>
          <a:prstGeom prst="rect">
            <a:avLst/>
          </a:prstGeom>
          <a:noFill/>
        </p:spPr>
        <p:txBody>
          <a:bodyPr wrap="square" rtlCol="0">
            <a:spAutoFit/>
          </a:bodyPr>
          <a:lstStyle/>
          <a:p>
            <a:pPr algn="ctr"/>
            <a:r>
              <a:rPr lang="en-US" sz="2800" b="1" dirty="0"/>
              <a:t>Session </a:t>
            </a:r>
            <a:r>
              <a:rPr lang="en-US" sz="2800" b="1" dirty="0" smtClean="0"/>
              <a:t>Goals</a:t>
            </a:r>
            <a:endParaRPr lang="en-US" sz="2800" b="1" dirty="0"/>
          </a:p>
          <a:p>
            <a:endParaRPr lang="en-US" dirty="0"/>
          </a:p>
          <a:p>
            <a:r>
              <a:rPr lang="en-US" b="1" dirty="0" smtClean="0"/>
              <a:t>Inspire professionals and grassroots practitioners to forge new, </a:t>
            </a:r>
            <a:r>
              <a:rPr lang="en-US" b="1" smtClean="0"/>
              <a:t>non-traditional partnerships.</a:t>
            </a:r>
            <a:endParaRPr lang="en-US" b="1" dirty="0"/>
          </a:p>
          <a:p>
            <a:endParaRPr lang="en-US" b="1" dirty="0" smtClean="0"/>
          </a:p>
          <a:p>
            <a:r>
              <a:rPr lang="en-US" b="1" dirty="0" smtClean="0"/>
              <a:t>And to share the stories of how we…</a:t>
            </a:r>
          </a:p>
          <a:p>
            <a:endParaRPr lang="en-US" b="1" dirty="0" smtClean="0"/>
          </a:p>
          <a:p>
            <a:pPr marL="285750" indent="-285750">
              <a:buFont typeface="Arial" panose="020B0604020202020204" pitchFamily="34" charset="0"/>
              <a:buChar char="•"/>
            </a:pPr>
            <a:r>
              <a:rPr lang="en-US" dirty="0" smtClean="0"/>
              <a:t>Adapt </a:t>
            </a:r>
            <a:r>
              <a:rPr lang="en-US" dirty="0"/>
              <a:t>the property research process and presentation to the micro-scale for use by non-traditional, often non-professional partners </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dirty="0"/>
              <a:t>V</a:t>
            </a:r>
            <a:r>
              <a:rPr lang="en-US" dirty="0" smtClean="0"/>
              <a:t>et </a:t>
            </a:r>
            <a:r>
              <a:rPr lang="en-US" dirty="0"/>
              <a:t>project proposals using our proven Big 5 assessment – credibility, development capability, capacity, programming, and sustainability </a:t>
            </a:r>
          </a:p>
          <a:p>
            <a:endParaRPr lang="en-US" dirty="0"/>
          </a:p>
          <a:p>
            <a:pPr marL="285750" indent="-285750">
              <a:buFont typeface="Arial" panose="020B0604020202020204" pitchFamily="34" charset="0"/>
              <a:buChar char="•"/>
            </a:pPr>
            <a:r>
              <a:rPr lang="en-US" dirty="0" smtClean="0"/>
              <a:t>How </a:t>
            </a:r>
            <a:r>
              <a:rPr lang="en-US" dirty="0"/>
              <a:t>to use legal and transactional tools to minimize risk while embracing creativity and supporting grassroots organizations in making bold impact </a:t>
            </a:r>
            <a:endParaRPr lang="en-US" dirty="0" smtClean="0"/>
          </a:p>
          <a:p>
            <a:endParaRPr lang="en-US" b="1" dirty="0" smtClean="0"/>
          </a:p>
          <a:p>
            <a:endParaRPr lang="en-US" dirty="0"/>
          </a:p>
          <a:p>
            <a:endParaRPr lang="en-US" dirty="0"/>
          </a:p>
          <a:p>
            <a:endParaRPr lang="en-US" dirty="0"/>
          </a:p>
        </p:txBody>
      </p:sp>
    </p:spTree>
    <p:extLst>
      <p:ext uri="{BB962C8B-B14F-4D97-AF65-F5344CB8AC3E}">
        <p14:creationId xmlns:p14="http://schemas.microsoft.com/office/powerpoint/2010/main" val="2511338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gs>
            <a:gs pos="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0923" y="4134444"/>
            <a:ext cx="10363200" cy="1470025"/>
          </a:xfrm>
        </p:spPr>
        <p:txBody>
          <a:bodyPr>
            <a:normAutofit/>
          </a:bodyPr>
          <a:lstStyle/>
          <a:p>
            <a:r>
              <a:rPr lang="en-US" dirty="0"/>
              <a:t>www.envisioncleveland.org</a:t>
            </a:r>
            <a:br>
              <a:rPr lang="en-US" dirty="0"/>
            </a:br>
            <a:endParaRPr lang="en-US" b="1" dirty="0"/>
          </a:p>
        </p:txBody>
      </p:sp>
      <p:sp>
        <p:nvSpPr>
          <p:cNvPr id="9" name="AutoShape 4" descr="Image result for envision cleve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pic>
        <p:nvPicPr>
          <p:cNvPr id="10" name="Picture 9"/>
          <p:cNvPicPr>
            <a:picLocks noChangeAspect="1"/>
          </p:cNvPicPr>
          <p:nvPr/>
        </p:nvPicPr>
        <p:blipFill>
          <a:blip r:embed="rId3"/>
          <a:stretch>
            <a:fillRect/>
          </a:stretch>
        </p:blipFill>
        <p:spPr>
          <a:xfrm>
            <a:off x="3135504" y="1035249"/>
            <a:ext cx="5869322" cy="2853464"/>
          </a:xfrm>
          <a:prstGeom prst="rect">
            <a:avLst/>
          </a:prstGeom>
        </p:spPr>
      </p:pic>
      <p:sp>
        <p:nvSpPr>
          <p:cNvPr id="11" name="AutoShape 6" descr="Image result for envision clevel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
        <p:nvSpPr>
          <p:cNvPr id="12" name="AutoShape 8" descr="Image result for envision cleve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A3262"/>
              </a:solidFill>
            </a:endParaRPr>
          </a:p>
        </p:txBody>
      </p:sp>
    </p:spTree>
    <p:extLst>
      <p:ext uri="{BB962C8B-B14F-4D97-AF65-F5344CB8AC3E}">
        <p14:creationId xmlns:p14="http://schemas.microsoft.com/office/powerpoint/2010/main" val="1557344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normAutofit fontScale="90000"/>
          </a:bodyPr>
          <a:lstStyle/>
          <a:p>
            <a:pPr algn="ctr"/>
            <a:r>
              <a:rPr lang="en-US" b="1" dirty="0"/>
              <a:t>Examples of Non-Traditional </a:t>
            </a:r>
            <a:r>
              <a:rPr lang="en-US" b="1" dirty="0" smtClean="0"/>
              <a:t>                    Cuyahoga </a:t>
            </a:r>
            <a:r>
              <a:rPr lang="en-US" b="1" dirty="0"/>
              <a:t>Land Bank Collaborations</a:t>
            </a:r>
          </a:p>
        </p:txBody>
      </p:sp>
      <p:graphicFrame>
        <p:nvGraphicFramePr>
          <p:cNvPr id="9" name="Diagram 8"/>
          <p:cNvGraphicFramePr/>
          <p:nvPr>
            <p:extLst>
              <p:ext uri="{D42A27DB-BD31-4B8C-83A1-F6EECF244321}">
                <p14:modId xmlns:p14="http://schemas.microsoft.com/office/powerpoint/2010/main" val="1768244492"/>
              </p:ext>
            </p:extLst>
          </p:nvPr>
        </p:nvGraphicFramePr>
        <p:xfrm>
          <a:off x="6305004" y="2028825"/>
          <a:ext cx="5444455" cy="4467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a:srcRect r="3044" b="9633"/>
          <a:stretch/>
        </p:blipFill>
        <p:spPr>
          <a:xfrm>
            <a:off x="427541" y="1856682"/>
            <a:ext cx="2286163" cy="2730833"/>
          </a:xfrm>
          <a:prstGeom prst="rect">
            <a:avLst/>
          </a:prstGeom>
        </p:spPr>
      </p:pic>
      <p:pic>
        <p:nvPicPr>
          <p:cNvPr id="6" name="Picture 5"/>
          <p:cNvPicPr>
            <a:picLocks noChangeAspect="1"/>
          </p:cNvPicPr>
          <p:nvPr/>
        </p:nvPicPr>
        <p:blipFill>
          <a:blip r:embed="rId9"/>
          <a:stretch>
            <a:fillRect/>
          </a:stretch>
        </p:blipFill>
        <p:spPr>
          <a:xfrm>
            <a:off x="3138279" y="2168285"/>
            <a:ext cx="2907487" cy="2419230"/>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t="15985" r="2117"/>
          <a:stretch/>
        </p:blipFill>
        <p:spPr>
          <a:xfrm>
            <a:off x="3138280" y="4804205"/>
            <a:ext cx="2907487" cy="1894810"/>
          </a:xfrm>
          <a:prstGeom prst="rect">
            <a:avLst/>
          </a:prstGeom>
        </p:spPr>
      </p:pic>
      <p:pic>
        <p:nvPicPr>
          <p:cNvPr id="1026" name="Picture 2" descr="image005"/>
          <p:cNvPicPr>
            <a:picLocks noChangeAspect="1" noChangeArrowheads="1"/>
          </p:cNvPicPr>
          <p:nvPr/>
        </p:nvPicPr>
        <p:blipFill rotWithShape="1">
          <a:blip r:embed="rId11">
            <a:extLst>
              <a:ext uri="{28A0092B-C50C-407E-A947-70E740481C1C}">
                <a14:useLocalDpi xmlns:a14="http://schemas.microsoft.com/office/drawing/2010/main" val="0"/>
              </a:ext>
            </a:extLst>
          </a:blip>
          <a:srcRect l="4616" t="19712" r="9664" b="11297"/>
          <a:stretch/>
        </p:blipFill>
        <p:spPr bwMode="auto">
          <a:xfrm>
            <a:off x="29966" y="4847303"/>
            <a:ext cx="3020299" cy="185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761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7025"/>
            <a:ext cx="10515600" cy="1325563"/>
          </a:xfrm>
        </p:spPr>
        <p:txBody>
          <a:bodyPr>
            <a:normAutofit fontScale="90000"/>
          </a:bodyPr>
          <a:lstStyle/>
          <a:p>
            <a:pPr algn="ctr"/>
            <a:r>
              <a:rPr lang="en-US" b="1" dirty="0"/>
              <a:t>Examples of Non-Traditional Cuyahoga Land Bank Collaborations</a:t>
            </a:r>
          </a:p>
        </p:txBody>
      </p:sp>
      <p:graphicFrame>
        <p:nvGraphicFramePr>
          <p:cNvPr id="9" name="Diagram 8"/>
          <p:cNvGraphicFramePr/>
          <p:nvPr>
            <p:extLst>
              <p:ext uri="{D42A27DB-BD31-4B8C-83A1-F6EECF244321}">
                <p14:modId xmlns:p14="http://schemas.microsoft.com/office/powerpoint/2010/main" val="3391740678"/>
              </p:ext>
            </p:extLst>
          </p:nvPr>
        </p:nvGraphicFramePr>
        <p:xfrm>
          <a:off x="838202" y="2028825"/>
          <a:ext cx="5537431" cy="4467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9110" y="2028825"/>
            <a:ext cx="2352611" cy="1561855"/>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6379" r="2948" b="25552"/>
          <a:stretch/>
        </p:blipFill>
        <p:spPr>
          <a:xfrm>
            <a:off x="9375198" y="2024853"/>
            <a:ext cx="2469162" cy="1565827"/>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8238" y="3439679"/>
            <a:ext cx="2287757" cy="1743348"/>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63567" y="4853166"/>
            <a:ext cx="2072694" cy="1737713"/>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19754" y="4853166"/>
            <a:ext cx="1924606" cy="1740715"/>
          </a:xfrm>
          <a:prstGeom prst="rect">
            <a:avLst/>
          </a:prstGeom>
        </p:spPr>
      </p:pic>
    </p:spTree>
    <p:extLst>
      <p:ext uri="{BB962C8B-B14F-4D97-AF65-F5344CB8AC3E}">
        <p14:creationId xmlns:p14="http://schemas.microsoft.com/office/powerpoint/2010/main" val="3274503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6987"/>
            <a:ext cx="11980505" cy="1325563"/>
          </a:xfrm>
        </p:spPr>
        <p:txBody>
          <a:bodyPr>
            <a:normAutofit fontScale="90000"/>
          </a:bodyPr>
          <a:lstStyle/>
          <a:p>
            <a:pPr algn="ctr"/>
            <a:r>
              <a:rPr lang="en-US" b="1" dirty="0"/>
              <a:t>How to Initiate Non-Traditional Collaborations</a:t>
            </a:r>
          </a:p>
        </p:txBody>
      </p:sp>
      <p:sp>
        <p:nvSpPr>
          <p:cNvPr id="4" name="TextBox 3"/>
          <p:cNvSpPr txBox="1"/>
          <p:nvPr/>
        </p:nvSpPr>
        <p:spPr>
          <a:xfrm>
            <a:off x="416687" y="1182688"/>
            <a:ext cx="10209402" cy="3046988"/>
          </a:xfrm>
          <a:prstGeom prst="rect">
            <a:avLst/>
          </a:prstGeom>
          <a:noFill/>
        </p:spPr>
        <p:txBody>
          <a:bodyPr wrap="square" rtlCol="0">
            <a:spAutoFit/>
          </a:bodyPr>
          <a:lstStyle/>
          <a:p>
            <a:pPr marL="571500" indent="-571500">
              <a:buFont typeface="Wingdings" panose="05000000000000000000" pitchFamily="2" charset="2"/>
              <a:buChar char="§"/>
            </a:pPr>
            <a:r>
              <a:rPr lang="en-US" sz="2400" b="1" dirty="0"/>
              <a:t>Cross-linking With Non-Profits  Working With Special Populations</a:t>
            </a:r>
          </a:p>
          <a:p>
            <a:pPr marL="571500" indent="-571500">
              <a:buFont typeface="Wingdings" panose="05000000000000000000" pitchFamily="2" charset="2"/>
              <a:buChar char="§"/>
            </a:pPr>
            <a:endParaRPr lang="en-US" sz="2400" b="1" dirty="0"/>
          </a:p>
          <a:p>
            <a:pPr marL="571500" indent="-571500">
              <a:buFont typeface="Wingdings" panose="05000000000000000000" pitchFamily="2" charset="2"/>
              <a:buChar char="§"/>
            </a:pPr>
            <a:r>
              <a:rPr lang="en-US" sz="2400" b="1" dirty="0"/>
              <a:t>Word of Mouth</a:t>
            </a:r>
          </a:p>
          <a:p>
            <a:pPr marL="571500" indent="-571500">
              <a:buFont typeface="Wingdings" panose="05000000000000000000" pitchFamily="2" charset="2"/>
              <a:buChar char="§"/>
            </a:pPr>
            <a:endParaRPr lang="en-US" sz="2400" b="1" dirty="0"/>
          </a:p>
          <a:p>
            <a:pPr marL="571500" indent="-571500">
              <a:buFont typeface="Wingdings" panose="05000000000000000000" pitchFamily="2" charset="2"/>
              <a:buChar char="§"/>
            </a:pPr>
            <a:r>
              <a:rPr lang="en-US" sz="2400" b="1" dirty="0" smtClean="0"/>
              <a:t>Website &amp; Storytelling</a:t>
            </a:r>
            <a:endParaRPr lang="en-US" sz="2400" b="1" dirty="0"/>
          </a:p>
          <a:p>
            <a:pPr marL="571500" indent="-571500">
              <a:buFont typeface="Wingdings" panose="05000000000000000000" pitchFamily="2" charset="2"/>
              <a:buChar char="§"/>
            </a:pPr>
            <a:endParaRPr lang="en-US" sz="2400" b="1" dirty="0"/>
          </a:p>
          <a:p>
            <a:pPr marL="571500" indent="-571500">
              <a:buFont typeface="Wingdings" panose="05000000000000000000" pitchFamily="2" charset="2"/>
              <a:buChar char="§"/>
            </a:pPr>
            <a:r>
              <a:rPr lang="en-US" sz="2400" b="1" dirty="0"/>
              <a:t>Direct Out-Reach: Community Meetings</a:t>
            </a:r>
            <a:endParaRPr lang="en-US" sz="2400" dirty="0"/>
          </a:p>
        </p:txBody>
      </p:sp>
      <p:sp>
        <p:nvSpPr>
          <p:cNvPr id="3" name="TextBox 2"/>
          <p:cNvSpPr txBox="1"/>
          <p:nvPr/>
        </p:nvSpPr>
        <p:spPr>
          <a:xfrm>
            <a:off x="102635" y="4460256"/>
            <a:ext cx="11775233" cy="1200329"/>
          </a:xfrm>
          <a:prstGeom prst="rect">
            <a:avLst/>
          </a:prstGeom>
          <a:noFill/>
        </p:spPr>
        <p:txBody>
          <a:bodyPr wrap="square" rtlCol="0">
            <a:spAutoFit/>
          </a:bodyPr>
          <a:lstStyle/>
          <a:p>
            <a:pPr algn="ctr"/>
            <a:r>
              <a:rPr lang="en-US" sz="3600" b="1" dirty="0"/>
              <a:t>Key Point: Recognize </a:t>
            </a:r>
          </a:p>
          <a:p>
            <a:pPr algn="ctr"/>
            <a:r>
              <a:rPr lang="en-US" sz="3600" b="1" dirty="0" smtClean="0"/>
              <a:t>Good </a:t>
            </a:r>
            <a:r>
              <a:rPr lang="en-US" sz="3600" b="1" dirty="0"/>
              <a:t>Ideas/Passion vs. READINESS</a:t>
            </a:r>
          </a:p>
        </p:txBody>
      </p:sp>
    </p:spTree>
    <p:extLst>
      <p:ext uri="{BB962C8B-B14F-4D97-AF65-F5344CB8AC3E}">
        <p14:creationId xmlns:p14="http://schemas.microsoft.com/office/powerpoint/2010/main" val="515684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600" y="-228600"/>
            <a:ext cx="10515600" cy="1325562"/>
          </a:xfrm>
          <a:prstGeom prst="rect">
            <a:avLst/>
          </a:prstGeom>
        </p:spPr>
        <p:txBody>
          <a:bodyPr>
            <a:normAutofit fontScale="90000"/>
          </a:bodyPr>
          <a:lstStyle/>
          <a:p>
            <a:pPr algn="ctr"/>
            <a:r>
              <a:rPr lang="en-US" b="1" dirty="0"/>
              <a:t>8 </a:t>
            </a:r>
            <a:r>
              <a:rPr lang="en-US" b="1" dirty="0" smtClean="0"/>
              <a:t>Keys </a:t>
            </a:r>
            <a:r>
              <a:rPr lang="en-US" b="1" dirty="0"/>
              <a:t>of a Non-Traditional Collaboration</a:t>
            </a:r>
          </a:p>
        </p:txBody>
      </p:sp>
      <p:graphicFrame>
        <p:nvGraphicFramePr>
          <p:cNvPr id="5" name="Diagram 4"/>
          <p:cNvGraphicFramePr/>
          <p:nvPr>
            <p:extLst>
              <p:ext uri="{D42A27DB-BD31-4B8C-83A1-F6EECF244321}">
                <p14:modId xmlns:p14="http://schemas.microsoft.com/office/powerpoint/2010/main" val="975618718"/>
              </p:ext>
            </p:extLst>
          </p:nvPr>
        </p:nvGraphicFramePr>
        <p:xfrm>
          <a:off x="5357302" y="901700"/>
          <a:ext cx="6542597" cy="5749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8325" t="4737" r="5262" b="11511"/>
          <a:stretch/>
        </p:blipFill>
        <p:spPr>
          <a:xfrm>
            <a:off x="299053" y="1325562"/>
            <a:ext cx="3345847" cy="4323717"/>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t="2024" r="12367"/>
          <a:stretch/>
        </p:blipFill>
        <p:spPr>
          <a:xfrm>
            <a:off x="3105276" y="4459066"/>
            <a:ext cx="2150427" cy="2117313"/>
          </a:xfrm>
          <a:prstGeom prst="rect">
            <a:avLst/>
          </a:prstGeom>
        </p:spPr>
      </p:pic>
    </p:spTree>
    <p:extLst>
      <p:ext uri="{BB962C8B-B14F-4D97-AF65-F5344CB8AC3E}">
        <p14:creationId xmlns:p14="http://schemas.microsoft.com/office/powerpoint/2010/main" val="30463115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normAutofit/>
          </a:bodyPr>
          <a:lstStyle/>
          <a:p>
            <a:pPr algn="ctr"/>
            <a:r>
              <a:rPr lang="en-US" b="1" dirty="0"/>
              <a:t>Big 5: Collaboration Proposal</a:t>
            </a:r>
          </a:p>
        </p:txBody>
      </p:sp>
      <p:sp>
        <p:nvSpPr>
          <p:cNvPr id="3" name="TextBox 2"/>
          <p:cNvSpPr txBox="1"/>
          <p:nvPr/>
        </p:nvSpPr>
        <p:spPr>
          <a:xfrm>
            <a:off x="866863" y="1690688"/>
            <a:ext cx="11325137" cy="3662541"/>
          </a:xfrm>
          <a:prstGeom prst="rect">
            <a:avLst/>
          </a:prstGeom>
          <a:noFill/>
        </p:spPr>
        <p:txBody>
          <a:bodyPr wrap="square" rtlCol="0">
            <a:spAutoFit/>
          </a:bodyPr>
          <a:lstStyle/>
          <a:p>
            <a:pPr marL="742950" indent="-742950">
              <a:buFont typeface="+mj-lt"/>
              <a:buAutoNum type="arabicPeriod"/>
            </a:pPr>
            <a:r>
              <a:rPr lang="en-US" sz="4000" dirty="0"/>
              <a:t>Credibility of the Organization</a:t>
            </a:r>
          </a:p>
          <a:p>
            <a:pPr marL="457200" indent="-457200">
              <a:buFont typeface="+mj-lt"/>
              <a:buAutoNum type="arabicPeriod"/>
            </a:pPr>
            <a:endParaRPr lang="en-US" sz="800" dirty="0"/>
          </a:p>
          <a:p>
            <a:pPr marL="742950" indent="-742950">
              <a:buFont typeface="+mj-lt"/>
              <a:buAutoNum type="arabicPeriod"/>
            </a:pPr>
            <a:r>
              <a:rPr lang="en-US" sz="4000" dirty="0"/>
              <a:t>Renovation and/or Development Capacity</a:t>
            </a:r>
          </a:p>
          <a:p>
            <a:pPr marL="457200" indent="-457200">
              <a:buFont typeface="+mj-lt"/>
              <a:buAutoNum type="arabicPeriod"/>
            </a:pPr>
            <a:endParaRPr lang="en-US" sz="800" dirty="0"/>
          </a:p>
          <a:p>
            <a:pPr marL="742950" indent="-742950">
              <a:buFont typeface="+mj-lt"/>
              <a:buAutoNum type="arabicPeriod"/>
            </a:pPr>
            <a:r>
              <a:rPr lang="en-US" sz="4000" dirty="0"/>
              <a:t>Operational &amp; Financial Capacity</a:t>
            </a:r>
          </a:p>
          <a:p>
            <a:pPr marL="457200" indent="-457200">
              <a:buFont typeface="+mj-lt"/>
              <a:buAutoNum type="arabicPeriod"/>
            </a:pPr>
            <a:endParaRPr lang="en-US" sz="800" dirty="0"/>
          </a:p>
          <a:p>
            <a:pPr marL="742950" indent="-742950">
              <a:buFont typeface="+mj-lt"/>
              <a:buAutoNum type="arabicPeriod"/>
            </a:pPr>
            <a:r>
              <a:rPr lang="en-US" sz="4000" dirty="0"/>
              <a:t>Programmatic Piece</a:t>
            </a:r>
          </a:p>
          <a:p>
            <a:pPr marL="457200" indent="-457200">
              <a:buFont typeface="+mj-lt"/>
              <a:buAutoNum type="arabicPeriod"/>
            </a:pPr>
            <a:endParaRPr lang="en-US" sz="800" dirty="0"/>
          </a:p>
          <a:p>
            <a:pPr marL="742950" indent="-742950">
              <a:buFont typeface="+mj-lt"/>
              <a:buAutoNum type="arabicPeriod"/>
            </a:pPr>
            <a:r>
              <a:rPr lang="en-US" sz="4000" dirty="0"/>
              <a:t>Sustainability</a:t>
            </a:r>
          </a:p>
        </p:txBody>
      </p:sp>
    </p:spTree>
    <p:extLst>
      <p:ext uri="{BB962C8B-B14F-4D97-AF65-F5344CB8AC3E}">
        <p14:creationId xmlns:p14="http://schemas.microsoft.com/office/powerpoint/2010/main" val="859703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09067" y="365125"/>
            <a:ext cx="4810125" cy="6238875"/>
          </a:xfrm>
          <a:prstGeom prst="rect">
            <a:avLst/>
          </a:prstGeom>
        </p:spPr>
      </p:pic>
      <p:pic>
        <p:nvPicPr>
          <p:cNvPr id="5" name="Picture 4"/>
          <p:cNvPicPr>
            <a:picLocks noChangeAspect="1"/>
          </p:cNvPicPr>
          <p:nvPr/>
        </p:nvPicPr>
        <p:blipFill>
          <a:blip r:embed="rId4"/>
          <a:stretch>
            <a:fillRect/>
          </a:stretch>
        </p:blipFill>
        <p:spPr>
          <a:xfrm>
            <a:off x="6307299" y="365125"/>
            <a:ext cx="4820425" cy="6238875"/>
          </a:xfrm>
          <a:prstGeom prst="rect">
            <a:avLst/>
          </a:prstGeom>
        </p:spPr>
      </p:pic>
    </p:spTree>
    <p:extLst>
      <p:ext uri="{BB962C8B-B14F-4D97-AF65-F5344CB8AC3E}">
        <p14:creationId xmlns:p14="http://schemas.microsoft.com/office/powerpoint/2010/main" val="1408243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4770" y="-198861"/>
            <a:ext cx="10515600" cy="1325562"/>
          </a:xfrm>
          <a:prstGeom prst="rect">
            <a:avLst/>
          </a:prstGeom>
        </p:spPr>
        <p:txBody>
          <a:bodyPr>
            <a:normAutofit/>
          </a:bodyPr>
          <a:lstStyle/>
          <a:p>
            <a:pPr algn="ctr"/>
            <a:r>
              <a:rPr lang="en-US" b="1" dirty="0"/>
              <a:t>Collaborative Transaction Process</a:t>
            </a:r>
          </a:p>
        </p:txBody>
      </p:sp>
      <p:graphicFrame>
        <p:nvGraphicFramePr>
          <p:cNvPr id="4" name="Diagram 3"/>
          <p:cNvGraphicFramePr/>
          <p:nvPr>
            <p:extLst>
              <p:ext uri="{D42A27DB-BD31-4B8C-83A1-F6EECF244321}">
                <p14:modId xmlns:p14="http://schemas.microsoft.com/office/powerpoint/2010/main" val="2516224412"/>
              </p:ext>
            </p:extLst>
          </p:nvPr>
        </p:nvGraphicFramePr>
        <p:xfrm>
          <a:off x="1291089" y="981541"/>
          <a:ext cx="10259281" cy="5074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337984" y="4946885"/>
            <a:ext cx="6467912" cy="1815882"/>
          </a:xfrm>
          <a:prstGeom prst="rect">
            <a:avLst/>
          </a:prstGeom>
          <a:noFill/>
        </p:spPr>
        <p:txBody>
          <a:bodyPr wrap="square" rtlCol="0">
            <a:spAutoFit/>
          </a:bodyPr>
          <a:lstStyle/>
          <a:p>
            <a:pPr algn="ctr"/>
            <a:r>
              <a:rPr lang="en-US" sz="2800" b="1" dirty="0"/>
              <a:t>Create your own template for groups to self-evaluate based on your o</a:t>
            </a:r>
            <a:r>
              <a:rPr lang="en-US" sz="2800" b="1" dirty="0" smtClean="0"/>
              <a:t>rganizational capacity</a:t>
            </a:r>
            <a:r>
              <a:rPr lang="en-US" sz="2800" b="1" dirty="0"/>
              <a:t>, appetite, and </a:t>
            </a:r>
            <a:r>
              <a:rPr lang="en-US" sz="2800" b="1" dirty="0" smtClean="0"/>
              <a:t>board buy-in.</a:t>
            </a:r>
            <a:endParaRPr lang="en-US" sz="2800" b="1" dirty="0"/>
          </a:p>
        </p:txBody>
      </p:sp>
    </p:spTree>
    <p:extLst>
      <p:ext uri="{BB962C8B-B14F-4D97-AF65-F5344CB8AC3E}">
        <p14:creationId xmlns:p14="http://schemas.microsoft.com/office/powerpoint/2010/main" val="3225716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A365D1"/>
            </a:gs>
            <a:gs pos="7000">
              <a:srgbClr val="FF5353"/>
            </a:gs>
          </a:gsLst>
          <a:lin ang="135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934" y="0"/>
            <a:ext cx="5812066" cy="6858000"/>
          </a:xfrm>
          <a:prstGeom prst="rect">
            <a:avLst/>
          </a:prstGeom>
        </p:spPr>
      </p:pic>
      <p:sp>
        <p:nvSpPr>
          <p:cNvPr id="4" name="TextBox 3"/>
          <p:cNvSpPr txBox="1"/>
          <p:nvPr/>
        </p:nvSpPr>
        <p:spPr>
          <a:xfrm>
            <a:off x="304530" y="351234"/>
            <a:ext cx="5840627" cy="3939540"/>
          </a:xfrm>
          <a:prstGeom prst="rect">
            <a:avLst/>
          </a:prstGeom>
          <a:noFill/>
        </p:spPr>
        <p:txBody>
          <a:bodyPr wrap="square" rtlCol="0">
            <a:spAutoFit/>
          </a:bodyPr>
          <a:lstStyle/>
          <a:p>
            <a:r>
              <a:rPr lang="en-US" sz="4000" b="1" dirty="0" smtClean="0"/>
              <a:t>Women of Hope</a:t>
            </a:r>
          </a:p>
          <a:p>
            <a:endParaRPr lang="en-US" sz="2000" b="1" dirty="0" smtClean="0"/>
          </a:p>
          <a:p>
            <a:pPr marL="457200" indent="-457200">
              <a:buFont typeface="Arial" panose="020B0604020202020204" pitchFamily="34" charset="0"/>
              <a:buChar char="•"/>
            </a:pPr>
            <a:r>
              <a:rPr lang="en-US" sz="3600" dirty="0" smtClean="0"/>
              <a:t>Our History</a:t>
            </a:r>
          </a:p>
          <a:p>
            <a:pPr marL="457200" indent="-457200">
              <a:buFont typeface="Arial" panose="020B0604020202020204" pitchFamily="34" charset="0"/>
              <a:buChar char="•"/>
            </a:pPr>
            <a:r>
              <a:rPr lang="en-US" sz="3600" dirty="0" smtClean="0"/>
              <a:t>Who We Serve</a:t>
            </a:r>
          </a:p>
          <a:p>
            <a:pPr marL="457200" indent="-457200">
              <a:buFont typeface="Arial" panose="020B0604020202020204" pitchFamily="34" charset="0"/>
              <a:buChar char="•"/>
            </a:pPr>
            <a:r>
              <a:rPr lang="en-US" sz="3600" dirty="0" smtClean="0"/>
              <a:t>Services We Provide</a:t>
            </a:r>
          </a:p>
          <a:p>
            <a:r>
              <a:rPr lang="en-US" sz="2800" dirty="0"/>
              <a:t>	</a:t>
            </a:r>
            <a:endParaRPr lang="en-US" sz="2800" dirty="0" smtClean="0"/>
          </a:p>
          <a:p>
            <a:endParaRPr lang="en-US" dirty="0"/>
          </a:p>
          <a:p>
            <a:endParaRPr lang="en-US" dirty="0" smtClean="0"/>
          </a:p>
          <a:p>
            <a:endParaRPr lang="en-US" dirty="0"/>
          </a:p>
        </p:txBody>
      </p:sp>
      <p:pic>
        <p:nvPicPr>
          <p:cNvPr id="1026" name="Picture 2" descr="http://www.womenofhopeoh.org/wp-content/uploads/2018/04/cropped-woh-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70" y="5287475"/>
            <a:ext cx="2858630" cy="1369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496" y="4467024"/>
            <a:ext cx="2951049" cy="2189855"/>
          </a:xfrm>
          <a:prstGeom prst="rect">
            <a:avLst/>
          </a:prstGeom>
        </p:spPr>
      </p:pic>
    </p:spTree>
    <p:extLst>
      <p:ext uri="{BB962C8B-B14F-4D97-AF65-F5344CB8AC3E}">
        <p14:creationId xmlns:p14="http://schemas.microsoft.com/office/powerpoint/2010/main" val="21587927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A365D1"/>
            </a:gs>
            <a:gs pos="7000">
              <a:srgbClr val="FF5353"/>
            </a:gs>
          </a:gsLst>
          <a:lin ang="13500000" scaled="1"/>
          <a:tileRect/>
        </a:gradFill>
        <a:effectLst/>
      </p:bgPr>
    </p:bg>
    <p:spTree>
      <p:nvGrpSpPr>
        <p:cNvPr id="1" name=""/>
        <p:cNvGrpSpPr/>
        <p:nvPr/>
      </p:nvGrpSpPr>
      <p:grpSpPr>
        <a:xfrm>
          <a:off x="0" y="0"/>
          <a:ext cx="0" cy="0"/>
          <a:chOff x="0" y="0"/>
          <a:chExt cx="0" cy="0"/>
        </a:xfrm>
      </p:grpSpPr>
      <p:pic>
        <p:nvPicPr>
          <p:cNvPr id="1026" name="Picture 2" descr="http://www.womenofhopeoh.org/wp-content/uploads/2018/04/cropped-woh-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70" y="5517318"/>
            <a:ext cx="2388730" cy="11443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 y="381429"/>
            <a:ext cx="9372600" cy="3539430"/>
          </a:xfrm>
          <a:prstGeom prst="rect">
            <a:avLst/>
          </a:prstGeom>
        </p:spPr>
        <p:txBody>
          <a:bodyPr wrap="square">
            <a:spAutoFit/>
          </a:bodyPr>
          <a:lstStyle/>
          <a:p>
            <a:r>
              <a:rPr lang="en-US" sz="4000" b="1" dirty="0"/>
              <a:t>Expanding to Provide </a:t>
            </a:r>
            <a:r>
              <a:rPr lang="en-US" sz="4000" b="1" dirty="0" smtClean="0"/>
              <a:t>Housing</a:t>
            </a:r>
          </a:p>
          <a:p>
            <a:endParaRPr lang="en-US" sz="4000" b="1" dirty="0"/>
          </a:p>
          <a:p>
            <a:pPr marL="457200" indent="-457200">
              <a:buFont typeface="Arial" panose="020B0604020202020204" pitchFamily="34" charset="0"/>
              <a:buChar char="•"/>
            </a:pPr>
            <a:r>
              <a:rPr lang="en-US" sz="3600" dirty="0"/>
              <a:t>Approaching the Land Bank</a:t>
            </a:r>
          </a:p>
          <a:p>
            <a:pPr marL="457200" indent="-457200">
              <a:buFont typeface="Arial" panose="020B0604020202020204" pitchFamily="34" charset="0"/>
              <a:buChar char="•"/>
            </a:pPr>
            <a:r>
              <a:rPr lang="en-US" sz="3600" dirty="0"/>
              <a:t>Preparing for r</a:t>
            </a:r>
            <a:r>
              <a:rPr lang="en-US" sz="3600" dirty="0" smtClean="0"/>
              <a:t>enovation</a:t>
            </a:r>
            <a:endParaRPr lang="en-US" sz="3600" dirty="0"/>
          </a:p>
          <a:p>
            <a:pPr marL="457200" indent="-457200">
              <a:buFont typeface="Arial" panose="020B0604020202020204" pitchFamily="34" charset="0"/>
              <a:buChar char="•"/>
            </a:pPr>
            <a:r>
              <a:rPr lang="en-US" sz="3600" dirty="0"/>
              <a:t>The Land Bank experience</a:t>
            </a:r>
          </a:p>
          <a:p>
            <a:pPr marL="457200" indent="-457200">
              <a:buFont typeface="Arial" panose="020B0604020202020204" pitchFamily="34" charset="0"/>
              <a:buChar char="•"/>
            </a:pPr>
            <a:r>
              <a:rPr lang="en-US" sz="3600" dirty="0"/>
              <a:t>Future </a:t>
            </a:r>
            <a:r>
              <a:rPr lang="en-US" sz="3600" dirty="0" smtClean="0"/>
              <a:t>plans</a:t>
            </a:r>
            <a:endParaRPr lang="en-US" sz="36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873" t="8477" r="7869" b="11205"/>
          <a:stretch/>
        </p:blipFill>
        <p:spPr>
          <a:xfrm>
            <a:off x="7434745" y="3620164"/>
            <a:ext cx="4636009" cy="3041457"/>
          </a:xfrm>
          <a:prstGeom prst="rect">
            <a:avLst/>
          </a:prstGeom>
        </p:spPr>
      </p:pic>
      <p:pic>
        <p:nvPicPr>
          <p:cNvPr id="8" name="Picture 7"/>
          <p:cNvPicPr>
            <a:picLocks noChangeAspect="1"/>
          </p:cNvPicPr>
          <p:nvPr/>
        </p:nvPicPr>
        <p:blipFill>
          <a:blip r:embed="rId4"/>
          <a:stretch>
            <a:fillRect/>
          </a:stretch>
        </p:blipFill>
        <p:spPr>
          <a:xfrm>
            <a:off x="3512128" y="3898830"/>
            <a:ext cx="3668126" cy="2751095"/>
          </a:xfrm>
          <a:prstGeom prst="rect">
            <a:avLst/>
          </a:prstGeom>
        </p:spPr>
      </p:pic>
      <p:pic>
        <p:nvPicPr>
          <p:cNvPr id="9" name="Picture 2" descr="Image result for good neighb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4745" y="766902"/>
            <a:ext cx="4468630" cy="251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370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711" y="1025177"/>
            <a:ext cx="8065244" cy="1512775"/>
          </a:xfrm>
        </p:spPr>
        <p:txBody>
          <a:bodyPr>
            <a:normAutofit fontScale="25000" lnSpcReduction="20000"/>
          </a:bodyPr>
          <a:lstStyle/>
          <a:p>
            <a:pPr marL="0" indent="0">
              <a:buNone/>
            </a:pPr>
            <a:endParaRPr lang="en-US" sz="4800" dirty="0"/>
          </a:p>
          <a:p>
            <a:pPr marL="0" indent="0">
              <a:lnSpc>
                <a:spcPct val="120000"/>
              </a:lnSpc>
              <a:spcBef>
                <a:spcPts val="450"/>
              </a:spcBef>
              <a:spcAft>
                <a:spcPts val="450"/>
              </a:spcAft>
              <a:buNone/>
            </a:pPr>
            <a:r>
              <a:rPr lang="en-US" sz="8000" dirty="0">
                <a:cs typeface="Arial" panose="020B0604020202020204" pitchFamily="34" charset="0"/>
              </a:rPr>
              <a:t>The Mission of the Cuyahoga County Land Reutilization Corporation is to strategically acquire properties, return them to productive use, reduce blight, increase property values, support community goals and improve the quality of life for county residents</a:t>
            </a:r>
            <a:r>
              <a:rPr lang="en-US" sz="8000" b="1" dirty="0"/>
              <a:t>. </a:t>
            </a:r>
          </a:p>
          <a:p>
            <a:pPr marL="0" indent="0">
              <a:buNone/>
            </a:pPr>
            <a:endParaRPr lang="en-US" sz="8000" b="1" dirty="0"/>
          </a:p>
          <a:p>
            <a:r>
              <a:rPr lang="en-US" sz="8000" dirty="0">
                <a:cs typeface="Arial" panose="020B0604020202020204" pitchFamily="34" charset="0"/>
              </a:rPr>
              <a:t>Created in 2009 </a:t>
            </a:r>
          </a:p>
          <a:p>
            <a:r>
              <a:rPr lang="en-US" sz="8000" dirty="0">
                <a:cs typeface="Arial" panose="020B0604020202020204" pitchFamily="34" charset="0"/>
              </a:rPr>
              <a:t>Takes in structures and land within Cuyahoga County</a:t>
            </a:r>
          </a:p>
          <a:p>
            <a:r>
              <a:rPr lang="en-US" sz="8000" dirty="0">
                <a:cs typeface="Arial" panose="020B0604020202020204" pitchFamily="34" charset="0"/>
              </a:rPr>
              <a:t>Private Non-Profit Corporation</a:t>
            </a:r>
          </a:p>
          <a:p>
            <a:r>
              <a:rPr lang="en-US" sz="8000" dirty="0">
                <a:cs typeface="Arial" panose="020B0604020202020204" pitchFamily="34" charset="0"/>
              </a:rPr>
              <a:t>Government Purposed by the County</a:t>
            </a:r>
          </a:p>
          <a:p>
            <a:r>
              <a:rPr lang="en-US" sz="8000" dirty="0">
                <a:cs typeface="Arial" panose="020B0604020202020204" pitchFamily="34" charset="0"/>
              </a:rPr>
              <a:t>High Level of Transactional Capability and Flexibility</a:t>
            </a:r>
          </a:p>
          <a:p>
            <a:r>
              <a:rPr lang="en-US" sz="8000" dirty="0">
                <a:cs typeface="Arial" panose="020B0604020202020204" pitchFamily="34" charset="0"/>
              </a:rPr>
              <a:t>Approximate $9 Million Annual Budget</a:t>
            </a:r>
          </a:p>
          <a:p>
            <a:pPr marL="0" indent="0">
              <a:buNone/>
            </a:pPr>
            <a:endParaRPr lang="en-US" sz="6400" b="1" dirty="0"/>
          </a:p>
          <a:p>
            <a:pPr marL="0" indent="0">
              <a:buNone/>
            </a:pPr>
            <a:endParaRPr lang="en-US" sz="6400" b="1" dirty="0"/>
          </a:p>
          <a:p>
            <a:pPr marL="0" indent="0">
              <a:buNone/>
            </a:pPr>
            <a:endParaRPr lang="en-US" dirty="0"/>
          </a:p>
        </p:txBody>
      </p:sp>
      <p:sp>
        <p:nvSpPr>
          <p:cNvPr id="2" name="Title 1"/>
          <p:cNvSpPr>
            <a:spLocks noGrp="1"/>
          </p:cNvSpPr>
          <p:nvPr>
            <p:ph type="title"/>
          </p:nvPr>
        </p:nvSpPr>
        <p:spPr>
          <a:xfrm>
            <a:off x="2027544" y="82815"/>
            <a:ext cx="7886700" cy="994172"/>
          </a:xfrm>
        </p:spPr>
        <p:txBody>
          <a:bodyPr/>
          <a:lstStyle/>
          <a:p>
            <a:r>
              <a:rPr lang="en-US" b="1" dirty="0" smtClean="0">
                <a:solidFill>
                  <a:schemeClr val="tx2">
                    <a:lumMod val="75000"/>
                  </a:schemeClr>
                </a:solidFill>
                <a:latin typeface="+mn-lt"/>
              </a:rPr>
              <a:t>Cuyahoga Land Bank </a:t>
            </a:r>
            <a:endParaRPr lang="en-US" b="1" dirty="0">
              <a:solidFill>
                <a:schemeClr val="tx2">
                  <a:lumMod val="75000"/>
                </a:schemeClr>
              </a:solidFill>
              <a:latin typeface="+mn-lt"/>
            </a:endParaRPr>
          </a:p>
        </p:txBody>
      </p:sp>
      <p:sp>
        <p:nvSpPr>
          <p:cNvPr id="4" name="AutoShape 2" descr="Image result for city of cleveland logo"/>
          <p:cNvSpPr>
            <a:spLocks noChangeAspect="1" noChangeArrowheads="1"/>
          </p:cNvSpPr>
          <p:nvPr/>
        </p:nvSpPr>
        <p:spPr bwMode="auto">
          <a:xfrm>
            <a:off x="1640682" y="463153"/>
            <a:ext cx="1092994" cy="8215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200">
              <a:solidFill>
                <a:srgbClr val="0A3262"/>
              </a:solidFill>
              <a:latin typeface="Arial" charset="0"/>
            </a:endParaRPr>
          </a:p>
        </p:txBody>
      </p:sp>
      <p:sp>
        <p:nvSpPr>
          <p:cNvPr id="6" name="AutoShape 8" descr="Image result for Cuyahoga land bank"/>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200">
              <a:solidFill>
                <a:srgbClr val="0A3262"/>
              </a:solidFill>
              <a:latin typeface="Arial"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689651837"/>
              </p:ext>
            </p:extLst>
          </p:nvPr>
        </p:nvGraphicFramePr>
        <p:xfrm>
          <a:off x="5796225" y="4801594"/>
          <a:ext cx="6147623" cy="1981200"/>
        </p:xfrm>
        <a:graphic>
          <a:graphicData uri="http://schemas.openxmlformats.org/drawingml/2006/table">
            <a:tbl>
              <a:tblPr firstRow="1" bandRow="1">
                <a:tableStyleId>{9D7B26C5-4107-4FEC-AEDC-1716B250A1EF}</a:tableStyleId>
              </a:tblPr>
              <a:tblGrid>
                <a:gridCol w="4993425"/>
                <a:gridCol w="1154198"/>
              </a:tblGrid>
              <a:tr h="396240">
                <a:tc>
                  <a:txBody>
                    <a:bodyPr/>
                    <a:lstStyle/>
                    <a:p>
                      <a:r>
                        <a:rPr lang="en-US" sz="2000" b="0" dirty="0" smtClean="0">
                          <a:latin typeface="Arial" panose="020B0604020202020204" pitchFamily="34" charset="0"/>
                          <a:cs typeface="Arial" panose="020B0604020202020204" pitchFamily="34" charset="0"/>
                        </a:rPr>
                        <a:t>Total Properties Transacted</a:t>
                      </a: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2000" b="0" dirty="0" smtClean="0">
                          <a:latin typeface="Arial" panose="020B0604020202020204" pitchFamily="34" charset="0"/>
                          <a:cs typeface="Arial" panose="020B0604020202020204" pitchFamily="34" charset="0"/>
                        </a:rPr>
                        <a:t>9,949</a:t>
                      </a: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59361">
                <a:tc>
                  <a:txBody>
                    <a:bodyPr/>
                    <a:lstStyle/>
                    <a:p>
                      <a:r>
                        <a:rPr lang="en-US" sz="2000" dirty="0" smtClean="0">
                          <a:latin typeface="Arial" panose="020B0604020202020204" pitchFamily="34" charset="0"/>
                          <a:cs typeface="Arial" panose="020B0604020202020204" pitchFamily="34" charset="0"/>
                        </a:rPr>
                        <a:t>Total Properties in </a:t>
                      </a:r>
                      <a:r>
                        <a:rPr lang="en-US" sz="2000" dirty="0" smtClean="0">
                          <a:latin typeface="Arial" panose="020B0604020202020204" pitchFamily="34" charset="0"/>
                          <a:cs typeface="Arial" panose="020B0604020202020204" pitchFamily="34" charset="0"/>
                        </a:rPr>
                        <a:t>Inventory </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smtClean="0">
                          <a:latin typeface="Arial" panose="020B0604020202020204" pitchFamily="34" charset="0"/>
                          <a:cs typeface="Arial" panose="020B0604020202020204" pitchFamily="34" charset="0"/>
                        </a:rPr>
                        <a:t>4,053</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r>
              <a:tr h="359361">
                <a:tc>
                  <a:txBody>
                    <a:bodyPr/>
                    <a:lstStyle/>
                    <a:p>
                      <a:r>
                        <a:rPr lang="en-US" sz="2000" dirty="0" smtClean="0">
                          <a:latin typeface="Arial" panose="020B0604020202020204" pitchFamily="34" charset="0"/>
                          <a:cs typeface="Arial" panose="020B0604020202020204" pitchFamily="34" charset="0"/>
                        </a:rPr>
                        <a:t>Total Properties Demolished </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2000" dirty="0" smtClean="0">
                          <a:latin typeface="Arial" panose="020B0604020202020204" pitchFamily="34" charset="0"/>
                          <a:cs typeface="Arial" panose="020B0604020202020204" pitchFamily="34" charset="0"/>
                        </a:rPr>
                        <a:t>6,545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r>
              <a:tr h="359361">
                <a:tc>
                  <a:txBody>
                    <a:bodyPr/>
                    <a:lstStyle/>
                    <a:p>
                      <a:r>
                        <a:rPr lang="en-US" sz="2000" dirty="0" smtClean="0">
                          <a:latin typeface="Arial" panose="020B0604020202020204" pitchFamily="34" charset="0"/>
                          <a:cs typeface="Arial" panose="020B0604020202020204" pitchFamily="34" charset="0"/>
                        </a:rPr>
                        <a:t>Total Properties Renovated </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95000"/>
                      </a:schemeClr>
                    </a:solidFill>
                  </a:tcPr>
                </a:tc>
                <a:tc>
                  <a:txBody>
                    <a:bodyPr/>
                    <a:lstStyle/>
                    <a:p>
                      <a:r>
                        <a:rPr lang="en-US" sz="2000" dirty="0" smtClean="0">
                          <a:latin typeface="Arial" panose="020B0604020202020204" pitchFamily="34" charset="0"/>
                          <a:cs typeface="Arial" panose="020B0604020202020204" pitchFamily="34" charset="0"/>
                        </a:rPr>
                        <a:t>1,661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95000"/>
                      </a:schemeClr>
                    </a:solidFill>
                  </a:tcPr>
                </a:tc>
              </a:tr>
              <a:tr h="359361">
                <a:tc>
                  <a:txBody>
                    <a:bodyPr/>
                    <a:lstStyle/>
                    <a:p>
                      <a:r>
                        <a:rPr lang="en-US" sz="2000" dirty="0" smtClean="0">
                          <a:latin typeface="Arial" panose="020B0604020202020204" pitchFamily="34" charset="0"/>
                          <a:cs typeface="Arial" panose="020B0604020202020204" pitchFamily="34" charset="0"/>
                        </a:rPr>
                        <a:t>Total Properties</a:t>
                      </a:r>
                      <a:r>
                        <a:rPr lang="en-US" sz="2000" baseline="0" dirty="0" smtClean="0">
                          <a:latin typeface="Arial" panose="020B0604020202020204" pitchFamily="34" charset="0"/>
                          <a:cs typeface="Arial" panose="020B0604020202020204" pitchFamily="34" charset="0"/>
                        </a:rPr>
                        <a:t> sold or gifted to non-profit</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2000" dirty="0" smtClean="0">
                          <a:latin typeface="Arial" panose="020B0604020202020204" pitchFamily="34" charset="0"/>
                          <a:cs typeface="Arial" panose="020B0604020202020204" pitchFamily="34" charset="0"/>
                        </a:rPr>
                        <a:t>1,138</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r>
            </a:tbl>
          </a:graphicData>
        </a:graphic>
      </p:graphicFrame>
      <p:pic>
        <p:nvPicPr>
          <p:cNvPr id="11" name="Picture 10"/>
          <p:cNvPicPr>
            <a:picLocks noChangeAspect="1"/>
          </p:cNvPicPr>
          <p:nvPr/>
        </p:nvPicPr>
        <p:blipFill>
          <a:blip r:embed="rId3"/>
          <a:stretch>
            <a:fillRect/>
          </a:stretch>
        </p:blipFill>
        <p:spPr>
          <a:xfrm>
            <a:off x="8209504" y="2237252"/>
            <a:ext cx="3665552" cy="2372387"/>
          </a:xfrm>
          <a:prstGeom prst="rect">
            <a:avLst/>
          </a:prstGeom>
        </p:spPr>
      </p:pic>
      <p:sp>
        <p:nvSpPr>
          <p:cNvPr id="12" name="Down Arrow 11"/>
          <p:cNvSpPr/>
          <p:nvPr/>
        </p:nvSpPr>
        <p:spPr>
          <a:xfrm rot="914744">
            <a:off x="11038759" y="1993608"/>
            <a:ext cx="234683" cy="1183926"/>
          </a:xfrm>
          <a:prstGeom prst="downArrow">
            <a:avLst>
              <a:gd name="adj1" fmla="val 23744"/>
              <a:gd name="adj2" fmla="val 53511"/>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srgbClr val="0A3262"/>
              </a:solidFill>
            </a:endParaRPr>
          </a:p>
        </p:txBody>
      </p:sp>
      <p:pic>
        <p:nvPicPr>
          <p:cNvPr id="15" name="Picture 14"/>
          <p:cNvPicPr>
            <a:picLocks noChangeAspect="1"/>
          </p:cNvPicPr>
          <p:nvPr/>
        </p:nvPicPr>
        <p:blipFill>
          <a:blip r:embed="rId4"/>
          <a:stretch>
            <a:fillRect/>
          </a:stretch>
        </p:blipFill>
        <p:spPr>
          <a:xfrm>
            <a:off x="10887226" y="520747"/>
            <a:ext cx="794691" cy="1336003"/>
          </a:xfrm>
          <a:prstGeom prst="rect">
            <a:avLst/>
          </a:prstGeom>
        </p:spPr>
      </p:pic>
      <p:sp>
        <p:nvSpPr>
          <p:cNvPr id="5" name="AutoShape 2" descr="Image result for cuyahoga land bank staff"/>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600">
              <a:solidFill>
                <a:srgbClr val="0A3262"/>
              </a:solidFill>
              <a:latin typeface="Arial" charset="0"/>
            </a:endParaRPr>
          </a:p>
        </p:txBody>
      </p:sp>
      <p:pic>
        <p:nvPicPr>
          <p:cNvPr id="7" name="Picture 6"/>
          <p:cNvPicPr>
            <a:picLocks noChangeAspect="1"/>
          </p:cNvPicPr>
          <p:nvPr/>
        </p:nvPicPr>
        <p:blipFill>
          <a:blip r:embed="rId5"/>
          <a:stretch>
            <a:fillRect/>
          </a:stretch>
        </p:blipFill>
        <p:spPr>
          <a:xfrm>
            <a:off x="3062497" y="5303994"/>
            <a:ext cx="2627382" cy="1478800"/>
          </a:xfrm>
          <a:prstGeom prst="rect">
            <a:avLst/>
          </a:prstGeom>
        </p:spPr>
      </p:pic>
    </p:spTree>
    <p:extLst>
      <p:ext uri="{BB962C8B-B14F-4D97-AF65-F5344CB8AC3E}">
        <p14:creationId xmlns:p14="http://schemas.microsoft.com/office/powerpoint/2010/main" val="3667275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A365D1"/>
            </a:gs>
            <a:gs pos="7000">
              <a:srgbClr val="FF5353"/>
            </a:gs>
          </a:gsLst>
          <a:lin ang="13500000" scaled="1"/>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934" y="0"/>
            <a:ext cx="581206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712" y="0"/>
            <a:ext cx="4497815" cy="6776509"/>
          </a:xfrm>
          <a:prstGeom prst="rect">
            <a:avLst/>
          </a:prstGeom>
        </p:spPr>
      </p:pic>
    </p:spTree>
    <p:extLst>
      <p:ext uri="{BB962C8B-B14F-4D97-AF65-F5344CB8AC3E}">
        <p14:creationId xmlns:p14="http://schemas.microsoft.com/office/powerpoint/2010/main" val="3535878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A365D1"/>
            </a:gs>
            <a:gs pos="7000">
              <a:srgbClr val="FF5353"/>
            </a:gs>
          </a:gsLst>
          <a:lin ang="135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188" y="225274"/>
            <a:ext cx="11723624" cy="6407451"/>
          </a:xfrm>
          <a:prstGeom prst="rect">
            <a:avLst/>
          </a:prstGeom>
        </p:spPr>
      </p:pic>
      <p:sp>
        <p:nvSpPr>
          <p:cNvPr id="5" name="TextBox 4"/>
          <p:cNvSpPr txBox="1"/>
          <p:nvPr/>
        </p:nvSpPr>
        <p:spPr>
          <a:xfrm>
            <a:off x="143579" y="118144"/>
            <a:ext cx="2053521" cy="523220"/>
          </a:xfrm>
          <a:prstGeom prst="rect">
            <a:avLst/>
          </a:prstGeom>
          <a:solidFill>
            <a:schemeClr val="tx1"/>
          </a:solidFill>
        </p:spPr>
        <p:txBody>
          <a:bodyPr wrap="square" rtlCol="0">
            <a:spAutoFit/>
          </a:bodyPr>
          <a:lstStyle/>
          <a:p>
            <a:pPr algn="ctr"/>
            <a:r>
              <a:rPr lang="en-US" sz="2800" b="1" dirty="0" smtClean="0">
                <a:solidFill>
                  <a:schemeClr val="bg1"/>
                </a:solidFill>
              </a:rPr>
              <a:t>Before</a:t>
            </a:r>
            <a:endParaRPr lang="en-US" sz="2800" b="1" dirty="0">
              <a:solidFill>
                <a:schemeClr val="bg1"/>
              </a:solidFill>
            </a:endParaRPr>
          </a:p>
        </p:txBody>
      </p:sp>
      <p:sp>
        <p:nvSpPr>
          <p:cNvPr id="9" name="TextBox 8"/>
          <p:cNvSpPr txBox="1"/>
          <p:nvPr/>
        </p:nvSpPr>
        <p:spPr>
          <a:xfrm>
            <a:off x="5934779" y="118144"/>
            <a:ext cx="2053521" cy="523220"/>
          </a:xfrm>
          <a:prstGeom prst="rect">
            <a:avLst/>
          </a:prstGeom>
          <a:solidFill>
            <a:schemeClr val="tx1"/>
          </a:solidFill>
        </p:spPr>
        <p:txBody>
          <a:bodyPr wrap="square" rtlCol="0">
            <a:spAutoFit/>
          </a:bodyPr>
          <a:lstStyle/>
          <a:p>
            <a:pPr algn="ctr"/>
            <a:r>
              <a:rPr lang="en-US" sz="2800" b="1" dirty="0" smtClean="0">
                <a:solidFill>
                  <a:schemeClr val="bg1"/>
                </a:solidFill>
              </a:rPr>
              <a:t>After </a:t>
            </a:r>
            <a:endParaRPr lang="en-US" sz="2800" b="1" dirty="0">
              <a:solidFill>
                <a:schemeClr val="bg1"/>
              </a:solidFill>
            </a:endParaRPr>
          </a:p>
        </p:txBody>
      </p:sp>
    </p:spTree>
    <p:extLst>
      <p:ext uri="{BB962C8B-B14F-4D97-AF65-F5344CB8AC3E}">
        <p14:creationId xmlns:p14="http://schemas.microsoft.com/office/powerpoint/2010/main" val="2317278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32</a:t>
            </a:fld>
            <a:endParaRPr lang="en-US" dirty="0">
              <a:solidFill>
                <a:srgbClr val="0A3262">
                  <a:tint val="75000"/>
                </a:srgbClr>
              </a:solidFill>
            </a:endParaRPr>
          </a:p>
        </p:txBody>
      </p:sp>
      <p:sp>
        <p:nvSpPr>
          <p:cNvPr id="5" name="Title 1"/>
          <p:cNvSpPr>
            <a:spLocks noGrp="1"/>
          </p:cNvSpPr>
          <p:nvPr>
            <p:ph type="title"/>
          </p:nvPr>
        </p:nvSpPr>
        <p:spPr>
          <a:xfrm>
            <a:off x="1396023" y="554043"/>
            <a:ext cx="8915400" cy="868362"/>
          </a:xfrm>
        </p:spPr>
        <p:txBody>
          <a:bodyPr/>
          <a:lstStyle/>
          <a:p>
            <a:r>
              <a:rPr lang="en-US" sz="800" b="1" dirty="0"/>
              <a:t/>
            </a:r>
            <a:br>
              <a:rPr lang="en-US" sz="800" b="1" dirty="0"/>
            </a:br>
            <a:r>
              <a:rPr lang="en-US" sz="800" b="1" dirty="0"/>
              <a:t/>
            </a:r>
            <a:br>
              <a:rPr lang="en-US" sz="800" b="1" dirty="0"/>
            </a:br>
            <a:r>
              <a:rPr lang="en-US" sz="3600" b="1" dirty="0"/>
              <a:t/>
            </a:r>
            <a:br>
              <a:rPr lang="en-US" sz="3600" b="1" dirty="0"/>
            </a:br>
            <a:r>
              <a:rPr lang="en-US" sz="3600" b="1" dirty="0" smtClean="0"/>
              <a:t>Thank You! </a:t>
            </a:r>
            <a:endParaRPr lang="en-US" sz="2400" b="1" dirty="0"/>
          </a:p>
        </p:txBody>
      </p:sp>
      <p:sp>
        <p:nvSpPr>
          <p:cNvPr id="2" name="Rectangle 1"/>
          <p:cNvSpPr/>
          <p:nvPr/>
        </p:nvSpPr>
        <p:spPr>
          <a:xfrm>
            <a:off x="2173793" y="2020613"/>
            <a:ext cx="8497556" cy="3693319"/>
          </a:xfrm>
          <a:prstGeom prst="rect">
            <a:avLst/>
          </a:prstGeom>
        </p:spPr>
        <p:txBody>
          <a:bodyPr wrap="square">
            <a:spAutoFit/>
          </a:bodyPr>
          <a:lstStyle/>
          <a:p>
            <a:r>
              <a:rPr lang="en-US" dirty="0" smtClean="0"/>
              <a:t>Lilah Zautner, Manager of Special Projects and Land Reuse, CCLRC </a:t>
            </a:r>
          </a:p>
          <a:p>
            <a:r>
              <a:rPr lang="en-US" dirty="0" smtClean="0"/>
              <a:t>lzautner@cuyahogalandbank.org</a:t>
            </a:r>
          </a:p>
          <a:p>
            <a:endParaRPr lang="en-US" dirty="0" smtClean="0"/>
          </a:p>
          <a:p>
            <a:r>
              <a:rPr lang="en-US" dirty="0" smtClean="0"/>
              <a:t>Paul Huneycutt, Director, Envision Cleveland</a:t>
            </a:r>
          </a:p>
          <a:p>
            <a:r>
              <a:rPr lang="en-US" dirty="0" smtClean="0"/>
              <a:t>phuneycutt@envisioncleveland.org</a:t>
            </a:r>
          </a:p>
          <a:p>
            <a:endParaRPr lang="en-US" dirty="0"/>
          </a:p>
          <a:p>
            <a:r>
              <a:rPr lang="en-US" dirty="0" smtClean="0"/>
              <a:t>Vatreisha </a:t>
            </a:r>
            <a:r>
              <a:rPr lang="en-US" dirty="0"/>
              <a:t>Nyemba, Compliance and Program Development </a:t>
            </a:r>
            <a:r>
              <a:rPr lang="en-US" dirty="0" smtClean="0"/>
              <a:t>Manager, CCLRC</a:t>
            </a:r>
          </a:p>
          <a:p>
            <a:r>
              <a:rPr lang="en-US" dirty="0" smtClean="0"/>
              <a:t>vnyemba@cuyahogalandbank.org</a:t>
            </a:r>
          </a:p>
          <a:p>
            <a:endParaRPr lang="en-US" dirty="0" smtClean="0"/>
          </a:p>
          <a:p>
            <a:r>
              <a:rPr lang="en-US" dirty="0"/>
              <a:t>Sheila </a:t>
            </a:r>
            <a:r>
              <a:rPr lang="en-US" dirty="0" smtClean="0"/>
              <a:t>Locatelli, Executive Director, Women of Hope</a:t>
            </a:r>
          </a:p>
          <a:p>
            <a:r>
              <a:rPr lang="en-US" dirty="0"/>
              <a:t>womenofhope2007@gmail.com</a:t>
            </a:r>
          </a:p>
          <a:p>
            <a:endParaRPr lang="en-US" dirty="0" smtClean="0"/>
          </a:p>
          <a:p>
            <a:endParaRPr lang="en-US" dirty="0"/>
          </a:p>
        </p:txBody>
      </p:sp>
    </p:spTree>
    <p:extLst>
      <p:ext uri="{BB962C8B-B14F-4D97-AF65-F5344CB8AC3E}">
        <p14:creationId xmlns:p14="http://schemas.microsoft.com/office/powerpoint/2010/main" val="2779146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856185" y="565516"/>
            <a:ext cx="8479631" cy="457200"/>
          </a:xfrm>
        </p:spPr>
        <p:txBody>
          <a:bodyPr>
            <a:normAutofit fontScale="90000"/>
          </a:bodyPr>
          <a:lstStyle/>
          <a:p>
            <a:r>
              <a:rPr lang="en-US" b="1" dirty="0" smtClean="0">
                <a:solidFill>
                  <a:schemeClr val="accent1"/>
                </a:solidFill>
                <a:latin typeface="Arial" panose="020B0604020202020204" pitchFamily="34" charset="0"/>
                <a:cs typeface="Arial" panose="020B0604020202020204" pitchFamily="34" charset="0"/>
              </a:rPr>
              <a:t>Cuyahoga Land Bank </a:t>
            </a:r>
            <a:br>
              <a:rPr lang="en-US" b="1" dirty="0" smtClean="0">
                <a:solidFill>
                  <a:schemeClr val="accent1"/>
                </a:solidFill>
                <a:latin typeface="Arial" panose="020B0604020202020204" pitchFamily="34" charset="0"/>
                <a:cs typeface="Arial" panose="020B0604020202020204" pitchFamily="34" charset="0"/>
              </a:rPr>
            </a:br>
            <a:r>
              <a:rPr lang="en-US" sz="3000" b="1" dirty="0">
                <a:solidFill>
                  <a:schemeClr val="accent1"/>
                </a:solidFill>
                <a:latin typeface="Arial" panose="020B0604020202020204" pitchFamily="34" charset="0"/>
                <a:cs typeface="Arial" panose="020B0604020202020204" pitchFamily="34" charset="0"/>
              </a:rPr>
              <a:t>Property Pipelines</a:t>
            </a:r>
          </a:p>
        </p:txBody>
      </p:sp>
      <p:sp>
        <p:nvSpPr>
          <p:cNvPr id="13315" name="Text Box 3"/>
          <p:cNvSpPr txBox="1">
            <a:spLocks noChangeArrowheads="1"/>
          </p:cNvSpPr>
          <p:nvPr/>
        </p:nvSpPr>
        <p:spPr bwMode="auto">
          <a:xfrm>
            <a:off x="2724150" y="1828801"/>
            <a:ext cx="1371600" cy="323165"/>
          </a:xfrm>
          <a:prstGeom prst="rect">
            <a:avLst/>
          </a:prstGeom>
          <a:noFill/>
          <a:ln w="38100">
            <a:solidFill>
              <a:schemeClr val="tx1"/>
            </a:solidFill>
            <a:miter lim="800000"/>
            <a:headEnd/>
            <a:tailEnd/>
          </a:ln>
          <a:effectLst/>
        </p:spPr>
        <p:txBody>
          <a:bodyPr>
            <a:spAutoFit/>
          </a:bodyPr>
          <a:lstStyle/>
          <a:p>
            <a:pPr algn="ctr" fontAlgn="base">
              <a:spcBef>
                <a:spcPct val="50000"/>
              </a:spcBef>
              <a:spcAft>
                <a:spcPct val="0"/>
              </a:spcAft>
            </a:pPr>
            <a:r>
              <a:rPr lang="en-US" sz="1500" b="1" dirty="0">
                <a:solidFill>
                  <a:srgbClr val="0A3262"/>
                </a:solidFill>
                <a:latin typeface="Arial" charset="0"/>
              </a:rPr>
              <a:t>BANK REO’s</a:t>
            </a:r>
          </a:p>
        </p:txBody>
      </p:sp>
      <p:sp>
        <p:nvSpPr>
          <p:cNvPr id="13316" name="Text Box 4"/>
          <p:cNvSpPr txBox="1">
            <a:spLocks noChangeArrowheads="1"/>
          </p:cNvSpPr>
          <p:nvPr/>
        </p:nvSpPr>
        <p:spPr bwMode="auto">
          <a:xfrm>
            <a:off x="4038600" y="3086100"/>
            <a:ext cx="4400550" cy="415498"/>
          </a:xfrm>
          <a:prstGeom prst="rect">
            <a:avLst/>
          </a:prstGeom>
          <a:noFill/>
          <a:ln w="76200">
            <a:solidFill>
              <a:schemeClr val="tx1"/>
            </a:solidFill>
            <a:miter lim="800000"/>
            <a:headEnd/>
            <a:tailEnd/>
          </a:ln>
          <a:effectLst/>
        </p:spPr>
        <p:txBody>
          <a:bodyPr>
            <a:spAutoFit/>
          </a:bodyPr>
          <a:lstStyle/>
          <a:p>
            <a:pPr algn="ctr" fontAlgn="base">
              <a:spcBef>
                <a:spcPct val="50000"/>
              </a:spcBef>
              <a:spcAft>
                <a:spcPct val="0"/>
              </a:spcAft>
            </a:pPr>
            <a:r>
              <a:rPr lang="en-US" sz="2100" b="1">
                <a:solidFill>
                  <a:srgbClr val="0A3262"/>
                </a:solidFill>
                <a:latin typeface="Arial" charset="0"/>
              </a:rPr>
              <a:t>PROPERTY TRIAGE</a:t>
            </a:r>
          </a:p>
        </p:txBody>
      </p:sp>
      <p:sp>
        <p:nvSpPr>
          <p:cNvPr id="13317" name="Text Box 5"/>
          <p:cNvSpPr txBox="1">
            <a:spLocks noChangeArrowheads="1"/>
          </p:cNvSpPr>
          <p:nvPr/>
        </p:nvSpPr>
        <p:spPr bwMode="auto">
          <a:xfrm>
            <a:off x="2781300" y="4057651"/>
            <a:ext cx="1371600" cy="577081"/>
          </a:xfrm>
          <a:prstGeom prst="rect">
            <a:avLst/>
          </a:prstGeom>
          <a:noFill/>
          <a:ln w="38100">
            <a:solidFill>
              <a:schemeClr val="tx1"/>
            </a:solidFill>
            <a:miter lim="800000"/>
            <a:headEnd/>
            <a:tailEnd/>
          </a:ln>
          <a:effectLst/>
        </p:spPr>
        <p:txBody>
          <a:bodyPr>
            <a:spAutoFit/>
          </a:bodyPr>
          <a:lstStyle/>
          <a:p>
            <a:pPr algn="ctr" fontAlgn="base">
              <a:spcBef>
                <a:spcPct val="50000"/>
              </a:spcBef>
              <a:spcAft>
                <a:spcPct val="0"/>
              </a:spcAft>
            </a:pPr>
            <a:r>
              <a:rPr lang="en-US" sz="1050" b="1" dirty="0">
                <a:solidFill>
                  <a:srgbClr val="0A3262"/>
                </a:solidFill>
                <a:latin typeface="Arial" charset="0"/>
              </a:rPr>
              <a:t>RESPONSIBLE FOR MOTHBALL REHABILITATION</a:t>
            </a:r>
          </a:p>
        </p:txBody>
      </p:sp>
      <p:sp>
        <p:nvSpPr>
          <p:cNvPr id="13318" name="Text Box 6"/>
          <p:cNvSpPr txBox="1">
            <a:spLocks noChangeArrowheads="1"/>
          </p:cNvSpPr>
          <p:nvPr/>
        </p:nvSpPr>
        <p:spPr bwMode="auto">
          <a:xfrm>
            <a:off x="2952750" y="4743450"/>
            <a:ext cx="2228850" cy="415498"/>
          </a:xfrm>
          <a:prstGeom prst="rect">
            <a:avLst/>
          </a:prstGeom>
          <a:noFill/>
          <a:ln w="38100">
            <a:solidFill>
              <a:schemeClr val="tx1"/>
            </a:solidFill>
            <a:miter lim="800000"/>
            <a:headEnd/>
            <a:tailEnd/>
          </a:ln>
          <a:effectLst/>
        </p:spPr>
        <p:txBody>
          <a:bodyPr wrap="square">
            <a:spAutoFit/>
          </a:bodyPr>
          <a:lstStyle/>
          <a:p>
            <a:pPr algn="ctr" fontAlgn="base">
              <a:spcBef>
                <a:spcPct val="50000"/>
              </a:spcBef>
              <a:spcAft>
                <a:spcPct val="0"/>
              </a:spcAft>
            </a:pPr>
            <a:r>
              <a:rPr lang="en-US" sz="1050" b="1" dirty="0">
                <a:solidFill>
                  <a:srgbClr val="0A3262"/>
                </a:solidFill>
                <a:latin typeface="Arial" charset="0"/>
              </a:rPr>
              <a:t>RESALE TO RESPONSIBLE QUALIFIED BUYER/REHABBER</a:t>
            </a:r>
          </a:p>
        </p:txBody>
      </p:sp>
      <p:sp>
        <p:nvSpPr>
          <p:cNvPr id="13319" name="Text Box 7"/>
          <p:cNvSpPr txBox="1">
            <a:spLocks noChangeArrowheads="1"/>
          </p:cNvSpPr>
          <p:nvPr/>
        </p:nvSpPr>
        <p:spPr bwMode="auto">
          <a:xfrm>
            <a:off x="7181850" y="4333924"/>
            <a:ext cx="1257300" cy="900246"/>
          </a:xfrm>
          <a:prstGeom prst="rect">
            <a:avLst/>
          </a:prstGeom>
          <a:noFill/>
          <a:ln w="38100">
            <a:solidFill>
              <a:schemeClr val="tx1"/>
            </a:solidFill>
            <a:miter lim="800000"/>
            <a:headEnd/>
            <a:tailEnd/>
          </a:ln>
          <a:effectLst/>
        </p:spPr>
        <p:txBody>
          <a:bodyPr>
            <a:spAutoFit/>
          </a:bodyPr>
          <a:lstStyle/>
          <a:p>
            <a:pPr algn="ctr" fontAlgn="base">
              <a:spcBef>
                <a:spcPct val="50000"/>
              </a:spcBef>
              <a:spcAft>
                <a:spcPct val="0"/>
              </a:spcAft>
            </a:pPr>
            <a:r>
              <a:rPr lang="en-US" sz="1050" b="1" dirty="0">
                <a:solidFill>
                  <a:srgbClr val="0A3262"/>
                </a:solidFill>
                <a:latin typeface="Arial" charset="0"/>
              </a:rPr>
              <a:t>HOLD FOR STRATEGIC ASSEMBLY &amp; ECONOMIC DEVELOPMENT</a:t>
            </a:r>
          </a:p>
        </p:txBody>
      </p:sp>
      <p:sp>
        <p:nvSpPr>
          <p:cNvPr id="13320" name="Text Box 8"/>
          <p:cNvSpPr txBox="1">
            <a:spLocks noChangeArrowheads="1"/>
          </p:cNvSpPr>
          <p:nvPr/>
        </p:nvSpPr>
        <p:spPr bwMode="auto">
          <a:xfrm>
            <a:off x="8610600" y="4536282"/>
            <a:ext cx="1085850" cy="276999"/>
          </a:xfrm>
          <a:prstGeom prst="rect">
            <a:avLst/>
          </a:prstGeom>
          <a:noFill/>
          <a:ln w="38100">
            <a:solidFill>
              <a:schemeClr val="tx1"/>
            </a:solidFill>
            <a:miter lim="800000"/>
            <a:headEnd/>
            <a:tailEnd/>
          </a:ln>
          <a:effectLst/>
        </p:spPr>
        <p:txBody>
          <a:bodyPr>
            <a:spAutoFit/>
          </a:bodyPr>
          <a:lstStyle/>
          <a:p>
            <a:pPr algn="ctr" fontAlgn="base">
              <a:spcBef>
                <a:spcPct val="50000"/>
              </a:spcBef>
              <a:spcAft>
                <a:spcPct val="0"/>
              </a:spcAft>
            </a:pPr>
            <a:r>
              <a:rPr lang="en-US" sz="1200" b="1">
                <a:solidFill>
                  <a:srgbClr val="0A3262"/>
                </a:solidFill>
                <a:latin typeface="Arial" charset="0"/>
              </a:rPr>
              <a:t>DEMOLISH</a:t>
            </a:r>
          </a:p>
        </p:txBody>
      </p:sp>
      <p:sp>
        <p:nvSpPr>
          <p:cNvPr id="13321" name="Text Box 9"/>
          <p:cNvSpPr txBox="1">
            <a:spLocks noChangeArrowheads="1"/>
          </p:cNvSpPr>
          <p:nvPr/>
        </p:nvSpPr>
        <p:spPr bwMode="auto">
          <a:xfrm>
            <a:off x="5867400" y="1828801"/>
            <a:ext cx="742950" cy="323165"/>
          </a:xfrm>
          <a:prstGeom prst="rect">
            <a:avLst/>
          </a:prstGeom>
          <a:noFill/>
          <a:ln w="38100">
            <a:solidFill>
              <a:schemeClr val="tx1"/>
            </a:solidFill>
            <a:miter lim="800000"/>
            <a:headEnd/>
            <a:tailEnd/>
          </a:ln>
          <a:effectLst/>
        </p:spPr>
        <p:txBody>
          <a:bodyPr>
            <a:spAutoFit/>
          </a:bodyPr>
          <a:lstStyle/>
          <a:p>
            <a:pPr algn="ctr" fontAlgn="base">
              <a:spcBef>
                <a:spcPct val="50000"/>
              </a:spcBef>
              <a:spcAft>
                <a:spcPct val="0"/>
              </a:spcAft>
            </a:pPr>
            <a:r>
              <a:rPr lang="en-US" sz="1500" b="1">
                <a:solidFill>
                  <a:srgbClr val="0A3262"/>
                </a:solidFill>
                <a:latin typeface="Arial" charset="0"/>
              </a:rPr>
              <a:t>HUD</a:t>
            </a:r>
          </a:p>
        </p:txBody>
      </p:sp>
      <p:sp>
        <p:nvSpPr>
          <p:cNvPr id="13322" name="Text Box 10"/>
          <p:cNvSpPr txBox="1">
            <a:spLocks noChangeArrowheads="1"/>
          </p:cNvSpPr>
          <p:nvPr/>
        </p:nvSpPr>
        <p:spPr bwMode="auto">
          <a:xfrm>
            <a:off x="6781800" y="1828801"/>
            <a:ext cx="742950" cy="323165"/>
          </a:xfrm>
          <a:prstGeom prst="rect">
            <a:avLst/>
          </a:prstGeom>
          <a:noFill/>
          <a:ln w="38100">
            <a:solidFill>
              <a:schemeClr val="tx1"/>
            </a:solidFill>
            <a:miter lim="800000"/>
            <a:headEnd/>
            <a:tailEnd/>
          </a:ln>
          <a:effectLst/>
        </p:spPr>
        <p:txBody>
          <a:bodyPr>
            <a:spAutoFit/>
          </a:bodyPr>
          <a:lstStyle/>
          <a:p>
            <a:pPr algn="ctr" fontAlgn="base">
              <a:spcBef>
                <a:spcPct val="50000"/>
              </a:spcBef>
              <a:spcAft>
                <a:spcPct val="0"/>
              </a:spcAft>
            </a:pPr>
            <a:r>
              <a:rPr lang="en-US" sz="1500" b="1">
                <a:solidFill>
                  <a:srgbClr val="0A3262"/>
                </a:solidFill>
                <a:latin typeface="Arial" charset="0"/>
              </a:rPr>
              <a:t>GSE’s</a:t>
            </a:r>
          </a:p>
        </p:txBody>
      </p:sp>
      <p:sp>
        <p:nvSpPr>
          <p:cNvPr id="13323" name="Text Box 11"/>
          <p:cNvSpPr txBox="1">
            <a:spLocks noChangeArrowheads="1"/>
          </p:cNvSpPr>
          <p:nvPr/>
        </p:nvSpPr>
        <p:spPr bwMode="auto">
          <a:xfrm>
            <a:off x="7639050" y="1828802"/>
            <a:ext cx="1828800" cy="276999"/>
          </a:xfrm>
          <a:prstGeom prst="rect">
            <a:avLst/>
          </a:prstGeom>
          <a:noFill/>
          <a:ln w="38100">
            <a:solidFill>
              <a:schemeClr val="tx1"/>
            </a:solidFill>
            <a:miter lim="800000"/>
            <a:headEnd/>
            <a:tailEnd/>
          </a:ln>
          <a:effectLst/>
        </p:spPr>
        <p:txBody>
          <a:bodyPr>
            <a:spAutoFit/>
          </a:bodyPr>
          <a:lstStyle/>
          <a:p>
            <a:pPr algn="ctr" fontAlgn="base">
              <a:spcBef>
                <a:spcPct val="50000"/>
              </a:spcBef>
              <a:spcAft>
                <a:spcPct val="0"/>
              </a:spcAft>
            </a:pPr>
            <a:r>
              <a:rPr lang="en-US" sz="1200" b="1">
                <a:solidFill>
                  <a:srgbClr val="0A3262"/>
                </a:solidFill>
                <a:latin typeface="Arial" charset="0"/>
              </a:rPr>
              <a:t>TAX FORECLOSED</a:t>
            </a:r>
          </a:p>
        </p:txBody>
      </p:sp>
      <p:sp>
        <p:nvSpPr>
          <p:cNvPr id="13324" name="Line 12"/>
          <p:cNvSpPr>
            <a:spLocks noChangeShapeType="1"/>
          </p:cNvSpPr>
          <p:nvPr/>
        </p:nvSpPr>
        <p:spPr bwMode="auto">
          <a:xfrm>
            <a:off x="3695700" y="2171700"/>
            <a:ext cx="457200" cy="857250"/>
          </a:xfrm>
          <a:prstGeom prst="line">
            <a:avLst/>
          </a:prstGeom>
          <a:noFill/>
          <a:ln w="76200">
            <a:solidFill>
              <a:schemeClr val="tx1"/>
            </a:solidFill>
            <a:round/>
            <a:headEnd/>
            <a:tailEnd type="triangle" w="med" len="med"/>
          </a:ln>
          <a:effectLst/>
        </p:spPr>
        <p:txBody>
          <a:bodyPr/>
          <a:lstStyle/>
          <a:p>
            <a:pPr fontAlgn="base">
              <a:spcBef>
                <a:spcPct val="0"/>
              </a:spcBef>
              <a:spcAft>
                <a:spcPct val="0"/>
              </a:spcAft>
            </a:pPr>
            <a:endParaRPr lang="en-US" sz="1200" b="1">
              <a:solidFill>
                <a:srgbClr val="0A3262"/>
              </a:solidFill>
              <a:latin typeface="Arial" charset="0"/>
            </a:endParaRPr>
          </a:p>
        </p:txBody>
      </p:sp>
      <p:sp>
        <p:nvSpPr>
          <p:cNvPr id="13325" name="Line 13"/>
          <p:cNvSpPr>
            <a:spLocks noChangeShapeType="1"/>
          </p:cNvSpPr>
          <p:nvPr/>
        </p:nvSpPr>
        <p:spPr bwMode="auto">
          <a:xfrm>
            <a:off x="6210300" y="2171700"/>
            <a:ext cx="0" cy="914400"/>
          </a:xfrm>
          <a:prstGeom prst="line">
            <a:avLst/>
          </a:prstGeom>
          <a:noFill/>
          <a:ln w="76200">
            <a:solidFill>
              <a:schemeClr val="tx1"/>
            </a:solidFill>
            <a:round/>
            <a:headEnd/>
            <a:tailEnd type="stealth" w="med" len="med"/>
          </a:ln>
          <a:effectLst/>
        </p:spPr>
        <p:txBody>
          <a:bodyPr/>
          <a:lstStyle/>
          <a:p>
            <a:pPr fontAlgn="base">
              <a:spcBef>
                <a:spcPct val="0"/>
              </a:spcBef>
              <a:spcAft>
                <a:spcPct val="0"/>
              </a:spcAft>
            </a:pPr>
            <a:endParaRPr lang="en-US" sz="1200" b="1">
              <a:solidFill>
                <a:srgbClr val="0A3262"/>
              </a:solidFill>
              <a:latin typeface="Arial" charset="0"/>
            </a:endParaRPr>
          </a:p>
        </p:txBody>
      </p:sp>
      <p:sp>
        <p:nvSpPr>
          <p:cNvPr id="13326" name="Line 14"/>
          <p:cNvSpPr>
            <a:spLocks noChangeShapeType="1"/>
          </p:cNvSpPr>
          <p:nvPr/>
        </p:nvSpPr>
        <p:spPr bwMode="auto">
          <a:xfrm flipH="1">
            <a:off x="7124700" y="2171700"/>
            <a:ext cx="0" cy="914400"/>
          </a:xfrm>
          <a:prstGeom prst="line">
            <a:avLst/>
          </a:prstGeom>
          <a:noFill/>
          <a:ln w="76200">
            <a:solidFill>
              <a:schemeClr val="tx1"/>
            </a:solidFill>
            <a:round/>
            <a:headEnd/>
            <a:tailEnd type="stealth" w="med" len="med"/>
          </a:ln>
          <a:effectLst/>
        </p:spPr>
        <p:txBody>
          <a:bodyPr/>
          <a:lstStyle/>
          <a:p>
            <a:pPr fontAlgn="base">
              <a:spcBef>
                <a:spcPct val="0"/>
              </a:spcBef>
              <a:spcAft>
                <a:spcPct val="0"/>
              </a:spcAft>
            </a:pPr>
            <a:endParaRPr lang="en-US" sz="1200" b="1">
              <a:solidFill>
                <a:srgbClr val="0A3262"/>
              </a:solidFill>
              <a:latin typeface="Arial" charset="0"/>
            </a:endParaRPr>
          </a:p>
        </p:txBody>
      </p:sp>
      <p:sp>
        <p:nvSpPr>
          <p:cNvPr id="13327" name="Line 15"/>
          <p:cNvSpPr>
            <a:spLocks noChangeShapeType="1"/>
          </p:cNvSpPr>
          <p:nvPr/>
        </p:nvSpPr>
        <p:spPr bwMode="auto">
          <a:xfrm flipH="1">
            <a:off x="8210550" y="2171700"/>
            <a:ext cx="400050" cy="857250"/>
          </a:xfrm>
          <a:prstGeom prst="line">
            <a:avLst/>
          </a:prstGeom>
          <a:noFill/>
          <a:ln w="76200">
            <a:solidFill>
              <a:schemeClr val="tx1"/>
            </a:solidFill>
            <a:round/>
            <a:headEnd/>
            <a:tailEnd type="stealth" w="med" len="med"/>
          </a:ln>
          <a:effectLst/>
        </p:spPr>
        <p:txBody>
          <a:bodyPr/>
          <a:lstStyle/>
          <a:p>
            <a:pPr fontAlgn="base">
              <a:spcBef>
                <a:spcPct val="0"/>
              </a:spcBef>
              <a:spcAft>
                <a:spcPct val="0"/>
              </a:spcAft>
            </a:pPr>
            <a:endParaRPr lang="en-US" sz="1200" b="1">
              <a:solidFill>
                <a:srgbClr val="0A3262"/>
              </a:solidFill>
              <a:latin typeface="Arial" charset="0"/>
            </a:endParaRPr>
          </a:p>
        </p:txBody>
      </p:sp>
      <p:sp>
        <p:nvSpPr>
          <p:cNvPr id="13328" name="Line 16"/>
          <p:cNvSpPr>
            <a:spLocks noChangeShapeType="1"/>
          </p:cNvSpPr>
          <p:nvPr/>
        </p:nvSpPr>
        <p:spPr bwMode="auto">
          <a:xfrm flipH="1">
            <a:off x="3867150" y="3600450"/>
            <a:ext cx="285750" cy="400050"/>
          </a:xfrm>
          <a:prstGeom prst="line">
            <a:avLst/>
          </a:prstGeom>
          <a:noFill/>
          <a:ln w="76200">
            <a:solidFill>
              <a:schemeClr val="tx1"/>
            </a:solidFill>
            <a:round/>
            <a:headEnd/>
            <a:tailEnd type="stealth" w="med" len="med"/>
          </a:ln>
          <a:effectLst/>
        </p:spPr>
        <p:txBody>
          <a:bodyPr/>
          <a:lstStyle/>
          <a:p>
            <a:pPr fontAlgn="base">
              <a:spcBef>
                <a:spcPct val="0"/>
              </a:spcBef>
              <a:spcAft>
                <a:spcPct val="0"/>
              </a:spcAft>
            </a:pPr>
            <a:endParaRPr lang="en-US" sz="1200" b="1">
              <a:solidFill>
                <a:srgbClr val="0A3262"/>
              </a:solidFill>
              <a:latin typeface="Arial" charset="0"/>
            </a:endParaRPr>
          </a:p>
        </p:txBody>
      </p:sp>
      <p:sp>
        <p:nvSpPr>
          <p:cNvPr id="13329" name="Line 17"/>
          <p:cNvSpPr>
            <a:spLocks noChangeShapeType="1"/>
          </p:cNvSpPr>
          <p:nvPr/>
        </p:nvSpPr>
        <p:spPr bwMode="auto">
          <a:xfrm flipH="1">
            <a:off x="4667250" y="3600450"/>
            <a:ext cx="0" cy="1085850"/>
          </a:xfrm>
          <a:prstGeom prst="line">
            <a:avLst/>
          </a:prstGeom>
          <a:noFill/>
          <a:ln w="76200">
            <a:solidFill>
              <a:schemeClr val="tx1"/>
            </a:solidFill>
            <a:round/>
            <a:headEnd/>
            <a:tailEnd type="stealth" w="med" len="med"/>
          </a:ln>
          <a:effectLst/>
        </p:spPr>
        <p:txBody>
          <a:bodyPr/>
          <a:lstStyle/>
          <a:p>
            <a:pPr fontAlgn="base">
              <a:spcBef>
                <a:spcPct val="0"/>
              </a:spcBef>
              <a:spcAft>
                <a:spcPct val="0"/>
              </a:spcAft>
            </a:pPr>
            <a:endParaRPr lang="en-US" sz="1200" b="1">
              <a:solidFill>
                <a:srgbClr val="0A3262"/>
              </a:solidFill>
              <a:latin typeface="Arial" charset="0"/>
            </a:endParaRPr>
          </a:p>
        </p:txBody>
      </p:sp>
      <p:sp>
        <p:nvSpPr>
          <p:cNvPr id="13330" name="Line 18"/>
          <p:cNvSpPr>
            <a:spLocks noChangeShapeType="1"/>
          </p:cNvSpPr>
          <p:nvPr/>
        </p:nvSpPr>
        <p:spPr bwMode="auto">
          <a:xfrm>
            <a:off x="6096000" y="3600450"/>
            <a:ext cx="0" cy="914400"/>
          </a:xfrm>
          <a:prstGeom prst="line">
            <a:avLst/>
          </a:prstGeom>
          <a:noFill/>
          <a:ln w="76200">
            <a:solidFill>
              <a:schemeClr val="tx1"/>
            </a:solidFill>
            <a:round/>
            <a:headEnd/>
            <a:tailEnd type="stealth" w="med" len="med"/>
          </a:ln>
          <a:effectLst/>
        </p:spPr>
        <p:txBody>
          <a:bodyPr/>
          <a:lstStyle/>
          <a:p>
            <a:pPr fontAlgn="base">
              <a:spcBef>
                <a:spcPct val="0"/>
              </a:spcBef>
              <a:spcAft>
                <a:spcPct val="0"/>
              </a:spcAft>
            </a:pPr>
            <a:endParaRPr lang="en-US" sz="1200" b="1">
              <a:solidFill>
                <a:srgbClr val="0A3262"/>
              </a:solidFill>
              <a:latin typeface="Arial" charset="0"/>
            </a:endParaRPr>
          </a:p>
        </p:txBody>
      </p:sp>
      <p:sp>
        <p:nvSpPr>
          <p:cNvPr id="13331" name="Line 19"/>
          <p:cNvSpPr>
            <a:spLocks noChangeShapeType="1"/>
          </p:cNvSpPr>
          <p:nvPr/>
        </p:nvSpPr>
        <p:spPr bwMode="auto">
          <a:xfrm>
            <a:off x="8324850" y="3600450"/>
            <a:ext cx="628650" cy="815548"/>
          </a:xfrm>
          <a:prstGeom prst="line">
            <a:avLst/>
          </a:prstGeom>
          <a:noFill/>
          <a:ln w="76200">
            <a:solidFill>
              <a:schemeClr val="tx1"/>
            </a:solidFill>
            <a:round/>
            <a:headEnd/>
            <a:tailEnd type="stealth" w="med" len="med"/>
          </a:ln>
          <a:effectLst/>
        </p:spPr>
        <p:txBody>
          <a:bodyPr/>
          <a:lstStyle/>
          <a:p>
            <a:pPr fontAlgn="base">
              <a:spcBef>
                <a:spcPct val="0"/>
              </a:spcBef>
              <a:spcAft>
                <a:spcPct val="0"/>
              </a:spcAft>
            </a:pPr>
            <a:endParaRPr lang="en-US" sz="1200" b="1">
              <a:solidFill>
                <a:srgbClr val="0A3262"/>
              </a:solidFill>
              <a:latin typeface="Arial" charset="0"/>
            </a:endParaRPr>
          </a:p>
        </p:txBody>
      </p:sp>
      <p:sp>
        <p:nvSpPr>
          <p:cNvPr id="13332" name="Text Box 20"/>
          <p:cNvSpPr txBox="1">
            <a:spLocks noChangeArrowheads="1"/>
          </p:cNvSpPr>
          <p:nvPr/>
        </p:nvSpPr>
        <p:spPr bwMode="auto">
          <a:xfrm>
            <a:off x="4324350" y="1885951"/>
            <a:ext cx="1371600" cy="230832"/>
          </a:xfrm>
          <a:prstGeom prst="rect">
            <a:avLst/>
          </a:prstGeom>
          <a:noFill/>
          <a:ln w="38100">
            <a:solidFill>
              <a:schemeClr val="tx1"/>
            </a:solidFill>
            <a:miter lim="800000"/>
            <a:headEnd/>
            <a:tailEnd/>
          </a:ln>
          <a:effectLst/>
        </p:spPr>
        <p:txBody>
          <a:bodyPr lIns="0" tIns="0" rIns="0" bIns="0">
            <a:spAutoFit/>
          </a:bodyPr>
          <a:lstStyle/>
          <a:p>
            <a:pPr algn="ctr" fontAlgn="base">
              <a:spcBef>
                <a:spcPct val="50000"/>
              </a:spcBef>
              <a:spcAft>
                <a:spcPct val="0"/>
              </a:spcAft>
            </a:pPr>
            <a:r>
              <a:rPr lang="en-US" sz="1500" b="1">
                <a:solidFill>
                  <a:srgbClr val="0A3262"/>
                </a:solidFill>
                <a:latin typeface="Arial" charset="0"/>
              </a:rPr>
              <a:t>DEED IN LIEU</a:t>
            </a:r>
          </a:p>
        </p:txBody>
      </p:sp>
      <p:sp>
        <p:nvSpPr>
          <p:cNvPr id="13333" name="Line 21"/>
          <p:cNvSpPr>
            <a:spLocks noChangeShapeType="1"/>
          </p:cNvSpPr>
          <p:nvPr/>
        </p:nvSpPr>
        <p:spPr bwMode="auto">
          <a:xfrm>
            <a:off x="5010150" y="2171700"/>
            <a:ext cx="0" cy="914400"/>
          </a:xfrm>
          <a:prstGeom prst="line">
            <a:avLst/>
          </a:prstGeom>
          <a:noFill/>
          <a:ln w="76200">
            <a:solidFill>
              <a:schemeClr val="tx1"/>
            </a:solidFill>
            <a:round/>
            <a:headEnd/>
            <a:tailEnd type="stealth" w="med" len="med"/>
          </a:ln>
          <a:effectLst/>
        </p:spPr>
        <p:txBody>
          <a:bodyPr/>
          <a:lstStyle/>
          <a:p>
            <a:pPr fontAlgn="base">
              <a:spcBef>
                <a:spcPct val="0"/>
              </a:spcBef>
              <a:spcAft>
                <a:spcPct val="0"/>
              </a:spcAft>
            </a:pPr>
            <a:endParaRPr lang="en-US" sz="1200" b="1">
              <a:solidFill>
                <a:srgbClr val="0A3262"/>
              </a:solidFill>
              <a:latin typeface="Arial" charset="0"/>
            </a:endParaRPr>
          </a:p>
        </p:txBody>
      </p:sp>
      <p:sp>
        <p:nvSpPr>
          <p:cNvPr id="13334" name="Text Box 22"/>
          <p:cNvSpPr txBox="1">
            <a:spLocks noChangeArrowheads="1"/>
          </p:cNvSpPr>
          <p:nvPr/>
        </p:nvSpPr>
        <p:spPr bwMode="auto">
          <a:xfrm>
            <a:off x="5295900" y="4536282"/>
            <a:ext cx="1657350" cy="981038"/>
          </a:xfrm>
          <a:prstGeom prst="rect">
            <a:avLst/>
          </a:prstGeom>
          <a:noFill/>
          <a:ln w="38100">
            <a:solidFill>
              <a:schemeClr val="tx1"/>
            </a:solidFill>
            <a:miter lim="800000"/>
            <a:headEnd/>
            <a:tailEnd/>
          </a:ln>
          <a:effectLst/>
        </p:spPr>
        <p:txBody>
          <a:bodyPr>
            <a:spAutoFit/>
          </a:bodyPr>
          <a:lstStyle/>
          <a:p>
            <a:pPr fontAlgn="base">
              <a:spcBef>
                <a:spcPct val="50000"/>
              </a:spcBef>
              <a:spcAft>
                <a:spcPct val="0"/>
              </a:spcAft>
            </a:pPr>
            <a:r>
              <a:rPr lang="en-US" sz="1050" b="1">
                <a:solidFill>
                  <a:srgbClr val="0A3262"/>
                </a:solidFill>
                <a:latin typeface="Arial" charset="0"/>
              </a:rPr>
              <a:t>PROGRAMS:</a:t>
            </a:r>
          </a:p>
          <a:p>
            <a:pPr fontAlgn="base">
              <a:spcBef>
                <a:spcPct val="50000"/>
              </a:spcBef>
              <a:spcAft>
                <a:spcPct val="0"/>
              </a:spcAft>
            </a:pPr>
            <a:r>
              <a:rPr lang="en-US" sz="1050" b="1">
                <a:solidFill>
                  <a:srgbClr val="0A3262"/>
                </a:solidFill>
                <a:latin typeface="Arial" charset="0"/>
                <a:cs typeface="Arial" charset="0"/>
              </a:rPr>
              <a:t>   • </a:t>
            </a:r>
            <a:r>
              <a:rPr lang="en-US" sz="1050" b="1">
                <a:solidFill>
                  <a:srgbClr val="0A3262"/>
                </a:solidFill>
                <a:latin typeface="Arial" charset="0"/>
              </a:rPr>
              <a:t>SIDE YARD</a:t>
            </a:r>
            <a:br>
              <a:rPr lang="en-US" sz="1050" b="1">
                <a:solidFill>
                  <a:srgbClr val="0A3262"/>
                </a:solidFill>
                <a:latin typeface="Arial" charset="0"/>
              </a:rPr>
            </a:br>
            <a:r>
              <a:rPr lang="en-US" sz="1050" b="1">
                <a:solidFill>
                  <a:srgbClr val="0A3262"/>
                </a:solidFill>
                <a:latin typeface="Arial" charset="0"/>
              </a:rPr>
              <a:t>   </a:t>
            </a:r>
            <a:r>
              <a:rPr lang="en-US" sz="1050" b="1">
                <a:solidFill>
                  <a:srgbClr val="0A3262"/>
                </a:solidFill>
                <a:latin typeface="Arial" charset="0"/>
                <a:cs typeface="Arial" charset="0"/>
              </a:rPr>
              <a:t>• </a:t>
            </a:r>
            <a:r>
              <a:rPr lang="en-US" sz="1050" b="1">
                <a:solidFill>
                  <a:srgbClr val="0A3262"/>
                </a:solidFill>
                <a:latin typeface="Arial" charset="0"/>
              </a:rPr>
              <a:t>INFILL HOUSING</a:t>
            </a:r>
            <a:br>
              <a:rPr lang="en-US" sz="1050" b="1">
                <a:solidFill>
                  <a:srgbClr val="0A3262"/>
                </a:solidFill>
                <a:latin typeface="Arial" charset="0"/>
              </a:rPr>
            </a:br>
            <a:r>
              <a:rPr lang="en-US" sz="1050" b="1">
                <a:solidFill>
                  <a:srgbClr val="0A3262"/>
                </a:solidFill>
                <a:latin typeface="Arial" charset="0"/>
              </a:rPr>
              <a:t>   </a:t>
            </a:r>
            <a:r>
              <a:rPr lang="en-US" sz="1050" b="1">
                <a:solidFill>
                  <a:srgbClr val="0A3262"/>
                </a:solidFill>
                <a:latin typeface="Arial" charset="0"/>
                <a:cs typeface="Arial" charset="0"/>
              </a:rPr>
              <a:t>• </a:t>
            </a:r>
            <a:r>
              <a:rPr lang="en-US" sz="1050" b="1">
                <a:solidFill>
                  <a:srgbClr val="0A3262"/>
                </a:solidFill>
                <a:latin typeface="Arial" charset="0"/>
              </a:rPr>
              <a:t>GREEN SPACE</a:t>
            </a:r>
            <a:br>
              <a:rPr lang="en-US" sz="1050" b="1">
                <a:solidFill>
                  <a:srgbClr val="0A3262"/>
                </a:solidFill>
                <a:latin typeface="Arial" charset="0"/>
              </a:rPr>
            </a:br>
            <a:r>
              <a:rPr lang="en-US" sz="1050" b="1">
                <a:solidFill>
                  <a:srgbClr val="0A3262"/>
                </a:solidFill>
                <a:latin typeface="Arial" charset="0"/>
              </a:rPr>
              <a:t>   </a:t>
            </a:r>
            <a:r>
              <a:rPr lang="en-US" sz="1050" b="1">
                <a:solidFill>
                  <a:srgbClr val="0A3262"/>
                </a:solidFill>
                <a:latin typeface="Arial" charset="0"/>
                <a:cs typeface="Arial" charset="0"/>
              </a:rPr>
              <a:t>• </a:t>
            </a:r>
            <a:r>
              <a:rPr lang="en-US" sz="1050" b="1">
                <a:solidFill>
                  <a:srgbClr val="0A3262"/>
                </a:solidFill>
                <a:latin typeface="Arial" charset="0"/>
              </a:rPr>
              <a:t>URBAN GARDENS</a:t>
            </a:r>
          </a:p>
        </p:txBody>
      </p:sp>
      <p:sp>
        <p:nvSpPr>
          <p:cNvPr id="13335" name="Line 23"/>
          <p:cNvSpPr>
            <a:spLocks noChangeShapeType="1"/>
          </p:cNvSpPr>
          <p:nvPr/>
        </p:nvSpPr>
        <p:spPr bwMode="auto">
          <a:xfrm>
            <a:off x="7810500" y="3613952"/>
            <a:ext cx="0" cy="614900"/>
          </a:xfrm>
          <a:prstGeom prst="line">
            <a:avLst/>
          </a:prstGeom>
          <a:noFill/>
          <a:ln w="76200">
            <a:solidFill>
              <a:schemeClr val="tx1"/>
            </a:solidFill>
            <a:round/>
            <a:headEnd/>
            <a:tailEnd type="stealth" w="med" len="med"/>
          </a:ln>
          <a:effectLst/>
        </p:spPr>
        <p:txBody>
          <a:bodyPr/>
          <a:lstStyle/>
          <a:p>
            <a:pPr fontAlgn="base">
              <a:spcBef>
                <a:spcPct val="0"/>
              </a:spcBef>
              <a:spcAft>
                <a:spcPct val="0"/>
              </a:spcAft>
            </a:pPr>
            <a:endParaRPr lang="en-US" sz="1200" b="1">
              <a:solidFill>
                <a:srgbClr val="0A3262"/>
              </a:solidFill>
              <a:latin typeface="Arial" charset="0"/>
            </a:endParaRPr>
          </a:p>
        </p:txBody>
      </p:sp>
      <p:pic>
        <p:nvPicPr>
          <p:cNvPr id="2" name="Picture 1"/>
          <p:cNvPicPr>
            <a:picLocks noChangeAspect="1"/>
          </p:cNvPicPr>
          <p:nvPr/>
        </p:nvPicPr>
        <p:blipFill>
          <a:blip r:embed="rId3"/>
          <a:stretch>
            <a:fillRect/>
          </a:stretch>
        </p:blipFill>
        <p:spPr>
          <a:xfrm>
            <a:off x="8058150" y="5613093"/>
            <a:ext cx="3889559" cy="1164160"/>
          </a:xfrm>
          <a:prstGeom prst="rect">
            <a:avLst/>
          </a:prstGeom>
        </p:spPr>
      </p:pic>
      <p:pic>
        <p:nvPicPr>
          <p:cNvPr id="3" name="Picture 2"/>
          <p:cNvPicPr>
            <a:picLocks noChangeAspect="1"/>
          </p:cNvPicPr>
          <p:nvPr/>
        </p:nvPicPr>
        <p:blipFill>
          <a:blip r:embed="rId4"/>
          <a:stretch>
            <a:fillRect/>
          </a:stretch>
        </p:blipFill>
        <p:spPr>
          <a:xfrm>
            <a:off x="3924300" y="5623141"/>
            <a:ext cx="4133850" cy="1143000"/>
          </a:xfrm>
          <a:prstGeom prst="rect">
            <a:avLst/>
          </a:prstGeom>
        </p:spPr>
      </p:pic>
    </p:spTree>
    <p:extLst>
      <p:ext uri="{BB962C8B-B14F-4D97-AF65-F5344CB8AC3E}">
        <p14:creationId xmlns:p14="http://schemas.microsoft.com/office/powerpoint/2010/main" val="37767378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098" y="1378300"/>
            <a:ext cx="8610600" cy="2554545"/>
          </a:xfrm>
          <a:prstGeom prst="rect">
            <a:avLst/>
          </a:prstGeom>
        </p:spPr>
        <p:txBody>
          <a:bodyPr wrap="square">
            <a:spAutoFit/>
          </a:bodyPr>
          <a:lstStyle/>
          <a:p>
            <a:pPr fontAlgn="base">
              <a:spcBef>
                <a:spcPct val="0"/>
              </a:spcBef>
              <a:spcAft>
                <a:spcPct val="0"/>
              </a:spcAft>
            </a:pPr>
            <a:r>
              <a:rPr lang="en-US" b="1" dirty="0">
                <a:solidFill>
                  <a:srgbClr val="0A3262"/>
                </a:solidFill>
                <a:latin typeface="+mj-lt"/>
              </a:rPr>
              <a:t>Partnerships </a:t>
            </a:r>
          </a:p>
          <a:p>
            <a:pPr marL="285750" indent="-285750" fontAlgn="base">
              <a:spcBef>
                <a:spcPct val="0"/>
              </a:spcBef>
              <a:spcAft>
                <a:spcPct val="0"/>
              </a:spcAft>
              <a:buFont typeface="Arial" panose="020B0604020202020204" pitchFamily="34" charset="0"/>
              <a:buChar char="•"/>
            </a:pPr>
            <a:endParaRPr lang="en-US" sz="1600" b="1" dirty="0">
              <a:solidFill>
                <a:srgbClr val="0A3262"/>
              </a:solidFill>
              <a:latin typeface="Arial" charset="0"/>
            </a:endParaRPr>
          </a:p>
          <a:p>
            <a:pPr marL="285750" indent="-285750" fontAlgn="base">
              <a:spcBef>
                <a:spcPct val="0"/>
              </a:spcBef>
              <a:spcAft>
                <a:spcPct val="0"/>
              </a:spcAft>
              <a:buFont typeface="Arial" panose="020B0604020202020204" pitchFamily="34" charset="0"/>
              <a:buChar char="•"/>
            </a:pPr>
            <a:r>
              <a:rPr lang="en-US" dirty="0">
                <a:solidFill>
                  <a:srgbClr val="0A3262"/>
                </a:solidFill>
                <a:latin typeface="+mj-lt"/>
              </a:rPr>
              <a:t>Result in better </a:t>
            </a:r>
            <a:r>
              <a:rPr lang="en-US" dirty="0" smtClean="0">
                <a:solidFill>
                  <a:srgbClr val="0A3262"/>
                </a:solidFill>
                <a:latin typeface="+mj-lt"/>
              </a:rPr>
              <a:t>planned</a:t>
            </a:r>
            <a:r>
              <a:rPr lang="en-US" dirty="0">
                <a:solidFill>
                  <a:srgbClr val="0A3262"/>
                </a:solidFill>
                <a:latin typeface="+mj-lt"/>
              </a:rPr>
              <a:t>, higher quality, easier to transact, and better maintained projects.</a:t>
            </a:r>
          </a:p>
          <a:p>
            <a:pPr marL="171450" indent="-171450" fontAlgn="base">
              <a:spcBef>
                <a:spcPct val="0"/>
              </a:spcBef>
              <a:spcAft>
                <a:spcPct val="0"/>
              </a:spcAft>
              <a:buFont typeface="Arial" panose="020B0604020202020204" pitchFamily="34" charset="0"/>
              <a:buChar char="•"/>
            </a:pPr>
            <a:endParaRPr lang="en-US" sz="900" dirty="0">
              <a:solidFill>
                <a:srgbClr val="0A3262"/>
              </a:solidFill>
              <a:latin typeface="+mj-lt"/>
            </a:endParaRPr>
          </a:p>
          <a:p>
            <a:pPr marL="285750" indent="-285750" fontAlgn="base">
              <a:spcBef>
                <a:spcPct val="0"/>
              </a:spcBef>
              <a:spcAft>
                <a:spcPct val="0"/>
              </a:spcAft>
              <a:buFont typeface="Arial" panose="020B0604020202020204" pitchFamily="34" charset="0"/>
              <a:buChar char="•"/>
            </a:pPr>
            <a:r>
              <a:rPr lang="en-US" dirty="0">
                <a:solidFill>
                  <a:srgbClr val="0A3262"/>
                </a:solidFill>
                <a:latin typeface="+mj-lt"/>
              </a:rPr>
              <a:t>Leverage hardscapes with </a:t>
            </a:r>
            <a:r>
              <a:rPr lang="en-US" dirty="0" err="1">
                <a:solidFill>
                  <a:srgbClr val="0A3262"/>
                </a:solidFill>
                <a:latin typeface="+mj-lt"/>
              </a:rPr>
              <a:t>heartscapes</a:t>
            </a:r>
            <a:r>
              <a:rPr lang="en-US" dirty="0">
                <a:solidFill>
                  <a:srgbClr val="0A3262"/>
                </a:solidFill>
                <a:latin typeface="+mj-lt"/>
              </a:rPr>
              <a:t> to create meaningful places instead of generic spaces.</a:t>
            </a:r>
          </a:p>
          <a:p>
            <a:pPr marL="285750" indent="-285750" fontAlgn="base">
              <a:spcBef>
                <a:spcPct val="0"/>
              </a:spcBef>
              <a:spcAft>
                <a:spcPct val="0"/>
              </a:spcAft>
              <a:buFont typeface="Arial" panose="020B0604020202020204" pitchFamily="34" charset="0"/>
              <a:buChar char="•"/>
            </a:pPr>
            <a:endParaRPr lang="en-US" sz="900" dirty="0">
              <a:solidFill>
                <a:srgbClr val="0A3262"/>
              </a:solidFill>
              <a:latin typeface="+mj-lt"/>
            </a:endParaRPr>
          </a:p>
          <a:p>
            <a:pPr marL="285750" indent="-285750" fontAlgn="base">
              <a:spcBef>
                <a:spcPct val="0"/>
              </a:spcBef>
              <a:spcAft>
                <a:spcPct val="0"/>
              </a:spcAft>
              <a:buFont typeface="Arial" panose="020B0604020202020204" pitchFamily="34" charset="0"/>
              <a:buChar char="•"/>
            </a:pPr>
            <a:r>
              <a:rPr lang="en-US" dirty="0">
                <a:solidFill>
                  <a:srgbClr val="0A3262"/>
                </a:solidFill>
                <a:latin typeface="+mj-lt"/>
              </a:rPr>
              <a:t>Allow non placed-based organizations to take community redevelopment to scale with only 1.5 staff! </a:t>
            </a:r>
          </a:p>
        </p:txBody>
      </p:sp>
      <p:sp>
        <p:nvSpPr>
          <p:cNvPr id="10" name="TextBox 9"/>
          <p:cNvSpPr txBox="1"/>
          <p:nvPr/>
        </p:nvSpPr>
        <p:spPr>
          <a:xfrm>
            <a:off x="248923" y="3357011"/>
            <a:ext cx="8679873" cy="5293757"/>
          </a:xfrm>
          <a:prstGeom prst="rect">
            <a:avLst/>
          </a:prstGeom>
          <a:noFill/>
        </p:spPr>
        <p:txBody>
          <a:bodyPr wrap="square" rtlCol="0">
            <a:spAutoFit/>
          </a:bodyPr>
          <a:lstStyle/>
          <a:p>
            <a:pPr fontAlgn="base">
              <a:spcBef>
                <a:spcPct val="0"/>
              </a:spcBef>
              <a:spcAft>
                <a:spcPct val="0"/>
              </a:spcAft>
            </a:pPr>
            <a:endParaRPr lang="en-US" dirty="0">
              <a:solidFill>
                <a:srgbClr val="0A3262"/>
              </a:solidFill>
              <a:latin typeface="+mj-lt"/>
            </a:endParaRPr>
          </a:p>
          <a:p>
            <a:pPr marL="285750" indent="-285750" fontAlgn="base">
              <a:spcBef>
                <a:spcPct val="0"/>
              </a:spcBef>
              <a:spcAft>
                <a:spcPct val="0"/>
              </a:spcAft>
              <a:buFont typeface="Arial" panose="020B0604020202020204" pitchFamily="34" charset="0"/>
              <a:buChar char="•"/>
            </a:pPr>
            <a:endParaRPr lang="en-US" dirty="0">
              <a:solidFill>
                <a:srgbClr val="0A3262"/>
              </a:solidFill>
              <a:latin typeface="+mj-lt"/>
            </a:endParaRPr>
          </a:p>
          <a:p>
            <a:pPr fontAlgn="base">
              <a:spcBef>
                <a:spcPct val="0"/>
              </a:spcBef>
              <a:spcAft>
                <a:spcPct val="0"/>
              </a:spcAft>
            </a:pPr>
            <a:endParaRPr lang="en-US" b="1" dirty="0">
              <a:solidFill>
                <a:srgbClr val="0A3262"/>
              </a:solidFill>
              <a:latin typeface="+mj-lt"/>
            </a:endParaRPr>
          </a:p>
          <a:p>
            <a:pPr fontAlgn="base">
              <a:spcBef>
                <a:spcPct val="0"/>
              </a:spcBef>
              <a:spcAft>
                <a:spcPct val="0"/>
              </a:spcAft>
            </a:pPr>
            <a:r>
              <a:rPr lang="en-US" b="1" dirty="0">
                <a:solidFill>
                  <a:srgbClr val="0A3262"/>
                </a:solidFill>
                <a:latin typeface="+mj-lt"/>
              </a:rPr>
              <a:t>Keys to our success</a:t>
            </a:r>
          </a:p>
          <a:p>
            <a:pPr fontAlgn="base">
              <a:spcBef>
                <a:spcPct val="0"/>
              </a:spcBef>
              <a:spcAft>
                <a:spcPct val="0"/>
              </a:spcAft>
            </a:pPr>
            <a:endParaRPr lang="en-US" b="1" dirty="0">
              <a:solidFill>
                <a:srgbClr val="0A3262"/>
              </a:solidFill>
              <a:latin typeface="+mj-lt"/>
            </a:endParaRPr>
          </a:p>
          <a:p>
            <a:pPr marL="285750" indent="-285750" fontAlgn="base">
              <a:spcBef>
                <a:spcPct val="0"/>
              </a:spcBef>
              <a:spcAft>
                <a:spcPct val="0"/>
              </a:spcAft>
              <a:buFont typeface="Arial" panose="020B0604020202020204" pitchFamily="34" charset="0"/>
              <a:buChar char="•"/>
            </a:pPr>
            <a:r>
              <a:rPr lang="en-US" dirty="0">
                <a:solidFill>
                  <a:srgbClr val="0A3262"/>
                </a:solidFill>
                <a:latin typeface="+mj-lt"/>
              </a:rPr>
              <a:t>Accurate, real-time, organized data is key to long term acquisition strategies and trust between partners</a:t>
            </a:r>
          </a:p>
          <a:p>
            <a:pPr marL="171450" indent="-171450" fontAlgn="base">
              <a:spcBef>
                <a:spcPct val="0"/>
              </a:spcBef>
              <a:spcAft>
                <a:spcPct val="0"/>
              </a:spcAft>
              <a:buFont typeface="Arial" panose="020B0604020202020204" pitchFamily="34" charset="0"/>
              <a:buChar char="•"/>
            </a:pPr>
            <a:endParaRPr lang="en-US" sz="900" dirty="0" smtClean="0">
              <a:solidFill>
                <a:srgbClr val="0A3262"/>
              </a:solidFill>
              <a:latin typeface="+mj-lt"/>
            </a:endParaRPr>
          </a:p>
          <a:p>
            <a:pPr marL="285750" indent="-285750" fontAlgn="base">
              <a:spcBef>
                <a:spcPct val="0"/>
              </a:spcBef>
              <a:spcAft>
                <a:spcPct val="0"/>
              </a:spcAft>
              <a:buFont typeface="Arial" panose="020B0604020202020204" pitchFamily="34" charset="0"/>
              <a:buChar char="•"/>
            </a:pPr>
            <a:r>
              <a:rPr lang="en-US" dirty="0" smtClean="0">
                <a:solidFill>
                  <a:srgbClr val="0A3262"/>
                </a:solidFill>
                <a:latin typeface="+mj-lt"/>
              </a:rPr>
              <a:t>Know </a:t>
            </a:r>
            <a:r>
              <a:rPr lang="en-US" dirty="0">
                <a:solidFill>
                  <a:srgbClr val="0A3262"/>
                </a:solidFill>
                <a:latin typeface="+mj-lt"/>
              </a:rPr>
              <a:t>your strengths and stay in your lane</a:t>
            </a:r>
          </a:p>
          <a:p>
            <a:pPr marL="171450" indent="-171450" fontAlgn="base">
              <a:spcBef>
                <a:spcPct val="0"/>
              </a:spcBef>
              <a:spcAft>
                <a:spcPct val="0"/>
              </a:spcAft>
              <a:buFont typeface="Arial" panose="020B0604020202020204" pitchFamily="34" charset="0"/>
              <a:buChar char="•"/>
            </a:pPr>
            <a:endParaRPr lang="en-US" sz="900" dirty="0">
              <a:solidFill>
                <a:srgbClr val="0A3262"/>
              </a:solidFill>
              <a:latin typeface="+mj-lt"/>
            </a:endParaRPr>
          </a:p>
          <a:p>
            <a:pPr marL="285750" indent="-285750" fontAlgn="base">
              <a:spcBef>
                <a:spcPct val="0"/>
              </a:spcBef>
              <a:spcAft>
                <a:spcPct val="0"/>
              </a:spcAft>
              <a:buFont typeface="Arial" panose="020B0604020202020204" pitchFamily="34" charset="0"/>
              <a:buChar char="•"/>
            </a:pPr>
            <a:r>
              <a:rPr lang="en-US" dirty="0" smtClean="0">
                <a:solidFill>
                  <a:srgbClr val="0A3262"/>
                </a:solidFill>
                <a:latin typeface="+mj-lt"/>
              </a:rPr>
              <a:t>Asses </a:t>
            </a:r>
            <a:r>
              <a:rPr lang="en-US" dirty="0">
                <a:solidFill>
                  <a:srgbClr val="0A3262"/>
                </a:solidFill>
                <a:latin typeface="+mj-lt"/>
              </a:rPr>
              <a:t>risk and always have a back up </a:t>
            </a:r>
            <a:r>
              <a:rPr lang="en-US" dirty="0" smtClean="0">
                <a:solidFill>
                  <a:srgbClr val="0A3262"/>
                </a:solidFill>
                <a:latin typeface="+mj-lt"/>
              </a:rPr>
              <a:t>plan</a:t>
            </a:r>
            <a:endParaRPr lang="en-US" dirty="0">
              <a:solidFill>
                <a:srgbClr val="0A3262"/>
              </a:solidFill>
              <a:latin typeface="+mj-lt"/>
            </a:endParaRPr>
          </a:p>
          <a:p>
            <a:pPr marL="285750" indent="-285750" fontAlgn="base">
              <a:spcBef>
                <a:spcPct val="0"/>
              </a:spcBef>
              <a:spcAft>
                <a:spcPct val="0"/>
              </a:spcAft>
              <a:buFont typeface="Arial" panose="020B0604020202020204" pitchFamily="34" charset="0"/>
              <a:buChar char="•"/>
            </a:pPr>
            <a:endParaRPr lang="en-US" sz="900" dirty="0">
              <a:solidFill>
                <a:srgbClr val="0A3262"/>
              </a:solidFill>
              <a:latin typeface="+mj-lt"/>
            </a:endParaRPr>
          </a:p>
          <a:p>
            <a:pPr marL="285750" indent="-285750" fontAlgn="base">
              <a:spcBef>
                <a:spcPct val="0"/>
              </a:spcBef>
              <a:spcAft>
                <a:spcPct val="0"/>
              </a:spcAft>
              <a:buFont typeface="Arial" panose="020B0604020202020204" pitchFamily="34" charset="0"/>
              <a:buChar char="•"/>
            </a:pPr>
            <a:r>
              <a:rPr lang="en-US" dirty="0">
                <a:solidFill>
                  <a:srgbClr val="0A3262"/>
                </a:solidFill>
                <a:latin typeface="+mj-lt"/>
              </a:rPr>
              <a:t>Encourage partners to grow where they’re planted</a:t>
            </a:r>
          </a:p>
          <a:p>
            <a:pPr fontAlgn="base">
              <a:spcBef>
                <a:spcPct val="0"/>
              </a:spcBef>
              <a:spcAft>
                <a:spcPct val="0"/>
              </a:spcAft>
            </a:pPr>
            <a:endParaRPr lang="en-US" sz="800" dirty="0">
              <a:solidFill>
                <a:srgbClr val="0A3262"/>
              </a:solidFill>
              <a:latin typeface="Arial" charset="0"/>
            </a:endParaRPr>
          </a:p>
          <a:p>
            <a:pPr marL="285750" indent="-285750" fontAlgn="base">
              <a:spcBef>
                <a:spcPct val="0"/>
              </a:spcBef>
              <a:spcAft>
                <a:spcPct val="0"/>
              </a:spcAft>
              <a:buFont typeface="Wingdings" panose="05000000000000000000" pitchFamily="2" charset="2"/>
              <a:buChar char="§"/>
            </a:pPr>
            <a:endParaRPr lang="en-US" dirty="0">
              <a:solidFill>
                <a:srgbClr val="0A3262"/>
              </a:solidFill>
              <a:latin typeface="Arial" charset="0"/>
            </a:endParaRPr>
          </a:p>
          <a:p>
            <a:pPr fontAlgn="base">
              <a:spcBef>
                <a:spcPct val="0"/>
              </a:spcBef>
              <a:spcAft>
                <a:spcPct val="0"/>
              </a:spcAft>
            </a:pPr>
            <a:endParaRPr lang="en-US" sz="1600" dirty="0">
              <a:solidFill>
                <a:srgbClr val="0A3262"/>
              </a:solidFill>
              <a:latin typeface="Arial" charset="0"/>
            </a:endParaRPr>
          </a:p>
          <a:p>
            <a:pPr fontAlgn="base">
              <a:spcBef>
                <a:spcPct val="0"/>
              </a:spcBef>
              <a:spcAft>
                <a:spcPct val="0"/>
              </a:spcAft>
            </a:pPr>
            <a:endParaRPr lang="en-US" sz="1600" dirty="0">
              <a:solidFill>
                <a:srgbClr val="0A3262"/>
              </a:solidFill>
              <a:latin typeface="Arial" charset="0"/>
            </a:endParaRPr>
          </a:p>
          <a:p>
            <a:pPr fontAlgn="base">
              <a:spcBef>
                <a:spcPct val="0"/>
              </a:spcBef>
              <a:spcAft>
                <a:spcPct val="0"/>
              </a:spcAft>
            </a:pPr>
            <a:endParaRPr lang="en-US" sz="1600" dirty="0">
              <a:solidFill>
                <a:srgbClr val="0A3262"/>
              </a:solidFill>
              <a:latin typeface="Arial" charset="0"/>
            </a:endParaRPr>
          </a:p>
          <a:p>
            <a:pPr marL="285750" indent="-285750" fontAlgn="base">
              <a:spcBef>
                <a:spcPct val="0"/>
              </a:spcBef>
              <a:spcAft>
                <a:spcPct val="0"/>
              </a:spcAft>
              <a:buFont typeface="Arial" panose="020B0604020202020204" pitchFamily="34" charset="0"/>
              <a:buChar char="•"/>
            </a:pPr>
            <a:endParaRPr lang="en-US" sz="1600" dirty="0">
              <a:solidFill>
                <a:srgbClr val="0A3262"/>
              </a:solidFill>
              <a:latin typeface="Arial" charset="0"/>
            </a:endParaRPr>
          </a:p>
          <a:p>
            <a:pPr fontAlgn="base">
              <a:spcBef>
                <a:spcPct val="0"/>
              </a:spcBef>
              <a:spcAft>
                <a:spcPct val="0"/>
              </a:spcAft>
            </a:pPr>
            <a:endParaRPr lang="en-US" sz="1600" dirty="0">
              <a:solidFill>
                <a:srgbClr val="0A3262"/>
              </a:solidFill>
              <a:latin typeface="Arial" charset="0"/>
            </a:endParaRPr>
          </a:p>
          <a:p>
            <a:pPr fontAlgn="base">
              <a:spcBef>
                <a:spcPct val="0"/>
              </a:spcBef>
              <a:spcAft>
                <a:spcPct val="0"/>
              </a:spcAft>
            </a:pPr>
            <a:r>
              <a:rPr lang="en-US" sz="1600" dirty="0">
                <a:solidFill>
                  <a:srgbClr val="0A3262"/>
                </a:solidFill>
                <a:latin typeface="Arial" charset="0"/>
              </a:rPr>
              <a:t> </a:t>
            </a:r>
          </a:p>
        </p:txBody>
      </p:sp>
      <p:sp>
        <p:nvSpPr>
          <p:cNvPr id="11" name="Title 1"/>
          <p:cNvSpPr txBox="1">
            <a:spLocks/>
          </p:cNvSpPr>
          <p:nvPr/>
        </p:nvSpPr>
        <p:spPr bwMode="auto">
          <a:xfrm>
            <a:off x="0" y="389373"/>
            <a:ext cx="1402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ITC Avant Garde Gothic" pitchFamily="34" charset="0"/>
              </a:defRPr>
            </a:lvl2pPr>
            <a:lvl3pPr algn="ctr" rtl="0" eaLnBrk="1" fontAlgn="base" hangingPunct="1">
              <a:spcBef>
                <a:spcPct val="0"/>
              </a:spcBef>
              <a:spcAft>
                <a:spcPct val="0"/>
              </a:spcAft>
              <a:defRPr sz="4400">
                <a:solidFill>
                  <a:schemeClr val="tx1"/>
                </a:solidFill>
                <a:latin typeface="ITC Avant Garde Gothic" pitchFamily="34" charset="0"/>
              </a:defRPr>
            </a:lvl3pPr>
            <a:lvl4pPr algn="ctr" rtl="0" eaLnBrk="1" fontAlgn="base" hangingPunct="1">
              <a:spcBef>
                <a:spcPct val="0"/>
              </a:spcBef>
              <a:spcAft>
                <a:spcPct val="0"/>
              </a:spcAft>
              <a:defRPr sz="4400">
                <a:solidFill>
                  <a:schemeClr val="tx1"/>
                </a:solidFill>
                <a:latin typeface="ITC Avant Garde Gothic" pitchFamily="34" charset="0"/>
              </a:defRPr>
            </a:lvl4pPr>
            <a:lvl5pPr algn="ctr" rtl="0" eaLnBrk="1" fontAlgn="base" hangingPunct="1">
              <a:spcBef>
                <a:spcPct val="0"/>
              </a:spcBef>
              <a:spcAft>
                <a:spcPct val="0"/>
              </a:spcAft>
              <a:defRPr sz="4400">
                <a:solidFill>
                  <a:schemeClr val="tx1"/>
                </a:solidFill>
                <a:latin typeface="ITC Avant Garde Gothic" pitchFamily="34" charset="0"/>
              </a:defRPr>
            </a:lvl5pPr>
            <a:lvl6pPr marL="457200" algn="ctr" rtl="0" eaLnBrk="1" fontAlgn="base" hangingPunct="1">
              <a:spcBef>
                <a:spcPct val="0"/>
              </a:spcBef>
              <a:spcAft>
                <a:spcPct val="0"/>
              </a:spcAft>
              <a:defRPr sz="4400">
                <a:solidFill>
                  <a:schemeClr val="tx1"/>
                </a:solidFill>
                <a:latin typeface="ITC Avant Garde Gothic" pitchFamily="34" charset="0"/>
              </a:defRPr>
            </a:lvl6pPr>
            <a:lvl7pPr marL="914400" algn="ctr" rtl="0" eaLnBrk="1" fontAlgn="base" hangingPunct="1">
              <a:spcBef>
                <a:spcPct val="0"/>
              </a:spcBef>
              <a:spcAft>
                <a:spcPct val="0"/>
              </a:spcAft>
              <a:defRPr sz="4400">
                <a:solidFill>
                  <a:schemeClr val="tx1"/>
                </a:solidFill>
                <a:latin typeface="ITC Avant Garde Gothic" pitchFamily="34" charset="0"/>
              </a:defRPr>
            </a:lvl7pPr>
            <a:lvl8pPr marL="1371600" algn="ctr" rtl="0" eaLnBrk="1" fontAlgn="base" hangingPunct="1">
              <a:spcBef>
                <a:spcPct val="0"/>
              </a:spcBef>
              <a:spcAft>
                <a:spcPct val="0"/>
              </a:spcAft>
              <a:defRPr sz="4400">
                <a:solidFill>
                  <a:schemeClr val="tx1"/>
                </a:solidFill>
                <a:latin typeface="ITC Avant Garde Gothic" pitchFamily="34" charset="0"/>
              </a:defRPr>
            </a:lvl8pPr>
            <a:lvl9pPr marL="1828800" algn="ctr" rtl="0" eaLnBrk="1" fontAlgn="base" hangingPunct="1">
              <a:spcBef>
                <a:spcPct val="0"/>
              </a:spcBef>
              <a:spcAft>
                <a:spcPct val="0"/>
              </a:spcAft>
              <a:defRPr sz="4400">
                <a:solidFill>
                  <a:schemeClr val="tx1"/>
                </a:solidFill>
                <a:latin typeface="ITC Avant Garde Gothic" pitchFamily="34" charset="0"/>
              </a:defRPr>
            </a:lvl9pPr>
          </a:lstStyle>
          <a:p>
            <a:pPr algn="l"/>
            <a:r>
              <a:rPr lang="en-US" sz="4000" b="1" dirty="0">
                <a:solidFill>
                  <a:srgbClr val="0A3262"/>
                </a:solidFill>
                <a:effectLst>
                  <a:outerShdw blurRad="38100" dist="38100" dir="2700000" algn="tl">
                    <a:srgbClr val="000000">
                      <a:alpha val="43137"/>
                    </a:srgbClr>
                  </a:outerShdw>
                </a:effectLst>
                <a:cs typeface="Arial" pitchFamily="34" charset="0"/>
              </a:rPr>
              <a:t>Why </a:t>
            </a:r>
            <a:r>
              <a:rPr lang="en-US" sz="4000" b="1" dirty="0" smtClean="0">
                <a:solidFill>
                  <a:srgbClr val="0A3262"/>
                </a:solidFill>
                <a:effectLst>
                  <a:outerShdw blurRad="38100" dist="38100" dir="2700000" algn="tl">
                    <a:srgbClr val="000000">
                      <a:alpha val="43137"/>
                    </a:srgbClr>
                  </a:outerShdw>
                </a:effectLst>
                <a:cs typeface="Arial" pitchFamily="34" charset="0"/>
              </a:rPr>
              <a:t>Partner</a:t>
            </a:r>
            <a:r>
              <a:rPr lang="en-US" sz="4000" b="1" dirty="0">
                <a:solidFill>
                  <a:srgbClr val="0A3262"/>
                </a:solidFill>
                <a:effectLst>
                  <a:outerShdw blurRad="38100" dist="38100" dir="2700000" algn="tl">
                    <a:srgbClr val="000000">
                      <a:alpha val="43137"/>
                    </a:srgbClr>
                  </a:outerShdw>
                </a:effectLst>
                <a:cs typeface="Arial" pitchFamily="34" charset="0"/>
              </a:rPr>
              <a:t>? </a:t>
            </a:r>
            <a:br>
              <a:rPr lang="en-US" sz="4000" b="1" dirty="0">
                <a:solidFill>
                  <a:srgbClr val="0A3262"/>
                </a:solidFill>
                <a:effectLst>
                  <a:outerShdw blurRad="38100" dist="38100" dir="2700000" algn="tl">
                    <a:srgbClr val="000000">
                      <a:alpha val="43137"/>
                    </a:srgbClr>
                  </a:outerShdw>
                </a:effectLst>
                <a:cs typeface="Arial" pitchFamily="34" charset="0"/>
              </a:rPr>
            </a:br>
            <a:r>
              <a:rPr lang="en-US" sz="2400" b="1" dirty="0">
                <a:solidFill>
                  <a:srgbClr val="0A3262"/>
                </a:solidFill>
                <a:cs typeface="Arial" pitchFamily="34" charset="0"/>
              </a:rPr>
              <a:t>In the face of abandonment you either laugh or cry.  I prefer to laugh…                                                                                                                                                       </a:t>
            </a:r>
            <a:br>
              <a:rPr lang="en-US" sz="2400" b="1" dirty="0">
                <a:solidFill>
                  <a:srgbClr val="0A3262"/>
                </a:solidFill>
                <a:cs typeface="Arial" pitchFamily="34" charset="0"/>
              </a:rPr>
            </a:br>
            <a:r>
              <a:rPr lang="en-US" sz="2400" b="1" dirty="0">
                <a:solidFill>
                  <a:srgbClr val="0A3262"/>
                </a:solidFill>
                <a:cs typeface="Arial" pitchFamily="34" charset="0"/>
              </a:rPr>
              <a:t>                                                                                      </a:t>
            </a:r>
            <a:r>
              <a:rPr lang="en-US" sz="2400" b="1" dirty="0" smtClean="0">
                <a:solidFill>
                  <a:srgbClr val="0A3262"/>
                </a:solidFill>
                <a:cs typeface="Arial" pitchFamily="34" charset="0"/>
              </a:rPr>
              <a:t>                           …</a:t>
            </a:r>
            <a:r>
              <a:rPr lang="en-US" sz="2400" b="1" dirty="0">
                <a:solidFill>
                  <a:srgbClr val="0A3262"/>
                </a:solidFill>
                <a:cs typeface="Arial" pitchFamily="34" charset="0"/>
              </a:rPr>
              <a:t>with friends </a:t>
            </a:r>
            <a:r>
              <a:rPr lang="en-US" sz="1800" b="1" dirty="0">
                <a:solidFill>
                  <a:srgbClr val="0A3262"/>
                </a:solidFill>
                <a:effectLst>
                  <a:outerShdw blurRad="38100" dist="38100" dir="2700000" algn="tl">
                    <a:srgbClr val="000000">
                      <a:alpha val="43137"/>
                    </a:srgbClr>
                  </a:outerShdw>
                </a:effectLst>
                <a:latin typeface="Arial" pitchFamily="34" charset="0"/>
                <a:cs typeface="Arial" pitchFamily="34" charset="0"/>
              </a:rPr>
              <a:t/>
            </a:r>
            <a:br>
              <a:rPr lang="en-US" sz="1800" b="1" dirty="0">
                <a:solidFill>
                  <a:srgbClr val="0A3262"/>
                </a:solidFill>
                <a:effectLst>
                  <a:outerShdw blurRad="38100" dist="38100" dir="2700000" algn="tl">
                    <a:srgbClr val="000000">
                      <a:alpha val="43137"/>
                    </a:srgbClr>
                  </a:outerShdw>
                </a:effectLst>
                <a:latin typeface="Arial" pitchFamily="34" charset="0"/>
                <a:cs typeface="Arial" pitchFamily="34" charset="0"/>
              </a:rPr>
            </a:br>
            <a:endParaRPr lang="en-US" sz="1800" b="1" dirty="0">
              <a:solidFill>
                <a:srgbClr val="0A3262"/>
              </a:solidFill>
            </a:endParaRPr>
          </a:p>
        </p:txBody>
      </p:sp>
      <p:pic>
        <p:nvPicPr>
          <p:cNvPr id="2050" name="Picture 2" descr="d6e14fd4-eaa8-4178-a83a-34a2b46cc713@namprd07"/>
          <p:cNvPicPr>
            <a:picLocks noChangeAspect="1" noChangeArrowheads="1"/>
          </p:cNvPicPr>
          <p:nvPr/>
        </p:nvPicPr>
        <p:blipFill rotWithShape="1">
          <a:blip r:embed="rId3">
            <a:extLst>
              <a:ext uri="{28A0092B-C50C-407E-A947-70E740481C1C}">
                <a14:useLocalDpi xmlns:a14="http://schemas.microsoft.com/office/drawing/2010/main" val="0"/>
              </a:ext>
            </a:extLst>
          </a:blip>
          <a:srcRect l="8989" t="10225" r="11891" b="-2418"/>
          <a:stretch/>
        </p:blipFill>
        <p:spPr bwMode="auto">
          <a:xfrm>
            <a:off x="9378013" y="4383771"/>
            <a:ext cx="2669961" cy="233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2bafeb1a-020a-47eb-8fbe-c28acc7a5618@namprd0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77" r="26137"/>
          <a:stretch/>
        </p:blipFill>
        <p:spPr bwMode="auto">
          <a:xfrm rot="5400000">
            <a:off x="9582758" y="1946034"/>
            <a:ext cx="2190114" cy="259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0057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18138644"/>
              </p:ext>
            </p:extLst>
          </p:nvPr>
        </p:nvGraphicFramePr>
        <p:xfrm>
          <a:off x="1457011" y="401934"/>
          <a:ext cx="9013371" cy="5658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1905000" y="137993"/>
            <a:ext cx="8229600" cy="944562"/>
          </a:xfrm>
        </p:spPr>
        <p:txBody>
          <a:bodyPr/>
          <a:lstStyle/>
          <a:p>
            <a:r>
              <a:rPr lang="en-US" sz="800" b="1" dirty="0"/>
              <a:t/>
            </a:r>
            <a:br>
              <a:rPr lang="en-US" sz="800" b="1" dirty="0"/>
            </a:br>
            <a:r>
              <a:rPr lang="en-US" sz="800" b="1" dirty="0"/>
              <a:t/>
            </a:r>
            <a:br>
              <a:rPr lang="en-US" sz="800" b="1" dirty="0"/>
            </a:br>
            <a:r>
              <a:rPr lang="en-US" sz="3600" b="1" dirty="0"/>
              <a:t>Creative Collaborations</a:t>
            </a:r>
            <a:r>
              <a:rPr lang="en-US" sz="2400" b="1" dirty="0"/>
              <a:t/>
            </a:r>
            <a:br>
              <a:rPr lang="en-US" sz="2400" b="1" dirty="0"/>
            </a:br>
            <a:endParaRPr lang="en-US" b="1" dirty="0"/>
          </a:p>
        </p:txBody>
      </p:sp>
      <p:sp>
        <p:nvSpPr>
          <p:cNvPr id="8" name="Slide Number Placeholder 7"/>
          <p:cNvSpPr>
            <a:spLocks noGrp="1"/>
          </p:cNvSpPr>
          <p:nvPr>
            <p:ph type="sldNum" sz="quarter" idx="12"/>
          </p:nvPr>
        </p:nvSpPr>
        <p:spPr>
          <a:xfrm>
            <a:off x="8449358" y="6334754"/>
            <a:ext cx="2133600" cy="365125"/>
          </a:xfrm>
        </p:spPr>
        <p:txBody>
          <a:bodyPr/>
          <a:lstStyle/>
          <a:p>
            <a:pPr>
              <a:defRPr/>
            </a:pPr>
            <a:fld id="{B9437628-06B4-4264-8929-B32B42457118}" type="slidenum">
              <a:rPr lang="en-US" smtClean="0">
                <a:solidFill>
                  <a:srgbClr val="0A3262">
                    <a:tint val="75000"/>
                  </a:srgbClr>
                </a:solidFill>
              </a:rPr>
              <a:pPr>
                <a:defRPr/>
              </a:pPr>
              <a:t>6</a:t>
            </a:fld>
            <a:endParaRPr lang="en-US" dirty="0">
              <a:solidFill>
                <a:srgbClr val="0A3262">
                  <a:tint val="75000"/>
                </a:srgbClr>
              </a:solidFill>
            </a:endParaRPr>
          </a:p>
        </p:txBody>
      </p:sp>
      <p:grpSp>
        <p:nvGrpSpPr>
          <p:cNvPr id="9" name="Group 8"/>
          <p:cNvGrpSpPr/>
          <p:nvPr/>
        </p:nvGrpSpPr>
        <p:grpSpPr>
          <a:xfrm>
            <a:off x="3203559" y="5591914"/>
            <a:ext cx="1629748" cy="452103"/>
            <a:chOff x="537115" y="393537"/>
            <a:chExt cx="2298136" cy="2252873"/>
          </a:xfrm>
        </p:grpSpPr>
        <p:sp>
          <p:nvSpPr>
            <p:cNvPr id="10" name="Oval 9"/>
            <p:cNvSpPr/>
            <p:nvPr/>
          </p:nvSpPr>
          <p:spPr>
            <a:xfrm>
              <a:off x="537115" y="393537"/>
              <a:ext cx="2298136" cy="2252873"/>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1" name="Oval 4"/>
            <p:cNvSpPr/>
            <p:nvPr/>
          </p:nvSpPr>
          <p:spPr>
            <a:xfrm>
              <a:off x="873669" y="723463"/>
              <a:ext cx="1625028" cy="15930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200" dirty="0">
                  <a:solidFill>
                    <a:srgbClr val="0A3262"/>
                  </a:solidFill>
                </a:rPr>
                <a:t>Field Inspection</a:t>
              </a:r>
            </a:p>
          </p:txBody>
        </p:sp>
      </p:grpSp>
      <p:grpSp>
        <p:nvGrpSpPr>
          <p:cNvPr id="12" name="Group 11"/>
          <p:cNvGrpSpPr/>
          <p:nvPr/>
        </p:nvGrpSpPr>
        <p:grpSpPr>
          <a:xfrm>
            <a:off x="5382688" y="5514503"/>
            <a:ext cx="1315086" cy="506830"/>
            <a:chOff x="537115" y="393538"/>
            <a:chExt cx="2298136" cy="2252873"/>
          </a:xfrm>
        </p:grpSpPr>
        <p:sp>
          <p:nvSpPr>
            <p:cNvPr id="13" name="Oval 12"/>
            <p:cNvSpPr/>
            <p:nvPr/>
          </p:nvSpPr>
          <p:spPr>
            <a:xfrm>
              <a:off x="537115" y="393538"/>
              <a:ext cx="2298136" cy="2252873"/>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4" name="Oval 4"/>
            <p:cNvSpPr/>
            <p:nvPr/>
          </p:nvSpPr>
          <p:spPr>
            <a:xfrm>
              <a:off x="873669" y="723463"/>
              <a:ext cx="1625028" cy="15930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200" dirty="0">
                  <a:solidFill>
                    <a:srgbClr val="0A3262"/>
                  </a:solidFill>
                </a:rPr>
                <a:t>Walk &amp; Work</a:t>
              </a:r>
            </a:p>
          </p:txBody>
        </p:sp>
      </p:grpSp>
      <p:grpSp>
        <p:nvGrpSpPr>
          <p:cNvPr id="15" name="Group 14"/>
          <p:cNvGrpSpPr/>
          <p:nvPr/>
        </p:nvGrpSpPr>
        <p:grpSpPr>
          <a:xfrm>
            <a:off x="3614247" y="6127134"/>
            <a:ext cx="1562066" cy="575069"/>
            <a:chOff x="537115" y="393537"/>
            <a:chExt cx="2298136" cy="2252873"/>
          </a:xfrm>
        </p:grpSpPr>
        <p:sp>
          <p:nvSpPr>
            <p:cNvPr id="16" name="Oval 15"/>
            <p:cNvSpPr/>
            <p:nvPr/>
          </p:nvSpPr>
          <p:spPr>
            <a:xfrm>
              <a:off x="537115" y="393537"/>
              <a:ext cx="2298136" cy="2252873"/>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7" name="Oval 4"/>
            <p:cNvSpPr/>
            <p:nvPr/>
          </p:nvSpPr>
          <p:spPr>
            <a:xfrm>
              <a:off x="873669" y="723463"/>
              <a:ext cx="1625028" cy="15930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200" dirty="0">
                  <a:solidFill>
                    <a:srgbClr val="0A3262"/>
                  </a:solidFill>
                </a:rPr>
                <a:t>Property Profile System</a:t>
              </a:r>
            </a:p>
          </p:txBody>
        </p:sp>
      </p:grpSp>
      <p:grpSp>
        <p:nvGrpSpPr>
          <p:cNvPr id="18" name="Group 17"/>
          <p:cNvGrpSpPr/>
          <p:nvPr/>
        </p:nvGrpSpPr>
        <p:grpSpPr>
          <a:xfrm>
            <a:off x="4235033" y="5045256"/>
            <a:ext cx="995873" cy="469247"/>
            <a:chOff x="537115" y="393537"/>
            <a:chExt cx="2298136" cy="2252873"/>
          </a:xfrm>
        </p:grpSpPr>
        <p:sp>
          <p:nvSpPr>
            <p:cNvPr id="19" name="Oval 18"/>
            <p:cNvSpPr/>
            <p:nvPr/>
          </p:nvSpPr>
          <p:spPr>
            <a:xfrm>
              <a:off x="537115" y="393537"/>
              <a:ext cx="2298136" cy="2252873"/>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0" name="Oval 4"/>
            <p:cNvSpPr/>
            <p:nvPr/>
          </p:nvSpPr>
          <p:spPr>
            <a:xfrm>
              <a:off x="873669" y="723463"/>
              <a:ext cx="1625028" cy="15930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200" dirty="0">
                  <a:solidFill>
                    <a:srgbClr val="0A3262"/>
                  </a:solidFill>
                </a:rPr>
                <a:t>GIS</a:t>
              </a:r>
            </a:p>
          </p:txBody>
        </p:sp>
      </p:grpSp>
      <p:grpSp>
        <p:nvGrpSpPr>
          <p:cNvPr id="21" name="Group 20"/>
          <p:cNvGrpSpPr/>
          <p:nvPr/>
        </p:nvGrpSpPr>
        <p:grpSpPr>
          <a:xfrm>
            <a:off x="6693412" y="4972142"/>
            <a:ext cx="838200" cy="427558"/>
            <a:chOff x="537115" y="393537"/>
            <a:chExt cx="2298136" cy="2252873"/>
          </a:xfrm>
        </p:grpSpPr>
        <p:sp>
          <p:nvSpPr>
            <p:cNvPr id="22" name="Oval 21"/>
            <p:cNvSpPr/>
            <p:nvPr/>
          </p:nvSpPr>
          <p:spPr>
            <a:xfrm>
              <a:off x="537115" y="393537"/>
              <a:ext cx="2298136" cy="2252873"/>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3" name="Oval 4"/>
            <p:cNvSpPr/>
            <p:nvPr/>
          </p:nvSpPr>
          <p:spPr>
            <a:xfrm>
              <a:off x="873669" y="723463"/>
              <a:ext cx="1625028" cy="15930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200" dirty="0">
                  <a:solidFill>
                    <a:srgbClr val="0A3262"/>
                  </a:solidFill>
                </a:rPr>
                <a:t>Trello</a:t>
              </a:r>
            </a:p>
          </p:txBody>
        </p:sp>
      </p:grpSp>
      <p:grpSp>
        <p:nvGrpSpPr>
          <p:cNvPr id="24" name="Group 23"/>
          <p:cNvGrpSpPr/>
          <p:nvPr/>
        </p:nvGrpSpPr>
        <p:grpSpPr>
          <a:xfrm>
            <a:off x="7079726" y="5529758"/>
            <a:ext cx="1562066" cy="494002"/>
            <a:chOff x="537115" y="393537"/>
            <a:chExt cx="2298136" cy="2252873"/>
          </a:xfrm>
        </p:grpSpPr>
        <p:sp>
          <p:nvSpPr>
            <p:cNvPr id="25" name="Oval 24"/>
            <p:cNvSpPr/>
            <p:nvPr/>
          </p:nvSpPr>
          <p:spPr>
            <a:xfrm>
              <a:off x="537115" y="393537"/>
              <a:ext cx="2298136" cy="2252873"/>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6" name="Oval 4"/>
            <p:cNvSpPr/>
            <p:nvPr/>
          </p:nvSpPr>
          <p:spPr>
            <a:xfrm>
              <a:off x="873669" y="723463"/>
              <a:ext cx="1625028" cy="15930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200" dirty="0">
                  <a:solidFill>
                    <a:srgbClr val="0A3262"/>
                  </a:solidFill>
                </a:rPr>
                <a:t>Case Research</a:t>
              </a:r>
            </a:p>
          </p:txBody>
        </p:sp>
      </p:grpSp>
      <p:grpSp>
        <p:nvGrpSpPr>
          <p:cNvPr id="28" name="Group 27"/>
          <p:cNvGrpSpPr/>
          <p:nvPr/>
        </p:nvGrpSpPr>
        <p:grpSpPr>
          <a:xfrm>
            <a:off x="2332116" y="6133195"/>
            <a:ext cx="6596902" cy="920991"/>
            <a:chOff x="873669" y="-1449824"/>
            <a:chExt cx="8806056" cy="3766308"/>
          </a:xfrm>
        </p:grpSpPr>
        <p:sp>
          <p:nvSpPr>
            <p:cNvPr id="29" name="Oval 28"/>
            <p:cNvSpPr/>
            <p:nvPr/>
          </p:nvSpPr>
          <p:spPr>
            <a:xfrm>
              <a:off x="7211146" y="-1449824"/>
              <a:ext cx="2468579" cy="2593592"/>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algn="ctr" fontAlgn="base">
                <a:spcBef>
                  <a:spcPct val="0"/>
                </a:spcBef>
                <a:spcAft>
                  <a:spcPct val="0"/>
                </a:spcAft>
              </a:pPr>
              <a:r>
                <a:rPr lang="en-US" sz="1200" dirty="0">
                  <a:solidFill>
                    <a:srgbClr val="0A3262"/>
                  </a:solidFill>
                </a:rPr>
                <a:t>NEO CANDO/NST </a:t>
              </a:r>
            </a:p>
          </p:txBody>
        </p:sp>
        <p:sp>
          <p:nvSpPr>
            <p:cNvPr id="30" name="Oval 4"/>
            <p:cNvSpPr/>
            <p:nvPr/>
          </p:nvSpPr>
          <p:spPr>
            <a:xfrm>
              <a:off x="873669" y="723463"/>
              <a:ext cx="1625028" cy="15930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endParaRPr lang="en-US" sz="1200" dirty="0">
                <a:solidFill>
                  <a:srgbClr val="0A3262"/>
                </a:solidFill>
              </a:endParaRPr>
            </a:p>
          </p:txBody>
        </p:sp>
      </p:grpSp>
      <p:sp>
        <p:nvSpPr>
          <p:cNvPr id="5" name="Oval 4"/>
          <p:cNvSpPr/>
          <p:nvPr/>
        </p:nvSpPr>
        <p:spPr>
          <a:xfrm>
            <a:off x="5263998" y="5425265"/>
            <a:ext cx="1552466" cy="661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srgbClr val="0A3262"/>
              </a:solidFill>
            </a:endParaRPr>
          </a:p>
        </p:txBody>
      </p:sp>
      <p:sp>
        <p:nvSpPr>
          <p:cNvPr id="33" name="Oval 32"/>
          <p:cNvSpPr/>
          <p:nvPr/>
        </p:nvSpPr>
        <p:spPr>
          <a:xfrm>
            <a:off x="5149639" y="5252610"/>
            <a:ext cx="1842274" cy="9800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srgbClr val="0A3262"/>
              </a:solidFill>
            </a:endParaRPr>
          </a:p>
        </p:txBody>
      </p:sp>
      <p:grpSp>
        <p:nvGrpSpPr>
          <p:cNvPr id="31" name="Group 30"/>
          <p:cNvGrpSpPr/>
          <p:nvPr/>
        </p:nvGrpSpPr>
        <p:grpSpPr>
          <a:xfrm>
            <a:off x="5337390" y="6306496"/>
            <a:ext cx="1629748" cy="452103"/>
            <a:chOff x="537115" y="393537"/>
            <a:chExt cx="2298136" cy="2252873"/>
          </a:xfrm>
        </p:grpSpPr>
        <p:sp>
          <p:nvSpPr>
            <p:cNvPr id="32" name="Oval 31"/>
            <p:cNvSpPr/>
            <p:nvPr/>
          </p:nvSpPr>
          <p:spPr>
            <a:xfrm>
              <a:off x="537115" y="393537"/>
              <a:ext cx="2298136" cy="2252873"/>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4" name="Oval 4"/>
            <p:cNvSpPr/>
            <p:nvPr/>
          </p:nvSpPr>
          <p:spPr>
            <a:xfrm>
              <a:off x="873669" y="723463"/>
              <a:ext cx="1625028" cy="15930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200" dirty="0">
                  <a:solidFill>
                    <a:srgbClr val="0A3262"/>
                  </a:solidFill>
                </a:rPr>
                <a:t>Spec Writing</a:t>
              </a:r>
            </a:p>
          </p:txBody>
        </p:sp>
      </p:grpSp>
    </p:spTree>
    <p:extLst>
      <p:ext uri="{BB962C8B-B14F-4D97-AF65-F5344CB8AC3E}">
        <p14:creationId xmlns:p14="http://schemas.microsoft.com/office/powerpoint/2010/main" val="282390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376" y="784451"/>
            <a:ext cx="12202048" cy="685800"/>
          </a:xfrm>
        </p:spPr>
        <p:txBody>
          <a:bodyPr/>
          <a:lstStyle/>
          <a:p>
            <a:pPr marL="0" indent="0">
              <a:buNone/>
            </a:pPr>
            <a:r>
              <a:rPr lang="en-US" sz="1800" dirty="0"/>
              <a:t>Elizabeth Baptist Church</a:t>
            </a:r>
          </a:p>
          <a:p>
            <a:r>
              <a:rPr lang="en-US" sz="1800" dirty="0"/>
              <a:t>Ongoing, close, working relationships with weekly property tracking and quarterly research and walk &amp; work </a:t>
            </a:r>
            <a:r>
              <a:rPr lang="en-US" sz="1800" dirty="0" smtClean="0"/>
              <a:t>tours.</a:t>
            </a:r>
            <a:endParaRPr lang="en-US" sz="1800" dirty="0"/>
          </a:p>
          <a:p>
            <a:r>
              <a:rPr lang="en-US" sz="1800" dirty="0"/>
              <a:t>Goals for facility expansion, land assembly, greenspace, and nuisance </a:t>
            </a:r>
            <a:r>
              <a:rPr lang="en-US" sz="1800" dirty="0" smtClean="0"/>
              <a:t>abatement. </a:t>
            </a:r>
            <a:endParaRPr lang="en-US" sz="1800" dirty="0"/>
          </a:p>
        </p:txBody>
      </p:sp>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7</a:t>
            </a:fld>
            <a:endParaRPr lang="en-US" dirty="0">
              <a:solidFill>
                <a:srgbClr val="0A3262">
                  <a:tint val="75000"/>
                </a:srgbClr>
              </a:solidFill>
            </a:endParaRPr>
          </a:p>
        </p:txBody>
      </p:sp>
      <p:sp>
        <p:nvSpPr>
          <p:cNvPr id="5" name="Title 1"/>
          <p:cNvSpPr>
            <a:spLocks noGrp="1"/>
          </p:cNvSpPr>
          <p:nvPr>
            <p:ph type="title"/>
          </p:nvPr>
        </p:nvSpPr>
        <p:spPr>
          <a:xfrm>
            <a:off x="0" y="0"/>
            <a:ext cx="10168932" cy="868362"/>
          </a:xfrm>
        </p:spPr>
        <p:txBody>
          <a:bodyPr/>
          <a:lstStyle/>
          <a:p>
            <a:pPr algn="l"/>
            <a:r>
              <a:rPr lang="en-US" sz="800" b="1" dirty="0"/>
              <a:t/>
            </a:r>
            <a:br>
              <a:rPr lang="en-US" sz="800" b="1" dirty="0"/>
            </a:br>
            <a:r>
              <a:rPr lang="en-US" sz="800" b="1" dirty="0"/>
              <a:t/>
            </a:r>
            <a:br>
              <a:rPr lang="en-US" sz="800" b="1" dirty="0"/>
            </a:br>
            <a:r>
              <a:rPr lang="en-US" sz="4000" b="1" dirty="0"/>
              <a:t>Stabilization</a:t>
            </a:r>
            <a:r>
              <a:rPr lang="en-US" sz="3600" b="1" dirty="0"/>
              <a:t> </a:t>
            </a:r>
            <a:r>
              <a:rPr lang="en-US" sz="1800" b="1" dirty="0"/>
              <a:t>Anchor organizations growing where they are planted</a:t>
            </a:r>
            <a:r>
              <a:rPr lang="en-US" sz="2400" b="1" dirty="0"/>
              <a:t/>
            </a:r>
            <a:br>
              <a:rPr lang="en-US" sz="2400" b="1" dirty="0"/>
            </a:br>
            <a:endParaRPr lang="en-US" sz="1600" b="1"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564" t="6666" r="10257" b="15556"/>
          <a:stretch/>
        </p:blipFill>
        <p:spPr>
          <a:xfrm>
            <a:off x="3683859" y="5061913"/>
            <a:ext cx="2590800" cy="1659563"/>
          </a:xfrm>
          <a:prstGeom prst="rect">
            <a:avLst/>
          </a:prstGeom>
        </p:spPr>
      </p:pic>
      <p:pic>
        <p:nvPicPr>
          <p:cNvPr id="15" name="Picture 2" descr="85f78a2f-eeb8-4e82-ad01-c64f07e0491a@namprd07"/>
          <p:cNvPicPr>
            <a:picLocks noChangeAspect="1" noChangeArrowheads="1"/>
          </p:cNvPicPr>
          <p:nvPr/>
        </p:nvPicPr>
        <p:blipFill rotWithShape="1">
          <a:blip r:embed="rId3">
            <a:extLst>
              <a:ext uri="{28A0092B-C50C-407E-A947-70E740481C1C}">
                <a14:useLocalDpi xmlns:a14="http://schemas.microsoft.com/office/drawing/2010/main" val="0"/>
              </a:ext>
            </a:extLst>
          </a:blip>
          <a:srcRect l="31485" t="27332" r="15390" b="17736"/>
          <a:stretch/>
        </p:blipFill>
        <p:spPr bwMode="auto">
          <a:xfrm>
            <a:off x="7306870" y="2022285"/>
            <a:ext cx="2438400" cy="189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855" y="2042946"/>
            <a:ext cx="4572030" cy="2958373"/>
          </a:xfrm>
          <a:prstGeom prst="rect">
            <a:avLst/>
          </a:prstGeom>
        </p:spPr>
      </p:pic>
      <p:pic>
        <p:nvPicPr>
          <p:cNvPr id="2" name="Picture 1"/>
          <p:cNvPicPr>
            <a:picLocks noChangeAspect="1"/>
          </p:cNvPicPr>
          <p:nvPr/>
        </p:nvPicPr>
        <p:blipFill>
          <a:blip r:embed="rId5"/>
          <a:stretch>
            <a:fillRect/>
          </a:stretch>
        </p:blipFill>
        <p:spPr>
          <a:xfrm>
            <a:off x="6402518" y="4070485"/>
            <a:ext cx="4419600" cy="2787515"/>
          </a:xfrm>
          <a:prstGeom prst="rect">
            <a:avLst/>
          </a:prstGeom>
        </p:spPr>
      </p:pic>
    </p:spTree>
    <p:extLst>
      <p:ext uri="{BB962C8B-B14F-4D97-AF65-F5344CB8AC3E}">
        <p14:creationId xmlns:p14="http://schemas.microsoft.com/office/powerpoint/2010/main" val="1359848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571" y="710330"/>
            <a:ext cx="9589475" cy="1134344"/>
          </a:xfrm>
        </p:spPr>
        <p:txBody>
          <a:bodyPr/>
          <a:lstStyle/>
          <a:p>
            <a:pPr marL="0" indent="0">
              <a:buNone/>
            </a:pPr>
            <a:r>
              <a:rPr lang="en-US" sz="1800" dirty="0"/>
              <a:t>Evangel Temple, Church of God</a:t>
            </a:r>
          </a:p>
          <a:p>
            <a:r>
              <a:rPr lang="en-US" sz="1800" dirty="0"/>
              <a:t>Long term relationships that began with one problem property. </a:t>
            </a:r>
          </a:p>
          <a:p>
            <a:r>
              <a:rPr lang="en-US" sz="1800" dirty="0"/>
              <a:t>Ongoing research, walk and work tours, technical assistance and NETWORKING!</a:t>
            </a:r>
          </a:p>
        </p:txBody>
      </p:sp>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8</a:t>
            </a:fld>
            <a:endParaRPr lang="en-US" dirty="0">
              <a:solidFill>
                <a:srgbClr val="0A3262">
                  <a:tint val="75000"/>
                </a:srgbClr>
              </a:solidFill>
            </a:endParaRPr>
          </a:p>
        </p:txBody>
      </p:sp>
      <p:sp>
        <p:nvSpPr>
          <p:cNvPr id="5" name="Title 1"/>
          <p:cNvSpPr>
            <a:spLocks noGrp="1"/>
          </p:cNvSpPr>
          <p:nvPr>
            <p:ph type="title"/>
          </p:nvPr>
        </p:nvSpPr>
        <p:spPr>
          <a:xfrm>
            <a:off x="36845" y="34772"/>
            <a:ext cx="10634504" cy="868362"/>
          </a:xfrm>
        </p:spPr>
        <p:txBody>
          <a:bodyPr/>
          <a:lstStyle/>
          <a:p>
            <a:pPr algn="l"/>
            <a:r>
              <a:rPr lang="en-US" sz="800" b="1" dirty="0"/>
              <a:t/>
            </a:r>
            <a:br>
              <a:rPr lang="en-US" sz="800" b="1" dirty="0"/>
            </a:br>
            <a:r>
              <a:rPr lang="en-US" sz="800" b="1" dirty="0"/>
              <a:t/>
            </a:r>
            <a:br>
              <a:rPr lang="en-US" sz="800" b="1" dirty="0"/>
            </a:br>
            <a:r>
              <a:rPr lang="en-US" sz="4000" b="1" dirty="0"/>
              <a:t>Stabilization</a:t>
            </a:r>
            <a:r>
              <a:rPr lang="en-US" sz="3600" b="1" dirty="0"/>
              <a:t> </a:t>
            </a:r>
            <a:r>
              <a:rPr lang="en-US" sz="2000" b="1" dirty="0"/>
              <a:t>Anchor organizations growing where they are planted</a:t>
            </a:r>
            <a:br>
              <a:rPr lang="en-US" sz="2000" b="1" dirty="0"/>
            </a:br>
            <a:endParaRPr lang="en-US" sz="2000" b="1" dirty="0"/>
          </a:p>
        </p:txBody>
      </p:sp>
      <p:pic>
        <p:nvPicPr>
          <p:cNvPr id="1028" name="Picture 4" descr="Bishop_Firby_Update_9-8-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47068"/>
            <a:ext cx="4343400" cy="28104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220" y="2106746"/>
            <a:ext cx="4679576" cy="3027961"/>
          </a:xfrm>
          <a:prstGeom prst="rect">
            <a:avLst/>
          </a:prstGeom>
        </p:spPr>
      </p:pic>
      <p:pic>
        <p:nvPicPr>
          <p:cNvPr id="9" name="Pictur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459" y="2027238"/>
            <a:ext cx="4464527"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5164439" y="4285361"/>
            <a:ext cx="2273940" cy="2478422"/>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5237"/>
          <a:stretch/>
        </p:blipFill>
        <p:spPr>
          <a:xfrm>
            <a:off x="5341500" y="1805296"/>
            <a:ext cx="1913316" cy="2419633"/>
          </a:xfrm>
          <a:prstGeom prst="rect">
            <a:avLst/>
          </a:prstGeom>
        </p:spPr>
      </p:pic>
    </p:spTree>
    <p:extLst>
      <p:ext uri="{BB962C8B-B14F-4D97-AF65-F5344CB8AC3E}">
        <p14:creationId xmlns:p14="http://schemas.microsoft.com/office/powerpoint/2010/main" val="3043616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374" y="872566"/>
            <a:ext cx="11960890" cy="1760102"/>
          </a:xfrm>
        </p:spPr>
        <p:txBody>
          <a:bodyPr/>
          <a:lstStyle/>
          <a:p>
            <a:pPr marL="0" indent="0">
              <a:buNone/>
            </a:pPr>
            <a:r>
              <a:rPr lang="en-US" sz="2000" dirty="0"/>
              <a:t>East 105</a:t>
            </a:r>
            <a:r>
              <a:rPr lang="en-US" sz="2000" baseline="30000" dirty="0"/>
              <a:t>th</a:t>
            </a:r>
            <a:r>
              <a:rPr lang="en-US" sz="2000" dirty="0"/>
              <a:t> Building, Fisher House, Original Glorious Church </a:t>
            </a:r>
          </a:p>
          <a:p>
            <a:pPr>
              <a:buFont typeface="Arial" panose="020B0604020202020204" pitchFamily="34" charset="0"/>
              <a:buChar char="•"/>
            </a:pPr>
            <a:r>
              <a:rPr lang="en-US" sz="2000" dirty="0"/>
              <a:t>Project-based transactional relationships with periodic meetings, on-site inspections and weekly tracking. </a:t>
            </a:r>
          </a:p>
          <a:p>
            <a:pPr>
              <a:buFont typeface="Arial" panose="020B0604020202020204" pitchFamily="34" charset="0"/>
              <a:buChar char="•"/>
            </a:pPr>
            <a:r>
              <a:rPr lang="en-US" sz="2000" dirty="0"/>
              <a:t>Research, acquisition, demolition, assembly, and resetting the </a:t>
            </a:r>
            <a:r>
              <a:rPr lang="en-US" sz="2000" dirty="0" err="1"/>
              <a:t>proforma</a:t>
            </a:r>
            <a:r>
              <a:rPr lang="en-US" sz="2000" dirty="0"/>
              <a:t> to encourage traditional and non-traditional </a:t>
            </a:r>
            <a:r>
              <a:rPr lang="en-US" sz="2000" dirty="0" smtClean="0"/>
              <a:t>development.</a:t>
            </a:r>
            <a:endParaRPr lang="en-US" sz="2000" dirty="0"/>
          </a:p>
        </p:txBody>
      </p:sp>
      <p:sp>
        <p:nvSpPr>
          <p:cNvPr id="4" name="Slide Number Placeholder 3"/>
          <p:cNvSpPr>
            <a:spLocks noGrp="1"/>
          </p:cNvSpPr>
          <p:nvPr>
            <p:ph type="sldNum" sz="quarter" idx="12"/>
          </p:nvPr>
        </p:nvSpPr>
        <p:spPr/>
        <p:txBody>
          <a:bodyPr/>
          <a:lstStyle/>
          <a:p>
            <a:pPr>
              <a:defRPr/>
            </a:pPr>
            <a:fld id="{B9437628-06B4-4264-8929-B32B42457118}" type="slidenum">
              <a:rPr lang="en-US" smtClean="0">
                <a:solidFill>
                  <a:srgbClr val="0A3262">
                    <a:tint val="75000"/>
                  </a:srgbClr>
                </a:solidFill>
              </a:rPr>
              <a:pPr>
                <a:defRPr/>
              </a:pPr>
              <a:t>9</a:t>
            </a:fld>
            <a:endParaRPr lang="en-US" dirty="0">
              <a:solidFill>
                <a:srgbClr val="0A3262">
                  <a:tint val="75000"/>
                </a:srgbClr>
              </a:solidFill>
            </a:endParaRPr>
          </a:p>
        </p:txBody>
      </p:sp>
      <p:sp>
        <p:nvSpPr>
          <p:cNvPr id="5" name="Title 1"/>
          <p:cNvSpPr>
            <a:spLocks noGrp="1"/>
          </p:cNvSpPr>
          <p:nvPr>
            <p:ph type="title"/>
          </p:nvPr>
        </p:nvSpPr>
        <p:spPr>
          <a:xfrm>
            <a:off x="147375" y="0"/>
            <a:ext cx="10033607" cy="868362"/>
          </a:xfrm>
        </p:spPr>
        <p:txBody>
          <a:bodyPr/>
          <a:lstStyle/>
          <a:p>
            <a:pPr algn="l"/>
            <a:r>
              <a:rPr lang="en-US" sz="800" b="1" dirty="0"/>
              <a:t/>
            </a:r>
            <a:br>
              <a:rPr lang="en-US" sz="800" b="1" dirty="0"/>
            </a:br>
            <a:r>
              <a:rPr lang="en-US" sz="800" b="1" dirty="0"/>
              <a:t/>
            </a:r>
            <a:br>
              <a:rPr lang="en-US" sz="800" b="1" dirty="0"/>
            </a:br>
            <a:r>
              <a:rPr lang="en-US" sz="4000" b="1" dirty="0"/>
              <a:t>Assembly and Development </a:t>
            </a:r>
            <a:r>
              <a:rPr lang="en-US" sz="2000" b="1" dirty="0"/>
              <a:t>Clearing the slate </a:t>
            </a:r>
          </a:p>
        </p:txBody>
      </p:sp>
      <p:pic>
        <p:nvPicPr>
          <p:cNvPr id="2050" name="Picture 2" descr="Fisher_House_Updated_11-5-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00" y="3305036"/>
            <a:ext cx="5279957" cy="34164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t="6521" b="11966"/>
          <a:stretch/>
        </p:blipFill>
        <p:spPr>
          <a:xfrm>
            <a:off x="5677319" y="4877454"/>
            <a:ext cx="6430945" cy="1844021"/>
          </a:xfrm>
          <a:prstGeom prst="rect">
            <a:avLst/>
          </a:prstGeom>
        </p:spPr>
      </p:pic>
      <p:pic>
        <p:nvPicPr>
          <p:cNvPr id="2052" name="Picture 4" descr="Hotel-Convention_Center_Updated_11-19-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6219" y="2347259"/>
            <a:ext cx="3848100" cy="248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7136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CLRC_Presentation_Template_2012">
  <a:themeElements>
    <a:clrScheme name="CCLRC">
      <a:dk1>
        <a:srgbClr val="0A3262"/>
      </a:dk1>
      <a:lt1>
        <a:srgbClr val="0A3262"/>
      </a:lt1>
      <a:dk2>
        <a:srgbClr val="0A3262"/>
      </a:dk2>
      <a:lt2>
        <a:srgbClr val="4893AA"/>
      </a:lt2>
      <a:accent1>
        <a:srgbClr val="00B050"/>
      </a:accent1>
      <a:accent2>
        <a:srgbClr val="FFFFFF"/>
      </a:accent2>
      <a:accent3>
        <a:srgbClr val="812C23"/>
      </a:accent3>
      <a:accent4>
        <a:srgbClr val="8C7B70"/>
      </a:accent4>
      <a:accent5>
        <a:srgbClr val="92D050"/>
      </a:accent5>
      <a:accent6>
        <a:srgbClr val="A86C2A"/>
      </a:accent6>
      <a:hlink>
        <a:srgbClr val="FFFFFF"/>
      </a:hlink>
      <a:folHlink>
        <a:srgbClr val="F2F2F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CLRC_Presentation_Template_2012">
  <a:themeElements>
    <a:clrScheme name="CCLRC">
      <a:dk1>
        <a:srgbClr val="0A3262"/>
      </a:dk1>
      <a:lt1>
        <a:srgbClr val="0A3262"/>
      </a:lt1>
      <a:dk2>
        <a:srgbClr val="0A3262"/>
      </a:dk2>
      <a:lt2>
        <a:srgbClr val="4893AA"/>
      </a:lt2>
      <a:accent1>
        <a:srgbClr val="00B050"/>
      </a:accent1>
      <a:accent2>
        <a:srgbClr val="FFFFFF"/>
      </a:accent2>
      <a:accent3>
        <a:srgbClr val="812C23"/>
      </a:accent3>
      <a:accent4>
        <a:srgbClr val="8C7B70"/>
      </a:accent4>
      <a:accent5>
        <a:srgbClr val="92D050"/>
      </a:accent5>
      <a:accent6>
        <a:srgbClr val="A86C2A"/>
      </a:accent6>
      <a:hlink>
        <a:srgbClr val="FFFFFF"/>
      </a:hlink>
      <a:folHlink>
        <a:srgbClr val="F2F2F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CLRC_Presentation_Template_2012">
  <a:themeElements>
    <a:clrScheme name="CCLRC">
      <a:dk1>
        <a:srgbClr val="0A3262"/>
      </a:dk1>
      <a:lt1>
        <a:srgbClr val="0A3262"/>
      </a:lt1>
      <a:dk2>
        <a:srgbClr val="0A3262"/>
      </a:dk2>
      <a:lt2>
        <a:srgbClr val="4893AA"/>
      </a:lt2>
      <a:accent1>
        <a:srgbClr val="00B050"/>
      </a:accent1>
      <a:accent2>
        <a:srgbClr val="FFFFFF"/>
      </a:accent2>
      <a:accent3>
        <a:srgbClr val="812C23"/>
      </a:accent3>
      <a:accent4>
        <a:srgbClr val="8C7B70"/>
      </a:accent4>
      <a:accent5>
        <a:srgbClr val="92D050"/>
      </a:accent5>
      <a:accent6>
        <a:srgbClr val="A86C2A"/>
      </a:accent6>
      <a:hlink>
        <a:srgbClr val="FFFFFF"/>
      </a:hlink>
      <a:folHlink>
        <a:srgbClr val="F2F2F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CLRC_Presentation_Template_2012">
  <a:themeElements>
    <a:clrScheme name="CCLRC">
      <a:dk1>
        <a:srgbClr val="0A3262"/>
      </a:dk1>
      <a:lt1>
        <a:srgbClr val="0A3262"/>
      </a:lt1>
      <a:dk2>
        <a:srgbClr val="0A3262"/>
      </a:dk2>
      <a:lt2>
        <a:srgbClr val="4893AA"/>
      </a:lt2>
      <a:accent1>
        <a:srgbClr val="00B050"/>
      </a:accent1>
      <a:accent2>
        <a:srgbClr val="FFFFFF"/>
      </a:accent2>
      <a:accent3>
        <a:srgbClr val="812C23"/>
      </a:accent3>
      <a:accent4>
        <a:srgbClr val="8C7B70"/>
      </a:accent4>
      <a:accent5>
        <a:srgbClr val="92D050"/>
      </a:accent5>
      <a:accent6>
        <a:srgbClr val="A86C2A"/>
      </a:accent6>
      <a:hlink>
        <a:srgbClr val="FFFFFF"/>
      </a:hlink>
      <a:folHlink>
        <a:srgbClr val="F2F2F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CLRC_Presentation_Template_2012">
  <a:themeElements>
    <a:clrScheme name="CCLRC">
      <a:dk1>
        <a:srgbClr val="0A3262"/>
      </a:dk1>
      <a:lt1>
        <a:srgbClr val="0A3262"/>
      </a:lt1>
      <a:dk2>
        <a:srgbClr val="0A3262"/>
      </a:dk2>
      <a:lt2>
        <a:srgbClr val="4893AA"/>
      </a:lt2>
      <a:accent1>
        <a:srgbClr val="00B050"/>
      </a:accent1>
      <a:accent2>
        <a:srgbClr val="FFFFFF"/>
      </a:accent2>
      <a:accent3>
        <a:srgbClr val="812C23"/>
      </a:accent3>
      <a:accent4>
        <a:srgbClr val="8C7B70"/>
      </a:accent4>
      <a:accent5>
        <a:srgbClr val="92D050"/>
      </a:accent5>
      <a:accent6>
        <a:srgbClr val="A86C2A"/>
      </a:accent6>
      <a:hlink>
        <a:srgbClr val="FFFFFF"/>
      </a:hlink>
      <a:folHlink>
        <a:srgbClr val="F2F2F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1187</Words>
  <Application>Microsoft Office PowerPoint</Application>
  <PresentationFormat>Widescreen</PresentationFormat>
  <Paragraphs>310</Paragraphs>
  <Slides>32</Slides>
  <Notes>17</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32</vt:i4>
      </vt:variant>
    </vt:vector>
  </HeadingPairs>
  <TitlesOfParts>
    <vt:vector size="44" baseType="lpstr">
      <vt:lpstr>Arial</vt:lpstr>
      <vt:lpstr>Calibri</vt:lpstr>
      <vt:lpstr>Calibri Light</vt:lpstr>
      <vt:lpstr>Helvetica</vt:lpstr>
      <vt:lpstr>ITC Avant Garde Gothic</vt:lpstr>
      <vt:lpstr>Wingdings</vt:lpstr>
      <vt:lpstr>Office Theme</vt:lpstr>
      <vt:lpstr>1_CCLRC_Presentation_Template_2012</vt:lpstr>
      <vt:lpstr>CCLRC_Presentation_Template_2012</vt:lpstr>
      <vt:lpstr>2_CCLRC_Presentation_Template_2012</vt:lpstr>
      <vt:lpstr>3_CCLRC_Presentation_Template_2012</vt:lpstr>
      <vt:lpstr>4_CCLRC_Presentation_Template_2012</vt:lpstr>
      <vt:lpstr> Block Clubs, Bikers, and Baptists  The Power of Grassroots Leaders to Stabilize Communities  </vt:lpstr>
      <vt:lpstr>PowerPoint Presentation</vt:lpstr>
      <vt:lpstr>Cuyahoga Land Bank </vt:lpstr>
      <vt:lpstr>Cuyahoga Land Bank  Property Pipelines</vt:lpstr>
      <vt:lpstr>PowerPoint Presentation</vt:lpstr>
      <vt:lpstr>  Creative Collaborations </vt:lpstr>
      <vt:lpstr>  Stabilization Anchor organizations growing where they are planted </vt:lpstr>
      <vt:lpstr>  Stabilization Anchor organizations growing where they are planted </vt:lpstr>
      <vt:lpstr>  Assembly and Development Clearing the slate </vt:lpstr>
      <vt:lpstr>  Facilities Match Making Hearts meet hard hats </vt:lpstr>
      <vt:lpstr>  Facilities Match Making Hearts meet hard hats </vt:lpstr>
      <vt:lpstr>  Properties of Interest Just too good to pass up </vt:lpstr>
      <vt:lpstr>  Properties of Interest Just too good to pass up </vt:lpstr>
      <vt:lpstr>Envision Cleveland seeks to collaborate with individuals, communities, ministries and government to transform neighborhoods across Cleveland. </vt:lpstr>
      <vt:lpstr>PowerPoint Presentation</vt:lpstr>
      <vt:lpstr>PowerPoint Presentation</vt:lpstr>
      <vt:lpstr>PowerPoint Presentation</vt:lpstr>
      <vt:lpstr>PowerPoint Presentation</vt:lpstr>
      <vt:lpstr>PowerPoint Presentation</vt:lpstr>
      <vt:lpstr>www.envisioncleveland.org </vt:lpstr>
      <vt:lpstr>Examples of Non-Traditional                     Cuyahoga Land Bank Collaborations</vt:lpstr>
      <vt:lpstr>Examples of Non-Traditional Cuyahoga Land Bank Collaborations</vt:lpstr>
      <vt:lpstr>How to Initiate Non-Traditional Collaborations</vt:lpstr>
      <vt:lpstr>8 Keys of a Non-Traditional Collaboration</vt:lpstr>
      <vt:lpstr>Big 5: Collaboration Proposal</vt:lpstr>
      <vt:lpstr>PowerPoint Presentation</vt:lpstr>
      <vt:lpstr>Collaborative Transaction Process</vt:lpstr>
      <vt:lpstr>PowerPoint Presentation</vt:lpstr>
      <vt:lpstr>PowerPoint Presentation</vt:lpstr>
      <vt:lpstr>PowerPoint Presentation</vt:lpstr>
      <vt:lpstr>PowerPoint Presentation</vt:lpstr>
      <vt:lpstr>   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Vatreisha Nyemba</dc:creator>
  <cp:lastModifiedBy>Liliah Zautner</cp:lastModifiedBy>
  <cp:revision>47</cp:revision>
  <dcterms:created xsi:type="dcterms:W3CDTF">2018-05-01T16:10:23Z</dcterms:created>
  <dcterms:modified xsi:type="dcterms:W3CDTF">2018-05-07T20:01:17Z</dcterms:modified>
</cp:coreProperties>
</file>