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9" r:id="rId44"/>
  </p:sldIdLst>
  <p:sldSz cx="9144000" cy="5143500" type="screen16x9"/>
  <p:notesSz cx="6858000" cy="9144000"/>
  <p:embeddedFontLst>
    <p:embeddedFont>
      <p:font typeface="PT Sans Narrow" panose="020B0506020203020204" pitchFamily="34" charset="77"/>
      <p:regular r:id="rId46"/>
      <p:bold r:id="rId47"/>
    </p:embeddedFont>
    <p:embeddedFont>
      <p:font typeface="Asap" panose="020F0504030202060203" pitchFamily="34" charset="77"/>
      <p:regular r:id="rId48"/>
      <p:bold r:id="rId49"/>
      <p:italic r:id="rId50"/>
      <p:boldItalic r:id="rId51"/>
    </p:embeddedFont>
    <p:embeddedFont>
      <p:font typeface="Open Sans" panose="020B0606030504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629919-91AC-4576-8E1E-9D82A02522FA}">
  <a:tblStyle styleId="{91629919-91AC-4576-8E1E-9D82A02522F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p:restoredTop sz="94691"/>
  </p:normalViewPr>
  <p:slideViewPr>
    <p:cSldViewPr snapToGrid="0">
      <p:cViewPr varScale="1">
        <p:scale>
          <a:sx n="111" d="100"/>
          <a:sy n="111" d="100"/>
        </p:scale>
        <p:origin x="408"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97565" y="685488"/>
            <a:ext cx="606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Shape 203"/>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Today, I’ll be talking about Community Land Trusts, or CLTs for short, to demonstrate the role that CLTs may plan in a mutually beneficial partnership with land banks.</a:t>
            </a:r>
            <a:endParaRPr/>
          </a:p>
        </p:txBody>
      </p:sp>
      <p:sp>
        <p:nvSpPr>
          <p:cNvPr id="204" name="Shape 204"/>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97565" y="685488"/>
            <a:ext cx="606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Shape 210"/>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Community land trust organizations acquire, own and steward land </a:t>
            </a:r>
            <a:r>
              <a:rPr lang="en" sz="1200" b="1" i="0" u="none" strike="noStrike" cap="none">
                <a:solidFill>
                  <a:schemeClr val="dk1"/>
                </a:solidFill>
                <a:latin typeface="Calibri"/>
                <a:ea typeface="Calibri"/>
                <a:cs typeface="Calibri"/>
                <a:sym typeface="Calibri"/>
              </a:rPr>
              <a:t>permanently</a:t>
            </a:r>
            <a:r>
              <a:rPr lang="en" sz="1200" b="0" i="0" u="none" strike="noStrike" cap="none">
                <a:solidFill>
                  <a:schemeClr val="dk1"/>
                </a:solidFill>
                <a:latin typeface="Calibri"/>
                <a:ea typeface="Calibri"/>
                <a:cs typeface="Calibri"/>
                <a:sym typeface="Calibri"/>
              </a:rPr>
              <a:t> for the common good.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CLTs acquire land in a number of different ways. They can purchase land on the open market, they can receive land donations, or they can partner with city agencies, land banks, and other entities to purchase land at a discounted rate. No matter how it’s acquired, once the land enters the CLT’s portfolio, it remains their portfolio in perpetuity and is never sold.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As a CLT acquires land, it thinks about the end purpose of each parcel. The CLT can put land to any number of uses but they are most known for providing affordable homeownership opportunities to households that are excluded from the market. Outside of this model, in the open market, we often ask, “what is the highest and best use” of a property and we answer that question by considering how much money the property could make. On the other hand, CLTs ask, “what is our community’s greatest need?” and they pursue those opportunities within reason.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rgbClr val="FF0000"/>
                </a:solidFill>
                <a:latin typeface="Calibri"/>
                <a:ea typeface="Calibri"/>
                <a:cs typeface="Calibri"/>
                <a:sym typeface="Calibri"/>
              </a:rPr>
              <a:t>In addition to providing affordable homeownership opportunities, </a:t>
            </a:r>
            <a:r>
              <a:rPr lang="en" sz="1200" b="0" i="0" u="none" strike="noStrike" cap="none">
                <a:solidFill>
                  <a:schemeClr val="dk1"/>
                </a:solidFill>
                <a:latin typeface="Calibri"/>
                <a:ea typeface="Calibri"/>
                <a:cs typeface="Calibri"/>
                <a:sym typeface="Calibri"/>
              </a:rPr>
              <a:t>CLTs have used their land to provide affordable single and multi-family rental opportunities, mixed-income and mixed-use developments, community oriented commercial spaces, community gardens, and much more.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Shape 219"/>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The way that permanently affordable homeownership– and really all homeownership– programs make homes initially affordable is by closing the affordability gap. Let’s say that in our fictional community, the average market price of a home is $200,000. But, the low-income family that we are trying to serve can only afford to purchase a $155,000 home. There is a $45,000 gap between what our household can afford and what a home on the market costs. This is the affordability gap that Community Land Trusts seek to address.</a:t>
            </a:r>
            <a:endParaRPr sz="1200" b="0" i="0" u="none" strike="noStrike" cap="none">
              <a:solidFill>
                <a:schemeClr val="dk1"/>
              </a:solidFill>
              <a:latin typeface="Calibri"/>
              <a:ea typeface="Calibri"/>
              <a:cs typeface="Calibri"/>
              <a:sym typeface="Calibri"/>
            </a:endParaRPr>
          </a:p>
        </p:txBody>
      </p:sp>
      <p:sp>
        <p:nvSpPr>
          <p:cNvPr id="220" name="Shape 220"/>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97565" y="685488"/>
            <a:ext cx="606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Shape 238"/>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And, unfortunately, in many of our communities where market values increase at a rate faster than income, this affordability gap will neither stay the same nor decline over time. Just the opposite– it will grow.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The goal of CLTs is to be forward thinking and to address those future needs, in part, right now by ensuring that the homes that we steward remain affordable for low-income home buyers in perpetuity.</a:t>
            </a:r>
            <a:endParaRPr/>
          </a:p>
        </p:txBody>
      </p:sp>
      <p:sp>
        <p:nvSpPr>
          <p:cNvPr id="239" name="Shape 239"/>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97565" y="685488"/>
            <a:ext cx="606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Shape 256"/>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The “classic” community land trust is an independent nonprofit organization that serves a defined geographic area– typically a neighborhood.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Membership is open to anyone within that defined service area. This is one of the elements that makes the classic community land trust unique. Instead of just serving the direct beneficiaries– those living or working on land trust land– the community land trust is accountable to their entire membership and their entire community.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Classic CLTs have a tripartite board, a board that is divided into three equal groups of representatives.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97565" y="685488"/>
            <a:ext cx="606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Shape 266"/>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The first third is made up of leaseholders– people living on or using CLT land.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The second third is made up of community members from the surrounding community.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The final third is made up of technical experts, funders or other stakeholders in the organization.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Because two thirds of the board is made up of community members, they hold the majority of votes. That is part of why we say that community land trusts are community-controlled organizations.</a:t>
            </a:r>
            <a:endParaRPr sz="1200" b="0" i="0" u="none" strike="noStrike" cap="none">
              <a:solidFill>
                <a:schemeClr val="dk1"/>
              </a:solidFill>
              <a:latin typeface="Calibri"/>
              <a:ea typeface="Calibri"/>
              <a:cs typeface="Calibri"/>
              <a:sym typeface="Calibri"/>
            </a:endParaRPr>
          </a:p>
        </p:txBody>
      </p:sp>
      <p:sp>
        <p:nvSpPr>
          <p:cNvPr id="267" name="Shape 267"/>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97565" y="685488"/>
            <a:ext cx="606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Shape 275"/>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lnSpc>
                <a:spcPct val="90000"/>
              </a:lnSpc>
              <a:spcBef>
                <a:spcPts val="0"/>
              </a:spcBef>
              <a:spcAft>
                <a:spcPts val="0"/>
              </a:spcAft>
              <a:buNone/>
            </a:pPr>
            <a:r>
              <a:rPr lang="en" sz="1200" b="0" i="0" u="none" strike="noStrike" cap="none">
                <a:solidFill>
                  <a:schemeClr val="dk1"/>
                </a:solidFill>
                <a:latin typeface="Calibri"/>
                <a:ea typeface="Calibri"/>
                <a:cs typeface="Calibri"/>
                <a:sym typeface="Calibri"/>
              </a:rPr>
              <a:t>One of the strengths of the CLT model is its flexibility to adapt to local community needs and preferences. So, we see lots of variations on the classic model. For example, instead of being structured as an independent organization, a CLT could be a program of an already established nonprofit like Neighborhood Housing Services or a Habitat for Humanity Affiliate. Some CLTs are structured as a program or a subsidiary of a city or county and are housed within the local government.</a:t>
            </a:r>
            <a:endParaRPr/>
          </a:p>
          <a:p>
            <a:pPr marL="0" marR="0" lvl="0" indent="0" algn="l" rtl="0">
              <a:lnSpc>
                <a:spcPct val="90000"/>
              </a:lnSpc>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r>
              <a:rPr lang="en" sz="1200" b="0" i="0" u="none" strike="noStrike" cap="none">
                <a:solidFill>
                  <a:schemeClr val="dk1"/>
                </a:solidFill>
                <a:latin typeface="Calibri"/>
                <a:ea typeface="Calibri"/>
                <a:cs typeface="Calibri"/>
                <a:sym typeface="Calibri"/>
              </a:rPr>
              <a:t>While the classic CLT typically serves a single neighborhood, there are many CLTs that operate on a city, regional, or state-wide level. And, sometimes that scale changes over time. For example, CLTs that get started in one neighborhood can spread to the city. Or, CLTs that are established to serve an entire state may focus on particular communities from time to time.</a:t>
            </a:r>
            <a:endParaRPr/>
          </a:p>
          <a:p>
            <a:pPr marL="0" marR="0" lvl="0" indent="0" algn="l" rtl="0">
              <a:lnSpc>
                <a:spcPct val="90000"/>
              </a:lnSpc>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r>
              <a:rPr lang="en" sz="1200" b="0" i="0" u="none" strike="noStrike" cap="none">
                <a:solidFill>
                  <a:schemeClr val="dk1"/>
                </a:solidFill>
                <a:latin typeface="Calibri"/>
                <a:ea typeface="Calibri"/>
                <a:cs typeface="Calibri"/>
                <a:sym typeface="Calibri"/>
              </a:rPr>
              <a:t>While the classic CLT has open corporate membership, some CLTs are not member-based. This variation is most common when CLTs are a program of an established nonprofit or city. And so, while the organization may not want to change their governing structure to be able to accommodate the classic model, they often strive to gather community input and feedback in other meaningful ways. </a:t>
            </a:r>
            <a:endParaRPr sz="1200"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endParaRPr sz="1200"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r>
              <a:rPr lang="en" sz="1200" b="0" i="0" u="none" strike="noStrike" cap="none">
                <a:solidFill>
                  <a:schemeClr val="dk1"/>
                </a:solidFill>
                <a:latin typeface="Calibri"/>
                <a:ea typeface="Calibri"/>
                <a:cs typeface="Calibri"/>
                <a:sym typeface="Calibri"/>
              </a:rPr>
              <a:t>Similarly, while the classic CLT has a tri-partite board, that is not true of every CLT. Some CLTs enact the spirit of the tripartite board but are not rigid in the exact equal thirds of representation. Or, if they are operating as a program within a larger entity, maybe the CLT has a formal advisory board that rolls up to a more traditional board.</a:t>
            </a:r>
            <a:endParaRPr/>
          </a:p>
          <a:p>
            <a:pPr marL="0" marR="0" lvl="0" indent="0" algn="l" rtl="0">
              <a:lnSpc>
                <a:spcPct val="90000"/>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6" name="Shape 276"/>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97565" y="685488"/>
            <a:ext cx="606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Shape 286"/>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Regardless of whether a CLT follows the “classic” organizational structure or a variation, they all use a dual ownership model in order to </a:t>
            </a:r>
            <a:r>
              <a:rPr lang="en" sz="1200" b="1" i="1" u="none" strike="noStrike" cap="none">
                <a:solidFill>
                  <a:schemeClr val="dk1"/>
                </a:solidFill>
                <a:latin typeface="Calibri"/>
                <a:ea typeface="Calibri"/>
                <a:cs typeface="Calibri"/>
                <a:sym typeface="Calibri"/>
              </a:rPr>
              <a:t>secure</a:t>
            </a:r>
            <a:r>
              <a:rPr lang="en" sz="1200" b="0" i="0" u="none" strike="noStrike" cap="none">
                <a:solidFill>
                  <a:schemeClr val="dk1"/>
                </a:solidFill>
                <a:latin typeface="Calibri"/>
                <a:ea typeface="Calibri"/>
                <a:cs typeface="Calibri"/>
                <a:sym typeface="Calibri"/>
              </a:rPr>
              <a:t> the property for the common good and to </a:t>
            </a:r>
            <a:r>
              <a:rPr lang="en" sz="1200" b="1" i="1" u="none" strike="noStrike" cap="none">
                <a:solidFill>
                  <a:schemeClr val="dk1"/>
                </a:solidFill>
                <a:latin typeface="Calibri"/>
                <a:ea typeface="Calibri"/>
                <a:cs typeface="Calibri"/>
                <a:sym typeface="Calibri"/>
              </a:rPr>
              <a:t>ensure</a:t>
            </a:r>
            <a:r>
              <a:rPr lang="en" sz="1200" b="0" i="0" u="none" strike="noStrike" cap="none">
                <a:solidFill>
                  <a:schemeClr val="dk1"/>
                </a:solidFill>
                <a:latin typeface="Calibri"/>
                <a:ea typeface="Calibri"/>
                <a:cs typeface="Calibri"/>
                <a:sym typeface="Calibri"/>
              </a:rPr>
              <a:t> its ongoing affordability. In a dual ownership structure, the individual– most frequently a low-income homebuyer– purchases and owns just the improvements. The house. The community land trust retains ownership of the land underneath of the home.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rgbClr val="5E6766"/>
                </a:solidFill>
                <a:latin typeface="Calibri"/>
                <a:ea typeface="Calibri"/>
                <a:cs typeface="Calibri"/>
                <a:sym typeface="Calibri"/>
              </a:rPr>
              <a:t>Through this </a:t>
            </a:r>
            <a:r>
              <a:rPr lang="en" sz="1200" b="1" i="0" u="none" strike="noStrike" cap="none">
                <a:solidFill>
                  <a:srgbClr val="235D93"/>
                </a:solidFill>
                <a:latin typeface="Calibri"/>
                <a:ea typeface="Calibri"/>
                <a:cs typeface="Calibri"/>
                <a:sym typeface="Calibri"/>
              </a:rPr>
              <a:t>dual ownership</a:t>
            </a:r>
            <a:r>
              <a:rPr lang="en" sz="1200" b="0" i="0" u="none" strike="noStrike" cap="none">
                <a:solidFill>
                  <a:srgbClr val="5E6766"/>
                </a:solidFill>
                <a:latin typeface="Calibri"/>
                <a:ea typeface="Calibri"/>
                <a:cs typeface="Calibri"/>
                <a:sym typeface="Calibri"/>
              </a:rPr>
              <a:t>, the individual owns the home, the CLT owns the land, and a 99 year ground lease binds the two,</a:t>
            </a:r>
            <a:endParaRPr/>
          </a:p>
          <a:p>
            <a:pPr marL="762000" marR="0" lvl="1" indent="-330200" algn="l" rtl="0">
              <a:spcBef>
                <a:spcPts val="900"/>
              </a:spcBef>
              <a:spcAft>
                <a:spcPts val="0"/>
              </a:spcAft>
              <a:buClr>
                <a:srgbClr val="5E6766"/>
              </a:buClr>
              <a:buSzPts val="1200"/>
              <a:buFont typeface="Noto Sans Symbols"/>
              <a:buChar char="▪"/>
            </a:pPr>
            <a:r>
              <a:rPr lang="en" sz="1200" b="0" i="0" u="none" strike="noStrike" cap="none">
                <a:solidFill>
                  <a:srgbClr val="5E6766"/>
                </a:solidFill>
                <a:latin typeface="Calibri"/>
                <a:ea typeface="Calibri"/>
                <a:cs typeface="Calibri"/>
                <a:sym typeface="Calibri"/>
              </a:rPr>
              <a:t>Outlining responsibilities,</a:t>
            </a:r>
            <a:endParaRPr/>
          </a:p>
          <a:p>
            <a:pPr marL="762000" marR="0" lvl="1" indent="-330200" algn="l" rtl="0">
              <a:spcBef>
                <a:spcPts val="900"/>
              </a:spcBef>
              <a:spcAft>
                <a:spcPts val="0"/>
              </a:spcAft>
              <a:buClr>
                <a:srgbClr val="5E6766"/>
              </a:buClr>
              <a:buSzPts val="1200"/>
              <a:buFont typeface="Noto Sans Symbols"/>
              <a:buChar char="▪"/>
            </a:pPr>
            <a:r>
              <a:rPr lang="en" sz="1200" b="0" i="0" u="none" strike="noStrike" cap="none">
                <a:solidFill>
                  <a:srgbClr val="5E6766"/>
                </a:solidFill>
                <a:latin typeface="Calibri"/>
                <a:ea typeface="Calibri"/>
                <a:cs typeface="Calibri"/>
                <a:sym typeface="Calibri"/>
              </a:rPr>
              <a:t>Stipulating use restrictions, and</a:t>
            </a:r>
            <a:endParaRPr/>
          </a:p>
          <a:p>
            <a:pPr marL="762000" marR="0" lvl="1" indent="-330200" algn="l" rtl="0">
              <a:spcBef>
                <a:spcPts val="900"/>
              </a:spcBef>
              <a:spcAft>
                <a:spcPts val="0"/>
              </a:spcAft>
              <a:buClr>
                <a:srgbClr val="5E6766"/>
              </a:buClr>
              <a:buSzPts val="1200"/>
              <a:buFont typeface="Noto Sans Symbols"/>
              <a:buChar char="▪"/>
            </a:pPr>
            <a:r>
              <a:rPr lang="en" sz="1200" b="0" i="0" u="none" strike="noStrike" cap="none">
                <a:solidFill>
                  <a:srgbClr val="5E6766"/>
                </a:solidFill>
                <a:latin typeface="Calibri"/>
                <a:ea typeface="Calibri"/>
                <a:cs typeface="Calibri"/>
                <a:sym typeface="Calibri"/>
              </a:rPr>
              <a:t>Establishing resale restrictions to ensure the permanent affordability of the home</a:t>
            </a:r>
            <a:endParaRPr/>
          </a:p>
        </p:txBody>
      </p:sp>
      <p:sp>
        <p:nvSpPr>
          <p:cNvPr id="287" name="Shape 287"/>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97565" y="685488"/>
            <a:ext cx="6063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Shape 297"/>
          <p:cNvSpPr txBox="1">
            <a:spLocks noGrp="1"/>
          </p:cNvSpPr>
          <p:nvPr>
            <p:ph type="body" idx="1"/>
          </p:nvPr>
        </p:nvSpPr>
        <p:spPr>
          <a:xfrm>
            <a:off x="686422" y="4344026"/>
            <a:ext cx="5485200" cy="4114500"/>
          </a:xfrm>
          <a:prstGeom prst="rect">
            <a:avLst/>
          </a:prstGeom>
          <a:noFill/>
          <a:ln>
            <a:noFill/>
          </a:ln>
        </p:spPr>
        <p:txBody>
          <a:bodyPr spcFirstLastPara="1" wrap="square" lIns="89600" tIns="44800" rIns="89600" bIns="448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 99 year ground lease ties the improvements and the land together. This ground lease does a couple of critical things: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First, it outlines the rights and responsibilities of the homeowner and the rights and responsibilities of the community land trust.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Second, it establishes use restrictions– like requiring the homeowner to live in the property as their primary residency. </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Third, it establishes affordability restrictions.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99 year renewable (upon resale) and inheritable ground lease ties those together</a:t>
            </a:r>
            <a:endParaRPr/>
          </a:p>
        </p:txBody>
      </p:sp>
      <p:sp>
        <p:nvSpPr>
          <p:cNvPr id="298" name="Shape 298"/>
          <p:cNvSpPr txBox="1">
            <a:spLocks noGrp="1"/>
          </p:cNvSpPr>
          <p:nvPr>
            <p:ph type="sldNum" idx="12"/>
          </p:nvPr>
        </p:nvSpPr>
        <p:spPr>
          <a:xfrm>
            <a:off x="3884027" y="8684926"/>
            <a:ext cx="2972400" cy="457500"/>
          </a:xfrm>
          <a:prstGeom prst="rect">
            <a:avLst/>
          </a:prstGeom>
          <a:noFill/>
          <a:ln>
            <a:noFill/>
          </a:ln>
        </p:spPr>
        <p:txBody>
          <a:bodyPr spcFirstLastPara="1" wrap="square" lIns="89600" tIns="44800" rIns="89600" bIns="448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90000"/>
              </a:lnSpc>
              <a:spcBef>
                <a:spcPts val="0"/>
              </a:spcBef>
              <a:spcAft>
                <a:spcPts val="0"/>
              </a:spcAft>
              <a:buClr>
                <a:srgbClr val="000000"/>
              </a:buClr>
              <a:buFont typeface="Arial"/>
              <a:buNone/>
            </a:pPr>
            <a:r>
              <a:rPr lang="en">
                <a:latin typeface="Calibri"/>
                <a:ea typeface="Calibri"/>
                <a:cs typeface="Calibri"/>
                <a:sym typeface="Calibri"/>
              </a:rPr>
              <a:t>There are a few clear areas where CLTs and Community Land Banks are natural allies and could mutually benefit from collaboration. </a:t>
            </a:r>
            <a:endParaRPr/>
          </a:p>
          <a:p>
            <a:pPr marL="762000" lvl="1" indent="-342900" rtl="0">
              <a:lnSpc>
                <a:spcPct val="90000"/>
              </a:lnSpc>
              <a:spcBef>
                <a:spcPts val="900"/>
              </a:spcBef>
              <a:spcAft>
                <a:spcPts val="0"/>
              </a:spcAft>
              <a:buClr>
                <a:srgbClr val="000000"/>
              </a:buClr>
              <a:buSzPts val="1200"/>
              <a:buFont typeface="Noto Sans Symbols"/>
              <a:buChar char="▪"/>
            </a:pPr>
            <a:r>
              <a:rPr lang="en">
                <a:latin typeface="Calibri"/>
                <a:ea typeface="Calibri"/>
                <a:cs typeface="Calibri"/>
                <a:sym typeface="Calibri"/>
              </a:rPr>
              <a:t>Both organizations seek to build equitable communities</a:t>
            </a:r>
            <a:endParaRPr/>
          </a:p>
          <a:p>
            <a:pPr marL="762000" lvl="1" indent="-342900" rtl="0">
              <a:lnSpc>
                <a:spcPct val="90000"/>
              </a:lnSpc>
              <a:spcBef>
                <a:spcPts val="900"/>
              </a:spcBef>
              <a:spcAft>
                <a:spcPts val="0"/>
              </a:spcAft>
              <a:buClr>
                <a:srgbClr val="000000"/>
              </a:buClr>
              <a:buSzPts val="1200"/>
              <a:buFont typeface="Noto Sans Symbols"/>
              <a:buChar char="▪"/>
            </a:pPr>
            <a:r>
              <a:rPr lang="en">
                <a:latin typeface="Calibri"/>
                <a:ea typeface="Calibri"/>
                <a:cs typeface="Calibri"/>
                <a:sym typeface="Calibri"/>
              </a:rPr>
              <a:t>Both CLTs and Land Banks aspire to use community land to create more housing, green spaces, and to use land in ways that align with community priorities</a:t>
            </a:r>
            <a:endParaRPr/>
          </a:p>
          <a:p>
            <a:pPr marL="762000" lvl="1" indent="-342900" rtl="0">
              <a:lnSpc>
                <a:spcPct val="90000"/>
              </a:lnSpc>
              <a:spcBef>
                <a:spcPts val="900"/>
              </a:spcBef>
              <a:spcAft>
                <a:spcPts val="0"/>
              </a:spcAft>
              <a:buClr>
                <a:srgbClr val="000000"/>
              </a:buClr>
              <a:buSzPts val="1200"/>
              <a:buFont typeface="Noto Sans Symbols"/>
              <a:buChar char="▪"/>
            </a:pPr>
            <a:r>
              <a:rPr lang="en">
                <a:latin typeface="Calibri"/>
                <a:ea typeface="Calibri"/>
                <a:cs typeface="Calibri"/>
                <a:sym typeface="Calibri"/>
              </a:rPr>
              <a:t>Specifically, there are also a lot of opportunities for concrete benefits, for example, by bringing on CLT community residents to act as stewards of land bank property adjacent to their homes, until the land can be handed over to their permanent owner. </a:t>
            </a:r>
            <a:endParaRPr/>
          </a:p>
          <a:p>
            <a:pPr marL="1206500" lvl="2" indent="-330200" rtl="0">
              <a:lnSpc>
                <a:spcPct val="90000"/>
              </a:lnSpc>
              <a:spcBef>
                <a:spcPts val="900"/>
              </a:spcBef>
              <a:spcAft>
                <a:spcPts val="0"/>
              </a:spcAft>
              <a:buClr>
                <a:srgbClr val="000000"/>
              </a:buClr>
              <a:buSzPts val="1200"/>
              <a:buFont typeface="Noto Sans Symbols"/>
              <a:buChar char="▪"/>
            </a:pPr>
            <a:r>
              <a:rPr lang="en">
                <a:latin typeface="Calibri"/>
                <a:ea typeface="Calibri"/>
                <a:cs typeface="Calibri"/>
                <a:sym typeface="Calibri"/>
              </a:rPr>
              <a:t>This benefits community residents, as they have both an income opportunity and an invitation to help maintain the land in their neighborhood, and </a:t>
            </a:r>
            <a:endParaRPr/>
          </a:p>
          <a:p>
            <a:pPr marL="1206500" lvl="2" indent="-330200" rtl="0">
              <a:lnSpc>
                <a:spcPct val="90000"/>
              </a:lnSpc>
              <a:spcBef>
                <a:spcPts val="900"/>
              </a:spcBef>
              <a:spcAft>
                <a:spcPts val="0"/>
              </a:spcAft>
              <a:buClr>
                <a:srgbClr val="000000"/>
              </a:buClr>
              <a:buSzPts val="1200"/>
              <a:buFont typeface="Noto Sans Symbols"/>
              <a:buChar char="▪"/>
            </a:pPr>
            <a:r>
              <a:rPr lang="en">
                <a:latin typeface="Calibri"/>
                <a:ea typeface="Calibri"/>
                <a:cs typeface="Calibri"/>
                <a:sym typeface="Calibri"/>
              </a:rPr>
              <a:t>It benefits the land bank, as they have an affordable system in place for maintaining their land until it is transferred over to its next owner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000">
                <a:solidFill>
                  <a:srgbClr val="333333"/>
                </a:solidFill>
                <a:highlight>
                  <a:srgbClr val="FFFFFF"/>
                </a:highlight>
              </a:rPr>
              <a:t>Median household income is about 10k less than the entire states MHI</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There are 29,700 and change parcels in the city of albany--a whopping 15% of these are vacant parcels--including buildings and lots. ~4.5k</a:t>
            </a:r>
            <a:endParaRPr/>
          </a:p>
          <a:p>
            <a:pPr marL="0" lvl="0" indent="0">
              <a:spcBef>
                <a:spcPts val="0"/>
              </a:spcBef>
              <a:spcAft>
                <a:spcPts val="0"/>
              </a:spcAft>
              <a:buNone/>
            </a:pPr>
            <a:endParaRPr/>
          </a:p>
          <a:p>
            <a:pPr marL="0" lvl="0" indent="0">
              <a:spcBef>
                <a:spcPts val="0"/>
              </a:spcBef>
              <a:spcAft>
                <a:spcPts val="0"/>
              </a:spcAft>
              <a:buNone/>
            </a:pPr>
            <a:r>
              <a:rPr lang="en"/>
              <a:t>Building blocks map showing every vacant </a:t>
            </a:r>
            <a:r>
              <a:rPr lang="en" b="1" i="1"/>
              <a:t>building </a:t>
            </a:r>
            <a:r>
              <a:rPr lang="en"/>
              <a:t>in the city of albany</a:t>
            </a:r>
            <a:endParaRPr/>
          </a:p>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1938 Home Owners’ Loan Corporation (HOLC) Map</a:t>
            </a:r>
            <a:endParaRPr/>
          </a:p>
          <a:p>
            <a:pPr marL="0" lvl="0" indent="0">
              <a:spcBef>
                <a:spcPts val="0"/>
              </a:spcBef>
              <a:spcAft>
                <a:spcPts val="0"/>
              </a:spcAft>
              <a:buNone/>
            </a:pPr>
            <a:endParaRPr/>
          </a:p>
          <a:p>
            <a:pPr marL="0" lvl="0" indent="0">
              <a:spcBef>
                <a:spcPts val="0"/>
              </a:spcBef>
              <a:spcAft>
                <a:spcPts val="0"/>
              </a:spcAft>
              <a:buNone/>
            </a:pPr>
            <a:r>
              <a:rPr lang="en"/>
              <a:t>University of Richmond’s Digital Scholarship Lab</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2010 Racial Dot Map</a:t>
            </a:r>
            <a:endParaRPr/>
          </a:p>
          <a:p>
            <a:pPr marL="0" lvl="0" indent="0" rtl="0">
              <a:lnSpc>
                <a:spcPct val="115000"/>
              </a:lnSpc>
              <a:spcBef>
                <a:spcPts val="0"/>
              </a:spcBef>
              <a:spcAft>
                <a:spcPts val="0"/>
              </a:spcAft>
              <a:buNone/>
            </a:pPr>
            <a:r>
              <a:rPr lang="en" sz="1400" i="1"/>
              <a:t>University of Virginia, Weldon Cooper Center for Public Service, Demographics Research Group</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ACLB Inventory 5-2-18</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1" name="Shape 3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90000"/>
              </a:lnSpc>
              <a:spcBef>
                <a:spcPts val="1200"/>
              </a:spcBef>
              <a:spcAft>
                <a:spcPts val="0"/>
              </a:spcAft>
              <a:buNone/>
            </a:pPr>
            <a:r>
              <a:rPr lang="en" sz="1800">
                <a:solidFill>
                  <a:srgbClr val="666666"/>
                </a:solidFill>
                <a:latin typeface="Open Sans"/>
                <a:ea typeface="Open Sans"/>
                <a:cs typeface="Open Sans"/>
                <a:sym typeface="Open Sans"/>
              </a:rPr>
              <a:t>60+ properties pending sale</a:t>
            </a:r>
            <a:endParaRPr sz="1800">
              <a:solidFill>
                <a:srgbClr val="666666"/>
              </a:solidFill>
              <a:latin typeface="Open Sans"/>
              <a:ea typeface="Open Sans"/>
              <a:cs typeface="Open Sans"/>
              <a:sym typeface="Open Sans"/>
            </a:endParaRPr>
          </a:p>
          <a:p>
            <a:pPr marL="0" lvl="0" indent="0" rtl="0">
              <a:lnSpc>
                <a:spcPct val="90000"/>
              </a:lnSpc>
              <a:spcBef>
                <a:spcPts val="1200"/>
              </a:spcBef>
              <a:spcAft>
                <a:spcPts val="1000"/>
              </a:spcAft>
              <a:buNone/>
            </a:pPr>
            <a:r>
              <a:rPr lang="en" sz="1800">
                <a:solidFill>
                  <a:srgbClr val="666666"/>
                </a:solidFill>
                <a:latin typeface="Open Sans"/>
                <a:ea typeface="Open Sans"/>
                <a:cs typeface="Open Sans"/>
                <a:sym typeface="Open Sans"/>
              </a:rPr>
              <a:t>Do some full rehabs in house (4 pending under a Neighbors for Neighborhoods Grant and 3 completed in partnership with Habitat for Humanity</a:t>
            </a:r>
            <a:endParaRPr sz="1800">
              <a:solidFill>
                <a:srgbClr val="666666"/>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Inclusive neighorboods was adopted in September 2017. The Land Bank does not acquire properties from albany county on a cyclical basis. Since adoption, the land bank has acquired 2 properties that would qualify for inclusive neighborhoods, but ACLT did not have the capacity at the time to submit an app and purchase the property, despite the discount that would be applied. There’s a backlog of 100+ additional properties approved by AC Leg. for ACLB to acquire so we’re hoping that the next time we get a property that falls under the program’s criteria, ACLT will be ready to acquire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Shape 10"/>
          <p:cNvCxnSpPr/>
          <p:nvPr/>
        </p:nvCxnSpPr>
        <p:spPr>
          <a:xfrm>
            <a:off x="7007735" y="3176888"/>
            <a:ext cx="562200" cy="0"/>
          </a:xfrm>
          <a:prstGeom prst="straightConnector1">
            <a:avLst/>
          </a:prstGeom>
          <a:noFill/>
          <a:ln w="76200" cap="flat" cmpd="sng">
            <a:solidFill>
              <a:srgbClr val="666666"/>
            </a:solidFill>
            <a:prstDash val="solid"/>
            <a:round/>
            <a:headEnd type="none" w="sm" len="sm"/>
            <a:tailEnd type="none" w="sm" len="sm"/>
          </a:ln>
        </p:spPr>
      </p:cxnSp>
      <p:cxnSp>
        <p:nvCxnSpPr>
          <p:cNvPr id="11" name="Shape 11"/>
          <p:cNvCxnSpPr/>
          <p:nvPr/>
        </p:nvCxnSpPr>
        <p:spPr>
          <a:xfrm>
            <a:off x="1575035" y="3158252"/>
            <a:ext cx="562200" cy="0"/>
          </a:xfrm>
          <a:prstGeom prst="straightConnector1">
            <a:avLst/>
          </a:prstGeom>
          <a:noFill/>
          <a:ln w="76200" cap="flat" cmpd="sng">
            <a:solidFill>
              <a:srgbClr val="666666"/>
            </a:solidFill>
            <a:prstDash val="solid"/>
            <a:round/>
            <a:headEnd type="none" w="sm" len="sm"/>
            <a:tailEnd type="none" w="sm" len="sm"/>
          </a:ln>
        </p:spPr>
      </p:cxnSp>
      <p:grpSp>
        <p:nvGrpSpPr>
          <p:cNvPr id="12" name="Shape 12"/>
          <p:cNvGrpSpPr/>
          <p:nvPr/>
        </p:nvGrpSpPr>
        <p:grpSpPr>
          <a:xfrm>
            <a:off x="1004144" y="1022025"/>
            <a:ext cx="7136668" cy="152400"/>
            <a:chOff x="1346429" y="1011300"/>
            <a:chExt cx="6452100" cy="152400"/>
          </a:xfrm>
        </p:grpSpPr>
        <p:cxnSp>
          <p:nvCxnSpPr>
            <p:cNvPr id="13" name="Shape 13"/>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Shape 14"/>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Shape 15"/>
          <p:cNvGrpSpPr/>
          <p:nvPr/>
        </p:nvGrpSpPr>
        <p:grpSpPr>
          <a:xfrm>
            <a:off x="1004151" y="3969100"/>
            <a:ext cx="7136668" cy="152400"/>
            <a:chOff x="1346435" y="3969088"/>
            <a:chExt cx="6452100" cy="152400"/>
          </a:xfrm>
        </p:grpSpPr>
        <p:cxnSp>
          <p:nvCxnSpPr>
            <p:cNvPr id="16" name="Shape 16"/>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Shape 17"/>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Shape 18"/>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lstStyle>
            <a:lvl1pPr lvl="0" algn="ctr">
              <a:spcBef>
                <a:spcPts val="0"/>
              </a:spcBef>
              <a:spcAft>
                <a:spcPts val="0"/>
              </a:spcAft>
              <a:buClr>
                <a:srgbClr val="434343"/>
              </a:buClr>
              <a:buSzPts val="5400"/>
              <a:buNone/>
              <a:defRPr sz="5400">
                <a:solidFill>
                  <a:srgbClr val="434343"/>
                </a:solidFill>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rgbClr val="666666"/>
              </a:buClr>
              <a:buSzPts val="2400"/>
              <a:buNone/>
              <a:defRPr sz="2400">
                <a:solidFill>
                  <a:srgbClr val="666666"/>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Shape 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
        <p:cNvGrpSpPr/>
        <p:nvPr/>
      </p:nvGrpSpPr>
      <p:grpSpPr>
        <a:xfrm>
          <a:off x="0" y="0"/>
          <a:ext cx="0" cy="0"/>
          <a:chOff x="0" y="0"/>
          <a:chExt cx="0" cy="0"/>
        </a:xfrm>
      </p:grpSpPr>
      <p:sp>
        <p:nvSpPr>
          <p:cNvPr id="59" name="Shape 59"/>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61" name="Shape 6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2" name="Shape 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
        <p:nvSpPr>
          <p:cNvPr id="63" name="Shape 63"/>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Shape 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0 Organzation Overview">
  <p:cSld name="1.0 Organzation Overview">
    <p:spTree>
      <p:nvGrpSpPr>
        <p:cNvPr id="1" name="Shape 66"/>
        <p:cNvGrpSpPr/>
        <p:nvPr/>
      </p:nvGrpSpPr>
      <p:grpSpPr>
        <a:xfrm>
          <a:off x="0" y="0"/>
          <a:ext cx="0" cy="0"/>
          <a:chOff x="0" y="0"/>
          <a:chExt cx="0" cy="0"/>
        </a:xfrm>
      </p:grpSpPr>
      <p:sp>
        <p:nvSpPr>
          <p:cNvPr id="67" name="Shape 67"/>
          <p:cNvSpPr/>
          <p:nvPr/>
        </p:nvSpPr>
        <p:spPr>
          <a:xfrm>
            <a:off x="0" y="2593975"/>
            <a:ext cx="9156600" cy="2559000"/>
          </a:xfrm>
          <a:prstGeom prst="rect">
            <a:avLst/>
          </a:prstGeom>
          <a:solidFill>
            <a:srgbClr val="483B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68" name="Shape 68"/>
          <p:cNvGrpSpPr/>
          <p:nvPr/>
        </p:nvGrpSpPr>
        <p:grpSpPr>
          <a:xfrm>
            <a:off x="2628900" y="628650"/>
            <a:ext cx="2921571" cy="1371599"/>
            <a:chOff x="2628900" y="838200"/>
            <a:chExt cx="3895428" cy="1828799"/>
          </a:xfrm>
        </p:grpSpPr>
        <p:pic>
          <p:nvPicPr>
            <p:cNvPr id="69" name="Shape 69" descr="GSN_Mark_WEB.png"/>
            <p:cNvPicPr preferRelativeResize="0"/>
            <p:nvPr/>
          </p:nvPicPr>
          <p:blipFill rotWithShape="1">
            <a:blip r:embed="rId2">
              <a:alphaModFix/>
            </a:blip>
            <a:srcRect/>
            <a:stretch/>
          </p:blipFill>
          <p:spPr>
            <a:xfrm>
              <a:off x="2628900" y="939800"/>
              <a:ext cx="1561946" cy="1561946"/>
            </a:xfrm>
            <a:prstGeom prst="rect">
              <a:avLst/>
            </a:prstGeom>
            <a:noFill/>
            <a:ln>
              <a:noFill/>
            </a:ln>
          </p:spPr>
        </p:pic>
        <p:pic>
          <p:nvPicPr>
            <p:cNvPr id="70" name="Shape 70" descr="GSN_Horizontal_type_WEB_tag.png"/>
            <p:cNvPicPr preferRelativeResize="0"/>
            <p:nvPr/>
          </p:nvPicPr>
          <p:blipFill rotWithShape="1">
            <a:blip r:embed="rId3">
              <a:alphaModFix/>
            </a:blip>
            <a:srcRect/>
            <a:stretch/>
          </p:blipFill>
          <p:spPr>
            <a:xfrm>
              <a:off x="4190846" y="838200"/>
              <a:ext cx="2333482" cy="1828799"/>
            </a:xfrm>
            <a:prstGeom prst="rect">
              <a:avLst/>
            </a:prstGeom>
            <a:noFill/>
            <a:ln>
              <a:noFill/>
            </a:ln>
          </p:spPr>
        </p:pic>
      </p:grpSp>
      <p:sp>
        <p:nvSpPr>
          <p:cNvPr id="71" name="Shape 71"/>
          <p:cNvSpPr txBox="1"/>
          <p:nvPr/>
        </p:nvSpPr>
        <p:spPr>
          <a:xfrm>
            <a:off x="304800" y="3257550"/>
            <a:ext cx="8534400" cy="136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800" b="1" i="0" u="none" strike="noStrike" cap="none">
                <a:solidFill>
                  <a:schemeClr val="lt1"/>
                </a:solidFill>
                <a:latin typeface="Asap"/>
                <a:ea typeface="Asap"/>
                <a:cs typeface="Asap"/>
                <a:sym typeface="Asap"/>
              </a:rPr>
              <a:t>Grounded Solutions Network cultivates communities </a:t>
            </a:r>
            <a:br>
              <a:rPr lang="en" sz="2800" b="1" i="0" u="none" strike="noStrike" cap="none">
                <a:solidFill>
                  <a:schemeClr val="lt1"/>
                </a:solidFill>
                <a:latin typeface="Asap"/>
                <a:ea typeface="Asap"/>
                <a:cs typeface="Asap"/>
                <a:sym typeface="Asap"/>
              </a:rPr>
            </a:br>
            <a:r>
              <a:rPr lang="en" sz="2800" b="1" i="0" u="none" strike="noStrike" cap="none">
                <a:solidFill>
                  <a:schemeClr val="lt1"/>
                </a:solidFill>
                <a:latin typeface="Asap"/>
                <a:ea typeface="Asap"/>
                <a:cs typeface="Asap"/>
                <a:sym typeface="Asap"/>
              </a:rPr>
              <a:t>– equitable, inclusive and rich in opportunity –</a:t>
            </a:r>
            <a:endParaRPr/>
          </a:p>
          <a:p>
            <a:pPr marL="0" marR="0" lvl="0" indent="0" algn="ctr" rtl="0">
              <a:spcBef>
                <a:spcPts val="0"/>
              </a:spcBef>
              <a:spcAft>
                <a:spcPts val="0"/>
              </a:spcAft>
              <a:buNone/>
            </a:pPr>
            <a:r>
              <a:rPr lang="en" sz="2800" b="1" i="0" u="none" strike="noStrike" cap="none">
                <a:solidFill>
                  <a:schemeClr val="lt1"/>
                </a:solidFill>
                <a:latin typeface="Asap"/>
                <a:ea typeface="Asap"/>
                <a:cs typeface="Asap"/>
                <a:sym typeface="Asap"/>
              </a:rPr>
              <a:t>by advancing affordable housing solutions </a:t>
            </a:r>
            <a:br>
              <a:rPr lang="en" sz="2800" b="1" i="0" u="none" strike="noStrike" cap="none">
                <a:solidFill>
                  <a:schemeClr val="lt1"/>
                </a:solidFill>
                <a:latin typeface="Asap"/>
                <a:ea typeface="Asap"/>
                <a:cs typeface="Asap"/>
                <a:sym typeface="Asap"/>
              </a:rPr>
            </a:br>
            <a:r>
              <a:rPr lang="en" sz="2800" b="1" i="0" u="none" strike="noStrike" cap="none">
                <a:solidFill>
                  <a:schemeClr val="lt1"/>
                </a:solidFill>
                <a:latin typeface="Asap"/>
                <a:ea typeface="Asap"/>
                <a:cs typeface="Asap"/>
                <a:sym typeface="Asap"/>
              </a:rPr>
              <a:t>that last for generations.  </a:t>
            </a:r>
            <a:endParaRPr sz="2800" b="1" i="0" u="none" strike="noStrike" cap="none">
              <a:solidFill>
                <a:schemeClr val="lt1"/>
              </a:solidFill>
              <a:latin typeface="Asap"/>
              <a:ea typeface="Asap"/>
              <a:cs typeface="Asap"/>
              <a:sym typeface="Asap"/>
            </a:endParaRPr>
          </a:p>
        </p:txBody>
      </p:sp>
      <p:sp>
        <p:nvSpPr>
          <p:cNvPr id="72" name="Shape 72"/>
          <p:cNvSpPr/>
          <p:nvPr/>
        </p:nvSpPr>
        <p:spPr>
          <a:xfrm>
            <a:off x="0" y="2584450"/>
            <a:ext cx="9156600" cy="228600"/>
          </a:xfrm>
          <a:prstGeom prst="rect">
            <a:avLst/>
          </a:prstGeom>
          <a:solidFill>
            <a:srgbClr val="F794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 Section Header Slide">
  <p:cSld name="1.0 Section Header Slide">
    <p:spTree>
      <p:nvGrpSpPr>
        <p:cNvPr id="1" name="Shape 73"/>
        <p:cNvGrpSpPr/>
        <p:nvPr/>
      </p:nvGrpSpPr>
      <p:grpSpPr>
        <a:xfrm>
          <a:off x="0" y="0"/>
          <a:ext cx="0" cy="0"/>
          <a:chOff x="0" y="0"/>
          <a:chExt cx="0" cy="0"/>
        </a:xfrm>
      </p:grpSpPr>
      <p:sp>
        <p:nvSpPr>
          <p:cNvPr id="74" name="Shape 74"/>
          <p:cNvSpPr/>
          <p:nvPr/>
        </p:nvSpPr>
        <p:spPr>
          <a:xfrm>
            <a:off x="0" y="0"/>
            <a:ext cx="9156600" cy="5152800"/>
          </a:xfrm>
          <a:prstGeom prst="rect">
            <a:avLst/>
          </a:prstGeom>
          <a:solidFill>
            <a:srgbClr val="F794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 name="Shape 75"/>
          <p:cNvSpPr/>
          <p:nvPr/>
        </p:nvSpPr>
        <p:spPr>
          <a:xfrm>
            <a:off x="2" y="991432"/>
            <a:ext cx="4038600" cy="1063200"/>
          </a:xfrm>
          <a:prstGeom prst="rect">
            <a:avLst/>
          </a:prstGeom>
          <a:solidFill>
            <a:srgbClr val="009E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6" name="Shape 76"/>
          <p:cNvSpPr/>
          <p:nvPr/>
        </p:nvSpPr>
        <p:spPr>
          <a:xfrm rot="5400000">
            <a:off x="3650228" y="699426"/>
            <a:ext cx="2204400" cy="1761300"/>
          </a:xfrm>
          <a:prstGeom prst="triangle">
            <a:avLst>
              <a:gd name="adj" fmla="val 51058"/>
            </a:avLst>
          </a:prstGeom>
          <a:solidFill>
            <a:srgbClr val="009E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7" name="Shape 77"/>
          <p:cNvSpPr/>
          <p:nvPr/>
        </p:nvSpPr>
        <p:spPr>
          <a:xfrm>
            <a:off x="2" y="2908102"/>
            <a:ext cx="5029200" cy="1088700"/>
          </a:xfrm>
          <a:prstGeom prst="rect">
            <a:avLst/>
          </a:prstGeom>
          <a:solidFill>
            <a:srgbClr val="009E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 name="Shape 78"/>
          <p:cNvSpPr/>
          <p:nvPr/>
        </p:nvSpPr>
        <p:spPr>
          <a:xfrm rot="5400000">
            <a:off x="4525503" y="2423529"/>
            <a:ext cx="2257200" cy="1803600"/>
          </a:xfrm>
          <a:prstGeom prst="triangle">
            <a:avLst>
              <a:gd name="adj" fmla="val 51058"/>
            </a:avLst>
          </a:prstGeom>
          <a:solidFill>
            <a:srgbClr val="009E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 name="Shape 79"/>
          <p:cNvSpPr/>
          <p:nvPr/>
        </p:nvSpPr>
        <p:spPr>
          <a:xfrm>
            <a:off x="-32408" y="1835998"/>
            <a:ext cx="7271400" cy="1169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0" name="Shape 80"/>
          <p:cNvSpPr/>
          <p:nvPr/>
        </p:nvSpPr>
        <p:spPr>
          <a:xfrm rot="5400000">
            <a:off x="6734249" y="1452068"/>
            <a:ext cx="2424900" cy="1937400"/>
          </a:xfrm>
          <a:prstGeom prst="triangle">
            <a:avLst>
              <a:gd name="adj" fmla="val 51058"/>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1" name="Shape 81" descr="GSN_Mark_WEB.png"/>
          <p:cNvPicPr preferRelativeResize="0"/>
          <p:nvPr/>
        </p:nvPicPr>
        <p:blipFill rotWithShape="1">
          <a:blip r:embed="rId2">
            <a:alphaModFix/>
          </a:blip>
          <a:srcRect/>
          <a:stretch/>
        </p:blipFill>
        <p:spPr>
          <a:xfrm>
            <a:off x="8044179" y="121287"/>
            <a:ext cx="723265" cy="723263"/>
          </a:xfrm>
          <a:prstGeom prst="rect">
            <a:avLst/>
          </a:prstGeom>
          <a:noFill/>
          <a:ln>
            <a:noFill/>
          </a:ln>
        </p:spPr>
      </p:pic>
      <p:sp>
        <p:nvSpPr>
          <p:cNvPr id="82" name="Shape 82"/>
          <p:cNvSpPr txBox="1">
            <a:spLocks noGrp="1"/>
          </p:cNvSpPr>
          <p:nvPr>
            <p:ph type="ctrTitle"/>
          </p:nvPr>
        </p:nvSpPr>
        <p:spPr>
          <a:xfrm>
            <a:off x="-32408" y="2114550"/>
            <a:ext cx="9221400" cy="617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434343"/>
              </a:buClr>
              <a:buSzPts val="4400"/>
              <a:buFont typeface="Calibri"/>
              <a:buNone/>
              <a:defRPr sz="4400" b="0" i="0" u="none" strike="noStrike" cap="none">
                <a:solidFill>
                  <a:srgbClr val="434343"/>
                </a:solidFill>
                <a:latin typeface="Calibri"/>
                <a:ea typeface="Calibri"/>
                <a:cs typeface="Calibri"/>
                <a:sym typeface="Calibri"/>
              </a:defRPr>
            </a:lvl1pPr>
            <a:lvl2pPr lvl="1" rtl="0">
              <a:spcBef>
                <a:spcPts val="0"/>
              </a:spcBef>
              <a:spcAft>
                <a:spcPts val="0"/>
              </a:spcAft>
              <a:buSzPts val="3600"/>
              <a:buNone/>
              <a:defRPr sz="1800"/>
            </a:lvl2pPr>
            <a:lvl3pPr lvl="2" rtl="0">
              <a:spcBef>
                <a:spcPts val="0"/>
              </a:spcBef>
              <a:spcAft>
                <a:spcPts val="0"/>
              </a:spcAft>
              <a:buSzPts val="3600"/>
              <a:buNone/>
              <a:defRPr sz="1800"/>
            </a:lvl3pPr>
            <a:lvl4pPr lvl="3" rtl="0">
              <a:spcBef>
                <a:spcPts val="0"/>
              </a:spcBef>
              <a:spcAft>
                <a:spcPts val="0"/>
              </a:spcAft>
              <a:buSzPts val="3600"/>
              <a:buNone/>
              <a:defRPr sz="1800"/>
            </a:lvl4pPr>
            <a:lvl5pPr lvl="4" rtl="0">
              <a:spcBef>
                <a:spcPts val="0"/>
              </a:spcBef>
              <a:spcAft>
                <a:spcPts val="0"/>
              </a:spcAft>
              <a:buSzPts val="3600"/>
              <a:buNone/>
              <a:defRPr sz="1800"/>
            </a:lvl5pPr>
            <a:lvl6pPr lvl="5" rtl="0">
              <a:spcBef>
                <a:spcPts val="0"/>
              </a:spcBef>
              <a:spcAft>
                <a:spcPts val="0"/>
              </a:spcAft>
              <a:buSzPts val="3600"/>
              <a:buNone/>
              <a:defRPr sz="1800"/>
            </a:lvl6pPr>
            <a:lvl7pPr lvl="6" rtl="0">
              <a:spcBef>
                <a:spcPts val="0"/>
              </a:spcBef>
              <a:spcAft>
                <a:spcPts val="0"/>
              </a:spcAft>
              <a:buSzPts val="3600"/>
              <a:buNone/>
              <a:defRPr sz="1800"/>
            </a:lvl7pPr>
            <a:lvl8pPr lvl="7" rtl="0">
              <a:spcBef>
                <a:spcPts val="0"/>
              </a:spcBef>
              <a:spcAft>
                <a:spcPts val="0"/>
              </a:spcAft>
              <a:buSzPts val="3600"/>
              <a:buNone/>
              <a:defRPr sz="1800"/>
            </a:lvl8pPr>
            <a:lvl9pPr lvl="8" rtl="0">
              <a:spcBef>
                <a:spcPts val="0"/>
              </a:spcBef>
              <a:spcAft>
                <a:spcPts val="0"/>
              </a:spcAft>
              <a:buSzPts val="36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 Content Orange">
  <p:cSld name="1.6 Content Orange">
    <p:spTree>
      <p:nvGrpSpPr>
        <p:cNvPr id="1" name="Shape 83"/>
        <p:cNvGrpSpPr/>
        <p:nvPr/>
      </p:nvGrpSpPr>
      <p:grpSpPr>
        <a:xfrm>
          <a:off x="0" y="0"/>
          <a:ext cx="0" cy="0"/>
          <a:chOff x="0" y="0"/>
          <a:chExt cx="0" cy="0"/>
        </a:xfrm>
      </p:grpSpPr>
      <p:sp>
        <p:nvSpPr>
          <p:cNvPr id="84" name="Shape 84"/>
          <p:cNvSpPr/>
          <p:nvPr/>
        </p:nvSpPr>
        <p:spPr>
          <a:xfrm>
            <a:off x="4572000" y="971550"/>
            <a:ext cx="4584600" cy="4113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85" name="Shape 85"/>
          <p:cNvGrpSpPr/>
          <p:nvPr/>
        </p:nvGrpSpPr>
        <p:grpSpPr>
          <a:xfrm>
            <a:off x="0" y="0"/>
            <a:ext cx="9156600" cy="961650"/>
            <a:chOff x="0" y="0"/>
            <a:chExt cx="9156600" cy="1282200"/>
          </a:xfrm>
        </p:grpSpPr>
        <p:sp>
          <p:nvSpPr>
            <p:cNvPr id="86" name="Shape 86"/>
            <p:cNvSpPr/>
            <p:nvPr/>
          </p:nvSpPr>
          <p:spPr>
            <a:xfrm>
              <a:off x="0" y="0"/>
              <a:ext cx="9156600" cy="128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Shape 87"/>
            <p:cNvSpPr/>
            <p:nvPr/>
          </p:nvSpPr>
          <p:spPr>
            <a:xfrm>
              <a:off x="3" y="222674"/>
              <a:ext cx="8394600" cy="838200"/>
            </a:xfrm>
            <a:prstGeom prst="rect">
              <a:avLst/>
            </a:prstGeom>
            <a:solidFill>
              <a:srgbClr val="F794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Shape 88"/>
            <p:cNvSpPr/>
            <p:nvPr/>
          </p:nvSpPr>
          <p:spPr>
            <a:xfrm>
              <a:off x="7899400" y="54187"/>
              <a:ext cx="1219200" cy="1219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9" name="Shape 89" descr="GSN_Mark_WEB.png"/>
            <p:cNvPicPr preferRelativeResize="0"/>
            <p:nvPr/>
          </p:nvPicPr>
          <p:blipFill rotWithShape="1">
            <a:blip r:embed="rId2">
              <a:alphaModFix/>
            </a:blip>
            <a:srcRect/>
            <a:stretch/>
          </p:blipFill>
          <p:spPr>
            <a:xfrm>
              <a:off x="8044179" y="161716"/>
              <a:ext cx="964353" cy="964351"/>
            </a:xfrm>
            <a:prstGeom prst="rect">
              <a:avLst/>
            </a:prstGeom>
            <a:noFill/>
            <a:ln>
              <a:noFill/>
            </a:ln>
          </p:spPr>
        </p:pic>
      </p:grpSp>
      <p:sp>
        <p:nvSpPr>
          <p:cNvPr id="90" name="Shape 90"/>
          <p:cNvSpPr txBox="1">
            <a:spLocks noGrp="1"/>
          </p:cNvSpPr>
          <p:nvPr>
            <p:ph type="ctrTitle"/>
          </p:nvPr>
        </p:nvSpPr>
        <p:spPr>
          <a:xfrm>
            <a:off x="344527" y="174688"/>
            <a:ext cx="7315200" cy="617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4400"/>
              <a:buFont typeface="Calibri"/>
              <a:buNone/>
              <a:defRPr sz="4400" b="0" i="0" u="none" strike="noStrike" cap="none">
                <a:latin typeface="Calibri"/>
                <a:ea typeface="Calibri"/>
                <a:cs typeface="Calibri"/>
                <a:sym typeface="Calibri"/>
              </a:defRPr>
            </a:lvl1pPr>
            <a:lvl2pPr lvl="1" rtl="0">
              <a:spcBef>
                <a:spcPts val="0"/>
              </a:spcBef>
              <a:spcAft>
                <a:spcPts val="0"/>
              </a:spcAft>
              <a:buSzPts val="3600"/>
              <a:buNone/>
              <a:defRPr sz="1800"/>
            </a:lvl2pPr>
            <a:lvl3pPr lvl="2" rtl="0">
              <a:spcBef>
                <a:spcPts val="0"/>
              </a:spcBef>
              <a:spcAft>
                <a:spcPts val="0"/>
              </a:spcAft>
              <a:buSzPts val="3600"/>
              <a:buNone/>
              <a:defRPr sz="1800"/>
            </a:lvl3pPr>
            <a:lvl4pPr lvl="3" rtl="0">
              <a:spcBef>
                <a:spcPts val="0"/>
              </a:spcBef>
              <a:spcAft>
                <a:spcPts val="0"/>
              </a:spcAft>
              <a:buSzPts val="3600"/>
              <a:buNone/>
              <a:defRPr sz="1800"/>
            </a:lvl4pPr>
            <a:lvl5pPr lvl="4" rtl="0">
              <a:spcBef>
                <a:spcPts val="0"/>
              </a:spcBef>
              <a:spcAft>
                <a:spcPts val="0"/>
              </a:spcAft>
              <a:buSzPts val="3600"/>
              <a:buNone/>
              <a:defRPr sz="1800"/>
            </a:lvl5pPr>
            <a:lvl6pPr lvl="5" rtl="0">
              <a:spcBef>
                <a:spcPts val="0"/>
              </a:spcBef>
              <a:spcAft>
                <a:spcPts val="0"/>
              </a:spcAft>
              <a:buSzPts val="3600"/>
              <a:buNone/>
              <a:defRPr sz="1800"/>
            </a:lvl6pPr>
            <a:lvl7pPr lvl="6" rtl="0">
              <a:spcBef>
                <a:spcPts val="0"/>
              </a:spcBef>
              <a:spcAft>
                <a:spcPts val="0"/>
              </a:spcAft>
              <a:buSzPts val="3600"/>
              <a:buNone/>
              <a:defRPr sz="1800"/>
            </a:lvl7pPr>
            <a:lvl8pPr lvl="7" rtl="0">
              <a:spcBef>
                <a:spcPts val="0"/>
              </a:spcBef>
              <a:spcAft>
                <a:spcPts val="0"/>
              </a:spcAft>
              <a:buSzPts val="3600"/>
              <a:buNone/>
              <a:defRPr sz="1800"/>
            </a:lvl8pPr>
            <a:lvl9pPr lvl="8" rtl="0">
              <a:spcBef>
                <a:spcPts val="0"/>
              </a:spcBef>
              <a:spcAft>
                <a:spcPts val="0"/>
              </a:spcAft>
              <a:buSzPts val="3600"/>
              <a:buNone/>
              <a:defRPr sz="1800"/>
            </a:lvl9pPr>
          </a:lstStyle>
          <a:p>
            <a:endParaRPr/>
          </a:p>
        </p:txBody>
      </p:sp>
      <p:sp>
        <p:nvSpPr>
          <p:cNvPr id="91" name="Shape 91"/>
          <p:cNvSpPr txBox="1">
            <a:spLocks noGrp="1"/>
          </p:cNvSpPr>
          <p:nvPr>
            <p:ph type="subTitle" idx="1"/>
          </p:nvPr>
        </p:nvSpPr>
        <p:spPr>
          <a:xfrm>
            <a:off x="344527" y="984740"/>
            <a:ext cx="3727500" cy="377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rgbClr val="434343"/>
              </a:buClr>
              <a:buSzPts val="3200"/>
              <a:buFont typeface="Arial"/>
              <a:buNone/>
              <a:defRPr sz="3200" b="1" i="0" u="none" strike="noStrike" cap="none">
                <a:solidFill>
                  <a:srgbClr val="434343"/>
                </a:solidFill>
                <a:latin typeface="Calibri"/>
                <a:ea typeface="Calibri"/>
                <a:cs typeface="Calibri"/>
                <a:sym typeface="Calibri"/>
              </a:defRPr>
            </a:lvl1pPr>
            <a:lvl2pPr marR="0" lvl="1" algn="ctr" rtl="0">
              <a:spcBef>
                <a:spcPts val="1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16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2" name="Shape 92"/>
          <p:cNvSpPr txBox="1">
            <a:spLocks noGrp="1"/>
          </p:cNvSpPr>
          <p:nvPr>
            <p:ph type="body" idx="2"/>
          </p:nvPr>
        </p:nvSpPr>
        <p:spPr>
          <a:xfrm>
            <a:off x="346527" y="1428750"/>
            <a:ext cx="3725700" cy="32835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SzPts val="2400"/>
              <a:buFont typeface="Arial"/>
              <a:buChar char="•"/>
              <a:defRPr sz="2400" b="0" i="0" u="none" strike="noStrike" cap="none">
                <a:latin typeface="Calibri"/>
                <a:ea typeface="Calibri"/>
                <a:cs typeface="Calibri"/>
                <a:sym typeface="Calibri"/>
              </a:defRPr>
            </a:lvl1pPr>
            <a:lvl2pPr marL="914400" marR="0" lvl="1" indent="-228600" algn="l" rtl="0">
              <a:spcBef>
                <a:spcPts val="1200"/>
              </a:spcBef>
              <a:spcAft>
                <a:spcPts val="0"/>
              </a:spcAft>
              <a:buSzPts val="1200"/>
              <a:buFont typeface="Arial"/>
              <a:buNone/>
              <a:defRPr sz="1200" b="0" i="0" u="none" strike="noStrike" cap="none">
                <a:latin typeface="Calibri"/>
                <a:ea typeface="Calibri"/>
                <a:cs typeface="Calibri"/>
                <a:sym typeface="Calibri"/>
              </a:defRPr>
            </a:lvl2pPr>
            <a:lvl3pPr marL="1371600" marR="0" lvl="2" indent="-228600" algn="l" rtl="0">
              <a:spcBef>
                <a:spcPts val="1600"/>
              </a:spcBef>
              <a:spcAft>
                <a:spcPts val="0"/>
              </a:spcAft>
              <a:buSzPts val="1000"/>
              <a:buFont typeface="Arial"/>
              <a:buNone/>
              <a:defRPr sz="1000" b="0" i="0" u="none" strike="noStrike" cap="none">
                <a:latin typeface="Calibri"/>
                <a:ea typeface="Calibri"/>
                <a:cs typeface="Calibri"/>
                <a:sym typeface="Calibri"/>
              </a:defRPr>
            </a:lvl3pPr>
            <a:lvl4pPr marL="1828800" marR="0" lvl="3" indent="-228600" algn="l" rtl="0">
              <a:spcBef>
                <a:spcPts val="1600"/>
              </a:spcBef>
              <a:spcAft>
                <a:spcPts val="0"/>
              </a:spcAft>
              <a:buSzPts val="900"/>
              <a:buFont typeface="Arial"/>
              <a:buNone/>
              <a:defRPr sz="900" b="0" i="0" u="none" strike="noStrike" cap="none">
                <a:latin typeface="Calibri"/>
                <a:ea typeface="Calibri"/>
                <a:cs typeface="Calibri"/>
                <a:sym typeface="Calibri"/>
              </a:defRPr>
            </a:lvl4pPr>
            <a:lvl5pPr marL="2286000" marR="0" lvl="4" indent="-228600" algn="l" rtl="0">
              <a:spcBef>
                <a:spcPts val="1600"/>
              </a:spcBef>
              <a:spcAft>
                <a:spcPts val="0"/>
              </a:spcAft>
              <a:buSzPts val="900"/>
              <a:buFont typeface="Arial"/>
              <a:buNone/>
              <a:defRPr sz="900" b="0" i="0" u="none" strike="noStrike" cap="none">
                <a:latin typeface="Calibri"/>
                <a:ea typeface="Calibri"/>
                <a:cs typeface="Calibri"/>
                <a:sym typeface="Calibri"/>
              </a:defRPr>
            </a:lvl5pPr>
            <a:lvl6pPr marL="2743200" marR="0" lvl="5" indent="-228600" algn="l" rtl="0">
              <a:spcBef>
                <a:spcPts val="1600"/>
              </a:spcBef>
              <a:spcAft>
                <a:spcPts val="0"/>
              </a:spcAft>
              <a:buSzPts val="900"/>
              <a:buFont typeface="Arial"/>
              <a:buNone/>
              <a:defRPr sz="900" b="0" i="0" u="none" strike="noStrike" cap="none">
                <a:latin typeface="Calibri"/>
                <a:ea typeface="Calibri"/>
                <a:cs typeface="Calibri"/>
                <a:sym typeface="Calibri"/>
              </a:defRPr>
            </a:lvl6pPr>
            <a:lvl7pPr marL="3200400" marR="0" lvl="6" indent="-228600" algn="l" rtl="0">
              <a:spcBef>
                <a:spcPts val="1600"/>
              </a:spcBef>
              <a:spcAft>
                <a:spcPts val="0"/>
              </a:spcAft>
              <a:buSzPts val="900"/>
              <a:buFont typeface="Arial"/>
              <a:buNone/>
              <a:defRPr sz="900" b="0" i="0" u="none" strike="noStrike" cap="none">
                <a:latin typeface="Calibri"/>
                <a:ea typeface="Calibri"/>
                <a:cs typeface="Calibri"/>
                <a:sym typeface="Calibri"/>
              </a:defRPr>
            </a:lvl7pPr>
            <a:lvl8pPr marL="3657600" marR="0" lvl="7" indent="-228600" algn="l" rtl="0">
              <a:spcBef>
                <a:spcPts val="1600"/>
              </a:spcBef>
              <a:spcAft>
                <a:spcPts val="0"/>
              </a:spcAft>
              <a:buSzPts val="900"/>
              <a:buFont typeface="Arial"/>
              <a:buNone/>
              <a:defRPr sz="900" b="0" i="0" u="none" strike="noStrike" cap="none">
                <a:latin typeface="Calibri"/>
                <a:ea typeface="Calibri"/>
                <a:cs typeface="Calibri"/>
                <a:sym typeface="Calibri"/>
              </a:defRPr>
            </a:lvl8pPr>
            <a:lvl9pPr marL="4114800" marR="0" lvl="8" indent="-228600" algn="l" rtl="0">
              <a:spcBef>
                <a:spcPts val="1600"/>
              </a:spcBef>
              <a:spcAft>
                <a:spcPts val="1600"/>
              </a:spcAft>
              <a:buSzPts val="900"/>
              <a:buFont typeface="Arial"/>
              <a:buNone/>
              <a:defRPr sz="900" b="0" i="0" u="none" strike="noStrike" cap="none">
                <a:latin typeface="Calibri"/>
                <a:ea typeface="Calibri"/>
                <a:cs typeface="Calibri"/>
                <a:sym typeface="Calibri"/>
              </a:defRPr>
            </a:lvl9pPr>
          </a:lstStyle>
          <a:p>
            <a:endParaRPr/>
          </a:p>
        </p:txBody>
      </p:sp>
      <p:sp>
        <p:nvSpPr>
          <p:cNvPr id="93" name="Shape 93"/>
          <p:cNvSpPr/>
          <p:nvPr/>
        </p:nvSpPr>
        <p:spPr>
          <a:xfrm rot="10800000" flipH="1">
            <a:off x="0" y="5084325"/>
            <a:ext cx="9156600" cy="68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Shape 94"/>
          <p:cNvSpPr/>
          <p:nvPr/>
        </p:nvSpPr>
        <p:spPr>
          <a:xfrm>
            <a:off x="8733221" y="4826000"/>
            <a:ext cx="274200" cy="205500"/>
          </a:xfrm>
          <a:prstGeom prst="ellipse">
            <a:avLst/>
          </a:prstGeom>
          <a:solidFill>
            <a:schemeClr val="lt1">
              <a:alpha val="4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Shape 95"/>
          <p:cNvSpPr txBox="1"/>
          <p:nvPr/>
        </p:nvSpPr>
        <p:spPr>
          <a:xfrm>
            <a:off x="8642376" y="4826000"/>
            <a:ext cx="456300" cy="207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 sz="1200" b="1" i="0" u="none" strike="noStrike" cap="none">
                <a:solidFill>
                  <a:schemeClr val="dk1"/>
                </a:solidFill>
                <a:latin typeface="Asap"/>
                <a:ea typeface="Asap"/>
                <a:cs typeface="Asap"/>
                <a:sym typeface="Asap"/>
              </a:rPr>
              <a:t>‹#›</a:t>
            </a:fld>
            <a:endParaRPr sz="1200" b="1" i="0" u="none" strike="noStrike" cap="none">
              <a:solidFill>
                <a:schemeClr val="dk1"/>
              </a:solidFill>
              <a:latin typeface="Asap"/>
              <a:ea typeface="Asap"/>
              <a:cs typeface="Asap"/>
              <a:sym typeface="As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 Content Orange">
  <p:cSld name="1.2 Content Orange">
    <p:spTree>
      <p:nvGrpSpPr>
        <p:cNvPr id="1" name="Shape 96"/>
        <p:cNvGrpSpPr/>
        <p:nvPr/>
      </p:nvGrpSpPr>
      <p:grpSpPr>
        <a:xfrm>
          <a:off x="0" y="0"/>
          <a:ext cx="0" cy="0"/>
          <a:chOff x="0" y="0"/>
          <a:chExt cx="0" cy="0"/>
        </a:xfrm>
      </p:grpSpPr>
      <p:grpSp>
        <p:nvGrpSpPr>
          <p:cNvPr id="97" name="Shape 97"/>
          <p:cNvGrpSpPr/>
          <p:nvPr/>
        </p:nvGrpSpPr>
        <p:grpSpPr>
          <a:xfrm>
            <a:off x="0" y="0"/>
            <a:ext cx="9156600" cy="961650"/>
            <a:chOff x="0" y="0"/>
            <a:chExt cx="9156600" cy="1282200"/>
          </a:xfrm>
        </p:grpSpPr>
        <p:sp>
          <p:nvSpPr>
            <p:cNvPr id="98" name="Shape 98"/>
            <p:cNvSpPr/>
            <p:nvPr/>
          </p:nvSpPr>
          <p:spPr>
            <a:xfrm>
              <a:off x="0" y="0"/>
              <a:ext cx="9156600" cy="128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Shape 99"/>
            <p:cNvSpPr/>
            <p:nvPr/>
          </p:nvSpPr>
          <p:spPr>
            <a:xfrm>
              <a:off x="3" y="222674"/>
              <a:ext cx="8394600" cy="838200"/>
            </a:xfrm>
            <a:prstGeom prst="rect">
              <a:avLst/>
            </a:prstGeom>
            <a:solidFill>
              <a:srgbClr val="F794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Shape 100"/>
            <p:cNvSpPr/>
            <p:nvPr/>
          </p:nvSpPr>
          <p:spPr>
            <a:xfrm>
              <a:off x="7899400" y="54187"/>
              <a:ext cx="1219200" cy="1219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 name="Shape 101" descr="GSN_Mark_WEB.png"/>
            <p:cNvPicPr preferRelativeResize="0"/>
            <p:nvPr/>
          </p:nvPicPr>
          <p:blipFill rotWithShape="1">
            <a:blip r:embed="rId2">
              <a:alphaModFix/>
            </a:blip>
            <a:srcRect/>
            <a:stretch/>
          </p:blipFill>
          <p:spPr>
            <a:xfrm>
              <a:off x="8044179" y="161716"/>
              <a:ext cx="964353" cy="964351"/>
            </a:xfrm>
            <a:prstGeom prst="rect">
              <a:avLst/>
            </a:prstGeom>
            <a:noFill/>
            <a:ln>
              <a:noFill/>
            </a:ln>
          </p:spPr>
        </p:pic>
      </p:grpSp>
      <p:sp>
        <p:nvSpPr>
          <p:cNvPr id="102" name="Shape 102"/>
          <p:cNvSpPr txBox="1">
            <a:spLocks noGrp="1"/>
          </p:cNvSpPr>
          <p:nvPr>
            <p:ph type="ctrTitle"/>
          </p:nvPr>
        </p:nvSpPr>
        <p:spPr>
          <a:xfrm>
            <a:off x="344527" y="174688"/>
            <a:ext cx="7315200" cy="617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4400"/>
              <a:buFont typeface="Calibri"/>
              <a:buNone/>
              <a:defRPr sz="4400" b="0" i="0" u="none" strike="noStrike" cap="none">
                <a:latin typeface="Calibri"/>
                <a:ea typeface="Calibri"/>
                <a:cs typeface="Calibri"/>
                <a:sym typeface="Calibri"/>
              </a:defRPr>
            </a:lvl1pPr>
            <a:lvl2pPr lvl="1" rtl="0">
              <a:spcBef>
                <a:spcPts val="0"/>
              </a:spcBef>
              <a:spcAft>
                <a:spcPts val="0"/>
              </a:spcAft>
              <a:buSzPts val="3600"/>
              <a:buNone/>
              <a:defRPr sz="1800"/>
            </a:lvl2pPr>
            <a:lvl3pPr lvl="2" rtl="0">
              <a:spcBef>
                <a:spcPts val="0"/>
              </a:spcBef>
              <a:spcAft>
                <a:spcPts val="0"/>
              </a:spcAft>
              <a:buSzPts val="3600"/>
              <a:buNone/>
              <a:defRPr sz="1800"/>
            </a:lvl3pPr>
            <a:lvl4pPr lvl="3" rtl="0">
              <a:spcBef>
                <a:spcPts val="0"/>
              </a:spcBef>
              <a:spcAft>
                <a:spcPts val="0"/>
              </a:spcAft>
              <a:buSzPts val="3600"/>
              <a:buNone/>
              <a:defRPr sz="1800"/>
            </a:lvl4pPr>
            <a:lvl5pPr lvl="4" rtl="0">
              <a:spcBef>
                <a:spcPts val="0"/>
              </a:spcBef>
              <a:spcAft>
                <a:spcPts val="0"/>
              </a:spcAft>
              <a:buSzPts val="3600"/>
              <a:buNone/>
              <a:defRPr sz="1800"/>
            </a:lvl5pPr>
            <a:lvl6pPr lvl="5" rtl="0">
              <a:spcBef>
                <a:spcPts val="0"/>
              </a:spcBef>
              <a:spcAft>
                <a:spcPts val="0"/>
              </a:spcAft>
              <a:buSzPts val="3600"/>
              <a:buNone/>
              <a:defRPr sz="1800"/>
            </a:lvl6pPr>
            <a:lvl7pPr lvl="6" rtl="0">
              <a:spcBef>
                <a:spcPts val="0"/>
              </a:spcBef>
              <a:spcAft>
                <a:spcPts val="0"/>
              </a:spcAft>
              <a:buSzPts val="3600"/>
              <a:buNone/>
              <a:defRPr sz="1800"/>
            </a:lvl7pPr>
            <a:lvl8pPr lvl="7" rtl="0">
              <a:spcBef>
                <a:spcPts val="0"/>
              </a:spcBef>
              <a:spcAft>
                <a:spcPts val="0"/>
              </a:spcAft>
              <a:buSzPts val="3600"/>
              <a:buNone/>
              <a:defRPr sz="1800"/>
            </a:lvl8pPr>
            <a:lvl9pPr lvl="8" rtl="0">
              <a:spcBef>
                <a:spcPts val="0"/>
              </a:spcBef>
              <a:spcAft>
                <a:spcPts val="0"/>
              </a:spcAft>
              <a:buSzPts val="3600"/>
              <a:buNone/>
              <a:defRPr sz="1800"/>
            </a:lvl9pPr>
          </a:lstStyle>
          <a:p>
            <a:endParaRPr/>
          </a:p>
        </p:txBody>
      </p:sp>
      <p:sp>
        <p:nvSpPr>
          <p:cNvPr id="103" name="Shape 103"/>
          <p:cNvSpPr txBox="1">
            <a:spLocks noGrp="1"/>
          </p:cNvSpPr>
          <p:nvPr>
            <p:ph type="subTitle" idx="1"/>
          </p:nvPr>
        </p:nvSpPr>
        <p:spPr>
          <a:xfrm>
            <a:off x="370757" y="985054"/>
            <a:ext cx="8382000" cy="377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rgbClr val="434343"/>
              </a:buClr>
              <a:buSzPts val="3200"/>
              <a:buFont typeface="Arial"/>
              <a:buNone/>
              <a:defRPr sz="3200" b="1" i="0" u="none" strike="noStrike" cap="none">
                <a:solidFill>
                  <a:srgbClr val="434343"/>
                </a:solidFill>
                <a:latin typeface="Calibri"/>
                <a:ea typeface="Calibri"/>
                <a:cs typeface="Calibri"/>
                <a:sym typeface="Calibri"/>
              </a:defRPr>
            </a:lvl1pPr>
            <a:lvl2pPr marR="0" lvl="1" algn="ctr" rtl="0">
              <a:spcBef>
                <a:spcPts val="1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16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4" name="Shape 104"/>
          <p:cNvSpPr/>
          <p:nvPr/>
        </p:nvSpPr>
        <p:spPr>
          <a:xfrm rot="10800000" flipH="1">
            <a:off x="0" y="5084400"/>
            <a:ext cx="9156600" cy="6862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Shape 105"/>
          <p:cNvSpPr txBox="1">
            <a:spLocks noGrp="1"/>
          </p:cNvSpPr>
          <p:nvPr>
            <p:ph type="body" idx="2"/>
          </p:nvPr>
        </p:nvSpPr>
        <p:spPr>
          <a:xfrm>
            <a:off x="370757" y="1428749"/>
            <a:ext cx="8451600" cy="3368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SzPts val="3200"/>
              <a:buFont typeface="Arial"/>
              <a:buNone/>
              <a:defRPr sz="3200" b="0" i="0" u="none" strike="noStrike" cap="none">
                <a:latin typeface="Calibri"/>
                <a:ea typeface="Calibri"/>
                <a:cs typeface="Calibri"/>
                <a:sym typeface="Calibri"/>
              </a:defRPr>
            </a:lvl1pPr>
            <a:lvl2pPr marL="914400" marR="0" lvl="1" indent="-406400" algn="l" rtl="0">
              <a:spcBef>
                <a:spcPts val="600"/>
              </a:spcBef>
              <a:spcAft>
                <a:spcPts val="0"/>
              </a:spcAft>
              <a:buSzPts val="2800"/>
              <a:buFont typeface="Arial"/>
              <a:buChar char="–"/>
              <a:defRPr sz="2800" b="0" i="0" u="none" strike="noStrike" cap="none">
                <a:latin typeface="Calibri"/>
                <a:ea typeface="Calibri"/>
                <a:cs typeface="Calibri"/>
                <a:sym typeface="Calibri"/>
              </a:defRPr>
            </a:lvl2pPr>
            <a:lvl3pPr marL="1371600" marR="0" lvl="2" indent="-381000" algn="l" rtl="0">
              <a:spcBef>
                <a:spcPts val="1600"/>
              </a:spcBef>
              <a:spcAft>
                <a:spcPts val="0"/>
              </a:spcAft>
              <a:buSzPts val="2400"/>
              <a:buFont typeface="Arial"/>
              <a:buChar char="•"/>
              <a:defRPr sz="2400" b="0" i="0" u="none" strike="noStrike" cap="none">
                <a:latin typeface="Calibri"/>
                <a:ea typeface="Calibri"/>
                <a:cs typeface="Calibri"/>
                <a:sym typeface="Calibri"/>
              </a:defRPr>
            </a:lvl3pPr>
            <a:lvl4pPr marL="1828800" marR="0" lvl="3" indent="-355600" algn="l" rtl="0">
              <a:spcBef>
                <a:spcPts val="1600"/>
              </a:spcBef>
              <a:spcAft>
                <a:spcPts val="0"/>
              </a:spcAft>
              <a:buSzPts val="2000"/>
              <a:buFont typeface="Arial"/>
              <a:buChar char="–"/>
              <a:defRPr sz="2000" b="0" i="0" u="none" strike="noStrike" cap="none">
                <a:latin typeface="Calibri"/>
                <a:ea typeface="Calibri"/>
                <a:cs typeface="Calibri"/>
                <a:sym typeface="Calibri"/>
              </a:defRPr>
            </a:lvl4pPr>
            <a:lvl5pPr marL="2286000" marR="0" lvl="4" indent="-355600" algn="l" rtl="0">
              <a:spcBef>
                <a:spcPts val="1600"/>
              </a:spcBef>
              <a:spcAft>
                <a:spcPts val="0"/>
              </a:spcAft>
              <a:buSzPts val="2000"/>
              <a:buFont typeface="Arial"/>
              <a:buChar char="»"/>
              <a:defRPr sz="2000" b="0" i="0" u="none" strike="noStrike" cap="none">
                <a:latin typeface="Calibri"/>
                <a:ea typeface="Calibri"/>
                <a:cs typeface="Calibri"/>
                <a:sym typeface="Calibri"/>
              </a:defRPr>
            </a:lvl5pPr>
            <a:lvl6pPr marL="2743200" marR="0" lvl="5" indent="-355600" algn="l" rtl="0">
              <a:spcBef>
                <a:spcPts val="1600"/>
              </a:spcBef>
              <a:spcAft>
                <a:spcPts val="0"/>
              </a:spcAft>
              <a:buSzPts val="2000"/>
              <a:buFont typeface="Arial"/>
              <a:buChar char="•"/>
              <a:defRPr sz="2000" b="0" i="0" u="none" strike="noStrike" cap="none">
                <a:latin typeface="Calibri"/>
                <a:ea typeface="Calibri"/>
                <a:cs typeface="Calibri"/>
                <a:sym typeface="Calibri"/>
              </a:defRPr>
            </a:lvl6pPr>
            <a:lvl7pPr marL="3200400" marR="0" lvl="6" indent="-355600" algn="l" rtl="0">
              <a:spcBef>
                <a:spcPts val="1600"/>
              </a:spcBef>
              <a:spcAft>
                <a:spcPts val="0"/>
              </a:spcAft>
              <a:buSzPts val="2000"/>
              <a:buFont typeface="Arial"/>
              <a:buChar char="•"/>
              <a:defRPr sz="2000" b="0" i="0" u="none" strike="noStrike" cap="none">
                <a:latin typeface="Calibri"/>
                <a:ea typeface="Calibri"/>
                <a:cs typeface="Calibri"/>
                <a:sym typeface="Calibri"/>
              </a:defRPr>
            </a:lvl7pPr>
            <a:lvl8pPr marL="3657600" marR="0" lvl="7" indent="-355600" algn="l" rtl="0">
              <a:spcBef>
                <a:spcPts val="1600"/>
              </a:spcBef>
              <a:spcAft>
                <a:spcPts val="0"/>
              </a:spcAft>
              <a:buSzPts val="2000"/>
              <a:buFont typeface="Arial"/>
              <a:buChar char="•"/>
              <a:defRPr sz="2000" b="0" i="0" u="none" strike="noStrike" cap="none">
                <a:latin typeface="Calibri"/>
                <a:ea typeface="Calibri"/>
                <a:cs typeface="Calibri"/>
                <a:sym typeface="Calibri"/>
              </a:defRPr>
            </a:lvl8pPr>
            <a:lvl9pPr marL="4114800" marR="0" lvl="8" indent="-355600" algn="l" rtl="0">
              <a:spcBef>
                <a:spcPts val="1600"/>
              </a:spcBef>
              <a:spcAft>
                <a:spcPts val="1600"/>
              </a:spcAft>
              <a:buSzPts val="2000"/>
              <a:buFont typeface="Arial"/>
              <a:buChar char="•"/>
              <a:defRPr sz="2000" b="0" i="0" u="none" strike="noStrike" cap="none">
                <a:latin typeface="Calibri"/>
                <a:ea typeface="Calibri"/>
                <a:cs typeface="Calibri"/>
                <a:sym typeface="Calibri"/>
              </a:defRPr>
            </a:lvl9pPr>
          </a:lstStyle>
          <a:p>
            <a:endParaRPr/>
          </a:p>
        </p:txBody>
      </p:sp>
      <p:sp>
        <p:nvSpPr>
          <p:cNvPr id="106" name="Shape 106"/>
          <p:cNvSpPr txBox="1"/>
          <p:nvPr/>
        </p:nvSpPr>
        <p:spPr>
          <a:xfrm>
            <a:off x="8642376" y="4826000"/>
            <a:ext cx="456300" cy="207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b="1">
              <a:solidFill>
                <a:schemeClr val="dk1"/>
              </a:solidFill>
              <a:latin typeface="Asap"/>
              <a:ea typeface="Asap"/>
              <a:cs typeface="Asap"/>
              <a:sym typeface="As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 Content Orange">
  <p:cSld name="1.3 Content Orange">
    <p:spTree>
      <p:nvGrpSpPr>
        <p:cNvPr id="1" name="Shape 107"/>
        <p:cNvGrpSpPr/>
        <p:nvPr/>
      </p:nvGrpSpPr>
      <p:grpSpPr>
        <a:xfrm>
          <a:off x="0" y="0"/>
          <a:ext cx="0" cy="0"/>
          <a:chOff x="0" y="0"/>
          <a:chExt cx="0" cy="0"/>
        </a:xfrm>
      </p:grpSpPr>
      <p:grpSp>
        <p:nvGrpSpPr>
          <p:cNvPr id="108" name="Shape 108"/>
          <p:cNvGrpSpPr/>
          <p:nvPr/>
        </p:nvGrpSpPr>
        <p:grpSpPr>
          <a:xfrm>
            <a:off x="0" y="0"/>
            <a:ext cx="9156600" cy="961650"/>
            <a:chOff x="0" y="0"/>
            <a:chExt cx="9156600" cy="1282200"/>
          </a:xfrm>
        </p:grpSpPr>
        <p:sp>
          <p:nvSpPr>
            <p:cNvPr id="109" name="Shape 109"/>
            <p:cNvSpPr/>
            <p:nvPr/>
          </p:nvSpPr>
          <p:spPr>
            <a:xfrm>
              <a:off x="0" y="0"/>
              <a:ext cx="9156600" cy="128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Shape 110"/>
            <p:cNvSpPr/>
            <p:nvPr/>
          </p:nvSpPr>
          <p:spPr>
            <a:xfrm>
              <a:off x="3" y="222674"/>
              <a:ext cx="8394600" cy="838200"/>
            </a:xfrm>
            <a:prstGeom prst="rect">
              <a:avLst/>
            </a:prstGeom>
            <a:solidFill>
              <a:srgbClr val="F794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Shape 111"/>
            <p:cNvSpPr/>
            <p:nvPr/>
          </p:nvSpPr>
          <p:spPr>
            <a:xfrm>
              <a:off x="7899400" y="54187"/>
              <a:ext cx="1219200" cy="1219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2" name="Shape 112" descr="GSN_Mark_WEB.png"/>
            <p:cNvPicPr preferRelativeResize="0"/>
            <p:nvPr/>
          </p:nvPicPr>
          <p:blipFill rotWithShape="1">
            <a:blip r:embed="rId2">
              <a:alphaModFix/>
            </a:blip>
            <a:srcRect/>
            <a:stretch/>
          </p:blipFill>
          <p:spPr>
            <a:xfrm>
              <a:off x="8044179" y="161716"/>
              <a:ext cx="964353" cy="964351"/>
            </a:xfrm>
            <a:prstGeom prst="rect">
              <a:avLst/>
            </a:prstGeom>
            <a:noFill/>
            <a:ln>
              <a:noFill/>
            </a:ln>
          </p:spPr>
        </p:pic>
      </p:grpSp>
      <p:sp>
        <p:nvSpPr>
          <p:cNvPr id="113" name="Shape 113"/>
          <p:cNvSpPr txBox="1">
            <a:spLocks noGrp="1"/>
          </p:cNvSpPr>
          <p:nvPr>
            <p:ph type="ctrTitle"/>
          </p:nvPr>
        </p:nvSpPr>
        <p:spPr>
          <a:xfrm>
            <a:off x="344527" y="174688"/>
            <a:ext cx="7315200" cy="617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4400"/>
              <a:buFont typeface="Calibri"/>
              <a:buNone/>
              <a:defRPr sz="4400" b="0" i="0" u="none" strike="noStrike" cap="none">
                <a:latin typeface="Calibri"/>
                <a:ea typeface="Calibri"/>
                <a:cs typeface="Calibri"/>
                <a:sym typeface="Calibri"/>
              </a:defRPr>
            </a:lvl1pPr>
            <a:lvl2pPr lvl="1" rtl="0">
              <a:spcBef>
                <a:spcPts val="0"/>
              </a:spcBef>
              <a:spcAft>
                <a:spcPts val="0"/>
              </a:spcAft>
              <a:buSzPts val="3600"/>
              <a:buNone/>
              <a:defRPr sz="1800"/>
            </a:lvl2pPr>
            <a:lvl3pPr lvl="2" rtl="0">
              <a:spcBef>
                <a:spcPts val="0"/>
              </a:spcBef>
              <a:spcAft>
                <a:spcPts val="0"/>
              </a:spcAft>
              <a:buSzPts val="3600"/>
              <a:buNone/>
              <a:defRPr sz="1800"/>
            </a:lvl3pPr>
            <a:lvl4pPr lvl="3" rtl="0">
              <a:spcBef>
                <a:spcPts val="0"/>
              </a:spcBef>
              <a:spcAft>
                <a:spcPts val="0"/>
              </a:spcAft>
              <a:buSzPts val="3600"/>
              <a:buNone/>
              <a:defRPr sz="1800"/>
            </a:lvl4pPr>
            <a:lvl5pPr lvl="4" rtl="0">
              <a:spcBef>
                <a:spcPts val="0"/>
              </a:spcBef>
              <a:spcAft>
                <a:spcPts val="0"/>
              </a:spcAft>
              <a:buSzPts val="3600"/>
              <a:buNone/>
              <a:defRPr sz="1800"/>
            </a:lvl5pPr>
            <a:lvl6pPr lvl="5" rtl="0">
              <a:spcBef>
                <a:spcPts val="0"/>
              </a:spcBef>
              <a:spcAft>
                <a:spcPts val="0"/>
              </a:spcAft>
              <a:buSzPts val="3600"/>
              <a:buNone/>
              <a:defRPr sz="1800"/>
            </a:lvl6pPr>
            <a:lvl7pPr lvl="6" rtl="0">
              <a:spcBef>
                <a:spcPts val="0"/>
              </a:spcBef>
              <a:spcAft>
                <a:spcPts val="0"/>
              </a:spcAft>
              <a:buSzPts val="3600"/>
              <a:buNone/>
              <a:defRPr sz="1800"/>
            </a:lvl7pPr>
            <a:lvl8pPr lvl="7" rtl="0">
              <a:spcBef>
                <a:spcPts val="0"/>
              </a:spcBef>
              <a:spcAft>
                <a:spcPts val="0"/>
              </a:spcAft>
              <a:buSzPts val="3600"/>
              <a:buNone/>
              <a:defRPr sz="1800"/>
            </a:lvl8pPr>
            <a:lvl9pPr lvl="8" rtl="0">
              <a:spcBef>
                <a:spcPts val="0"/>
              </a:spcBef>
              <a:spcAft>
                <a:spcPts val="0"/>
              </a:spcAft>
              <a:buSzPts val="3600"/>
              <a:buNone/>
              <a:defRPr sz="1800"/>
            </a:lvl9pPr>
          </a:lstStyle>
          <a:p>
            <a:endParaRPr/>
          </a:p>
        </p:txBody>
      </p:sp>
      <p:sp>
        <p:nvSpPr>
          <p:cNvPr id="114" name="Shape 114"/>
          <p:cNvSpPr/>
          <p:nvPr/>
        </p:nvSpPr>
        <p:spPr>
          <a:xfrm rot="10800000" flipH="1">
            <a:off x="0" y="5084400"/>
            <a:ext cx="9156600" cy="6862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Shape 115"/>
          <p:cNvSpPr txBox="1">
            <a:spLocks noGrp="1"/>
          </p:cNvSpPr>
          <p:nvPr>
            <p:ph type="subTitle" idx="1"/>
          </p:nvPr>
        </p:nvSpPr>
        <p:spPr>
          <a:xfrm>
            <a:off x="370757" y="985054"/>
            <a:ext cx="8382000" cy="377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rgbClr val="434343"/>
              </a:buClr>
              <a:buSzPts val="3200"/>
              <a:buFont typeface="Arial"/>
              <a:buNone/>
              <a:defRPr sz="3200" b="1" i="0" u="none" strike="noStrike" cap="none">
                <a:solidFill>
                  <a:srgbClr val="434343"/>
                </a:solidFill>
                <a:latin typeface="Calibri"/>
                <a:ea typeface="Calibri"/>
                <a:cs typeface="Calibri"/>
                <a:sym typeface="Calibri"/>
              </a:defRPr>
            </a:lvl1pPr>
            <a:lvl2pPr marR="0" lvl="1" algn="ctr" rtl="0">
              <a:spcBef>
                <a:spcPts val="1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16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5 Content Orange">
  <p:cSld name="1.5 Content Orange">
    <p:spTree>
      <p:nvGrpSpPr>
        <p:cNvPr id="1" name="Shape 116"/>
        <p:cNvGrpSpPr/>
        <p:nvPr/>
      </p:nvGrpSpPr>
      <p:grpSpPr>
        <a:xfrm>
          <a:off x="0" y="0"/>
          <a:ext cx="0" cy="0"/>
          <a:chOff x="0" y="0"/>
          <a:chExt cx="0" cy="0"/>
        </a:xfrm>
      </p:grpSpPr>
      <p:grpSp>
        <p:nvGrpSpPr>
          <p:cNvPr id="117" name="Shape 117"/>
          <p:cNvGrpSpPr/>
          <p:nvPr/>
        </p:nvGrpSpPr>
        <p:grpSpPr>
          <a:xfrm>
            <a:off x="0" y="0"/>
            <a:ext cx="9156600" cy="961650"/>
            <a:chOff x="0" y="0"/>
            <a:chExt cx="9156600" cy="1282200"/>
          </a:xfrm>
        </p:grpSpPr>
        <p:sp>
          <p:nvSpPr>
            <p:cNvPr id="118" name="Shape 118"/>
            <p:cNvSpPr/>
            <p:nvPr/>
          </p:nvSpPr>
          <p:spPr>
            <a:xfrm>
              <a:off x="0" y="0"/>
              <a:ext cx="9156600" cy="128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Shape 119"/>
            <p:cNvSpPr/>
            <p:nvPr/>
          </p:nvSpPr>
          <p:spPr>
            <a:xfrm>
              <a:off x="3" y="222674"/>
              <a:ext cx="8394600" cy="838200"/>
            </a:xfrm>
            <a:prstGeom prst="rect">
              <a:avLst/>
            </a:prstGeom>
            <a:solidFill>
              <a:srgbClr val="F794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Shape 120"/>
            <p:cNvSpPr/>
            <p:nvPr/>
          </p:nvSpPr>
          <p:spPr>
            <a:xfrm>
              <a:off x="7899400" y="54187"/>
              <a:ext cx="1219200" cy="1219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 name="Shape 121" descr="GSN_Mark_WEB.png"/>
            <p:cNvPicPr preferRelativeResize="0"/>
            <p:nvPr/>
          </p:nvPicPr>
          <p:blipFill rotWithShape="1">
            <a:blip r:embed="rId2">
              <a:alphaModFix/>
            </a:blip>
            <a:srcRect/>
            <a:stretch/>
          </p:blipFill>
          <p:spPr>
            <a:xfrm>
              <a:off x="8044179" y="161716"/>
              <a:ext cx="964353" cy="964351"/>
            </a:xfrm>
            <a:prstGeom prst="rect">
              <a:avLst/>
            </a:prstGeom>
            <a:noFill/>
            <a:ln>
              <a:noFill/>
            </a:ln>
          </p:spPr>
        </p:pic>
      </p:grpSp>
      <p:sp>
        <p:nvSpPr>
          <p:cNvPr id="122" name="Shape 122"/>
          <p:cNvSpPr txBox="1">
            <a:spLocks noGrp="1"/>
          </p:cNvSpPr>
          <p:nvPr>
            <p:ph type="ctrTitle"/>
          </p:nvPr>
        </p:nvSpPr>
        <p:spPr>
          <a:xfrm>
            <a:off x="344527" y="174688"/>
            <a:ext cx="7315200" cy="617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4400"/>
              <a:buFont typeface="Calibri"/>
              <a:buNone/>
              <a:defRPr sz="4400" b="0" i="0" u="none" strike="noStrike" cap="none">
                <a:latin typeface="Calibri"/>
                <a:ea typeface="Calibri"/>
                <a:cs typeface="Calibri"/>
                <a:sym typeface="Calibri"/>
              </a:defRPr>
            </a:lvl1pPr>
            <a:lvl2pPr lvl="1" rtl="0">
              <a:spcBef>
                <a:spcPts val="0"/>
              </a:spcBef>
              <a:spcAft>
                <a:spcPts val="0"/>
              </a:spcAft>
              <a:buSzPts val="3600"/>
              <a:buNone/>
              <a:defRPr sz="1800"/>
            </a:lvl2pPr>
            <a:lvl3pPr lvl="2" rtl="0">
              <a:spcBef>
                <a:spcPts val="0"/>
              </a:spcBef>
              <a:spcAft>
                <a:spcPts val="0"/>
              </a:spcAft>
              <a:buSzPts val="3600"/>
              <a:buNone/>
              <a:defRPr sz="1800"/>
            </a:lvl3pPr>
            <a:lvl4pPr lvl="3" rtl="0">
              <a:spcBef>
                <a:spcPts val="0"/>
              </a:spcBef>
              <a:spcAft>
                <a:spcPts val="0"/>
              </a:spcAft>
              <a:buSzPts val="3600"/>
              <a:buNone/>
              <a:defRPr sz="1800"/>
            </a:lvl4pPr>
            <a:lvl5pPr lvl="4" rtl="0">
              <a:spcBef>
                <a:spcPts val="0"/>
              </a:spcBef>
              <a:spcAft>
                <a:spcPts val="0"/>
              </a:spcAft>
              <a:buSzPts val="3600"/>
              <a:buNone/>
              <a:defRPr sz="1800"/>
            </a:lvl5pPr>
            <a:lvl6pPr lvl="5" rtl="0">
              <a:spcBef>
                <a:spcPts val="0"/>
              </a:spcBef>
              <a:spcAft>
                <a:spcPts val="0"/>
              </a:spcAft>
              <a:buSzPts val="3600"/>
              <a:buNone/>
              <a:defRPr sz="1800"/>
            </a:lvl6pPr>
            <a:lvl7pPr lvl="6" rtl="0">
              <a:spcBef>
                <a:spcPts val="0"/>
              </a:spcBef>
              <a:spcAft>
                <a:spcPts val="0"/>
              </a:spcAft>
              <a:buSzPts val="3600"/>
              <a:buNone/>
              <a:defRPr sz="1800"/>
            </a:lvl7pPr>
            <a:lvl8pPr lvl="7" rtl="0">
              <a:spcBef>
                <a:spcPts val="0"/>
              </a:spcBef>
              <a:spcAft>
                <a:spcPts val="0"/>
              </a:spcAft>
              <a:buSzPts val="3600"/>
              <a:buNone/>
              <a:defRPr sz="1800"/>
            </a:lvl8pPr>
            <a:lvl9pPr lvl="8" rtl="0">
              <a:spcBef>
                <a:spcPts val="0"/>
              </a:spcBef>
              <a:spcAft>
                <a:spcPts val="0"/>
              </a:spcAft>
              <a:buSzPts val="3600"/>
              <a:buNone/>
              <a:defRPr sz="1800"/>
            </a:lvl9pPr>
          </a:lstStyle>
          <a:p>
            <a:endParaRPr/>
          </a:p>
        </p:txBody>
      </p:sp>
      <p:sp>
        <p:nvSpPr>
          <p:cNvPr id="123" name="Shape 123"/>
          <p:cNvSpPr txBox="1">
            <a:spLocks noGrp="1"/>
          </p:cNvSpPr>
          <p:nvPr>
            <p:ph type="subTitle" idx="1"/>
          </p:nvPr>
        </p:nvSpPr>
        <p:spPr>
          <a:xfrm>
            <a:off x="5025201" y="982824"/>
            <a:ext cx="3727500" cy="377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rgbClr val="434343"/>
              </a:buClr>
              <a:buSzPts val="3200"/>
              <a:buFont typeface="Arial"/>
              <a:buNone/>
              <a:defRPr sz="3200" b="1" i="0" u="none" strike="noStrike" cap="none">
                <a:solidFill>
                  <a:srgbClr val="434343"/>
                </a:solidFill>
                <a:latin typeface="Calibri"/>
                <a:ea typeface="Calibri"/>
                <a:cs typeface="Calibri"/>
                <a:sym typeface="Calibri"/>
              </a:defRPr>
            </a:lvl1pPr>
            <a:lvl2pPr marR="0" lvl="1" algn="ctr" rtl="0">
              <a:spcBef>
                <a:spcPts val="1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16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24" name="Shape 124"/>
          <p:cNvSpPr txBox="1">
            <a:spLocks noGrp="1"/>
          </p:cNvSpPr>
          <p:nvPr>
            <p:ph type="body" idx="2"/>
          </p:nvPr>
        </p:nvSpPr>
        <p:spPr>
          <a:xfrm>
            <a:off x="5027201" y="1428750"/>
            <a:ext cx="3725700" cy="33480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SzPts val="2400"/>
              <a:buFont typeface="Arial"/>
              <a:buChar char="•"/>
              <a:defRPr sz="2400" b="0" i="0" u="none" strike="noStrike" cap="none">
                <a:latin typeface="Calibri"/>
                <a:ea typeface="Calibri"/>
                <a:cs typeface="Calibri"/>
                <a:sym typeface="Calibri"/>
              </a:defRPr>
            </a:lvl1pPr>
            <a:lvl2pPr marL="914400" marR="0" lvl="1" indent="-228600" algn="l" rtl="0">
              <a:spcBef>
                <a:spcPts val="1200"/>
              </a:spcBef>
              <a:spcAft>
                <a:spcPts val="0"/>
              </a:spcAft>
              <a:buSzPts val="1200"/>
              <a:buFont typeface="Arial"/>
              <a:buNone/>
              <a:defRPr sz="1200" b="0" i="0" u="none" strike="noStrike" cap="none">
                <a:latin typeface="Calibri"/>
                <a:ea typeface="Calibri"/>
                <a:cs typeface="Calibri"/>
                <a:sym typeface="Calibri"/>
              </a:defRPr>
            </a:lvl2pPr>
            <a:lvl3pPr marL="1371600" marR="0" lvl="2" indent="-228600" algn="l" rtl="0">
              <a:spcBef>
                <a:spcPts val="1600"/>
              </a:spcBef>
              <a:spcAft>
                <a:spcPts val="0"/>
              </a:spcAft>
              <a:buSzPts val="1000"/>
              <a:buFont typeface="Arial"/>
              <a:buNone/>
              <a:defRPr sz="1000" b="0" i="0" u="none" strike="noStrike" cap="none">
                <a:latin typeface="Calibri"/>
                <a:ea typeface="Calibri"/>
                <a:cs typeface="Calibri"/>
                <a:sym typeface="Calibri"/>
              </a:defRPr>
            </a:lvl3pPr>
            <a:lvl4pPr marL="1828800" marR="0" lvl="3" indent="-228600" algn="l" rtl="0">
              <a:spcBef>
                <a:spcPts val="1600"/>
              </a:spcBef>
              <a:spcAft>
                <a:spcPts val="0"/>
              </a:spcAft>
              <a:buSzPts val="900"/>
              <a:buFont typeface="Arial"/>
              <a:buNone/>
              <a:defRPr sz="900" b="0" i="0" u="none" strike="noStrike" cap="none">
                <a:latin typeface="Calibri"/>
                <a:ea typeface="Calibri"/>
                <a:cs typeface="Calibri"/>
                <a:sym typeface="Calibri"/>
              </a:defRPr>
            </a:lvl4pPr>
            <a:lvl5pPr marL="2286000" marR="0" lvl="4" indent="-228600" algn="l" rtl="0">
              <a:spcBef>
                <a:spcPts val="1600"/>
              </a:spcBef>
              <a:spcAft>
                <a:spcPts val="0"/>
              </a:spcAft>
              <a:buSzPts val="900"/>
              <a:buFont typeface="Arial"/>
              <a:buNone/>
              <a:defRPr sz="900" b="0" i="0" u="none" strike="noStrike" cap="none">
                <a:latin typeface="Calibri"/>
                <a:ea typeface="Calibri"/>
                <a:cs typeface="Calibri"/>
                <a:sym typeface="Calibri"/>
              </a:defRPr>
            </a:lvl5pPr>
            <a:lvl6pPr marL="2743200" marR="0" lvl="5" indent="-228600" algn="l" rtl="0">
              <a:spcBef>
                <a:spcPts val="1600"/>
              </a:spcBef>
              <a:spcAft>
                <a:spcPts val="0"/>
              </a:spcAft>
              <a:buSzPts val="900"/>
              <a:buFont typeface="Arial"/>
              <a:buNone/>
              <a:defRPr sz="900" b="0" i="0" u="none" strike="noStrike" cap="none">
                <a:latin typeface="Calibri"/>
                <a:ea typeface="Calibri"/>
                <a:cs typeface="Calibri"/>
                <a:sym typeface="Calibri"/>
              </a:defRPr>
            </a:lvl6pPr>
            <a:lvl7pPr marL="3200400" marR="0" lvl="6" indent="-228600" algn="l" rtl="0">
              <a:spcBef>
                <a:spcPts val="1600"/>
              </a:spcBef>
              <a:spcAft>
                <a:spcPts val="0"/>
              </a:spcAft>
              <a:buSzPts val="900"/>
              <a:buFont typeface="Arial"/>
              <a:buNone/>
              <a:defRPr sz="900" b="0" i="0" u="none" strike="noStrike" cap="none">
                <a:latin typeface="Calibri"/>
                <a:ea typeface="Calibri"/>
                <a:cs typeface="Calibri"/>
                <a:sym typeface="Calibri"/>
              </a:defRPr>
            </a:lvl7pPr>
            <a:lvl8pPr marL="3657600" marR="0" lvl="7" indent="-228600" algn="l" rtl="0">
              <a:spcBef>
                <a:spcPts val="1600"/>
              </a:spcBef>
              <a:spcAft>
                <a:spcPts val="0"/>
              </a:spcAft>
              <a:buSzPts val="900"/>
              <a:buFont typeface="Arial"/>
              <a:buNone/>
              <a:defRPr sz="900" b="0" i="0" u="none" strike="noStrike" cap="none">
                <a:latin typeface="Calibri"/>
                <a:ea typeface="Calibri"/>
                <a:cs typeface="Calibri"/>
                <a:sym typeface="Calibri"/>
              </a:defRPr>
            </a:lvl8pPr>
            <a:lvl9pPr marL="4114800" marR="0" lvl="8" indent="-228600" algn="l" rtl="0">
              <a:spcBef>
                <a:spcPts val="1600"/>
              </a:spcBef>
              <a:spcAft>
                <a:spcPts val="1600"/>
              </a:spcAft>
              <a:buSzPts val="900"/>
              <a:buFont typeface="Arial"/>
              <a:buNone/>
              <a:defRPr sz="900" b="0" i="0" u="none" strike="noStrike" cap="none">
                <a:latin typeface="Calibri"/>
                <a:ea typeface="Calibri"/>
                <a:cs typeface="Calibri"/>
                <a:sym typeface="Calibri"/>
              </a:defRPr>
            </a:lvl9pPr>
          </a:lstStyle>
          <a:p>
            <a:endParaRPr/>
          </a:p>
        </p:txBody>
      </p:sp>
      <p:sp>
        <p:nvSpPr>
          <p:cNvPr id="125" name="Shape 125"/>
          <p:cNvSpPr/>
          <p:nvPr/>
        </p:nvSpPr>
        <p:spPr>
          <a:xfrm rot="10800000" flipH="1">
            <a:off x="0" y="5084400"/>
            <a:ext cx="9156600" cy="6862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Shape 126"/>
          <p:cNvSpPr/>
          <p:nvPr/>
        </p:nvSpPr>
        <p:spPr>
          <a:xfrm>
            <a:off x="0" y="971550"/>
            <a:ext cx="4572000" cy="4113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 Content Orange">
  <p:cSld name="1.0 Content Orange">
    <p:spTree>
      <p:nvGrpSpPr>
        <p:cNvPr id="1" name="Shape 127"/>
        <p:cNvGrpSpPr/>
        <p:nvPr/>
      </p:nvGrpSpPr>
      <p:grpSpPr>
        <a:xfrm>
          <a:off x="0" y="0"/>
          <a:ext cx="0" cy="0"/>
          <a:chOff x="0" y="0"/>
          <a:chExt cx="0" cy="0"/>
        </a:xfrm>
      </p:grpSpPr>
      <p:grpSp>
        <p:nvGrpSpPr>
          <p:cNvPr id="128" name="Shape 128"/>
          <p:cNvGrpSpPr/>
          <p:nvPr/>
        </p:nvGrpSpPr>
        <p:grpSpPr>
          <a:xfrm>
            <a:off x="0" y="0"/>
            <a:ext cx="9156600" cy="961650"/>
            <a:chOff x="0" y="0"/>
            <a:chExt cx="9156600" cy="1282200"/>
          </a:xfrm>
        </p:grpSpPr>
        <p:sp>
          <p:nvSpPr>
            <p:cNvPr id="129" name="Shape 129"/>
            <p:cNvSpPr/>
            <p:nvPr/>
          </p:nvSpPr>
          <p:spPr>
            <a:xfrm>
              <a:off x="0" y="0"/>
              <a:ext cx="9156600" cy="128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Shape 130"/>
            <p:cNvSpPr/>
            <p:nvPr/>
          </p:nvSpPr>
          <p:spPr>
            <a:xfrm>
              <a:off x="3" y="222674"/>
              <a:ext cx="8394600" cy="838200"/>
            </a:xfrm>
            <a:prstGeom prst="rect">
              <a:avLst/>
            </a:prstGeom>
            <a:solidFill>
              <a:srgbClr val="F794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Shape 131"/>
            <p:cNvSpPr/>
            <p:nvPr/>
          </p:nvSpPr>
          <p:spPr>
            <a:xfrm>
              <a:off x="7899400" y="54187"/>
              <a:ext cx="1219200" cy="12192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2" name="Shape 132" descr="GSN_Mark_WEB.png"/>
            <p:cNvPicPr preferRelativeResize="0"/>
            <p:nvPr/>
          </p:nvPicPr>
          <p:blipFill rotWithShape="1">
            <a:blip r:embed="rId2">
              <a:alphaModFix/>
            </a:blip>
            <a:srcRect/>
            <a:stretch/>
          </p:blipFill>
          <p:spPr>
            <a:xfrm>
              <a:off x="8044179" y="161716"/>
              <a:ext cx="964353" cy="964351"/>
            </a:xfrm>
            <a:prstGeom prst="rect">
              <a:avLst/>
            </a:prstGeom>
            <a:noFill/>
            <a:ln>
              <a:noFill/>
            </a:ln>
          </p:spPr>
        </p:pic>
      </p:grpSp>
      <p:sp>
        <p:nvSpPr>
          <p:cNvPr id="133" name="Shape 133"/>
          <p:cNvSpPr txBox="1">
            <a:spLocks noGrp="1"/>
          </p:cNvSpPr>
          <p:nvPr>
            <p:ph type="ctrTitle"/>
          </p:nvPr>
        </p:nvSpPr>
        <p:spPr>
          <a:xfrm>
            <a:off x="344527" y="174688"/>
            <a:ext cx="7315200" cy="617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4400"/>
              <a:buFont typeface="Calibri"/>
              <a:buNone/>
              <a:defRPr sz="4400" b="0" i="0" u="none" strike="noStrike" cap="none">
                <a:latin typeface="Calibri"/>
                <a:ea typeface="Calibri"/>
                <a:cs typeface="Calibri"/>
                <a:sym typeface="Calibri"/>
              </a:defRPr>
            </a:lvl1pPr>
            <a:lvl2pPr lvl="1" rtl="0">
              <a:spcBef>
                <a:spcPts val="0"/>
              </a:spcBef>
              <a:spcAft>
                <a:spcPts val="0"/>
              </a:spcAft>
              <a:buSzPts val="3600"/>
              <a:buNone/>
              <a:defRPr sz="1800"/>
            </a:lvl2pPr>
            <a:lvl3pPr lvl="2" rtl="0">
              <a:spcBef>
                <a:spcPts val="0"/>
              </a:spcBef>
              <a:spcAft>
                <a:spcPts val="0"/>
              </a:spcAft>
              <a:buSzPts val="3600"/>
              <a:buNone/>
              <a:defRPr sz="1800"/>
            </a:lvl3pPr>
            <a:lvl4pPr lvl="3" rtl="0">
              <a:spcBef>
                <a:spcPts val="0"/>
              </a:spcBef>
              <a:spcAft>
                <a:spcPts val="0"/>
              </a:spcAft>
              <a:buSzPts val="3600"/>
              <a:buNone/>
              <a:defRPr sz="1800"/>
            </a:lvl4pPr>
            <a:lvl5pPr lvl="4" rtl="0">
              <a:spcBef>
                <a:spcPts val="0"/>
              </a:spcBef>
              <a:spcAft>
                <a:spcPts val="0"/>
              </a:spcAft>
              <a:buSzPts val="3600"/>
              <a:buNone/>
              <a:defRPr sz="1800"/>
            </a:lvl5pPr>
            <a:lvl6pPr lvl="5" rtl="0">
              <a:spcBef>
                <a:spcPts val="0"/>
              </a:spcBef>
              <a:spcAft>
                <a:spcPts val="0"/>
              </a:spcAft>
              <a:buSzPts val="3600"/>
              <a:buNone/>
              <a:defRPr sz="1800"/>
            </a:lvl6pPr>
            <a:lvl7pPr lvl="6" rtl="0">
              <a:spcBef>
                <a:spcPts val="0"/>
              </a:spcBef>
              <a:spcAft>
                <a:spcPts val="0"/>
              </a:spcAft>
              <a:buSzPts val="3600"/>
              <a:buNone/>
              <a:defRPr sz="1800"/>
            </a:lvl7pPr>
            <a:lvl8pPr lvl="7" rtl="0">
              <a:spcBef>
                <a:spcPts val="0"/>
              </a:spcBef>
              <a:spcAft>
                <a:spcPts val="0"/>
              </a:spcAft>
              <a:buSzPts val="3600"/>
              <a:buNone/>
              <a:defRPr sz="1800"/>
            </a:lvl8pPr>
            <a:lvl9pPr lvl="8" rtl="0">
              <a:spcBef>
                <a:spcPts val="0"/>
              </a:spcBef>
              <a:spcAft>
                <a:spcPts val="0"/>
              </a:spcAft>
              <a:buSzPts val="3600"/>
              <a:buNone/>
              <a:defRPr sz="1800"/>
            </a:lvl9pPr>
          </a:lstStyle>
          <a:p>
            <a:endParaRPr/>
          </a:p>
        </p:txBody>
      </p:sp>
      <p:sp>
        <p:nvSpPr>
          <p:cNvPr id="134" name="Shape 134"/>
          <p:cNvSpPr txBox="1">
            <a:spLocks noGrp="1"/>
          </p:cNvSpPr>
          <p:nvPr>
            <p:ph type="subTitle" idx="1"/>
          </p:nvPr>
        </p:nvSpPr>
        <p:spPr>
          <a:xfrm>
            <a:off x="370757" y="985054"/>
            <a:ext cx="8382000" cy="3771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rgbClr val="434343"/>
              </a:buClr>
              <a:buSzPts val="3200"/>
              <a:buFont typeface="Arial"/>
              <a:buNone/>
              <a:defRPr sz="3200" b="1" i="0" u="none" strike="noStrike" cap="none">
                <a:solidFill>
                  <a:srgbClr val="434343"/>
                </a:solidFill>
                <a:latin typeface="Calibri"/>
                <a:ea typeface="Calibri"/>
                <a:cs typeface="Calibri"/>
                <a:sym typeface="Calibri"/>
              </a:defRPr>
            </a:lvl1pPr>
            <a:lvl2pPr marR="0" lvl="1" algn="ctr" rtl="0">
              <a:spcBef>
                <a:spcPts val="1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16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35" name="Shape 135"/>
          <p:cNvSpPr txBox="1">
            <a:spLocks noGrp="1"/>
          </p:cNvSpPr>
          <p:nvPr>
            <p:ph type="body" idx="2"/>
          </p:nvPr>
        </p:nvSpPr>
        <p:spPr>
          <a:xfrm>
            <a:off x="375255" y="1428750"/>
            <a:ext cx="8377500" cy="334830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SzPts val="2400"/>
              <a:buFont typeface="Arial"/>
              <a:buChar char="•"/>
              <a:defRPr sz="2400" b="0" i="0" u="none" strike="noStrike" cap="none">
                <a:latin typeface="Calibri"/>
                <a:ea typeface="Calibri"/>
                <a:cs typeface="Calibri"/>
                <a:sym typeface="Calibri"/>
              </a:defRPr>
            </a:lvl1pPr>
            <a:lvl2pPr marL="914400" marR="0" lvl="1" indent="-228600" algn="l" rtl="0">
              <a:spcBef>
                <a:spcPts val="1200"/>
              </a:spcBef>
              <a:spcAft>
                <a:spcPts val="0"/>
              </a:spcAft>
              <a:buSzPts val="1200"/>
              <a:buFont typeface="Arial"/>
              <a:buNone/>
              <a:defRPr sz="1200" b="0" i="0" u="none" strike="noStrike" cap="none">
                <a:latin typeface="Calibri"/>
                <a:ea typeface="Calibri"/>
                <a:cs typeface="Calibri"/>
                <a:sym typeface="Calibri"/>
              </a:defRPr>
            </a:lvl2pPr>
            <a:lvl3pPr marL="1371600" marR="0" lvl="2" indent="-228600" algn="l" rtl="0">
              <a:spcBef>
                <a:spcPts val="1600"/>
              </a:spcBef>
              <a:spcAft>
                <a:spcPts val="0"/>
              </a:spcAft>
              <a:buSzPts val="1000"/>
              <a:buFont typeface="Arial"/>
              <a:buNone/>
              <a:defRPr sz="1000" b="0" i="0" u="none" strike="noStrike" cap="none">
                <a:latin typeface="Calibri"/>
                <a:ea typeface="Calibri"/>
                <a:cs typeface="Calibri"/>
                <a:sym typeface="Calibri"/>
              </a:defRPr>
            </a:lvl3pPr>
            <a:lvl4pPr marL="1828800" marR="0" lvl="3" indent="-228600" algn="l" rtl="0">
              <a:spcBef>
                <a:spcPts val="1600"/>
              </a:spcBef>
              <a:spcAft>
                <a:spcPts val="0"/>
              </a:spcAft>
              <a:buSzPts val="900"/>
              <a:buFont typeface="Arial"/>
              <a:buNone/>
              <a:defRPr sz="900" b="0" i="0" u="none" strike="noStrike" cap="none">
                <a:latin typeface="Calibri"/>
                <a:ea typeface="Calibri"/>
                <a:cs typeface="Calibri"/>
                <a:sym typeface="Calibri"/>
              </a:defRPr>
            </a:lvl4pPr>
            <a:lvl5pPr marL="2286000" marR="0" lvl="4" indent="-228600" algn="l" rtl="0">
              <a:spcBef>
                <a:spcPts val="1600"/>
              </a:spcBef>
              <a:spcAft>
                <a:spcPts val="0"/>
              </a:spcAft>
              <a:buSzPts val="900"/>
              <a:buFont typeface="Arial"/>
              <a:buNone/>
              <a:defRPr sz="900" b="0" i="0" u="none" strike="noStrike" cap="none">
                <a:latin typeface="Calibri"/>
                <a:ea typeface="Calibri"/>
                <a:cs typeface="Calibri"/>
                <a:sym typeface="Calibri"/>
              </a:defRPr>
            </a:lvl5pPr>
            <a:lvl6pPr marL="2743200" marR="0" lvl="5" indent="-228600" algn="l" rtl="0">
              <a:spcBef>
                <a:spcPts val="1600"/>
              </a:spcBef>
              <a:spcAft>
                <a:spcPts val="0"/>
              </a:spcAft>
              <a:buSzPts val="900"/>
              <a:buFont typeface="Arial"/>
              <a:buNone/>
              <a:defRPr sz="900" b="0" i="0" u="none" strike="noStrike" cap="none">
                <a:latin typeface="Calibri"/>
                <a:ea typeface="Calibri"/>
                <a:cs typeface="Calibri"/>
                <a:sym typeface="Calibri"/>
              </a:defRPr>
            </a:lvl6pPr>
            <a:lvl7pPr marL="3200400" marR="0" lvl="6" indent="-228600" algn="l" rtl="0">
              <a:spcBef>
                <a:spcPts val="1600"/>
              </a:spcBef>
              <a:spcAft>
                <a:spcPts val="0"/>
              </a:spcAft>
              <a:buSzPts val="900"/>
              <a:buFont typeface="Arial"/>
              <a:buNone/>
              <a:defRPr sz="900" b="0" i="0" u="none" strike="noStrike" cap="none">
                <a:latin typeface="Calibri"/>
                <a:ea typeface="Calibri"/>
                <a:cs typeface="Calibri"/>
                <a:sym typeface="Calibri"/>
              </a:defRPr>
            </a:lvl7pPr>
            <a:lvl8pPr marL="3657600" marR="0" lvl="7" indent="-228600" algn="l" rtl="0">
              <a:spcBef>
                <a:spcPts val="1600"/>
              </a:spcBef>
              <a:spcAft>
                <a:spcPts val="0"/>
              </a:spcAft>
              <a:buSzPts val="900"/>
              <a:buFont typeface="Arial"/>
              <a:buNone/>
              <a:defRPr sz="900" b="0" i="0" u="none" strike="noStrike" cap="none">
                <a:latin typeface="Calibri"/>
                <a:ea typeface="Calibri"/>
                <a:cs typeface="Calibri"/>
                <a:sym typeface="Calibri"/>
              </a:defRPr>
            </a:lvl8pPr>
            <a:lvl9pPr marL="4114800" marR="0" lvl="8" indent="-228600" algn="l" rtl="0">
              <a:spcBef>
                <a:spcPts val="1600"/>
              </a:spcBef>
              <a:spcAft>
                <a:spcPts val="1600"/>
              </a:spcAft>
              <a:buSzPts val="900"/>
              <a:buFont typeface="Arial"/>
              <a:buNone/>
              <a:defRPr sz="900" b="0" i="0" u="none" strike="noStrike" cap="none">
                <a:latin typeface="Calibri"/>
                <a:ea typeface="Calibri"/>
                <a:cs typeface="Calibri"/>
                <a:sym typeface="Calibri"/>
              </a:defRPr>
            </a:lvl9pPr>
          </a:lstStyle>
          <a:p>
            <a:endParaRPr/>
          </a:p>
        </p:txBody>
      </p:sp>
      <p:sp>
        <p:nvSpPr>
          <p:cNvPr id="136" name="Shape 136"/>
          <p:cNvSpPr/>
          <p:nvPr/>
        </p:nvSpPr>
        <p:spPr>
          <a:xfrm rot="10800000" flipH="1">
            <a:off x="0" y="5084400"/>
            <a:ext cx="9156600" cy="6862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Shape 2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Clr>
                <a:srgbClr val="434343"/>
              </a:buClr>
              <a:buSzPts val="3600"/>
              <a:buNone/>
              <a:defRPr>
                <a:solidFill>
                  <a:srgbClr val="434343"/>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Shape 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
        <p:nvSpPr>
          <p:cNvPr id="35" name="Shape 35"/>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8" name="Shape 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
        <p:nvSpPr>
          <p:cNvPr id="39" name="Shape 39"/>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Shape 4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
        <p:nvSpPr>
          <p:cNvPr id="44" name="Shape 4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Shape 4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50" name="Shape 50"/>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Shape 51"/>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2" name="Shape 52"/>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Shape 5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4" name="Shape 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434343"/>
              </a:buClr>
              <a:buSzPts val="3600"/>
              <a:buFont typeface="PT Sans Narrow"/>
              <a:buNone/>
              <a:defRPr sz="3600" b="1">
                <a:solidFill>
                  <a:srgbClr val="434343"/>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666666"/>
              </a:buClr>
              <a:buSzPts val="1800"/>
              <a:buFont typeface="Open Sans"/>
              <a:buChar char="●"/>
              <a:defRPr sz="1800">
                <a:solidFill>
                  <a:srgbClr val="666666"/>
                </a:solidFill>
                <a:latin typeface="Open Sans"/>
                <a:ea typeface="Open Sans"/>
                <a:cs typeface="Open Sans"/>
                <a:sym typeface="Open Sans"/>
              </a:defRPr>
            </a:lvl1pPr>
            <a:lvl2pPr marL="914400" lvl="1" indent="-3175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2pPr>
            <a:lvl3pPr marL="1371600" lvl="2" indent="-3175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3pPr>
            <a:lvl4pPr marL="1828800" lvl="3" indent="-3175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4pPr>
            <a:lvl5pPr marL="2286000" lvl="4" indent="-3175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5pPr>
            <a:lvl6pPr marL="2743200" lvl="5" indent="-3175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6pPr>
            <a:lvl7pPr marL="3200400" lvl="6" indent="-3175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7pPr>
            <a:lvl8pPr marL="3657600" lvl="7" indent="-317500">
              <a:lnSpc>
                <a:spcPct val="115000"/>
              </a:lnSpc>
              <a:spcBef>
                <a:spcPts val="1600"/>
              </a:spcBef>
              <a:spcAft>
                <a:spcPts val="0"/>
              </a:spcAft>
              <a:buClr>
                <a:srgbClr val="666666"/>
              </a:buClr>
              <a:buSzPts val="1400"/>
              <a:buFont typeface="Open Sans"/>
              <a:buChar char="○"/>
              <a:defRPr>
                <a:solidFill>
                  <a:srgbClr val="666666"/>
                </a:solidFill>
                <a:latin typeface="Open Sans"/>
                <a:ea typeface="Open Sans"/>
                <a:cs typeface="Open Sans"/>
                <a:sym typeface="Open Sans"/>
              </a:defRPr>
            </a:lvl8pPr>
            <a:lvl9pPr marL="4114800" lvl="8" indent="-317500">
              <a:lnSpc>
                <a:spcPct val="115000"/>
              </a:lnSpc>
              <a:spcBef>
                <a:spcPts val="1600"/>
              </a:spcBef>
              <a:spcAft>
                <a:spcPts val="1600"/>
              </a:spcAft>
              <a:buClr>
                <a:srgbClr val="666666"/>
              </a:buClr>
              <a:buSzPts val="1400"/>
              <a:buFont typeface="Open Sans"/>
              <a:buChar char="■"/>
              <a:defRPr>
                <a:solidFill>
                  <a:srgbClr val="666666"/>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www.communityprogress.net/blog/land-banks-community-land-trusts-synonyms-antonyms-complement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dsl.richmond.edu/panorama/redlin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demographics.coopercenter.org/racial-dot-ma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communityprogress.net/land-bank-headquarters-pages-446.php"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27.jp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ctrTitle"/>
          </p:nvPr>
        </p:nvSpPr>
        <p:spPr>
          <a:xfrm>
            <a:off x="303000" y="1751775"/>
            <a:ext cx="8538000" cy="1022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solidFill>
                  <a:srgbClr val="434343"/>
                </a:solidFill>
              </a:rPr>
              <a:t>WORKING BETTER TOGETHER</a:t>
            </a:r>
            <a:endParaRPr>
              <a:solidFill>
                <a:srgbClr val="434343"/>
              </a:solidFill>
            </a:endParaRPr>
          </a:p>
        </p:txBody>
      </p:sp>
      <p:sp>
        <p:nvSpPr>
          <p:cNvPr id="142" name="Shape 14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LAND BANK + </a:t>
            </a:r>
            <a:r>
              <a:rPr lang="en">
                <a:solidFill>
                  <a:srgbClr val="666666"/>
                </a:solidFill>
              </a:rPr>
              <a:t>COMMUNITY LAND TRUST PARTNERSHIPS</a:t>
            </a:r>
            <a:endParaRPr>
              <a:solidFill>
                <a:srgbClr val="666666"/>
              </a:solidFill>
            </a:endParaRPr>
          </a:p>
        </p:txBody>
      </p:sp>
      <p:sp>
        <p:nvSpPr>
          <p:cNvPr id="143" name="Shape 143"/>
          <p:cNvSpPr txBox="1"/>
          <p:nvPr/>
        </p:nvSpPr>
        <p:spPr>
          <a:xfrm>
            <a:off x="927450" y="4216650"/>
            <a:ext cx="7136700" cy="79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666666"/>
                </a:solidFill>
              </a:rPr>
              <a:t>Tarik Abdelazim, Center for Community Progress</a:t>
            </a:r>
            <a:endParaRPr>
              <a:solidFill>
                <a:srgbClr val="666666"/>
              </a:solidFill>
            </a:endParaRPr>
          </a:p>
          <a:p>
            <a:pPr marL="0" lvl="0" indent="0">
              <a:spcBef>
                <a:spcPts val="0"/>
              </a:spcBef>
              <a:spcAft>
                <a:spcPts val="0"/>
              </a:spcAft>
              <a:buNone/>
            </a:pPr>
            <a:r>
              <a:rPr lang="en">
                <a:solidFill>
                  <a:srgbClr val="666666"/>
                </a:solidFill>
              </a:rPr>
              <a:t>Charlotte O’Connor, Albany County Land Bank Corporation</a:t>
            </a:r>
            <a:endParaRPr>
              <a:solidFill>
                <a:srgbClr val="666666"/>
              </a:solidFill>
            </a:endParaRPr>
          </a:p>
          <a:p>
            <a:pPr marL="0" lvl="0" indent="0">
              <a:spcBef>
                <a:spcPts val="0"/>
              </a:spcBef>
              <a:spcAft>
                <a:spcPts val="0"/>
              </a:spcAft>
              <a:buNone/>
            </a:pPr>
            <a:r>
              <a:rPr lang="en">
                <a:solidFill>
                  <a:srgbClr val="666666"/>
                </a:solidFill>
              </a:rPr>
              <a:t>Lauren Siegmund, Grounded Solutions Network</a:t>
            </a:r>
            <a:endParaRPr>
              <a:solidFill>
                <a:srgbClr val="666666"/>
              </a:solidFill>
            </a:endParaRPr>
          </a:p>
        </p:txBody>
      </p:sp>
      <p:sp>
        <p:nvSpPr>
          <p:cNvPr id="144" name="Shape 144"/>
          <p:cNvSpPr txBox="1"/>
          <p:nvPr/>
        </p:nvSpPr>
        <p:spPr>
          <a:xfrm>
            <a:off x="927925" y="185800"/>
            <a:ext cx="7136700" cy="79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666666"/>
                </a:solidFill>
              </a:rPr>
              <a:t>Reclaiming Vacant Properties Conference</a:t>
            </a:r>
            <a:endParaRPr>
              <a:solidFill>
                <a:srgbClr val="666666"/>
              </a:solidFill>
            </a:endParaRPr>
          </a:p>
          <a:p>
            <a:pPr marL="0" lvl="0" indent="0">
              <a:spcBef>
                <a:spcPts val="0"/>
              </a:spcBef>
              <a:spcAft>
                <a:spcPts val="0"/>
              </a:spcAft>
              <a:buNone/>
            </a:pPr>
            <a:r>
              <a:rPr lang="en">
                <a:solidFill>
                  <a:srgbClr val="666666"/>
                </a:solidFill>
              </a:rPr>
              <a:t>Milwaukee, WI</a:t>
            </a:r>
            <a:endParaRPr>
              <a:solidFill>
                <a:srgbClr val="666666"/>
              </a:solidFill>
            </a:endParaRPr>
          </a:p>
          <a:p>
            <a:pPr marL="0" lvl="0" indent="0" rtl="0">
              <a:spcBef>
                <a:spcPts val="0"/>
              </a:spcBef>
              <a:spcAft>
                <a:spcPts val="0"/>
              </a:spcAft>
              <a:buNone/>
            </a:pPr>
            <a:r>
              <a:rPr lang="en">
                <a:solidFill>
                  <a:srgbClr val="666666"/>
                </a:solidFill>
              </a:rPr>
              <a:t>5/16/18</a:t>
            </a:r>
            <a:endParaRPr>
              <a:solidFill>
                <a:srgbClr val="66666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ctrTitle"/>
          </p:nvPr>
        </p:nvSpPr>
        <p:spPr>
          <a:xfrm>
            <a:off x="-32408" y="2114550"/>
            <a:ext cx="8719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sap"/>
              <a:buNone/>
            </a:pPr>
            <a:r>
              <a:rPr lang="en" b="1">
                <a:solidFill>
                  <a:srgbClr val="434343"/>
                </a:solidFill>
                <a:latin typeface="PT Sans Narrow"/>
                <a:ea typeface="PT Sans Narrow"/>
                <a:cs typeface="PT Sans Narrow"/>
                <a:sym typeface="PT Sans Narrow"/>
              </a:rPr>
              <a:t>COMMUNITY LAND TRUSTS</a:t>
            </a:r>
            <a:endParaRPr b="1">
              <a:solidFill>
                <a:srgbClr val="434343"/>
              </a:solidFill>
              <a:latin typeface="PT Sans Narrow"/>
              <a:ea typeface="PT Sans Narrow"/>
              <a:cs typeface="PT Sans Narrow"/>
              <a:sym typeface="PT Sans Narrow"/>
            </a:endParaRPr>
          </a:p>
        </p:txBody>
      </p:sp>
      <p:sp>
        <p:nvSpPr>
          <p:cNvPr id="207" name="Shape 207"/>
          <p:cNvSpPr txBox="1"/>
          <p:nvPr/>
        </p:nvSpPr>
        <p:spPr>
          <a:xfrm>
            <a:off x="8686800" y="4825500"/>
            <a:ext cx="373500" cy="262200"/>
          </a:xfrm>
          <a:prstGeom prst="rect">
            <a:avLst/>
          </a:prstGeom>
          <a:solidFill>
            <a:srgbClr val="F7941E"/>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ctrTitle"/>
          </p:nvPr>
        </p:nvSpPr>
        <p:spPr>
          <a:xfrm>
            <a:off x="344527" y="174688"/>
            <a:ext cx="7315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sap"/>
              <a:buNone/>
            </a:pPr>
            <a:r>
              <a:rPr lang="en" sz="3600" b="1">
                <a:solidFill>
                  <a:srgbClr val="434343"/>
                </a:solidFill>
                <a:latin typeface="PT Sans Narrow"/>
                <a:ea typeface="PT Sans Narrow"/>
                <a:cs typeface="PT Sans Narrow"/>
                <a:sym typeface="PT Sans Narrow"/>
              </a:rPr>
              <a:t>COMMUNITY LAND TRUSTS</a:t>
            </a:r>
            <a:r>
              <a:rPr lang="en" sz="3600" b="1">
                <a:solidFill>
                  <a:srgbClr val="434343"/>
                </a:solidFill>
                <a:latin typeface="Open Sans"/>
                <a:ea typeface="Open Sans"/>
                <a:cs typeface="Open Sans"/>
                <a:sym typeface="Open Sans"/>
              </a:rPr>
              <a:t> </a:t>
            </a:r>
            <a:endParaRPr sz="3600" b="1">
              <a:solidFill>
                <a:srgbClr val="434343"/>
              </a:solidFill>
              <a:latin typeface="Open Sans"/>
              <a:ea typeface="Open Sans"/>
              <a:cs typeface="Open Sans"/>
              <a:sym typeface="Open Sans"/>
            </a:endParaRPr>
          </a:p>
        </p:txBody>
      </p:sp>
      <p:sp>
        <p:nvSpPr>
          <p:cNvPr id="214" name="Shape 214"/>
          <p:cNvSpPr txBox="1">
            <a:spLocks noGrp="1"/>
          </p:cNvSpPr>
          <p:nvPr>
            <p:ph type="body" idx="2"/>
          </p:nvPr>
        </p:nvSpPr>
        <p:spPr>
          <a:xfrm>
            <a:off x="333327" y="930000"/>
            <a:ext cx="3725700" cy="328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1800" i="0" u="none" strike="noStrike" cap="none">
                <a:solidFill>
                  <a:srgbClr val="666666"/>
                </a:solidFill>
                <a:latin typeface="Open Sans"/>
                <a:ea typeface="Open Sans"/>
                <a:cs typeface="Open Sans"/>
                <a:sym typeface="Open Sans"/>
              </a:rPr>
              <a:t>Acquire, own and steward land </a:t>
            </a:r>
            <a:r>
              <a:rPr lang="en" sz="1800" b="1" i="0" u="none" strike="noStrike" cap="none">
                <a:latin typeface="Open Sans"/>
                <a:ea typeface="Open Sans"/>
                <a:cs typeface="Open Sans"/>
                <a:sym typeface="Open Sans"/>
              </a:rPr>
              <a:t>permanently</a:t>
            </a:r>
            <a:r>
              <a:rPr lang="en" sz="1800" i="0" u="none" strike="noStrike" cap="none">
                <a:solidFill>
                  <a:srgbClr val="666666"/>
                </a:solidFill>
                <a:latin typeface="Open Sans"/>
                <a:ea typeface="Open Sans"/>
                <a:cs typeface="Open Sans"/>
                <a:sym typeface="Open Sans"/>
              </a:rPr>
              <a:t> for the common good by providing:</a:t>
            </a:r>
            <a:endParaRPr sz="1800">
              <a:solidFill>
                <a:srgbClr val="666666"/>
              </a:solidFill>
              <a:latin typeface="Open Sans"/>
              <a:ea typeface="Open Sans"/>
              <a:cs typeface="Open Sans"/>
              <a:sym typeface="Open Sans"/>
            </a:endParaRPr>
          </a:p>
          <a:p>
            <a:pPr marL="457200" marR="0" lvl="0" indent="-190500" algn="l" rtl="0">
              <a:lnSpc>
                <a:spcPct val="100000"/>
              </a:lnSpc>
              <a:spcBef>
                <a:spcPts val="168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Affordable housing</a:t>
            </a:r>
            <a:endParaRPr sz="1800">
              <a:solidFill>
                <a:srgbClr val="666666"/>
              </a:solidFill>
              <a:latin typeface="Open Sans"/>
              <a:ea typeface="Open Sans"/>
              <a:cs typeface="Open Sans"/>
              <a:sym typeface="Open Sans"/>
            </a:endParaRPr>
          </a:p>
          <a:p>
            <a:pPr marL="457200" marR="0" lvl="0" indent="-190500" algn="l" rtl="0">
              <a:lnSpc>
                <a:spcPct val="100000"/>
              </a:lnSpc>
              <a:spcBef>
                <a:spcPts val="168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Commercial spaces</a:t>
            </a:r>
            <a:endParaRPr sz="1800">
              <a:solidFill>
                <a:srgbClr val="666666"/>
              </a:solidFill>
              <a:latin typeface="Open Sans"/>
              <a:ea typeface="Open Sans"/>
              <a:cs typeface="Open Sans"/>
              <a:sym typeface="Open Sans"/>
            </a:endParaRPr>
          </a:p>
          <a:p>
            <a:pPr marL="457200" marR="0" lvl="0" indent="-190500" algn="l" rtl="0">
              <a:lnSpc>
                <a:spcPct val="100000"/>
              </a:lnSpc>
              <a:spcBef>
                <a:spcPts val="168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Community spaces</a:t>
            </a:r>
            <a:endParaRPr sz="1800">
              <a:solidFill>
                <a:srgbClr val="666666"/>
              </a:solidFill>
              <a:latin typeface="Open Sans"/>
              <a:ea typeface="Open Sans"/>
              <a:cs typeface="Open Sans"/>
              <a:sym typeface="Open Sans"/>
            </a:endParaRPr>
          </a:p>
          <a:p>
            <a:pPr marL="457200" marR="0" lvl="0" indent="-190500" algn="l" rtl="0">
              <a:lnSpc>
                <a:spcPct val="100000"/>
              </a:lnSpc>
              <a:spcBef>
                <a:spcPts val="168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Farming or open land</a:t>
            </a:r>
            <a:endParaRPr sz="1800">
              <a:solidFill>
                <a:srgbClr val="666666"/>
              </a:solidFill>
              <a:latin typeface="Open Sans"/>
              <a:ea typeface="Open Sans"/>
              <a:cs typeface="Open Sans"/>
              <a:sym typeface="Open Sans"/>
            </a:endParaRPr>
          </a:p>
          <a:p>
            <a:pPr marL="228600" marR="0" lvl="0" indent="0" algn="l" rtl="0">
              <a:lnSpc>
                <a:spcPct val="100000"/>
              </a:lnSpc>
              <a:spcBef>
                <a:spcPts val="1680"/>
              </a:spcBef>
              <a:spcAft>
                <a:spcPts val="0"/>
              </a:spcAft>
              <a:buClr>
                <a:schemeClr val="accent3"/>
              </a:buClr>
              <a:buSzPts val="2400"/>
              <a:buFont typeface="Arial"/>
              <a:buNone/>
            </a:pPr>
            <a:endParaRPr sz="1800" i="0" u="none" strike="noStrike" cap="none">
              <a:solidFill>
                <a:schemeClr val="dk1"/>
              </a:solidFill>
              <a:latin typeface="Open Sans"/>
              <a:ea typeface="Open Sans"/>
              <a:cs typeface="Open Sans"/>
              <a:sym typeface="Open Sans"/>
            </a:endParaRPr>
          </a:p>
          <a:p>
            <a:pPr marL="228600" marR="0" lvl="0" indent="0" algn="l" rtl="0">
              <a:lnSpc>
                <a:spcPct val="100000"/>
              </a:lnSpc>
              <a:spcBef>
                <a:spcPts val="1680"/>
              </a:spcBef>
              <a:spcAft>
                <a:spcPts val="0"/>
              </a:spcAft>
              <a:buClr>
                <a:schemeClr val="accent3"/>
              </a:buClr>
              <a:buSzPts val="2400"/>
              <a:buFont typeface="Arial"/>
              <a:buNone/>
            </a:pPr>
            <a:endParaRPr sz="1800" i="0" u="none" strike="noStrike" cap="none">
              <a:solidFill>
                <a:schemeClr val="dk1"/>
              </a:solidFill>
              <a:latin typeface="Open Sans"/>
              <a:ea typeface="Open Sans"/>
              <a:cs typeface="Open Sans"/>
              <a:sym typeface="Open Sans"/>
            </a:endParaRPr>
          </a:p>
        </p:txBody>
      </p:sp>
      <p:pic>
        <p:nvPicPr>
          <p:cNvPr id="215" name="Shape 215"/>
          <p:cNvPicPr preferRelativeResize="0"/>
          <p:nvPr/>
        </p:nvPicPr>
        <p:blipFill rotWithShape="1">
          <a:blip r:embed="rId3">
            <a:alphaModFix/>
          </a:blip>
          <a:srcRect l="30303" t="5419" r="9090" b="2567"/>
          <a:stretch/>
        </p:blipFill>
        <p:spPr>
          <a:xfrm>
            <a:off x="4572000" y="984740"/>
            <a:ext cx="4571998" cy="4101612"/>
          </a:xfrm>
          <a:prstGeom prst="rect">
            <a:avLst/>
          </a:prstGeom>
          <a:noFill/>
          <a:ln w="9525" cap="flat" cmpd="sng">
            <a:solidFill>
              <a:srgbClr val="000000"/>
            </a:solidFill>
            <a:prstDash val="solid"/>
            <a:round/>
            <a:headEnd type="none" w="sm" len="sm"/>
            <a:tailEnd type="none" w="sm" len="sm"/>
          </a:ln>
        </p:spPr>
      </p:pic>
      <p:sp>
        <p:nvSpPr>
          <p:cNvPr id="216" name="Shape 216"/>
          <p:cNvSpPr/>
          <p:nvPr/>
        </p:nvSpPr>
        <p:spPr>
          <a:xfrm>
            <a:off x="346525" y="4213500"/>
            <a:ext cx="3699300" cy="6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i="0" u="none" strike="noStrike" cap="none">
                <a:solidFill>
                  <a:srgbClr val="666666"/>
                </a:solidFill>
                <a:latin typeface="Open Sans"/>
                <a:ea typeface="Open Sans"/>
                <a:cs typeface="Open Sans"/>
                <a:sym typeface="Open Sans"/>
              </a:rPr>
              <a:t>There are currently about 225 CLTs operating in 46 states.</a:t>
            </a:r>
            <a:endParaRPr sz="1800">
              <a:solidFill>
                <a:srgbClr val="666666"/>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344527" y="174688"/>
            <a:ext cx="7315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 sz="3600" b="1">
                <a:solidFill>
                  <a:srgbClr val="434343"/>
                </a:solidFill>
                <a:latin typeface="PT Sans Narrow"/>
                <a:ea typeface="PT Sans Narrow"/>
                <a:cs typeface="PT Sans Narrow"/>
                <a:sym typeface="PT Sans Narrow"/>
              </a:rPr>
              <a:t>THE AFFORDABILITY GAP</a:t>
            </a:r>
            <a:endParaRPr sz="3600" b="1">
              <a:solidFill>
                <a:srgbClr val="434343"/>
              </a:solidFill>
              <a:latin typeface="PT Sans Narrow"/>
              <a:ea typeface="PT Sans Narrow"/>
              <a:cs typeface="PT Sans Narrow"/>
              <a:sym typeface="PT Sans Narrow"/>
            </a:endParaRPr>
          </a:p>
        </p:txBody>
      </p:sp>
      <p:sp>
        <p:nvSpPr>
          <p:cNvPr id="223" name="Shape 223"/>
          <p:cNvSpPr txBox="1"/>
          <p:nvPr/>
        </p:nvSpPr>
        <p:spPr>
          <a:xfrm>
            <a:off x="457200" y="2870113"/>
            <a:ext cx="19812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200" b="1">
                <a:solidFill>
                  <a:srgbClr val="666666"/>
                </a:solidFill>
                <a:latin typeface="Open Sans"/>
                <a:ea typeface="Open Sans"/>
                <a:cs typeface="Open Sans"/>
                <a:sym typeface="Open Sans"/>
              </a:rPr>
              <a:t>$200,000</a:t>
            </a:r>
            <a:endParaRPr sz="2200" b="1">
              <a:solidFill>
                <a:srgbClr val="666666"/>
              </a:solidFill>
              <a:latin typeface="Open Sans"/>
              <a:ea typeface="Open Sans"/>
              <a:cs typeface="Open Sans"/>
              <a:sym typeface="Open Sans"/>
            </a:endParaRPr>
          </a:p>
        </p:txBody>
      </p:sp>
      <p:sp>
        <p:nvSpPr>
          <p:cNvPr id="224" name="Shape 224"/>
          <p:cNvSpPr txBox="1"/>
          <p:nvPr/>
        </p:nvSpPr>
        <p:spPr>
          <a:xfrm>
            <a:off x="2247900" y="2343151"/>
            <a:ext cx="19812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b="1">
                <a:solidFill>
                  <a:schemeClr val="lt1"/>
                </a:solidFill>
                <a:latin typeface="Calibri"/>
                <a:ea typeface="Calibri"/>
                <a:cs typeface="Calibri"/>
                <a:sym typeface="Calibri"/>
              </a:rPr>
              <a:t>$45,000</a:t>
            </a:r>
            <a:endParaRPr/>
          </a:p>
        </p:txBody>
      </p:sp>
      <p:sp>
        <p:nvSpPr>
          <p:cNvPr id="225" name="Shape 225"/>
          <p:cNvSpPr txBox="1"/>
          <p:nvPr/>
        </p:nvSpPr>
        <p:spPr>
          <a:xfrm>
            <a:off x="495300" y="1657817"/>
            <a:ext cx="1981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a:solidFill>
                  <a:srgbClr val="666666"/>
                </a:solidFill>
                <a:latin typeface="Open Sans"/>
                <a:ea typeface="Open Sans"/>
                <a:cs typeface="Open Sans"/>
                <a:sym typeface="Open Sans"/>
              </a:rPr>
              <a:t>Market Price</a:t>
            </a:r>
            <a:endParaRPr sz="2200">
              <a:solidFill>
                <a:srgbClr val="666666"/>
              </a:solidFill>
              <a:latin typeface="Open Sans"/>
              <a:ea typeface="Open Sans"/>
              <a:cs typeface="Open Sans"/>
              <a:sym typeface="Open Sans"/>
            </a:endParaRPr>
          </a:p>
        </p:txBody>
      </p:sp>
      <p:sp>
        <p:nvSpPr>
          <p:cNvPr id="226" name="Shape 226"/>
          <p:cNvSpPr txBox="1"/>
          <p:nvPr/>
        </p:nvSpPr>
        <p:spPr>
          <a:xfrm>
            <a:off x="4757854" y="3142067"/>
            <a:ext cx="4267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a:solidFill>
                  <a:srgbClr val="666666"/>
                </a:solidFill>
                <a:latin typeface="Open Sans"/>
                <a:ea typeface="Open Sans"/>
                <a:cs typeface="Open Sans"/>
                <a:sym typeface="Open Sans"/>
              </a:rPr>
              <a:t>What family can afford to buy</a:t>
            </a:r>
            <a:endParaRPr sz="2200">
              <a:solidFill>
                <a:srgbClr val="666666"/>
              </a:solidFill>
              <a:latin typeface="Open Sans"/>
              <a:ea typeface="Open Sans"/>
              <a:cs typeface="Open Sans"/>
              <a:sym typeface="Open Sans"/>
            </a:endParaRPr>
          </a:p>
        </p:txBody>
      </p:sp>
      <p:sp>
        <p:nvSpPr>
          <p:cNvPr id="227" name="Shape 227"/>
          <p:cNvSpPr txBox="1"/>
          <p:nvPr/>
        </p:nvSpPr>
        <p:spPr>
          <a:xfrm>
            <a:off x="4757854" y="2376950"/>
            <a:ext cx="29718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a:solidFill>
                  <a:srgbClr val="666666"/>
                </a:solidFill>
                <a:latin typeface="Open Sans"/>
                <a:ea typeface="Open Sans"/>
                <a:cs typeface="Open Sans"/>
                <a:sym typeface="Open Sans"/>
              </a:rPr>
              <a:t>Affordability gap</a:t>
            </a:r>
            <a:endParaRPr sz="2200">
              <a:solidFill>
                <a:srgbClr val="666666"/>
              </a:solidFill>
              <a:latin typeface="Open Sans"/>
              <a:ea typeface="Open Sans"/>
              <a:cs typeface="Open Sans"/>
              <a:sym typeface="Open Sans"/>
            </a:endParaRPr>
          </a:p>
        </p:txBody>
      </p:sp>
      <p:pic>
        <p:nvPicPr>
          <p:cNvPr id="228" name="Shape 228" descr="Image result for two thirds full image"/>
          <p:cNvPicPr preferRelativeResize="0"/>
          <p:nvPr/>
        </p:nvPicPr>
        <p:blipFill rotWithShape="1">
          <a:blip r:embed="rId3">
            <a:alphaModFix/>
          </a:blip>
          <a:srcRect l="42291" t="11372" r="41875" b="29851"/>
          <a:stretch/>
        </p:blipFill>
        <p:spPr>
          <a:xfrm>
            <a:off x="2514600" y="2343151"/>
            <a:ext cx="1447801" cy="1371600"/>
          </a:xfrm>
          <a:prstGeom prst="rect">
            <a:avLst/>
          </a:prstGeom>
          <a:noFill/>
          <a:ln w="9525" cap="flat" cmpd="sng">
            <a:solidFill>
              <a:schemeClr val="dk1"/>
            </a:solidFill>
            <a:prstDash val="solid"/>
            <a:round/>
            <a:headEnd type="none" w="sm" len="sm"/>
            <a:tailEnd type="none" w="sm" len="sm"/>
          </a:ln>
        </p:spPr>
      </p:pic>
      <p:sp>
        <p:nvSpPr>
          <p:cNvPr id="229" name="Shape 229"/>
          <p:cNvSpPr txBox="1"/>
          <p:nvPr/>
        </p:nvSpPr>
        <p:spPr>
          <a:xfrm>
            <a:off x="2218652" y="2423851"/>
            <a:ext cx="19812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200" b="1">
                <a:solidFill>
                  <a:srgbClr val="E8731C"/>
                </a:solidFill>
                <a:latin typeface="Open Sans"/>
                <a:ea typeface="Open Sans"/>
                <a:cs typeface="Open Sans"/>
                <a:sym typeface="Open Sans"/>
              </a:rPr>
              <a:t>$45,000</a:t>
            </a:r>
            <a:endParaRPr sz="2200" b="1">
              <a:latin typeface="Open Sans"/>
              <a:ea typeface="Open Sans"/>
              <a:cs typeface="Open Sans"/>
              <a:sym typeface="Open Sans"/>
            </a:endParaRPr>
          </a:p>
        </p:txBody>
      </p:sp>
      <p:sp>
        <p:nvSpPr>
          <p:cNvPr id="230" name="Shape 230"/>
          <p:cNvSpPr txBox="1"/>
          <p:nvPr/>
        </p:nvSpPr>
        <p:spPr>
          <a:xfrm>
            <a:off x="2228850" y="3142068"/>
            <a:ext cx="1981200" cy="3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200" b="1">
                <a:solidFill>
                  <a:schemeClr val="accent3"/>
                </a:solidFill>
                <a:latin typeface="Open Sans"/>
                <a:ea typeface="Open Sans"/>
                <a:cs typeface="Open Sans"/>
                <a:sym typeface="Open Sans"/>
              </a:rPr>
              <a:t>$155,000</a:t>
            </a:r>
            <a:endParaRPr sz="2200" b="1">
              <a:solidFill>
                <a:schemeClr val="accent3"/>
              </a:solidFill>
              <a:latin typeface="Open Sans"/>
              <a:ea typeface="Open Sans"/>
              <a:cs typeface="Open Sans"/>
              <a:sym typeface="Open Sans"/>
            </a:endParaRPr>
          </a:p>
        </p:txBody>
      </p:sp>
      <p:cxnSp>
        <p:nvCxnSpPr>
          <p:cNvPr id="231" name="Shape 231"/>
          <p:cNvCxnSpPr/>
          <p:nvPr/>
        </p:nvCxnSpPr>
        <p:spPr>
          <a:xfrm>
            <a:off x="1045775" y="2080225"/>
            <a:ext cx="284700" cy="792600"/>
          </a:xfrm>
          <a:prstGeom prst="straightConnector1">
            <a:avLst/>
          </a:prstGeom>
          <a:noFill/>
          <a:ln w="34925" cap="flat" cmpd="sng">
            <a:solidFill>
              <a:srgbClr val="E8731C"/>
            </a:solidFill>
            <a:prstDash val="dash"/>
            <a:round/>
            <a:headEnd type="none" w="sm" len="sm"/>
            <a:tailEnd type="triangle" w="med" len="med"/>
          </a:ln>
        </p:spPr>
      </p:cxnSp>
      <p:cxnSp>
        <p:nvCxnSpPr>
          <p:cNvPr id="232" name="Shape 232"/>
          <p:cNvCxnSpPr/>
          <p:nvPr/>
        </p:nvCxnSpPr>
        <p:spPr>
          <a:xfrm rot="10800000">
            <a:off x="4114800" y="2571750"/>
            <a:ext cx="609600" cy="0"/>
          </a:xfrm>
          <a:prstGeom prst="straightConnector1">
            <a:avLst/>
          </a:prstGeom>
          <a:noFill/>
          <a:ln w="34925" cap="flat" cmpd="sng">
            <a:solidFill>
              <a:srgbClr val="E8731C"/>
            </a:solidFill>
            <a:prstDash val="dash"/>
            <a:round/>
            <a:headEnd type="none" w="sm" len="sm"/>
            <a:tailEnd type="triangle" w="med" len="med"/>
          </a:ln>
        </p:spPr>
      </p:cxnSp>
      <p:cxnSp>
        <p:nvCxnSpPr>
          <p:cNvPr id="233" name="Shape 233"/>
          <p:cNvCxnSpPr/>
          <p:nvPr/>
        </p:nvCxnSpPr>
        <p:spPr>
          <a:xfrm rot="10800000">
            <a:off x="4114800" y="3314700"/>
            <a:ext cx="609600" cy="0"/>
          </a:xfrm>
          <a:prstGeom prst="straightConnector1">
            <a:avLst/>
          </a:prstGeom>
          <a:noFill/>
          <a:ln w="34925" cap="flat" cmpd="sng">
            <a:solidFill>
              <a:srgbClr val="E8731C"/>
            </a:solidFill>
            <a:prstDash val="dash"/>
            <a:round/>
            <a:headEnd type="none" w="sm" len="sm"/>
            <a:tailEnd type="triangle" w="med" len="med"/>
          </a:ln>
        </p:spPr>
      </p:cxnSp>
      <p:sp>
        <p:nvSpPr>
          <p:cNvPr id="234" name="Shape 234"/>
          <p:cNvSpPr/>
          <p:nvPr/>
        </p:nvSpPr>
        <p:spPr>
          <a:xfrm rot="10800000">
            <a:off x="2147400" y="2343225"/>
            <a:ext cx="291000" cy="1400100"/>
          </a:xfrm>
          <a:prstGeom prst="rightBrace">
            <a:avLst>
              <a:gd name="adj1" fmla="val 8333"/>
              <a:gd name="adj2" fmla="val 50000"/>
            </a:avLst>
          </a:prstGeom>
          <a:noFill/>
          <a:ln w="28575" cap="flat" cmpd="sng">
            <a:solidFill>
              <a:srgbClr val="E873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5" name="Shape 235"/>
          <p:cNvSpPr txBox="1"/>
          <p:nvPr/>
        </p:nvSpPr>
        <p:spPr>
          <a:xfrm>
            <a:off x="8686800" y="4790775"/>
            <a:ext cx="373500" cy="2622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t>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p:nvPr/>
        </p:nvSpPr>
        <p:spPr>
          <a:xfrm>
            <a:off x="6400800" y="1739700"/>
            <a:ext cx="1744500" cy="4317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Shape 242"/>
          <p:cNvSpPr txBox="1">
            <a:spLocks noGrp="1"/>
          </p:cNvSpPr>
          <p:nvPr>
            <p:ph type="ctrTitle"/>
          </p:nvPr>
        </p:nvSpPr>
        <p:spPr>
          <a:xfrm>
            <a:off x="344527" y="174688"/>
            <a:ext cx="7315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Asap"/>
              <a:buNone/>
            </a:pPr>
            <a:r>
              <a:rPr lang="en" sz="3600" b="1">
                <a:solidFill>
                  <a:srgbClr val="434343"/>
                </a:solidFill>
                <a:latin typeface="PT Sans Narrow"/>
                <a:ea typeface="PT Sans Narrow"/>
                <a:cs typeface="PT Sans Narrow"/>
                <a:sym typeface="PT Sans Narrow"/>
              </a:rPr>
              <a:t>THE GROWING AFFORDABILITY GAP</a:t>
            </a:r>
            <a:endParaRPr sz="3600" b="1">
              <a:solidFill>
                <a:srgbClr val="434343"/>
              </a:solidFill>
              <a:latin typeface="PT Sans Narrow"/>
              <a:ea typeface="PT Sans Narrow"/>
              <a:cs typeface="PT Sans Narrow"/>
              <a:sym typeface="PT Sans Narrow"/>
            </a:endParaRPr>
          </a:p>
        </p:txBody>
      </p:sp>
      <p:grpSp>
        <p:nvGrpSpPr>
          <p:cNvPr id="243" name="Shape 243"/>
          <p:cNvGrpSpPr/>
          <p:nvPr/>
        </p:nvGrpSpPr>
        <p:grpSpPr>
          <a:xfrm>
            <a:off x="76200" y="1771650"/>
            <a:ext cx="8610727" cy="3105218"/>
            <a:chOff x="228600" y="2276767"/>
            <a:chExt cx="8610727" cy="4140290"/>
          </a:xfrm>
        </p:grpSpPr>
        <p:sp>
          <p:nvSpPr>
            <p:cNvPr id="244" name="Shape 244"/>
            <p:cNvSpPr txBox="1"/>
            <p:nvPr/>
          </p:nvSpPr>
          <p:spPr>
            <a:xfrm>
              <a:off x="228600" y="2286000"/>
              <a:ext cx="5334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800" b="1">
                  <a:solidFill>
                    <a:srgbClr val="434343"/>
                  </a:solidFill>
                  <a:latin typeface="Open Sans"/>
                  <a:ea typeface="Open Sans"/>
                  <a:cs typeface="Open Sans"/>
                  <a:sym typeface="Open Sans"/>
                </a:rPr>
                <a:t>$</a:t>
              </a:r>
              <a:endParaRPr>
                <a:solidFill>
                  <a:srgbClr val="434343"/>
                </a:solidFill>
                <a:latin typeface="Open Sans"/>
                <a:ea typeface="Open Sans"/>
                <a:cs typeface="Open Sans"/>
                <a:sym typeface="Open Sans"/>
              </a:endParaRPr>
            </a:p>
          </p:txBody>
        </p:sp>
        <p:sp>
          <p:nvSpPr>
            <p:cNvPr id="245" name="Shape 245"/>
            <p:cNvSpPr txBox="1"/>
            <p:nvPr/>
          </p:nvSpPr>
          <p:spPr>
            <a:xfrm>
              <a:off x="7774027" y="6016857"/>
              <a:ext cx="1065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b="1">
                  <a:solidFill>
                    <a:srgbClr val="434343"/>
                  </a:solidFill>
                  <a:latin typeface="Open Sans"/>
                  <a:ea typeface="Open Sans"/>
                  <a:cs typeface="Open Sans"/>
                  <a:sym typeface="Open Sans"/>
                </a:rPr>
                <a:t>Years</a:t>
              </a:r>
              <a:endParaRPr>
                <a:solidFill>
                  <a:srgbClr val="434343"/>
                </a:solidFill>
                <a:latin typeface="Open Sans"/>
                <a:ea typeface="Open Sans"/>
                <a:cs typeface="Open Sans"/>
                <a:sym typeface="Open Sans"/>
              </a:endParaRPr>
            </a:p>
          </p:txBody>
        </p:sp>
        <p:sp>
          <p:nvSpPr>
            <p:cNvPr id="246" name="Shape 246"/>
            <p:cNvSpPr/>
            <p:nvPr/>
          </p:nvSpPr>
          <p:spPr>
            <a:xfrm>
              <a:off x="952500" y="3714750"/>
              <a:ext cx="7269242" cy="1455688"/>
            </a:xfrm>
            <a:custGeom>
              <a:avLst/>
              <a:gdLst/>
              <a:ahLst/>
              <a:cxnLst/>
              <a:rect l="0" t="0" r="0" b="0"/>
              <a:pathLst>
                <a:path w="6534150" h="1455688" extrusionOk="0">
                  <a:moveTo>
                    <a:pt x="0" y="1447800"/>
                  </a:moveTo>
                  <a:cubicBezTo>
                    <a:pt x="560387" y="1463675"/>
                    <a:pt x="1120775" y="1479550"/>
                    <a:pt x="2209800" y="1238250"/>
                  </a:cubicBezTo>
                  <a:cubicBezTo>
                    <a:pt x="3298825" y="996950"/>
                    <a:pt x="4916487" y="498475"/>
                    <a:pt x="6534150" y="0"/>
                  </a:cubicBezTo>
                </a:path>
              </a:pathLst>
            </a:custGeom>
            <a:noFill/>
            <a:ln w="381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47" name="Shape 247"/>
            <p:cNvSpPr/>
            <p:nvPr/>
          </p:nvSpPr>
          <p:spPr>
            <a:xfrm>
              <a:off x="952500" y="2378367"/>
              <a:ext cx="7283196" cy="2750820"/>
            </a:xfrm>
            <a:custGeom>
              <a:avLst/>
              <a:gdLst/>
              <a:ahLst/>
              <a:cxnLst/>
              <a:rect l="0" t="0" r="0" b="0"/>
              <a:pathLst>
                <a:path w="6172200" h="2750820" extrusionOk="0">
                  <a:moveTo>
                    <a:pt x="0" y="2743200"/>
                  </a:moveTo>
                  <a:cubicBezTo>
                    <a:pt x="457200" y="2762250"/>
                    <a:pt x="914400" y="2781300"/>
                    <a:pt x="1943100" y="2324100"/>
                  </a:cubicBezTo>
                  <a:cubicBezTo>
                    <a:pt x="2971800" y="1866900"/>
                    <a:pt x="4572000" y="933450"/>
                    <a:pt x="6172200" y="0"/>
                  </a:cubicBezTo>
                </a:path>
              </a:pathLst>
            </a:custGeom>
            <a:no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48" name="Shape 248"/>
            <p:cNvSpPr txBox="1"/>
            <p:nvPr/>
          </p:nvSpPr>
          <p:spPr>
            <a:xfrm>
              <a:off x="6465675" y="2276767"/>
              <a:ext cx="19845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a:latin typeface="Open Sans"/>
                  <a:ea typeface="Open Sans"/>
                  <a:cs typeface="Open Sans"/>
                  <a:sym typeface="Open Sans"/>
                </a:rPr>
                <a:t>Market Price</a:t>
              </a:r>
              <a:endParaRPr sz="1800">
                <a:latin typeface="Open Sans"/>
                <a:ea typeface="Open Sans"/>
                <a:cs typeface="Open Sans"/>
                <a:sym typeface="Open Sans"/>
              </a:endParaRPr>
            </a:p>
          </p:txBody>
        </p:sp>
      </p:grpSp>
      <p:sp>
        <p:nvSpPr>
          <p:cNvPr id="249" name="Shape 249"/>
          <p:cNvSpPr/>
          <p:nvPr/>
        </p:nvSpPr>
        <p:spPr>
          <a:xfrm>
            <a:off x="628355" y="4362769"/>
            <a:ext cx="7829700" cy="152100"/>
          </a:xfrm>
          <a:prstGeom prst="rightArrow">
            <a:avLst>
              <a:gd name="adj1" fmla="val 64142"/>
              <a:gd name="adj2" fmla="val 5397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66666"/>
              </a:solidFill>
              <a:latin typeface="Calibri"/>
              <a:ea typeface="Calibri"/>
              <a:cs typeface="Calibri"/>
              <a:sym typeface="Calibri"/>
            </a:endParaRPr>
          </a:p>
        </p:txBody>
      </p:sp>
      <p:sp>
        <p:nvSpPr>
          <p:cNvPr id="250" name="Shape 250"/>
          <p:cNvSpPr/>
          <p:nvPr/>
        </p:nvSpPr>
        <p:spPr>
          <a:xfrm rot="-5400000">
            <a:off x="-729600" y="2939401"/>
            <a:ext cx="2857500" cy="179100"/>
          </a:xfrm>
          <a:prstGeom prst="rightArrow">
            <a:avLst>
              <a:gd name="adj1" fmla="val 64142"/>
              <a:gd name="adj2" fmla="val 5397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66666"/>
              </a:solidFill>
              <a:latin typeface="Calibri"/>
              <a:ea typeface="Calibri"/>
              <a:cs typeface="Calibri"/>
              <a:sym typeface="Calibri"/>
            </a:endParaRPr>
          </a:p>
        </p:txBody>
      </p:sp>
      <p:sp>
        <p:nvSpPr>
          <p:cNvPr id="251" name="Shape 251"/>
          <p:cNvSpPr/>
          <p:nvPr/>
        </p:nvSpPr>
        <p:spPr>
          <a:xfrm>
            <a:off x="6553200" y="2561775"/>
            <a:ext cx="2133600" cy="431700"/>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Shape 252"/>
          <p:cNvSpPr txBox="1"/>
          <p:nvPr/>
        </p:nvSpPr>
        <p:spPr>
          <a:xfrm>
            <a:off x="6553200" y="2592300"/>
            <a:ext cx="2125500" cy="351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a:solidFill>
                  <a:schemeClr val="lt1"/>
                </a:solidFill>
                <a:latin typeface="Open Sans"/>
                <a:ea typeface="Open Sans"/>
                <a:cs typeface="Open Sans"/>
                <a:sym typeface="Open Sans"/>
              </a:rPr>
              <a:t>Affordable Price</a:t>
            </a:r>
            <a:endParaRPr sz="1800">
              <a:latin typeface="Open Sans"/>
              <a:ea typeface="Open Sans"/>
              <a:cs typeface="Open Sans"/>
              <a:sym typeface="Open Sans"/>
            </a:endParaRPr>
          </a:p>
        </p:txBody>
      </p:sp>
      <p:sp>
        <p:nvSpPr>
          <p:cNvPr id="253" name="Shape 253"/>
          <p:cNvSpPr txBox="1"/>
          <p:nvPr/>
        </p:nvSpPr>
        <p:spPr>
          <a:xfrm>
            <a:off x="8686800" y="4793700"/>
            <a:ext cx="373500" cy="2622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p:nvPr/>
        </p:nvSpPr>
        <p:spPr>
          <a:xfrm>
            <a:off x="0" y="4743450"/>
            <a:ext cx="4800600" cy="3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0" name="Shape 260"/>
          <p:cNvSpPr txBox="1">
            <a:spLocks noGrp="1"/>
          </p:cNvSpPr>
          <p:nvPr>
            <p:ph type="ctrTitle"/>
          </p:nvPr>
        </p:nvSpPr>
        <p:spPr>
          <a:xfrm>
            <a:off x="344527" y="174688"/>
            <a:ext cx="7315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sap"/>
              <a:buNone/>
            </a:pPr>
            <a:r>
              <a:rPr lang="en" sz="3600" b="1">
                <a:solidFill>
                  <a:srgbClr val="434343"/>
                </a:solidFill>
                <a:latin typeface="PT Sans Narrow"/>
                <a:ea typeface="PT Sans Narrow"/>
                <a:cs typeface="PT Sans Narrow"/>
                <a:sym typeface="PT Sans Narrow"/>
              </a:rPr>
              <a:t>THE CLASSIC CLT</a:t>
            </a:r>
            <a:endParaRPr sz="3600" b="1">
              <a:solidFill>
                <a:srgbClr val="434343"/>
              </a:solidFill>
              <a:latin typeface="PT Sans Narrow"/>
              <a:ea typeface="PT Sans Narrow"/>
              <a:cs typeface="PT Sans Narrow"/>
              <a:sym typeface="PT Sans Narrow"/>
            </a:endParaRPr>
          </a:p>
        </p:txBody>
      </p:sp>
      <p:sp>
        <p:nvSpPr>
          <p:cNvPr id="261" name="Shape 261"/>
          <p:cNvSpPr txBox="1">
            <a:spLocks noGrp="1"/>
          </p:cNvSpPr>
          <p:nvPr>
            <p:ph type="body" idx="2"/>
          </p:nvPr>
        </p:nvSpPr>
        <p:spPr>
          <a:xfrm>
            <a:off x="5027201" y="1428750"/>
            <a:ext cx="3725700" cy="334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 sz="1800" i="0" u="none" strike="noStrike" cap="none">
                <a:solidFill>
                  <a:srgbClr val="666666"/>
                </a:solidFill>
                <a:latin typeface="Open Sans"/>
                <a:ea typeface="Open Sans"/>
                <a:cs typeface="Open Sans"/>
                <a:sym typeface="Open Sans"/>
              </a:rPr>
              <a:t>Generally, a non-profit organization with:</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Defined service area</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Corporate membership </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a:solidFill>
                  <a:srgbClr val="666666"/>
                </a:solidFill>
                <a:latin typeface="Open Sans"/>
                <a:ea typeface="Open Sans"/>
                <a:cs typeface="Open Sans"/>
                <a:sym typeface="Open Sans"/>
              </a:rPr>
              <a:t>Tripartite</a:t>
            </a:r>
            <a:r>
              <a:rPr lang="en" sz="1800" i="0" u="none" strike="noStrike" cap="none">
                <a:solidFill>
                  <a:srgbClr val="666666"/>
                </a:solidFill>
                <a:latin typeface="Open Sans"/>
                <a:ea typeface="Open Sans"/>
                <a:cs typeface="Open Sans"/>
                <a:sym typeface="Open Sans"/>
              </a:rPr>
              <a:t> board</a:t>
            </a:r>
            <a:endParaRPr sz="1800">
              <a:solidFill>
                <a:srgbClr val="666666"/>
              </a:solidFill>
              <a:latin typeface="Open Sans"/>
              <a:ea typeface="Open Sans"/>
              <a:cs typeface="Open Sans"/>
              <a:sym typeface="Open Sans"/>
            </a:endParaRPr>
          </a:p>
        </p:txBody>
      </p:sp>
      <p:pic>
        <p:nvPicPr>
          <p:cNvPr id="262" name="Shape 262"/>
          <p:cNvPicPr preferRelativeResize="0"/>
          <p:nvPr/>
        </p:nvPicPr>
        <p:blipFill rotWithShape="1">
          <a:blip r:embed="rId3">
            <a:alphaModFix/>
          </a:blip>
          <a:srcRect l="25445" r="12944"/>
          <a:stretch/>
        </p:blipFill>
        <p:spPr>
          <a:xfrm>
            <a:off x="0" y="971550"/>
            <a:ext cx="4836357" cy="3924873"/>
          </a:xfrm>
          <a:prstGeom prst="rect">
            <a:avLst/>
          </a:prstGeom>
          <a:noFill/>
          <a:ln w="9525" cap="flat" cmpd="sng">
            <a:solidFill>
              <a:srgbClr val="000000"/>
            </a:solidFill>
            <a:prstDash val="solid"/>
            <a:round/>
            <a:headEnd type="none" w="sm" len="sm"/>
            <a:tailEnd type="none" w="sm" len="sm"/>
          </a:ln>
        </p:spPr>
      </p:pic>
      <p:sp>
        <p:nvSpPr>
          <p:cNvPr id="263" name="Shape 263"/>
          <p:cNvSpPr txBox="1"/>
          <p:nvPr/>
        </p:nvSpPr>
        <p:spPr>
          <a:xfrm>
            <a:off x="8686800" y="4783800"/>
            <a:ext cx="373500" cy="2622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ctrTitle"/>
          </p:nvPr>
        </p:nvSpPr>
        <p:spPr>
          <a:xfrm>
            <a:off x="344527" y="174688"/>
            <a:ext cx="7315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Asap"/>
              <a:buNone/>
            </a:pPr>
            <a:r>
              <a:rPr lang="en" sz="3600" b="1">
                <a:solidFill>
                  <a:srgbClr val="434343"/>
                </a:solidFill>
                <a:latin typeface="PT Sans Narrow"/>
                <a:ea typeface="PT Sans Narrow"/>
                <a:cs typeface="PT Sans Narrow"/>
                <a:sym typeface="PT Sans Narrow"/>
              </a:rPr>
              <a:t>TRIPARTITE BOARD </a:t>
            </a:r>
            <a:endParaRPr sz="3600" b="1">
              <a:solidFill>
                <a:srgbClr val="434343"/>
              </a:solidFill>
              <a:latin typeface="PT Sans Narrow"/>
              <a:ea typeface="PT Sans Narrow"/>
              <a:cs typeface="PT Sans Narrow"/>
              <a:sym typeface="PT Sans Narrow"/>
            </a:endParaRPr>
          </a:p>
        </p:txBody>
      </p:sp>
      <p:sp>
        <p:nvSpPr>
          <p:cNvPr id="270" name="Shape 270"/>
          <p:cNvSpPr txBox="1">
            <a:spLocks noGrp="1"/>
          </p:cNvSpPr>
          <p:nvPr>
            <p:ph type="body" idx="2"/>
          </p:nvPr>
        </p:nvSpPr>
        <p:spPr>
          <a:xfrm>
            <a:off x="5027201" y="1428750"/>
            <a:ext cx="3725700" cy="3348000"/>
          </a:xfrm>
          <a:prstGeom prst="rect">
            <a:avLst/>
          </a:prstGeom>
          <a:noFill/>
          <a:ln>
            <a:noFill/>
          </a:ln>
        </p:spPr>
        <p:txBody>
          <a:bodyPr spcFirstLastPara="1" wrap="square" lIns="91425" tIns="45700" rIns="91425" bIns="45700" anchor="ctr" anchorCtr="0">
            <a:noAutofit/>
          </a:bodyPr>
          <a:lstStyle/>
          <a:p>
            <a:pPr marL="457200" marR="0" lvl="0" indent="-419100" algn="l" rtl="0">
              <a:spcBef>
                <a:spcPts val="0"/>
              </a:spcBef>
              <a:spcAft>
                <a:spcPts val="0"/>
              </a:spcAft>
              <a:buClr>
                <a:srgbClr val="666666"/>
              </a:buClr>
              <a:buSzPts val="1800"/>
              <a:buFont typeface="Open Sans"/>
              <a:buAutoNum type="arabicParenR"/>
            </a:pPr>
            <a:r>
              <a:rPr lang="en" sz="1800" i="0" u="none" strike="noStrike" cap="none">
                <a:solidFill>
                  <a:srgbClr val="666666"/>
                </a:solidFill>
                <a:latin typeface="Open Sans"/>
                <a:ea typeface="Open Sans"/>
                <a:cs typeface="Open Sans"/>
                <a:sym typeface="Open Sans"/>
              </a:rPr>
              <a:t>Lease-holders</a:t>
            </a:r>
            <a:endParaRPr sz="1800">
              <a:solidFill>
                <a:srgbClr val="666666"/>
              </a:solidFill>
              <a:latin typeface="Open Sans"/>
              <a:ea typeface="Open Sans"/>
              <a:cs typeface="Open Sans"/>
              <a:sym typeface="Open Sans"/>
            </a:endParaRPr>
          </a:p>
          <a:p>
            <a:pPr marL="457200" marR="0" lvl="0" indent="-419100" algn="l" rtl="0">
              <a:spcBef>
                <a:spcPts val="1680"/>
              </a:spcBef>
              <a:spcAft>
                <a:spcPts val="0"/>
              </a:spcAft>
              <a:buClr>
                <a:srgbClr val="666666"/>
              </a:buClr>
              <a:buSzPts val="1800"/>
              <a:buFont typeface="Open Sans"/>
              <a:buAutoNum type="arabicParenR"/>
            </a:pPr>
            <a:r>
              <a:rPr lang="en" sz="1800" i="0" u="none" strike="noStrike" cap="none">
                <a:solidFill>
                  <a:srgbClr val="666666"/>
                </a:solidFill>
                <a:latin typeface="Open Sans"/>
                <a:ea typeface="Open Sans"/>
                <a:cs typeface="Open Sans"/>
                <a:sym typeface="Open Sans"/>
              </a:rPr>
              <a:t>Community Members</a:t>
            </a:r>
            <a:endParaRPr sz="1800">
              <a:solidFill>
                <a:srgbClr val="666666"/>
              </a:solidFill>
              <a:latin typeface="Open Sans"/>
              <a:ea typeface="Open Sans"/>
              <a:cs typeface="Open Sans"/>
              <a:sym typeface="Open Sans"/>
            </a:endParaRPr>
          </a:p>
          <a:p>
            <a:pPr marL="457200" marR="0" lvl="0" indent="-419100" algn="l" rtl="0">
              <a:spcBef>
                <a:spcPts val="1680"/>
              </a:spcBef>
              <a:spcAft>
                <a:spcPts val="0"/>
              </a:spcAft>
              <a:buClr>
                <a:srgbClr val="666666"/>
              </a:buClr>
              <a:buSzPts val="1800"/>
              <a:buFont typeface="Open Sans"/>
              <a:buAutoNum type="arabicParenR"/>
            </a:pPr>
            <a:r>
              <a:rPr lang="en" sz="1800" i="0" u="none" strike="noStrike" cap="none">
                <a:solidFill>
                  <a:srgbClr val="666666"/>
                </a:solidFill>
                <a:latin typeface="Open Sans"/>
                <a:ea typeface="Open Sans"/>
                <a:cs typeface="Open Sans"/>
                <a:sym typeface="Open Sans"/>
              </a:rPr>
              <a:t>External stakeholders</a:t>
            </a:r>
            <a:endParaRPr sz="1800">
              <a:solidFill>
                <a:srgbClr val="666666"/>
              </a:solidFill>
              <a:latin typeface="Open Sans"/>
              <a:ea typeface="Open Sans"/>
              <a:cs typeface="Open Sans"/>
              <a:sym typeface="Open Sans"/>
            </a:endParaRPr>
          </a:p>
        </p:txBody>
      </p:sp>
      <p:pic>
        <p:nvPicPr>
          <p:cNvPr id="271" name="Shape 271"/>
          <p:cNvPicPr preferRelativeResize="0"/>
          <p:nvPr/>
        </p:nvPicPr>
        <p:blipFill rotWithShape="1">
          <a:blip r:embed="rId3">
            <a:alphaModFix/>
          </a:blip>
          <a:srcRect b="19743"/>
          <a:stretch/>
        </p:blipFill>
        <p:spPr>
          <a:xfrm>
            <a:off x="0" y="910825"/>
            <a:ext cx="4571999" cy="4127987"/>
          </a:xfrm>
          <a:prstGeom prst="rect">
            <a:avLst/>
          </a:prstGeom>
          <a:noFill/>
          <a:ln w="9525" cap="flat" cmpd="sng">
            <a:solidFill>
              <a:srgbClr val="000000"/>
            </a:solidFill>
            <a:prstDash val="solid"/>
            <a:round/>
            <a:headEnd type="none" w="sm" len="sm"/>
            <a:tailEnd type="none" w="sm" len="sm"/>
          </a:ln>
        </p:spPr>
      </p:pic>
      <p:sp>
        <p:nvSpPr>
          <p:cNvPr id="272" name="Shape 272"/>
          <p:cNvSpPr txBox="1"/>
          <p:nvPr/>
        </p:nvSpPr>
        <p:spPr>
          <a:xfrm>
            <a:off x="8678850" y="4776600"/>
            <a:ext cx="373500" cy="2622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ctrTitle"/>
          </p:nvPr>
        </p:nvSpPr>
        <p:spPr>
          <a:xfrm>
            <a:off x="344527" y="174688"/>
            <a:ext cx="7315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Asap"/>
              <a:buNone/>
            </a:pPr>
            <a:r>
              <a:rPr lang="en" sz="3600" b="1">
                <a:solidFill>
                  <a:srgbClr val="434343"/>
                </a:solidFill>
                <a:latin typeface="PT Sans Narrow"/>
                <a:ea typeface="PT Sans Narrow"/>
                <a:cs typeface="PT Sans Narrow"/>
                <a:sym typeface="PT Sans Narrow"/>
              </a:rPr>
              <a:t>THE CLASSIC CLT + VARIATIONS</a:t>
            </a:r>
            <a:endParaRPr sz="3600" b="1">
              <a:solidFill>
                <a:srgbClr val="434343"/>
              </a:solidFill>
              <a:latin typeface="PT Sans Narrow"/>
              <a:ea typeface="PT Sans Narrow"/>
              <a:cs typeface="PT Sans Narrow"/>
              <a:sym typeface="PT Sans Narrow"/>
            </a:endParaRPr>
          </a:p>
        </p:txBody>
      </p:sp>
      <p:sp>
        <p:nvSpPr>
          <p:cNvPr id="279" name="Shape 279"/>
          <p:cNvSpPr txBox="1">
            <a:spLocks noGrp="1"/>
          </p:cNvSpPr>
          <p:nvPr>
            <p:ph type="subTitle" idx="1"/>
          </p:nvPr>
        </p:nvSpPr>
        <p:spPr>
          <a:xfrm>
            <a:off x="381000" y="1027050"/>
            <a:ext cx="4130400" cy="443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1600"/>
              </a:spcAft>
              <a:buClr>
                <a:srgbClr val="E8731C"/>
              </a:buClr>
              <a:buSzPts val="3000"/>
              <a:buFont typeface="Arial"/>
              <a:buNone/>
            </a:pPr>
            <a:r>
              <a:rPr lang="en" sz="3000" i="0" u="none" strike="noStrike" cap="none">
                <a:solidFill>
                  <a:schemeClr val="accent3"/>
                </a:solidFill>
                <a:latin typeface="PT Sans Narrow"/>
                <a:ea typeface="PT Sans Narrow"/>
                <a:cs typeface="PT Sans Narrow"/>
                <a:sym typeface="PT Sans Narrow"/>
              </a:rPr>
              <a:t>Classic CLT:</a:t>
            </a:r>
            <a:endParaRPr>
              <a:solidFill>
                <a:schemeClr val="accent3"/>
              </a:solidFill>
              <a:latin typeface="PT Sans Narrow"/>
              <a:ea typeface="PT Sans Narrow"/>
              <a:cs typeface="PT Sans Narrow"/>
              <a:sym typeface="PT Sans Narrow"/>
            </a:endParaRPr>
          </a:p>
        </p:txBody>
      </p:sp>
      <p:sp>
        <p:nvSpPr>
          <p:cNvPr id="280" name="Shape 280"/>
          <p:cNvSpPr txBox="1">
            <a:spLocks noGrp="1"/>
          </p:cNvSpPr>
          <p:nvPr>
            <p:ph type="body" idx="2"/>
          </p:nvPr>
        </p:nvSpPr>
        <p:spPr>
          <a:xfrm>
            <a:off x="383255" y="1543050"/>
            <a:ext cx="8377500" cy="3348300"/>
          </a:xfrm>
          <a:prstGeom prst="rect">
            <a:avLst/>
          </a:prstGeom>
          <a:noFill/>
          <a:ln>
            <a:noFill/>
          </a:ln>
        </p:spPr>
        <p:txBody>
          <a:bodyPr spcFirstLastPara="1" wrap="square" lIns="91425" tIns="45700" rIns="91425" bIns="45700" anchor="t" anchorCtr="0">
            <a:noAutofit/>
          </a:bodyPr>
          <a:lstStyle/>
          <a:p>
            <a:pPr marL="225425" marR="0" lvl="0" indent="-187325" algn="l" rtl="0">
              <a:spcBef>
                <a:spcPts val="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Non-profit organization</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Defined service area</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i="0" u="none" strike="noStrike" cap="none">
                <a:solidFill>
                  <a:srgbClr val="666666"/>
                </a:solidFill>
                <a:latin typeface="Open Sans"/>
                <a:ea typeface="Open Sans"/>
                <a:cs typeface="Open Sans"/>
                <a:sym typeface="Open Sans"/>
              </a:rPr>
              <a:t>Corporate membership </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a:solidFill>
                  <a:srgbClr val="666666"/>
                </a:solidFill>
                <a:latin typeface="Open Sans"/>
                <a:ea typeface="Open Sans"/>
                <a:cs typeface="Open Sans"/>
                <a:sym typeface="Open Sans"/>
              </a:rPr>
              <a:t>Tripartite</a:t>
            </a:r>
            <a:r>
              <a:rPr lang="en" sz="1800" i="0" u="none" strike="noStrike" cap="none">
                <a:solidFill>
                  <a:srgbClr val="666666"/>
                </a:solidFill>
                <a:latin typeface="Open Sans"/>
                <a:ea typeface="Open Sans"/>
                <a:cs typeface="Open Sans"/>
                <a:sym typeface="Open Sans"/>
              </a:rPr>
              <a:t> board</a:t>
            </a:r>
            <a:endParaRPr sz="1800">
              <a:solidFill>
                <a:srgbClr val="666666"/>
              </a:solidFill>
              <a:latin typeface="Open Sans"/>
              <a:ea typeface="Open Sans"/>
              <a:cs typeface="Open Sans"/>
              <a:sym typeface="Open Sans"/>
            </a:endParaRPr>
          </a:p>
        </p:txBody>
      </p:sp>
      <p:sp>
        <p:nvSpPr>
          <p:cNvPr id="281" name="Shape 281"/>
          <p:cNvSpPr txBox="1"/>
          <p:nvPr/>
        </p:nvSpPr>
        <p:spPr>
          <a:xfrm>
            <a:off x="4511481" y="985054"/>
            <a:ext cx="4201200" cy="443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8731C"/>
              </a:buClr>
              <a:buSzPts val="3000"/>
              <a:buFont typeface="Asap"/>
              <a:buNone/>
            </a:pPr>
            <a:r>
              <a:rPr lang="en" sz="3000" b="1" i="0">
                <a:solidFill>
                  <a:schemeClr val="accent3"/>
                </a:solidFill>
                <a:latin typeface="PT Sans Narrow"/>
                <a:ea typeface="PT Sans Narrow"/>
                <a:cs typeface="PT Sans Narrow"/>
                <a:sym typeface="PT Sans Narrow"/>
              </a:rPr>
              <a:t>Variations:</a:t>
            </a:r>
            <a:endParaRPr>
              <a:solidFill>
                <a:schemeClr val="accent3"/>
              </a:solidFill>
              <a:latin typeface="PT Sans Narrow"/>
              <a:ea typeface="PT Sans Narrow"/>
              <a:cs typeface="PT Sans Narrow"/>
              <a:sym typeface="PT Sans Narrow"/>
            </a:endParaRPr>
          </a:p>
        </p:txBody>
      </p:sp>
      <p:sp>
        <p:nvSpPr>
          <p:cNvPr id="282" name="Shape 282"/>
          <p:cNvSpPr txBox="1"/>
          <p:nvPr/>
        </p:nvSpPr>
        <p:spPr>
          <a:xfrm>
            <a:off x="4513725" y="1543050"/>
            <a:ext cx="4196700" cy="2818800"/>
          </a:xfrm>
          <a:prstGeom prst="rect">
            <a:avLst/>
          </a:prstGeom>
          <a:noFill/>
          <a:ln>
            <a:noFill/>
          </a:ln>
        </p:spPr>
        <p:txBody>
          <a:bodyPr spcFirstLastPara="1" wrap="square" lIns="91425" tIns="45700" rIns="91425" bIns="45700" anchor="t" anchorCtr="0">
            <a:noAutofit/>
          </a:bodyPr>
          <a:lstStyle/>
          <a:p>
            <a:pPr marL="225425" marR="0" lvl="0" indent="-187325" algn="l" rtl="0">
              <a:spcBef>
                <a:spcPts val="0"/>
              </a:spcBef>
              <a:spcAft>
                <a:spcPts val="0"/>
              </a:spcAft>
              <a:buClr>
                <a:srgbClr val="666666"/>
              </a:buClr>
              <a:buSzPts val="1800"/>
              <a:buFont typeface="Open Sans"/>
              <a:buChar char="•"/>
            </a:pPr>
            <a:r>
              <a:rPr lang="en" sz="1800" i="0">
                <a:solidFill>
                  <a:srgbClr val="666666"/>
                </a:solidFill>
                <a:latin typeface="Open Sans"/>
                <a:ea typeface="Open Sans"/>
                <a:cs typeface="Open Sans"/>
                <a:sym typeface="Open Sans"/>
              </a:rPr>
              <a:t>Program of a nonprofit</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i="0">
                <a:solidFill>
                  <a:srgbClr val="666666"/>
                </a:solidFill>
                <a:latin typeface="Open Sans"/>
                <a:ea typeface="Open Sans"/>
                <a:cs typeface="Open Sans"/>
                <a:sym typeface="Open Sans"/>
              </a:rPr>
              <a:t>Program of a city</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i="0">
                <a:solidFill>
                  <a:srgbClr val="666666"/>
                </a:solidFill>
                <a:latin typeface="Open Sans"/>
                <a:ea typeface="Open Sans"/>
                <a:cs typeface="Open Sans"/>
                <a:sym typeface="Open Sans"/>
              </a:rPr>
              <a:t>City, regional, </a:t>
            </a:r>
            <a:r>
              <a:rPr lang="en" sz="1800">
                <a:solidFill>
                  <a:srgbClr val="666666"/>
                </a:solidFill>
                <a:latin typeface="Open Sans"/>
                <a:ea typeface="Open Sans"/>
                <a:cs typeface="Open Sans"/>
                <a:sym typeface="Open Sans"/>
              </a:rPr>
              <a:t>statewide</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i="0">
                <a:solidFill>
                  <a:srgbClr val="666666"/>
                </a:solidFill>
                <a:latin typeface="Open Sans"/>
                <a:ea typeface="Open Sans"/>
                <a:cs typeface="Open Sans"/>
                <a:sym typeface="Open Sans"/>
              </a:rPr>
              <a:t>No corporate membership</a:t>
            </a:r>
            <a:endParaRPr sz="1800">
              <a:solidFill>
                <a:srgbClr val="666666"/>
              </a:solidFill>
              <a:latin typeface="Open Sans"/>
              <a:ea typeface="Open Sans"/>
              <a:cs typeface="Open Sans"/>
              <a:sym typeface="Open Sans"/>
            </a:endParaRPr>
          </a:p>
          <a:p>
            <a:pPr marL="225425" marR="0" lvl="0" indent="-187325" algn="l" rtl="0">
              <a:spcBef>
                <a:spcPts val="1680"/>
              </a:spcBef>
              <a:spcAft>
                <a:spcPts val="0"/>
              </a:spcAft>
              <a:buClr>
                <a:srgbClr val="666666"/>
              </a:buClr>
              <a:buSzPts val="1800"/>
              <a:buFont typeface="Open Sans"/>
              <a:buChar char="•"/>
            </a:pPr>
            <a:r>
              <a:rPr lang="en" sz="1800" i="0">
                <a:solidFill>
                  <a:srgbClr val="666666"/>
                </a:solidFill>
                <a:latin typeface="Open Sans"/>
                <a:ea typeface="Open Sans"/>
                <a:cs typeface="Open Sans"/>
                <a:sym typeface="Open Sans"/>
              </a:rPr>
              <a:t>No </a:t>
            </a:r>
            <a:r>
              <a:rPr lang="en" sz="1800">
                <a:solidFill>
                  <a:srgbClr val="666666"/>
                </a:solidFill>
                <a:latin typeface="Open Sans"/>
                <a:ea typeface="Open Sans"/>
                <a:cs typeface="Open Sans"/>
                <a:sym typeface="Open Sans"/>
              </a:rPr>
              <a:t>tripartite</a:t>
            </a:r>
            <a:r>
              <a:rPr lang="en" sz="1800" i="0">
                <a:solidFill>
                  <a:srgbClr val="666666"/>
                </a:solidFill>
                <a:latin typeface="Open Sans"/>
                <a:ea typeface="Open Sans"/>
                <a:cs typeface="Open Sans"/>
                <a:sym typeface="Open Sans"/>
              </a:rPr>
              <a:t> board</a:t>
            </a:r>
            <a:endParaRPr sz="1800">
              <a:solidFill>
                <a:srgbClr val="666666"/>
              </a:solidFill>
              <a:latin typeface="Open Sans"/>
              <a:ea typeface="Open Sans"/>
              <a:cs typeface="Open Sans"/>
              <a:sym typeface="Open Sans"/>
            </a:endParaRPr>
          </a:p>
        </p:txBody>
      </p:sp>
      <p:sp>
        <p:nvSpPr>
          <p:cNvPr id="283" name="Shape 283"/>
          <p:cNvSpPr txBox="1"/>
          <p:nvPr/>
        </p:nvSpPr>
        <p:spPr>
          <a:xfrm>
            <a:off x="8710425" y="4801650"/>
            <a:ext cx="373500" cy="2622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ctrTitle"/>
          </p:nvPr>
        </p:nvSpPr>
        <p:spPr>
          <a:xfrm>
            <a:off x="344527" y="174688"/>
            <a:ext cx="7315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 sz="3600" b="1">
                <a:solidFill>
                  <a:srgbClr val="434343"/>
                </a:solidFill>
                <a:latin typeface="PT Sans Narrow"/>
                <a:ea typeface="PT Sans Narrow"/>
                <a:cs typeface="PT Sans Narrow"/>
                <a:sym typeface="PT Sans Narrow"/>
              </a:rPr>
              <a:t>DUAL OWNERSHIP</a:t>
            </a:r>
            <a:endParaRPr sz="3600" b="1">
              <a:solidFill>
                <a:srgbClr val="434343"/>
              </a:solidFill>
              <a:latin typeface="PT Sans Narrow"/>
              <a:ea typeface="PT Sans Narrow"/>
              <a:cs typeface="PT Sans Narrow"/>
              <a:sym typeface="PT Sans Narrow"/>
            </a:endParaRPr>
          </a:p>
        </p:txBody>
      </p:sp>
      <p:sp>
        <p:nvSpPr>
          <p:cNvPr id="290" name="Shape 290"/>
          <p:cNvSpPr txBox="1"/>
          <p:nvPr/>
        </p:nvSpPr>
        <p:spPr>
          <a:xfrm>
            <a:off x="3855905" y="2059425"/>
            <a:ext cx="5150700" cy="6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666666"/>
                </a:solidFill>
                <a:latin typeface="Open Sans"/>
                <a:ea typeface="Open Sans"/>
                <a:cs typeface="Open Sans"/>
                <a:sym typeface="Open Sans"/>
              </a:rPr>
              <a:t>Individual owns improvements (home)</a:t>
            </a:r>
            <a:endParaRPr sz="1800">
              <a:solidFill>
                <a:srgbClr val="666666"/>
              </a:solidFill>
              <a:latin typeface="Open Sans"/>
              <a:ea typeface="Open Sans"/>
              <a:cs typeface="Open Sans"/>
              <a:sym typeface="Open Sans"/>
            </a:endParaRPr>
          </a:p>
        </p:txBody>
      </p:sp>
      <p:sp>
        <p:nvSpPr>
          <p:cNvPr id="291" name="Shape 291"/>
          <p:cNvSpPr txBox="1"/>
          <p:nvPr/>
        </p:nvSpPr>
        <p:spPr>
          <a:xfrm>
            <a:off x="3855900" y="3744231"/>
            <a:ext cx="51507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666666"/>
                </a:solidFill>
                <a:latin typeface="Open Sans"/>
                <a:ea typeface="Open Sans"/>
                <a:cs typeface="Open Sans"/>
                <a:sym typeface="Open Sans"/>
              </a:rPr>
              <a:t>Community land trust owns land</a:t>
            </a:r>
            <a:endParaRPr sz="1800">
              <a:solidFill>
                <a:srgbClr val="666666"/>
              </a:solidFill>
              <a:latin typeface="Open Sans"/>
              <a:ea typeface="Open Sans"/>
              <a:cs typeface="Open Sans"/>
              <a:sym typeface="Open Sans"/>
            </a:endParaRPr>
          </a:p>
        </p:txBody>
      </p:sp>
      <p:pic>
        <p:nvPicPr>
          <p:cNvPr id="292" name="Shape 292"/>
          <p:cNvPicPr preferRelativeResize="0"/>
          <p:nvPr/>
        </p:nvPicPr>
        <p:blipFill rotWithShape="1">
          <a:blip r:embed="rId3">
            <a:alphaModFix/>
          </a:blip>
          <a:srcRect l="30303" t="5426" r="9090" b="32768"/>
          <a:stretch/>
        </p:blipFill>
        <p:spPr>
          <a:xfrm>
            <a:off x="0" y="1117775"/>
            <a:ext cx="3645850" cy="2196926"/>
          </a:xfrm>
          <a:prstGeom prst="rect">
            <a:avLst/>
          </a:prstGeom>
          <a:noFill/>
          <a:ln w="9525" cap="flat" cmpd="sng">
            <a:solidFill>
              <a:srgbClr val="000000"/>
            </a:solidFill>
            <a:prstDash val="solid"/>
            <a:round/>
            <a:headEnd type="none" w="sm" len="sm"/>
            <a:tailEnd type="none" w="sm" len="sm"/>
          </a:ln>
        </p:spPr>
      </p:pic>
      <p:pic>
        <p:nvPicPr>
          <p:cNvPr id="293" name="Shape 293"/>
          <p:cNvPicPr preferRelativeResize="0"/>
          <p:nvPr/>
        </p:nvPicPr>
        <p:blipFill rotWithShape="1">
          <a:blip r:embed="rId4">
            <a:alphaModFix/>
          </a:blip>
          <a:srcRect l="30303" t="67227" r="9090" b="2564"/>
          <a:stretch/>
        </p:blipFill>
        <p:spPr>
          <a:xfrm>
            <a:off x="0" y="3561523"/>
            <a:ext cx="3645840" cy="1073801"/>
          </a:xfrm>
          <a:prstGeom prst="rect">
            <a:avLst/>
          </a:prstGeom>
          <a:noFill/>
          <a:ln w="9525" cap="flat" cmpd="sng">
            <a:solidFill>
              <a:srgbClr val="000000"/>
            </a:solidFill>
            <a:prstDash val="solid"/>
            <a:round/>
            <a:headEnd type="none" w="sm" len="sm"/>
            <a:tailEnd type="none" w="sm" len="sm"/>
          </a:ln>
        </p:spPr>
      </p:pic>
      <p:sp>
        <p:nvSpPr>
          <p:cNvPr id="294" name="Shape 294"/>
          <p:cNvSpPr txBox="1"/>
          <p:nvPr/>
        </p:nvSpPr>
        <p:spPr>
          <a:xfrm>
            <a:off x="8686800" y="4809600"/>
            <a:ext cx="373500" cy="2781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ctrTitle"/>
          </p:nvPr>
        </p:nvSpPr>
        <p:spPr>
          <a:xfrm>
            <a:off x="344527" y="174688"/>
            <a:ext cx="7315200" cy="617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 sz="3600" b="1">
                <a:solidFill>
                  <a:srgbClr val="434343"/>
                </a:solidFill>
                <a:latin typeface="Open Sans"/>
                <a:ea typeface="Open Sans"/>
                <a:cs typeface="Open Sans"/>
                <a:sym typeface="Open Sans"/>
              </a:rPr>
              <a:t>DUAL OWNERSHIP</a:t>
            </a:r>
            <a:endParaRPr sz="3600" b="1">
              <a:solidFill>
                <a:srgbClr val="434343"/>
              </a:solidFill>
              <a:latin typeface="Open Sans"/>
              <a:ea typeface="Open Sans"/>
              <a:cs typeface="Open Sans"/>
              <a:sym typeface="Open Sans"/>
            </a:endParaRPr>
          </a:p>
        </p:txBody>
      </p:sp>
      <p:sp>
        <p:nvSpPr>
          <p:cNvPr id="301" name="Shape 301"/>
          <p:cNvSpPr txBox="1"/>
          <p:nvPr/>
        </p:nvSpPr>
        <p:spPr>
          <a:xfrm>
            <a:off x="3962400" y="2514600"/>
            <a:ext cx="5029200" cy="81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chemeClr val="accent3"/>
                </a:solidFill>
                <a:latin typeface="Open Sans"/>
                <a:ea typeface="Open Sans"/>
                <a:cs typeface="Open Sans"/>
                <a:sym typeface="Open Sans"/>
              </a:rPr>
              <a:t>Ground lease</a:t>
            </a:r>
            <a:r>
              <a:rPr lang="en" sz="1800" b="1">
                <a:solidFill>
                  <a:srgbClr val="E8731C"/>
                </a:solidFill>
                <a:latin typeface="Open Sans"/>
                <a:ea typeface="Open Sans"/>
                <a:cs typeface="Open Sans"/>
                <a:sym typeface="Open Sans"/>
              </a:rPr>
              <a:t> </a:t>
            </a:r>
            <a:r>
              <a:rPr lang="en" sz="1800">
                <a:solidFill>
                  <a:srgbClr val="666666"/>
                </a:solidFill>
                <a:latin typeface="Open Sans"/>
                <a:ea typeface="Open Sans"/>
                <a:cs typeface="Open Sans"/>
                <a:sym typeface="Open Sans"/>
              </a:rPr>
              <a:t>ties improvements and land together…</a:t>
            </a:r>
            <a:endParaRPr sz="1800">
              <a:solidFill>
                <a:srgbClr val="666666"/>
              </a:solidFill>
              <a:latin typeface="Open Sans"/>
              <a:ea typeface="Open Sans"/>
              <a:cs typeface="Open Sans"/>
              <a:sym typeface="Open Sans"/>
            </a:endParaRPr>
          </a:p>
        </p:txBody>
      </p:sp>
      <p:pic>
        <p:nvPicPr>
          <p:cNvPr id="302" name="Shape 302"/>
          <p:cNvPicPr preferRelativeResize="0"/>
          <p:nvPr/>
        </p:nvPicPr>
        <p:blipFill rotWithShape="1">
          <a:blip r:embed="rId3">
            <a:alphaModFix/>
          </a:blip>
          <a:srcRect l="30303" t="5419" r="9090" b="2567"/>
          <a:stretch/>
        </p:blipFill>
        <p:spPr>
          <a:xfrm>
            <a:off x="-5862" y="1190854"/>
            <a:ext cx="3645840" cy="3270739"/>
          </a:xfrm>
          <a:prstGeom prst="rect">
            <a:avLst/>
          </a:prstGeom>
          <a:noFill/>
          <a:ln w="9525" cap="flat" cmpd="sng">
            <a:solidFill>
              <a:srgbClr val="000000"/>
            </a:solidFill>
            <a:prstDash val="solid"/>
            <a:round/>
            <a:headEnd type="none" w="sm" len="sm"/>
            <a:tailEnd type="none" w="sm" len="sm"/>
          </a:ln>
        </p:spPr>
      </p:pic>
      <p:sp>
        <p:nvSpPr>
          <p:cNvPr id="303" name="Shape 303"/>
          <p:cNvSpPr txBox="1"/>
          <p:nvPr/>
        </p:nvSpPr>
        <p:spPr>
          <a:xfrm>
            <a:off x="8686800" y="4785750"/>
            <a:ext cx="373500" cy="2622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PROMOTING COLLABORATION</a:t>
            </a:r>
            <a:endParaRPr/>
          </a:p>
        </p:txBody>
      </p:sp>
      <p:sp>
        <p:nvSpPr>
          <p:cNvPr id="309" name="Shape 309"/>
          <p:cNvSpPr txBox="1">
            <a:spLocks noGrp="1"/>
          </p:cNvSpPr>
          <p:nvPr>
            <p:ph type="body" idx="1"/>
          </p:nvPr>
        </p:nvSpPr>
        <p:spPr>
          <a:xfrm>
            <a:off x="311700" y="1266175"/>
            <a:ext cx="5127000" cy="3302700"/>
          </a:xfrm>
          <a:prstGeom prst="rect">
            <a:avLst/>
          </a:prstGeom>
        </p:spPr>
        <p:txBody>
          <a:bodyPr spcFirstLastPara="1" wrap="square" lIns="91425" tIns="91425" rIns="91425" bIns="91425" anchor="t" anchorCtr="0">
            <a:noAutofit/>
          </a:bodyPr>
          <a:lstStyle/>
          <a:p>
            <a:pPr marL="225425" lvl="0" indent="-174625" rtl="0">
              <a:spcBef>
                <a:spcPts val="0"/>
              </a:spcBef>
              <a:spcAft>
                <a:spcPts val="0"/>
              </a:spcAft>
              <a:buClr>
                <a:srgbClr val="666666"/>
              </a:buClr>
              <a:buSzPts val="1600"/>
              <a:buFont typeface="Open Sans"/>
              <a:buChar char="●"/>
            </a:pPr>
            <a:r>
              <a:rPr lang="en" sz="1600"/>
              <a:t>Grounded Solutions Network and Center for Community Progress have jointly explored prevalence of and opportunities for Land Bank and CLT collaboration:</a:t>
            </a:r>
            <a:endParaRPr sz="1600"/>
          </a:p>
          <a:p>
            <a:pPr marL="457200" lvl="1" indent="-101600" rtl="0">
              <a:spcBef>
                <a:spcPts val="0"/>
              </a:spcBef>
              <a:spcAft>
                <a:spcPts val="0"/>
              </a:spcAft>
              <a:buSzPts val="1600"/>
              <a:buFont typeface="Open Sans"/>
              <a:buChar char="○"/>
            </a:pPr>
            <a:r>
              <a:rPr lang="en" sz="1600"/>
              <a:t> National conferences presentations</a:t>
            </a:r>
            <a:endParaRPr sz="1600"/>
          </a:p>
          <a:p>
            <a:pPr marL="457200" lvl="1" indent="-101600" rtl="0">
              <a:spcBef>
                <a:spcPts val="0"/>
              </a:spcBef>
              <a:spcAft>
                <a:spcPts val="0"/>
              </a:spcAft>
              <a:buSzPts val="1600"/>
              <a:buFont typeface="Open Sans"/>
              <a:buChar char="○"/>
            </a:pPr>
            <a:r>
              <a:rPr lang="en" sz="1600"/>
              <a:t> Conducted national scan</a:t>
            </a:r>
            <a:endParaRPr sz="1600"/>
          </a:p>
          <a:p>
            <a:pPr marL="457200" lvl="1" indent="-101600" rtl="0">
              <a:spcBef>
                <a:spcPts val="0"/>
              </a:spcBef>
              <a:spcAft>
                <a:spcPts val="0"/>
              </a:spcAft>
              <a:buSzPts val="1600"/>
              <a:buFont typeface="Open Sans"/>
              <a:buChar char="○"/>
            </a:pPr>
            <a:r>
              <a:rPr lang="en" sz="1600"/>
              <a:t> Interviewed practitioners</a:t>
            </a:r>
            <a:endParaRPr sz="1600"/>
          </a:p>
          <a:p>
            <a:pPr marL="457200" lvl="1" indent="-101600" rtl="0">
              <a:spcBef>
                <a:spcPts val="0"/>
              </a:spcBef>
              <a:spcAft>
                <a:spcPts val="0"/>
              </a:spcAft>
              <a:buSzPts val="1600"/>
              <a:buFont typeface="Open Sans"/>
              <a:buChar char="○"/>
            </a:pPr>
            <a:r>
              <a:rPr lang="en" sz="1600"/>
              <a:t> Wrote a brief white paper and public blog</a:t>
            </a:r>
            <a:r>
              <a:rPr lang="en" sz="1600" baseline="30000"/>
              <a:t>1</a:t>
            </a:r>
            <a:r>
              <a:rPr lang="en" sz="1600"/>
              <a:t> summarizing our findings</a:t>
            </a:r>
            <a:endParaRPr sz="1000" i="1"/>
          </a:p>
          <a:p>
            <a:pPr marL="0" lvl="0" indent="0" rtl="0">
              <a:spcBef>
                <a:spcPts val="1680"/>
              </a:spcBef>
              <a:spcAft>
                <a:spcPts val="0"/>
              </a:spcAft>
              <a:buNone/>
            </a:pPr>
            <a:r>
              <a:rPr lang="en" sz="1000" i="1"/>
              <a:t>“Land Bank and Community Land Trusts: Not Synonyms or Antonyms. Complements,” </a:t>
            </a:r>
            <a:r>
              <a:rPr lang="en" sz="1000"/>
              <a:t>K. Graziani, E. Thaden, and A. Stup, 11/22/16,  </a:t>
            </a:r>
            <a:r>
              <a:rPr lang="en" sz="1000" u="sng">
                <a:latin typeface="Arial"/>
                <a:ea typeface="Arial"/>
                <a:cs typeface="Arial"/>
                <a:sym typeface="Arial"/>
                <a:hlinkClick r:id="rId3"/>
              </a:rPr>
              <a:t>http://www.communityprogress.net/blog/land-banks-community-land-trusts-synonyms-antonyms-complements</a:t>
            </a:r>
            <a:endParaRPr sz="1000"/>
          </a:p>
          <a:p>
            <a:pPr marL="0" lvl="0" indent="0">
              <a:spcBef>
                <a:spcPts val="0"/>
              </a:spcBef>
              <a:spcAft>
                <a:spcPts val="1600"/>
              </a:spcAft>
              <a:buNone/>
            </a:pPr>
            <a:endParaRPr/>
          </a:p>
        </p:txBody>
      </p:sp>
      <p:pic>
        <p:nvPicPr>
          <p:cNvPr id="310" name="Shape 310"/>
          <p:cNvPicPr preferRelativeResize="0"/>
          <p:nvPr/>
        </p:nvPicPr>
        <p:blipFill>
          <a:blip r:embed="rId4">
            <a:alphaModFix/>
          </a:blip>
          <a:stretch>
            <a:fillRect/>
          </a:stretch>
        </p:blipFill>
        <p:spPr>
          <a:xfrm>
            <a:off x="5938975" y="1266175"/>
            <a:ext cx="2743200" cy="1543050"/>
          </a:xfrm>
          <a:prstGeom prst="rect">
            <a:avLst/>
          </a:prstGeom>
          <a:noFill/>
          <a:ln>
            <a:noFill/>
          </a:ln>
        </p:spPr>
      </p:pic>
      <p:pic>
        <p:nvPicPr>
          <p:cNvPr id="311" name="Shape 311"/>
          <p:cNvPicPr preferRelativeResize="0"/>
          <p:nvPr/>
        </p:nvPicPr>
        <p:blipFill>
          <a:blip r:embed="rId5">
            <a:alphaModFix/>
          </a:blip>
          <a:stretch>
            <a:fillRect/>
          </a:stretch>
        </p:blipFill>
        <p:spPr>
          <a:xfrm>
            <a:off x="5938975" y="2809225"/>
            <a:ext cx="2743200" cy="1106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SESSION OUTLINE</a:t>
            </a:r>
            <a:endParaRPr/>
          </a:p>
        </p:txBody>
      </p:sp>
      <p:sp>
        <p:nvSpPr>
          <p:cNvPr id="150" name="Shape 15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AutoNum type="romanUcPeriod"/>
            </a:pPr>
            <a:r>
              <a:rPr lang="en"/>
              <a:t>Overview and National Scan of Land Banks</a:t>
            </a:r>
            <a:endParaRPr/>
          </a:p>
          <a:p>
            <a:pPr marL="457200" lvl="0" indent="-342900" rtl="0">
              <a:spcBef>
                <a:spcPts val="0"/>
              </a:spcBef>
              <a:spcAft>
                <a:spcPts val="0"/>
              </a:spcAft>
              <a:buSzPts val="1800"/>
              <a:buAutoNum type="romanUcPeriod"/>
            </a:pPr>
            <a:r>
              <a:rPr lang="en"/>
              <a:t>Overview and National Scan of Community Land Trusts</a:t>
            </a:r>
            <a:endParaRPr/>
          </a:p>
          <a:p>
            <a:pPr marL="457200" lvl="0" indent="-342900" rtl="0">
              <a:spcBef>
                <a:spcPts val="0"/>
              </a:spcBef>
              <a:spcAft>
                <a:spcPts val="0"/>
              </a:spcAft>
              <a:buSzPts val="1800"/>
              <a:buAutoNum type="romanUcPeriod"/>
            </a:pPr>
            <a:r>
              <a:rPr lang="en"/>
              <a:t>Case Study in CLT and LB Partnerships: Albany, NY</a:t>
            </a:r>
            <a:endParaRPr/>
          </a:p>
          <a:p>
            <a:pPr marL="914400" lvl="1" indent="-317500" rtl="0">
              <a:spcBef>
                <a:spcPts val="0"/>
              </a:spcBef>
              <a:spcAft>
                <a:spcPts val="0"/>
              </a:spcAft>
              <a:buSzPts val="1400"/>
              <a:buAutoNum type="alphaUcPeriod"/>
            </a:pPr>
            <a:r>
              <a:rPr lang="en"/>
              <a:t>Albany Community Land Trust Background</a:t>
            </a:r>
            <a:endParaRPr/>
          </a:p>
          <a:p>
            <a:pPr marL="914400" lvl="1" indent="-317500" rtl="0">
              <a:spcBef>
                <a:spcPts val="0"/>
              </a:spcBef>
              <a:spcAft>
                <a:spcPts val="0"/>
              </a:spcAft>
              <a:buSzPts val="1400"/>
              <a:buAutoNum type="alphaUcPeriod"/>
            </a:pPr>
            <a:r>
              <a:rPr lang="en"/>
              <a:t>Albany County Land Bank Corporation Background</a:t>
            </a:r>
            <a:endParaRPr/>
          </a:p>
          <a:p>
            <a:pPr marL="914400" lvl="1" indent="-317500" rtl="0">
              <a:spcBef>
                <a:spcPts val="0"/>
              </a:spcBef>
              <a:spcAft>
                <a:spcPts val="0"/>
              </a:spcAft>
              <a:buSzPts val="1400"/>
              <a:buAutoNum type="alphaUcPeriod"/>
            </a:pPr>
            <a:r>
              <a:rPr lang="en"/>
              <a:t>Addressing the Challenge</a:t>
            </a:r>
            <a:endParaRPr/>
          </a:p>
          <a:p>
            <a:pPr marL="457200" lvl="0" indent="-342900" rtl="0">
              <a:spcBef>
                <a:spcPts val="0"/>
              </a:spcBef>
              <a:spcAft>
                <a:spcPts val="0"/>
              </a:spcAft>
              <a:buSzPts val="1800"/>
              <a:buAutoNum type="romanUcPeriod"/>
            </a:pPr>
            <a:r>
              <a:rPr lang="en"/>
              <a:t>Breakout Session and Report Back</a:t>
            </a:r>
            <a:endParaRPr/>
          </a:p>
          <a:p>
            <a:pPr marL="457200" lvl="0" indent="-342900">
              <a:spcBef>
                <a:spcPts val="0"/>
              </a:spcBef>
              <a:spcAft>
                <a:spcPts val="0"/>
              </a:spcAft>
              <a:buSzPts val="1800"/>
              <a:buAutoNum type="romanUcPeriod"/>
            </a:pPr>
            <a:r>
              <a:rPr lang="en"/>
              <a:t>Q&amp;A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FINDING ALIGNMENT</a:t>
            </a:r>
            <a:endParaRPr/>
          </a:p>
        </p:txBody>
      </p:sp>
      <p:sp>
        <p:nvSpPr>
          <p:cNvPr id="317" name="Shape 317"/>
          <p:cNvSpPr txBox="1">
            <a:spLocks noGrp="1"/>
          </p:cNvSpPr>
          <p:nvPr>
            <p:ph type="body" idx="1"/>
          </p:nvPr>
        </p:nvSpPr>
        <p:spPr>
          <a:xfrm>
            <a:off x="311700" y="1266175"/>
            <a:ext cx="4817700" cy="3302700"/>
          </a:xfrm>
          <a:prstGeom prst="rect">
            <a:avLst/>
          </a:prstGeom>
        </p:spPr>
        <p:txBody>
          <a:bodyPr spcFirstLastPara="1" wrap="square" lIns="91425" tIns="91425" rIns="91425" bIns="91425" anchor="t" anchorCtr="0">
            <a:noAutofit/>
          </a:bodyPr>
          <a:lstStyle/>
          <a:p>
            <a:pPr marL="0" lvl="0" indent="0" rtl="0">
              <a:spcBef>
                <a:spcPts val="1680"/>
              </a:spcBef>
              <a:spcAft>
                <a:spcPts val="0"/>
              </a:spcAft>
              <a:buNone/>
            </a:pPr>
            <a:r>
              <a:rPr lang="en" sz="1800"/>
              <a:t>Addressing common misconceptions: </a:t>
            </a:r>
            <a:endParaRPr sz="1800"/>
          </a:p>
          <a:p>
            <a:pPr marL="0" lvl="0" indent="0" rtl="0">
              <a:spcBef>
                <a:spcPts val="1680"/>
              </a:spcBef>
              <a:spcAft>
                <a:spcPts val="0"/>
              </a:spcAft>
              <a:buNone/>
            </a:pPr>
            <a:r>
              <a:rPr lang="en" sz="1800"/>
              <a:t>(1) Mission alignment 	</a:t>
            </a:r>
            <a:endParaRPr sz="1800"/>
          </a:p>
          <a:p>
            <a:pPr marL="0" lvl="0" indent="0" rtl="0">
              <a:spcBef>
                <a:spcPts val="1680"/>
              </a:spcBef>
              <a:spcAft>
                <a:spcPts val="0"/>
              </a:spcAft>
              <a:buNone/>
            </a:pPr>
            <a:r>
              <a:rPr lang="en" sz="1800"/>
              <a:t>(2) Market strength</a:t>
            </a:r>
            <a:endParaRPr sz="1800"/>
          </a:p>
          <a:p>
            <a:pPr marL="0" lvl="0" indent="0" rtl="0">
              <a:spcBef>
                <a:spcPts val="1680"/>
              </a:spcBef>
              <a:spcAft>
                <a:spcPts val="0"/>
              </a:spcAft>
              <a:buNone/>
            </a:pPr>
            <a:r>
              <a:rPr lang="en" sz="1800"/>
              <a:t>(3) Similarity of approaches</a:t>
            </a:r>
            <a:endParaRPr sz="1800"/>
          </a:p>
          <a:p>
            <a:pPr marL="0" lvl="0" indent="0">
              <a:spcBef>
                <a:spcPts val="0"/>
              </a:spcBef>
              <a:spcAft>
                <a:spcPts val="1600"/>
              </a:spcAft>
              <a:buNone/>
            </a:pPr>
            <a:endParaRPr/>
          </a:p>
        </p:txBody>
      </p:sp>
      <p:pic>
        <p:nvPicPr>
          <p:cNvPr id="318" name="Shape 318"/>
          <p:cNvPicPr preferRelativeResize="0"/>
          <p:nvPr/>
        </p:nvPicPr>
        <p:blipFill>
          <a:blip r:embed="rId3">
            <a:alphaModFix/>
          </a:blip>
          <a:stretch>
            <a:fillRect/>
          </a:stretch>
        </p:blipFill>
        <p:spPr>
          <a:xfrm>
            <a:off x="5346450" y="1304825"/>
            <a:ext cx="2743200" cy="1543050"/>
          </a:xfrm>
          <a:prstGeom prst="rect">
            <a:avLst/>
          </a:prstGeom>
          <a:noFill/>
          <a:ln>
            <a:noFill/>
          </a:ln>
        </p:spPr>
      </p:pic>
      <p:pic>
        <p:nvPicPr>
          <p:cNvPr id="319" name="Shape 319"/>
          <p:cNvPicPr preferRelativeResize="0"/>
          <p:nvPr/>
        </p:nvPicPr>
        <p:blipFill>
          <a:blip r:embed="rId4">
            <a:alphaModFix/>
          </a:blip>
          <a:stretch>
            <a:fillRect/>
          </a:stretch>
        </p:blipFill>
        <p:spPr>
          <a:xfrm>
            <a:off x="5346450" y="3000275"/>
            <a:ext cx="2743200" cy="1106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300" dirty="0">
                <a:solidFill>
                  <a:srgbClr val="434343"/>
                </a:solidFill>
              </a:rPr>
              <a:t>OPPORTUNITIES </a:t>
            </a:r>
            <a:r>
              <a:rPr lang="en" sz="3300" dirty="0"/>
              <a:t>FOR LAND BANK-CLT COLLABORATION</a:t>
            </a:r>
            <a:endParaRPr sz="3300" dirty="0">
              <a:solidFill>
                <a:srgbClr val="434343"/>
              </a:solidFill>
            </a:endParaRPr>
          </a:p>
        </p:txBody>
      </p:sp>
      <p:sp>
        <p:nvSpPr>
          <p:cNvPr id="325" name="Shape 325"/>
          <p:cNvSpPr txBox="1">
            <a:spLocks noGrp="1"/>
          </p:cNvSpPr>
          <p:nvPr>
            <p:ph type="body" idx="1"/>
          </p:nvPr>
        </p:nvSpPr>
        <p:spPr>
          <a:xfrm>
            <a:off x="311700" y="1428220"/>
            <a:ext cx="3999900" cy="3302700"/>
          </a:xfrm>
          <a:prstGeom prst="rect">
            <a:avLst/>
          </a:prstGeom>
        </p:spPr>
        <p:txBody>
          <a:bodyPr spcFirstLastPara="1" wrap="square" lIns="91425" tIns="91425" rIns="91425" bIns="91425" anchor="t" anchorCtr="0">
            <a:noAutofit/>
          </a:bodyPr>
          <a:lstStyle/>
          <a:p>
            <a:pPr marL="457200" lvl="0" indent="-323850" rtl="0">
              <a:spcBef>
                <a:spcPts val="0"/>
              </a:spcBef>
              <a:spcAft>
                <a:spcPts val="0"/>
              </a:spcAft>
              <a:buClr>
                <a:srgbClr val="666666"/>
              </a:buClr>
              <a:buSzPts val="1500"/>
              <a:buChar char="●"/>
            </a:pPr>
            <a:r>
              <a:rPr lang="en" sz="1500" dirty="0">
                <a:solidFill>
                  <a:srgbClr val="666666"/>
                </a:solidFill>
              </a:rPr>
              <a:t>Shared vision for equitable and economically integrated communities</a:t>
            </a:r>
            <a:endParaRPr sz="1500" dirty="0">
              <a:solidFill>
                <a:srgbClr val="666666"/>
              </a:solidFill>
            </a:endParaRPr>
          </a:p>
          <a:p>
            <a:pPr marL="457200" lvl="0" indent="-323850" rtl="0">
              <a:spcBef>
                <a:spcPts val="1000"/>
              </a:spcBef>
              <a:spcAft>
                <a:spcPts val="0"/>
              </a:spcAft>
              <a:buClr>
                <a:srgbClr val="666666"/>
              </a:buClr>
              <a:buSzPts val="1500"/>
              <a:buChar char="●"/>
            </a:pPr>
            <a:r>
              <a:rPr lang="en" sz="1500" dirty="0">
                <a:solidFill>
                  <a:srgbClr val="666666"/>
                </a:solidFill>
              </a:rPr>
              <a:t>Pipeline for inventory that is currently stuck and </a:t>
            </a:r>
            <a:r>
              <a:rPr lang="en" sz="1500" dirty="0"/>
              <a:t>in</a:t>
            </a:r>
            <a:r>
              <a:rPr lang="en" sz="1500" dirty="0">
                <a:solidFill>
                  <a:srgbClr val="666666"/>
                </a:solidFill>
              </a:rPr>
              <a:t>accessible (upside down in value, tangled title, and more)</a:t>
            </a:r>
            <a:endParaRPr sz="1500" dirty="0">
              <a:solidFill>
                <a:srgbClr val="666666"/>
              </a:solidFill>
            </a:endParaRPr>
          </a:p>
          <a:p>
            <a:pPr marL="457200" lvl="0" indent="-323850" rtl="0">
              <a:spcBef>
                <a:spcPts val="1000"/>
              </a:spcBef>
              <a:spcAft>
                <a:spcPts val="0"/>
              </a:spcAft>
              <a:buClr>
                <a:srgbClr val="666666"/>
              </a:buClr>
              <a:buSzPts val="1500"/>
              <a:buChar char="●"/>
            </a:pPr>
            <a:r>
              <a:rPr lang="en" sz="1500" dirty="0">
                <a:solidFill>
                  <a:srgbClr val="666666"/>
                </a:solidFill>
              </a:rPr>
              <a:t>Implementation of comprehensive strategies that include housing, green space, and more</a:t>
            </a:r>
            <a:endParaRPr sz="1500" dirty="0"/>
          </a:p>
          <a:p>
            <a:pPr marL="457200" lvl="0" indent="-323850" rtl="0">
              <a:spcBef>
                <a:spcPts val="1680"/>
              </a:spcBef>
              <a:spcAft>
                <a:spcPts val="0"/>
              </a:spcAft>
              <a:buSzPts val="1500"/>
              <a:buChar char="●"/>
            </a:pPr>
            <a:r>
              <a:rPr lang="en" sz="1500" dirty="0"/>
              <a:t>Meet prioritized needs of the communities</a:t>
            </a:r>
            <a:endParaRPr sz="1500" dirty="0"/>
          </a:p>
        </p:txBody>
      </p:sp>
      <p:pic>
        <p:nvPicPr>
          <p:cNvPr id="326" name="Shape 326"/>
          <p:cNvPicPr preferRelativeResize="0"/>
          <p:nvPr/>
        </p:nvPicPr>
        <p:blipFill>
          <a:blip r:embed="rId3">
            <a:alphaModFix/>
          </a:blip>
          <a:stretch>
            <a:fillRect/>
          </a:stretch>
        </p:blipFill>
        <p:spPr>
          <a:xfrm>
            <a:off x="4508622" y="1266175"/>
            <a:ext cx="4323675" cy="3248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CASE STUDY IN CLT +</a:t>
            </a:r>
            <a:r>
              <a:rPr lang="en"/>
              <a:t> </a:t>
            </a:r>
            <a:r>
              <a:rPr lang="en">
                <a:solidFill>
                  <a:srgbClr val="434343"/>
                </a:solidFill>
              </a:rPr>
              <a:t>LB PARTNERSHIPS</a:t>
            </a:r>
            <a:endParaRPr>
              <a:solidFill>
                <a:srgbClr val="434343"/>
              </a:solidFill>
            </a:endParaRPr>
          </a:p>
        </p:txBody>
      </p:sp>
      <p:sp>
        <p:nvSpPr>
          <p:cNvPr id="332" name="Shape 3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666666"/>
              </a:buClr>
              <a:buSzPts val="1800"/>
              <a:buChar char="●"/>
            </a:pPr>
            <a:r>
              <a:rPr lang="en">
                <a:solidFill>
                  <a:srgbClr val="666666"/>
                </a:solidFill>
              </a:rPr>
              <a:t>National scan by Community Progress and Grounded Solutions Network piqued interest of some CLTs and LBs working in same service areas</a:t>
            </a:r>
            <a:endParaRPr>
              <a:solidFill>
                <a:srgbClr val="666666"/>
              </a:solidFill>
            </a:endParaRPr>
          </a:p>
          <a:p>
            <a:pPr marL="457200" lvl="0" indent="-342900" rtl="0">
              <a:spcBef>
                <a:spcPts val="1000"/>
              </a:spcBef>
              <a:spcAft>
                <a:spcPts val="0"/>
              </a:spcAft>
              <a:buClr>
                <a:srgbClr val="666666"/>
              </a:buClr>
              <a:buSzPts val="1800"/>
              <a:buChar char="●"/>
            </a:pPr>
            <a:r>
              <a:rPr lang="en">
                <a:solidFill>
                  <a:srgbClr val="666666"/>
                </a:solidFill>
              </a:rPr>
              <a:t>Albany County Land Bank (ACLB) and Albany Community Land Trust (ACLT) submitted a joint application to C</a:t>
            </a:r>
            <a:r>
              <a:rPr lang="en"/>
              <a:t>ommunity Progress</a:t>
            </a:r>
            <a:r>
              <a:rPr lang="en">
                <a:solidFill>
                  <a:srgbClr val="666666"/>
                </a:solidFill>
              </a:rPr>
              <a:t>’ Technical Assistance Scholarship Program (TASP) in Dec. 2016</a:t>
            </a:r>
            <a:endParaRPr>
              <a:solidFill>
                <a:srgbClr val="666666"/>
              </a:solidFill>
            </a:endParaRPr>
          </a:p>
          <a:p>
            <a:pPr marL="457200" lvl="0" indent="-342900" rtl="0">
              <a:spcBef>
                <a:spcPts val="1000"/>
              </a:spcBef>
              <a:spcAft>
                <a:spcPts val="0"/>
              </a:spcAft>
              <a:buClr>
                <a:srgbClr val="666666"/>
              </a:buClr>
              <a:buSzPts val="1800"/>
              <a:buChar char="●"/>
            </a:pPr>
            <a:r>
              <a:rPr lang="en">
                <a:solidFill>
                  <a:srgbClr val="666666"/>
                </a:solidFill>
              </a:rPr>
              <a:t>Requested assistance with exploring formalized partnership opportunities</a:t>
            </a:r>
            <a:endParaRPr>
              <a:solidFill>
                <a:srgbClr val="666666"/>
              </a:solidFill>
            </a:endParaRPr>
          </a:p>
          <a:p>
            <a:pPr marL="457200" lvl="0" indent="-342900">
              <a:spcBef>
                <a:spcPts val="1000"/>
              </a:spcBef>
              <a:spcAft>
                <a:spcPts val="1000"/>
              </a:spcAft>
              <a:buClr>
                <a:srgbClr val="666666"/>
              </a:buClr>
              <a:buSzPts val="1800"/>
              <a:buChar char="●"/>
            </a:pPr>
            <a:r>
              <a:rPr lang="en">
                <a:solidFill>
                  <a:srgbClr val="666666"/>
                </a:solidFill>
              </a:rPr>
              <a:t>Albany was selected as a TASP recipient for a April-November 2017 engagement</a:t>
            </a:r>
            <a:endParaRPr>
              <a:solidFill>
                <a:srgbClr val="666666"/>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a:solidFill>
                  <a:srgbClr val="434343"/>
                </a:solidFill>
              </a:rPr>
              <a:t>WHAT IS TASP?</a:t>
            </a:r>
            <a:endParaRPr sz="3600">
              <a:solidFill>
                <a:srgbClr val="434343"/>
              </a:solidFill>
            </a:endParaRPr>
          </a:p>
        </p:txBody>
      </p:sp>
      <p:sp>
        <p:nvSpPr>
          <p:cNvPr id="338" name="Shape 338"/>
          <p:cNvSpPr txBox="1">
            <a:spLocks noGrp="1"/>
          </p:cNvSpPr>
          <p:nvPr>
            <p:ph type="body" idx="1"/>
          </p:nvPr>
        </p:nvSpPr>
        <p:spPr>
          <a:xfrm>
            <a:off x="311700" y="1389600"/>
            <a:ext cx="4881300" cy="3179400"/>
          </a:xfrm>
          <a:prstGeom prst="rect">
            <a:avLst/>
          </a:prstGeom>
        </p:spPr>
        <p:txBody>
          <a:bodyPr spcFirstLastPara="1" wrap="square" lIns="91425" tIns="91425" rIns="91425" bIns="91425" anchor="ctr" anchorCtr="0">
            <a:noAutofit/>
          </a:bodyPr>
          <a:lstStyle/>
          <a:p>
            <a:pPr marL="457200" lvl="0" indent="-342900" rtl="0">
              <a:spcBef>
                <a:spcPts val="0"/>
              </a:spcBef>
              <a:spcAft>
                <a:spcPts val="0"/>
              </a:spcAft>
              <a:buClr>
                <a:srgbClr val="666666"/>
              </a:buClr>
              <a:buSzPts val="1800"/>
              <a:buChar char="●"/>
            </a:pPr>
            <a:r>
              <a:rPr lang="en" sz="1800">
                <a:solidFill>
                  <a:srgbClr val="666666"/>
                </a:solidFill>
              </a:rPr>
              <a:t>Competitive-based merit scholarship program in search of “changemakers” to spark new innovations in the field of practice</a:t>
            </a:r>
            <a:endParaRPr sz="1800">
              <a:solidFill>
                <a:srgbClr val="666666"/>
              </a:solidFill>
            </a:endParaRPr>
          </a:p>
          <a:p>
            <a:pPr marL="457200" lvl="0" indent="-342900" rtl="0">
              <a:spcBef>
                <a:spcPts val="1000"/>
              </a:spcBef>
              <a:spcAft>
                <a:spcPts val="0"/>
              </a:spcAft>
              <a:buClr>
                <a:srgbClr val="666666"/>
              </a:buClr>
              <a:buSzPts val="1800"/>
              <a:buChar char="●"/>
            </a:pPr>
            <a:r>
              <a:rPr lang="en" sz="1800">
                <a:solidFill>
                  <a:srgbClr val="666666"/>
                </a:solidFill>
              </a:rPr>
              <a:t>2018 is the fourth program year</a:t>
            </a:r>
            <a:endParaRPr sz="1800">
              <a:solidFill>
                <a:srgbClr val="666666"/>
              </a:solidFill>
            </a:endParaRPr>
          </a:p>
          <a:p>
            <a:pPr marL="457200" lvl="0" indent="-342900" rtl="0">
              <a:spcBef>
                <a:spcPts val="1000"/>
              </a:spcBef>
              <a:spcAft>
                <a:spcPts val="1000"/>
              </a:spcAft>
              <a:buClr>
                <a:srgbClr val="666666"/>
              </a:buClr>
              <a:buSzPts val="1800"/>
              <a:buChar char="●"/>
            </a:pPr>
            <a:r>
              <a:rPr lang="en" sz="1800">
                <a:solidFill>
                  <a:srgbClr val="666666"/>
                </a:solidFill>
              </a:rPr>
              <a:t>Future funding uncertain, but under discussion</a:t>
            </a:r>
            <a:endParaRPr sz="1800">
              <a:solidFill>
                <a:srgbClr val="666666"/>
              </a:solidFill>
            </a:endParaRPr>
          </a:p>
        </p:txBody>
      </p:sp>
      <p:sp>
        <p:nvSpPr>
          <p:cNvPr id="339" name="Shape 339"/>
          <p:cNvSpPr txBox="1"/>
          <p:nvPr/>
        </p:nvSpPr>
        <p:spPr>
          <a:xfrm>
            <a:off x="5638450" y="510000"/>
            <a:ext cx="2493000" cy="4123500"/>
          </a:xfrm>
          <a:prstGeom prst="rect">
            <a:avLst/>
          </a:pr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b="1">
                <a:solidFill>
                  <a:srgbClr val="FFFFFF"/>
                </a:solidFill>
                <a:latin typeface="Open Sans"/>
                <a:ea typeface="Open Sans"/>
                <a:cs typeface="Open Sans"/>
                <a:sym typeface="Open Sans"/>
              </a:rPr>
              <a:t>PRIOR TASP WINNERS</a:t>
            </a:r>
            <a:endParaRPr b="1">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Albany, NY</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Atlanta, GA</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Baltimore, MD</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Butte-Silver Bowe, MT</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Cleveland, OH</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Dallas, TX</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Detroit, MI</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Gary, IN</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Huntington, WV</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High Point, NC</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Lafayette, LA</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Lucas County, OH</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Memphis, TN</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Rockford, IL</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St. Louis, MO</a:t>
            </a:r>
            <a:endParaRPr>
              <a:solidFill>
                <a:srgbClr val="FFFFFF"/>
              </a:solidFill>
              <a:latin typeface="Open Sans"/>
              <a:ea typeface="Open Sans"/>
              <a:cs typeface="Open Sans"/>
              <a:sym typeface="Open Sans"/>
            </a:endParaRPr>
          </a:p>
          <a:p>
            <a:pPr marL="457200" lvl="0" indent="-317500" rtl="0">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Trenton, NJ</a:t>
            </a:r>
            <a:endParaRPr>
              <a:solidFill>
                <a:srgbClr val="FFFFFF"/>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311700" y="555600"/>
            <a:ext cx="5067300" cy="755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a:solidFill>
                  <a:srgbClr val="434343"/>
                </a:solidFill>
              </a:rPr>
              <a:t>WHY ALBANY, NY?</a:t>
            </a:r>
            <a:endParaRPr sz="3600" b="0"/>
          </a:p>
        </p:txBody>
      </p:sp>
      <p:sp>
        <p:nvSpPr>
          <p:cNvPr id="345" name="Shape 345"/>
          <p:cNvSpPr txBox="1">
            <a:spLocks noGrp="1"/>
          </p:cNvSpPr>
          <p:nvPr>
            <p:ph type="body" idx="1"/>
          </p:nvPr>
        </p:nvSpPr>
        <p:spPr>
          <a:xfrm>
            <a:off x="311700" y="1263950"/>
            <a:ext cx="4260300" cy="31794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Clr>
                <a:srgbClr val="666666"/>
              </a:buClr>
              <a:buSzPts val="1200"/>
              <a:buChar char="●"/>
            </a:pPr>
            <a:r>
              <a:rPr lang="en">
                <a:solidFill>
                  <a:srgbClr val="666666"/>
                </a:solidFill>
              </a:rPr>
              <a:t>Knowledgeable Community of Engaged Stakeholders</a:t>
            </a:r>
            <a:endParaRPr>
              <a:solidFill>
                <a:srgbClr val="666666"/>
              </a:solidFill>
            </a:endParaRPr>
          </a:p>
          <a:p>
            <a:pPr marL="914400" lvl="1" indent="-304800" rtl="0">
              <a:spcBef>
                <a:spcPts val="0"/>
              </a:spcBef>
              <a:spcAft>
                <a:spcPts val="0"/>
              </a:spcAft>
              <a:buClr>
                <a:srgbClr val="666666"/>
              </a:buClr>
              <a:buSzPts val="1200"/>
              <a:buChar char="○"/>
            </a:pPr>
            <a:r>
              <a:rPr lang="en">
                <a:solidFill>
                  <a:srgbClr val="666666"/>
                </a:solidFill>
              </a:rPr>
              <a:t>Housing for All Coalition</a:t>
            </a:r>
            <a:endParaRPr>
              <a:solidFill>
                <a:srgbClr val="666666"/>
              </a:solidFill>
            </a:endParaRPr>
          </a:p>
          <a:p>
            <a:pPr marL="914400" lvl="1" indent="-304800" rtl="0">
              <a:spcBef>
                <a:spcPts val="0"/>
              </a:spcBef>
              <a:spcAft>
                <a:spcPts val="0"/>
              </a:spcAft>
              <a:buClr>
                <a:srgbClr val="666666"/>
              </a:buClr>
              <a:buSzPts val="1200"/>
              <a:buChar char="○"/>
            </a:pPr>
            <a:r>
              <a:rPr lang="en">
                <a:solidFill>
                  <a:srgbClr val="666666"/>
                </a:solidFill>
              </a:rPr>
              <a:t>Breathing Lights Multi-City Art Installation</a:t>
            </a:r>
            <a:endParaRPr>
              <a:solidFill>
                <a:srgbClr val="666666"/>
              </a:solidFill>
            </a:endParaRPr>
          </a:p>
          <a:p>
            <a:pPr marL="457200" lvl="0" indent="-304800" rtl="0">
              <a:spcBef>
                <a:spcPts val="1000"/>
              </a:spcBef>
              <a:spcAft>
                <a:spcPts val="0"/>
              </a:spcAft>
              <a:buClr>
                <a:srgbClr val="666666"/>
              </a:buClr>
              <a:buSzPts val="1200"/>
              <a:buChar char="●"/>
            </a:pPr>
            <a:r>
              <a:rPr lang="en">
                <a:solidFill>
                  <a:srgbClr val="666666"/>
                </a:solidFill>
              </a:rPr>
              <a:t>Executive Commitment to Deepen Interdepartmental Coordination</a:t>
            </a:r>
            <a:endParaRPr>
              <a:solidFill>
                <a:srgbClr val="666666"/>
              </a:solidFill>
            </a:endParaRPr>
          </a:p>
          <a:p>
            <a:pPr marL="914400" lvl="1" indent="-304800" rtl="0">
              <a:spcBef>
                <a:spcPts val="0"/>
              </a:spcBef>
              <a:spcAft>
                <a:spcPts val="0"/>
              </a:spcAft>
              <a:buClr>
                <a:srgbClr val="666666"/>
              </a:buClr>
              <a:buSzPts val="1200"/>
              <a:buChar char="○"/>
            </a:pPr>
            <a:r>
              <a:rPr lang="en">
                <a:solidFill>
                  <a:srgbClr val="666666"/>
                </a:solidFill>
              </a:rPr>
              <a:t>Vacant Property Task Force</a:t>
            </a:r>
            <a:endParaRPr>
              <a:solidFill>
                <a:srgbClr val="666666"/>
              </a:solidFill>
            </a:endParaRPr>
          </a:p>
          <a:p>
            <a:pPr marL="457200" lvl="0" indent="-304800" rtl="0">
              <a:spcBef>
                <a:spcPts val="1000"/>
              </a:spcBef>
              <a:spcAft>
                <a:spcPts val="0"/>
              </a:spcAft>
              <a:buClr>
                <a:srgbClr val="666666"/>
              </a:buClr>
              <a:buSzPts val="1200"/>
              <a:buChar char="●"/>
            </a:pPr>
            <a:r>
              <a:rPr lang="en">
                <a:solidFill>
                  <a:srgbClr val="666666"/>
                </a:solidFill>
              </a:rPr>
              <a:t>New Approach to Data Management and Analysis</a:t>
            </a:r>
            <a:endParaRPr>
              <a:solidFill>
                <a:srgbClr val="666666"/>
              </a:solidFill>
            </a:endParaRPr>
          </a:p>
          <a:p>
            <a:pPr marL="914400" lvl="1" indent="-304800" rtl="0">
              <a:spcBef>
                <a:spcPts val="0"/>
              </a:spcBef>
              <a:spcAft>
                <a:spcPts val="0"/>
              </a:spcAft>
              <a:buClr>
                <a:srgbClr val="666666"/>
              </a:buClr>
              <a:buSzPts val="1200"/>
              <a:buChar char="○"/>
            </a:pPr>
            <a:r>
              <a:rPr lang="en">
                <a:solidFill>
                  <a:srgbClr val="666666"/>
                </a:solidFill>
              </a:rPr>
              <a:t>Cities RISE Initiative, Building Blocks Data Platform</a:t>
            </a:r>
            <a:endParaRPr>
              <a:solidFill>
                <a:srgbClr val="666666"/>
              </a:solidFill>
            </a:endParaRPr>
          </a:p>
          <a:p>
            <a:pPr marL="457200" lvl="0" indent="-304800" rtl="0">
              <a:spcBef>
                <a:spcPts val="1000"/>
              </a:spcBef>
              <a:spcAft>
                <a:spcPts val="0"/>
              </a:spcAft>
              <a:buClr>
                <a:srgbClr val="666666"/>
              </a:buClr>
              <a:buSzPts val="1200"/>
              <a:buChar char="●"/>
            </a:pPr>
            <a:r>
              <a:rPr lang="en">
                <a:solidFill>
                  <a:srgbClr val="666666"/>
                </a:solidFill>
              </a:rPr>
              <a:t>Willingness to Commit Resources to Solutions</a:t>
            </a:r>
            <a:endParaRPr>
              <a:solidFill>
                <a:srgbClr val="666666"/>
              </a:solidFill>
            </a:endParaRPr>
          </a:p>
          <a:p>
            <a:pPr marL="914400" lvl="1" indent="-304800" rtl="0">
              <a:spcBef>
                <a:spcPts val="0"/>
              </a:spcBef>
              <a:spcAft>
                <a:spcPts val="0"/>
              </a:spcAft>
              <a:buClr>
                <a:srgbClr val="666666"/>
              </a:buClr>
              <a:buSzPts val="1200"/>
              <a:buChar char="○"/>
            </a:pPr>
            <a:r>
              <a:rPr lang="en">
                <a:solidFill>
                  <a:srgbClr val="666666"/>
                </a:solidFill>
              </a:rPr>
              <a:t>Mayor’s $1 Million Dollar Vacant Property Rehab Grant Program</a:t>
            </a:r>
            <a:endParaRPr>
              <a:solidFill>
                <a:srgbClr val="666666"/>
              </a:solidFill>
            </a:endParaRPr>
          </a:p>
          <a:p>
            <a:pPr marL="914400" lvl="1" indent="-304800">
              <a:spcBef>
                <a:spcPts val="0"/>
              </a:spcBef>
              <a:spcAft>
                <a:spcPts val="0"/>
              </a:spcAft>
              <a:buClr>
                <a:srgbClr val="666666"/>
              </a:buClr>
              <a:buSzPts val="1200"/>
              <a:buChar char="○"/>
            </a:pPr>
            <a:r>
              <a:rPr lang="en">
                <a:solidFill>
                  <a:srgbClr val="666666"/>
                </a:solidFill>
              </a:rPr>
              <a:t>ACLB supported with $250,000 annually from Albany County </a:t>
            </a:r>
            <a:endParaRPr>
              <a:solidFill>
                <a:srgbClr val="666666"/>
              </a:solidFill>
            </a:endParaRPr>
          </a:p>
        </p:txBody>
      </p:sp>
      <p:pic>
        <p:nvPicPr>
          <p:cNvPr id="346" name="Shape 346"/>
          <p:cNvPicPr preferRelativeResize="0"/>
          <p:nvPr/>
        </p:nvPicPr>
        <p:blipFill>
          <a:blip r:embed="rId3">
            <a:alphaModFix/>
          </a:blip>
          <a:stretch>
            <a:fillRect/>
          </a:stretch>
        </p:blipFill>
        <p:spPr>
          <a:xfrm>
            <a:off x="4247769" y="1189700"/>
            <a:ext cx="4896230" cy="3327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311700" y="555600"/>
            <a:ext cx="5208300" cy="755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a:t>SNAPSHOT OF </a:t>
            </a:r>
            <a:r>
              <a:rPr lang="en" sz="3600">
                <a:solidFill>
                  <a:srgbClr val="434343"/>
                </a:solidFill>
              </a:rPr>
              <a:t>ALBANY, NY</a:t>
            </a:r>
            <a:endParaRPr sz="3600">
              <a:solidFill>
                <a:srgbClr val="434343"/>
              </a:solidFill>
            </a:endParaRPr>
          </a:p>
        </p:txBody>
      </p:sp>
      <p:pic>
        <p:nvPicPr>
          <p:cNvPr id="352" name="Shape 352"/>
          <p:cNvPicPr preferRelativeResize="0"/>
          <p:nvPr/>
        </p:nvPicPr>
        <p:blipFill>
          <a:blip r:embed="rId3">
            <a:alphaModFix/>
          </a:blip>
          <a:stretch>
            <a:fillRect/>
          </a:stretch>
        </p:blipFill>
        <p:spPr>
          <a:xfrm>
            <a:off x="5519900" y="1243225"/>
            <a:ext cx="3189525" cy="3439400"/>
          </a:xfrm>
          <a:prstGeom prst="rect">
            <a:avLst/>
          </a:prstGeom>
          <a:noFill/>
          <a:ln w="9525" cap="flat" cmpd="sng">
            <a:solidFill>
              <a:srgbClr val="000000"/>
            </a:solidFill>
            <a:prstDash val="solid"/>
            <a:round/>
            <a:headEnd type="none" w="sm" len="sm"/>
            <a:tailEnd type="none" w="sm" len="sm"/>
          </a:ln>
        </p:spPr>
      </p:pic>
      <p:sp>
        <p:nvSpPr>
          <p:cNvPr id="353" name="Shape 353"/>
          <p:cNvSpPr txBox="1">
            <a:spLocks noGrp="1"/>
          </p:cNvSpPr>
          <p:nvPr>
            <p:ph type="body" idx="1"/>
          </p:nvPr>
        </p:nvSpPr>
        <p:spPr>
          <a:xfrm>
            <a:off x="311700" y="1243225"/>
            <a:ext cx="5208300" cy="3179400"/>
          </a:xfrm>
          <a:prstGeom prst="rect">
            <a:avLst/>
          </a:prstGeom>
        </p:spPr>
        <p:txBody>
          <a:bodyPr spcFirstLastPara="1" wrap="square" lIns="91425" tIns="91425" rIns="91425" bIns="91425" anchor="t" anchorCtr="0">
            <a:noAutofit/>
          </a:bodyPr>
          <a:lstStyle/>
          <a:p>
            <a:pPr marL="457200" lvl="0" indent="-317500" rtl="0">
              <a:lnSpc>
                <a:spcPct val="100000"/>
              </a:lnSpc>
              <a:spcBef>
                <a:spcPts val="0"/>
              </a:spcBef>
              <a:spcAft>
                <a:spcPts val="0"/>
              </a:spcAft>
              <a:buClr>
                <a:srgbClr val="666666"/>
              </a:buClr>
              <a:buSzPts val="1400"/>
              <a:buChar char="●"/>
            </a:pPr>
            <a:r>
              <a:rPr lang="en" sz="1400">
                <a:solidFill>
                  <a:srgbClr val="666666"/>
                </a:solidFill>
              </a:rPr>
              <a:t>Legacy City featuring the “hollowed out” phenomenon</a:t>
            </a:r>
            <a:endParaRPr sz="1400">
              <a:solidFill>
                <a:srgbClr val="666666"/>
              </a:solidFill>
            </a:endParaRPr>
          </a:p>
          <a:p>
            <a:pPr marL="457200" lvl="0" indent="-317500" rtl="0">
              <a:lnSpc>
                <a:spcPct val="100000"/>
              </a:lnSpc>
              <a:spcBef>
                <a:spcPts val="200"/>
              </a:spcBef>
              <a:spcAft>
                <a:spcPts val="0"/>
              </a:spcAft>
              <a:buClr>
                <a:srgbClr val="666666"/>
              </a:buClr>
              <a:buSzPts val="1400"/>
              <a:buChar char="●"/>
            </a:pPr>
            <a:r>
              <a:rPr lang="en" sz="1400">
                <a:solidFill>
                  <a:srgbClr val="666666"/>
                </a:solidFill>
              </a:rPr>
              <a:t>Homeownership rate of about 38%</a:t>
            </a:r>
            <a:endParaRPr sz="1400">
              <a:solidFill>
                <a:srgbClr val="666666"/>
              </a:solidFill>
            </a:endParaRPr>
          </a:p>
          <a:p>
            <a:pPr marL="457200" lvl="0" indent="-317500" rtl="0">
              <a:lnSpc>
                <a:spcPct val="100000"/>
              </a:lnSpc>
              <a:spcBef>
                <a:spcPts val="200"/>
              </a:spcBef>
              <a:spcAft>
                <a:spcPts val="0"/>
              </a:spcAft>
              <a:buClr>
                <a:srgbClr val="666666"/>
              </a:buClr>
              <a:buSzPts val="1400"/>
              <a:buChar char="●"/>
            </a:pPr>
            <a:r>
              <a:rPr lang="en" sz="1400">
                <a:solidFill>
                  <a:srgbClr val="666666"/>
                </a:solidFill>
              </a:rPr>
              <a:t>Median Household Income: $49,949 (NYS, $59,269)</a:t>
            </a:r>
            <a:endParaRPr sz="1400">
              <a:solidFill>
                <a:srgbClr val="666666"/>
              </a:solidFill>
            </a:endParaRPr>
          </a:p>
          <a:p>
            <a:pPr marL="457200" lvl="0" indent="-317500" rtl="0">
              <a:lnSpc>
                <a:spcPct val="100000"/>
              </a:lnSpc>
              <a:spcBef>
                <a:spcPts val="200"/>
              </a:spcBef>
              <a:spcAft>
                <a:spcPts val="0"/>
              </a:spcAft>
              <a:buClr>
                <a:srgbClr val="666666"/>
              </a:buClr>
              <a:buSzPts val="1400"/>
              <a:buChar char="●"/>
            </a:pPr>
            <a:r>
              <a:rPr lang="en" sz="1400">
                <a:solidFill>
                  <a:srgbClr val="666666"/>
                </a:solidFill>
              </a:rPr>
              <a:t>Predominantly attached row houses in weak market neighborhoods</a:t>
            </a:r>
            <a:endParaRPr sz="1400">
              <a:solidFill>
                <a:srgbClr val="666666"/>
              </a:solidFill>
            </a:endParaRPr>
          </a:p>
          <a:p>
            <a:pPr marL="457200" lvl="0" indent="-317500" rtl="0">
              <a:lnSpc>
                <a:spcPct val="100000"/>
              </a:lnSpc>
              <a:spcBef>
                <a:spcPts val="200"/>
              </a:spcBef>
              <a:spcAft>
                <a:spcPts val="0"/>
              </a:spcAft>
              <a:buClr>
                <a:srgbClr val="666666"/>
              </a:buClr>
              <a:buSzPts val="1400"/>
              <a:buChar char="●"/>
            </a:pPr>
            <a:r>
              <a:rPr lang="en" sz="1400">
                <a:solidFill>
                  <a:srgbClr val="666666"/>
                </a:solidFill>
              </a:rPr>
              <a:t>New York’s Capital, pop. 98,111 (2016)</a:t>
            </a:r>
            <a:endParaRPr sz="1400">
              <a:solidFill>
                <a:srgbClr val="666666"/>
              </a:solidFill>
            </a:endParaRPr>
          </a:p>
          <a:p>
            <a:pPr marL="914400" lvl="1" indent="-317500" rtl="0">
              <a:lnSpc>
                <a:spcPct val="100000"/>
              </a:lnSpc>
              <a:spcBef>
                <a:spcPts val="200"/>
              </a:spcBef>
              <a:spcAft>
                <a:spcPts val="200"/>
              </a:spcAft>
              <a:buClr>
                <a:srgbClr val="666666"/>
              </a:buClr>
              <a:buSzPts val="1400"/>
              <a:buChar char="○"/>
            </a:pPr>
            <a:r>
              <a:rPr lang="en" sz="1400">
                <a:solidFill>
                  <a:srgbClr val="666666"/>
                </a:solidFill>
              </a:rPr>
              <a:t>55% White , 30% African American , 10% Hispanic</a:t>
            </a:r>
            <a:endParaRPr sz="1400">
              <a:solidFill>
                <a:srgbClr val="666666"/>
              </a:solidFill>
            </a:endParaRPr>
          </a:p>
        </p:txBody>
      </p:sp>
      <p:graphicFrame>
        <p:nvGraphicFramePr>
          <p:cNvPr id="354" name="Shape 354"/>
          <p:cNvGraphicFramePr/>
          <p:nvPr/>
        </p:nvGraphicFramePr>
        <p:xfrm>
          <a:off x="686089" y="3052221"/>
          <a:ext cx="3972450" cy="1630400"/>
        </p:xfrm>
        <a:graphic>
          <a:graphicData uri="http://schemas.openxmlformats.org/drawingml/2006/table">
            <a:tbl>
              <a:tblPr>
                <a:noFill/>
                <a:tableStyleId>{91629919-91AC-4576-8E1E-9D82A02522FA}</a:tableStyleId>
              </a:tblPr>
              <a:tblGrid>
                <a:gridCol w="1019725">
                  <a:extLst>
                    <a:ext uri="{9D8B030D-6E8A-4147-A177-3AD203B41FA5}">
                      <a16:colId xmlns:a16="http://schemas.microsoft.com/office/drawing/2014/main" val="20000"/>
                    </a:ext>
                  </a:extLst>
                </a:gridCol>
                <a:gridCol w="1441925">
                  <a:extLst>
                    <a:ext uri="{9D8B030D-6E8A-4147-A177-3AD203B41FA5}">
                      <a16:colId xmlns:a16="http://schemas.microsoft.com/office/drawing/2014/main" val="20001"/>
                    </a:ext>
                  </a:extLst>
                </a:gridCol>
                <a:gridCol w="1510800">
                  <a:extLst>
                    <a:ext uri="{9D8B030D-6E8A-4147-A177-3AD203B41FA5}">
                      <a16:colId xmlns:a16="http://schemas.microsoft.com/office/drawing/2014/main" val="20002"/>
                    </a:ext>
                  </a:extLst>
                </a:gridCol>
              </a:tblGrid>
              <a:tr h="407600">
                <a:tc>
                  <a:txBody>
                    <a:bodyPr/>
                    <a:lstStyle/>
                    <a:p>
                      <a:pPr marL="0" lvl="0" indent="0" rtl="0">
                        <a:spcBef>
                          <a:spcPts val="0"/>
                        </a:spcBef>
                        <a:spcAft>
                          <a:spcPts val="0"/>
                        </a:spcAft>
                        <a:buNone/>
                      </a:pPr>
                      <a:endParaRPr sz="1100">
                        <a:solidFill>
                          <a:srgbClr val="666666"/>
                        </a:solidFill>
                      </a:endParaRPr>
                    </a:p>
                  </a:txBody>
                  <a:tcPr marL="91425" marR="91425" marT="91425" marB="91425"/>
                </a:tc>
                <a:tc>
                  <a:txBody>
                    <a:bodyPr/>
                    <a:lstStyle/>
                    <a:p>
                      <a:pPr marL="0" lvl="0" indent="0" rtl="0">
                        <a:spcBef>
                          <a:spcPts val="0"/>
                        </a:spcBef>
                        <a:spcAft>
                          <a:spcPts val="0"/>
                        </a:spcAft>
                        <a:buNone/>
                      </a:pPr>
                      <a:r>
                        <a:rPr lang="en" sz="1100" b="1">
                          <a:solidFill>
                            <a:srgbClr val="666666"/>
                          </a:solidFill>
                        </a:rPr>
                        <a:t>CITY OF ALBANY</a:t>
                      </a:r>
                      <a:endParaRPr sz="1100" b="1">
                        <a:solidFill>
                          <a:srgbClr val="666666"/>
                        </a:solidFill>
                      </a:endParaRPr>
                    </a:p>
                  </a:txBody>
                  <a:tcPr marL="91425" marR="91425" marT="91425" marB="91425"/>
                </a:tc>
                <a:tc>
                  <a:txBody>
                    <a:bodyPr/>
                    <a:lstStyle/>
                    <a:p>
                      <a:pPr marL="0" lvl="0" indent="0" rtl="0">
                        <a:spcBef>
                          <a:spcPts val="0"/>
                        </a:spcBef>
                        <a:spcAft>
                          <a:spcPts val="0"/>
                        </a:spcAft>
                        <a:buNone/>
                      </a:pPr>
                      <a:r>
                        <a:rPr lang="en" sz="1100" b="1">
                          <a:solidFill>
                            <a:srgbClr val="666666"/>
                          </a:solidFill>
                        </a:rPr>
                        <a:t>ALBANY COUNTY</a:t>
                      </a:r>
                      <a:endParaRPr sz="1100" b="1">
                        <a:solidFill>
                          <a:srgbClr val="666666"/>
                        </a:solidFill>
                      </a:endParaRPr>
                    </a:p>
                  </a:txBody>
                  <a:tcPr marL="91425" marR="91425" marT="91425" marB="91425"/>
                </a:tc>
                <a:extLst>
                  <a:ext uri="{0D108BD9-81ED-4DB2-BD59-A6C34878D82A}">
                    <a16:rowId xmlns:a16="http://schemas.microsoft.com/office/drawing/2014/main" val="10000"/>
                  </a:ext>
                </a:extLst>
              </a:tr>
              <a:tr h="407600">
                <a:tc>
                  <a:txBody>
                    <a:bodyPr/>
                    <a:lstStyle/>
                    <a:p>
                      <a:pPr marL="0" lvl="0" indent="0" rtl="0">
                        <a:spcBef>
                          <a:spcPts val="0"/>
                        </a:spcBef>
                        <a:spcAft>
                          <a:spcPts val="0"/>
                        </a:spcAft>
                        <a:buNone/>
                      </a:pPr>
                      <a:r>
                        <a:rPr lang="en" sz="1100">
                          <a:solidFill>
                            <a:srgbClr val="666666"/>
                          </a:solidFill>
                        </a:rPr>
                        <a:t>1950</a:t>
                      </a:r>
                      <a:endParaRPr sz="1100">
                        <a:solidFill>
                          <a:srgbClr val="666666"/>
                        </a:solidFill>
                      </a:endParaRPr>
                    </a:p>
                  </a:txBody>
                  <a:tcPr marL="91425" marR="91425" marT="91425" marB="91425"/>
                </a:tc>
                <a:tc>
                  <a:txBody>
                    <a:bodyPr/>
                    <a:lstStyle/>
                    <a:p>
                      <a:pPr marL="0" lvl="0" indent="0" rtl="0">
                        <a:spcBef>
                          <a:spcPts val="0"/>
                        </a:spcBef>
                        <a:spcAft>
                          <a:spcPts val="0"/>
                        </a:spcAft>
                        <a:buNone/>
                      </a:pPr>
                      <a:r>
                        <a:rPr lang="en" sz="1100">
                          <a:solidFill>
                            <a:srgbClr val="666666"/>
                          </a:solidFill>
                        </a:rPr>
                        <a:t>139,995</a:t>
                      </a:r>
                      <a:endParaRPr sz="1100">
                        <a:solidFill>
                          <a:srgbClr val="666666"/>
                        </a:solidFill>
                      </a:endParaRPr>
                    </a:p>
                  </a:txBody>
                  <a:tcPr marL="91425" marR="91425" marT="91425" marB="91425"/>
                </a:tc>
                <a:tc>
                  <a:txBody>
                    <a:bodyPr/>
                    <a:lstStyle/>
                    <a:p>
                      <a:pPr marL="0" lvl="0" indent="0" rtl="0">
                        <a:spcBef>
                          <a:spcPts val="0"/>
                        </a:spcBef>
                        <a:spcAft>
                          <a:spcPts val="0"/>
                        </a:spcAft>
                        <a:buNone/>
                      </a:pPr>
                      <a:r>
                        <a:rPr lang="en" sz="1100">
                          <a:solidFill>
                            <a:srgbClr val="666666"/>
                          </a:solidFill>
                        </a:rPr>
                        <a:t>239,386</a:t>
                      </a:r>
                      <a:endParaRPr sz="1100">
                        <a:solidFill>
                          <a:srgbClr val="666666"/>
                        </a:solidFill>
                      </a:endParaRPr>
                    </a:p>
                  </a:txBody>
                  <a:tcPr marL="91425" marR="91425" marT="91425" marB="91425"/>
                </a:tc>
                <a:extLst>
                  <a:ext uri="{0D108BD9-81ED-4DB2-BD59-A6C34878D82A}">
                    <a16:rowId xmlns:a16="http://schemas.microsoft.com/office/drawing/2014/main" val="10001"/>
                  </a:ext>
                </a:extLst>
              </a:tr>
              <a:tr h="407600">
                <a:tc>
                  <a:txBody>
                    <a:bodyPr/>
                    <a:lstStyle/>
                    <a:p>
                      <a:pPr marL="0" lvl="0" indent="0" rtl="0">
                        <a:spcBef>
                          <a:spcPts val="0"/>
                        </a:spcBef>
                        <a:spcAft>
                          <a:spcPts val="0"/>
                        </a:spcAft>
                        <a:buNone/>
                      </a:pPr>
                      <a:r>
                        <a:rPr lang="en" sz="1100">
                          <a:solidFill>
                            <a:srgbClr val="666666"/>
                          </a:solidFill>
                        </a:rPr>
                        <a:t>2010</a:t>
                      </a:r>
                      <a:endParaRPr sz="1100">
                        <a:solidFill>
                          <a:srgbClr val="666666"/>
                        </a:solidFill>
                      </a:endParaRPr>
                    </a:p>
                  </a:txBody>
                  <a:tcPr marL="91425" marR="91425" marT="91425" marB="91425"/>
                </a:tc>
                <a:tc>
                  <a:txBody>
                    <a:bodyPr/>
                    <a:lstStyle/>
                    <a:p>
                      <a:pPr marL="0" lvl="0" indent="0" rtl="0">
                        <a:spcBef>
                          <a:spcPts val="0"/>
                        </a:spcBef>
                        <a:spcAft>
                          <a:spcPts val="0"/>
                        </a:spcAft>
                        <a:buNone/>
                      </a:pPr>
                      <a:r>
                        <a:rPr lang="en" sz="1100">
                          <a:solidFill>
                            <a:srgbClr val="666666"/>
                          </a:solidFill>
                        </a:rPr>
                        <a:t>97,856</a:t>
                      </a:r>
                      <a:endParaRPr sz="1100">
                        <a:solidFill>
                          <a:srgbClr val="666666"/>
                        </a:solidFill>
                      </a:endParaRPr>
                    </a:p>
                  </a:txBody>
                  <a:tcPr marL="91425" marR="91425" marT="91425" marB="91425"/>
                </a:tc>
                <a:tc>
                  <a:txBody>
                    <a:bodyPr/>
                    <a:lstStyle/>
                    <a:p>
                      <a:pPr marL="0" lvl="0" indent="0" rtl="0">
                        <a:spcBef>
                          <a:spcPts val="0"/>
                        </a:spcBef>
                        <a:spcAft>
                          <a:spcPts val="0"/>
                        </a:spcAft>
                        <a:buNone/>
                      </a:pPr>
                      <a:r>
                        <a:rPr lang="en" sz="1100">
                          <a:solidFill>
                            <a:srgbClr val="666666"/>
                          </a:solidFill>
                        </a:rPr>
                        <a:t>304,204</a:t>
                      </a:r>
                      <a:endParaRPr sz="1100">
                        <a:solidFill>
                          <a:srgbClr val="666666"/>
                        </a:solidFill>
                      </a:endParaRPr>
                    </a:p>
                  </a:txBody>
                  <a:tcPr marL="91425" marR="91425" marT="91425" marB="91425"/>
                </a:tc>
                <a:extLst>
                  <a:ext uri="{0D108BD9-81ED-4DB2-BD59-A6C34878D82A}">
                    <a16:rowId xmlns:a16="http://schemas.microsoft.com/office/drawing/2014/main" val="10002"/>
                  </a:ext>
                </a:extLst>
              </a:tr>
              <a:tr h="407600">
                <a:tc>
                  <a:txBody>
                    <a:bodyPr/>
                    <a:lstStyle/>
                    <a:p>
                      <a:pPr marL="0" lvl="0" indent="0" rtl="0">
                        <a:spcBef>
                          <a:spcPts val="0"/>
                        </a:spcBef>
                        <a:spcAft>
                          <a:spcPts val="0"/>
                        </a:spcAft>
                        <a:buNone/>
                      </a:pPr>
                      <a:r>
                        <a:rPr lang="en" sz="1100" b="1">
                          <a:solidFill>
                            <a:srgbClr val="666666"/>
                          </a:solidFill>
                        </a:rPr>
                        <a:t>% CHANGE</a:t>
                      </a:r>
                      <a:endParaRPr sz="1100" b="1">
                        <a:solidFill>
                          <a:srgbClr val="666666"/>
                        </a:solidFill>
                      </a:endParaRPr>
                    </a:p>
                  </a:txBody>
                  <a:tcPr marL="91425" marR="91425" marT="91425" marB="91425"/>
                </a:tc>
                <a:tc>
                  <a:txBody>
                    <a:bodyPr/>
                    <a:lstStyle/>
                    <a:p>
                      <a:pPr marL="0" lvl="0" indent="0" rtl="0">
                        <a:spcBef>
                          <a:spcPts val="0"/>
                        </a:spcBef>
                        <a:spcAft>
                          <a:spcPts val="0"/>
                        </a:spcAft>
                        <a:buNone/>
                      </a:pPr>
                      <a:r>
                        <a:rPr lang="en" sz="1100" b="1">
                          <a:solidFill>
                            <a:srgbClr val="CC0000"/>
                          </a:solidFill>
                        </a:rPr>
                        <a:t>-28%</a:t>
                      </a:r>
                      <a:endParaRPr sz="1100" b="1">
                        <a:solidFill>
                          <a:srgbClr val="CC0000"/>
                        </a:solidFill>
                      </a:endParaRPr>
                    </a:p>
                  </a:txBody>
                  <a:tcPr marL="91425" marR="91425" marT="91425" marB="91425"/>
                </a:tc>
                <a:tc>
                  <a:txBody>
                    <a:bodyPr/>
                    <a:lstStyle/>
                    <a:p>
                      <a:pPr marL="0" lvl="0" indent="0" rtl="0">
                        <a:spcBef>
                          <a:spcPts val="0"/>
                        </a:spcBef>
                        <a:spcAft>
                          <a:spcPts val="0"/>
                        </a:spcAft>
                        <a:buNone/>
                      </a:pPr>
                      <a:r>
                        <a:rPr lang="en" sz="1100" b="1">
                          <a:solidFill>
                            <a:srgbClr val="6AA84F"/>
                          </a:solidFill>
                        </a:rPr>
                        <a:t>28%</a:t>
                      </a:r>
                      <a:endParaRPr sz="1100" b="1">
                        <a:solidFill>
                          <a:srgbClr val="6AA84F"/>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11700" y="555600"/>
            <a:ext cx="4323600" cy="755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a:solidFill>
                  <a:srgbClr val="434343"/>
                </a:solidFill>
              </a:rPr>
              <a:t>VACANCY IN ALBANY, NY</a:t>
            </a:r>
            <a:endParaRPr sz="3600"/>
          </a:p>
        </p:txBody>
      </p:sp>
      <p:sp>
        <p:nvSpPr>
          <p:cNvPr id="360" name="Shape 360"/>
          <p:cNvSpPr txBox="1">
            <a:spLocks noGrp="1"/>
          </p:cNvSpPr>
          <p:nvPr>
            <p:ph type="body" idx="1"/>
          </p:nvPr>
        </p:nvSpPr>
        <p:spPr>
          <a:xfrm>
            <a:off x="311700" y="1389600"/>
            <a:ext cx="3840300" cy="3239100"/>
          </a:xfrm>
          <a:prstGeom prst="rect">
            <a:avLst/>
          </a:prstGeom>
        </p:spPr>
        <p:txBody>
          <a:bodyPr spcFirstLastPara="1" wrap="square" lIns="91425" tIns="91425" rIns="91425" bIns="91425" anchor="t" anchorCtr="0">
            <a:noAutofit/>
          </a:bodyPr>
          <a:lstStyle/>
          <a:p>
            <a:pPr marL="457200" lvl="0" indent="-323850" rtl="0">
              <a:spcBef>
                <a:spcPts val="0"/>
              </a:spcBef>
              <a:spcAft>
                <a:spcPts val="0"/>
              </a:spcAft>
              <a:buClr>
                <a:srgbClr val="666666"/>
              </a:buClr>
              <a:buSzPts val="1500"/>
              <a:buChar char="●"/>
            </a:pPr>
            <a:r>
              <a:rPr lang="en" sz="1500">
                <a:solidFill>
                  <a:srgbClr val="666666"/>
                </a:solidFill>
              </a:rPr>
              <a:t>Vacant properties are concentrated in the city’s most economically distressed neighorboods</a:t>
            </a:r>
            <a:endParaRPr sz="1500">
              <a:solidFill>
                <a:srgbClr val="666666"/>
              </a:solidFill>
            </a:endParaRPr>
          </a:p>
          <a:p>
            <a:pPr marL="457200" lvl="0" indent="-323850" rtl="0">
              <a:spcBef>
                <a:spcPts val="1000"/>
              </a:spcBef>
              <a:spcAft>
                <a:spcPts val="0"/>
              </a:spcAft>
              <a:buClr>
                <a:srgbClr val="666666"/>
              </a:buClr>
              <a:buSzPts val="1500"/>
              <a:buChar char="●"/>
            </a:pPr>
            <a:r>
              <a:rPr lang="en" sz="1500">
                <a:solidFill>
                  <a:srgbClr val="666666"/>
                </a:solidFill>
              </a:rPr>
              <a:t>There are 1.07 vacant buildings for every 100 people in the City of Albany</a:t>
            </a:r>
            <a:endParaRPr sz="1500">
              <a:solidFill>
                <a:srgbClr val="666666"/>
              </a:solidFill>
            </a:endParaRPr>
          </a:p>
          <a:p>
            <a:pPr marL="457200" lvl="0" indent="-323850" rtl="0">
              <a:spcBef>
                <a:spcPts val="1000"/>
              </a:spcBef>
              <a:spcAft>
                <a:spcPts val="0"/>
              </a:spcAft>
              <a:buClr>
                <a:srgbClr val="666666"/>
              </a:buClr>
              <a:buSzPts val="1500"/>
              <a:buChar char="●"/>
            </a:pPr>
            <a:r>
              <a:rPr lang="en" sz="1500">
                <a:solidFill>
                  <a:srgbClr val="666666"/>
                </a:solidFill>
              </a:rPr>
              <a:t>Estimated 1,050 vacant buildings</a:t>
            </a:r>
            <a:endParaRPr sz="1500">
              <a:solidFill>
                <a:srgbClr val="666666"/>
              </a:solidFill>
            </a:endParaRPr>
          </a:p>
          <a:p>
            <a:pPr marL="457200" lvl="0" indent="-323850" rtl="0">
              <a:spcBef>
                <a:spcPts val="1000"/>
              </a:spcBef>
              <a:spcAft>
                <a:spcPts val="0"/>
              </a:spcAft>
              <a:buClr>
                <a:srgbClr val="666666"/>
              </a:buClr>
              <a:buSzPts val="1500"/>
              <a:buChar char="●"/>
            </a:pPr>
            <a:r>
              <a:rPr lang="en" sz="1500">
                <a:solidFill>
                  <a:srgbClr val="666666"/>
                </a:solidFill>
              </a:rPr>
              <a:t>Around 15% of all parcels in Albany are vacant </a:t>
            </a:r>
            <a:endParaRPr sz="1500">
              <a:solidFill>
                <a:srgbClr val="666666"/>
              </a:solidFill>
            </a:endParaRPr>
          </a:p>
        </p:txBody>
      </p:sp>
      <p:pic>
        <p:nvPicPr>
          <p:cNvPr id="361" name="Shape 361"/>
          <p:cNvPicPr preferRelativeResize="0"/>
          <p:nvPr/>
        </p:nvPicPr>
        <p:blipFill>
          <a:blip r:embed="rId3">
            <a:alphaModFix/>
          </a:blip>
          <a:stretch>
            <a:fillRect/>
          </a:stretch>
        </p:blipFill>
        <p:spPr>
          <a:xfrm>
            <a:off x="4208536" y="1389700"/>
            <a:ext cx="4518139" cy="32391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Shape 366"/>
          <p:cNvPicPr preferRelativeResize="0"/>
          <p:nvPr/>
        </p:nvPicPr>
        <p:blipFill>
          <a:blip r:embed="rId3">
            <a:alphaModFix/>
          </a:blip>
          <a:stretch>
            <a:fillRect/>
          </a:stretch>
        </p:blipFill>
        <p:spPr>
          <a:xfrm>
            <a:off x="1155562" y="558863"/>
            <a:ext cx="6832876" cy="4025775"/>
          </a:xfrm>
          <a:prstGeom prst="rect">
            <a:avLst/>
          </a:prstGeom>
          <a:noFill/>
          <a:ln>
            <a:noFill/>
          </a:ln>
        </p:spPr>
      </p:pic>
      <p:sp>
        <p:nvSpPr>
          <p:cNvPr id="367" name="Shape 367"/>
          <p:cNvSpPr txBox="1"/>
          <p:nvPr/>
        </p:nvSpPr>
        <p:spPr>
          <a:xfrm>
            <a:off x="1155600" y="4549800"/>
            <a:ext cx="6832800" cy="5937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i="1">
                <a:solidFill>
                  <a:srgbClr val="666666"/>
                </a:solidFill>
                <a:latin typeface="Calibri"/>
                <a:ea typeface="Calibri"/>
                <a:cs typeface="Calibri"/>
                <a:sym typeface="Calibri"/>
              </a:rPr>
              <a:t>Source:</a:t>
            </a:r>
            <a:r>
              <a:rPr lang="en" i="1">
                <a:solidFill>
                  <a:srgbClr val="666666"/>
                </a:solidFill>
                <a:uFill>
                  <a:noFill/>
                </a:uFill>
                <a:latin typeface="Calibri"/>
                <a:ea typeface="Calibri"/>
                <a:cs typeface="Calibri"/>
                <a:sym typeface="Calibri"/>
                <a:hlinkClick r:id="rId4"/>
              </a:rPr>
              <a:t> </a:t>
            </a:r>
            <a:r>
              <a:rPr lang="en" i="1" u="sng">
                <a:solidFill>
                  <a:srgbClr val="666666"/>
                </a:solidFill>
                <a:latin typeface="Calibri"/>
                <a:ea typeface="Calibri"/>
                <a:cs typeface="Calibri"/>
                <a:sym typeface="Calibri"/>
                <a:hlinkClick r:id="rId4"/>
              </a:rPr>
              <a:t>https://dsl.richmond.edu/panorama/redlining/#loc=4/36.71/-96.93&amp;opacity=0.8</a:t>
            </a:r>
            <a:endParaRPr i="1" u="sng">
              <a:solidFill>
                <a:srgbClr val="666666"/>
              </a:solidFill>
              <a:latin typeface="Calibri"/>
              <a:ea typeface="Calibri"/>
              <a:cs typeface="Calibri"/>
              <a:sym typeface="Calibri"/>
              <a:hlinkClick r:id="rId4"/>
            </a:endParaRPr>
          </a:p>
        </p:txBody>
      </p:sp>
      <p:sp>
        <p:nvSpPr>
          <p:cNvPr id="368" name="Shape 36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1938 HOLC MAP: ALBANY, NY</a:t>
            </a:r>
            <a:endParaRPr>
              <a:solidFill>
                <a:srgbClr val="43434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Shape 373"/>
          <p:cNvPicPr preferRelativeResize="0"/>
          <p:nvPr/>
        </p:nvPicPr>
        <p:blipFill>
          <a:blip r:embed="rId3">
            <a:alphaModFix/>
          </a:blip>
          <a:stretch>
            <a:fillRect/>
          </a:stretch>
        </p:blipFill>
        <p:spPr>
          <a:xfrm>
            <a:off x="841475" y="478675"/>
            <a:ext cx="7461025" cy="4186150"/>
          </a:xfrm>
          <a:prstGeom prst="rect">
            <a:avLst/>
          </a:prstGeom>
          <a:noFill/>
          <a:ln>
            <a:noFill/>
          </a:ln>
        </p:spPr>
      </p:pic>
      <p:sp>
        <p:nvSpPr>
          <p:cNvPr id="374" name="Shape 374"/>
          <p:cNvSpPr txBox="1"/>
          <p:nvPr/>
        </p:nvSpPr>
        <p:spPr>
          <a:xfrm>
            <a:off x="2183550" y="4704400"/>
            <a:ext cx="4776900" cy="3897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i="1">
                <a:solidFill>
                  <a:srgbClr val="666666"/>
                </a:solidFill>
                <a:latin typeface="Calibri"/>
                <a:ea typeface="Calibri"/>
                <a:cs typeface="Calibri"/>
                <a:sym typeface="Calibri"/>
              </a:rPr>
              <a:t>Source </a:t>
            </a:r>
            <a:r>
              <a:rPr lang="en" i="1" u="sng">
                <a:solidFill>
                  <a:srgbClr val="666666"/>
                </a:solidFill>
                <a:latin typeface="Calibri"/>
                <a:ea typeface="Calibri"/>
                <a:cs typeface="Calibri"/>
                <a:sym typeface="Calibri"/>
                <a:hlinkClick r:id="rId4"/>
              </a:rPr>
              <a:t>http://demographics.coopercenter.org/racial-dot-map</a:t>
            </a:r>
            <a:endParaRPr i="1" u="sng">
              <a:solidFill>
                <a:srgbClr val="666666"/>
              </a:solidFill>
              <a:latin typeface="Calibri"/>
              <a:ea typeface="Calibri"/>
              <a:cs typeface="Calibri"/>
              <a:sym typeface="Calibri"/>
              <a:hlinkClick r:id="rId4"/>
            </a:endParaRPr>
          </a:p>
        </p:txBody>
      </p:sp>
      <p:sp>
        <p:nvSpPr>
          <p:cNvPr id="375" name="Shape 37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2010 RACIAL DOT MAP: ALBANY, NY</a:t>
            </a:r>
            <a:endParaRPr>
              <a:solidFill>
                <a:srgbClr val="434343"/>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Shape 380"/>
          <p:cNvPicPr preferRelativeResize="0"/>
          <p:nvPr/>
        </p:nvPicPr>
        <p:blipFill>
          <a:blip r:embed="rId3">
            <a:alphaModFix/>
          </a:blip>
          <a:stretch>
            <a:fillRect/>
          </a:stretch>
        </p:blipFill>
        <p:spPr>
          <a:xfrm>
            <a:off x="1442850" y="445025"/>
            <a:ext cx="6258275" cy="4486625"/>
          </a:xfrm>
          <a:prstGeom prst="rect">
            <a:avLst/>
          </a:prstGeom>
          <a:noFill/>
          <a:ln>
            <a:noFill/>
          </a:ln>
        </p:spPr>
      </p:pic>
      <p:sp>
        <p:nvSpPr>
          <p:cNvPr id="381" name="Shape 38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5/1/18 A</a:t>
            </a:r>
            <a:r>
              <a:rPr lang="en"/>
              <a:t>LBANY COUNTY LAND BANK</a:t>
            </a:r>
            <a:r>
              <a:rPr lang="en">
                <a:solidFill>
                  <a:srgbClr val="434343"/>
                </a:solidFill>
              </a:rPr>
              <a:t> INVENTORY</a:t>
            </a:r>
            <a:endParaRPr>
              <a:solidFill>
                <a:srgbClr val="43434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WHAT IS A LAND BANK?</a:t>
            </a:r>
            <a:endParaRPr>
              <a:solidFill>
                <a:srgbClr val="434343"/>
              </a:solidFill>
            </a:endParaRPr>
          </a:p>
        </p:txBody>
      </p:sp>
      <p:sp>
        <p:nvSpPr>
          <p:cNvPr id="156" name="Shape 156"/>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p>
            <a:pPr marL="0" lvl="0" indent="0" rtl="0">
              <a:lnSpc>
                <a:spcPct val="90000"/>
              </a:lnSpc>
              <a:spcBef>
                <a:spcPts val="1200"/>
              </a:spcBef>
              <a:spcAft>
                <a:spcPts val="0"/>
              </a:spcAft>
              <a:buNone/>
            </a:pPr>
            <a:r>
              <a:rPr lang="en" sz="1800">
                <a:solidFill>
                  <a:srgbClr val="666666"/>
                </a:solidFill>
                <a:latin typeface="Arial"/>
                <a:ea typeface="Arial"/>
                <a:cs typeface="Arial"/>
                <a:sym typeface="Arial"/>
              </a:rPr>
              <a:t>Land Banks are non-profits or public authorities dedicated to bringing vacant, abandoned, or tax delinquent-foreclosed properties into </a:t>
            </a:r>
            <a:r>
              <a:rPr lang="en" sz="1800" b="1" i="1">
                <a:solidFill>
                  <a:srgbClr val="666666"/>
                </a:solidFill>
                <a:latin typeface="Arial"/>
                <a:ea typeface="Arial"/>
                <a:cs typeface="Arial"/>
                <a:sym typeface="Arial"/>
              </a:rPr>
              <a:t>productive use</a:t>
            </a:r>
            <a:endParaRPr sz="1800" b="1" i="1">
              <a:solidFill>
                <a:srgbClr val="666666"/>
              </a:solidFill>
              <a:latin typeface="Arial"/>
              <a:ea typeface="Arial"/>
              <a:cs typeface="Arial"/>
              <a:sym typeface="Arial"/>
            </a:endParaRPr>
          </a:p>
          <a:p>
            <a:pPr marL="0" lvl="0" indent="0" rtl="0">
              <a:spcBef>
                <a:spcPts val="200"/>
              </a:spcBef>
              <a:spcAft>
                <a:spcPts val="1600"/>
              </a:spcAft>
              <a:buNone/>
            </a:pPr>
            <a:endParaRPr sz="1800">
              <a:solidFill>
                <a:srgbClr val="434343"/>
              </a:solidFill>
            </a:endParaRPr>
          </a:p>
        </p:txBody>
      </p:sp>
      <p:sp>
        <p:nvSpPr>
          <p:cNvPr id="157" name="Shape 157"/>
          <p:cNvSpPr txBox="1"/>
          <p:nvPr/>
        </p:nvSpPr>
        <p:spPr>
          <a:xfrm>
            <a:off x="4540200" y="4480729"/>
            <a:ext cx="4292400" cy="559396"/>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300"/>
              </a:spcBef>
              <a:spcAft>
                <a:spcPts val="0"/>
              </a:spcAft>
              <a:buNone/>
            </a:pPr>
            <a:r>
              <a:rPr lang="en" sz="1050" dirty="0">
                <a:solidFill>
                  <a:srgbClr val="4D5659"/>
                </a:solidFill>
              </a:rPr>
              <a:t>Land Bank Information Headquarters:</a:t>
            </a:r>
            <a:r>
              <a:rPr lang="en" sz="1050" dirty="0">
                <a:solidFill>
                  <a:srgbClr val="4D5659"/>
                </a:solidFill>
                <a:uFill>
                  <a:noFill/>
                </a:uFill>
                <a:hlinkClick r:id="rId3"/>
              </a:rPr>
              <a:t> </a:t>
            </a:r>
            <a:r>
              <a:rPr lang="en" sz="1050" u="sng" dirty="0">
                <a:solidFill>
                  <a:schemeClr val="hlink"/>
                </a:solidFill>
                <a:hlinkClick r:id="rId3"/>
              </a:rPr>
              <a:t>http://www.communityprogress.net/land-bank-headquarters-pages-446.php</a:t>
            </a:r>
            <a:endParaRPr sz="1050" u="sng" dirty="0">
              <a:solidFill>
                <a:schemeClr val="hlink"/>
              </a:solidFill>
              <a:hlinkClick r:id="rId3"/>
            </a:endParaRPr>
          </a:p>
        </p:txBody>
      </p:sp>
      <p:pic>
        <p:nvPicPr>
          <p:cNvPr id="158" name="Shape 158"/>
          <p:cNvPicPr preferRelativeResize="0"/>
          <p:nvPr/>
        </p:nvPicPr>
        <p:blipFill>
          <a:blip r:embed="rId4">
            <a:alphaModFix/>
          </a:blip>
          <a:stretch>
            <a:fillRect/>
          </a:stretch>
        </p:blipFill>
        <p:spPr>
          <a:xfrm>
            <a:off x="4648200" y="556450"/>
            <a:ext cx="4292400" cy="392427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ALBANY COMMUNITY LAND TRUST (ACLT)</a:t>
            </a:r>
            <a:endParaRPr>
              <a:solidFill>
                <a:srgbClr val="434343"/>
              </a:solidFill>
            </a:endParaRPr>
          </a:p>
        </p:txBody>
      </p:sp>
      <p:pic>
        <p:nvPicPr>
          <p:cNvPr id="387" name="Shape 387"/>
          <p:cNvPicPr preferRelativeResize="0"/>
          <p:nvPr/>
        </p:nvPicPr>
        <p:blipFill>
          <a:blip r:embed="rId3">
            <a:alphaModFix/>
          </a:blip>
          <a:stretch>
            <a:fillRect/>
          </a:stretch>
        </p:blipFill>
        <p:spPr>
          <a:xfrm>
            <a:off x="2577538" y="4199591"/>
            <a:ext cx="3562350" cy="638175"/>
          </a:xfrm>
          <a:prstGeom prst="rect">
            <a:avLst/>
          </a:prstGeom>
          <a:noFill/>
          <a:ln>
            <a:noFill/>
          </a:ln>
        </p:spPr>
      </p:pic>
      <p:sp>
        <p:nvSpPr>
          <p:cNvPr id="388" name="Shape 38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b="1" i="1">
                <a:solidFill>
                  <a:srgbClr val="434343"/>
                </a:solidFill>
              </a:rPr>
              <a:t>MISSION</a:t>
            </a:r>
            <a:endParaRPr sz="2000" b="1" i="1">
              <a:solidFill>
                <a:srgbClr val="434343"/>
              </a:solidFill>
            </a:endParaRPr>
          </a:p>
          <a:p>
            <a:pPr marL="0" lvl="0" indent="0" rtl="0">
              <a:spcBef>
                <a:spcPts val="1600"/>
              </a:spcBef>
              <a:spcAft>
                <a:spcPts val="0"/>
              </a:spcAft>
              <a:buNone/>
            </a:pPr>
            <a:r>
              <a:rPr lang="en">
                <a:solidFill>
                  <a:srgbClr val="666666"/>
                </a:solidFill>
                <a:highlight>
                  <a:srgbClr val="FFFFFF"/>
                </a:highlight>
              </a:rPr>
              <a:t>To develop affordable housing opportunities for low-income people, preserve housing affordability for future generations, combat community deterioration by promoting economic opportunities in low-income neighborhoods, and educate the general public about ongoing and innovative methods of community development.</a:t>
            </a:r>
            <a:endParaRPr>
              <a:solidFill>
                <a:srgbClr val="666666"/>
              </a:solidFill>
            </a:endParaRPr>
          </a:p>
          <a:p>
            <a:pPr marL="0" lvl="0" indent="0" rtl="0">
              <a:spcBef>
                <a:spcPts val="16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ALBANY COMMUNITY LAND TRUST</a:t>
            </a:r>
            <a:endParaRPr>
              <a:solidFill>
                <a:srgbClr val="434343"/>
              </a:solidFill>
            </a:endParaRPr>
          </a:p>
        </p:txBody>
      </p:sp>
      <p:sp>
        <p:nvSpPr>
          <p:cNvPr id="394" name="Shape 394"/>
          <p:cNvSpPr txBox="1">
            <a:spLocks noGrp="1"/>
          </p:cNvSpPr>
          <p:nvPr>
            <p:ph type="body" idx="1"/>
          </p:nvPr>
        </p:nvSpPr>
        <p:spPr>
          <a:xfrm>
            <a:off x="311700" y="1266175"/>
            <a:ext cx="7521300" cy="33027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666666"/>
              </a:buClr>
              <a:buSzPts val="1800"/>
              <a:buChar char="●"/>
            </a:pPr>
            <a:r>
              <a:rPr lang="en" sz="1800">
                <a:solidFill>
                  <a:srgbClr val="666666"/>
                </a:solidFill>
              </a:rPr>
              <a:t>Community-based non-profit founded in 1987</a:t>
            </a:r>
            <a:endParaRPr sz="1800">
              <a:solidFill>
                <a:srgbClr val="666666"/>
              </a:solidFill>
            </a:endParaRPr>
          </a:p>
          <a:p>
            <a:pPr marL="457200" lvl="0" indent="-342900" rtl="0">
              <a:spcBef>
                <a:spcPts val="1000"/>
              </a:spcBef>
              <a:spcAft>
                <a:spcPts val="0"/>
              </a:spcAft>
              <a:buClr>
                <a:srgbClr val="666666"/>
              </a:buClr>
              <a:buSzPts val="1800"/>
              <a:buChar char="●"/>
            </a:pPr>
            <a:r>
              <a:rPr lang="en" sz="1800">
                <a:solidFill>
                  <a:srgbClr val="666666"/>
                </a:solidFill>
              </a:rPr>
              <a:t>Manages over 40 rental units occupied by low-moderate income tenants</a:t>
            </a:r>
            <a:endParaRPr sz="1800">
              <a:solidFill>
                <a:srgbClr val="666666"/>
              </a:solidFill>
            </a:endParaRPr>
          </a:p>
          <a:p>
            <a:pPr marL="457200" lvl="0" indent="-342900" rtl="0">
              <a:spcBef>
                <a:spcPts val="1000"/>
              </a:spcBef>
              <a:spcAft>
                <a:spcPts val="0"/>
              </a:spcAft>
              <a:buClr>
                <a:srgbClr val="666666"/>
              </a:buClr>
              <a:buSzPts val="1800"/>
              <a:buChar char="●"/>
            </a:pPr>
            <a:r>
              <a:rPr lang="en" sz="1800">
                <a:solidFill>
                  <a:srgbClr val="666666"/>
                </a:solidFill>
              </a:rPr>
              <a:t>Has sold over 35 homes to low-moderate income, first time homebuyers</a:t>
            </a:r>
            <a:endParaRPr sz="1800">
              <a:solidFill>
                <a:srgbClr val="666666"/>
              </a:solidFill>
            </a:endParaRPr>
          </a:p>
          <a:p>
            <a:pPr marL="457200" lvl="0" indent="-342900" rtl="0">
              <a:spcBef>
                <a:spcPts val="1000"/>
              </a:spcBef>
              <a:spcAft>
                <a:spcPts val="1000"/>
              </a:spcAft>
              <a:buClr>
                <a:srgbClr val="666666"/>
              </a:buClr>
              <a:buSzPts val="1800"/>
              <a:buChar char="●"/>
            </a:pPr>
            <a:r>
              <a:rPr lang="en" sz="1800">
                <a:solidFill>
                  <a:srgbClr val="666666"/>
                </a:solidFill>
              </a:rPr>
              <a:t>Operates as a traditional Community Land Trust to ensure permanent affordability</a:t>
            </a:r>
            <a:endParaRPr sz="1800">
              <a:solidFill>
                <a:srgbClr val="666666"/>
              </a:solidFill>
            </a:endParaRPr>
          </a:p>
        </p:txBody>
      </p:sp>
      <p:pic>
        <p:nvPicPr>
          <p:cNvPr id="395" name="Shape 395"/>
          <p:cNvPicPr preferRelativeResize="0"/>
          <p:nvPr/>
        </p:nvPicPr>
        <p:blipFill>
          <a:blip r:embed="rId3">
            <a:alphaModFix/>
          </a:blip>
          <a:stretch>
            <a:fillRect/>
          </a:stretch>
        </p:blipFill>
        <p:spPr>
          <a:xfrm>
            <a:off x="2577538" y="4199591"/>
            <a:ext cx="3562350" cy="638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ALBANY COUNTY LAND BANK (ACLB)</a:t>
            </a:r>
            <a:endParaRPr>
              <a:solidFill>
                <a:srgbClr val="434343"/>
              </a:solidFill>
            </a:endParaRPr>
          </a:p>
        </p:txBody>
      </p:sp>
      <p:sp>
        <p:nvSpPr>
          <p:cNvPr id="401" name="Shape 40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000" b="1" i="1">
                <a:solidFill>
                  <a:srgbClr val="434343"/>
                </a:solidFill>
              </a:rPr>
              <a:t>MISSION</a:t>
            </a:r>
            <a:endParaRPr sz="2000" b="1" i="1">
              <a:solidFill>
                <a:srgbClr val="434343"/>
              </a:solidFill>
            </a:endParaRPr>
          </a:p>
          <a:p>
            <a:pPr marL="0" lvl="0" indent="0" rtl="0">
              <a:lnSpc>
                <a:spcPct val="90000"/>
              </a:lnSpc>
              <a:spcBef>
                <a:spcPts val="1600"/>
              </a:spcBef>
              <a:spcAft>
                <a:spcPts val="0"/>
              </a:spcAft>
              <a:buNone/>
            </a:pPr>
            <a:r>
              <a:rPr lang="en">
                <a:solidFill>
                  <a:srgbClr val="666666"/>
                </a:solidFill>
              </a:rPr>
              <a:t>Facilitate the process of acquiring, improving and redistributing vacant and abandoned properties; eliminate the harms and liabilities caused by such properties; return properties to productive use while being consistent with the municipality’s redevelopment and comprehensive plans</a:t>
            </a:r>
            <a:endParaRPr>
              <a:solidFill>
                <a:srgbClr val="666666"/>
              </a:solidFill>
            </a:endParaRPr>
          </a:p>
          <a:p>
            <a:pPr marL="0" lvl="0" indent="0">
              <a:spcBef>
                <a:spcPts val="200"/>
              </a:spcBef>
              <a:spcAft>
                <a:spcPts val="1600"/>
              </a:spcAft>
              <a:buNone/>
            </a:pPr>
            <a:endParaRPr b="1" i="1">
              <a:solidFill>
                <a:srgbClr val="666666"/>
              </a:solidFill>
            </a:endParaRPr>
          </a:p>
        </p:txBody>
      </p:sp>
      <p:pic>
        <p:nvPicPr>
          <p:cNvPr id="402" name="Shape 402"/>
          <p:cNvPicPr preferRelativeResize="0"/>
          <p:nvPr/>
        </p:nvPicPr>
        <p:blipFill>
          <a:blip r:embed="rId3">
            <a:alphaModFix/>
          </a:blip>
          <a:stretch>
            <a:fillRect/>
          </a:stretch>
        </p:blipFill>
        <p:spPr>
          <a:xfrm>
            <a:off x="2055398" y="3610298"/>
            <a:ext cx="5033225" cy="1378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ALBANY COUNTY LAND BANK (ACLB)</a:t>
            </a:r>
            <a:endParaRPr>
              <a:solidFill>
                <a:srgbClr val="434343"/>
              </a:solidFill>
            </a:endParaRPr>
          </a:p>
        </p:txBody>
      </p:sp>
      <p:sp>
        <p:nvSpPr>
          <p:cNvPr id="408" name="Shape 40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rtl="0">
              <a:lnSpc>
                <a:spcPct val="90000"/>
              </a:lnSpc>
              <a:spcBef>
                <a:spcPts val="1200"/>
              </a:spcBef>
              <a:spcAft>
                <a:spcPts val="0"/>
              </a:spcAft>
              <a:buClr>
                <a:srgbClr val="666666"/>
              </a:buClr>
              <a:buSzPts val="1800"/>
              <a:buChar char="●"/>
            </a:pPr>
            <a:r>
              <a:rPr lang="en">
                <a:solidFill>
                  <a:srgbClr val="666666"/>
                </a:solidFill>
              </a:rPr>
              <a:t>Non-profit public authority established in 2014</a:t>
            </a:r>
            <a:endParaRPr>
              <a:solidFill>
                <a:srgbClr val="666666"/>
              </a:solidFill>
            </a:endParaRPr>
          </a:p>
          <a:p>
            <a:pPr marL="457200" lvl="0" indent="-342900" rtl="0">
              <a:lnSpc>
                <a:spcPct val="90000"/>
              </a:lnSpc>
              <a:spcBef>
                <a:spcPts val="1200"/>
              </a:spcBef>
              <a:spcAft>
                <a:spcPts val="0"/>
              </a:spcAft>
              <a:buClr>
                <a:srgbClr val="666666"/>
              </a:buClr>
              <a:buSzPts val="1800"/>
              <a:buChar char="●"/>
            </a:pPr>
            <a:r>
              <a:rPr lang="en">
                <a:solidFill>
                  <a:srgbClr val="666666"/>
                </a:solidFill>
              </a:rPr>
              <a:t>Acquired over 700 tax-foreclosed, vacant, or abandoned properties since 2015</a:t>
            </a:r>
            <a:endParaRPr>
              <a:solidFill>
                <a:srgbClr val="666666"/>
              </a:solidFill>
            </a:endParaRPr>
          </a:p>
          <a:p>
            <a:pPr marL="457200" lvl="0" indent="-342900" rtl="0">
              <a:lnSpc>
                <a:spcPct val="90000"/>
              </a:lnSpc>
              <a:spcBef>
                <a:spcPts val="1200"/>
              </a:spcBef>
              <a:spcAft>
                <a:spcPts val="0"/>
              </a:spcAft>
              <a:buClr>
                <a:srgbClr val="666666"/>
              </a:buClr>
              <a:buSzPts val="1800"/>
              <a:buChar char="●"/>
            </a:pPr>
            <a:r>
              <a:rPr lang="en">
                <a:solidFill>
                  <a:srgbClr val="666666"/>
                </a:solidFill>
              </a:rPr>
              <a:t>Returned over 240 properties to productive use</a:t>
            </a:r>
            <a:endParaRPr>
              <a:solidFill>
                <a:srgbClr val="666666"/>
              </a:solidFill>
            </a:endParaRPr>
          </a:p>
          <a:p>
            <a:pPr marL="0" lvl="0" indent="0">
              <a:spcBef>
                <a:spcPts val="1000"/>
              </a:spcBef>
              <a:spcAft>
                <a:spcPts val="1600"/>
              </a:spcAft>
              <a:buNone/>
            </a:pPr>
            <a:endParaRPr>
              <a:solidFill>
                <a:srgbClr val="666666"/>
              </a:solidFill>
            </a:endParaRPr>
          </a:p>
        </p:txBody>
      </p:sp>
      <p:pic>
        <p:nvPicPr>
          <p:cNvPr id="409" name="Shape 409"/>
          <p:cNvPicPr preferRelativeResize="0"/>
          <p:nvPr/>
        </p:nvPicPr>
        <p:blipFill>
          <a:blip r:embed="rId3">
            <a:alphaModFix/>
          </a:blip>
          <a:stretch>
            <a:fillRect/>
          </a:stretch>
        </p:blipFill>
        <p:spPr>
          <a:xfrm>
            <a:off x="2055398" y="3610298"/>
            <a:ext cx="5033225" cy="1378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Shape 414"/>
          <p:cNvPicPr preferRelativeResize="0"/>
          <p:nvPr/>
        </p:nvPicPr>
        <p:blipFill>
          <a:blip r:embed="rId3">
            <a:alphaModFix/>
          </a:blip>
          <a:stretch>
            <a:fillRect/>
          </a:stretch>
        </p:blipFill>
        <p:spPr>
          <a:xfrm>
            <a:off x="257175" y="952700"/>
            <a:ext cx="4806099" cy="3610350"/>
          </a:xfrm>
          <a:prstGeom prst="rect">
            <a:avLst/>
          </a:prstGeom>
          <a:noFill/>
          <a:ln>
            <a:noFill/>
          </a:ln>
        </p:spPr>
      </p:pic>
      <p:pic>
        <p:nvPicPr>
          <p:cNvPr id="415" name="Shape 415"/>
          <p:cNvPicPr preferRelativeResize="0"/>
          <p:nvPr/>
        </p:nvPicPr>
        <p:blipFill>
          <a:blip r:embed="rId4">
            <a:alphaModFix/>
          </a:blip>
          <a:stretch>
            <a:fillRect/>
          </a:stretch>
        </p:blipFill>
        <p:spPr>
          <a:xfrm>
            <a:off x="5372749" y="277863"/>
            <a:ext cx="3440851" cy="4587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276950" y="450050"/>
            <a:ext cx="3826825" cy="4243400"/>
          </a:xfrm>
          <a:prstGeom prst="rect">
            <a:avLst/>
          </a:prstGeom>
          <a:noFill/>
          <a:ln>
            <a:noFill/>
          </a:ln>
        </p:spPr>
      </p:pic>
      <p:pic>
        <p:nvPicPr>
          <p:cNvPr id="421" name="Shape 421"/>
          <p:cNvPicPr preferRelativeResize="0"/>
          <p:nvPr/>
        </p:nvPicPr>
        <p:blipFill>
          <a:blip r:embed="rId4">
            <a:alphaModFix/>
          </a:blip>
          <a:stretch>
            <a:fillRect/>
          </a:stretch>
        </p:blipFill>
        <p:spPr>
          <a:xfrm>
            <a:off x="4308950" y="830345"/>
            <a:ext cx="4638550" cy="348281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THE CHALLENGE</a:t>
            </a:r>
            <a:endParaRPr>
              <a:solidFill>
                <a:srgbClr val="434343"/>
              </a:solidFill>
            </a:endParaRPr>
          </a:p>
        </p:txBody>
      </p:sp>
      <p:sp>
        <p:nvSpPr>
          <p:cNvPr id="427" name="Shape 427"/>
          <p:cNvSpPr txBox="1">
            <a:spLocks noGrp="1"/>
          </p:cNvSpPr>
          <p:nvPr>
            <p:ph type="body" idx="1"/>
          </p:nvPr>
        </p:nvSpPr>
        <p:spPr>
          <a:xfrm>
            <a:off x="311700" y="1266175"/>
            <a:ext cx="3999900" cy="3302700"/>
          </a:xfrm>
          <a:prstGeom prst="rect">
            <a:avLst/>
          </a:prstGeom>
        </p:spPr>
        <p:txBody>
          <a:bodyPr spcFirstLastPara="1" wrap="square" lIns="91425" tIns="91425" rIns="91425" bIns="91425" anchor="ctr" anchorCtr="0">
            <a:noAutofit/>
          </a:bodyPr>
          <a:lstStyle/>
          <a:p>
            <a:pPr marL="457200" lvl="0" indent="-342900" rtl="0">
              <a:lnSpc>
                <a:spcPct val="90000"/>
              </a:lnSpc>
              <a:spcBef>
                <a:spcPts val="1200"/>
              </a:spcBef>
              <a:spcAft>
                <a:spcPts val="0"/>
              </a:spcAft>
              <a:buClr>
                <a:srgbClr val="666666"/>
              </a:buClr>
              <a:buSzPts val="1800"/>
              <a:buChar char="●"/>
            </a:pPr>
            <a:r>
              <a:rPr lang="en" sz="1800"/>
              <a:t>Concentrated poverty</a:t>
            </a:r>
            <a:endParaRPr sz="1800">
              <a:solidFill>
                <a:srgbClr val="666666"/>
              </a:solidFill>
            </a:endParaRPr>
          </a:p>
          <a:p>
            <a:pPr marL="457200" lvl="0" indent="-342900" rtl="0">
              <a:lnSpc>
                <a:spcPct val="90000"/>
              </a:lnSpc>
              <a:spcBef>
                <a:spcPts val="1200"/>
              </a:spcBef>
              <a:spcAft>
                <a:spcPts val="0"/>
              </a:spcAft>
              <a:buClr>
                <a:srgbClr val="666666"/>
              </a:buClr>
              <a:buSzPts val="1800"/>
              <a:buChar char="●"/>
            </a:pPr>
            <a:r>
              <a:rPr lang="en" sz="1800"/>
              <a:t>Generations of </a:t>
            </a:r>
            <a:r>
              <a:rPr lang="en" sz="1800">
                <a:solidFill>
                  <a:srgbClr val="666666"/>
                </a:solidFill>
              </a:rPr>
              <a:t>disinvestment</a:t>
            </a:r>
            <a:endParaRPr sz="1800">
              <a:solidFill>
                <a:srgbClr val="666666"/>
              </a:solidFill>
            </a:endParaRPr>
          </a:p>
          <a:p>
            <a:pPr marL="457200" lvl="0" indent="-342900" rtl="0">
              <a:lnSpc>
                <a:spcPct val="90000"/>
              </a:lnSpc>
              <a:spcBef>
                <a:spcPts val="1200"/>
              </a:spcBef>
              <a:spcAft>
                <a:spcPts val="1000"/>
              </a:spcAft>
              <a:buClr>
                <a:srgbClr val="666666"/>
              </a:buClr>
              <a:buSzPts val="1800"/>
              <a:buChar char="●"/>
            </a:pPr>
            <a:r>
              <a:rPr lang="en" sz="1800"/>
              <a:t>Upside down economics</a:t>
            </a:r>
            <a:endParaRPr sz="1800">
              <a:solidFill>
                <a:srgbClr val="666666"/>
              </a:solidFill>
            </a:endParaRPr>
          </a:p>
        </p:txBody>
      </p:sp>
      <p:pic>
        <p:nvPicPr>
          <p:cNvPr id="428" name="Shape 428"/>
          <p:cNvPicPr preferRelativeResize="0"/>
          <p:nvPr/>
        </p:nvPicPr>
        <p:blipFill>
          <a:blip r:embed="rId3">
            <a:alphaModFix/>
          </a:blip>
          <a:stretch>
            <a:fillRect/>
          </a:stretch>
        </p:blipFill>
        <p:spPr>
          <a:xfrm>
            <a:off x="4464000" y="1304825"/>
            <a:ext cx="4527600" cy="324589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SOLUTION: FORMALIZED PARTNERSHIP + PROGRAMS</a:t>
            </a:r>
            <a:endParaRPr>
              <a:solidFill>
                <a:srgbClr val="434343"/>
              </a:solidFill>
            </a:endParaRPr>
          </a:p>
        </p:txBody>
      </p:sp>
      <p:sp>
        <p:nvSpPr>
          <p:cNvPr id="434" name="Shape 434"/>
          <p:cNvSpPr txBox="1">
            <a:spLocks noGrp="1"/>
          </p:cNvSpPr>
          <p:nvPr>
            <p:ph type="body" idx="1"/>
          </p:nvPr>
        </p:nvSpPr>
        <p:spPr>
          <a:xfrm>
            <a:off x="311700" y="1574800"/>
            <a:ext cx="8520600" cy="2835600"/>
          </a:xfrm>
          <a:prstGeom prst="rect">
            <a:avLst/>
          </a:prstGeom>
        </p:spPr>
        <p:txBody>
          <a:bodyPr spcFirstLastPara="1" wrap="square" lIns="91425" tIns="91425" rIns="91425" bIns="91425" anchor="t" anchorCtr="0">
            <a:noAutofit/>
          </a:bodyPr>
          <a:lstStyle/>
          <a:p>
            <a:pPr marL="457200" lvl="0" indent="-342900" rtl="0">
              <a:lnSpc>
                <a:spcPct val="90000"/>
              </a:lnSpc>
              <a:spcBef>
                <a:spcPts val="1200"/>
              </a:spcBef>
              <a:spcAft>
                <a:spcPts val="0"/>
              </a:spcAft>
              <a:buClr>
                <a:srgbClr val="666666"/>
              </a:buClr>
              <a:buSzPts val="1800"/>
              <a:buChar char="●"/>
            </a:pPr>
            <a:r>
              <a:rPr lang="en">
                <a:solidFill>
                  <a:srgbClr val="666666"/>
                </a:solidFill>
              </a:rPr>
              <a:t>Inclusive Neighborhoods Program</a:t>
            </a:r>
            <a:endParaRPr>
              <a:solidFill>
                <a:srgbClr val="666666"/>
              </a:solidFill>
            </a:endParaRPr>
          </a:p>
          <a:p>
            <a:pPr marL="457200" lvl="0" indent="-342900" rtl="0">
              <a:lnSpc>
                <a:spcPct val="90000"/>
              </a:lnSpc>
              <a:spcBef>
                <a:spcPts val="1200"/>
              </a:spcBef>
              <a:spcAft>
                <a:spcPts val="0"/>
              </a:spcAft>
              <a:buClr>
                <a:srgbClr val="666666"/>
              </a:buClr>
              <a:buSzPts val="1800"/>
              <a:buChar char="●"/>
            </a:pPr>
            <a:r>
              <a:rPr lang="en">
                <a:solidFill>
                  <a:srgbClr val="666666"/>
                </a:solidFill>
              </a:rPr>
              <a:t>Vacant Land Working Group and Resident Learning Exchange</a:t>
            </a:r>
            <a:endParaRPr>
              <a:solidFill>
                <a:srgbClr val="666666"/>
              </a:solidFill>
            </a:endParaRPr>
          </a:p>
          <a:p>
            <a:pPr marL="457200" lvl="0" indent="-342900" rtl="0">
              <a:lnSpc>
                <a:spcPct val="90000"/>
              </a:lnSpc>
              <a:spcBef>
                <a:spcPts val="1200"/>
              </a:spcBef>
              <a:spcAft>
                <a:spcPts val="0"/>
              </a:spcAft>
              <a:buClr>
                <a:srgbClr val="666666"/>
              </a:buClr>
              <a:buSzPts val="1800"/>
              <a:buChar char="●"/>
            </a:pPr>
            <a:r>
              <a:rPr lang="en">
                <a:solidFill>
                  <a:srgbClr val="666666"/>
                </a:solidFill>
              </a:rPr>
              <a:t>Vacant Land Community Maintenance and Stewardship Pilot Program</a:t>
            </a:r>
            <a:endParaRPr>
              <a:solidFill>
                <a:srgbClr val="666666"/>
              </a:solidFill>
            </a:endParaRPr>
          </a:p>
          <a:p>
            <a:pPr marL="457200" lvl="0" indent="-342900" rtl="0">
              <a:lnSpc>
                <a:spcPct val="90000"/>
              </a:lnSpc>
              <a:spcBef>
                <a:spcPts val="1200"/>
              </a:spcBef>
              <a:spcAft>
                <a:spcPts val="0"/>
              </a:spcAft>
              <a:buClr>
                <a:srgbClr val="666666"/>
              </a:buClr>
              <a:buSzPts val="1800"/>
              <a:buChar char="●"/>
            </a:pPr>
            <a:r>
              <a:rPr lang="en">
                <a:solidFill>
                  <a:srgbClr val="666666"/>
                </a:solidFill>
              </a:rPr>
              <a:t>Breathing Blocks: Concept, Third Street Corridor Pilot, and Community Event—Lots to Do, Lots for You</a:t>
            </a:r>
            <a:endParaRPr>
              <a:solidFill>
                <a:srgbClr val="666666"/>
              </a:solidFill>
            </a:endParaRPr>
          </a:p>
          <a:p>
            <a:pPr marL="0" lvl="0" indent="0" rtl="0">
              <a:spcBef>
                <a:spcPts val="1000"/>
              </a:spcBef>
              <a:spcAft>
                <a:spcPts val="1600"/>
              </a:spcAft>
              <a:buNone/>
            </a:pPr>
            <a:endParaRPr sz="1800">
              <a:solidFill>
                <a:srgbClr val="66666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INCLUSIVE NEIGHBORHOODS</a:t>
            </a:r>
            <a:endParaRPr>
              <a:solidFill>
                <a:srgbClr val="434343"/>
              </a:solidFill>
            </a:endParaRPr>
          </a:p>
        </p:txBody>
      </p:sp>
      <p:sp>
        <p:nvSpPr>
          <p:cNvPr id="440" name="Shape 440"/>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p>
            <a:pPr marL="0" lvl="0" indent="0" rtl="0">
              <a:lnSpc>
                <a:spcPct val="90000"/>
              </a:lnSpc>
              <a:spcBef>
                <a:spcPts val="1200"/>
              </a:spcBef>
              <a:spcAft>
                <a:spcPts val="0"/>
              </a:spcAft>
              <a:buNone/>
            </a:pPr>
            <a:r>
              <a:rPr lang="en" sz="1800" b="1" i="1">
                <a:solidFill>
                  <a:srgbClr val="666666"/>
                </a:solidFill>
              </a:rPr>
              <a:t>PROMOTE INCLUSIVE, MIXED-INCOME NEIGHBORHOODS</a:t>
            </a:r>
            <a:endParaRPr sz="1800" b="1" i="1">
              <a:solidFill>
                <a:srgbClr val="666666"/>
              </a:solidFill>
            </a:endParaRPr>
          </a:p>
          <a:p>
            <a:pPr marL="457200" lvl="0" indent="-317500" rtl="0">
              <a:lnSpc>
                <a:spcPct val="90000"/>
              </a:lnSpc>
              <a:spcBef>
                <a:spcPts val="1200"/>
              </a:spcBef>
              <a:spcAft>
                <a:spcPts val="0"/>
              </a:spcAft>
              <a:buClr>
                <a:srgbClr val="666666"/>
              </a:buClr>
              <a:buSzPts val="1400"/>
              <a:buChar char="●"/>
            </a:pPr>
            <a:r>
              <a:rPr lang="en">
                <a:solidFill>
                  <a:srgbClr val="666666"/>
                </a:solidFill>
              </a:rPr>
              <a:t>Properties valued at or below $100k </a:t>
            </a:r>
            <a:r>
              <a:rPr lang="en" b="1" i="1">
                <a:solidFill>
                  <a:srgbClr val="666666"/>
                </a:solidFill>
              </a:rPr>
              <a:t>outside</a:t>
            </a:r>
            <a:r>
              <a:rPr lang="en">
                <a:solidFill>
                  <a:srgbClr val="666666"/>
                </a:solidFill>
              </a:rPr>
              <a:t> an ACLB focus neighborhood</a:t>
            </a:r>
            <a:endParaRPr>
              <a:solidFill>
                <a:srgbClr val="666666"/>
              </a:solidFill>
            </a:endParaRPr>
          </a:p>
          <a:p>
            <a:pPr marL="457200" lvl="0" indent="-317500" rtl="0">
              <a:lnSpc>
                <a:spcPct val="90000"/>
              </a:lnSpc>
              <a:spcBef>
                <a:spcPts val="1200"/>
              </a:spcBef>
              <a:spcAft>
                <a:spcPts val="0"/>
              </a:spcAft>
              <a:buClr>
                <a:srgbClr val="666666"/>
              </a:buClr>
              <a:buSzPts val="1400"/>
              <a:buChar char="●"/>
            </a:pPr>
            <a:r>
              <a:rPr lang="en">
                <a:solidFill>
                  <a:srgbClr val="666666"/>
                </a:solidFill>
              </a:rPr>
              <a:t>ACLT has a first look at qualifying properties and 15 days to express initial interest</a:t>
            </a:r>
            <a:endParaRPr>
              <a:solidFill>
                <a:srgbClr val="666666"/>
              </a:solidFill>
            </a:endParaRPr>
          </a:p>
          <a:p>
            <a:pPr marL="457200" lvl="0" indent="-317500" rtl="0">
              <a:lnSpc>
                <a:spcPct val="90000"/>
              </a:lnSpc>
              <a:spcBef>
                <a:spcPts val="1200"/>
              </a:spcBef>
              <a:spcAft>
                <a:spcPts val="0"/>
              </a:spcAft>
              <a:buClr>
                <a:srgbClr val="666666"/>
              </a:buClr>
              <a:buSzPts val="1400"/>
              <a:buChar char="●"/>
            </a:pPr>
            <a:r>
              <a:rPr lang="en">
                <a:solidFill>
                  <a:srgbClr val="666666"/>
                </a:solidFill>
              </a:rPr>
              <a:t>If interested in acquiring, 30 days to submit a purchase application</a:t>
            </a:r>
            <a:endParaRPr>
              <a:solidFill>
                <a:srgbClr val="666666"/>
              </a:solidFill>
            </a:endParaRPr>
          </a:p>
          <a:p>
            <a:pPr marL="457200" lvl="0" indent="-317500" rtl="0">
              <a:lnSpc>
                <a:spcPct val="90000"/>
              </a:lnSpc>
              <a:spcBef>
                <a:spcPts val="1200"/>
              </a:spcBef>
              <a:spcAft>
                <a:spcPts val="0"/>
              </a:spcAft>
              <a:buClr>
                <a:srgbClr val="666666"/>
              </a:buClr>
              <a:buSzPts val="1400"/>
              <a:buChar char="●"/>
            </a:pPr>
            <a:r>
              <a:rPr lang="en">
                <a:solidFill>
                  <a:srgbClr val="666666"/>
                </a:solidFill>
              </a:rPr>
              <a:t>Properties will be sold at a discount to ACLT as approved by ACLB’s Board of Directors</a:t>
            </a:r>
            <a:endParaRPr>
              <a:solidFill>
                <a:srgbClr val="666666"/>
              </a:solidFill>
            </a:endParaRPr>
          </a:p>
          <a:p>
            <a:pPr marL="0" lvl="0" indent="0" rtl="0">
              <a:lnSpc>
                <a:spcPct val="90000"/>
              </a:lnSpc>
              <a:spcBef>
                <a:spcPts val="1200"/>
              </a:spcBef>
              <a:spcAft>
                <a:spcPts val="200"/>
              </a:spcAft>
              <a:buNone/>
            </a:pPr>
            <a:endParaRPr b="1" u="sng">
              <a:solidFill>
                <a:srgbClr val="666666"/>
              </a:solidFill>
            </a:endParaRPr>
          </a:p>
        </p:txBody>
      </p:sp>
      <p:pic>
        <p:nvPicPr>
          <p:cNvPr id="441" name="Shape 441"/>
          <p:cNvPicPr preferRelativeResize="0"/>
          <p:nvPr/>
        </p:nvPicPr>
        <p:blipFill>
          <a:blip r:embed="rId3">
            <a:alphaModFix/>
          </a:blip>
          <a:stretch>
            <a:fillRect/>
          </a:stretch>
        </p:blipFill>
        <p:spPr>
          <a:xfrm>
            <a:off x="4311600" y="1265775"/>
            <a:ext cx="4527601" cy="330350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VACANT LAND WORKING GROUP + RESIDENT LEARNING EXCHANGE</a:t>
            </a:r>
            <a:endParaRPr>
              <a:solidFill>
                <a:srgbClr val="434343"/>
              </a:solidFill>
            </a:endParaRPr>
          </a:p>
          <a:p>
            <a:pPr marL="0" lvl="0" indent="0">
              <a:spcBef>
                <a:spcPts val="0"/>
              </a:spcBef>
              <a:spcAft>
                <a:spcPts val="0"/>
              </a:spcAft>
              <a:buNone/>
            </a:pPr>
            <a:endParaRPr/>
          </a:p>
        </p:txBody>
      </p:sp>
      <p:sp>
        <p:nvSpPr>
          <p:cNvPr id="447" name="Shape 447"/>
          <p:cNvSpPr txBox="1">
            <a:spLocks noGrp="1"/>
          </p:cNvSpPr>
          <p:nvPr>
            <p:ph type="body" idx="1"/>
          </p:nvPr>
        </p:nvSpPr>
        <p:spPr>
          <a:xfrm>
            <a:off x="311700" y="1266175"/>
            <a:ext cx="5538300" cy="3544800"/>
          </a:xfrm>
          <a:prstGeom prst="rect">
            <a:avLst/>
          </a:prstGeom>
        </p:spPr>
        <p:txBody>
          <a:bodyPr spcFirstLastPara="1" wrap="square" lIns="91425" tIns="91425" rIns="91425" bIns="91425" anchor="t" anchorCtr="0">
            <a:noAutofit/>
          </a:bodyPr>
          <a:lstStyle/>
          <a:p>
            <a:pPr marL="0" lvl="0" indent="0" rtl="0">
              <a:lnSpc>
                <a:spcPct val="100000"/>
              </a:lnSpc>
              <a:spcBef>
                <a:spcPts val="1200"/>
              </a:spcBef>
              <a:spcAft>
                <a:spcPts val="0"/>
              </a:spcAft>
              <a:buNone/>
            </a:pPr>
            <a:endParaRPr sz="1800" b="1" i="1"/>
          </a:p>
          <a:p>
            <a:pPr marL="0" lvl="0" indent="0" rtl="0">
              <a:lnSpc>
                <a:spcPct val="100000"/>
              </a:lnSpc>
              <a:spcBef>
                <a:spcPts val="1200"/>
              </a:spcBef>
              <a:spcAft>
                <a:spcPts val="0"/>
              </a:spcAft>
              <a:buNone/>
            </a:pPr>
            <a:r>
              <a:rPr lang="en" sz="1800" b="1" i="1">
                <a:solidFill>
                  <a:srgbClr val="666666"/>
                </a:solidFill>
              </a:rPr>
              <a:t>COMMUNITY INPUT ON VACANT LAND USES</a:t>
            </a:r>
            <a:endParaRPr/>
          </a:p>
          <a:p>
            <a:pPr marL="457200" lvl="0" indent="-317500" rtl="0">
              <a:spcBef>
                <a:spcPts val="1000"/>
              </a:spcBef>
              <a:spcAft>
                <a:spcPts val="0"/>
              </a:spcAft>
              <a:buClr>
                <a:srgbClr val="666666"/>
              </a:buClr>
              <a:buSzPts val="1400"/>
              <a:buChar char="●"/>
            </a:pPr>
            <a:r>
              <a:rPr lang="en">
                <a:solidFill>
                  <a:srgbClr val="666666"/>
                </a:solidFill>
              </a:rPr>
              <a:t>Incorporated a Vacant Land Working Group into the City’s Vacant Building Task Force</a:t>
            </a:r>
            <a:endParaRPr>
              <a:solidFill>
                <a:srgbClr val="666666"/>
              </a:solidFill>
            </a:endParaRPr>
          </a:p>
          <a:p>
            <a:pPr marL="457200" lvl="0" indent="-317500" rtl="0">
              <a:spcBef>
                <a:spcPts val="1000"/>
              </a:spcBef>
              <a:spcAft>
                <a:spcPts val="0"/>
              </a:spcAft>
              <a:buClr>
                <a:srgbClr val="666666"/>
              </a:buClr>
              <a:buSzPts val="1400"/>
              <a:buChar char="●"/>
            </a:pPr>
            <a:r>
              <a:rPr lang="en">
                <a:solidFill>
                  <a:srgbClr val="666666"/>
                </a:solidFill>
              </a:rPr>
              <a:t>Developed goals and an agenda for the VLWG</a:t>
            </a:r>
            <a:endParaRPr>
              <a:solidFill>
                <a:srgbClr val="666666"/>
              </a:solidFill>
            </a:endParaRPr>
          </a:p>
          <a:p>
            <a:pPr marL="457200" lvl="0" indent="-317500" rtl="0">
              <a:spcBef>
                <a:spcPts val="1000"/>
              </a:spcBef>
              <a:spcAft>
                <a:spcPts val="0"/>
              </a:spcAft>
              <a:buClr>
                <a:srgbClr val="666666"/>
              </a:buClr>
              <a:buSzPts val="1400"/>
              <a:buChar char="●"/>
            </a:pPr>
            <a:r>
              <a:rPr lang="en">
                <a:solidFill>
                  <a:srgbClr val="666666"/>
                </a:solidFill>
              </a:rPr>
              <a:t>Albany community members participated in a Resident Learning Exchange (RLE)  in Pittsburgh hosted by GTECH Strategies</a:t>
            </a:r>
            <a:endParaRPr>
              <a:solidFill>
                <a:srgbClr val="666666"/>
              </a:solidFill>
            </a:endParaRPr>
          </a:p>
          <a:p>
            <a:pPr marL="457200" lvl="0" indent="-317500" rtl="0">
              <a:spcBef>
                <a:spcPts val="1000"/>
              </a:spcBef>
              <a:spcAft>
                <a:spcPts val="1000"/>
              </a:spcAft>
              <a:buClr>
                <a:srgbClr val="666666"/>
              </a:buClr>
              <a:buSzPts val="1400"/>
              <a:buChar char="●"/>
            </a:pPr>
            <a:r>
              <a:rPr lang="en">
                <a:solidFill>
                  <a:srgbClr val="666666"/>
                </a:solidFill>
              </a:rPr>
              <a:t>RLE participants joined members of the VLWG for a day discussing priorities and visions for vacant land in Albany</a:t>
            </a:r>
            <a:endParaRPr>
              <a:solidFill>
                <a:srgbClr val="666666"/>
              </a:solidFill>
            </a:endParaRPr>
          </a:p>
        </p:txBody>
      </p:sp>
      <p:pic>
        <p:nvPicPr>
          <p:cNvPr id="448" name="Shape 448"/>
          <p:cNvPicPr preferRelativeResize="0"/>
          <p:nvPr/>
        </p:nvPicPr>
        <p:blipFill>
          <a:blip r:embed="rId3">
            <a:alphaModFix/>
          </a:blip>
          <a:stretch>
            <a:fillRect/>
          </a:stretch>
        </p:blipFill>
        <p:spPr>
          <a:xfrm>
            <a:off x="6162301" y="1053526"/>
            <a:ext cx="2603075" cy="1706225"/>
          </a:xfrm>
          <a:prstGeom prst="rect">
            <a:avLst/>
          </a:prstGeom>
          <a:noFill/>
          <a:ln w="9525" cap="flat" cmpd="sng">
            <a:solidFill>
              <a:srgbClr val="000000"/>
            </a:solidFill>
            <a:prstDash val="solid"/>
            <a:round/>
            <a:headEnd type="none" w="sm" len="sm"/>
            <a:tailEnd type="none" w="sm" len="sm"/>
          </a:ln>
        </p:spPr>
      </p:pic>
      <p:pic>
        <p:nvPicPr>
          <p:cNvPr id="449" name="Shape 449"/>
          <p:cNvPicPr preferRelativeResize="0"/>
          <p:nvPr/>
        </p:nvPicPr>
        <p:blipFill>
          <a:blip r:embed="rId4">
            <a:alphaModFix/>
          </a:blip>
          <a:stretch>
            <a:fillRect/>
          </a:stretch>
        </p:blipFill>
        <p:spPr>
          <a:xfrm>
            <a:off x="6162301" y="2858658"/>
            <a:ext cx="2603075" cy="195230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LAND BANKS BY THE NUMBERS</a:t>
            </a:r>
            <a:endParaRPr>
              <a:solidFill>
                <a:srgbClr val="434343"/>
              </a:solidFill>
            </a:endParaRPr>
          </a:p>
        </p:txBody>
      </p:sp>
      <p:pic>
        <p:nvPicPr>
          <p:cNvPr id="165" name="Shape 165"/>
          <p:cNvPicPr preferRelativeResize="0"/>
          <p:nvPr/>
        </p:nvPicPr>
        <p:blipFill>
          <a:blip r:embed="rId3">
            <a:alphaModFix/>
          </a:blip>
          <a:stretch>
            <a:fillRect/>
          </a:stretch>
        </p:blipFill>
        <p:spPr>
          <a:xfrm>
            <a:off x="2365350" y="1152425"/>
            <a:ext cx="4413291" cy="36862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COMMUNITY MAINTENANCE STEWARDSHIP PILOT</a:t>
            </a:r>
            <a:endParaRPr>
              <a:solidFill>
                <a:srgbClr val="434343"/>
              </a:solidFill>
            </a:endParaRPr>
          </a:p>
        </p:txBody>
      </p:sp>
      <p:sp>
        <p:nvSpPr>
          <p:cNvPr id="455" name="Shape 45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p>
            <a:pPr marL="0" lvl="0" indent="0" rtl="0">
              <a:lnSpc>
                <a:spcPct val="100000"/>
              </a:lnSpc>
              <a:spcBef>
                <a:spcPts val="1200"/>
              </a:spcBef>
              <a:spcAft>
                <a:spcPts val="0"/>
              </a:spcAft>
              <a:buNone/>
            </a:pPr>
            <a:r>
              <a:rPr lang="en" sz="1800" b="1" i="1">
                <a:solidFill>
                  <a:srgbClr val="666666"/>
                </a:solidFill>
              </a:rPr>
              <a:t>CREATE CLEANER, SAFER + FRIENDLIER NEIGHBORHOODS</a:t>
            </a:r>
            <a:endParaRPr sz="1800" b="1" i="1"/>
          </a:p>
          <a:p>
            <a:pPr marL="457200" lvl="0" indent="-317500" rtl="0">
              <a:spcBef>
                <a:spcPts val="1000"/>
              </a:spcBef>
              <a:spcAft>
                <a:spcPts val="0"/>
              </a:spcAft>
              <a:buClr>
                <a:srgbClr val="666666"/>
              </a:buClr>
              <a:buSzPts val="1400"/>
              <a:buChar char="●"/>
            </a:pPr>
            <a:r>
              <a:rPr lang="en">
                <a:solidFill>
                  <a:srgbClr val="666666"/>
                </a:solidFill>
              </a:rPr>
              <a:t>Tapped into the existing network of ACLT residents and ACLB vacant land</a:t>
            </a:r>
            <a:endParaRPr>
              <a:solidFill>
                <a:srgbClr val="666666"/>
              </a:solidFill>
            </a:endParaRPr>
          </a:p>
          <a:p>
            <a:pPr marL="457200" lvl="0" indent="-317500" rtl="0">
              <a:spcBef>
                <a:spcPts val="1000"/>
              </a:spcBef>
              <a:spcAft>
                <a:spcPts val="0"/>
              </a:spcAft>
              <a:buClr>
                <a:srgbClr val="666666"/>
              </a:buClr>
              <a:buSzPts val="1400"/>
              <a:buChar char="●"/>
            </a:pPr>
            <a:r>
              <a:rPr lang="en">
                <a:solidFill>
                  <a:srgbClr val="666666"/>
                </a:solidFill>
              </a:rPr>
              <a:t>Identified an area in the West Hill neighborhood with a heavy concentration of ACLB and ACLT assets</a:t>
            </a:r>
            <a:endParaRPr>
              <a:solidFill>
                <a:srgbClr val="666666"/>
              </a:solidFill>
            </a:endParaRPr>
          </a:p>
          <a:p>
            <a:pPr marL="457200" lvl="0" indent="-317500">
              <a:spcBef>
                <a:spcPts val="1000"/>
              </a:spcBef>
              <a:spcAft>
                <a:spcPts val="1000"/>
              </a:spcAft>
              <a:buClr>
                <a:srgbClr val="666666"/>
              </a:buClr>
              <a:buSzPts val="1400"/>
              <a:buChar char="●"/>
            </a:pPr>
            <a:r>
              <a:rPr lang="en">
                <a:solidFill>
                  <a:srgbClr val="666666"/>
                </a:solidFill>
              </a:rPr>
              <a:t>Program framework designed to incentivize residents to help take care of ACLB vacant lots as community stewards</a:t>
            </a:r>
            <a:endParaRPr>
              <a:solidFill>
                <a:srgbClr val="666666"/>
              </a:solidFill>
            </a:endParaRPr>
          </a:p>
        </p:txBody>
      </p:sp>
      <p:pic>
        <p:nvPicPr>
          <p:cNvPr id="456" name="Shape 456"/>
          <p:cNvPicPr preferRelativeResize="0"/>
          <p:nvPr/>
        </p:nvPicPr>
        <p:blipFill>
          <a:blip r:embed="rId3">
            <a:alphaModFix/>
          </a:blip>
          <a:stretch>
            <a:fillRect/>
          </a:stretch>
        </p:blipFill>
        <p:spPr>
          <a:xfrm>
            <a:off x="5583100" y="1266175"/>
            <a:ext cx="2349750" cy="34009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BREATHING BLOCKS</a:t>
            </a:r>
            <a:endParaRPr>
              <a:solidFill>
                <a:srgbClr val="434343"/>
              </a:solidFill>
            </a:endParaRPr>
          </a:p>
        </p:txBody>
      </p:sp>
      <p:sp>
        <p:nvSpPr>
          <p:cNvPr id="462" name="Shape 462"/>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p>
            <a:pPr marL="0" lvl="0" indent="0" rtl="0">
              <a:lnSpc>
                <a:spcPct val="90000"/>
              </a:lnSpc>
              <a:spcBef>
                <a:spcPts val="1200"/>
              </a:spcBef>
              <a:spcAft>
                <a:spcPts val="0"/>
              </a:spcAft>
              <a:buNone/>
            </a:pPr>
            <a:r>
              <a:rPr lang="en" sz="1800" b="1" i="1">
                <a:solidFill>
                  <a:srgbClr val="666666"/>
                </a:solidFill>
              </a:rPr>
              <a:t>MAXIMIZE IMPACT + PARTNERSHIPS</a:t>
            </a:r>
            <a:endParaRPr sz="1800" b="1" i="1">
              <a:solidFill>
                <a:srgbClr val="666666"/>
              </a:solidFill>
            </a:endParaRPr>
          </a:p>
          <a:p>
            <a:pPr marL="457200" lvl="0" indent="-317500" rtl="0">
              <a:lnSpc>
                <a:spcPct val="90000"/>
              </a:lnSpc>
              <a:spcBef>
                <a:spcPts val="1200"/>
              </a:spcBef>
              <a:spcAft>
                <a:spcPts val="0"/>
              </a:spcAft>
              <a:buClr>
                <a:srgbClr val="666666"/>
              </a:buClr>
              <a:buSzPts val="1400"/>
              <a:buChar char="●"/>
            </a:pPr>
            <a:r>
              <a:rPr lang="en">
                <a:solidFill>
                  <a:srgbClr val="666666"/>
                </a:solidFill>
              </a:rPr>
              <a:t>Engage stakeholders to make a collaborative effort to coordinate resources in a geographically targeted area aka “Breathing Block”</a:t>
            </a:r>
            <a:endParaRPr>
              <a:solidFill>
                <a:srgbClr val="666666"/>
              </a:solidFill>
            </a:endParaRPr>
          </a:p>
          <a:p>
            <a:pPr marL="457200" lvl="0" indent="-317500" rtl="0">
              <a:lnSpc>
                <a:spcPct val="90000"/>
              </a:lnSpc>
              <a:spcBef>
                <a:spcPts val="1200"/>
              </a:spcBef>
              <a:spcAft>
                <a:spcPts val="1000"/>
              </a:spcAft>
              <a:buClr>
                <a:srgbClr val="666666"/>
              </a:buClr>
              <a:buSzPts val="1400"/>
              <a:buChar char="●"/>
            </a:pPr>
            <a:r>
              <a:rPr lang="en">
                <a:solidFill>
                  <a:srgbClr val="666666"/>
                </a:solidFill>
              </a:rPr>
              <a:t>Host a community event to act as a catalyst for resident outreach and activity</a:t>
            </a:r>
            <a:endParaRPr>
              <a:solidFill>
                <a:srgbClr val="666666"/>
              </a:solidFill>
            </a:endParaRPr>
          </a:p>
        </p:txBody>
      </p:sp>
      <p:sp>
        <p:nvSpPr>
          <p:cNvPr id="463" name="Shape 463"/>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464" name="Shape 464"/>
          <p:cNvPicPr preferRelativeResize="0"/>
          <p:nvPr/>
        </p:nvPicPr>
        <p:blipFill>
          <a:blip r:embed="rId3">
            <a:alphaModFix/>
          </a:blip>
          <a:stretch>
            <a:fillRect/>
          </a:stretch>
        </p:blipFill>
        <p:spPr>
          <a:xfrm>
            <a:off x="4428693" y="1266175"/>
            <a:ext cx="4403609" cy="3302699"/>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BREAK OUT SESSION:</a:t>
            </a:r>
            <a:r>
              <a:rPr lang="en">
                <a:solidFill>
                  <a:srgbClr val="434343"/>
                </a:solidFill>
              </a:rPr>
              <a:t> QUESTIONS TO CONSIDER</a:t>
            </a:r>
            <a:endParaRPr>
              <a:solidFill>
                <a:srgbClr val="434343"/>
              </a:solidFill>
            </a:endParaRPr>
          </a:p>
        </p:txBody>
      </p:sp>
      <p:sp>
        <p:nvSpPr>
          <p:cNvPr id="475" name="Shape 475"/>
          <p:cNvSpPr txBox="1">
            <a:spLocks noGrp="1"/>
          </p:cNvSpPr>
          <p:nvPr>
            <p:ph type="body" idx="1"/>
          </p:nvPr>
        </p:nvSpPr>
        <p:spPr>
          <a:xfrm>
            <a:off x="311700" y="1340675"/>
            <a:ext cx="8520600" cy="33027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 sz="2400"/>
              <a:t>Why is it important to formalize partnerships?</a:t>
            </a:r>
            <a:endParaRPr sz="2400"/>
          </a:p>
          <a:p>
            <a:pPr marL="457200" lvl="0" indent="-381000" rtl="0">
              <a:spcBef>
                <a:spcPts val="0"/>
              </a:spcBef>
              <a:spcAft>
                <a:spcPts val="0"/>
              </a:spcAft>
              <a:buSzPts val="2400"/>
              <a:buAutoNum type="arabicPeriod"/>
            </a:pPr>
            <a:r>
              <a:rPr lang="en" sz="2400"/>
              <a:t>Why is permanent affordability important to consider?</a:t>
            </a:r>
            <a:endParaRPr sz="2400"/>
          </a:p>
          <a:p>
            <a:pPr marL="457200" lvl="0" indent="-381000" rtl="0">
              <a:spcBef>
                <a:spcPts val="0"/>
              </a:spcBef>
              <a:spcAft>
                <a:spcPts val="0"/>
              </a:spcAft>
              <a:buSzPts val="2400"/>
              <a:buAutoNum type="arabicPeriod"/>
            </a:pPr>
            <a:r>
              <a:rPr lang="en" sz="2400"/>
              <a:t>What barriers exist in your community to expand the inventory of permanently affordable housing? Who are the key stakeholders in your community that can help overcome these barriers?</a:t>
            </a:r>
            <a:endParaRPr sz="2400"/>
          </a:p>
          <a:p>
            <a:pPr marL="457200" lvl="0" indent="-381000">
              <a:spcBef>
                <a:spcPts val="0"/>
              </a:spcBef>
              <a:spcAft>
                <a:spcPts val="0"/>
              </a:spcAft>
              <a:buSzPts val="2400"/>
              <a:buAutoNum type="arabicPeriod"/>
            </a:pPr>
            <a:r>
              <a:rPr lang="en" sz="2400"/>
              <a:t>What are some steps you can take to initiate positive change?</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311688" y="541075"/>
            <a:ext cx="8520600" cy="1538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7200"/>
              <a:t>THANK YOU!</a:t>
            </a:r>
            <a:endParaRPr sz="7200"/>
          </a:p>
        </p:txBody>
      </p:sp>
      <p:pic>
        <p:nvPicPr>
          <p:cNvPr id="481" name="Shape 481"/>
          <p:cNvPicPr preferRelativeResize="0"/>
          <p:nvPr/>
        </p:nvPicPr>
        <p:blipFill>
          <a:blip r:embed="rId3">
            <a:alphaModFix/>
          </a:blip>
          <a:stretch>
            <a:fillRect/>
          </a:stretch>
        </p:blipFill>
        <p:spPr>
          <a:xfrm>
            <a:off x="983175" y="1995425"/>
            <a:ext cx="2892525" cy="1627050"/>
          </a:xfrm>
          <a:prstGeom prst="rect">
            <a:avLst/>
          </a:prstGeom>
          <a:noFill/>
          <a:ln>
            <a:noFill/>
          </a:ln>
        </p:spPr>
      </p:pic>
      <p:pic>
        <p:nvPicPr>
          <p:cNvPr id="482" name="Shape 482"/>
          <p:cNvPicPr preferRelativeResize="0"/>
          <p:nvPr/>
        </p:nvPicPr>
        <p:blipFill>
          <a:blip r:embed="rId4">
            <a:alphaModFix/>
          </a:blip>
          <a:stretch>
            <a:fillRect/>
          </a:stretch>
        </p:blipFill>
        <p:spPr>
          <a:xfrm>
            <a:off x="4721344" y="2161650"/>
            <a:ext cx="3417906" cy="1378650"/>
          </a:xfrm>
          <a:prstGeom prst="rect">
            <a:avLst/>
          </a:prstGeom>
          <a:noFill/>
          <a:ln>
            <a:noFill/>
          </a:ln>
        </p:spPr>
      </p:pic>
      <p:pic>
        <p:nvPicPr>
          <p:cNvPr id="483" name="Shape 483"/>
          <p:cNvPicPr preferRelativeResize="0"/>
          <p:nvPr/>
        </p:nvPicPr>
        <p:blipFill>
          <a:blip r:embed="rId5">
            <a:alphaModFix/>
          </a:blip>
          <a:stretch>
            <a:fillRect/>
          </a:stretch>
        </p:blipFill>
        <p:spPr>
          <a:xfrm>
            <a:off x="2055386" y="3622473"/>
            <a:ext cx="5033225" cy="1378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LAND BANKS ACROSS THE NATION: </a:t>
            </a:r>
            <a:r>
              <a:rPr lang="en" sz="1800" b="0">
                <a:solidFill>
                  <a:srgbClr val="666666"/>
                </a:solidFill>
                <a:latin typeface="Open Sans"/>
                <a:ea typeface="Open Sans"/>
                <a:cs typeface="Open Sans"/>
                <a:sym typeface="Open Sans"/>
              </a:rPr>
              <a:t>45-YEAR EVOLUTION</a:t>
            </a:r>
            <a:endParaRPr>
              <a:solidFill>
                <a:srgbClr val="666666"/>
              </a:solidFill>
            </a:endParaRPr>
          </a:p>
        </p:txBody>
      </p:sp>
      <p:sp>
        <p:nvSpPr>
          <p:cNvPr id="171" name="Shape 171"/>
          <p:cNvSpPr txBox="1">
            <a:spLocks noGrp="1"/>
          </p:cNvSpPr>
          <p:nvPr>
            <p:ph type="body" idx="1"/>
          </p:nvPr>
        </p:nvSpPr>
        <p:spPr>
          <a:xfrm>
            <a:off x="4807200" y="1266325"/>
            <a:ext cx="4025100" cy="3282000"/>
          </a:xfrm>
          <a:prstGeom prst="rect">
            <a:avLst/>
          </a:prstGeom>
        </p:spPr>
        <p:txBody>
          <a:bodyPr spcFirstLastPara="1" wrap="square" lIns="91425" tIns="91425" rIns="91425" bIns="91425" anchor="ctr" anchorCtr="0">
            <a:noAutofit/>
          </a:bodyPr>
          <a:lstStyle/>
          <a:p>
            <a:pPr marL="0" lvl="0" indent="0">
              <a:spcBef>
                <a:spcPts val="0"/>
              </a:spcBef>
              <a:spcAft>
                <a:spcPts val="1600"/>
              </a:spcAft>
              <a:buNone/>
            </a:pPr>
            <a:r>
              <a:rPr lang="en" b="1">
                <a:solidFill>
                  <a:srgbClr val="666666"/>
                </a:solidFill>
              </a:rPr>
              <a:t>Georgia, Michigan, New York, and Ohio</a:t>
            </a:r>
            <a:r>
              <a:rPr lang="en">
                <a:solidFill>
                  <a:srgbClr val="666666"/>
                </a:solidFill>
              </a:rPr>
              <a:t> are the states with the most land banks</a:t>
            </a:r>
            <a:endParaRPr>
              <a:solidFill>
                <a:srgbClr val="666666"/>
              </a:solidFill>
            </a:endParaRPr>
          </a:p>
        </p:txBody>
      </p:sp>
      <p:pic>
        <p:nvPicPr>
          <p:cNvPr id="172" name="Shape 172"/>
          <p:cNvPicPr preferRelativeResize="0"/>
          <p:nvPr/>
        </p:nvPicPr>
        <p:blipFill>
          <a:blip r:embed="rId3">
            <a:alphaModFix/>
          </a:blip>
          <a:stretch>
            <a:fillRect/>
          </a:stretch>
        </p:blipFill>
        <p:spPr>
          <a:xfrm>
            <a:off x="311700" y="1266325"/>
            <a:ext cx="2075039" cy="1978425"/>
          </a:xfrm>
          <a:prstGeom prst="rect">
            <a:avLst/>
          </a:prstGeom>
          <a:noFill/>
          <a:ln>
            <a:noFill/>
          </a:ln>
        </p:spPr>
      </p:pic>
      <p:pic>
        <p:nvPicPr>
          <p:cNvPr id="173" name="Shape 173"/>
          <p:cNvPicPr preferRelativeResize="0"/>
          <p:nvPr/>
        </p:nvPicPr>
        <p:blipFill>
          <a:blip r:embed="rId4">
            <a:alphaModFix/>
          </a:blip>
          <a:stretch>
            <a:fillRect/>
          </a:stretch>
        </p:blipFill>
        <p:spPr>
          <a:xfrm>
            <a:off x="311700" y="3244749"/>
            <a:ext cx="2075050" cy="1303613"/>
          </a:xfrm>
          <a:prstGeom prst="rect">
            <a:avLst/>
          </a:prstGeom>
          <a:noFill/>
          <a:ln>
            <a:noFill/>
          </a:ln>
        </p:spPr>
      </p:pic>
      <p:pic>
        <p:nvPicPr>
          <p:cNvPr id="174" name="Shape 174"/>
          <p:cNvPicPr preferRelativeResize="0"/>
          <p:nvPr/>
        </p:nvPicPr>
        <p:blipFill>
          <a:blip r:embed="rId5">
            <a:alphaModFix/>
          </a:blip>
          <a:stretch>
            <a:fillRect/>
          </a:stretch>
        </p:blipFill>
        <p:spPr>
          <a:xfrm>
            <a:off x="2447550" y="1266325"/>
            <a:ext cx="2201800" cy="3302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CORE POWERS OF LAND BANKS</a:t>
            </a:r>
            <a:endParaRPr>
              <a:solidFill>
                <a:srgbClr val="434343"/>
              </a:solidFill>
            </a:endParaRPr>
          </a:p>
        </p:txBody>
      </p:sp>
      <p:sp>
        <p:nvSpPr>
          <p:cNvPr id="180" name="Shape 18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666666"/>
              </a:buClr>
              <a:buSzPts val="1800"/>
              <a:buChar char="●"/>
            </a:pPr>
            <a:r>
              <a:rPr lang="en">
                <a:solidFill>
                  <a:srgbClr val="666666"/>
                </a:solidFill>
              </a:rPr>
              <a:t>Collaborate on an intergovernmental and regional basis </a:t>
            </a:r>
            <a:endParaRPr>
              <a:solidFill>
                <a:srgbClr val="666666"/>
              </a:solidFill>
            </a:endParaRPr>
          </a:p>
          <a:p>
            <a:pPr marL="457200" lvl="0" indent="-342900" rtl="0">
              <a:spcBef>
                <a:spcPts val="0"/>
              </a:spcBef>
              <a:spcAft>
                <a:spcPts val="0"/>
              </a:spcAft>
              <a:buClr>
                <a:srgbClr val="666666"/>
              </a:buClr>
              <a:buSzPts val="1800"/>
              <a:buChar char="●"/>
            </a:pPr>
            <a:r>
              <a:rPr lang="en" b="1">
                <a:solidFill>
                  <a:srgbClr val="666666"/>
                </a:solidFill>
              </a:rPr>
              <a:t>Acquire</a:t>
            </a:r>
            <a:r>
              <a:rPr lang="en">
                <a:solidFill>
                  <a:srgbClr val="666666"/>
                </a:solidFill>
              </a:rPr>
              <a:t> through various mechanisms, primarily through the tax foreclosure process at little to no cost (trump bid, credit bid)</a:t>
            </a:r>
            <a:endParaRPr>
              <a:solidFill>
                <a:srgbClr val="666666"/>
              </a:solidFill>
            </a:endParaRPr>
          </a:p>
          <a:p>
            <a:pPr marL="457200" lvl="0" indent="-342900" rtl="0">
              <a:spcBef>
                <a:spcPts val="0"/>
              </a:spcBef>
              <a:spcAft>
                <a:spcPts val="0"/>
              </a:spcAft>
              <a:buClr>
                <a:srgbClr val="666666"/>
              </a:buClr>
              <a:buSzPts val="1800"/>
              <a:buChar char="●"/>
            </a:pPr>
            <a:r>
              <a:rPr lang="en">
                <a:solidFill>
                  <a:srgbClr val="666666"/>
                </a:solidFill>
              </a:rPr>
              <a:t>Clear title and extinguishment of delinquent taxes</a:t>
            </a:r>
            <a:endParaRPr>
              <a:solidFill>
                <a:srgbClr val="666666"/>
              </a:solidFill>
            </a:endParaRPr>
          </a:p>
          <a:p>
            <a:pPr marL="457200" lvl="0" indent="-342900" rtl="0">
              <a:spcBef>
                <a:spcPts val="0"/>
              </a:spcBef>
              <a:spcAft>
                <a:spcPts val="0"/>
              </a:spcAft>
              <a:buClr>
                <a:srgbClr val="666666"/>
              </a:buClr>
              <a:buSzPts val="1800"/>
              <a:buChar char="●"/>
            </a:pPr>
            <a:r>
              <a:rPr lang="en">
                <a:solidFill>
                  <a:srgbClr val="666666"/>
                </a:solidFill>
              </a:rPr>
              <a:t>Hold property tax-exempt </a:t>
            </a:r>
            <a:endParaRPr>
              <a:solidFill>
                <a:srgbClr val="666666"/>
              </a:solidFill>
            </a:endParaRPr>
          </a:p>
          <a:p>
            <a:pPr marL="457200" lvl="0" indent="-342900" rtl="0">
              <a:spcBef>
                <a:spcPts val="0"/>
              </a:spcBef>
              <a:spcAft>
                <a:spcPts val="0"/>
              </a:spcAft>
              <a:buClr>
                <a:srgbClr val="666666"/>
              </a:buClr>
              <a:buSzPts val="1800"/>
              <a:buChar char="●"/>
            </a:pPr>
            <a:r>
              <a:rPr lang="en">
                <a:solidFill>
                  <a:srgbClr val="666666"/>
                </a:solidFill>
              </a:rPr>
              <a:t>Establish and uphold </a:t>
            </a:r>
            <a:r>
              <a:rPr lang="en" b="1">
                <a:solidFill>
                  <a:srgbClr val="666666"/>
                </a:solidFill>
              </a:rPr>
              <a:t>maintenance</a:t>
            </a:r>
            <a:r>
              <a:rPr lang="en">
                <a:solidFill>
                  <a:srgbClr val="666666"/>
                </a:solidFill>
              </a:rPr>
              <a:t> standards </a:t>
            </a:r>
            <a:endParaRPr>
              <a:solidFill>
                <a:srgbClr val="666666"/>
              </a:solidFill>
            </a:endParaRPr>
          </a:p>
          <a:p>
            <a:pPr marL="457200" lvl="0" indent="-342900" rtl="0">
              <a:spcBef>
                <a:spcPts val="0"/>
              </a:spcBef>
              <a:spcAft>
                <a:spcPts val="0"/>
              </a:spcAft>
              <a:buClr>
                <a:srgbClr val="666666"/>
              </a:buClr>
              <a:buSzPts val="1800"/>
              <a:buChar char="●"/>
            </a:pPr>
            <a:r>
              <a:rPr lang="en">
                <a:solidFill>
                  <a:srgbClr val="666666"/>
                </a:solidFill>
              </a:rPr>
              <a:t>Negotiate sales (avoid auctions &amp; bureaucracy) </a:t>
            </a:r>
            <a:endParaRPr>
              <a:solidFill>
                <a:srgbClr val="666666"/>
              </a:solidFill>
            </a:endParaRPr>
          </a:p>
          <a:p>
            <a:pPr marL="457200" lvl="0" indent="-342900" rtl="0">
              <a:spcBef>
                <a:spcPts val="0"/>
              </a:spcBef>
              <a:spcAft>
                <a:spcPts val="0"/>
              </a:spcAft>
              <a:buClr>
                <a:srgbClr val="666666"/>
              </a:buClr>
              <a:buSzPts val="1800"/>
              <a:buChar char="●"/>
            </a:pPr>
            <a:r>
              <a:rPr lang="en" b="1">
                <a:solidFill>
                  <a:srgbClr val="666666"/>
                </a:solidFill>
              </a:rPr>
              <a:t>Convey</a:t>
            </a:r>
            <a:r>
              <a:rPr lang="en">
                <a:solidFill>
                  <a:srgbClr val="666666"/>
                </a:solidFill>
              </a:rPr>
              <a:t> property for other than monetary consideration and consistent with local priorities </a:t>
            </a:r>
            <a:endParaRPr>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434343"/>
                </a:solidFill>
              </a:rPr>
              <a:t>KEY ELEMENTS OF LAND BANKS</a:t>
            </a:r>
            <a:endParaRPr>
              <a:solidFill>
                <a:srgbClr val="434343"/>
              </a:solidFill>
            </a:endParaRPr>
          </a:p>
        </p:txBody>
      </p:sp>
      <p:sp>
        <p:nvSpPr>
          <p:cNvPr id="186" name="Shape 186"/>
          <p:cNvSpPr txBox="1">
            <a:spLocks noGrp="1"/>
          </p:cNvSpPr>
          <p:nvPr>
            <p:ph type="body" idx="1"/>
          </p:nvPr>
        </p:nvSpPr>
        <p:spPr>
          <a:xfrm>
            <a:off x="311700" y="1266325"/>
            <a:ext cx="5154900" cy="3302700"/>
          </a:xfrm>
          <a:prstGeom prst="rect">
            <a:avLst/>
          </a:prstGeom>
        </p:spPr>
        <p:txBody>
          <a:bodyPr spcFirstLastPara="1" wrap="square" lIns="91425" tIns="91425" rIns="91425" bIns="91425" anchor="t" anchorCtr="0">
            <a:noAutofit/>
          </a:bodyPr>
          <a:lstStyle/>
          <a:p>
            <a:pPr marL="457200" lvl="0" indent="-342900" rtl="0">
              <a:spcBef>
                <a:spcPts val="1000"/>
              </a:spcBef>
              <a:spcAft>
                <a:spcPts val="0"/>
              </a:spcAft>
              <a:buClr>
                <a:srgbClr val="666666"/>
              </a:buClr>
              <a:buSzPts val="1800"/>
              <a:buChar char="●"/>
            </a:pPr>
            <a:r>
              <a:rPr lang="en">
                <a:solidFill>
                  <a:srgbClr val="666666"/>
                </a:solidFill>
              </a:rPr>
              <a:t>An alternative to the speculative auction that generates more predictable outcomes consistent with community needs and desires</a:t>
            </a:r>
            <a:endParaRPr>
              <a:solidFill>
                <a:srgbClr val="666666"/>
              </a:solidFill>
            </a:endParaRPr>
          </a:p>
          <a:p>
            <a:pPr marL="457200" lvl="0" indent="-342900">
              <a:spcBef>
                <a:spcPts val="1600"/>
              </a:spcBef>
              <a:spcAft>
                <a:spcPts val="0"/>
              </a:spcAft>
              <a:buClr>
                <a:srgbClr val="666666"/>
              </a:buClr>
              <a:buSzPts val="1800"/>
              <a:buChar char="●"/>
            </a:pPr>
            <a:r>
              <a:rPr lang="en">
                <a:solidFill>
                  <a:srgbClr val="666666"/>
                </a:solidFill>
              </a:rPr>
              <a:t>Will always need some kind of support—cash or in-kind—proportional to the scope and scale of of vacancy and blight it is expected to resolve</a:t>
            </a:r>
            <a:endParaRPr>
              <a:solidFill>
                <a:srgbClr val="666666"/>
              </a:solidFill>
            </a:endParaRPr>
          </a:p>
        </p:txBody>
      </p:sp>
      <p:pic>
        <p:nvPicPr>
          <p:cNvPr id="187" name="Shape 187"/>
          <p:cNvPicPr preferRelativeResize="0"/>
          <p:nvPr/>
        </p:nvPicPr>
        <p:blipFill>
          <a:blip r:embed="rId3">
            <a:alphaModFix/>
          </a:blip>
          <a:stretch>
            <a:fillRect/>
          </a:stretch>
        </p:blipFill>
        <p:spPr>
          <a:xfrm>
            <a:off x="5163900" y="722213"/>
            <a:ext cx="4132500" cy="38067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434343"/>
                </a:solidFill>
              </a:rPr>
              <a:t>GOALS + STRATEGIES OF LAND BANKS</a:t>
            </a:r>
            <a:endParaRPr>
              <a:solidFill>
                <a:srgbClr val="434343"/>
              </a:solidFill>
            </a:endParaRPr>
          </a:p>
        </p:txBody>
      </p:sp>
      <p:pic>
        <p:nvPicPr>
          <p:cNvPr id="193" name="Shape 193"/>
          <p:cNvPicPr preferRelativeResize="0"/>
          <p:nvPr/>
        </p:nvPicPr>
        <p:blipFill>
          <a:blip r:embed="rId3">
            <a:alphaModFix/>
          </a:blip>
          <a:stretch>
            <a:fillRect/>
          </a:stretch>
        </p:blipFill>
        <p:spPr>
          <a:xfrm>
            <a:off x="2519175" y="1152425"/>
            <a:ext cx="4105652" cy="36862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311700" y="2799250"/>
            <a:ext cx="8520600" cy="1769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b="1"/>
              <a:t>Grounded Solutions Network cultivates communities</a:t>
            </a:r>
            <a:endParaRPr b="1"/>
          </a:p>
          <a:p>
            <a:pPr marL="0" lvl="0" indent="0" algn="ctr">
              <a:spcBef>
                <a:spcPts val="0"/>
              </a:spcBef>
              <a:spcAft>
                <a:spcPts val="0"/>
              </a:spcAft>
              <a:buNone/>
            </a:pPr>
            <a:r>
              <a:rPr lang="en" b="1"/>
              <a:t>—equitable, inclusive and rich in opportunity—</a:t>
            </a:r>
            <a:endParaRPr b="1"/>
          </a:p>
          <a:p>
            <a:pPr marL="0" lvl="0" indent="0" algn="ctr">
              <a:spcBef>
                <a:spcPts val="0"/>
              </a:spcBef>
              <a:spcAft>
                <a:spcPts val="0"/>
              </a:spcAft>
              <a:buNone/>
            </a:pPr>
            <a:r>
              <a:rPr lang="en" b="1"/>
              <a:t>by advancing affordable housing solutions that last for generations</a:t>
            </a:r>
            <a:endParaRPr b="1"/>
          </a:p>
        </p:txBody>
      </p:sp>
      <p:pic>
        <p:nvPicPr>
          <p:cNvPr id="199" name="Shape 199"/>
          <p:cNvPicPr preferRelativeResize="0"/>
          <p:nvPr/>
        </p:nvPicPr>
        <p:blipFill>
          <a:blip r:embed="rId3">
            <a:alphaModFix/>
          </a:blip>
          <a:stretch>
            <a:fillRect/>
          </a:stretch>
        </p:blipFill>
        <p:spPr>
          <a:xfrm>
            <a:off x="2647950" y="428625"/>
            <a:ext cx="3848100" cy="2143125"/>
          </a:xfrm>
          <a:prstGeom prst="rect">
            <a:avLst/>
          </a:prstGeom>
          <a:noFill/>
          <a:ln>
            <a:noFill/>
          </a:ln>
        </p:spPr>
      </p:pic>
      <p:sp>
        <p:nvSpPr>
          <p:cNvPr id="200" name="Shape 200"/>
          <p:cNvSpPr/>
          <p:nvPr/>
        </p:nvSpPr>
        <p:spPr>
          <a:xfrm>
            <a:off x="0" y="2354250"/>
            <a:ext cx="9144000" cy="217500"/>
          </a:xfrm>
          <a:prstGeom prst="rect">
            <a:avLst/>
          </a:prstGeom>
          <a:solidFill>
            <a:srgbClr val="F7941E"/>
          </a:solidFill>
          <a:ln w="9525" cap="flat" cmpd="sng">
            <a:solidFill>
              <a:srgbClr val="F7941E"/>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3109</Words>
  <Application>Microsoft Macintosh PowerPoint</Application>
  <PresentationFormat>On-screen Show (16:9)</PresentationFormat>
  <Paragraphs>299</Paragraphs>
  <Slides>43</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PT Sans Narrow</vt:lpstr>
      <vt:lpstr>Asap</vt:lpstr>
      <vt:lpstr>Noto Sans Symbols</vt:lpstr>
      <vt:lpstr>Calibri</vt:lpstr>
      <vt:lpstr>Open Sans</vt:lpstr>
      <vt:lpstr>Arial</vt:lpstr>
      <vt:lpstr>Tropic</vt:lpstr>
      <vt:lpstr>WORKING BETTER TOGETHER</vt:lpstr>
      <vt:lpstr>SESSION OUTLINE</vt:lpstr>
      <vt:lpstr>WHAT IS A LAND BANK?</vt:lpstr>
      <vt:lpstr>LAND BANKS BY THE NUMBERS</vt:lpstr>
      <vt:lpstr>LAND BANKS ACROSS THE NATION: 45-YEAR EVOLUTION</vt:lpstr>
      <vt:lpstr>CORE POWERS OF LAND BANKS</vt:lpstr>
      <vt:lpstr>KEY ELEMENTS OF LAND BANKS</vt:lpstr>
      <vt:lpstr>GOALS + STRATEGIES OF LAND BANKS</vt:lpstr>
      <vt:lpstr>PowerPoint Presentation</vt:lpstr>
      <vt:lpstr>COMMUNITY LAND TRUSTS</vt:lpstr>
      <vt:lpstr>COMMUNITY LAND TRUSTS </vt:lpstr>
      <vt:lpstr>THE AFFORDABILITY GAP</vt:lpstr>
      <vt:lpstr>THE GROWING AFFORDABILITY GAP</vt:lpstr>
      <vt:lpstr>THE CLASSIC CLT</vt:lpstr>
      <vt:lpstr>TRIPARTITE BOARD </vt:lpstr>
      <vt:lpstr>THE CLASSIC CLT + VARIATIONS</vt:lpstr>
      <vt:lpstr>DUAL OWNERSHIP</vt:lpstr>
      <vt:lpstr>DUAL OWNERSHIP</vt:lpstr>
      <vt:lpstr>PROMOTING COLLABORATION</vt:lpstr>
      <vt:lpstr>FINDING ALIGNMENT</vt:lpstr>
      <vt:lpstr>OPPORTUNITIES FOR LAND BANK-CLT COLLABORATION</vt:lpstr>
      <vt:lpstr>CASE STUDY IN CLT + LB PARTNERSHIPS</vt:lpstr>
      <vt:lpstr>WHAT IS TASP?</vt:lpstr>
      <vt:lpstr>WHY ALBANY, NY?</vt:lpstr>
      <vt:lpstr>SNAPSHOT OF ALBANY, NY</vt:lpstr>
      <vt:lpstr>VACANCY IN ALBANY, NY</vt:lpstr>
      <vt:lpstr>1938 HOLC MAP: ALBANY, NY</vt:lpstr>
      <vt:lpstr>2010 RACIAL DOT MAP: ALBANY, NY</vt:lpstr>
      <vt:lpstr>5/1/18 ALBANY COUNTY LAND BANK INVENTORY</vt:lpstr>
      <vt:lpstr>ALBANY COMMUNITY LAND TRUST (ACLT)</vt:lpstr>
      <vt:lpstr>ALBANY COMMUNITY LAND TRUST</vt:lpstr>
      <vt:lpstr>ALBANY COUNTY LAND BANK (ACLB)</vt:lpstr>
      <vt:lpstr>ALBANY COUNTY LAND BANK (ACLB)</vt:lpstr>
      <vt:lpstr>PowerPoint Presentation</vt:lpstr>
      <vt:lpstr>PowerPoint Presentation</vt:lpstr>
      <vt:lpstr>THE CHALLENGE</vt:lpstr>
      <vt:lpstr>SOLUTION: FORMALIZED PARTNERSHIP + PROGRAMS</vt:lpstr>
      <vt:lpstr>INCLUSIVE NEIGHBORHOODS</vt:lpstr>
      <vt:lpstr>VACANT LAND WORKING GROUP + RESIDENT LEARNING EXCHANGE </vt:lpstr>
      <vt:lpstr>COMMUNITY MAINTENANCE STEWARDSHIP PILOT</vt:lpstr>
      <vt:lpstr>BREATHING BLOCKS</vt:lpstr>
      <vt:lpstr>BREAK OUT SESSION: QUESTIONS TO CONSIDER</vt:lpstr>
      <vt:lpstr>THANK YOU!</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BETTER TOGETHER</dc:title>
  <cp:lastModifiedBy>charlotteroconnor@gmail.com</cp:lastModifiedBy>
  <cp:revision>2</cp:revision>
  <dcterms:modified xsi:type="dcterms:W3CDTF">2018-05-14T15:42:30Z</dcterms:modified>
</cp:coreProperties>
</file>