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04" r:id="rId4"/>
    <p:sldMasterId id="2147483716" r:id="rId5"/>
    <p:sldMasterId id="2147483726" r:id="rId6"/>
    <p:sldMasterId id="2147483736" r:id="rId7"/>
    <p:sldMasterId id="2147483746" r:id="rId8"/>
    <p:sldMasterId id="2147483768" r:id="rId9"/>
    <p:sldMasterId id="2147483780" r:id="rId10"/>
    <p:sldMasterId id="2147483792" r:id="rId11"/>
    <p:sldMasterId id="2147483804" r:id="rId12"/>
    <p:sldMasterId id="2147483816" r:id="rId13"/>
    <p:sldMasterId id="2147483828" r:id="rId14"/>
    <p:sldMasterId id="2147483840" r:id="rId15"/>
    <p:sldMasterId id="2147483852" r:id="rId16"/>
    <p:sldMasterId id="2147483876" r:id="rId17"/>
    <p:sldMasterId id="2147483888" r:id="rId18"/>
    <p:sldMasterId id="2147483898" r:id="rId19"/>
    <p:sldMasterId id="2147483908" r:id="rId20"/>
    <p:sldMasterId id="2147483932" r:id="rId21"/>
  </p:sldMasterIdLst>
  <p:notesMasterIdLst>
    <p:notesMasterId r:id="rId93"/>
  </p:notesMasterIdLst>
  <p:sldIdLst>
    <p:sldId id="266" r:id="rId22"/>
    <p:sldId id="307" r:id="rId23"/>
    <p:sldId id="309" r:id="rId24"/>
    <p:sldId id="308" r:id="rId25"/>
    <p:sldId id="282" r:id="rId26"/>
    <p:sldId id="325" r:id="rId27"/>
    <p:sldId id="310" r:id="rId28"/>
    <p:sldId id="256" r:id="rId29"/>
    <p:sldId id="257" r:id="rId30"/>
    <p:sldId id="258" r:id="rId31"/>
    <p:sldId id="259" r:id="rId32"/>
    <p:sldId id="260" r:id="rId33"/>
    <p:sldId id="283" r:id="rId34"/>
    <p:sldId id="292" r:id="rId35"/>
    <p:sldId id="326" r:id="rId36"/>
    <p:sldId id="328" r:id="rId37"/>
    <p:sldId id="329" r:id="rId38"/>
    <p:sldId id="293" r:id="rId39"/>
    <p:sldId id="268" r:id="rId40"/>
    <p:sldId id="335" r:id="rId41"/>
    <p:sldId id="311" r:id="rId42"/>
    <p:sldId id="332" r:id="rId43"/>
    <p:sldId id="333" r:id="rId44"/>
    <p:sldId id="334" r:id="rId45"/>
    <p:sldId id="269" r:id="rId46"/>
    <p:sldId id="361" r:id="rId47"/>
    <p:sldId id="364" r:id="rId48"/>
    <p:sldId id="277" r:id="rId49"/>
    <p:sldId id="278" r:id="rId50"/>
    <p:sldId id="279" r:id="rId51"/>
    <p:sldId id="280" r:id="rId52"/>
    <p:sldId id="360" r:id="rId53"/>
    <p:sldId id="365" r:id="rId54"/>
    <p:sldId id="267" r:id="rId55"/>
    <p:sldId id="264" r:id="rId56"/>
    <p:sldId id="265" r:id="rId57"/>
    <p:sldId id="312" r:id="rId58"/>
    <p:sldId id="313" r:id="rId59"/>
    <p:sldId id="314" r:id="rId60"/>
    <p:sldId id="337" r:id="rId61"/>
    <p:sldId id="270" r:id="rId62"/>
    <p:sldId id="271" r:id="rId63"/>
    <p:sldId id="272" r:id="rId64"/>
    <p:sldId id="273" r:id="rId65"/>
    <p:sldId id="274" r:id="rId66"/>
    <p:sldId id="275" r:id="rId67"/>
    <p:sldId id="276" r:id="rId68"/>
    <p:sldId id="303" r:id="rId69"/>
    <p:sldId id="351" r:id="rId70"/>
    <p:sldId id="348" r:id="rId71"/>
    <p:sldId id="296" r:id="rId72"/>
    <p:sldId id="347" r:id="rId73"/>
    <p:sldId id="295" r:id="rId74"/>
    <p:sldId id="320" r:id="rId75"/>
    <p:sldId id="305" r:id="rId76"/>
    <p:sldId id="359" r:id="rId77"/>
    <p:sldId id="294" r:id="rId78"/>
    <p:sldId id="298" r:id="rId79"/>
    <p:sldId id="304" r:id="rId80"/>
    <p:sldId id="352" r:id="rId81"/>
    <p:sldId id="316" r:id="rId82"/>
    <p:sldId id="363" r:id="rId83"/>
    <p:sldId id="318" r:id="rId84"/>
    <p:sldId id="353" r:id="rId85"/>
    <p:sldId id="315" r:id="rId86"/>
    <p:sldId id="289" r:id="rId87"/>
    <p:sldId id="354" r:id="rId88"/>
    <p:sldId id="322" r:id="rId89"/>
    <p:sldId id="350" r:id="rId90"/>
    <p:sldId id="357" r:id="rId91"/>
    <p:sldId id="358"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3427"/>
    <a:srgbClr val="ED2736"/>
    <a:srgbClr val="641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39" autoAdjust="0"/>
    <p:restoredTop sz="94660"/>
  </p:normalViewPr>
  <p:slideViewPr>
    <p:cSldViewPr snapToGrid="0">
      <p:cViewPr varScale="1">
        <p:scale>
          <a:sx n="84" d="100"/>
          <a:sy n="84" d="100"/>
        </p:scale>
        <p:origin x="138" y="6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slide" Target="slides/slide68.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server01\LCA\Economic%20Development%20Strat%20Plan\Implementation\Tracking\Outcomes%20Tracking%20Tables%20&amp;%20Charts\BOS%20Outcomes%20Tracking%20-%20Master%20and%20Graphs%20Sourc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erver01\LCA\Economic%20Development%20Strat%20Plan\Implementation\Tracking\Outcomes%20Tracking%20Tables%20&amp;%20Charts\BOS%20Outcomes%20Tracking%20-%20Master%20and%20Graphs%20Sourc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915121086069321E-2"/>
          <c:y val="7.3946998858343688E-2"/>
          <c:w val="0.92425332603736854"/>
          <c:h val="0.77220501318461487"/>
        </c:manualLayout>
      </c:layout>
      <c:barChart>
        <c:barDir val="col"/>
        <c:grouping val="clustered"/>
        <c:varyColors val="0"/>
        <c:ser>
          <c:idx val="0"/>
          <c:order val="0"/>
          <c:tx>
            <c:strRef>
              <c:f>'OUTCOMES PROGRESS'!$R$1</c:f>
              <c:strCache>
                <c:ptCount val="1"/>
                <c:pt idx="0">
                  <c:v>Actual Progress*</c:v>
                </c:pt>
              </c:strCache>
            </c:strRef>
          </c:tx>
          <c:spPr>
            <a:solidFill>
              <a:srgbClr val="C00000"/>
            </a:solidFill>
            <a:ln>
              <a:solidFill>
                <a:srgbClr val="C00000"/>
              </a:solidFill>
            </a:ln>
            <a:effectLst>
              <a:outerShdw blurRad="50800" dist="38100" dir="2700000" algn="tl" rotWithShape="0">
                <a:prstClr val="black">
                  <a:alpha val="40000"/>
                </a:prstClr>
              </a:outerShdw>
            </a:effectLst>
          </c:spPr>
          <c:invertIfNegative val="0"/>
          <c:dLbls>
            <c:dLbl>
              <c:idx val="0"/>
              <c:layout/>
              <c:tx>
                <c:rich>
                  <a:bodyPr/>
                  <a:lstStyle/>
                  <a:p>
                    <a:fld id="{BD521A99-2EFE-441A-9557-ADA36A807CCF}" type="VALUE">
                      <a:rPr lang="en-US" sz="1600" b="1" i="0" u="none" strike="noStrike" kern="1200" baseline="0">
                        <a:solidFill>
                          <a:sysClr val="windowText" lastClr="000000"/>
                        </a:solidFill>
                      </a:rPr>
                      <a:pPr/>
                      <a:t>[VALUE]</a:t>
                    </a:fld>
                    <a:endParaRPr lang="en-US" b="1" dirty="0"/>
                  </a:p>
                  <a:p>
                    <a:fld id="{868C4DB3-7E7C-4E30-8024-4623A1D3D3BE}"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1"/>
              <c:layout/>
              <c:tx>
                <c:rich>
                  <a:bodyPr/>
                  <a:lstStyle/>
                  <a:p>
                    <a:fld id="{CC01DEE8-379D-498D-B632-DC40B8FCA98C}" type="VALUE">
                      <a:rPr lang="en-US" sz="1600" b="1" i="0" u="none" strike="noStrike" kern="1200" baseline="0">
                        <a:solidFill>
                          <a:sysClr val="windowText" lastClr="000000"/>
                        </a:solidFill>
                      </a:rPr>
                      <a:pPr/>
                      <a:t>[VALUE]</a:t>
                    </a:fld>
                    <a:endParaRPr lang="en-US" b="1" dirty="0"/>
                  </a:p>
                  <a:p>
                    <a:fld id="{FEF12209-DC50-4AB7-B52D-97CE9A3F3B94}"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2"/>
              <c:layout/>
              <c:tx>
                <c:rich>
                  <a:bodyPr/>
                  <a:lstStyle/>
                  <a:p>
                    <a:fld id="{8851B6E4-5CD8-4406-8B90-D9BC472467EA}" type="VALUE">
                      <a:rPr lang="en-US" sz="1600" b="1" i="0" u="none" strike="noStrike" kern="1200" baseline="0">
                        <a:solidFill>
                          <a:sysClr val="windowText" lastClr="000000"/>
                        </a:solidFill>
                      </a:rPr>
                      <a:pPr/>
                      <a:t>[VALUE]</a:t>
                    </a:fld>
                    <a:endParaRPr lang="en-US" b="1" dirty="0"/>
                  </a:p>
                  <a:p>
                    <a:fld id="{631BB3F4-050C-4C63-9251-3677B31C6F74}"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3"/>
              <c:layout/>
              <c:tx>
                <c:rich>
                  <a:bodyPr/>
                  <a:lstStyle/>
                  <a:p>
                    <a:fld id="{8CD734A7-BEF3-4476-A76E-71633016F902}" type="VALUE">
                      <a:rPr lang="en-US" sz="1600" b="1" i="0" u="none" strike="noStrike" kern="1200" baseline="0">
                        <a:solidFill>
                          <a:sysClr val="windowText" lastClr="000000"/>
                        </a:solidFill>
                      </a:rPr>
                      <a:pPr/>
                      <a:t>[VALUE]</a:t>
                    </a:fld>
                    <a:endParaRPr lang="en-US" b="1" dirty="0"/>
                  </a:p>
                  <a:p>
                    <a:fld id="{E867B87F-7179-42F3-BD19-DAB01AFAD0DC}"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4"/>
              <c:layout/>
              <c:tx>
                <c:rich>
                  <a:bodyPr/>
                  <a:lstStyle/>
                  <a:p>
                    <a:fld id="{09EF21B4-8F56-4B92-BFA5-B5D518298A5D}" type="VALUE">
                      <a:rPr lang="en-US" sz="1600" b="1" i="0" u="none" strike="noStrike" kern="1200" baseline="0">
                        <a:solidFill>
                          <a:sysClr val="windowText" lastClr="000000"/>
                        </a:solidFill>
                      </a:rPr>
                      <a:pPr/>
                      <a:t>[VALUE]</a:t>
                    </a:fld>
                    <a:endParaRPr lang="en-US" b="1" dirty="0"/>
                  </a:p>
                  <a:p>
                    <a:fld id="{C76BA254-9EFE-47D9-B63B-822EE703D481}"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5"/>
              <c:layout/>
              <c:tx>
                <c:rich>
                  <a:bodyPr/>
                  <a:lstStyle/>
                  <a:p>
                    <a:fld id="{806F779C-70AE-4DA4-ACBD-2B7C88C4EDAE}" type="VALUE">
                      <a:rPr lang="en-US" sz="1600" b="1" i="0" u="none" strike="noStrike" kern="1200" baseline="0">
                        <a:solidFill>
                          <a:sysClr val="windowText" lastClr="000000"/>
                        </a:solidFill>
                      </a:rPr>
                      <a:pPr/>
                      <a:t>[VALUE]</a:t>
                    </a:fld>
                    <a:endParaRPr lang="en-US" b="1" dirty="0"/>
                  </a:p>
                  <a:p>
                    <a:fld id="{3DF59EEB-8233-4057-9D1C-16AD735ABAAF}"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'OUTCOMES PROGRESS'!$K$2:$K$7</c:f>
              <c:strCache>
                <c:ptCount val="6"/>
                <c:pt idx="0">
                  <c:v>Per Capita Income Increase to 70% of PA's</c:v>
                </c:pt>
                <c:pt idx="1">
                  <c:v>300 New Hotel Rooms</c:v>
                </c:pt>
                <c:pt idx="2">
                  <c:v>2,500 New Residential Units</c:v>
                </c:pt>
                <c:pt idx="3">
                  <c:v>100,000 SF of New Retail/Restaurant Space</c:v>
                </c:pt>
                <c:pt idx="4">
                  <c:v>300,000 SF of New Office/Flex Space</c:v>
                </c:pt>
                <c:pt idx="5">
                  <c:v>$1 Billion in Privately Led Investment</c:v>
                </c:pt>
              </c:strCache>
            </c:strRef>
          </c:cat>
          <c:val>
            <c:numRef>
              <c:f>'OUTCOMES PROGRESS'!$R$2:$R$7</c:f>
              <c:numCache>
                <c:formatCode>0%</c:formatCode>
                <c:ptCount val="6"/>
                <c:pt idx="0" formatCode="0.00%">
                  <c:v>3.4155226355412412E-4</c:v>
                </c:pt>
                <c:pt idx="1">
                  <c:v>0.36666666666666664</c:v>
                </c:pt>
                <c:pt idx="2">
                  <c:v>7.8399999999999997E-2</c:v>
                </c:pt>
                <c:pt idx="3">
                  <c:v>1.5115000000000001</c:v>
                </c:pt>
                <c:pt idx="4">
                  <c:v>1.1703033333333333</c:v>
                </c:pt>
                <c:pt idx="5">
                  <c:v>0.33027701799999998</c:v>
                </c:pt>
              </c:numCache>
            </c:numRef>
          </c:val>
          <c:extLst>
            <c:ext xmlns:c15="http://schemas.microsoft.com/office/drawing/2012/chart" uri="{02D57815-91ED-43cb-92C2-25804820EDAC}">
              <c15:datalabelsRange>
                <c15:f>'OUTCOMES PROGRESS'!$S$2:$S$7</c15:f>
                <c15:dlblRangeCache>
                  <c:ptCount val="6"/>
                  <c:pt idx="0">
                    <c:v>0.04% INCREASE FROM 58.67% OF PA SINCE 2015</c:v>
                  </c:pt>
                  <c:pt idx="1">
                    <c:v>110 ROOMS</c:v>
                  </c:pt>
                  <c:pt idx="2">
                    <c:v>196 UNITS</c:v>
                  </c:pt>
                  <c:pt idx="3">
                    <c:v>151,150 SF</c:v>
                  </c:pt>
                  <c:pt idx="4">
                    <c:v>229,091 SF</c:v>
                  </c:pt>
                  <c:pt idx="5">
                    <c:v>$330 M</c:v>
                  </c:pt>
                </c15:dlblRangeCache>
              </c15:datalabelsRange>
            </c:ext>
          </c:extLst>
        </c:ser>
        <c:ser>
          <c:idx val="1"/>
          <c:order val="1"/>
          <c:tx>
            <c:strRef>
              <c:f>'OUTCOMES PROGRESS'!$N$1</c:f>
              <c:strCache>
                <c:ptCount val="1"/>
                <c:pt idx="0">
                  <c:v>Anticipated Progress**</c:v>
                </c:pt>
              </c:strCache>
            </c:strRef>
          </c:tx>
          <c:spPr>
            <a:solidFill>
              <a:srgbClr val="682209"/>
            </a:solidFill>
            <a:ln>
              <a:noFill/>
            </a:ln>
            <a:effectLst>
              <a:outerShdw blurRad="50800" dist="38100" dir="2700000" algn="tl" rotWithShape="0">
                <a:prstClr val="black">
                  <a:alpha val="40000"/>
                </a:prstClr>
              </a:outerShdw>
            </a:effectLst>
          </c:spPr>
          <c:invertIfNegative val="0"/>
          <c:dLbls>
            <c:dLbl>
              <c:idx val="0"/>
              <c:tx>
                <c:rich>
                  <a:bodyPr/>
                  <a:lstStyle/>
                  <a:p>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extLst>
            </c:dLbl>
            <c:dLbl>
              <c:idx val="1"/>
              <c:layout/>
              <c:tx>
                <c:rich>
                  <a:bodyPr/>
                  <a:lstStyle/>
                  <a:p>
                    <a:fld id="{CC877637-47D7-4BEB-83FA-CB0AD51CBBE8}" type="VALUE">
                      <a:rPr lang="en-US" sz="1600" b="1" i="0" u="none" strike="noStrike" kern="1200" baseline="0">
                        <a:solidFill>
                          <a:sysClr val="windowText" lastClr="000000"/>
                        </a:solidFill>
                      </a:rPr>
                      <a:pPr/>
                      <a:t>[VALUE]</a:t>
                    </a:fld>
                    <a:endParaRPr lang="en-US" b="1" dirty="0"/>
                  </a:p>
                  <a:p>
                    <a:fld id="{9FEF2CF4-206A-49FB-81C9-605A2373DC46}"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2"/>
              <c:layout/>
              <c:tx>
                <c:rich>
                  <a:bodyPr/>
                  <a:lstStyle/>
                  <a:p>
                    <a:fld id="{BBBF9216-2F80-4041-8E1F-826DE7CAE156}" type="VALUE">
                      <a:rPr lang="en-US" sz="1600" b="1" i="0" u="none" strike="noStrike" kern="1200" baseline="0">
                        <a:solidFill>
                          <a:sysClr val="windowText" lastClr="000000"/>
                        </a:solidFill>
                      </a:rPr>
                      <a:pPr/>
                      <a:t>[VALUE]</a:t>
                    </a:fld>
                    <a:endParaRPr lang="en-US" b="1" dirty="0"/>
                  </a:p>
                  <a:p>
                    <a:fld id="{AF5224EB-CFFC-42FA-9784-F16BD5B8CAC8}"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3"/>
              <c:layout/>
              <c:tx>
                <c:rich>
                  <a:bodyPr/>
                  <a:lstStyle/>
                  <a:p>
                    <a:fld id="{943C0D0B-1F7B-4E90-A445-E7BF1EF79C5F}" type="VALUE">
                      <a:rPr lang="en-US" sz="1600" b="1" i="0" u="none" strike="noStrike" kern="1200" baseline="0">
                        <a:solidFill>
                          <a:sysClr val="windowText" lastClr="000000"/>
                        </a:solidFill>
                      </a:rPr>
                      <a:pPr/>
                      <a:t>[VALUE]</a:t>
                    </a:fld>
                    <a:endParaRPr lang="en-US" b="1" dirty="0"/>
                  </a:p>
                  <a:p>
                    <a:fld id="{E20C5306-3714-435F-8527-5617B97DCE6F}"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4"/>
              <c:layout/>
              <c:tx>
                <c:rich>
                  <a:bodyPr/>
                  <a:lstStyle/>
                  <a:p>
                    <a:fld id="{08D582CF-7B37-45D3-91F3-E7BB6A30114D}" type="VALUE">
                      <a:rPr lang="en-US" sz="1600" b="1" i="0" u="none" strike="noStrike" kern="1200" baseline="0">
                        <a:solidFill>
                          <a:sysClr val="windowText" lastClr="000000"/>
                        </a:solidFill>
                      </a:rPr>
                      <a:pPr/>
                      <a:t>[VALUE]</a:t>
                    </a:fld>
                    <a:endParaRPr lang="en-US" b="1" dirty="0"/>
                  </a:p>
                  <a:p>
                    <a:fld id="{982CE07B-A2C3-4CD7-AC2B-C7AB45564A58}"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dLbl>
              <c:idx val="5"/>
              <c:layout/>
              <c:tx>
                <c:rich>
                  <a:bodyPr/>
                  <a:lstStyle/>
                  <a:p>
                    <a:fld id="{F2674E84-DB80-4C6B-BF55-262FFB274343}" type="VALUE">
                      <a:rPr lang="en-US" sz="1600" b="1" i="0" u="none" strike="noStrike" kern="1200" baseline="0">
                        <a:solidFill>
                          <a:sysClr val="windowText" lastClr="000000"/>
                        </a:solidFill>
                      </a:rPr>
                      <a:pPr/>
                      <a:t>[VALUE]</a:t>
                    </a:fld>
                    <a:endParaRPr lang="en-US" b="1" dirty="0"/>
                  </a:p>
                  <a:p>
                    <a:fld id="{8F5BB1F7-3608-4606-BD00-3FFC83F80D94}" type="CELLRANGE">
                      <a:rPr lang="en-US" sz="800"/>
                      <a:pPr/>
                      <a:t>[CELLRANGE]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'OUTCOMES PROGRESS'!$K$2:$K$7</c:f>
              <c:strCache>
                <c:ptCount val="6"/>
                <c:pt idx="0">
                  <c:v>Per Capita Income Increase to 70% of PA's</c:v>
                </c:pt>
                <c:pt idx="1">
                  <c:v>300 New Hotel Rooms</c:v>
                </c:pt>
                <c:pt idx="2">
                  <c:v>2,500 New Residential Units</c:v>
                </c:pt>
                <c:pt idx="3">
                  <c:v>100,000 SF of New Retail/Restaurant Space</c:v>
                </c:pt>
                <c:pt idx="4">
                  <c:v>300,000 SF of New Office/Flex Space</c:v>
                </c:pt>
                <c:pt idx="5">
                  <c:v>$1 Billion in Privately Led Investment</c:v>
                </c:pt>
              </c:strCache>
            </c:strRef>
          </c:cat>
          <c:val>
            <c:numRef>
              <c:f>'OUTCOMES PROGRESS'!$N$2:$N$7</c:f>
              <c:numCache>
                <c:formatCode>0%</c:formatCode>
                <c:ptCount val="6"/>
                <c:pt idx="1">
                  <c:v>0.69</c:v>
                </c:pt>
                <c:pt idx="2">
                  <c:v>0.3604</c:v>
                </c:pt>
                <c:pt idx="3">
                  <c:v>1.6065</c:v>
                </c:pt>
                <c:pt idx="4">
                  <c:v>1.4169566666666662</c:v>
                </c:pt>
                <c:pt idx="5">
                  <c:v>0.54296901799999997</c:v>
                </c:pt>
              </c:numCache>
            </c:numRef>
          </c:val>
          <c:extLst>
            <c:ext xmlns:c15="http://schemas.microsoft.com/office/drawing/2012/chart" uri="{02D57815-91ED-43cb-92C2-25804820EDAC}">
              <c15:datalabelsRange>
                <c15:f>'OUTCOMES PROGRESS'!$O$2:$O$7</c15:f>
                <c15:dlblRangeCache>
                  <c:ptCount val="6"/>
                  <c:pt idx="1">
                    <c:v>207 ROOMS</c:v>
                  </c:pt>
                  <c:pt idx="2">
                    <c:v>899 UNITS</c:v>
                  </c:pt>
                  <c:pt idx="3">
                    <c:v>160,650 SF</c:v>
                  </c:pt>
                  <c:pt idx="4">
                    <c:v>425,087 SF</c:v>
                  </c:pt>
                  <c:pt idx="5">
                    <c:v>$543 M</c:v>
                  </c:pt>
                </c15:dlblRangeCache>
              </c15:datalabelsRange>
            </c:ext>
          </c:extLst>
        </c:ser>
        <c:dLbls>
          <c:showLegendKey val="0"/>
          <c:showVal val="0"/>
          <c:showCatName val="0"/>
          <c:showSerName val="0"/>
          <c:showPercent val="0"/>
          <c:showBubbleSize val="0"/>
        </c:dLbls>
        <c:gapWidth val="230"/>
        <c:overlap val="-51"/>
        <c:axId val="517315008"/>
        <c:axId val="517314616"/>
      </c:barChart>
      <c:catAx>
        <c:axId val="51731500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Narrow" panose="020B0606020202030204" pitchFamily="34" charset="0"/>
                <a:ea typeface="+mn-ea"/>
                <a:cs typeface="+mn-cs"/>
              </a:defRPr>
            </a:pPr>
            <a:endParaRPr lang="en-US"/>
          </a:p>
        </c:txPr>
        <c:crossAx val="517314616"/>
        <c:crosses val="autoZero"/>
        <c:auto val="1"/>
        <c:lblAlgn val="ctr"/>
        <c:lblOffset val="100"/>
        <c:noMultiLvlLbl val="0"/>
      </c:catAx>
      <c:valAx>
        <c:axId val="517314616"/>
        <c:scaling>
          <c:orientation val="minMax"/>
        </c:scaling>
        <c:delete val="1"/>
        <c:axPos val="l"/>
        <c:numFmt formatCode="0%" sourceLinked="0"/>
        <c:majorTickMark val="out"/>
        <c:minorTickMark val="none"/>
        <c:tickLblPos val="nextTo"/>
        <c:crossAx val="517315008"/>
        <c:crosses val="autoZero"/>
        <c:crossBetween val="between"/>
      </c:valAx>
      <c:spPr>
        <a:noFill/>
        <a:ln>
          <a:noFill/>
        </a:ln>
        <a:effectLst/>
      </c:spPr>
    </c:plotArea>
    <c:legend>
      <c:legendPos val="b"/>
      <c:layout>
        <c:manualLayout>
          <c:xMode val="edge"/>
          <c:yMode val="edge"/>
          <c:x val="0.30551083530915513"/>
          <c:y val="0.93858111316541892"/>
          <c:w val="0.38897832938168975"/>
          <c:h val="6.14188868345810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[BOS Outcomes Tracking - Master and Graphs Source.xlsx]Private Investment by Hub!PivotTable7</c:name>
    <c:fmtId val="43"/>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1.4533817655207283E-2"/>
          <c:y val="0.2430267670411865"/>
          <c:w val="0.97093236468958544"/>
          <c:h val="0.67546376013379872"/>
        </c:manualLayout>
      </c:layout>
      <c:barChart>
        <c:barDir val="col"/>
        <c:grouping val="clustered"/>
        <c:varyColors val="0"/>
        <c:ser>
          <c:idx val="0"/>
          <c:order val="0"/>
          <c:tx>
            <c:strRef>
              <c:f>'Private Investment by Hub'!$B$3</c:f>
              <c:strCache>
                <c:ptCount val="1"/>
                <c:pt idx="0">
                  <c:v>Total</c:v>
                </c:pt>
              </c:strCache>
            </c:strRef>
          </c:tx>
          <c:spPr>
            <a:solidFill>
              <a:srgbClr val="C00000"/>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'Private Investment by Hub'!$A$4:$A$11</c:f>
              <c:strCache>
                <c:ptCount val="7"/>
                <c:pt idx="0">
                  <c:v>- Outside of Commercial Hubs -</c:v>
                </c:pt>
                <c:pt idx="1">
                  <c:v>CBD</c:v>
                </c:pt>
                <c:pt idx="2">
                  <c:v>Harrisburg Avenue/NW Gateway</c:v>
                </c:pt>
                <c:pt idx="3">
                  <c:v>New Holland/E. Walnut</c:v>
                </c:pt>
                <c:pt idx="4">
                  <c:v>S. Duke</c:v>
                </c:pt>
                <c:pt idx="5">
                  <c:v>S. Prince/S. Queen</c:v>
                </c:pt>
                <c:pt idx="6">
                  <c:v>W. King</c:v>
                </c:pt>
              </c:strCache>
            </c:strRef>
          </c:cat>
          <c:val>
            <c:numRef>
              <c:f>'Private Investment by Hub'!$B$4:$B$11</c:f>
              <c:numCache>
                <c:formatCode>"$"#,##0</c:formatCode>
                <c:ptCount val="7"/>
                <c:pt idx="0">
                  <c:v>212406719</c:v>
                </c:pt>
                <c:pt idx="1">
                  <c:v>217819179</c:v>
                </c:pt>
                <c:pt idx="2">
                  <c:v>62473000</c:v>
                </c:pt>
                <c:pt idx="3">
                  <c:v>23692000</c:v>
                </c:pt>
                <c:pt idx="4">
                  <c:v>15920000</c:v>
                </c:pt>
                <c:pt idx="5">
                  <c:v>9385000</c:v>
                </c:pt>
                <c:pt idx="6">
                  <c:v>2381450</c:v>
                </c:pt>
              </c:numCache>
            </c:numRef>
          </c:val>
        </c:ser>
        <c:dLbls>
          <c:showLegendKey val="0"/>
          <c:showVal val="0"/>
          <c:showCatName val="0"/>
          <c:showSerName val="0"/>
          <c:showPercent val="0"/>
          <c:showBubbleSize val="0"/>
        </c:dLbls>
        <c:gapWidth val="219"/>
        <c:overlap val="-27"/>
        <c:axId val="727674192"/>
        <c:axId val="727673016"/>
      </c:barChart>
      <c:catAx>
        <c:axId val="72767419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1" i="0" u="none" strike="noStrike" kern="1200" baseline="0">
                <a:solidFill>
                  <a:schemeClr val="tx1"/>
                </a:solidFill>
                <a:latin typeface="Arial Narrow" panose="020B0606020202030204" pitchFamily="34" charset="0"/>
                <a:ea typeface="+mn-ea"/>
                <a:cs typeface="+mn-cs"/>
              </a:defRPr>
            </a:pPr>
            <a:endParaRPr lang="en-US"/>
          </a:p>
        </c:txPr>
        <c:crossAx val="727673016"/>
        <c:crosses val="autoZero"/>
        <c:auto val="1"/>
        <c:lblAlgn val="ctr"/>
        <c:lblOffset val="100"/>
        <c:noMultiLvlLbl val="0"/>
      </c:catAx>
      <c:valAx>
        <c:axId val="727673016"/>
        <c:scaling>
          <c:orientation val="minMax"/>
        </c:scaling>
        <c:delete val="1"/>
        <c:axPos val="l"/>
        <c:numFmt formatCode="&quot;$&quot;#,##0" sourceLinked="1"/>
        <c:majorTickMark val="none"/>
        <c:minorTickMark val="none"/>
        <c:tickLblPos val="nextTo"/>
        <c:crossAx val="727674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A2CC3-1777-4206-AA66-284DB09C195C}" type="datetimeFigureOut">
              <a:rPr lang="en-US" smtClean="0"/>
              <a:t>5/14/2018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2404A-024E-4155-8DE2-8FBAE47A582C}" type="slidenum">
              <a:rPr lang="en-US" smtClean="0"/>
              <a:t>‹#›</a:t>
            </a:fld>
            <a:endParaRPr lang="en-US"/>
          </a:p>
        </p:txBody>
      </p:sp>
    </p:spTree>
    <p:extLst>
      <p:ext uri="{BB962C8B-B14F-4D97-AF65-F5344CB8AC3E}">
        <p14:creationId xmlns:p14="http://schemas.microsoft.com/office/powerpoint/2010/main" val="1772732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slide: Tom</a:t>
            </a:r>
            <a:r>
              <a:rPr lang="en-US" baseline="0" dirty="0" smtClean="0"/>
              <a:t> references LDR, turns over to Marshall</a:t>
            </a:r>
            <a:endParaRPr lang="en-US" dirty="0"/>
          </a:p>
        </p:txBody>
      </p:sp>
      <p:sp>
        <p:nvSpPr>
          <p:cNvPr id="4" name="Slide Number Placeholder 3"/>
          <p:cNvSpPr>
            <a:spLocks noGrp="1"/>
          </p:cNvSpPr>
          <p:nvPr>
            <p:ph type="sldNum" sz="quarter" idx="10"/>
          </p:nvPr>
        </p:nvSpPr>
        <p:spPr/>
        <p:txBody>
          <a:bodyPr/>
          <a:lstStyle/>
          <a:p>
            <a:fld id="{D9E05798-D24D-4FA8-91CB-9907D77B8F28}"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151573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5C5512-6C52-4FDD-9B12-B71FF698FB89}"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944361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1D6DD3-75E1-493F-BE1A-3A4A3002643D}"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04038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1D6DD3-75E1-493F-BE1A-3A4A3002643D}"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77730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20839B-0913-4BC5-A3F7-0BBC649BA49A}"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251855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20839B-0913-4BC5-A3F7-0BBC649BA49A}"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964315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40"/>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0334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6305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2511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597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436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5600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9159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4851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8932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6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20839B-0913-4BC5-A3F7-0BBC649BA49A}"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7573767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4741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6694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9468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6039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8811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074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5005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7033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0407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34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9600" y="6356352"/>
            <a:ext cx="3962400" cy="365125"/>
          </a:xfrm>
        </p:spPr>
        <p:txBody>
          <a:bodyPr/>
          <a:lstStyle>
            <a:lvl1pPr marL="0" marR="0" indent="0" algn="l" defTabSz="1219110" rtl="0" eaLnBrk="1" fontAlgn="auto" latinLnBrk="0" hangingPunct="1">
              <a:lnSpc>
                <a:spcPct val="100000"/>
              </a:lnSpc>
              <a:spcBef>
                <a:spcPts val="0"/>
              </a:spcBef>
              <a:spcAft>
                <a:spcPts val="0"/>
              </a:spcAft>
              <a:buClrTx/>
              <a:buSzTx/>
              <a:buFontTx/>
              <a:buNone/>
              <a:tabLst/>
              <a:defRPr/>
            </a:lvl1pPr>
          </a:lstStyle>
          <a:p>
            <a:endParaRPr lang="en-US" dirty="0" smtClean="0">
              <a:solidFill>
                <a:prstClr val="white"/>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6784465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2503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5822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209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3810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261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261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7147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9240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8376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49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srgbClr val="3F3F3F">
                  <a:tint val="75000"/>
                </a:srgbClr>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5799516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3950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74769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978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01826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32600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80118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8877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3124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6840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195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64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843426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8667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9846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6146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5417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1624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8545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0162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7198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3776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99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25692451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9271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2081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458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9576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2075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4695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8122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9524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8911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249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srgbClr val="3F3F3F">
                  <a:tint val="75000"/>
                </a:srgbClr>
              </a:solidFill>
            </a:endParaRPr>
          </a:p>
        </p:txBody>
      </p:sp>
      <p:sp>
        <p:nvSpPr>
          <p:cNvPr id="9" name="Slide Number Placeholder 8"/>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1773519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9107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8669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8557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6505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7805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2298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7606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1836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1938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010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srgbClr val="3F3F3F">
                  <a:tint val="75000"/>
                </a:srgbClr>
              </a:solidFill>
            </a:endParaRPr>
          </a:p>
        </p:txBody>
      </p:sp>
      <p:sp>
        <p:nvSpPr>
          <p:cNvPr id="5" name="Slide Number Placeholder 4"/>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556243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503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4742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7307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1"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6104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7131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3055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4840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40"/>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7780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3724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187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srgbClr val="3F3F3F">
                  <a:tint val="75000"/>
                </a:srgbClr>
              </a:solidFill>
            </a:endParaRPr>
          </a:p>
        </p:txBody>
      </p:sp>
      <p:sp>
        <p:nvSpPr>
          <p:cNvPr id="4" name="Slide Number Placeholder 3"/>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20324798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9600" y="6356351"/>
            <a:ext cx="3962400" cy="365125"/>
          </a:xfrm>
        </p:spPr>
        <p:txBody>
          <a:bodyPr/>
          <a:lstStyle>
            <a:lvl1pPr marL="0" marR="0" indent="0" algn="l" defTabSz="1219170" rtl="0" eaLnBrk="1" fontAlgn="auto" latinLnBrk="0" hangingPunct="1">
              <a:lnSpc>
                <a:spcPct val="100000"/>
              </a:lnSpc>
              <a:spcBef>
                <a:spcPts val="0"/>
              </a:spcBef>
              <a:spcAft>
                <a:spcPts val="0"/>
              </a:spcAft>
              <a:buClrTx/>
              <a:buSzTx/>
              <a:buFontTx/>
              <a:buNone/>
              <a:tabLst/>
              <a:defRPr/>
            </a:lvl1pPr>
          </a:lstStyle>
          <a:p>
            <a:endParaRPr lang="en-US" dirty="0" smtClean="0">
              <a:solidFill>
                <a:prstClr val="white"/>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2431121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3F3F3F">
                  <a:tint val="75000"/>
                </a:srgbClr>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871469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64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24649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4390439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srgbClr val="3F3F3F">
                  <a:tint val="75000"/>
                </a:srgbClr>
              </a:solidFill>
            </a:endParaRPr>
          </a:p>
        </p:txBody>
      </p:sp>
      <p:sp>
        <p:nvSpPr>
          <p:cNvPr id="9" name="Slide Number Placeholder 8"/>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0413113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srgbClr val="3F3F3F">
                  <a:tint val="75000"/>
                </a:srgbClr>
              </a:solidFill>
            </a:endParaRPr>
          </a:p>
        </p:txBody>
      </p:sp>
      <p:sp>
        <p:nvSpPr>
          <p:cNvPr id="5" name="Slide Number Placeholder 4"/>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6451265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7112693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0667143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8805025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9600" y="6356351"/>
            <a:ext cx="3962400" cy="365125"/>
          </a:xfrm>
        </p:spPr>
        <p:txBody>
          <a:bodyPr/>
          <a:lstStyle>
            <a:lvl1pPr marL="0" marR="0" indent="0" algn="l" defTabSz="1219170" rtl="0" eaLnBrk="1" fontAlgn="auto" latinLnBrk="0" hangingPunct="1">
              <a:lnSpc>
                <a:spcPct val="100000"/>
              </a:lnSpc>
              <a:spcBef>
                <a:spcPts val="0"/>
              </a:spcBef>
              <a:spcAft>
                <a:spcPts val="0"/>
              </a:spcAft>
              <a:buClrTx/>
              <a:buSzTx/>
              <a:buFontTx/>
              <a:buNone/>
              <a:tabLst/>
              <a:defRPr/>
            </a:lvl1pPr>
          </a:lstStyle>
          <a:p>
            <a:endParaRPr lang="en-US" dirty="0" smtClean="0">
              <a:solidFill>
                <a:prstClr val="white"/>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54324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0074947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3F3F3F">
                  <a:tint val="75000"/>
                </a:srgbClr>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40421574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64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4014906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8286407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srgbClr val="3F3F3F">
                  <a:tint val="75000"/>
                </a:srgbClr>
              </a:solidFill>
            </a:endParaRPr>
          </a:p>
        </p:txBody>
      </p:sp>
      <p:sp>
        <p:nvSpPr>
          <p:cNvPr id="9" name="Slide Number Placeholder 8"/>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0681921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srgbClr val="3F3F3F">
                  <a:tint val="75000"/>
                </a:srgbClr>
              </a:solidFill>
            </a:endParaRPr>
          </a:p>
        </p:txBody>
      </p:sp>
      <p:sp>
        <p:nvSpPr>
          <p:cNvPr id="5" name="Slide Number Placeholder 4"/>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9483958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3040497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41540865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876096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8369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40458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20839B-0913-4BC5-A3F7-0BBC649BA49A}"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2799506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3719889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11309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36002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20395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43811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0472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9336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55332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14645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8696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9600" y="6356351"/>
            <a:ext cx="3962400" cy="365125"/>
          </a:xfrm>
        </p:spPr>
        <p:txBody>
          <a:bodyPr/>
          <a:lstStyle>
            <a:lvl1pPr marL="0" marR="0" indent="0" algn="l" defTabSz="1219170" rtl="0" eaLnBrk="1" fontAlgn="auto" latinLnBrk="0" hangingPunct="1">
              <a:lnSpc>
                <a:spcPct val="100000"/>
              </a:lnSpc>
              <a:spcBef>
                <a:spcPts val="0"/>
              </a:spcBef>
              <a:spcAft>
                <a:spcPts val="0"/>
              </a:spcAft>
              <a:buClrTx/>
              <a:buSzTx/>
              <a:buFontTx/>
              <a:buNone/>
              <a:tabLst/>
              <a:defRPr/>
            </a:lvl1pPr>
          </a:lstStyle>
          <a:p>
            <a:endParaRPr lang="en-US" dirty="0" smtClean="0">
              <a:solidFill>
                <a:prstClr val="white"/>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755705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368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3F3F3F">
                  <a:tint val="75000"/>
                </a:srgbClr>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7173604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64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212674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0634746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srgbClr val="3F3F3F">
                  <a:tint val="75000"/>
                </a:srgbClr>
              </a:solidFill>
            </a:endParaRPr>
          </a:p>
        </p:txBody>
      </p:sp>
      <p:sp>
        <p:nvSpPr>
          <p:cNvPr id="9" name="Slide Number Placeholder 8"/>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9037666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srgbClr val="3F3F3F">
                  <a:tint val="75000"/>
                </a:srgbClr>
              </a:solidFill>
            </a:endParaRPr>
          </a:p>
        </p:txBody>
      </p:sp>
      <p:sp>
        <p:nvSpPr>
          <p:cNvPr id="5" name="Slide Number Placeholder 4"/>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6144462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4940148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5262378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751597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03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235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86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534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182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897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493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377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20839B-0913-4BC5-A3F7-0BBC649BA49A}"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2898837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196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067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1616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4854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8366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4385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2714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3783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5093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4479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20839B-0913-4BC5-A3F7-0BBC649BA49A}"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724537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6838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5846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8736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9600" y="6356352"/>
            <a:ext cx="3962400" cy="365125"/>
          </a:xfrm>
        </p:spPr>
        <p:txBody>
          <a:bodyPr/>
          <a:lstStyle>
            <a:lvl1pPr marL="0" marR="0" indent="0" algn="l" defTabSz="1219110" rtl="0" eaLnBrk="1" fontAlgn="auto" latinLnBrk="0" hangingPunct="1">
              <a:lnSpc>
                <a:spcPct val="100000"/>
              </a:lnSpc>
              <a:spcBef>
                <a:spcPts val="0"/>
              </a:spcBef>
              <a:spcAft>
                <a:spcPts val="0"/>
              </a:spcAft>
              <a:buClrTx/>
              <a:buSzTx/>
              <a:buFontTx/>
              <a:buNone/>
              <a:tabLst/>
              <a:defRPr/>
            </a:lvl1pPr>
          </a:lstStyle>
          <a:p>
            <a:endParaRPr lang="en-US" dirty="0" smtClean="0">
              <a:solidFill>
                <a:prstClr val="white"/>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2416549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srgbClr val="3F3F3F">
                  <a:tint val="75000"/>
                </a:srgbClr>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996110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64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139319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1605278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srgbClr val="3F3F3F">
                  <a:tint val="75000"/>
                </a:srgbClr>
              </a:solidFill>
            </a:endParaRPr>
          </a:p>
        </p:txBody>
      </p:sp>
      <p:sp>
        <p:nvSpPr>
          <p:cNvPr id="9" name="Slide Number Placeholder 8"/>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4041254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srgbClr val="3F3F3F">
                  <a:tint val="75000"/>
                </a:srgbClr>
              </a:solidFill>
            </a:endParaRPr>
          </a:p>
        </p:txBody>
      </p:sp>
      <p:sp>
        <p:nvSpPr>
          <p:cNvPr id="5" name="Slide Number Placeholder 4"/>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12019788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srgbClr val="3F3F3F">
                  <a:tint val="75000"/>
                </a:srgbClr>
              </a:solidFill>
            </a:endParaRPr>
          </a:p>
        </p:txBody>
      </p:sp>
      <p:sp>
        <p:nvSpPr>
          <p:cNvPr id="4" name="Slide Number Placeholder 3"/>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26234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20839B-0913-4BC5-A3F7-0BBC649BA49A}" type="datetimeFigureOut">
              <a:rPr lang="en-US" smtClean="0"/>
              <a:t>5/14/2018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1811127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74639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1036773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9600" y="6356352"/>
            <a:ext cx="3962400" cy="365125"/>
          </a:xfrm>
        </p:spPr>
        <p:txBody>
          <a:bodyPr/>
          <a:lstStyle>
            <a:lvl1pPr marL="0" marR="0" indent="0" algn="l" defTabSz="1219110" rtl="0" eaLnBrk="1" fontAlgn="auto" latinLnBrk="0" hangingPunct="1">
              <a:lnSpc>
                <a:spcPct val="100000"/>
              </a:lnSpc>
              <a:spcBef>
                <a:spcPts val="0"/>
              </a:spcBef>
              <a:spcAft>
                <a:spcPts val="0"/>
              </a:spcAft>
              <a:buClrTx/>
              <a:buSzTx/>
              <a:buFontTx/>
              <a:buNone/>
              <a:tabLst/>
              <a:defRPr/>
            </a:lvl1pPr>
          </a:lstStyle>
          <a:p>
            <a:endParaRPr lang="en-US" dirty="0" smtClean="0">
              <a:solidFill>
                <a:prstClr val="white"/>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1770064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srgbClr val="3F3F3F">
                  <a:tint val="75000"/>
                </a:srgbClr>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2052834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64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097345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809097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srgbClr val="3F3F3F">
                  <a:tint val="75000"/>
                </a:srgbClr>
              </a:solidFill>
            </a:endParaRPr>
          </a:p>
        </p:txBody>
      </p:sp>
      <p:sp>
        <p:nvSpPr>
          <p:cNvPr id="9" name="Slide Number Placeholder 8"/>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1146652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srgbClr val="3F3F3F">
                  <a:tint val="75000"/>
                </a:srgbClr>
              </a:solidFill>
            </a:endParaRPr>
          </a:p>
        </p:txBody>
      </p:sp>
      <p:sp>
        <p:nvSpPr>
          <p:cNvPr id="5" name="Slide Number Placeholder 4"/>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211139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srgbClr val="3F3F3F">
                  <a:tint val="75000"/>
                </a:srgbClr>
              </a:solidFill>
            </a:endParaRPr>
          </a:p>
        </p:txBody>
      </p:sp>
      <p:sp>
        <p:nvSpPr>
          <p:cNvPr id="4" name="Slide Number Placeholder 3"/>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214032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250586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20839B-0913-4BC5-A3F7-0BBC649BA49A}" type="datetimeFigureOut">
              <a:rPr lang="en-US" smtClean="0"/>
              <a:t>5/14/2018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145137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1765798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9600" y="6356352"/>
            <a:ext cx="3962400" cy="365125"/>
          </a:xfrm>
        </p:spPr>
        <p:txBody>
          <a:bodyPr/>
          <a:lstStyle>
            <a:lvl1pPr marL="0" marR="0" indent="0" algn="l" defTabSz="1219110" rtl="0" eaLnBrk="1" fontAlgn="auto" latinLnBrk="0" hangingPunct="1">
              <a:lnSpc>
                <a:spcPct val="100000"/>
              </a:lnSpc>
              <a:spcBef>
                <a:spcPts val="0"/>
              </a:spcBef>
              <a:spcAft>
                <a:spcPts val="0"/>
              </a:spcAft>
              <a:buClrTx/>
              <a:buSzTx/>
              <a:buFontTx/>
              <a:buNone/>
              <a:tabLst/>
              <a:defRPr/>
            </a:lvl1pPr>
          </a:lstStyle>
          <a:p>
            <a:endParaRPr lang="en-US" dirty="0" smtClean="0">
              <a:solidFill>
                <a:prstClr val="white"/>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673651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srgbClr val="3F3F3F">
                  <a:tint val="75000"/>
                </a:srgbClr>
              </a:solidFill>
            </a:endParaRPr>
          </a:p>
        </p:txBody>
      </p:sp>
      <p:sp>
        <p:nvSpPr>
          <p:cNvPr id="6" name="Slide Number Placeholder 5"/>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1487138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Autofit/>
          </a:bodyPr>
          <a:lstStyle>
            <a:lvl1pPr algn="l">
              <a:defRPr sz="64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860249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558925"/>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449395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srgbClr val="3F3F3F">
                  <a:tint val="75000"/>
                </a:srgbClr>
              </a:solidFill>
            </a:endParaRPr>
          </a:p>
        </p:txBody>
      </p:sp>
      <p:sp>
        <p:nvSpPr>
          <p:cNvPr id="9" name="Slide Number Placeholder 8"/>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1192531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srgbClr val="3F3F3F">
                  <a:tint val="75000"/>
                </a:srgbClr>
              </a:solidFill>
            </a:endParaRPr>
          </a:p>
        </p:txBody>
      </p:sp>
      <p:sp>
        <p:nvSpPr>
          <p:cNvPr id="5" name="Slide Number Placeholder 4"/>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4632227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srgbClr val="3F3F3F">
                  <a:tint val="75000"/>
                </a:srgbClr>
              </a:solidFill>
            </a:endParaRPr>
          </a:p>
        </p:txBody>
      </p:sp>
      <p:sp>
        <p:nvSpPr>
          <p:cNvPr id="4" name="Slide Number Placeholder 3"/>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40740112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126432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349F1-3346-4FFE-8309-0DDA532B34B7}" type="datetimeFigureOut">
              <a:rPr lang="en-US" smtClean="0">
                <a:solidFill>
                  <a:prstClr val="white"/>
                </a:solidFill>
              </a:rPr>
              <a:pPr/>
              <a:t>5/14/2018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srgbClr val="3F3F3F">
                  <a:tint val="75000"/>
                </a:srgbClr>
              </a:solidFill>
            </a:endParaRPr>
          </a:p>
        </p:txBody>
      </p:sp>
      <p:sp>
        <p:nvSpPr>
          <p:cNvPr id="7" name="Slide Number Placeholder 6"/>
          <p:cNvSpPr>
            <a:spLocks noGrp="1"/>
          </p:cNvSpPr>
          <p:nvPr>
            <p:ph type="sldNum" sz="quarter" idx="12"/>
          </p:nvPr>
        </p:nvSpPr>
        <p:spPr/>
        <p:txBody>
          <a:bodyPr/>
          <a:lstStyle/>
          <a:p>
            <a:fld id="{16C3CDDD-65EC-4824-94CA-BC01FCB109A0}"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995689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0839B-0913-4BC5-A3F7-0BBC649BA49A}" type="datetimeFigureOut">
              <a:rPr lang="en-US" smtClean="0"/>
              <a:t>5/14/2018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39197278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376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0396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4160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8619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165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8495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1149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717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8439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218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20839B-0913-4BC5-A3F7-0BBC649BA49A}"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16103790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9645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4060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571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8852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634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1"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332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479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4617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1113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40"/>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764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20839B-0913-4BC5-A3F7-0BBC649BA49A}"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1455B-65C5-49D6-8295-19F4EC98640B}" type="slidenum">
              <a:rPr lang="en-US" smtClean="0"/>
              <a:t>‹#›</a:t>
            </a:fld>
            <a:endParaRPr lang="en-US"/>
          </a:p>
        </p:txBody>
      </p:sp>
    </p:spTree>
    <p:extLst>
      <p:ext uri="{BB962C8B-B14F-4D97-AF65-F5344CB8AC3E}">
        <p14:creationId xmlns:p14="http://schemas.microsoft.com/office/powerpoint/2010/main" val="19383435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9941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3174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051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4784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036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2"/>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327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1"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50702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6308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71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6DCB4F-84EC-5042-B0BC-008E6FB80776}" type="datetimeFigureOut">
              <a:rPr lang="en-US" smtClean="0">
                <a:solidFill>
                  <a:prstClr val="black">
                    <a:tint val="75000"/>
                  </a:prstClr>
                </a:solidFill>
              </a:rPr>
              <a:pPr/>
              <a:t>5/14/2018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86DF4-ED4B-FB43-941E-D602F8706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216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5" Type="http://schemas.openxmlformats.org/officeDocument/2006/relationships/slideLayout" Target="../slideLayouts/slideLayout184.xml"/><Relationship Id="rId10" Type="http://schemas.openxmlformats.org/officeDocument/2006/relationships/theme" Target="../theme/theme18.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5" Type="http://schemas.openxmlformats.org/officeDocument/2006/relationships/slideLayout" Target="../slideLayouts/slideLayout193.xml"/><Relationship Id="rId10" Type="http://schemas.openxmlformats.org/officeDocument/2006/relationships/theme" Target="../theme/theme19.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5" Type="http://schemas.openxmlformats.org/officeDocument/2006/relationships/slideLayout" Target="../slideLayouts/slideLayout213.xml"/><Relationship Id="rId10" Type="http://schemas.openxmlformats.org/officeDocument/2006/relationships/theme" Target="../theme/theme21.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theme" Target="../theme/theme5.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theme" Target="../theme/theme6.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theme" Target="../theme/theme7.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0839B-0913-4BC5-A3F7-0BBC649BA49A}" type="datetimeFigureOut">
              <a:rPr lang="en-US" smtClean="0"/>
              <a:t>5/14/2018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1455B-65C5-49D6-8295-19F4EC98640B}" type="slidenum">
              <a:rPr lang="en-US" smtClean="0"/>
              <a:t>‹#›</a:t>
            </a:fld>
            <a:endParaRPr lang="en-US"/>
          </a:p>
        </p:txBody>
      </p:sp>
    </p:spTree>
    <p:extLst>
      <p:ext uri="{BB962C8B-B14F-4D97-AF65-F5344CB8AC3E}">
        <p14:creationId xmlns:p14="http://schemas.microsoft.com/office/powerpoint/2010/main" val="379653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1"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609493"/>
            <a:fld id="{086DCB4F-84EC-5042-B0BC-008E6FB80776}" type="datetimeFigureOut">
              <a:rPr lang="en-US" smtClean="0">
                <a:solidFill>
                  <a:prstClr val="black">
                    <a:tint val="75000"/>
                  </a:prstClr>
                </a:solidFill>
              </a:rPr>
              <a:pPr defTabSz="609493"/>
              <a:t>5/14/2018</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609493"/>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609493"/>
            <a:fld id="{0CD86DF4-ED4B-FB43-941E-D602F87066E2}" type="slidenum">
              <a:rPr lang="en-US" smtClean="0">
                <a:solidFill>
                  <a:prstClr val="black">
                    <a:tint val="75000"/>
                  </a:prstClr>
                </a:solidFill>
              </a:rPr>
              <a:pPr defTabSz="609493"/>
              <a:t>‹#›</a:t>
            </a:fld>
            <a:endParaRPr lang="en-US">
              <a:solidFill>
                <a:prstClr val="black">
                  <a:tint val="75000"/>
                </a:prstClr>
              </a:solidFill>
            </a:endParaRPr>
          </a:p>
        </p:txBody>
      </p:sp>
    </p:spTree>
    <p:extLst>
      <p:ext uri="{BB962C8B-B14F-4D97-AF65-F5344CB8AC3E}">
        <p14:creationId xmlns:p14="http://schemas.microsoft.com/office/powerpoint/2010/main" val="142812401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609493"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609493" rtl="0" eaLnBrk="1" latinLnBrk="0" hangingPunct="1">
        <a:spcBef>
          <a:spcPct val="20000"/>
        </a:spcBef>
        <a:buFont typeface="Arial"/>
        <a:buChar char="•"/>
        <a:defRPr sz="4300" kern="1200">
          <a:solidFill>
            <a:schemeClr val="tx1"/>
          </a:solidFill>
          <a:latin typeface="+mn-lt"/>
          <a:ea typeface="+mn-ea"/>
          <a:cs typeface="+mn-cs"/>
        </a:defRPr>
      </a:lvl1pPr>
      <a:lvl2pPr marL="990427" indent="-380933" algn="l" defTabSz="609493" rtl="0" eaLnBrk="1" latinLnBrk="0" hangingPunct="1">
        <a:spcBef>
          <a:spcPct val="20000"/>
        </a:spcBef>
        <a:buFont typeface="Arial"/>
        <a:buChar char="–"/>
        <a:defRPr sz="3700" kern="1200">
          <a:solidFill>
            <a:schemeClr val="tx1"/>
          </a:solidFill>
          <a:latin typeface="+mn-lt"/>
          <a:ea typeface="+mn-ea"/>
          <a:cs typeface="+mn-cs"/>
        </a:defRPr>
      </a:lvl2pPr>
      <a:lvl3pPr marL="1523733" indent="-304747" algn="l" defTabSz="609493" rtl="0" eaLnBrk="1" latinLnBrk="0" hangingPunct="1">
        <a:spcBef>
          <a:spcPct val="20000"/>
        </a:spcBef>
        <a:buFont typeface="Arial"/>
        <a:buChar char="•"/>
        <a:defRPr sz="3200" kern="1200">
          <a:solidFill>
            <a:schemeClr val="tx1"/>
          </a:solidFill>
          <a:latin typeface="+mn-lt"/>
          <a:ea typeface="+mn-ea"/>
          <a:cs typeface="+mn-cs"/>
        </a:defRPr>
      </a:lvl3pPr>
      <a:lvl4pPr marL="2133227" indent="-304747" algn="l" defTabSz="609493" rtl="0" eaLnBrk="1" latinLnBrk="0" hangingPunct="1">
        <a:spcBef>
          <a:spcPct val="20000"/>
        </a:spcBef>
        <a:buFont typeface="Arial"/>
        <a:buChar char="–"/>
        <a:defRPr sz="2700" kern="1200">
          <a:solidFill>
            <a:schemeClr val="tx1"/>
          </a:solidFill>
          <a:latin typeface="+mn-lt"/>
          <a:ea typeface="+mn-ea"/>
          <a:cs typeface="+mn-cs"/>
        </a:defRPr>
      </a:lvl4pPr>
      <a:lvl5pPr marL="2742720" indent="-304747" algn="l" defTabSz="609493" rtl="0" eaLnBrk="1" latinLnBrk="0" hangingPunct="1">
        <a:spcBef>
          <a:spcPct val="20000"/>
        </a:spcBef>
        <a:buFont typeface="Arial"/>
        <a:buChar char="»"/>
        <a:defRPr sz="2700" kern="1200">
          <a:solidFill>
            <a:schemeClr val="tx1"/>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50769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83213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208876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094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6F3D9-83C3-4281-BEAE-FCC09E79FDD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9E4397-DDB4-48A6-B772-C46E7C4FD3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15762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CCAC2-BC0A-4E16-A916-E5C0E1A63012}"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AAAC50-F090-49E9-A3B8-ACB5B865B1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77534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1"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609493"/>
            <a:fld id="{086DCB4F-84EC-5042-B0BC-008E6FB80776}" type="datetimeFigureOut">
              <a:rPr lang="en-US" smtClean="0">
                <a:solidFill>
                  <a:prstClr val="black">
                    <a:tint val="75000"/>
                  </a:prstClr>
                </a:solidFill>
              </a:rPr>
              <a:pPr defTabSz="609493"/>
              <a:t>5/14/2018</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609493"/>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609493"/>
            <a:fld id="{0CD86DF4-ED4B-FB43-941E-D602F87066E2}" type="slidenum">
              <a:rPr lang="en-US" smtClean="0">
                <a:solidFill>
                  <a:prstClr val="black">
                    <a:tint val="75000"/>
                  </a:prstClr>
                </a:solidFill>
              </a:rPr>
              <a:pPr defTabSz="609493"/>
              <a:t>‹#›</a:t>
            </a:fld>
            <a:endParaRPr lang="en-US">
              <a:solidFill>
                <a:prstClr val="black">
                  <a:tint val="75000"/>
                </a:prstClr>
              </a:solidFill>
            </a:endParaRPr>
          </a:p>
        </p:txBody>
      </p:sp>
    </p:spTree>
    <p:extLst>
      <p:ext uri="{BB962C8B-B14F-4D97-AF65-F5344CB8AC3E}">
        <p14:creationId xmlns:p14="http://schemas.microsoft.com/office/powerpoint/2010/main" val="130796731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609493"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609493" rtl="0" eaLnBrk="1" latinLnBrk="0" hangingPunct="1">
        <a:spcBef>
          <a:spcPct val="20000"/>
        </a:spcBef>
        <a:buFont typeface="Arial"/>
        <a:buChar char="•"/>
        <a:defRPr sz="4300" kern="1200">
          <a:solidFill>
            <a:schemeClr val="tx1"/>
          </a:solidFill>
          <a:latin typeface="+mn-lt"/>
          <a:ea typeface="+mn-ea"/>
          <a:cs typeface="+mn-cs"/>
        </a:defRPr>
      </a:lvl1pPr>
      <a:lvl2pPr marL="990427" indent="-380933" algn="l" defTabSz="609493" rtl="0" eaLnBrk="1" latinLnBrk="0" hangingPunct="1">
        <a:spcBef>
          <a:spcPct val="20000"/>
        </a:spcBef>
        <a:buFont typeface="Arial"/>
        <a:buChar char="–"/>
        <a:defRPr sz="3700" kern="1200">
          <a:solidFill>
            <a:schemeClr val="tx1"/>
          </a:solidFill>
          <a:latin typeface="+mn-lt"/>
          <a:ea typeface="+mn-ea"/>
          <a:cs typeface="+mn-cs"/>
        </a:defRPr>
      </a:lvl2pPr>
      <a:lvl3pPr marL="1523733" indent="-304747" algn="l" defTabSz="609493" rtl="0" eaLnBrk="1" latinLnBrk="0" hangingPunct="1">
        <a:spcBef>
          <a:spcPct val="20000"/>
        </a:spcBef>
        <a:buFont typeface="Arial"/>
        <a:buChar char="•"/>
        <a:defRPr sz="3200" kern="1200">
          <a:solidFill>
            <a:schemeClr val="tx1"/>
          </a:solidFill>
          <a:latin typeface="+mn-lt"/>
          <a:ea typeface="+mn-ea"/>
          <a:cs typeface="+mn-cs"/>
        </a:defRPr>
      </a:lvl3pPr>
      <a:lvl4pPr marL="2133227" indent="-304747" algn="l" defTabSz="609493" rtl="0" eaLnBrk="1" latinLnBrk="0" hangingPunct="1">
        <a:spcBef>
          <a:spcPct val="20000"/>
        </a:spcBef>
        <a:buFont typeface="Arial"/>
        <a:buChar char="–"/>
        <a:defRPr sz="2700" kern="1200">
          <a:solidFill>
            <a:schemeClr val="tx1"/>
          </a:solidFill>
          <a:latin typeface="+mn-lt"/>
          <a:ea typeface="+mn-ea"/>
          <a:cs typeface="+mn-cs"/>
        </a:defRPr>
      </a:lvl4pPr>
      <a:lvl5pPr marL="2742720" indent="-304747" algn="l" defTabSz="609493" rtl="0" eaLnBrk="1" latinLnBrk="0" hangingPunct="1">
        <a:spcBef>
          <a:spcPct val="20000"/>
        </a:spcBef>
        <a:buFont typeface="Arial"/>
        <a:buChar char="»"/>
        <a:defRPr sz="2700" kern="1200">
          <a:solidFill>
            <a:schemeClr val="tx1"/>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Rectangle 6"/>
          <p:cNvSpPr/>
          <p:nvPr userDrawn="1"/>
        </p:nvSpPr>
        <p:spPr>
          <a:xfrm>
            <a:off x="609600" y="6375400"/>
            <a:ext cx="10972800" cy="48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3962400" cy="365125"/>
          </a:xfrm>
          <a:prstGeom prst="rect">
            <a:avLst/>
          </a:prstGeom>
        </p:spPr>
        <p:txBody>
          <a:bodyPr vert="horz" lIns="91440" tIns="45720" rIns="91440" bIns="45720" rtlCol="0" anchor="ctr"/>
          <a:lstStyle>
            <a:lvl1pPr marL="0" marR="0" indent="0" algn="l" defTabSz="1219170" rtl="0" eaLnBrk="1" fontAlgn="auto" latinLnBrk="0" hangingPunct="1">
              <a:lnSpc>
                <a:spcPct val="100000"/>
              </a:lnSpc>
              <a:spcBef>
                <a:spcPts val="0"/>
              </a:spcBef>
              <a:spcAft>
                <a:spcPts val="0"/>
              </a:spcAft>
              <a:buClrTx/>
              <a:buSzTx/>
              <a:buFontTx/>
              <a:buNone/>
              <a:tabLst/>
              <a:defRPr sz="1600">
                <a:solidFill>
                  <a:schemeClr val="bg1"/>
                </a:solidFill>
              </a:defRPr>
            </a:lvl1pPr>
          </a:lstStyle>
          <a:p>
            <a:r>
              <a:rPr lang="en-US" dirty="0" smtClean="0">
                <a:solidFill>
                  <a:prstClr val="white"/>
                </a:solidFill>
              </a:rPr>
              <a:t>2017 National Planning Conference</a:t>
            </a:r>
            <a:endParaRPr lang="en-US" dirty="0">
              <a:solidFill>
                <a:prstClr val="white"/>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srgbClr val="3F3F3F">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45466065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Rectangle 6"/>
          <p:cNvSpPr/>
          <p:nvPr userDrawn="1"/>
        </p:nvSpPr>
        <p:spPr>
          <a:xfrm>
            <a:off x="609600" y="6375400"/>
            <a:ext cx="10972800" cy="48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3962400" cy="365125"/>
          </a:xfrm>
          <a:prstGeom prst="rect">
            <a:avLst/>
          </a:prstGeom>
        </p:spPr>
        <p:txBody>
          <a:bodyPr vert="horz" lIns="91440" tIns="45720" rIns="91440" bIns="45720" rtlCol="0" anchor="ctr"/>
          <a:lstStyle>
            <a:lvl1pPr marL="0" marR="0" indent="0" algn="l" defTabSz="1219170" rtl="0" eaLnBrk="1" fontAlgn="auto" latinLnBrk="0" hangingPunct="1">
              <a:lnSpc>
                <a:spcPct val="100000"/>
              </a:lnSpc>
              <a:spcBef>
                <a:spcPts val="0"/>
              </a:spcBef>
              <a:spcAft>
                <a:spcPts val="0"/>
              </a:spcAft>
              <a:buClrTx/>
              <a:buSzTx/>
              <a:buFontTx/>
              <a:buNone/>
              <a:tabLst/>
              <a:defRPr sz="1600">
                <a:solidFill>
                  <a:schemeClr val="bg1"/>
                </a:solidFill>
              </a:defRPr>
            </a:lvl1pPr>
          </a:lstStyle>
          <a:p>
            <a:r>
              <a:rPr lang="en-US" dirty="0" smtClean="0">
                <a:solidFill>
                  <a:prstClr val="white"/>
                </a:solidFill>
              </a:rPr>
              <a:t>2017 National Planning Conference</a:t>
            </a:r>
            <a:endParaRPr lang="en-US" dirty="0">
              <a:solidFill>
                <a:prstClr val="white"/>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srgbClr val="3F3F3F">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23658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7" name="Rectangle 6"/>
          <p:cNvSpPr/>
          <p:nvPr userDrawn="1"/>
        </p:nvSpPr>
        <p:spPr>
          <a:xfrm>
            <a:off x="609600" y="6375400"/>
            <a:ext cx="10972800" cy="48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1219110"/>
            <a:endParaRPr lang="en-US" sz="2400" dirty="0">
              <a:solidFill>
                <a:prstClr val="white"/>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3962400" cy="365125"/>
          </a:xfrm>
          <a:prstGeom prst="rect">
            <a:avLst/>
          </a:prstGeom>
        </p:spPr>
        <p:txBody>
          <a:bodyPr vert="horz" lIns="91436" tIns="45718" rIns="91436" bIns="45718" rtlCol="0" anchor="ctr"/>
          <a:lstStyle>
            <a:lvl1pPr marL="0" marR="0" indent="0" algn="l" defTabSz="1219110" rtl="0" eaLnBrk="1" fontAlgn="auto" latinLnBrk="0" hangingPunct="1">
              <a:lnSpc>
                <a:spcPct val="100000"/>
              </a:lnSpc>
              <a:spcBef>
                <a:spcPts val="0"/>
              </a:spcBef>
              <a:spcAft>
                <a:spcPts val="0"/>
              </a:spcAft>
              <a:buClrTx/>
              <a:buSzTx/>
              <a:buFontTx/>
              <a:buNone/>
              <a:tabLst/>
              <a:defRPr sz="1600">
                <a:solidFill>
                  <a:schemeClr val="bg1"/>
                </a:solidFill>
              </a:defRPr>
            </a:lvl1pPr>
          </a:lstStyle>
          <a:p>
            <a:r>
              <a:rPr lang="en-US" dirty="0" smtClean="0">
                <a:solidFill>
                  <a:prstClr val="white"/>
                </a:solidFill>
              </a:rPr>
              <a:t>2017 National Planning Conference</a:t>
            </a:r>
            <a:endParaRPr lang="en-US" dirty="0">
              <a:solidFill>
                <a:prstClr val="white"/>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1219110"/>
            <a:endParaRPr lang="en-US" dirty="0">
              <a:solidFill>
                <a:srgbClr val="3F3F3F">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1219110"/>
            <a:fld id="{16C3CDDD-65EC-4824-94CA-BC01FCB109A0}" type="slidenum">
              <a:rPr lang="en-US" smtClean="0">
                <a:solidFill>
                  <a:srgbClr val="3F3F3F">
                    <a:tint val="75000"/>
                  </a:srgbClr>
                </a:solidFill>
              </a:rPr>
              <a:pPr defTabSz="1219110"/>
              <a:t>‹#›</a:t>
            </a:fld>
            <a:endParaRPr lang="en-US" dirty="0">
              <a:solidFill>
                <a:srgbClr val="3F3F3F">
                  <a:tint val="75000"/>
                </a:srgbClr>
              </a:solidFill>
            </a:endParaRPr>
          </a:p>
        </p:txBody>
      </p:sp>
    </p:spTree>
    <p:extLst>
      <p:ext uri="{BB962C8B-B14F-4D97-AF65-F5344CB8AC3E}">
        <p14:creationId xmlns:p14="http://schemas.microsoft.com/office/powerpoint/2010/main" val="2059300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219110" rtl="0" eaLnBrk="1" latinLnBrk="0" hangingPunct="1">
        <a:spcBef>
          <a:spcPct val="0"/>
        </a:spcBef>
        <a:buNone/>
        <a:defRPr sz="5867"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26" indent="-380972" algn="l" defTabSz="121911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87" indent="-304776" algn="l" defTabSz="12191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9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D2C91-7DC7-4AAA-99B7-766584CA4D3F}"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0FA61-F18C-40E6-9565-B047AE30E4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057191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Rectangle 6"/>
          <p:cNvSpPr/>
          <p:nvPr userDrawn="1"/>
        </p:nvSpPr>
        <p:spPr>
          <a:xfrm>
            <a:off x="609600" y="6375400"/>
            <a:ext cx="10972800" cy="48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3962400" cy="365125"/>
          </a:xfrm>
          <a:prstGeom prst="rect">
            <a:avLst/>
          </a:prstGeom>
        </p:spPr>
        <p:txBody>
          <a:bodyPr vert="horz" lIns="91440" tIns="45720" rIns="91440" bIns="45720" rtlCol="0" anchor="ctr"/>
          <a:lstStyle>
            <a:lvl1pPr marL="0" marR="0" indent="0" algn="l" defTabSz="1219170" rtl="0" eaLnBrk="1" fontAlgn="auto" latinLnBrk="0" hangingPunct="1">
              <a:lnSpc>
                <a:spcPct val="100000"/>
              </a:lnSpc>
              <a:spcBef>
                <a:spcPts val="0"/>
              </a:spcBef>
              <a:spcAft>
                <a:spcPts val="0"/>
              </a:spcAft>
              <a:buClrTx/>
              <a:buSzTx/>
              <a:buFontTx/>
              <a:buNone/>
              <a:tabLst/>
              <a:defRPr sz="1600">
                <a:solidFill>
                  <a:schemeClr val="bg1"/>
                </a:solidFill>
              </a:defRPr>
            </a:lvl1pPr>
          </a:lstStyle>
          <a:p>
            <a:r>
              <a:rPr lang="en-US" dirty="0" smtClean="0">
                <a:solidFill>
                  <a:prstClr val="white"/>
                </a:solidFill>
              </a:rPr>
              <a:t>2017 National Planning Conference</a:t>
            </a:r>
            <a:endParaRPr lang="en-US" dirty="0">
              <a:solidFill>
                <a:prstClr val="white"/>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srgbClr val="3F3F3F">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6C3CDDD-65EC-4824-94CA-BC01FCB109A0}"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895138557"/>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20F6D-9B51-4154-8964-619314B42D7E}"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875C8-EEA8-416F-A8B6-53B2AD4CE5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40283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0E7A0-8F78-4E16-BAA5-2A016659200C}" type="datetimeFigureOut">
              <a:rPr lang="en-US" smtClean="0">
                <a:solidFill>
                  <a:prstClr val="black">
                    <a:tint val="75000"/>
                  </a:prstClr>
                </a:solidFill>
              </a:rPr>
              <a:pPr/>
              <a:t>5/14/2018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65718-1842-49B7-8FAD-1BA4698F8A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2168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7" name="Rectangle 6"/>
          <p:cNvSpPr/>
          <p:nvPr userDrawn="1"/>
        </p:nvSpPr>
        <p:spPr>
          <a:xfrm>
            <a:off x="609600" y="6375400"/>
            <a:ext cx="10972800" cy="48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1219110"/>
            <a:endParaRPr lang="en-US" sz="2400" dirty="0">
              <a:solidFill>
                <a:prstClr val="white"/>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3962400" cy="365125"/>
          </a:xfrm>
          <a:prstGeom prst="rect">
            <a:avLst/>
          </a:prstGeom>
        </p:spPr>
        <p:txBody>
          <a:bodyPr vert="horz" lIns="91436" tIns="45718" rIns="91436" bIns="45718" rtlCol="0" anchor="ctr"/>
          <a:lstStyle>
            <a:lvl1pPr marL="0" marR="0" indent="0" algn="l" defTabSz="1219110" rtl="0" eaLnBrk="1" fontAlgn="auto" latinLnBrk="0" hangingPunct="1">
              <a:lnSpc>
                <a:spcPct val="100000"/>
              </a:lnSpc>
              <a:spcBef>
                <a:spcPts val="0"/>
              </a:spcBef>
              <a:spcAft>
                <a:spcPts val="0"/>
              </a:spcAft>
              <a:buClrTx/>
              <a:buSzTx/>
              <a:buFontTx/>
              <a:buNone/>
              <a:tabLst/>
              <a:defRPr sz="1600">
                <a:solidFill>
                  <a:schemeClr val="bg1"/>
                </a:solidFill>
              </a:defRPr>
            </a:lvl1pPr>
          </a:lstStyle>
          <a:p>
            <a:r>
              <a:rPr lang="en-US" dirty="0" smtClean="0">
                <a:solidFill>
                  <a:prstClr val="white"/>
                </a:solidFill>
              </a:rPr>
              <a:t>2017 National Planning Conference</a:t>
            </a:r>
            <a:endParaRPr lang="en-US" dirty="0">
              <a:solidFill>
                <a:prstClr val="white"/>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1219110"/>
            <a:endParaRPr lang="en-US" dirty="0">
              <a:solidFill>
                <a:srgbClr val="3F3F3F">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1219110"/>
            <a:fld id="{16C3CDDD-65EC-4824-94CA-BC01FCB109A0}" type="slidenum">
              <a:rPr lang="en-US" smtClean="0">
                <a:solidFill>
                  <a:srgbClr val="3F3F3F">
                    <a:tint val="75000"/>
                  </a:srgbClr>
                </a:solidFill>
              </a:rPr>
              <a:pPr defTabSz="1219110"/>
              <a:t>‹#›</a:t>
            </a:fld>
            <a:endParaRPr lang="en-US" dirty="0">
              <a:solidFill>
                <a:srgbClr val="3F3F3F">
                  <a:tint val="75000"/>
                </a:srgbClr>
              </a:solidFill>
            </a:endParaRPr>
          </a:p>
        </p:txBody>
      </p:sp>
    </p:spTree>
    <p:extLst>
      <p:ext uri="{BB962C8B-B14F-4D97-AF65-F5344CB8AC3E}">
        <p14:creationId xmlns:p14="http://schemas.microsoft.com/office/powerpoint/2010/main" val="357025918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p:txStyles>
    <p:titleStyle>
      <a:lvl1pPr algn="ctr" defTabSz="1219110" rtl="0" eaLnBrk="1" latinLnBrk="0" hangingPunct="1">
        <a:spcBef>
          <a:spcPct val="0"/>
        </a:spcBef>
        <a:buNone/>
        <a:defRPr sz="5867"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26" indent="-380972" algn="l" defTabSz="121911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87" indent="-304776" algn="l" defTabSz="12191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9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7" name="Rectangle 6"/>
          <p:cNvSpPr/>
          <p:nvPr userDrawn="1"/>
        </p:nvSpPr>
        <p:spPr>
          <a:xfrm>
            <a:off x="609600" y="6375400"/>
            <a:ext cx="10972800" cy="48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1219110"/>
            <a:endParaRPr lang="en-US" sz="2400" dirty="0">
              <a:solidFill>
                <a:prstClr val="white"/>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3962400" cy="365125"/>
          </a:xfrm>
          <a:prstGeom prst="rect">
            <a:avLst/>
          </a:prstGeom>
        </p:spPr>
        <p:txBody>
          <a:bodyPr vert="horz" lIns="91436" tIns="45718" rIns="91436" bIns="45718" rtlCol="0" anchor="ctr"/>
          <a:lstStyle>
            <a:lvl1pPr marL="0" marR="0" indent="0" algn="l" defTabSz="1219110" rtl="0" eaLnBrk="1" fontAlgn="auto" latinLnBrk="0" hangingPunct="1">
              <a:lnSpc>
                <a:spcPct val="100000"/>
              </a:lnSpc>
              <a:spcBef>
                <a:spcPts val="0"/>
              </a:spcBef>
              <a:spcAft>
                <a:spcPts val="0"/>
              </a:spcAft>
              <a:buClrTx/>
              <a:buSzTx/>
              <a:buFontTx/>
              <a:buNone/>
              <a:tabLst/>
              <a:defRPr sz="1600">
                <a:solidFill>
                  <a:schemeClr val="bg1"/>
                </a:solidFill>
              </a:defRPr>
            </a:lvl1pPr>
          </a:lstStyle>
          <a:p>
            <a:r>
              <a:rPr lang="en-US" dirty="0" smtClean="0">
                <a:solidFill>
                  <a:prstClr val="white"/>
                </a:solidFill>
              </a:rPr>
              <a:t>2017 National Planning Conference</a:t>
            </a:r>
            <a:endParaRPr lang="en-US" dirty="0">
              <a:solidFill>
                <a:prstClr val="white"/>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1219110"/>
            <a:endParaRPr lang="en-US" dirty="0">
              <a:solidFill>
                <a:srgbClr val="3F3F3F">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1219110"/>
            <a:fld id="{16C3CDDD-65EC-4824-94CA-BC01FCB109A0}" type="slidenum">
              <a:rPr lang="en-US" smtClean="0">
                <a:solidFill>
                  <a:srgbClr val="3F3F3F">
                    <a:tint val="75000"/>
                  </a:srgbClr>
                </a:solidFill>
              </a:rPr>
              <a:pPr defTabSz="1219110"/>
              <a:t>‹#›</a:t>
            </a:fld>
            <a:endParaRPr lang="en-US" dirty="0">
              <a:solidFill>
                <a:srgbClr val="3F3F3F">
                  <a:tint val="75000"/>
                </a:srgbClr>
              </a:solidFill>
            </a:endParaRPr>
          </a:p>
        </p:txBody>
      </p:sp>
    </p:spTree>
    <p:extLst>
      <p:ext uri="{BB962C8B-B14F-4D97-AF65-F5344CB8AC3E}">
        <p14:creationId xmlns:p14="http://schemas.microsoft.com/office/powerpoint/2010/main" val="13267062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txStyles>
    <p:titleStyle>
      <a:lvl1pPr algn="ctr" defTabSz="1219110" rtl="0" eaLnBrk="1" latinLnBrk="0" hangingPunct="1">
        <a:spcBef>
          <a:spcPct val="0"/>
        </a:spcBef>
        <a:buNone/>
        <a:defRPr sz="5867"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26" indent="-380972" algn="l" defTabSz="121911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87" indent="-304776" algn="l" defTabSz="12191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9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7" name="Rectangle 6"/>
          <p:cNvSpPr/>
          <p:nvPr userDrawn="1"/>
        </p:nvSpPr>
        <p:spPr>
          <a:xfrm>
            <a:off x="609600" y="6375400"/>
            <a:ext cx="10972800" cy="48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1219110"/>
            <a:endParaRPr lang="en-US" sz="2400" dirty="0">
              <a:solidFill>
                <a:prstClr val="white"/>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3962400" cy="365125"/>
          </a:xfrm>
          <a:prstGeom prst="rect">
            <a:avLst/>
          </a:prstGeom>
        </p:spPr>
        <p:txBody>
          <a:bodyPr vert="horz" lIns="91436" tIns="45718" rIns="91436" bIns="45718" rtlCol="0" anchor="ctr"/>
          <a:lstStyle>
            <a:lvl1pPr marL="0" marR="0" indent="0" algn="l" defTabSz="1219110" rtl="0" eaLnBrk="1" fontAlgn="auto" latinLnBrk="0" hangingPunct="1">
              <a:lnSpc>
                <a:spcPct val="100000"/>
              </a:lnSpc>
              <a:spcBef>
                <a:spcPts val="0"/>
              </a:spcBef>
              <a:spcAft>
                <a:spcPts val="0"/>
              </a:spcAft>
              <a:buClrTx/>
              <a:buSzTx/>
              <a:buFontTx/>
              <a:buNone/>
              <a:tabLst/>
              <a:defRPr sz="1600">
                <a:solidFill>
                  <a:schemeClr val="bg1"/>
                </a:solidFill>
              </a:defRPr>
            </a:lvl1pPr>
          </a:lstStyle>
          <a:p>
            <a:r>
              <a:rPr lang="en-US" dirty="0" smtClean="0">
                <a:solidFill>
                  <a:prstClr val="white"/>
                </a:solidFill>
              </a:rPr>
              <a:t>2017 National Planning Conference</a:t>
            </a:r>
            <a:endParaRPr lang="en-US" dirty="0">
              <a:solidFill>
                <a:prstClr val="white"/>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1219110"/>
            <a:endParaRPr lang="en-US" dirty="0">
              <a:solidFill>
                <a:srgbClr val="3F3F3F">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1219110"/>
            <a:fld id="{16C3CDDD-65EC-4824-94CA-BC01FCB109A0}" type="slidenum">
              <a:rPr lang="en-US" smtClean="0">
                <a:solidFill>
                  <a:srgbClr val="3F3F3F">
                    <a:tint val="75000"/>
                  </a:srgbClr>
                </a:solidFill>
              </a:rPr>
              <a:pPr defTabSz="1219110"/>
              <a:t>‹#›</a:t>
            </a:fld>
            <a:endParaRPr lang="en-US" dirty="0">
              <a:solidFill>
                <a:srgbClr val="3F3F3F">
                  <a:tint val="75000"/>
                </a:srgbClr>
              </a:solidFill>
            </a:endParaRPr>
          </a:p>
        </p:txBody>
      </p:sp>
    </p:spTree>
    <p:extLst>
      <p:ext uri="{BB962C8B-B14F-4D97-AF65-F5344CB8AC3E}">
        <p14:creationId xmlns:p14="http://schemas.microsoft.com/office/powerpoint/2010/main" val="144619913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Lst>
  <p:txStyles>
    <p:titleStyle>
      <a:lvl1pPr algn="ctr" defTabSz="1219110" rtl="0" eaLnBrk="1" latinLnBrk="0" hangingPunct="1">
        <a:spcBef>
          <a:spcPct val="0"/>
        </a:spcBef>
        <a:buNone/>
        <a:defRPr sz="5867" kern="1200">
          <a:solidFill>
            <a:schemeClr val="tx1"/>
          </a:solidFill>
          <a:latin typeface="+mj-lt"/>
          <a:ea typeface="+mj-ea"/>
          <a:cs typeface="+mj-cs"/>
        </a:defRPr>
      </a:lvl1pPr>
    </p:titleStyle>
    <p:bodyStyle>
      <a:lvl1pPr marL="457167" indent="-457167" algn="l" defTabSz="121911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26" indent="-380972" algn="l" defTabSz="121911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87" indent="-304776" algn="l" defTabSz="12191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40"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9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641B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0E7A0-8F78-4E16-BAA5-2A016659200C}"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65718-1842-49B7-8FAD-1BA4698F8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9293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1"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609493"/>
            <a:fld id="{086DCB4F-84EC-5042-B0BC-008E6FB80776}" type="datetimeFigureOut">
              <a:rPr lang="en-US" smtClean="0">
                <a:solidFill>
                  <a:prstClr val="black">
                    <a:tint val="75000"/>
                  </a:prstClr>
                </a:solidFill>
              </a:rPr>
              <a:pPr defTabSz="609493"/>
              <a:t>5/14/2018</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609493"/>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609493"/>
            <a:fld id="{0CD86DF4-ED4B-FB43-941E-D602F87066E2}" type="slidenum">
              <a:rPr lang="en-US" smtClean="0">
                <a:solidFill>
                  <a:prstClr val="black">
                    <a:tint val="75000"/>
                  </a:prstClr>
                </a:solidFill>
              </a:rPr>
              <a:pPr defTabSz="609493"/>
              <a:t>‹#›</a:t>
            </a:fld>
            <a:endParaRPr lang="en-US">
              <a:solidFill>
                <a:prstClr val="black">
                  <a:tint val="75000"/>
                </a:prstClr>
              </a:solidFill>
            </a:endParaRPr>
          </a:p>
        </p:txBody>
      </p:sp>
    </p:spTree>
    <p:extLst>
      <p:ext uri="{BB962C8B-B14F-4D97-AF65-F5344CB8AC3E}">
        <p14:creationId xmlns:p14="http://schemas.microsoft.com/office/powerpoint/2010/main" val="252788272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493"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609493" rtl="0" eaLnBrk="1" latinLnBrk="0" hangingPunct="1">
        <a:spcBef>
          <a:spcPct val="20000"/>
        </a:spcBef>
        <a:buFont typeface="Arial"/>
        <a:buChar char="•"/>
        <a:defRPr sz="4300" kern="1200">
          <a:solidFill>
            <a:schemeClr val="tx1"/>
          </a:solidFill>
          <a:latin typeface="+mn-lt"/>
          <a:ea typeface="+mn-ea"/>
          <a:cs typeface="+mn-cs"/>
        </a:defRPr>
      </a:lvl1pPr>
      <a:lvl2pPr marL="990427" indent="-380933" algn="l" defTabSz="609493" rtl="0" eaLnBrk="1" latinLnBrk="0" hangingPunct="1">
        <a:spcBef>
          <a:spcPct val="20000"/>
        </a:spcBef>
        <a:buFont typeface="Arial"/>
        <a:buChar char="–"/>
        <a:defRPr sz="3700" kern="1200">
          <a:solidFill>
            <a:schemeClr val="tx1"/>
          </a:solidFill>
          <a:latin typeface="+mn-lt"/>
          <a:ea typeface="+mn-ea"/>
          <a:cs typeface="+mn-cs"/>
        </a:defRPr>
      </a:lvl2pPr>
      <a:lvl3pPr marL="1523733" indent="-304747" algn="l" defTabSz="609493" rtl="0" eaLnBrk="1" latinLnBrk="0" hangingPunct="1">
        <a:spcBef>
          <a:spcPct val="20000"/>
        </a:spcBef>
        <a:buFont typeface="Arial"/>
        <a:buChar char="•"/>
        <a:defRPr sz="3200" kern="1200">
          <a:solidFill>
            <a:schemeClr val="tx1"/>
          </a:solidFill>
          <a:latin typeface="+mn-lt"/>
          <a:ea typeface="+mn-ea"/>
          <a:cs typeface="+mn-cs"/>
        </a:defRPr>
      </a:lvl3pPr>
      <a:lvl4pPr marL="2133227" indent="-304747" algn="l" defTabSz="609493" rtl="0" eaLnBrk="1" latinLnBrk="0" hangingPunct="1">
        <a:spcBef>
          <a:spcPct val="20000"/>
        </a:spcBef>
        <a:buFont typeface="Arial"/>
        <a:buChar char="–"/>
        <a:defRPr sz="2700" kern="1200">
          <a:solidFill>
            <a:schemeClr val="tx1"/>
          </a:solidFill>
          <a:latin typeface="+mn-lt"/>
          <a:ea typeface="+mn-ea"/>
          <a:cs typeface="+mn-cs"/>
        </a:defRPr>
      </a:lvl4pPr>
      <a:lvl5pPr marL="2742720" indent="-304747" algn="l" defTabSz="609493" rtl="0" eaLnBrk="1" latinLnBrk="0" hangingPunct="1">
        <a:spcBef>
          <a:spcPct val="20000"/>
        </a:spcBef>
        <a:buFont typeface="Arial"/>
        <a:buChar char="»"/>
        <a:defRPr sz="2700" kern="1200">
          <a:solidFill>
            <a:schemeClr val="tx1"/>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199.xml"/><Relationship Id="rId6" Type="http://schemas.openxmlformats.org/officeDocument/2006/relationships/image" Target="../media/image22.gif"/><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7" Type="http://schemas.microsoft.com/office/2007/relationships/hdphoto" Target="../media/hdphoto3.wdp"/><Relationship Id="rId2" Type="http://schemas.openxmlformats.org/officeDocument/2006/relationships/image" Target="../media/image34.jpeg"/><Relationship Id="rId1" Type="http://schemas.openxmlformats.org/officeDocument/2006/relationships/slideLayout" Target="../slideLayouts/slideLayout19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0.xml"/></Relationships>
</file>

<file path=ppt/slides/_rels/slide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47.tiff"/></Relationships>
</file>

<file path=ppt/slides/_rels/slide3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7.xml"/></Relationships>
</file>

<file path=ppt/slides/_rels/slide3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42.xml"/><Relationship Id="rId5" Type="http://schemas.openxmlformats.org/officeDocument/2006/relationships/image" Target="../media/image52.emf"/><Relationship Id="rId4" Type="http://schemas.openxmlformats.org/officeDocument/2006/relationships/image" Target="../media/image51.emf"/></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42.xml"/><Relationship Id="rId5" Type="http://schemas.openxmlformats.org/officeDocument/2006/relationships/image" Target="../media/image52.emf"/><Relationship Id="rId4" Type="http://schemas.openxmlformats.org/officeDocument/2006/relationships/image" Target="../media/image5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jpeg"/><Relationship Id="rId1" Type="http://schemas.openxmlformats.org/officeDocument/2006/relationships/slideLayout" Target="../slideLayouts/slideLayout210.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pn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5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76.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0.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7.jpeg"/><Relationship Id="rId1" Type="http://schemas.openxmlformats.org/officeDocument/2006/relationships/slideLayout" Target="../slideLayouts/slideLayout93.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8.xml"/></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9.xml"/></Relationships>
</file>

<file path=ppt/slides/_rels/slide6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png"/><Relationship Id="rId1" Type="http://schemas.openxmlformats.org/officeDocument/2006/relationships/slideLayout" Target="../slideLayouts/slideLayout148.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png"/><Relationship Id="rId3" Type="http://schemas.openxmlformats.org/officeDocument/2006/relationships/image" Target="../media/image67.jpeg"/><Relationship Id="rId7" Type="http://schemas.openxmlformats.org/officeDocument/2006/relationships/image" Target="../media/image75.jpeg"/><Relationship Id="rId12"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103.jpeg"/><Relationship Id="rId5" Type="http://schemas.openxmlformats.org/officeDocument/2006/relationships/image" Target="../media/image72.jpeg"/><Relationship Id="rId10" Type="http://schemas.openxmlformats.org/officeDocument/2006/relationships/image" Target="../media/image102.png"/><Relationship Id="rId4" Type="http://schemas.openxmlformats.org/officeDocument/2006/relationships/image" Target="../media/image68.png"/><Relationship Id="rId9" Type="http://schemas.openxmlformats.org/officeDocument/2006/relationships/image" Target="../media/image101.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15.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ttp://www.reclaimingvacantproperties.or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595" y="1208700"/>
            <a:ext cx="2245375" cy="1724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2878" t="29931" r="4256" b="25654"/>
          <a:stretch/>
        </p:blipFill>
        <p:spPr>
          <a:xfrm>
            <a:off x="6114197" y="3599882"/>
            <a:ext cx="2124412" cy="232324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650" t="19288" r="24917" b="26981"/>
          <a:stretch/>
        </p:blipFill>
        <p:spPr>
          <a:xfrm>
            <a:off x="3264626" y="3526796"/>
            <a:ext cx="2528789" cy="2591383"/>
          </a:xfrm>
          <a:prstGeom prst="rect">
            <a:avLst/>
          </a:prstGeom>
        </p:spPr>
      </p:pic>
      <p:sp>
        <p:nvSpPr>
          <p:cNvPr id="7" name="Content Placeholder 2"/>
          <p:cNvSpPr txBox="1">
            <a:spLocks/>
          </p:cNvSpPr>
          <p:nvPr/>
        </p:nvSpPr>
        <p:spPr>
          <a:xfrm>
            <a:off x="3491282" y="697795"/>
            <a:ext cx="8418095" cy="2745875"/>
          </a:xfrm>
          <a:prstGeom prst="rect">
            <a:avLst/>
          </a:prstGeom>
        </p:spPr>
        <p:txBody>
          <a:bodyPr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5333" b="1" dirty="0" smtClean="0">
                <a:solidFill>
                  <a:srgbClr val="C00000"/>
                </a:solidFill>
                <a:effectLst>
                  <a:outerShdw blurRad="38100" dist="38100" dir="2700000" algn="tl">
                    <a:srgbClr val="000000">
                      <a:alpha val="43137"/>
                    </a:srgbClr>
                  </a:outerShdw>
                </a:effectLst>
                <a:latin typeface="Calibri" panose="020F0502020204030204" pitchFamily="34" charset="0"/>
              </a:rPr>
              <a:t>Strengthening Civic Capacity in Smaller Legacy Cities</a:t>
            </a:r>
            <a:endParaRPr lang="en-US" sz="6400" dirty="0">
              <a:solidFill>
                <a:srgbClr val="C000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510192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3305"/>
          </a:xfrm>
          <a:prstGeom prst="rect">
            <a:avLst/>
          </a:prstGeom>
        </p:spPr>
      </p:pic>
      <p:sp>
        <p:nvSpPr>
          <p:cNvPr id="3" name="Rectangle 2"/>
          <p:cNvSpPr/>
          <p:nvPr/>
        </p:nvSpPr>
        <p:spPr>
          <a:xfrm>
            <a:off x="411480" y="1331976"/>
            <a:ext cx="11780520" cy="1117600"/>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r" defTabSz="1219110"/>
            <a:r>
              <a:rPr lang="en-US" sz="5867" dirty="0">
                <a:solidFill>
                  <a:prstClr val="white"/>
                </a:solidFill>
                <a:effectLst>
                  <a:outerShdw blurRad="38100" dist="38100" dir="2700000" algn="tl">
                    <a:srgbClr val="000000">
                      <a:alpha val="43137"/>
                    </a:srgbClr>
                  </a:outerShdw>
                </a:effectLst>
                <a:latin typeface="Calibri" panose="020F0502020204030204" pitchFamily="34" charset="0"/>
              </a:rPr>
              <a:t>160+ Places to Shop</a:t>
            </a:r>
          </a:p>
        </p:txBody>
      </p:sp>
    </p:spTree>
    <p:extLst>
      <p:ext uri="{BB962C8B-B14F-4D97-AF65-F5344CB8AC3E}">
        <p14:creationId xmlns:p14="http://schemas.microsoft.com/office/powerpoint/2010/main" val="3511257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10" y="-109181"/>
            <a:ext cx="12388918" cy="6967182"/>
          </a:xfrm>
          <a:prstGeom prst="rect">
            <a:avLst/>
          </a:prstGeom>
        </p:spPr>
      </p:pic>
      <p:sp>
        <p:nvSpPr>
          <p:cNvPr id="8" name="Rectangle 7"/>
          <p:cNvSpPr/>
          <p:nvPr/>
        </p:nvSpPr>
        <p:spPr>
          <a:xfrm>
            <a:off x="292608" y="1977136"/>
            <a:ext cx="11963400" cy="1117600"/>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r" defTabSz="1219110"/>
            <a:r>
              <a:rPr lang="en-US" sz="5867" dirty="0">
                <a:solidFill>
                  <a:prstClr val="white"/>
                </a:solidFill>
                <a:effectLst>
                  <a:outerShdw blurRad="38100" dist="38100" dir="2700000" algn="tl">
                    <a:srgbClr val="000000">
                      <a:alpha val="43137"/>
                    </a:srgbClr>
                  </a:outerShdw>
                </a:effectLst>
                <a:latin typeface="Calibri" panose="020F0502020204030204" pitchFamily="34" charset="0"/>
              </a:rPr>
              <a:t>100+ Culinary Choices</a:t>
            </a:r>
          </a:p>
        </p:txBody>
      </p:sp>
    </p:spTree>
    <p:extLst>
      <p:ext uri="{BB962C8B-B14F-4D97-AF65-F5344CB8AC3E}">
        <p14:creationId xmlns:p14="http://schemas.microsoft.com/office/powerpoint/2010/main" val="3594699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38918"/>
          <a:stretch/>
        </p:blipFill>
        <p:spPr>
          <a:xfrm>
            <a:off x="0" y="1"/>
            <a:ext cx="7485968" cy="68580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5968" y="1"/>
            <a:ext cx="4706032" cy="6858000"/>
          </a:xfrm>
          <a:prstGeom prst="rect">
            <a:avLst/>
          </a:prstGeom>
        </p:spPr>
      </p:pic>
      <p:sp>
        <p:nvSpPr>
          <p:cNvPr id="4" name="Rectangle 3"/>
          <p:cNvSpPr/>
          <p:nvPr/>
        </p:nvSpPr>
        <p:spPr>
          <a:xfrm>
            <a:off x="164592" y="5054600"/>
            <a:ext cx="12027408" cy="1117600"/>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r" defTabSz="1219110"/>
            <a:r>
              <a:rPr lang="en-US" sz="5867" dirty="0">
                <a:solidFill>
                  <a:prstClr val="white"/>
                </a:solidFill>
                <a:effectLst>
                  <a:outerShdw blurRad="38100" dist="38100" dir="2700000" algn="tl">
                    <a:srgbClr val="000000">
                      <a:alpha val="43137"/>
                    </a:srgbClr>
                  </a:outerShdw>
                </a:effectLst>
                <a:latin typeface="Calibri" panose="020F0502020204030204" pitchFamily="34" charset="0"/>
              </a:rPr>
              <a:t>90+ Art Venues</a:t>
            </a:r>
          </a:p>
        </p:txBody>
      </p:sp>
    </p:spTree>
    <p:extLst>
      <p:ext uri="{BB962C8B-B14F-4D97-AF65-F5344CB8AC3E}">
        <p14:creationId xmlns:p14="http://schemas.microsoft.com/office/powerpoint/2010/main" val="1781610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481263" y="2066757"/>
            <a:ext cx="11389895" cy="2745875"/>
          </a:xfrm>
          <a:prstGeom prst="rect">
            <a:avLst/>
          </a:prstGeom>
        </p:spPr>
        <p:txBody>
          <a:bodyPr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8800" dirty="0" smtClean="0">
                <a:solidFill>
                  <a:schemeClr val="bg1"/>
                </a:solidFill>
                <a:effectLst>
                  <a:outerShdw blurRad="38100" dist="38100" dir="2700000" algn="tl">
                    <a:srgbClr val="000000">
                      <a:alpha val="43137"/>
                    </a:srgbClr>
                  </a:outerShdw>
                </a:effectLst>
              </a:rPr>
              <a:t>How did we get there?</a:t>
            </a:r>
            <a:endParaRPr lang="en-US" sz="115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1501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863"/>
          <a:stretch/>
        </p:blipFill>
        <p:spPr>
          <a:xfrm>
            <a:off x="2" y="0"/>
            <a:ext cx="12191999" cy="6858000"/>
          </a:xfrm>
          <a:prstGeom prst="rect">
            <a:avLst/>
          </a:prstGeom>
        </p:spPr>
      </p:pic>
      <p:sp>
        <p:nvSpPr>
          <p:cNvPr id="6" name="Rectangle 5"/>
          <p:cNvSpPr/>
          <p:nvPr/>
        </p:nvSpPr>
        <p:spPr>
          <a:xfrm>
            <a:off x="2" y="-17816"/>
            <a:ext cx="12191999" cy="687581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1219110"/>
            <a:endParaRPr lang="en-US" sz="2400" dirty="0">
              <a:solidFill>
                <a:prstClr val="white"/>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04803" y="1187125"/>
            <a:ext cx="4165599" cy="5385395"/>
          </a:xfrm>
          <a:prstGeom prst="rect">
            <a:avLst/>
          </a:prstGeom>
          <a:noFill/>
          <a:ln>
            <a:solidFill>
              <a:schemeClr val="tx2"/>
            </a:solidFill>
          </a:ln>
          <a:effectLst>
            <a:outerShdw blurRad="76200" dir="13500000" sy="23000" kx="1200000" algn="br" rotWithShape="0">
              <a:prstClr val="black">
                <a:alpha val="20000"/>
              </a:prstClr>
            </a:outerShdw>
          </a:effectLst>
        </p:spPr>
      </p:pic>
      <p:sp>
        <p:nvSpPr>
          <p:cNvPr id="9" name="Rectangle 8"/>
          <p:cNvSpPr/>
          <p:nvPr/>
        </p:nvSpPr>
        <p:spPr>
          <a:xfrm>
            <a:off x="6015788" y="212265"/>
            <a:ext cx="6182793" cy="974860"/>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r" defTabSz="1219110"/>
            <a:r>
              <a:rPr lang="en-US" sz="5400" dirty="0" smtClean="0">
                <a:solidFill>
                  <a:prstClr val="white"/>
                </a:solidFill>
                <a:effectLst>
                  <a:outerShdw blurRad="38100" dist="38100" dir="2700000" algn="tl">
                    <a:srgbClr val="000000">
                      <a:alpha val="43137"/>
                    </a:srgbClr>
                  </a:outerShdw>
                </a:effectLst>
                <a:latin typeface="Calibri" panose="020F0502020204030204" pitchFamily="34" charset="0"/>
              </a:rPr>
              <a:t>‘LDR Plan’ (1998)</a:t>
            </a:r>
            <a:endParaRPr lang="en-US" sz="5400"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02898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0"/>
            <a:ext cx="12192000" cy="69363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3" name="Content Placeholder 2"/>
          <p:cNvSpPr>
            <a:spLocks noGrp="1"/>
          </p:cNvSpPr>
          <p:nvPr>
            <p:ph idx="1"/>
          </p:nvPr>
        </p:nvSpPr>
        <p:spPr>
          <a:xfrm>
            <a:off x="609603" y="961099"/>
            <a:ext cx="10972800" cy="4837611"/>
          </a:xfrm>
        </p:spPr>
        <p:txBody>
          <a:bodyPr>
            <a:noAutofit/>
          </a:bodyPr>
          <a:lstStyle/>
          <a:p>
            <a:pPr marL="0" indent="0">
              <a:buNone/>
            </a:pPr>
            <a:r>
              <a:rPr lang="en-US" sz="6000" dirty="0">
                <a:solidFill>
                  <a:schemeClr val="bg1"/>
                </a:solidFill>
                <a:latin typeface="Calibri" panose="020F0502020204030204" pitchFamily="34" charset="0"/>
              </a:rPr>
              <a:t>Businesses relocating / expanding in Greater Downtown bring about</a:t>
            </a:r>
          </a:p>
          <a:p>
            <a:pPr marL="0" indent="0">
              <a:buNone/>
            </a:pPr>
            <a:r>
              <a:rPr lang="en-US" sz="8800" b="1" dirty="0">
                <a:solidFill>
                  <a:schemeClr val="bg1"/>
                </a:solidFill>
                <a:latin typeface="Calibri" panose="020F0502020204030204" pitchFamily="34" charset="0"/>
              </a:rPr>
              <a:t>1,000 NEW WORKERS</a:t>
            </a:r>
          </a:p>
          <a:p>
            <a:pPr marL="0" indent="0">
              <a:buNone/>
            </a:pPr>
            <a:r>
              <a:rPr lang="en-US" sz="6000" dirty="0">
                <a:solidFill>
                  <a:schemeClr val="bg1"/>
                </a:solidFill>
                <a:latin typeface="Calibri" panose="020F0502020204030204" pitchFamily="34" charset="0"/>
              </a:rPr>
              <a:t>d</a:t>
            </a:r>
            <a:r>
              <a:rPr lang="en-US" sz="6000" dirty="0" smtClean="0">
                <a:solidFill>
                  <a:schemeClr val="bg1"/>
                </a:solidFill>
                <a:latin typeface="Calibri" panose="020F0502020204030204" pitchFamily="34" charset="0"/>
              </a:rPr>
              <a:t>uring period 2010-2016</a:t>
            </a:r>
            <a:endParaRPr lang="en-US" sz="6000" b="1" dirty="0">
              <a:solidFill>
                <a:schemeClr val="bg1"/>
              </a:solidFill>
              <a:latin typeface="Calibri" panose="020F0502020204030204" pitchFamily="34" charset="0"/>
            </a:endParaRPr>
          </a:p>
        </p:txBody>
      </p:sp>
      <p:grpSp>
        <p:nvGrpSpPr>
          <p:cNvPr id="7" name="Group 6"/>
          <p:cNvGrpSpPr/>
          <p:nvPr/>
        </p:nvGrpSpPr>
        <p:grpSpPr>
          <a:xfrm rot="16200000">
            <a:off x="12315554" y="1881533"/>
            <a:ext cx="6352179" cy="4658264"/>
            <a:chOff x="5562600" y="1352550"/>
            <a:chExt cx="2286000" cy="1676400"/>
          </a:xfrm>
        </p:grpSpPr>
        <p:sp>
          <p:nvSpPr>
            <p:cNvPr id="5" name="Flowchart: Delay 4"/>
            <p:cNvSpPr/>
            <p:nvPr/>
          </p:nvSpPr>
          <p:spPr>
            <a:xfrm>
              <a:off x="5562600" y="1352550"/>
              <a:ext cx="1143000" cy="1676400"/>
            </a:xfrm>
            <a:prstGeom prst="flowChartDelay">
              <a:avLst/>
            </a:prstGeom>
            <a:solidFill>
              <a:schemeClr val="bg2">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Oval 5"/>
            <p:cNvSpPr/>
            <p:nvPr/>
          </p:nvSpPr>
          <p:spPr>
            <a:xfrm>
              <a:off x="6858000" y="1695450"/>
              <a:ext cx="990600" cy="990600"/>
            </a:xfrm>
            <a:prstGeom prst="ellipse">
              <a:avLst/>
            </a:prstGeom>
            <a:solidFill>
              <a:schemeClr val="bg2">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Tree>
    <p:extLst>
      <p:ext uri="{BB962C8B-B14F-4D97-AF65-F5344CB8AC3E}">
        <p14:creationId xmlns:p14="http://schemas.microsoft.com/office/powerpoint/2010/main" val="3202575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0" y="-78379"/>
            <a:ext cx="12192000" cy="69363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3" name="Content Placeholder 2"/>
          <p:cNvSpPr>
            <a:spLocks noGrp="1"/>
          </p:cNvSpPr>
          <p:nvPr>
            <p:ph idx="1"/>
          </p:nvPr>
        </p:nvSpPr>
        <p:spPr>
          <a:xfrm>
            <a:off x="609600" y="2006600"/>
            <a:ext cx="11582403" cy="3556000"/>
          </a:xfrm>
        </p:spPr>
        <p:txBody>
          <a:bodyPr>
            <a:noAutofit/>
          </a:bodyPr>
          <a:lstStyle/>
          <a:p>
            <a:pPr marL="0" indent="0">
              <a:lnSpc>
                <a:spcPts val="8133"/>
              </a:lnSpc>
              <a:buNone/>
            </a:pPr>
            <a:r>
              <a:rPr lang="en-US" sz="8000" b="1" dirty="0" smtClean="0">
                <a:solidFill>
                  <a:schemeClr val="bg1"/>
                </a:solidFill>
                <a:latin typeface="Calibri" panose="020F0502020204030204" pitchFamily="34" charset="0"/>
              </a:rPr>
              <a:t>150+ </a:t>
            </a:r>
            <a:r>
              <a:rPr lang="en-US" sz="8000" b="1" dirty="0">
                <a:solidFill>
                  <a:schemeClr val="bg1"/>
                </a:solidFill>
                <a:latin typeface="Calibri" panose="020F0502020204030204" pitchFamily="34" charset="0"/>
              </a:rPr>
              <a:t>Net </a:t>
            </a:r>
            <a:r>
              <a:rPr lang="en-US" sz="8000" b="1" dirty="0" smtClean="0">
                <a:solidFill>
                  <a:schemeClr val="bg1"/>
                </a:solidFill>
                <a:latin typeface="Calibri" panose="020F0502020204030204" pitchFamily="34" charset="0"/>
              </a:rPr>
              <a:t>NEW businesses,</a:t>
            </a:r>
            <a:endParaRPr lang="en-US" sz="8000" b="1" dirty="0">
              <a:solidFill>
                <a:schemeClr val="bg1"/>
              </a:solidFill>
              <a:latin typeface="Calibri" panose="020F0502020204030204" pitchFamily="34" charset="0"/>
            </a:endParaRPr>
          </a:p>
          <a:p>
            <a:pPr marL="0" indent="0">
              <a:lnSpc>
                <a:spcPts val="8133"/>
              </a:lnSpc>
              <a:buNone/>
            </a:pPr>
            <a:r>
              <a:rPr lang="en-US" sz="6000" dirty="0" smtClean="0">
                <a:solidFill>
                  <a:schemeClr val="bg1"/>
                </a:solidFill>
                <a:latin typeface="Calibri" panose="020F0502020204030204" pitchFamily="34" charset="0"/>
              </a:rPr>
              <a:t>~</a:t>
            </a:r>
            <a:r>
              <a:rPr lang="en-US" sz="8000" b="1" dirty="0" smtClean="0">
                <a:solidFill>
                  <a:schemeClr val="bg1"/>
                </a:solidFill>
                <a:latin typeface="Calibri" panose="020F0502020204030204" pitchFamily="34" charset="0"/>
              </a:rPr>
              <a:t>70 </a:t>
            </a:r>
            <a:r>
              <a:rPr lang="en-US" sz="8000" b="1" spc="-200" dirty="0">
                <a:solidFill>
                  <a:schemeClr val="bg1"/>
                </a:solidFill>
                <a:latin typeface="Calibri" panose="020F0502020204030204" pitchFamily="34" charset="0"/>
              </a:rPr>
              <a:t>Expanded/Relocated</a:t>
            </a:r>
          </a:p>
          <a:p>
            <a:pPr marL="0" indent="0">
              <a:buNone/>
            </a:pPr>
            <a:r>
              <a:rPr lang="en-US" sz="5400" dirty="0" smtClean="0">
                <a:solidFill>
                  <a:schemeClr val="bg1"/>
                </a:solidFill>
                <a:latin typeface="Calibri" panose="020F0502020204030204" pitchFamily="34" charset="0"/>
              </a:rPr>
              <a:t>2007 to Present</a:t>
            </a:r>
            <a:endParaRPr lang="en-US" sz="54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719496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2736"/>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9363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3" name="Content Placeholder 2"/>
          <p:cNvSpPr>
            <a:spLocks noGrp="1"/>
          </p:cNvSpPr>
          <p:nvPr>
            <p:ph idx="1"/>
          </p:nvPr>
        </p:nvSpPr>
        <p:spPr>
          <a:xfrm>
            <a:off x="578066" y="899614"/>
            <a:ext cx="11613934" cy="5282821"/>
          </a:xfrm>
        </p:spPr>
        <p:txBody>
          <a:bodyPr>
            <a:noAutofit/>
          </a:bodyPr>
          <a:lstStyle/>
          <a:p>
            <a:pPr marL="0" indent="0">
              <a:buNone/>
            </a:pPr>
            <a:r>
              <a:rPr lang="en-US" sz="9600" b="1" dirty="0" smtClean="0">
                <a:solidFill>
                  <a:schemeClr val="bg1"/>
                </a:solidFill>
                <a:latin typeface="Calibri" panose="020F0502020204030204" pitchFamily="34" charset="0"/>
              </a:rPr>
              <a:t>300+ </a:t>
            </a:r>
            <a:r>
              <a:rPr lang="en-US" sz="4800" dirty="0" smtClean="0">
                <a:solidFill>
                  <a:schemeClr val="bg1"/>
                </a:solidFill>
                <a:latin typeface="Calibri" panose="020F0502020204030204" pitchFamily="34" charset="0"/>
              </a:rPr>
              <a:t>New housing </a:t>
            </a:r>
            <a:r>
              <a:rPr lang="en-US" sz="4800" dirty="0">
                <a:solidFill>
                  <a:schemeClr val="bg1"/>
                </a:solidFill>
                <a:latin typeface="Calibri" panose="020F0502020204030204" pitchFamily="34" charset="0"/>
              </a:rPr>
              <a:t>u</a:t>
            </a:r>
            <a:r>
              <a:rPr lang="en-US" sz="4800" dirty="0" smtClean="0">
                <a:solidFill>
                  <a:schemeClr val="bg1"/>
                </a:solidFill>
                <a:latin typeface="Calibri" panose="020F0502020204030204" pitchFamily="34" charset="0"/>
              </a:rPr>
              <a:t>nits </a:t>
            </a:r>
          </a:p>
          <a:p>
            <a:pPr marL="0" indent="0">
              <a:buNone/>
            </a:pPr>
            <a:r>
              <a:rPr lang="en-US" sz="4800" dirty="0" smtClean="0">
                <a:solidFill>
                  <a:schemeClr val="bg1"/>
                </a:solidFill>
                <a:latin typeface="Calibri" panose="020F0502020204030204" pitchFamily="34" charset="0"/>
              </a:rPr>
              <a:t>Completed in last 5 years</a:t>
            </a:r>
            <a:endParaRPr lang="en-US" sz="1200" dirty="0" smtClean="0">
              <a:solidFill>
                <a:schemeClr val="bg1"/>
              </a:solidFill>
              <a:latin typeface="Calibri" panose="020F0502020204030204" pitchFamily="34" charset="0"/>
            </a:endParaRPr>
          </a:p>
          <a:p>
            <a:pPr marL="0" indent="0">
              <a:buNone/>
            </a:pPr>
            <a:endParaRPr lang="en-US" sz="1100" b="1" dirty="0">
              <a:solidFill>
                <a:schemeClr val="bg1"/>
              </a:solidFill>
              <a:latin typeface="Calibri" panose="020F0502020204030204" pitchFamily="34" charset="0"/>
            </a:endParaRPr>
          </a:p>
          <a:p>
            <a:pPr marL="0" indent="0">
              <a:buNone/>
            </a:pPr>
            <a:r>
              <a:rPr lang="en-US" sz="9600" b="1" dirty="0" smtClean="0">
                <a:solidFill>
                  <a:schemeClr val="bg1"/>
                </a:solidFill>
                <a:latin typeface="Calibri" panose="020F0502020204030204" pitchFamily="34" charset="0"/>
              </a:rPr>
              <a:t>400</a:t>
            </a:r>
            <a:r>
              <a:rPr lang="en-US" sz="8800" b="1" dirty="0" smtClean="0">
                <a:solidFill>
                  <a:schemeClr val="bg1"/>
                </a:solidFill>
                <a:latin typeface="Calibri" panose="020F0502020204030204" pitchFamily="34" charset="0"/>
              </a:rPr>
              <a:t> </a:t>
            </a:r>
            <a:r>
              <a:rPr lang="en-US" sz="4800" dirty="0" smtClean="0">
                <a:solidFill>
                  <a:schemeClr val="bg1"/>
                </a:solidFill>
                <a:latin typeface="Calibri" panose="020F0502020204030204" pitchFamily="34" charset="0"/>
              </a:rPr>
              <a:t>New housing units </a:t>
            </a:r>
          </a:p>
          <a:p>
            <a:pPr marL="0" indent="0">
              <a:buNone/>
            </a:pPr>
            <a:r>
              <a:rPr lang="en-US" sz="5400" dirty="0" smtClean="0">
                <a:solidFill>
                  <a:schemeClr val="bg1"/>
                </a:solidFill>
                <a:latin typeface="Calibri" panose="020F0502020204030204" pitchFamily="34" charset="0"/>
              </a:rPr>
              <a:t>Planned over next 2 years</a:t>
            </a:r>
            <a:endParaRPr lang="en-US" sz="5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45339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400" y="1"/>
            <a:ext cx="12303495" cy="6883400"/>
            <a:chOff x="-651440" y="-67274"/>
            <a:chExt cx="12378344" cy="6925277"/>
          </a:xfrm>
        </p:grpSpPr>
        <p:sp>
          <p:nvSpPr>
            <p:cNvPr id="8" name="Rectangle 7"/>
            <p:cNvSpPr/>
            <p:nvPr/>
          </p:nvSpPr>
          <p:spPr>
            <a:xfrm>
              <a:off x="8582262" y="-67274"/>
              <a:ext cx="3144642" cy="692527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endParaRPr>
            </a:p>
          </p:txBody>
        </p:sp>
        <p:pic>
          <p:nvPicPr>
            <p:cNvPr id="9" name="Picture 2" descr="Image result for convention center construction lancaster pa"/>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51440" y="-67274"/>
              <a:ext cx="9233703" cy="69252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8" t="1397" r="1073" b="1587"/>
            <a:stretch/>
          </p:blipFill>
          <p:spPr bwMode="auto">
            <a:xfrm>
              <a:off x="5703350" y="216110"/>
              <a:ext cx="5658473" cy="647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2"/>
          <p:cNvSpPr>
            <a:spLocks noGrp="1"/>
          </p:cNvSpPr>
          <p:nvPr>
            <p:ph idx="1"/>
          </p:nvPr>
        </p:nvSpPr>
        <p:spPr>
          <a:xfrm>
            <a:off x="448734" y="2166514"/>
            <a:ext cx="8229600" cy="3200400"/>
          </a:xfrm>
        </p:spPr>
        <p:txBody>
          <a:bodyPr>
            <a:noAutofit/>
          </a:bodyPr>
          <a:lstStyle/>
          <a:p>
            <a:pPr marL="0" indent="0">
              <a:lnSpc>
                <a:spcPts val="8400"/>
              </a:lnSpc>
              <a:buNone/>
            </a:pPr>
            <a:r>
              <a:rPr lang="en-US" sz="5400" dirty="0">
                <a:solidFill>
                  <a:srgbClr val="C00000"/>
                </a:solidFill>
                <a:latin typeface="Calibri" panose="020F0502020204030204" pitchFamily="34" charset="0"/>
              </a:rPr>
              <a:t>Over $1.5 Billion in </a:t>
            </a:r>
            <a:r>
              <a:rPr lang="en-US" sz="5400" dirty="0" smtClean="0">
                <a:solidFill>
                  <a:srgbClr val="C00000"/>
                </a:solidFill>
                <a:latin typeface="Calibri" panose="020F0502020204030204" pitchFamily="34" charset="0"/>
              </a:rPr>
              <a:t>Investment</a:t>
            </a:r>
            <a:endParaRPr lang="en-US" sz="5400" dirty="0">
              <a:solidFill>
                <a:srgbClr val="C00000"/>
              </a:solidFill>
              <a:latin typeface="Calibri" panose="020F0502020204030204" pitchFamily="34" charset="0"/>
            </a:endParaRPr>
          </a:p>
          <a:p>
            <a:pPr marL="0" indent="0">
              <a:buNone/>
            </a:pPr>
            <a:r>
              <a:rPr lang="en-US" sz="3600" dirty="0" smtClean="0">
                <a:solidFill>
                  <a:srgbClr val="C00000"/>
                </a:solidFill>
                <a:latin typeface="Calibri" panose="020F0502020204030204" pitchFamily="34" charset="0"/>
              </a:rPr>
              <a:t>2007-2015</a:t>
            </a:r>
            <a:endParaRPr lang="en-US" sz="36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1238723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2400" dirty="0">
              <a:solidFill>
                <a:prstClr val="white"/>
              </a:solidFill>
            </a:endParaRPr>
          </a:p>
        </p:txBody>
      </p:sp>
      <p:sp>
        <p:nvSpPr>
          <p:cNvPr id="3" name="TextBox 2"/>
          <p:cNvSpPr txBox="1"/>
          <p:nvPr/>
        </p:nvSpPr>
        <p:spPr>
          <a:xfrm>
            <a:off x="-136480" y="1754106"/>
            <a:ext cx="12191999" cy="1384993"/>
          </a:xfrm>
          <a:prstGeom prst="rect">
            <a:avLst/>
          </a:prstGeom>
          <a:noFill/>
        </p:spPr>
        <p:txBody>
          <a:bodyPr wrap="square" lIns="91436" tIns="45719" rIns="91436" bIns="45719" rtlCol="0">
            <a:spAutoFit/>
          </a:bodyPr>
          <a:lstStyle/>
          <a:p>
            <a:pPr algn="ctr"/>
            <a:r>
              <a:rPr lang="en-US" sz="8400" dirty="0">
                <a:solidFill>
                  <a:srgbClr val="9B291C"/>
                </a:solidFill>
                <a:latin typeface="Franklin Gothic Demi" panose="020B0703020102020204" pitchFamily="34" charset="0"/>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215" y="1272821"/>
            <a:ext cx="8433572" cy="4312367"/>
          </a:xfrm>
          <a:prstGeom prst="rect">
            <a:avLst/>
          </a:prstGeom>
        </p:spPr>
      </p:pic>
    </p:spTree>
    <p:extLst>
      <p:ext uri="{BB962C8B-B14F-4D97-AF65-F5344CB8AC3E}">
        <p14:creationId xmlns:p14="http://schemas.microsoft.com/office/powerpoint/2010/main" val="2551060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424" y="-697094"/>
            <a:ext cx="8252188" cy="8252188"/>
          </a:xfrm>
          <a:prstGeom prst="rect">
            <a:avLst/>
          </a:prstGeom>
        </p:spPr>
      </p:pic>
    </p:spTree>
    <p:extLst>
      <p:ext uri="{BB962C8B-B14F-4D97-AF65-F5344CB8AC3E}">
        <p14:creationId xmlns:p14="http://schemas.microsoft.com/office/powerpoint/2010/main" val="2846127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645282" y="611250"/>
            <a:ext cx="6602745" cy="1200793"/>
          </a:xfrm>
          <a:prstGeom prst="rect">
            <a:avLst/>
          </a:prstGeom>
        </p:spPr>
      </p:pic>
      <p:sp>
        <p:nvSpPr>
          <p:cNvPr id="5" name="Rectangle 4"/>
          <p:cNvSpPr/>
          <p:nvPr/>
        </p:nvSpPr>
        <p:spPr>
          <a:xfrm>
            <a:off x="1524000" y="268590"/>
            <a:ext cx="9143999" cy="523220"/>
          </a:xfrm>
          <a:prstGeom prst="rect">
            <a:avLst/>
          </a:prstGeom>
        </p:spPr>
        <p:txBody>
          <a:bodyPr wrap="square">
            <a:spAutoFit/>
          </a:bodyPr>
          <a:lstStyle/>
          <a:p>
            <a:r>
              <a:rPr lang="en-US" sz="2800" b="1" dirty="0">
                <a:solidFill>
                  <a:prstClr val="black"/>
                </a:solidFill>
              </a:rPr>
              <a:t>  Lead Sponsor</a:t>
            </a:r>
            <a:endParaRPr lang="en-US" sz="2800" dirty="0">
              <a:solidFill>
                <a:prstClr val="black"/>
              </a:solidFill>
            </a:endParaRPr>
          </a:p>
        </p:txBody>
      </p:sp>
      <p:sp>
        <p:nvSpPr>
          <p:cNvPr id="6" name="Rectangle 5"/>
          <p:cNvSpPr/>
          <p:nvPr/>
        </p:nvSpPr>
        <p:spPr>
          <a:xfrm>
            <a:off x="1524000" y="1761141"/>
            <a:ext cx="9144000" cy="480131"/>
          </a:xfrm>
          <a:prstGeom prst="rect">
            <a:avLst/>
          </a:prstGeom>
        </p:spPr>
        <p:txBody>
          <a:bodyPr wrap="square">
            <a:spAutoFit/>
          </a:bodyPr>
          <a:lstStyle/>
          <a:p>
            <a:pPr>
              <a:lnSpc>
                <a:spcPct val="90000"/>
              </a:lnSpc>
              <a:spcBef>
                <a:spcPts val="1000"/>
              </a:spcBef>
            </a:pPr>
            <a:r>
              <a:rPr lang="en-US" sz="2800" b="1" dirty="0">
                <a:solidFill>
                  <a:prstClr val="black"/>
                </a:solidFill>
              </a:rPr>
              <a:t>  Pacesetters</a:t>
            </a:r>
            <a:endParaRPr lang="en-US" sz="2800" dirty="0">
              <a:solidFill>
                <a:prstClr val="black"/>
              </a:solidFill>
            </a:endParaRPr>
          </a:p>
        </p:txBody>
      </p:sp>
      <p:pic>
        <p:nvPicPr>
          <p:cNvPr id="8" name="Picture 7"/>
          <p:cNvPicPr>
            <a:picLocks noChangeAspect="1"/>
          </p:cNvPicPr>
          <p:nvPr/>
        </p:nvPicPr>
        <p:blipFill>
          <a:blip r:embed="rId4" cstate="print"/>
          <a:stretch>
            <a:fillRect/>
          </a:stretch>
        </p:blipFill>
        <p:spPr>
          <a:xfrm>
            <a:off x="6026932" y="2203694"/>
            <a:ext cx="2614893" cy="637711"/>
          </a:xfrm>
          <a:prstGeom prst="rect">
            <a:avLst/>
          </a:prstGeom>
        </p:spPr>
      </p:pic>
      <p:pic>
        <p:nvPicPr>
          <p:cNvPr id="1026" name="Picture 2" descr="https://pbs.twimg.com/profile_images/504324696939036672/xqILc9NV.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3434" y="2132992"/>
            <a:ext cx="1557457" cy="15574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ck to return to the home p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9259"/>
          <a:stretch/>
        </p:blipFill>
        <p:spPr bwMode="auto">
          <a:xfrm>
            <a:off x="6003026" y="2793128"/>
            <a:ext cx="2250741" cy="914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sju.edu/sites/default/files/styles/sju_newsfeature/public/lancaster-general-health.png?itok=1i5fNBm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523" r="18839" b="20682"/>
          <a:stretch/>
        </p:blipFill>
        <p:spPr bwMode="auto">
          <a:xfrm>
            <a:off x="3606555" y="2195585"/>
            <a:ext cx="2396470" cy="13956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cstate="print"/>
          <a:stretch>
            <a:fillRect/>
          </a:stretch>
        </p:blipFill>
        <p:spPr>
          <a:xfrm>
            <a:off x="8253767" y="2816012"/>
            <a:ext cx="2301799" cy="783210"/>
          </a:xfrm>
          <a:prstGeom prst="rect">
            <a:avLst/>
          </a:prstGeom>
        </p:spPr>
      </p:pic>
      <p:sp>
        <p:nvSpPr>
          <p:cNvPr id="13" name="Rectangle 12"/>
          <p:cNvSpPr/>
          <p:nvPr/>
        </p:nvSpPr>
        <p:spPr>
          <a:xfrm>
            <a:off x="1524000" y="3644383"/>
            <a:ext cx="9143999" cy="480131"/>
          </a:xfrm>
          <a:prstGeom prst="rect">
            <a:avLst/>
          </a:prstGeom>
        </p:spPr>
        <p:txBody>
          <a:bodyPr wrap="square">
            <a:spAutoFit/>
          </a:bodyPr>
          <a:lstStyle/>
          <a:p>
            <a:pPr>
              <a:lnSpc>
                <a:spcPct val="90000"/>
              </a:lnSpc>
              <a:spcBef>
                <a:spcPts val="1000"/>
              </a:spcBef>
            </a:pPr>
            <a:r>
              <a:rPr lang="en-US" sz="2800" b="1" dirty="0">
                <a:solidFill>
                  <a:prstClr val="black"/>
                </a:solidFill>
              </a:rPr>
              <a:t>  Planners</a:t>
            </a:r>
            <a:endParaRPr lang="en-US" sz="2800" dirty="0">
              <a:solidFill>
                <a:prstClr val="black"/>
              </a:solidFill>
            </a:endParaRPr>
          </a:p>
        </p:txBody>
      </p:sp>
      <p:pic>
        <p:nvPicPr>
          <p:cNvPr id="15" name="Picture 14"/>
          <p:cNvPicPr>
            <a:picLocks noChangeAspect="1"/>
          </p:cNvPicPr>
          <p:nvPr/>
        </p:nvPicPr>
        <p:blipFill>
          <a:blip r:embed="rId9" cstate="print"/>
          <a:stretch>
            <a:fillRect/>
          </a:stretch>
        </p:blipFill>
        <p:spPr>
          <a:xfrm>
            <a:off x="1914198" y="4220769"/>
            <a:ext cx="1411802" cy="1082780"/>
          </a:xfrm>
          <a:prstGeom prst="rect">
            <a:avLst/>
          </a:prstGeom>
        </p:spPr>
      </p:pic>
      <p:pic>
        <p:nvPicPr>
          <p:cNvPr id="1032" name="Picture 8" descr="http://lancfound.org/wp-content/uploads/LCCF-Logo-vert_CMY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93330" y="3962607"/>
            <a:ext cx="1619391" cy="14034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1" cstate="print"/>
          <a:stretch>
            <a:fillRect/>
          </a:stretch>
        </p:blipFill>
        <p:spPr>
          <a:xfrm>
            <a:off x="8472896" y="3872367"/>
            <a:ext cx="1967350" cy="1475513"/>
          </a:xfrm>
          <a:prstGeom prst="rect">
            <a:avLst/>
          </a:prstGeom>
        </p:spPr>
      </p:pic>
      <p:pic>
        <p:nvPicPr>
          <p:cNvPr id="12" name="Picture 11"/>
          <p:cNvPicPr>
            <a:picLocks noChangeAspect="1"/>
          </p:cNvPicPr>
          <p:nvPr/>
        </p:nvPicPr>
        <p:blipFill>
          <a:blip r:embed="rId12" cstate="print"/>
          <a:stretch>
            <a:fillRect/>
          </a:stretch>
        </p:blipFill>
        <p:spPr>
          <a:xfrm>
            <a:off x="7005075" y="4046830"/>
            <a:ext cx="1379751" cy="1084090"/>
          </a:xfrm>
          <a:prstGeom prst="rect">
            <a:avLst/>
          </a:prstGeom>
        </p:spPr>
      </p:pic>
      <p:pic>
        <p:nvPicPr>
          <p:cNvPr id="14" name="Picture 13"/>
          <p:cNvPicPr>
            <a:picLocks noChangeAspect="1"/>
          </p:cNvPicPr>
          <p:nvPr/>
        </p:nvPicPr>
        <p:blipFill>
          <a:blip r:embed="rId13" cstate="print"/>
          <a:stretch>
            <a:fillRect/>
          </a:stretch>
        </p:blipFill>
        <p:spPr>
          <a:xfrm>
            <a:off x="3524407" y="4199916"/>
            <a:ext cx="1668922" cy="952918"/>
          </a:xfrm>
          <a:prstGeom prst="rect">
            <a:avLst/>
          </a:prstGeom>
        </p:spPr>
      </p:pic>
      <p:sp>
        <p:nvSpPr>
          <p:cNvPr id="20" name="Rectangle 19"/>
          <p:cNvSpPr/>
          <p:nvPr/>
        </p:nvSpPr>
        <p:spPr>
          <a:xfrm>
            <a:off x="1524000" y="5455897"/>
            <a:ext cx="9144000" cy="480131"/>
          </a:xfrm>
          <a:prstGeom prst="rect">
            <a:avLst/>
          </a:prstGeom>
        </p:spPr>
        <p:txBody>
          <a:bodyPr wrap="square">
            <a:spAutoFit/>
          </a:bodyPr>
          <a:lstStyle/>
          <a:p>
            <a:pPr>
              <a:lnSpc>
                <a:spcPct val="90000"/>
              </a:lnSpc>
              <a:spcBef>
                <a:spcPts val="1000"/>
              </a:spcBef>
            </a:pPr>
            <a:r>
              <a:rPr lang="en-US" sz="2800" b="1" dirty="0">
                <a:solidFill>
                  <a:prstClr val="black"/>
                </a:solidFill>
              </a:rPr>
              <a:t>  Investors</a:t>
            </a:r>
            <a:endParaRPr lang="en-US" sz="2800" dirty="0">
              <a:solidFill>
                <a:prstClr val="black"/>
              </a:solidFill>
            </a:endParaRPr>
          </a:p>
        </p:txBody>
      </p:sp>
      <p:sp>
        <p:nvSpPr>
          <p:cNvPr id="16" name="TextBox 15"/>
          <p:cNvSpPr txBox="1"/>
          <p:nvPr/>
        </p:nvSpPr>
        <p:spPr>
          <a:xfrm>
            <a:off x="1833288" y="5948419"/>
            <a:ext cx="3222479" cy="369332"/>
          </a:xfrm>
          <a:prstGeom prst="rect">
            <a:avLst/>
          </a:prstGeom>
          <a:noFill/>
        </p:spPr>
        <p:txBody>
          <a:bodyPr wrap="square" rtlCol="0">
            <a:spAutoFit/>
          </a:bodyPr>
          <a:lstStyle/>
          <a:p>
            <a:r>
              <a:rPr lang="en-US" dirty="0">
                <a:solidFill>
                  <a:prstClr val="black"/>
                </a:solidFill>
              </a:rPr>
              <a:t>Dennis &amp; Gaye Cox</a:t>
            </a:r>
          </a:p>
        </p:txBody>
      </p:sp>
      <p:pic>
        <p:nvPicPr>
          <p:cNvPr id="17" name="Picture 16"/>
          <p:cNvPicPr>
            <a:picLocks noChangeAspect="1"/>
          </p:cNvPicPr>
          <p:nvPr/>
        </p:nvPicPr>
        <p:blipFill rotWithShape="1">
          <a:blip r:embed="rId14" cstate="print"/>
          <a:srcRect t="32316" b="34842"/>
          <a:stretch/>
        </p:blipFill>
        <p:spPr>
          <a:xfrm>
            <a:off x="4943390" y="6083274"/>
            <a:ext cx="1937921" cy="636454"/>
          </a:xfrm>
          <a:prstGeom prst="rect">
            <a:avLst/>
          </a:prstGeom>
        </p:spPr>
      </p:pic>
      <p:pic>
        <p:nvPicPr>
          <p:cNvPr id="18" name="Picture 17"/>
          <p:cNvPicPr>
            <a:picLocks noChangeAspect="1"/>
          </p:cNvPicPr>
          <p:nvPr/>
        </p:nvPicPr>
        <p:blipFill>
          <a:blip r:embed="rId15" cstate="print"/>
          <a:stretch>
            <a:fillRect/>
          </a:stretch>
        </p:blipFill>
        <p:spPr>
          <a:xfrm>
            <a:off x="3939391" y="5468288"/>
            <a:ext cx="1041080" cy="780810"/>
          </a:xfrm>
          <a:prstGeom prst="rect">
            <a:avLst/>
          </a:prstGeom>
        </p:spPr>
      </p:pic>
      <p:pic>
        <p:nvPicPr>
          <p:cNvPr id="19" name="Picture 18"/>
          <p:cNvPicPr>
            <a:picLocks noChangeAspect="1"/>
          </p:cNvPicPr>
          <p:nvPr/>
        </p:nvPicPr>
        <p:blipFill rotWithShape="1">
          <a:blip r:embed="rId16" cstate="print"/>
          <a:srcRect t="36525" b="35690"/>
          <a:stretch/>
        </p:blipFill>
        <p:spPr>
          <a:xfrm>
            <a:off x="7804660" y="5783878"/>
            <a:ext cx="1674328" cy="465221"/>
          </a:xfrm>
          <a:prstGeom prst="rect">
            <a:avLst/>
          </a:prstGeom>
        </p:spPr>
      </p:pic>
      <p:sp>
        <p:nvSpPr>
          <p:cNvPr id="21" name="Rectangle 20"/>
          <p:cNvSpPr/>
          <p:nvPr/>
        </p:nvSpPr>
        <p:spPr>
          <a:xfrm>
            <a:off x="5188006" y="5818851"/>
            <a:ext cx="2147254" cy="369332"/>
          </a:xfrm>
          <a:prstGeom prst="rect">
            <a:avLst/>
          </a:prstGeom>
        </p:spPr>
        <p:txBody>
          <a:bodyPr wrap="none">
            <a:spAutoFit/>
          </a:bodyPr>
          <a:lstStyle/>
          <a:p>
            <a:r>
              <a:rPr lang="en-US" b="1" dirty="0">
                <a:solidFill>
                  <a:prstClr val="black"/>
                </a:solidFill>
              </a:rPr>
              <a:t>Craig &amp; Dianne Roda</a:t>
            </a:r>
          </a:p>
        </p:txBody>
      </p:sp>
      <p:sp>
        <p:nvSpPr>
          <p:cNvPr id="22" name="Rectangle 21"/>
          <p:cNvSpPr/>
          <p:nvPr/>
        </p:nvSpPr>
        <p:spPr>
          <a:xfrm>
            <a:off x="1791759" y="6310590"/>
            <a:ext cx="2605137" cy="369332"/>
          </a:xfrm>
          <a:prstGeom prst="rect">
            <a:avLst/>
          </a:prstGeom>
        </p:spPr>
        <p:txBody>
          <a:bodyPr wrap="none">
            <a:spAutoFit/>
          </a:bodyPr>
          <a:lstStyle/>
          <a:p>
            <a:r>
              <a:rPr lang="en-US" dirty="0">
                <a:solidFill>
                  <a:prstClr val="black"/>
                </a:solidFill>
              </a:rPr>
              <a:t>Bob &amp; Felicia Shoemaker </a:t>
            </a:r>
          </a:p>
        </p:txBody>
      </p:sp>
      <p:sp>
        <p:nvSpPr>
          <p:cNvPr id="23" name="Rectangle 22"/>
          <p:cNvSpPr/>
          <p:nvPr/>
        </p:nvSpPr>
        <p:spPr>
          <a:xfrm>
            <a:off x="7028047" y="6233992"/>
            <a:ext cx="2231060" cy="369332"/>
          </a:xfrm>
          <a:prstGeom prst="rect">
            <a:avLst/>
          </a:prstGeom>
        </p:spPr>
        <p:txBody>
          <a:bodyPr wrap="none">
            <a:spAutoFit/>
          </a:bodyPr>
          <a:lstStyle/>
          <a:p>
            <a:r>
              <a:rPr lang="en-US" dirty="0">
                <a:solidFill>
                  <a:prstClr val="black"/>
                </a:solidFill>
              </a:rPr>
              <a:t>Scott &amp; Gloria Smith  </a:t>
            </a:r>
          </a:p>
        </p:txBody>
      </p:sp>
    </p:spTree>
    <p:extLst>
      <p:ext uri="{BB962C8B-B14F-4D97-AF65-F5344CB8AC3E}">
        <p14:creationId xmlns:p14="http://schemas.microsoft.com/office/powerpoint/2010/main" val="1886834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12192000" cy="69363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6612340" y="359601"/>
            <a:ext cx="5245290" cy="5909310"/>
          </a:xfrm>
          <a:prstGeom prst="rect">
            <a:avLst/>
          </a:prstGeom>
        </p:spPr>
        <p:txBody>
          <a:bodyPr wrap="square">
            <a:spAutoFit/>
          </a:bodyPr>
          <a:lstStyle/>
          <a:p>
            <a:r>
              <a:rPr lang="en-US" sz="3600" dirty="0">
                <a:solidFill>
                  <a:prstClr val="white"/>
                </a:solidFill>
                <a:latin typeface="Calibri" panose="020F0502020204030204" pitchFamily="34" charset="0"/>
              </a:rPr>
              <a:t>PLAN FOCUS AREAS</a:t>
            </a:r>
            <a:endParaRPr lang="en-US" sz="30000" dirty="0">
              <a:solidFill>
                <a:prstClr val="white"/>
              </a:solidFill>
              <a:latin typeface="Calibri" panose="020F0502020204030204" pitchFamily="34" charset="0"/>
            </a:endParaRPr>
          </a:p>
          <a:p>
            <a:endParaRPr lang="en-US" dirty="0">
              <a:solidFill>
                <a:prstClr val="white"/>
              </a:solidFill>
              <a:effectLst>
                <a:outerShdw blurRad="38100" dist="38100" dir="2700000" algn="tl">
                  <a:srgbClr val="000000">
                    <a:alpha val="43137"/>
                  </a:srgbClr>
                </a:outerShdw>
              </a:effectLst>
            </a:endParaRPr>
          </a:p>
          <a:p>
            <a:r>
              <a:rPr lang="en-US" dirty="0">
                <a:solidFill>
                  <a:prstClr val="white"/>
                </a:solidFill>
                <a:effectLst>
                  <a:outerShdw blurRad="38100" dist="38100" dir="2700000" algn="tl">
                    <a:srgbClr val="000000">
                      <a:alpha val="43137"/>
                    </a:srgbClr>
                  </a:outerShdw>
                </a:effectLst>
              </a:rPr>
              <a:t>Includes the Downtown Core, in addition to the commercial corridors and gateways (the “Commercial Hubs”), that extend outward from the Downtown Core. These </a:t>
            </a:r>
            <a:r>
              <a:rPr lang="en-US" b="1" i="1" dirty="0">
                <a:solidFill>
                  <a:prstClr val="white"/>
                </a:solidFill>
                <a:effectLst>
                  <a:outerShdw blurRad="38100" dist="38100" dir="2700000" algn="tl">
                    <a:srgbClr val="000000">
                      <a:alpha val="43137"/>
                    </a:srgbClr>
                  </a:outerShdw>
                </a:effectLst>
              </a:rPr>
              <a:t>Commercial Hubs </a:t>
            </a:r>
            <a:r>
              <a:rPr lang="en-US" dirty="0">
                <a:solidFill>
                  <a:prstClr val="white"/>
                </a:solidFill>
                <a:effectLst>
                  <a:outerShdw blurRad="38100" dist="38100" dir="2700000" algn="tl">
                    <a:srgbClr val="000000">
                      <a:alpha val="43137"/>
                    </a:srgbClr>
                  </a:outerShdw>
                </a:effectLst>
              </a:rPr>
              <a:t>were grouped into eight geographies:</a:t>
            </a:r>
          </a:p>
          <a:p>
            <a:endParaRPr lang="en-US" dirty="0">
              <a:solidFill>
                <a:prstClr val="white"/>
              </a:solidFill>
            </a:endParaRPr>
          </a:p>
          <a:p>
            <a:r>
              <a:rPr lang="en-US" dirty="0">
                <a:solidFill>
                  <a:prstClr val="white"/>
                </a:solidFill>
              </a:rPr>
              <a:t>1. Downtown Core</a:t>
            </a:r>
          </a:p>
          <a:p>
            <a:r>
              <a:rPr lang="en-US" dirty="0">
                <a:solidFill>
                  <a:prstClr val="white"/>
                </a:solidFill>
              </a:rPr>
              <a:t>2. East King Street</a:t>
            </a:r>
          </a:p>
          <a:p>
            <a:r>
              <a:rPr lang="en-US" dirty="0">
                <a:solidFill>
                  <a:prstClr val="white"/>
                </a:solidFill>
              </a:rPr>
              <a:t>3. West King and Manor Streets</a:t>
            </a:r>
          </a:p>
          <a:p>
            <a:r>
              <a:rPr lang="en-US" dirty="0">
                <a:solidFill>
                  <a:prstClr val="white"/>
                </a:solidFill>
              </a:rPr>
              <a:t>4. South Duke Street</a:t>
            </a:r>
          </a:p>
          <a:p>
            <a:r>
              <a:rPr lang="en-US" dirty="0">
                <a:solidFill>
                  <a:prstClr val="white"/>
                </a:solidFill>
              </a:rPr>
              <a:t>5. South Prince and Queen Streets</a:t>
            </a:r>
          </a:p>
          <a:p>
            <a:r>
              <a:rPr lang="en-US" dirty="0">
                <a:solidFill>
                  <a:prstClr val="white"/>
                </a:solidFill>
              </a:rPr>
              <a:t>6. Harrisburg Avenue/Northwest Gateway</a:t>
            </a:r>
          </a:p>
          <a:p>
            <a:r>
              <a:rPr lang="en-US" dirty="0">
                <a:solidFill>
                  <a:prstClr val="white"/>
                </a:solidFill>
              </a:rPr>
              <a:t>7. Train Station Area</a:t>
            </a:r>
          </a:p>
          <a:p>
            <a:r>
              <a:rPr lang="en-US" dirty="0">
                <a:solidFill>
                  <a:prstClr val="white"/>
                </a:solidFill>
              </a:rPr>
              <a:t>8. New Holland Avenue</a:t>
            </a:r>
          </a:p>
          <a:p>
            <a:endParaRPr lang="en-US" dirty="0">
              <a:solidFill>
                <a:prstClr val="white"/>
              </a:solidFill>
            </a:endParaRPr>
          </a:p>
          <a:p>
            <a:r>
              <a:rPr lang="en-US" dirty="0">
                <a:solidFill>
                  <a:prstClr val="white"/>
                </a:solidFill>
                <a:effectLst>
                  <a:outerShdw blurRad="38100" dist="38100" dir="2700000" algn="tl">
                    <a:srgbClr val="000000">
                      <a:alpha val="43137"/>
                    </a:srgbClr>
                  </a:outerShdw>
                </a:effectLst>
              </a:rPr>
              <a:t>These eight areas are </a:t>
            </a:r>
            <a:r>
              <a:rPr lang="en-US" dirty="0" smtClean="0">
                <a:solidFill>
                  <a:prstClr val="white"/>
                </a:solidFill>
                <a:effectLst>
                  <a:outerShdw blurRad="38100" dist="38100" dir="2700000" algn="tl">
                    <a:srgbClr val="000000">
                      <a:alpha val="43137"/>
                    </a:srgbClr>
                  </a:outerShdw>
                </a:effectLst>
              </a:rPr>
              <a:t>important as </a:t>
            </a:r>
            <a:r>
              <a:rPr lang="en-US" dirty="0">
                <a:solidFill>
                  <a:prstClr val="white"/>
                </a:solidFill>
                <a:effectLst>
                  <a:outerShdw blurRad="38100" dist="38100" dir="2700000" algn="tl">
                    <a:srgbClr val="000000">
                      <a:alpha val="43137"/>
                    </a:srgbClr>
                  </a:outerShdw>
                </a:effectLst>
              </a:rPr>
              <a:t>significant hubs of commercial activity </a:t>
            </a:r>
            <a:r>
              <a:rPr lang="en-US" dirty="0" smtClean="0">
                <a:solidFill>
                  <a:prstClr val="white"/>
                </a:solidFill>
                <a:effectLst>
                  <a:outerShdw blurRad="38100" dist="38100" dir="2700000" algn="tl">
                    <a:srgbClr val="000000">
                      <a:alpha val="43137"/>
                    </a:srgbClr>
                  </a:outerShdw>
                </a:effectLst>
              </a:rPr>
              <a:t>serving the City’s </a:t>
            </a:r>
            <a:r>
              <a:rPr lang="en-US" dirty="0">
                <a:solidFill>
                  <a:prstClr val="white"/>
                </a:solidFill>
                <a:effectLst>
                  <a:outerShdw blurRad="38100" dist="38100" dir="2700000" algn="tl">
                    <a:srgbClr val="000000">
                      <a:alpha val="43137"/>
                    </a:srgbClr>
                  </a:outerShdw>
                </a:effectLst>
              </a:rPr>
              <a:t>residents and businesses.</a:t>
            </a:r>
          </a:p>
        </p:txBody>
      </p:sp>
      <p:grpSp>
        <p:nvGrpSpPr>
          <p:cNvPr id="15" name="Group 14"/>
          <p:cNvGrpSpPr/>
          <p:nvPr/>
        </p:nvGrpSpPr>
        <p:grpSpPr>
          <a:xfrm>
            <a:off x="-1" y="-1"/>
            <a:ext cx="6277971" cy="6975921"/>
            <a:chOff x="-1" y="-1"/>
            <a:chExt cx="6277971" cy="6975921"/>
          </a:xfrm>
        </p:grpSpPr>
        <p:pic>
          <p:nvPicPr>
            <p:cNvPr id="2" name="Picture 1"/>
            <p:cNvPicPr>
              <a:picLocks noChangeAspect="1"/>
            </p:cNvPicPr>
            <p:nvPr/>
          </p:nvPicPr>
          <p:blipFill>
            <a:blip r:embed="rId2"/>
            <a:stretch>
              <a:fillRect/>
            </a:stretch>
          </p:blipFill>
          <p:spPr>
            <a:xfrm>
              <a:off x="-1" y="-1"/>
              <a:ext cx="6277971" cy="6975921"/>
            </a:xfrm>
            <a:prstGeom prst="rect">
              <a:avLst/>
            </a:prstGeom>
          </p:spPr>
        </p:pic>
        <p:sp>
          <p:nvSpPr>
            <p:cNvPr id="5" name="Oval 4"/>
            <p:cNvSpPr>
              <a:spLocks noChangeAspect="1"/>
            </p:cNvSpPr>
            <p:nvPr/>
          </p:nvSpPr>
          <p:spPr>
            <a:xfrm>
              <a:off x="2338312" y="3249123"/>
              <a:ext cx="376210" cy="365760"/>
            </a:xfrm>
            <a:prstGeom prst="ellipse">
              <a:avLst/>
            </a:prstGeom>
            <a:solidFill>
              <a:srgbClr val="B23427"/>
            </a:solidFill>
            <a:ln w="285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prstClr val="white"/>
                  </a:solidFill>
                  <a:effectLst>
                    <a:outerShdw blurRad="50800" dist="38100" dir="2700000" algn="tl" rotWithShape="0">
                      <a:prstClr val="black">
                        <a:alpha val="40000"/>
                      </a:prstClr>
                    </a:outerShdw>
                  </a:effectLst>
                  <a:latin typeface="Century Gothic" panose="020B0502020202020204" pitchFamily="34" charset="0"/>
                </a:rPr>
                <a:t>1</a:t>
              </a:r>
            </a:p>
          </p:txBody>
        </p:sp>
        <p:sp>
          <p:nvSpPr>
            <p:cNvPr id="8" name="Oval 7"/>
            <p:cNvSpPr>
              <a:spLocks noChangeAspect="1"/>
            </p:cNvSpPr>
            <p:nvPr/>
          </p:nvSpPr>
          <p:spPr>
            <a:xfrm>
              <a:off x="4251278" y="3249123"/>
              <a:ext cx="376210" cy="365760"/>
            </a:xfrm>
            <a:prstGeom prst="ellipse">
              <a:avLst/>
            </a:prstGeom>
            <a:solidFill>
              <a:srgbClr val="B23427"/>
            </a:solidFill>
            <a:ln w="285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prstClr val="white"/>
                  </a:solidFill>
                  <a:effectLst>
                    <a:outerShdw blurRad="50800" dist="38100" dir="2700000" algn="tl" rotWithShape="0">
                      <a:prstClr val="black">
                        <a:alpha val="40000"/>
                      </a:prstClr>
                    </a:outerShdw>
                  </a:effectLst>
                  <a:latin typeface="Century Gothic" panose="020B0502020202020204" pitchFamily="34" charset="0"/>
                </a:rPr>
                <a:t>2</a:t>
              </a:r>
            </a:p>
          </p:txBody>
        </p:sp>
        <p:sp>
          <p:nvSpPr>
            <p:cNvPr id="9" name="Oval 8"/>
            <p:cNvSpPr>
              <a:spLocks noChangeAspect="1"/>
            </p:cNvSpPr>
            <p:nvPr/>
          </p:nvSpPr>
          <p:spPr>
            <a:xfrm>
              <a:off x="1046327" y="3943363"/>
              <a:ext cx="376210" cy="365760"/>
            </a:xfrm>
            <a:prstGeom prst="ellipse">
              <a:avLst/>
            </a:prstGeom>
            <a:solidFill>
              <a:srgbClr val="B23427"/>
            </a:solidFill>
            <a:ln w="285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prstClr val="white"/>
                  </a:solidFill>
                  <a:effectLst>
                    <a:outerShdw blurRad="50800" dist="38100" dir="2700000" algn="tl" rotWithShape="0">
                      <a:prstClr val="black">
                        <a:alpha val="40000"/>
                      </a:prstClr>
                    </a:outerShdw>
                  </a:effectLst>
                  <a:latin typeface="Century Gothic" panose="020B0502020202020204" pitchFamily="34" charset="0"/>
                </a:rPr>
                <a:t>3</a:t>
              </a:r>
            </a:p>
          </p:txBody>
        </p:sp>
        <p:sp>
          <p:nvSpPr>
            <p:cNvPr id="10" name="Oval 9"/>
            <p:cNvSpPr>
              <a:spLocks noChangeAspect="1"/>
            </p:cNvSpPr>
            <p:nvPr/>
          </p:nvSpPr>
          <p:spPr>
            <a:xfrm>
              <a:off x="3132161" y="4397809"/>
              <a:ext cx="376210" cy="365760"/>
            </a:xfrm>
            <a:prstGeom prst="ellipse">
              <a:avLst/>
            </a:prstGeom>
            <a:solidFill>
              <a:srgbClr val="B23427"/>
            </a:solidFill>
            <a:ln w="285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prstClr val="white"/>
                  </a:solidFill>
                  <a:effectLst>
                    <a:outerShdw blurRad="50800" dist="38100" dir="2700000" algn="tl" rotWithShape="0">
                      <a:prstClr val="black">
                        <a:alpha val="40000"/>
                      </a:prstClr>
                    </a:outerShdw>
                  </a:effectLst>
                  <a:latin typeface="Century Gothic" panose="020B0502020202020204" pitchFamily="34" charset="0"/>
                </a:rPr>
                <a:t>4</a:t>
              </a:r>
            </a:p>
          </p:txBody>
        </p:sp>
        <p:sp>
          <p:nvSpPr>
            <p:cNvPr id="11" name="Oval 10"/>
            <p:cNvSpPr>
              <a:spLocks noChangeAspect="1"/>
            </p:cNvSpPr>
            <p:nvPr/>
          </p:nvSpPr>
          <p:spPr>
            <a:xfrm>
              <a:off x="2493194" y="5512418"/>
              <a:ext cx="376210" cy="365760"/>
            </a:xfrm>
            <a:prstGeom prst="ellipse">
              <a:avLst/>
            </a:prstGeom>
            <a:solidFill>
              <a:srgbClr val="B23427"/>
            </a:solidFill>
            <a:ln w="285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prstClr val="white"/>
                  </a:solidFill>
                  <a:effectLst>
                    <a:outerShdw blurRad="50800" dist="38100" dir="2700000" algn="tl" rotWithShape="0">
                      <a:prstClr val="black">
                        <a:alpha val="40000"/>
                      </a:prstClr>
                    </a:outerShdw>
                  </a:effectLst>
                  <a:latin typeface="Century Gothic" panose="020B0502020202020204" pitchFamily="34" charset="0"/>
                </a:rPr>
                <a:t>5</a:t>
              </a:r>
            </a:p>
          </p:txBody>
        </p:sp>
        <p:sp>
          <p:nvSpPr>
            <p:cNvPr id="12" name="Oval 11"/>
            <p:cNvSpPr>
              <a:spLocks noChangeAspect="1"/>
            </p:cNvSpPr>
            <p:nvPr/>
          </p:nvSpPr>
          <p:spPr>
            <a:xfrm>
              <a:off x="1046327" y="1146890"/>
              <a:ext cx="376210" cy="365760"/>
            </a:xfrm>
            <a:prstGeom prst="ellipse">
              <a:avLst/>
            </a:prstGeom>
            <a:solidFill>
              <a:srgbClr val="B23427"/>
            </a:solidFill>
            <a:ln w="285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prstClr val="white"/>
                  </a:solidFill>
                  <a:effectLst>
                    <a:outerShdw blurRad="50800" dist="38100" dir="2700000" algn="tl" rotWithShape="0">
                      <a:prstClr val="black">
                        <a:alpha val="40000"/>
                      </a:prstClr>
                    </a:outerShdw>
                  </a:effectLst>
                  <a:latin typeface="Century Gothic" panose="020B0502020202020204" pitchFamily="34" charset="0"/>
                </a:rPr>
                <a:t>6</a:t>
              </a:r>
            </a:p>
          </p:txBody>
        </p:sp>
        <p:sp>
          <p:nvSpPr>
            <p:cNvPr id="13" name="Oval 12"/>
            <p:cNvSpPr>
              <a:spLocks noChangeAspect="1"/>
            </p:cNvSpPr>
            <p:nvPr/>
          </p:nvSpPr>
          <p:spPr>
            <a:xfrm>
              <a:off x="2338312" y="669218"/>
              <a:ext cx="376210" cy="365760"/>
            </a:xfrm>
            <a:prstGeom prst="ellipse">
              <a:avLst/>
            </a:prstGeom>
            <a:solidFill>
              <a:srgbClr val="B23427"/>
            </a:solidFill>
            <a:ln w="285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prstClr val="white"/>
                  </a:solidFill>
                  <a:effectLst>
                    <a:outerShdw blurRad="50800" dist="38100" dir="2700000" algn="tl" rotWithShape="0">
                      <a:prstClr val="black">
                        <a:alpha val="40000"/>
                      </a:prstClr>
                    </a:outerShdw>
                  </a:effectLst>
                  <a:latin typeface="Century Gothic" panose="020B0502020202020204" pitchFamily="34" charset="0"/>
                </a:rPr>
                <a:t>7</a:t>
              </a:r>
            </a:p>
          </p:txBody>
        </p:sp>
        <p:sp>
          <p:nvSpPr>
            <p:cNvPr id="14" name="Oval 13"/>
            <p:cNvSpPr>
              <a:spLocks noChangeAspect="1"/>
            </p:cNvSpPr>
            <p:nvPr/>
          </p:nvSpPr>
          <p:spPr>
            <a:xfrm>
              <a:off x="4496938" y="1357154"/>
              <a:ext cx="376210" cy="365760"/>
            </a:xfrm>
            <a:prstGeom prst="ellipse">
              <a:avLst/>
            </a:prstGeom>
            <a:solidFill>
              <a:srgbClr val="B23427"/>
            </a:solidFill>
            <a:ln w="285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prstClr val="white"/>
                  </a:solidFill>
                  <a:effectLst>
                    <a:outerShdw blurRad="50800" dist="38100" dir="2700000" algn="tl" rotWithShape="0">
                      <a:prstClr val="black">
                        <a:alpha val="40000"/>
                      </a:prstClr>
                    </a:outerShdw>
                  </a:effectLst>
                  <a:latin typeface="Century Gothic" panose="020B0502020202020204" pitchFamily="34" charset="0"/>
                </a:rPr>
                <a:t>8</a:t>
              </a:r>
            </a:p>
          </p:txBody>
        </p:sp>
      </p:grpSp>
    </p:spTree>
    <p:extLst>
      <p:ext uri="{BB962C8B-B14F-4D97-AF65-F5344CB8AC3E}">
        <p14:creationId xmlns:p14="http://schemas.microsoft.com/office/powerpoint/2010/main" val="472378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0909" r="20909"/>
          <a:stretch/>
        </p:blipFill>
        <p:spPr>
          <a:xfrm>
            <a:off x="13252" y="2257168"/>
            <a:ext cx="4015285" cy="4600832"/>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3820" t="7732" r="27001" b="8059"/>
          <a:stretch/>
        </p:blipFill>
        <p:spPr>
          <a:xfrm>
            <a:off x="4083699" y="2257168"/>
            <a:ext cx="4028536" cy="460083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508" r="17197"/>
          <a:stretch/>
        </p:blipFill>
        <p:spPr>
          <a:xfrm>
            <a:off x="8167395" y="2253149"/>
            <a:ext cx="4024604" cy="460485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8092" b="8092"/>
          <a:stretch/>
        </p:blipFill>
        <p:spPr>
          <a:xfrm>
            <a:off x="12819400" y="2514600"/>
            <a:ext cx="4083699" cy="2282568"/>
          </a:xfrm>
          <a:prstGeom prst="rect">
            <a:avLst/>
          </a:prstGeom>
        </p:spPr>
      </p:pic>
      <p:grpSp>
        <p:nvGrpSpPr>
          <p:cNvPr id="13" name="Group 12"/>
          <p:cNvGrpSpPr/>
          <p:nvPr/>
        </p:nvGrpSpPr>
        <p:grpSpPr>
          <a:xfrm>
            <a:off x="2" y="-25400"/>
            <a:ext cx="4028535" cy="2282568"/>
            <a:chOff x="0" y="-19050"/>
            <a:chExt cx="2667000" cy="1711926"/>
          </a:xfrm>
        </p:grpSpPr>
        <p:sp>
          <p:nvSpPr>
            <p:cNvPr id="2" name="Rectangle 1"/>
            <p:cNvSpPr/>
            <p:nvPr/>
          </p:nvSpPr>
          <p:spPr>
            <a:xfrm>
              <a:off x="0" y="-19050"/>
              <a:ext cx="2667000" cy="17119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 name="TextBox 4"/>
            <p:cNvSpPr txBox="1"/>
            <p:nvPr/>
          </p:nvSpPr>
          <p:spPr>
            <a:xfrm>
              <a:off x="38100" y="513747"/>
              <a:ext cx="2590800" cy="623248"/>
            </a:xfrm>
            <a:prstGeom prst="rect">
              <a:avLst/>
            </a:prstGeom>
            <a:noFill/>
          </p:spPr>
          <p:txBody>
            <a:bodyPr wrap="square" rtlCol="0">
              <a:spAutoFit/>
            </a:bodyPr>
            <a:lstStyle/>
            <a:p>
              <a:pPr algn="ctr"/>
              <a:r>
                <a:rPr lang="en-US" sz="4800" b="1" dirty="0">
                  <a:solidFill>
                    <a:prstClr val="white"/>
                  </a:solidFill>
                  <a:latin typeface="Swis721 Cn BT"/>
                </a:rPr>
                <a:t>Listening</a:t>
              </a:r>
            </a:p>
          </p:txBody>
        </p:sp>
      </p:grpSp>
      <p:grpSp>
        <p:nvGrpSpPr>
          <p:cNvPr id="9" name="Group 8"/>
          <p:cNvGrpSpPr/>
          <p:nvPr/>
        </p:nvGrpSpPr>
        <p:grpSpPr>
          <a:xfrm>
            <a:off x="4083699" y="-25400"/>
            <a:ext cx="4028535" cy="2282568"/>
            <a:chOff x="0" y="1706262"/>
            <a:chExt cx="2667000" cy="1711926"/>
          </a:xfrm>
        </p:grpSpPr>
        <p:sp>
          <p:nvSpPr>
            <p:cNvPr id="3" name="Rectangle 2"/>
            <p:cNvSpPr/>
            <p:nvPr/>
          </p:nvSpPr>
          <p:spPr>
            <a:xfrm>
              <a:off x="0" y="1706262"/>
              <a:ext cx="2667000" cy="17119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TextBox 5"/>
            <p:cNvSpPr txBox="1"/>
            <p:nvPr/>
          </p:nvSpPr>
          <p:spPr>
            <a:xfrm>
              <a:off x="38100" y="2239059"/>
              <a:ext cx="2590800" cy="623248"/>
            </a:xfrm>
            <a:prstGeom prst="rect">
              <a:avLst/>
            </a:prstGeom>
            <a:noFill/>
          </p:spPr>
          <p:txBody>
            <a:bodyPr wrap="square" rtlCol="0">
              <a:spAutoFit/>
            </a:bodyPr>
            <a:lstStyle/>
            <a:p>
              <a:pPr algn="ctr"/>
              <a:r>
                <a:rPr lang="en-US" sz="4800" b="1" dirty="0">
                  <a:solidFill>
                    <a:prstClr val="white"/>
                  </a:solidFill>
                  <a:latin typeface="Swis721 Cn BT"/>
                </a:rPr>
                <a:t>Sharing</a:t>
              </a:r>
            </a:p>
          </p:txBody>
        </p:sp>
      </p:grpSp>
      <p:grpSp>
        <p:nvGrpSpPr>
          <p:cNvPr id="12" name="Group 11"/>
          <p:cNvGrpSpPr/>
          <p:nvPr/>
        </p:nvGrpSpPr>
        <p:grpSpPr>
          <a:xfrm>
            <a:off x="8167397" y="-25399"/>
            <a:ext cx="4028535" cy="2282568"/>
            <a:chOff x="0" y="3431574"/>
            <a:chExt cx="2667000" cy="1711926"/>
          </a:xfrm>
        </p:grpSpPr>
        <p:sp>
          <p:nvSpPr>
            <p:cNvPr id="4" name="Rectangle 3"/>
            <p:cNvSpPr/>
            <p:nvPr/>
          </p:nvSpPr>
          <p:spPr>
            <a:xfrm>
              <a:off x="0" y="3431574"/>
              <a:ext cx="2667000" cy="17119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 name="TextBox 6"/>
            <p:cNvSpPr txBox="1"/>
            <p:nvPr/>
          </p:nvSpPr>
          <p:spPr>
            <a:xfrm>
              <a:off x="38100" y="3964371"/>
              <a:ext cx="2590800" cy="623248"/>
            </a:xfrm>
            <a:prstGeom prst="rect">
              <a:avLst/>
            </a:prstGeom>
            <a:noFill/>
          </p:spPr>
          <p:txBody>
            <a:bodyPr wrap="square" rtlCol="0">
              <a:spAutoFit/>
            </a:bodyPr>
            <a:lstStyle/>
            <a:p>
              <a:pPr algn="ctr"/>
              <a:r>
                <a:rPr lang="en-US" sz="4800" b="1" dirty="0">
                  <a:solidFill>
                    <a:prstClr val="white"/>
                  </a:solidFill>
                  <a:latin typeface="Swis721 Cn BT"/>
                </a:rPr>
                <a:t>Confirming</a:t>
              </a:r>
            </a:p>
          </p:txBody>
        </p:sp>
      </p:grp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7172" b="7172"/>
          <a:stretch/>
        </p:blipFill>
        <p:spPr>
          <a:xfrm>
            <a:off x="1" y="2257168"/>
            <a:ext cx="4028535" cy="4600833"/>
          </a:xfrm>
          <a:prstGeom prst="rect">
            <a:avLst/>
          </a:prstGeom>
        </p:spPr>
      </p:pic>
    </p:spTree>
    <p:extLst>
      <p:ext uri="{BB962C8B-B14F-4D97-AF65-F5344CB8AC3E}">
        <p14:creationId xmlns:p14="http://schemas.microsoft.com/office/powerpoint/2010/main" val="1531129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
            <a:ext cx="12192000" cy="6864095"/>
          </a:xfrm>
        </p:spPr>
      </p:pic>
    </p:spTree>
    <p:extLst>
      <p:ext uri="{BB962C8B-B14F-4D97-AF65-F5344CB8AC3E}">
        <p14:creationId xmlns:p14="http://schemas.microsoft.com/office/powerpoint/2010/main" val="24532705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grayscl/>
            <a:extLst>
              <a:ext uri="{28A0092B-C50C-407E-A947-70E740481C1C}">
                <a14:useLocalDpi xmlns:a14="http://schemas.microsoft.com/office/drawing/2010/main" val="0"/>
              </a:ext>
            </a:extLst>
          </a:blip>
          <a:srcRect t="3000" b="12627"/>
          <a:stretch/>
        </p:blipFill>
        <p:spPr>
          <a:xfrm flipH="1">
            <a:off x="0" y="221"/>
            <a:ext cx="12192000" cy="6857779"/>
          </a:xfrm>
          <a:prstGeom prst="rect">
            <a:avLst/>
          </a:prstGeom>
        </p:spPr>
      </p:pic>
      <p:sp>
        <p:nvSpPr>
          <p:cNvPr id="8" name="Rectangle 7"/>
          <p:cNvSpPr/>
          <p:nvPr/>
        </p:nvSpPr>
        <p:spPr>
          <a:xfrm>
            <a:off x="1" y="223"/>
            <a:ext cx="12191999" cy="6857779"/>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idx="1"/>
          </p:nvPr>
        </p:nvSpPr>
        <p:spPr>
          <a:xfrm>
            <a:off x="609600" y="1876531"/>
            <a:ext cx="10972800" cy="4525963"/>
          </a:xfrm>
        </p:spPr>
        <p:txBody>
          <a:bodyPr>
            <a:normAutofit fontScale="92500" lnSpcReduction="10000"/>
          </a:bodyPr>
          <a:lstStyle/>
          <a:p>
            <a:pPr marL="0" indent="0">
              <a:buNone/>
            </a:pPr>
            <a:r>
              <a:rPr lang="en-US" dirty="0" smtClean="0">
                <a:latin typeface="Calibri" panose="020F0502020204030204" pitchFamily="34" charset="0"/>
              </a:rPr>
              <a:t>Over 1,000 stakeholders involved</a:t>
            </a:r>
          </a:p>
          <a:p>
            <a:endParaRPr lang="en-US" dirty="0">
              <a:latin typeface="Calibri" panose="020F0502020204030204" pitchFamily="34" charset="0"/>
            </a:endParaRPr>
          </a:p>
          <a:p>
            <a:pPr>
              <a:buClr>
                <a:schemeClr val="accent1"/>
              </a:buClr>
              <a:buFont typeface="Wingdings" panose="05000000000000000000" pitchFamily="2" charset="2"/>
              <a:buChar char="ü"/>
            </a:pPr>
            <a:r>
              <a:rPr lang="en-US" sz="3467" dirty="0">
                <a:latin typeface="Calibri" panose="020F0502020204030204" pitchFamily="34" charset="0"/>
              </a:rPr>
              <a:t>100+ Meetings/Forums — Large &amp; Small</a:t>
            </a:r>
          </a:p>
          <a:p>
            <a:pPr>
              <a:buClr>
                <a:schemeClr val="accent1"/>
              </a:buClr>
              <a:buFont typeface="Wingdings" panose="05000000000000000000" pitchFamily="2" charset="2"/>
              <a:buChar char="ü"/>
            </a:pPr>
            <a:r>
              <a:rPr lang="en-US" sz="3467" dirty="0">
                <a:latin typeface="Calibri" panose="020F0502020204030204" pitchFamily="34" charset="0"/>
              </a:rPr>
              <a:t>1-on-1 Interviews</a:t>
            </a:r>
          </a:p>
          <a:p>
            <a:pPr>
              <a:buClr>
                <a:schemeClr val="accent1"/>
              </a:buClr>
              <a:buFont typeface="Wingdings" panose="05000000000000000000" pitchFamily="2" charset="2"/>
              <a:buChar char="ü"/>
            </a:pPr>
            <a:r>
              <a:rPr lang="en-US" sz="3467" dirty="0">
                <a:latin typeface="Calibri" panose="020F0502020204030204" pitchFamily="34" charset="0"/>
              </a:rPr>
              <a:t>Focus Groups</a:t>
            </a:r>
          </a:p>
          <a:p>
            <a:pPr>
              <a:buClr>
                <a:schemeClr val="accent1"/>
              </a:buClr>
              <a:buFont typeface="Wingdings" panose="05000000000000000000" pitchFamily="2" charset="2"/>
              <a:buChar char="ü"/>
            </a:pPr>
            <a:r>
              <a:rPr lang="en-US" sz="3467" dirty="0">
                <a:latin typeface="Calibri" panose="020F0502020204030204" pitchFamily="34" charset="0"/>
              </a:rPr>
              <a:t>Public Surveys</a:t>
            </a:r>
          </a:p>
          <a:p>
            <a:pPr>
              <a:buClr>
                <a:schemeClr val="accent1"/>
              </a:buClr>
              <a:buFont typeface="Wingdings" panose="05000000000000000000" pitchFamily="2" charset="2"/>
              <a:buChar char="ü"/>
            </a:pPr>
            <a:r>
              <a:rPr lang="en-US" sz="3467" dirty="0">
                <a:latin typeface="Calibri" panose="020F0502020204030204" pitchFamily="34" charset="0"/>
              </a:rPr>
              <a:t>Roundtables</a:t>
            </a:r>
          </a:p>
          <a:p>
            <a:pPr>
              <a:buClr>
                <a:schemeClr val="accent1"/>
              </a:buClr>
              <a:buFont typeface="Wingdings" panose="05000000000000000000" pitchFamily="2" charset="2"/>
              <a:buChar char="ü"/>
            </a:pPr>
            <a:r>
              <a:rPr lang="en-US" sz="3467" dirty="0">
                <a:latin typeface="Calibri" panose="020F0502020204030204" pitchFamily="34" charset="0"/>
              </a:rPr>
              <a:t>3 Public Meetings</a:t>
            </a:r>
          </a:p>
        </p:txBody>
      </p:sp>
      <p:sp>
        <p:nvSpPr>
          <p:cNvPr id="9" name="Rectangle 8"/>
          <p:cNvSpPr/>
          <p:nvPr/>
        </p:nvSpPr>
        <p:spPr>
          <a:xfrm>
            <a:off x="0" y="217645"/>
            <a:ext cx="8393373" cy="1203381"/>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nchorCtr="1"/>
          <a:lstStyle/>
          <a:p>
            <a:pPr defTabSz="1219110"/>
            <a:r>
              <a:rPr lang="en-US" sz="5400" dirty="0" smtClean="0">
                <a:solidFill>
                  <a:prstClr val="white"/>
                </a:solidFill>
                <a:latin typeface="Calibri" panose="020F0502020204030204" pitchFamily="34" charset="0"/>
              </a:rPr>
              <a:t>Stakeholder Engagement</a:t>
            </a:r>
            <a:endParaRPr lang="en-US" sz="4000" i="1" dirty="0" smtClean="0">
              <a:solidFill>
                <a:prstClr val="white"/>
              </a:solidFill>
              <a:latin typeface="Calibri" panose="020F0502020204030204" pitchFamily="34" charset="0"/>
            </a:endParaRPr>
          </a:p>
        </p:txBody>
      </p:sp>
    </p:spTree>
    <p:extLst>
      <p:ext uri="{BB962C8B-B14F-4D97-AF65-F5344CB8AC3E}">
        <p14:creationId xmlns:p14="http://schemas.microsoft.com/office/powerpoint/2010/main" val="3627978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23658" y="765599"/>
            <a:ext cx="4149145" cy="5334415"/>
          </a:xfrm>
          <a:prstGeom prst="rect">
            <a:avLst/>
          </a:prstGeom>
          <a:noFill/>
          <a:ln>
            <a:noFill/>
          </a:ln>
          <a:effectLst>
            <a:outerShdw blurRad="76200" dir="18900000" sy="23000" kx="-1200000" algn="bl" rotWithShape="0">
              <a:prstClr val="black">
                <a:alpha val="20000"/>
              </a:prstClr>
            </a:outerShdw>
          </a:effectLst>
          <a:scene3d>
            <a:camera prst="perspectiveContrastingLeftFacing">
              <a:rot lat="623785" lon="1200000" rev="21386789"/>
            </a:camera>
            <a:lightRig rig="threePt" dir="t"/>
          </a:scene3d>
        </p:spPr>
      </p:pic>
      <p:sp>
        <p:nvSpPr>
          <p:cNvPr id="4" name="Title 3"/>
          <p:cNvSpPr>
            <a:spLocks noGrp="1"/>
          </p:cNvSpPr>
          <p:nvPr>
            <p:ph type="title"/>
          </p:nvPr>
        </p:nvSpPr>
        <p:spPr/>
        <p:txBody>
          <a:bodyPr/>
          <a:lstStyle/>
          <a:p>
            <a:r>
              <a:rPr lang="en-US" dirty="0" smtClean="0">
                <a:latin typeface="Calibri" panose="020F0502020204030204" pitchFamily="34" charset="0"/>
              </a:rPr>
              <a:t>The Plan</a:t>
            </a:r>
            <a:endParaRPr lang="en-US" dirty="0">
              <a:latin typeface="Calibri" panose="020F0502020204030204" pitchFamily="34" charset="0"/>
            </a:endParaRPr>
          </a:p>
        </p:txBody>
      </p:sp>
      <p:sp>
        <p:nvSpPr>
          <p:cNvPr id="6" name="Content Placeholder 5"/>
          <p:cNvSpPr>
            <a:spLocks noGrp="1"/>
          </p:cNvSpPr>
          <p:nvPr>
            <p:ph idx="1"/>
          </p:nvPr>
        </p:nvSpPr>
        <p:spPr/>
        <p:txBody>
          <a:bodyPr>
            <a:normAutofit/>
          </a:bodyPr>
          <a:lstStyle/>
          <a:p>
            <a:r>
              <a:rPr lang="en-US" dirty="0" smtClean="0">
                <a:solidFill>
                  <a:srgbClr val="C00000"/>
                </a:solidFill>
                <a:latin typeface="Calibri" panose="020F0502020204030204" pitchFamily="34" charset="0"/>
              </a:rPr>
              <a:t>15-Year Horizon</a:t>
            </a:r>
          </a:p>
          <a:p>
            <a:r>
              <a:rPr lang="en-US" dirty="0" smtClean="0">
                <a:solidFill>
                  <a:srgbClr val="C00000"/>
                </a:solidFill>
                <a:latin typeface="Calibri" panose="020F0502020204030204" pitchFamily="34" charset="0"/>
              </a:rPr>
              <a:t>4 Broad Strategies</a:t>
            </a:r>
          </a:p>
          <a:p>
            <a:r>
              <a:rPr lang="en-US" dirty="0" smtClean="0">
                <a:solidFill>
                  <a:srgbClr val="C00000"/>
                </a:solidFill>
                <a:latin typeface="Calibri" panose="020F0502020204030204" pitchFamily="34" charset="0"/>
              </a:rPr>
              <a:t>25 Recommendations</a:t>
            </a:r>
          </a:p>
          <a:p>
            <a:pPr lvl="1">
              <a:buFont typeface="Arial" panose="020B0604020202020204" pitchFamily="34" charset="0"/>
              <a:buChar char="›"/>
            </a:pPr>
            <a:r>
              <a:rPr lang="en-US" dirty="0" smtClean="0">
                <a:solidFill>
                  <a:srgbClr val="C00000"/>
                </a:solidFill>
                <a:latin typeface="Calibri" panose="020F0502020204030204" pitchFamily="34" charset="0"/>
              </a:rPr>
              <a:t>12 Short-Term</a:t>
            </a:r>
          </a:p>
          <a:p>
            <a:pPr lvl="1">
              <a:buFont typeface="Arial" panose="020B0604020202020204" pitchFamily="34" charset="0"/>
              <a:buChar char="›"/>
            </a:pPr>
            <a:r>
              <a:rPr lang="en-US" dirty="0" smtClean="0">
                <a:solidFill>
                  <a:srgbClr val="C00000"/>
                </a:solidFill>
                <a:latin typeface="Calibri" panose="020F0502020204030204" pitchFamily="34" charset="0"/>
              </a:rPr>
              <a:t>9 Medium-Term</a:t>
            </a:r>
          </a:p>
          <a:p>
            <a:pPr lvl="1">
              <a:buFont typeface="Arial" panose="020B0604020202020204" pitchFamily="34" charset="0"/>
              <a:buChar char="›"/>
            </a:pPr>
            <a:r>
              <a:rPr lang="en-US" dirty="0" smtClean="0">
                <a:solidFill>
                  <a:srgbClr val="C00000"/>
                </a:solidFill>
                <a:latin typeface="Calibri" panose="020F0502020204030204" pitchFamily="34" charset="0"/>
              </a:rPr>
              <a:t>4 Long-Term</a:t>
            </a:r>
            <a:endParaRPr lang="en-US" dirty="0">
              <a:solidFill>
                <a:srgbClr val="C00000"/>
              </a:solidFill>
              <a:latin typeface="Calibri" panose="020F0502020204030204" pitchFamily="34" charset="0"/>
            </a:endParaRPr>
          </a:p>
        </p:txBody>
      </p:sp>
    </p:spTree>
    <p:extLst>
      <p:ext uri="{BB962C8B-B14F-4D97-AF65-F5344CB8AC3E}">
        <p14:creationId xmlns:p14="http://schemas.microsoft.com/office/powerpoint/2010/main" val="4190665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8142" y="371545"/>
            <a:ext cx="10835020" cy="4447371"/>
          </a:xfrm>
          <a:prstGeom prst="rect">
            <a:avLst/>
          </a:prstGeom>
          <a:noFill/>
        </p:spPr>
        <p:txBody>
          <a:bodyPr wrap="square" rtlCol="0" anchor="ctr" anchorCtr="1">
            <a:spAutoFit/>
          </a:bodyPr>
          <a:lstStyle/>
          <a:p>
            <a:r>
              <a:rPr lang="en-US" sz="7500" dirty="0" smtClean="0">
                <a:solidFill>
                  <a:srgbClr val="EE2737"/>
                </a:solidFill>
              </a:rPr>
              <a:t>PLAN ASPIRATIONS </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Attract </a:t>
            </a:r>
            <a:r>
              <a:rPr lang="en-US" sz="2600" dirty="0" smtClean="0">
                <a:solidFill>
                  <a:srgbClr val="682209"/>
                </a:solidFill>
              </a:rPr>
              <a:t>and retain talent to the City of Lancaster</a:t>
            </a:r>
            <a:r>
              <a:rPr lang="en-US" sz="2600" dirty="0" smtClean="0">
                <a:solidFill>
                  <a:srgbClr val="682209"/>
                </a:solidFill>
              </a:rPr>
              <a:t>.</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Create jobs that provide a livable wage. </a:t>
            </a:r>
            <a:endParaRPr lang="en-US" sz="2600" dirty="0" smtClean="0">
              <a:solidFill>
                <a:srgbClr val="682209"/>
              </a:solidFill>
            </a:endParaRP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Leverage educational institutions as partners in creating a skilled workforce. </a:t>
            </a:r>
            <a:endParaRPr lang="en-US" sz="2600" dirty="0" smtClean="0">
              <a:solidFill>
                <a:srgbClr val="682209"/>
              </a:solidFill>
            </a:endParaRP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Provide equitable opportunities for all Lancastrians. </a:t>
            </a:r>
          </a:p>
        </p:txBody>
      </p:sp>
    </p:spTree>
    <p:extLst>
      <p:ext uri="{BB962C8B-B14F-4D97-AF65-F5344CB8AC3E}">
        <p14:creationId xmlns:p14="http://schemas.microsoft.com/office/powerpoint/2010/main" val="11962201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5252" y="371545"/>
            <a:ext cx="10835020" cy="5247590"/>
          </a:xfrm>
          <a:prstGeom prst="rect">
            <a:avLst/>
          </a:prstGeom>
          <a:noFill/>
        </p:spPr>
        <p:txBody>
          <a:bodyPr wrap="square" rtlCol="0" anchor="ctr" anchorCtr="1">
            <a:spAutoFit/>
          </a:bodyPr>
          <a:lstStyle/>
          <a:p>
            <a:r>
              <a:rPr lang="en-US" sz="7500" dirty="0" smtClean="0">
                <a:solidFill>
                  <a:srgbClr val="EE2737"/>
                </a:solidFill>
              </a:rPr>
              <a:t>PLAN ASPIRATIONS </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Cultivate </a:t>
            </a:r>
            <a:r>
              <a:rPr lang="en-US" sz="2600" dirty="0" smtClean="0">
                <a:solidFill>
                  <a:srgbClr val="682209"/>
                </a:solidFill>
              </a:rPr>
              <a:t>existing Lancaster businesses to grow with continued success</a:t>
            </a:r>
            <a:r>
              <a:rPr lang="en-US" sz="2600" dirty="0" smtClean="0">
                <a:solidFill>
                  <a:srgbClr val="682209"/>
                </a:solidFill>
              </a:rPr>
              <a:t>.</a:t>
            </a:r>
          </a:p>
          <a:p>
            <a:r>
              <a:rPr lang="en-US" sz="2600" dirty="0" smtClean="0">
                <a:solidFill>
                  <a:srgbClr val="682209"/>
                </a:solidFill>
              </a:rPr>
              <a:t> </a:t>
            </a: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Encourage targeted economic development opportunities to strengthen neighborhoods and increase property values. </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Provide </a:t>
            </a:r>
            <a:r>
              <a:rPr lang="en-US" sz="2600" dirty="0" smtClean="0">
                <a:solidFill>
                  <a:srgbClr val="682209"/>
                </a:solidFill>
              </a:rPr>
              <a:t>an environment where small businesses and entrepreneurs can thrive. </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Be </a:t>
            </a:r>
            <a:r>
              <a:rPr lang="en-US" sz="2600" dirty="0" smtClean="0">
                <a:solidFill>
                  <a:srgbClr val="682209"/>
                </a:solidFill>
              </a:rPr>
              <a:t>a national model for urban economic development. </a:t>
            </a:r>
          </a:p>
        </p:txBody>
      </p:sp>
    </p:spTree>
    <p:extLst>
      <p:ext uri="{BB962C8B-B14F-4D97-AF65-F5344CB8AC3E}">
        <p14:creationId xmlns:p14="http://schemas.microsoft.com/office/powerpoint/2010/main" val="39768675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libri" panose="020F0502020204030204" pitchFamily="34" charset="0"/>
              </a:rPr>
              <a:t>Strategy 1| Recommendations</a:t>
            </a:r>
            <a:endParaRPr lang="en-US" dirty="0">
              <a:latin typeface="Calibri" panose="020F0502020204030204" pitchFamily="34" charset="0"/>
            </a:endParaRPr>
          </a:p>
        </p:txBody>
      </p:sp>
      <p:sp>
        <p:nvSpPr>
          <p:cNvPr id="3" name="Content Placeholder 2"/>
          <p:cNvSpPr>
            <a:spLocks noGrp="1"/>
          </p:cNvSpPr>
          <p:nvPr>
            <p:ph idx="1"/>
          </p:nvPr>
        </p:nvSpPr>
        <p:spPr>
          <a:xfrm>
            <a:off x="5384800" y="1600201"/>
            <a:ext cx="6197600" cy="4525963"/>
          </a:xfrm>
        </p:spPr>
        <p:txBody>
          <a:bodyPr>
            <a:normAutofit fontScale="55000" lnSpcReduction="20000"/>
          </a:bodyPr>
          <a:lstStyle/>
          <a:p>
            <a:pPr>
              <a:buClr>
                <a:schemeClr val="accent1"/>
              </a:buClr>
              <a:buSzPct val="130000"/>
              <a:buFont typeface="Eligible" panose="02060603000000000000" pitchFamily="18" charset="0"/>
              <a:buChar char="»"/>
            </a:pPr>
            <a:r>
              <a:rPr lang="en-US" dirty="0" smtClean="0">
                <a:latin typeface="Calibri" panose="020F0502020204030204" pitchFamily="34" charset="0"/>
              </a:rPr>
              <a:t>1A | Investment Sites</a:t>
            </a:r>
          </a:p>
          <a:p>
            <a:pPr>
              <a:buClr>
                <a:schemeClr val="accent1"/>
              </a:buClr>
              <a:buSzPct val="130000"/>
              <a:buFont typeface="Eligible" panose="02060603000000000000" pitchFamily="18" charset="0"/>
              <a:buChar char="»"/>
            </a:pPr>
            <a:r>
              <a:rPr lang="en-US" dirty="0" smtClean="0">
                <a:latin typeface="Calibri" panose="020F0502020204030204" pitchFamily="34" charset="0"/>
              </a:rPr>
              <a:t>1B | Market District</a:t>
            </a:r>
          </a:p>
          <a:p>
            <a:pPr>
              <a:buClr>
                <a:schemeClr val="accent1"/>
              </a:buClr>
              <a:buSzPct val="130000"/>
              <a:buFont typeface="Eligible" panose="02060603000000000000" pitchFamily="18" charset="0"/>
              <a:buChar char="»"/>
            </a:pPr>
            <a:r>
              <a:rPr lang="en-US" dirty="0" smtClean="0">
                <a:latin typeface="Calibri" panose="020F0502020204030204" pitchFamily="34" charset="0"/>
              </a:rPr>
              <a:t>1C | Development Clearinghouse</a:t>
            </a:r>
          </a:p>
          <a:p>
            <a:pPr>
              <a:buClr>
                <a:schemeClr val="accent1"/>
              </a:buClr>
              <a:buSzPct val="130000"/>
              <a:buFont typeface="Eligible" panose="02060603000000000000" pitchFamily="18" charset="0"/>
              <a:buChar char="»"/>
            </a:pPr>
            <a:r>
              <a:rPr lang="en-US" dirty="0" smtClean="0">
                <a:latin typeface="Calibri" panose="020F0502020204030204" pitchFamily="34" charset="0"/>
              </a:rPr>
              <a:t>1D | Business Registration Program</a:t>
            </a:r>
          </a:p>
          <a:p>
            <a:pPr>
              <a:buClr>
                <a:schemeClr val="accent1"/>
              </a:buClr>
              <a:buSzPct val="130000"/>
              <a:buFont typeface="Eligible" panose="02060603000000000000" pitchFamily="18" charset="0"/>
              <a:buChar char="»"/>
            </a:pPr>
            <a:r>
              <a:rPr lang="en-US" dirty="0" smtClean="0">
                <a:latin typeface="Calibri" panose="020F0502020204030204" pitchFamily="34" charset="0"/>
              </a:rPr>
              <a:t>1E </a:t>
            </a:r>
            <a:r>
              <a:rPr lang="en-US" dirty="0">
                <a:latin typeface="Calibri" panose="020F0502020204030204" pitchFamily="34" charset="0"/>
              </a:rPr>
              <a:t>| Building the </a:t>
            </a:r>
            <a:r>
              <a:rPr lang="en-US" dirty="0" smtClean="0">
                <a:latin typeface="Calibri" panose="020F0502020204030204" pitchFamily="34" charset="0"/>
              </a:rPr>
              <a:t>Market</a:t>
            </a:r>
            <a:endParaRPr lang="en-US" dirty="0">
              <a:latin typeface="Calibri" panose="020F0502020204030204" pitchFamily="34" charset="0"/>
            </a:endParaRPr>
          </a:p>
          <a:p>
            <a:pPr lvl="1">
              <a:buClr>
                <a:schemeClr val="tx2">
                  <a:lumMod val="20000"/>
                  <a:lumOff val="80000"/>
                </a:schemeClr>
              </a:buClr>
              <a:buSzPct val="130000"/>
              <a:buFont typeface="Eligible" panose="02060603000000000000" pitchFamily="18" charset="0"/>
              <a:buChar char="»"/>
            </a:pPr>
            <a:r>
              <a:rPr lang="en-US" dirty="0">
                <a:latin typeface="Calibri" panose="020F0502020204030204" pitchFamily="34" charset="0"/>
              </a:rPr>
              <a:t>1E1 | Façade Grant Program</a:t>
            </a:r>
          </a:p>
          <a:p>
            <a:pPr lvl="1">
              <a:buClr>
                <a:schemeClr val="tx2">
                  <a:lumMod val="20000"/>
                  <a:lumOff val="80000"/>
                </a:schemeClr>
              </a:buClr>
              <a:buSzPct val="130000"/>
              <a:buFont typeface="Eligible" panose="02060603000000000000" pitchFamily="18" charset="0"/>
              <a:buChar char="»"/>
            </a:pPr>
            <a:r>
              <a:rPr lang="en-US" dirty="0">
                <a:latin typeface="Calibri" panose="020F0502020204030204" pitchFamily="34" charset="0"/>
              </a:rPr>
              <a:t>1E2 | Façade Master Plan</a:t>
            </a:r>
          </a:p>
          <a:p>
            <a:pPr lvl="1">
              <a:buClr>
                <a:schemeClr val="tx2">
                  <a:lumMod val="20000"/>
                  <a:lumOff val="80000"/>
                </a:schemeClr>
              </a:buClr>
              <a:buSzPct val="130000"/>
              <a:buFont typeface="Eligible" panose="02060603000000000000" pitchFamily="18" charset="0"/>
              <a:buChar char="»"/>
            </a:pPr>
            <a:r>
              <a:rPr lang="en-US" dirty="0">
                <a:latin typeface="Calibri" panose="020F0502020204030204" pitchFamily="34" charset="0"/>
              </a:rPr>
              <a:t>1E3 | Building Infrastructure Grants</a:t>
            </a:r>
          </a:p>
          <a:p>
            <a:pPr lvl="1">
              <a:buClr>
                <a:schemeClr val="accent1"/>
              </a:buClr>
              <a:buSzPct val="130000"/>
              <a:buFont typeface="Eligible" panose="02060603000000000000" pitchFamily="18" charset="0"/>
              <a:buChar char="»"/>
            </a:pPr>
            <a:r>
              <a:rPr lang="en-US" dirty="0">
                <a:latin typeface="Calibri" panose="020F0502020204030204" pitchFamily="34" charset="0"/>
              </a:rPr>
              <a:t>1E4 | Lancaster High-Speed Internet</a:t>
            </a:r>
          </a:p>
          <a:p>
            <a:pPr>
              <a:buClr>
                <a:schemeClr val="accent1"/>
              </a:buClr>
              <a:buSzPct val="130000"/>
              <a:buFont typeface="Eligible" panose="02060603000000000000" pitchFamily="18" charset="0"/>
              <a:buChar char="»"/>
            </a:pPr>
            <a:r>
              <a:rPr lang="en-US" dirty="0">
                <a:latin typeface="Calibri" panose="020F0502020204030204" pitchFamily="34" charset="0"/>
              </a:rPr>
              <a:t>1F | Land Bank</a:t>
            </a:r>
          </a:p>
          <a:p>
            <a:pPr>
              <a:buClr>
                <a:schemeClr val="accent1"/>
              </a:buClr>
              <a:buSzPct val="130000"/>
              <a:buFont typeface="Eligible" panose="02060603000000000000" pitchFamily="18" charset="0"/>
              <a:buChar char="»"/>
            </a:pPr>
            <a:r>
              <a:rPr lang="en-US" dirty="0">
                <a:latin typeface="Calibri" panose="020F0502020204030204" pitchFamily="34" charset="0"/>
              </a:rPr>
              <a:t>1G | Community Land Trust Subsidiary</a:t>
            </a:r>
          </a:p>
          <a:p>
            <a:pPr>
              <a:buClr>
                <a:schemeClr val="accent1"/>
              </a:buClr>
              <a:buSzPct val="130000"/>
              <a:buFont typeface="Eligible" panose="02060603000000000000" pitchFamily="18" charset="0"/>
              <a:buChar char="»"/>
            </a:pPr>
            <a:r>
              <a:rPr lang="en-US" dirty="0">
                <a:latin typeface="Calibri" panose="020F0502020204030204" pitchFamily="34" charset="0"/>
              </a:rPr>
              <a:t>1H | Plan Funding Program</a:t>
            </a:r>
          </a:p>
          <a:p>
            <a:endParaRPr lang="en-US" dirty="0">
              <a:latin typeface="Calibri" panose="020F050202020403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7662" b="8247"/>
          <a:stretch/>
        </p:blipFill>
        <p:spPr>
          <a:xfrm>
            <a:off x="640630" y="1611464"/>
            <a:ext cx="4337769" cy="4113475"/>
          </a:xfrm>
          <a:prstGeom prst="rect">
            <a:avLst/>
          </a:prstGeom>
          <a:ln w="19050">
            <a:noFill/>
          </a:ln>
        </p:spPr>
      </p:pic>
      <p:sp>
        <p:nvSpPr>
          <p:cNvPr id="5" name="Rectangle 4"/>
          <p:cNvSpPr/>
          <p:nvPr/>
        </p:nvSpPr>
        <p:spPr>
          <a:xfrm>
            <a:off x="9652002" y="5969003"/>
            <a:ext cx="1713985" cy="410427"/>
          </a:xfrm>
          <a:prstGeom prst="rect">
            <a:avLst/>
          </a:prstGeom>
        </p:spPr>
        <p:txBody>
          <a:bodyPr wrap="none" lIns="121915" tIns="60957" rIns="121915" bIns="60957">
            <a:spAutoFit/>
          </a:bodyPr>
          <a:lstStyle/>
          <a:p>
            <a:pPr defTabSz="1219110">
              <a:buClr>
                <a:srgbClr val="ED2736"/>
              </a:buClr>
              <a:buSzPct val="130000"/>
              <a:buFont typeface="Eligible" panose="02060603000000000000" pitchFamily="18" charset="0"/>
              <a:buChar char="»"/>
            </a:pPr>
            <a:r>
              <a:rPr lang="en-US" sz="1867" dirty="0">
                <a:solidFill>
                  <a:srgbClr val="3F3F3F"/>
                </a:solidFill>
                <a:latin typeface="Calibri" panose="020F0502020204030204" pitchFamily="34" charset="0"/>
              </a:rPr>
              <a:t> = </a:t>
            </a:r>
            <a:r>
              <a:rPr lang="en-US" sz="1867" dirty="0" smtClean="0">
                <a:solidFill>
                  <a:srgbClr val="3F3F3F"/>
                </a:solidFill>
                <a:latin typeface="Calibri" panose="020F0502020204030204" pitchFamily="34" charset="0"/>
              </a:rPr>
              <a:t>In Progress</a:t>
            </a:r>
            <a:endParaRPr lang="en-US" sz="1867" dirty="0">
              <a:solidFill>
                <a:srgbClr val="3F3F3F"/>
              </a:solidFill>
              <a:latin typeface="Calibri" panose="020F0502020204030204" pitchFamily="34" charset="0"/>
            </a:endParaRPr>
          </a:p>
        </p:txBody>
      </p:sp>
      <p:sp>
        <p:nvSpPr>
          <p:cNvPr id="15" name="Rectangle 14"/>
          <p:cNvSpPr/>
          <p:nvPr/>
        </p:nvSpPr>
        <p:spPr>
          <a:xfrm>
            <a:off x="640629" y="6402640"/>
            <a:ext cx="10972800" cy="379656"/>
          </a:xfrm>
          <a:prstGeom prst="rect">
            <a:avLst/>
          </a:prstGeom>
        </p:spPr>
        <p:txBody>
          <a:bodyPr wrap="square">
            <a:spAutoFit/>
          </a:bodyPr>
          <a:lstStyle/>
          <a:p>
            <a:pPr defTabSz="1219110"/>
            <a:r>
              <a:rPr lang="en-US" sz="1867" dirty="0">
                <a:solidFill>
                  <a:srgbClr val="ED2736">
                    <a:lumMod val="20000"/>
                    <a:lumOff val="80000"/>
                  </a:srgbClr>
                </a:solidFill>
                <a:latin typeface="Calibri" panose="020F0502020204030204" pitchFamily="34" charset="0"/>
              </a:rPr>
              <a:t>1 | </a:t>
            </a:r>
            <a:r>
              <a:rPr lang="en-US" sz="1867" b="1" dirty="0">
                <a:solidFill>
                  <a:srgbClr val="ED2736">
                    <a:lumMod val="20000"/>
                    <a:lumOff val="80000"/>
                  </a:srgbClr>
                </a:solidFill>
                <a:latin typeface="Calibri" panose="020F0502020204030204" pitchFamily="34" charset="0"/>
              </a:rPr>
              <a:t>Expanding Success </a:t>
            </a:r>
            <a:r>
              <a:rPr lang="en-US" sz="1867" dirty="0">
                <a:solidFill>
                  <a:srgbClr val="ED2736">
                    <a:lumMod val="20000"/>
                    <a:lumOff val="80000"/>
                  </a:srgbClr>
                </a:solidFill>
                <a:latin typeface="Calibri" panose="020F0502020204030204" pitchFamily="34" charset="0"/>
              </a:rPr>
              <a:t>|</a:t>
            </a:r>
            <a:r>
              <a:rPr lang="en-US" sz="1867" b="1" dirty="0">
                <a:solidFill>
                  <a:srgbClr val="ED2736">
                    <a:lumMod val="20000"/>
                    <a:lumOff val="80000"/>
                  </a:srgbClr>
                </a:solidFill>
                <a:latin typeface="Calibri" panose="020F0502020204030204" pitchFamily="34" charset="0"/>
              </a:rPr>
              <a:t> </a:t>
            </a:r>
            <a:r>
              <a:rPr lang="en-US" sz="1867" dirty="0">
                <a:solidFill>
                  <a:srgbClr val="ED2736">
                    <a:lumMod val="20000"/>
                    <a:lumOff val="80000"/>
                  </a:srgbClr>
                </a:solidFill>
                <a:latin typeface="Calibri" panose="020F0502020204030204" pitchFamily="34" charset="0"/>
              </a:rPr>
              <a:t>Traditional Economic Development</a:t>
            </a:r>
          </a:p>
        </p:txBody>
      </p:sp>
    </p:spTree>
    <p:extLst>
      <p:ext uri="{BB962C8B-B14F-4D97-AF65-F5344CB8AC3E}">
        <p14:creationId xmlns:p14="http://schemas.microsoft.com/office/powerpoint/2010/main" val="462738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Strategy 2 | Recommendations</a:t>
            </a:r>
            <a:endParaRPr lang="en-US" dirty="0">
              <a:latin typeface="Calibri" panose="020F0502020204030204" pitchFamily="34" charset="0"/>
            </a:endParaRPr>
          </a:p>
        </p:txBody>
      </p:sp>
      <p:sp>
        <p:nvSpPr>
          <p:cNvPr id="3" name="Content Placeholder 2"/>
          <p:cNvSpPr>
            <a:spLocks noGrp="1"/>
          </p:cNvSpPr>
          <p:nvPr>
            <p:ph idx="1"/>
          </p:nvPr>
        </p:nvSpPr>
        <p:spPr>
          <a:xfrm>
            <a:off x="6297107" y="1600201"/>
            <a:ext cx="5560276" cy="4525963"/>
          </a:xfrm>
        </p:spPr>
        <p:txBody>
          <a:bodyPr>
            <a:normAutofit/>
          </a:bodyPr>
          <a:lstStyle/>
          <a:p>
            <a:pPr>
              <a:buClr>
                <a:schemeClr val="accent1"/>
              </a:buClr>
              <a:buSzPct val="130000"/>
              <a:buFont typeface="Eligible" panose="02060603000000000000" pitchFamily="18" charset="0"/>
              <a:buChar char="»"/>
            </a:pPr>
            <a:r>
              <a:rPr lang="en-US" sz="2533" dirty="0">
                <a:latin typeface="Calibri" panose="020F0502020204030204" pitchFamily="34" charset="0"/>
              </a:rPr>
              <a:t>2A | Entrepreneurs Forum</a:t>
            </a:r>
          </a:p>
          <a:p>
            <a:pPr>
              <a:buClr>
                <a:schemeClr val="accent1"/>
              </a:buClr>
              <a:buSzPct val="130000"/>
              <a:buFont typeface="Eligible" panose="02060603000000000000" pitchFamily="18" charset="0"/>
              <a:buChar char="»"/>
            </a:pPr>
            <a:r>
              <a:rPr lang="en-US" sz="2533" dirty="0">
                <a:latin typeface="Calibri" panose="020F0502020204030204" pitchFamily="34" charset="0"/>
              </a:rPr>
              <a:t>2B | Lancaster Creative Spaces Initiative</a:t>
            </a:r>
          </a:p>
          <a:p>
            <a:pPr lvl="1">
              <a:buClr>
                <a:schemeClr val="accent1"/>
              </a:buClr>
              <a:buSzPct val="130000"/>
              <a:buFont typeface="Eligible" panose="02060603000000000000" pitchFamily="18" charset="0"/>
              <a:buChar char="»"/>
            </a:pPr>
            <a:r>
              <a:rPr lang="en-US" sz="2000" dirty="0">
                <a:latin typeface="Calibri" panose="020F0502020204030204" pitchFamily="34" charset="0"/>
              </a:rPr>
              <a:t>2B1 | Lancaster Innovation Center</a:t>
            </a:r>
          </a:p>
          <a:p>
            <a:pPr lvl="1">
              <a:buClr>
                <a:schemeClr val="accent1"/>
              </a:buClr>
              <a:buSzPct val="130000"/>
              <a:buFont typeface="Eligible" panose="02060603000000000000" pitchFamily="18" charset="0"/>
              <a:buChar char="»"/>
            </a:pPr>
            <a:r>
              <a:rPr lang="en-US" sz="2000" dirty="0">
                <a:latin typeface="Calibri" panose="020F0502020204030204" pitchFamily="34" charset="0"/>
              </a:rPr>
              <a:t>2B2 | Harvest Park Lancaster (Food Hub)</a:t>
            </a:r>
          </a:p>
          <a:p>
            <a:pPr lvl="1">
              <a:buClr>
                <a:schemeClr val="accent1"/>
              </a:buClr>
              <a:buSzPct val="130000"/>
              <a:buFont typeface="Eligible" panose="02060603000000000000" pitchFamily="18" charset="0"/>
              <a:buChar char="»"/>
            </a:pPr>
            <a:r>
              <a:rPr lang="en-US" sz="2000" dirty="0">
                <a:latin typeface="Calibri" panose="020F0502020204030204" pitchFamily="34" charset="0"/>
              </a:rPr>
              <a:t>2B3 | The Lancaster Arts Lab</a:t>
            </a:r>
          </a:p>
          <a:p>
            <a:pPr>
              <a:buClr>
                <a:schemeClr val="accent1"/>
              </a:buClr>
              <a:buSzPct val="130000"/>
              <a:buFont typeface="Eligible" panose="02060603000000000000" pitchFamily="18" charset="0"/>
              <a:buChar char="»"/>
            </a:pPr>
            <a:r>
              <a:rPr lang="en-US" sz="2533" dirty="0">
                <a:latin typeface="Calibri" panose="020F0502020204030204" pitchFamily="34" charset="0"/>
              </a:rPr>
              <a:t>2C | Neighborhood Healthy Food Initiative</a:t>
            </a:r>
          </a:p>
          <a:p>
            <a:endParaRPr lang="en-US" dirty="0">
              <a:latin typeface="Calibri" panose="020F0502020204030204" pitchFamily="34" charset="0"/>
            </a:endParaRPr>
          </a:p>
        </p:txBody>
      </p:sp>
      <p:pic>
        <p:nvPicPr>
          <p:cNvPr id="6" name="Picture 5"/>
          <p:cNvPicPr>
            <a:picLocks noChangeAspect="1"/>
          </p:cNvPicPr>
          <p:nvPr/>
        </p:nvPicPr>
        <p:blipFill rotWithShape="1">
          <a:blip r:embed="rId2"/>
          <a:srcRect l="11951" r="3670"/>
          <a:stretch/>
        </p:blipFill>
        <p:spPr>
          <a:xfrm>
            <a:off x="609603" y="1684792"/>
            <a:ext cx="5509404" cy="3471408"/>
          </a:xfrm>
          <a:prstGeom prst="rect">
            <a:avLst/>
          </a:prstGeom>
          <a:ln w="6350">
            <a:noFill/>
            <a:miter lim="800000"/>
          </a:ln>
        </p:spPr>
      </p:pic>
      <p:sp>
        <p:nvSpPr>
          <p:cNvPr id="7" name="Rectangle 6"/>
          <p:cNvSpPr/>
          <p:nvPr/>
        </p:nvSpPr>
        <p:spPr>
          <a:xfrm>
            <a:off x="9652002" y="5969003"/>
            <a:ext cx="1713985" cy="410427"/>
          </a:xfrm>
          <a:prstGeom prst="rect">
            <a:avLst/>
          </a:prstGeom>
        </p:spPr>
        <p:txBody>
          <a:bodyPr wrap="none" lIns="121915" tIns="60957" rIns="121915" bIns="60957">
            <a:spAutoFit/>
          </a:bodyPr>
          <a:lstStyle/>
          <a:p>
            <a:pPr defTabSz="1219110">
              <a:buClr>
                <a:srgbClr val="ED2736"/>
              </a:buClr>
              <a:buSzPct val="130000"/>
              <a:buFont typeface="Eligible" panose="02060603000000000000" pitchFamily="18" charset="0"/>
              <a:buChar char="»"/>
            </a:pPr>
            <a:r>
              <a:rPr lang="en-US" sz="1867" dirty="0">
                <a:solidFill>
                  <a:srgbClr val="3F3F3F"/>
                </a:solidFill>
                <a:latin typeface="Calibri" panose="020F0502020204030204" pitchFamily="34" charset="0"/>
              </a:rPr>
              <a:t> = </a:t>
            </a:r>
            <a:r>
              <a:rPr lang="en-US" sz="1867" dirty="0" smtClean="0">
                <a:solidFill>
                  <a:srgbClr val="3F3F3F"/>
                </a:solidFill>
                <a:latin typeface="Calibri" panose="020F0502020204030204" pitchFamily="34" charset="0"/>
              </a:rPr>
              <a:t>In Progress</a:t>
            </a:r>
            <a:endParaRPr lang="en-US" sz="1867" dirty="0">
              <a:solidFill>
                <a:srgbClr val="3F3F3F"/>
              </a:solidFill>
              <a:latin typeface="Calibri" panose="020F0502020204030204" pitchFamily="34" charset="0"/>
            </a:endParaRPr>
          </a:p>
        </p:txBody>
      </p:sp>
      <p:sp>
        <p:nvSpPr>
          <p:cNvPr id="13" name="Rectangle 12"/>
          <p:cNvSpPr/>
          <p:nvPr/>
        </p:nvSpPr>
        <p:spPr>
          <a:xfrm>
            <a:off x="640629" y="6418473"/>
            <a:ext cx="10972800" cy="379656"/>
          </a:xfrm>
          <a:prstGeom prst="rect">
            <a:avLst/>
          </a:prstGeom>
        </p:spPr>
        <p:txBody>
          <a:bodyPr wrap="square">
            <a:spAutoFit/>
          </a:bodyPr>
          <a:lstStyle/>
          <a:p>
            <a:pPr defTabSz="1219110"/>
            <a:r>
              <a:rPr lang="en-US" sz="1867" dirty="0">
                <a:solidFill>
                  <a:srgbClr val="ED2736">
                    <a:lumMod val="20000"/>
                    <a:lumOff val="80000"/>
                  </a:srgbClr>
                </a:solidFill>
                <a:latin typeface="Calibri" panose="020F0502020204030204" pitchFamily="34" charset="0"/>
              </a:rPr>
              <a:t>2 | </a:t>
            </a:r>
            <a:r>
              <a:rPr lang="en-US" sz="1867" b="1" dirty="0">
                <a:solidFill>
                  <a:srgbClr val="ED2736">
                    <a:lumMod val="20000"/>
                    <a:lumOff val="80000"/>
                  </a:srgbClr>
                </a:solidFill>
                <a:latin typeface="Calibri" panose="020F0502020204030204" pitchFamily="34" charset="0"/>
              </a:rPr>
              <a:t>Embracing the Collaborative Economy</a:t>
            </a:r>
            <a:r>
              <a:rPr lang="en-US" sz="1867" dirty="0">
                <a:solidFill>
                  <a:srgbClr val="ED2736">
                    <a:lumMod val="20000"/>
                    <a:lumOff val="80000"/>
                  </a:srgbClr>
                </a:solidFill>
                <a:latin typeface="Calibri" panose="020F0502020204030204" pitchFamily="34" charset="0"/>
              </a:rPr>
              <a:t>|</a:t>
            </a:r>
            <a:r>
              <a:rPr lang="en-US" sz="1867" b="1" dirty="0">
                <a:solidFill>
                  <a:srgbClr val="ED2736">
                    <a:lumMod val="20000"/>
                    <a:lumOff val="80000"/>
                  </a:srgbClr>
                </a:solidFill>
                <a:latin typeface="Calibri" panose="020F0502020204030204" pitchFamily="34" charset="0"/>
              </a:rPr>
              <a:t> </a:t>
            </a:r>
            <a:r>
              <a:rPr lang="en-US" sz="1867" dirty="0">
                <a:solidFill>
                  <a:srgbClr val="ED2736">
                    <a:lumMod val="20000"/>
                    <a:lumOff val="80000"/>
                  </a:srgbClr>
                </a:solidFill>
                <a:latin typeface="Calibri" panose="020F0502020204030204" pitchFamily="34" charset="0"/>
              </a:rPr>
              <a:t>Cultivating Entrepreneurs</a:t>
            </a:r>
          </a:p>
        </p:txBody>
      </p:sp>
      <p:sp>
        <p:nvSpPr>
          <p:cNvPr id="4" name="TextBox 3"/>
          <p:cNvSpPr txBox="1"/>
          <p:nvPr/>
        </p:nvSpPr>
        <p:spPr>
          <a:xfrm>
            <a:off x="609600" y="5221224"/>
            <a:ext cx="5509407" cy="307777"/>
          </a:xfrm>
          <a:prstGeom prst="rect">
            <a:avLst/>
          </a:prstGeom>
          <a:noFill/>
        </p:spPr>
        <p:txBody>
          <a:bodyPr wrap="square" rtlCol="0">
            <a:spAutoFit/>
          </a:bodyPr>
          <a:lstStyle/>
          <a:p>
            <a:pPr algn="ctr"/>
            <a:r>
              <a:rPr lang="en-US" sz="1400" i="1" dirty="0" smtClean="0">
                <a:latin typeface="Calibri Light" panose="020F0302020204030204" pitchFamily="34" charset="0"/>
                <a:cs typeface="Calibri Light" panose="020F0302020204030204" pitchFamily="34" charset="0"/>
              </a:rPr>
              <a:t>The Candy Factory, co-working space for individuals and businesses</a:t>
            </a:r>
            <a:endParaRPr lang="en-US" sz="14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72246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13427"/>
        </a:solidFill>
        <a:effectLst/>
      </p:bgPr>
    </p:bg>
    <p:spTree>
      <p:nvGrpSpPr>
        <p:cNvPr id="1" name=""/>
        <p:cNvGrpSpPr/>
        <p:nvPr/>
      </p:nvGrpSpPr>
      <p:grpSpPr>
        <a:xfrm>
          <a:off x="0" y="0"/>
          <a:ext cx="0" cy="0"/>
          <a:chOff x="0" y="0"/>
          <a:chExt cx="0" cy="0"/>
        </a:xfrm>
      </p:grpSpPr>
      <p:sp>
        <p:nvSpPr>
          <p:cNvPr id="3" name="TextBox 2"/>
          <p:cNvSpPr txBox="1"/>
          <p:nvPr/>
        </p:nvSpPr>
        <p:spPr>
          <a:xfrm>
            <a:off x="900752" y="717440"/>
            <a:ext cx="11291248" cy="4431983"/>
          </a:xfrm>
          <a:prstGeom prst="rect">
            <a:avLst/>
          </a:prstGeom>
          <a:noFill/>
        </p:spPr>
        <p:txBody>
          <a:bodyPr wrap="square" rtlCol="0">
            <a:spAutoFit/>
          </a:bodyPr>
          <a:lstStyle/>
          <a:p>
            <a:r>
              <a:rPr lang="en-US" sz="6600" dirty="0" smtClean="0">
                <a:solidFill>
                  <a:prstClr val="white"/>
                </a:solidFill>
                <a:effectLst>
                  <a:outerShdw blurRad="38100" dist="38100" dir="2700000" algn="tl">
                    <a:srgbClr val="000000">
                      <a:alpha val="43137"/>
                    </a:srgbClr>
                  </a:outerShdw>
                </a:effectLst>
                <a:latin typeface="Calibri" panose="020F0502020204030204" pitchFamily="34" charset="0"/>
              </a:rPr>
              <a:t>VISION</a:t>
            </a:r>
          </a:p>
          <a:p>
            <a:endParaRPr lang="en-US" dirty="0" smtClean="0">
              <a:solidFill>
                <a:prstClr val="white"/>
              </a:solidFill>
              <a:effectLst>
                <a:outerShdw blurRad="38100" dist="38100" dir="2700000" algn="tl">
                  <a:srgbClr val="000000">
                    <a:alpha val="43137"/>
                  </a:srgbClr>
                </a:outerShdw>
              </a:effectLst>
              <a:latin typeface="Calibri" panose="020F0502020204030204" pitchFamily="34" charset="0"/>
            </a:endParaRPr>
          </a:p>
          <a:p>
            <a:endParaRPr lang="en-US" dirty="0" smtClean="0">
              <a:solidFill>
                <a:prstClr val="white"/>
              </a:solidFill>
              <a:effectLst>
                <a:outerShdw blurRad="38100" dist="38100" dir="2700000" algn="tl">
                  <a:srgbClr val="000000">
                    <a:alpha val="43137"/>
                  </a:srgbClr>
                </a:outerShdw>
              </a:effectLst>
              <a:latin typeface="Calibri" panose="020F0502020204030204" pitchFamily="34" charset="0"/>
            </a:endParaRPr>
          </a:p>
          <a:p>
            <a:pPr marL="1028700" lvl="1" indent="-571500">
              <a:buFont typeface="Wingdings" panose="05000000000000000000" pitchFamily="2" charset="2"/>
              <a:buChar char="§"/>
            </a:pPr>
            <a:r>
              <a:rPr lang="en-US" sz="3600" dirty="0" smtClean="0">
                <a:solidFill>
                  <a:prstClr val="white"/>
                </a:solidFill>
                <a:effectLst>
                  <a:outerShdw blurRad="38100" dist="38100" dir="2700000" algn="tl">
                    <a:srgbClr val="000000">
                      <a:alpha val="43137"/>
                    </a:srgbClr>
                  </a:outerShdw>
                </a:effectLst>
                <a:latin typeface="Calibri" panose="020F0502020204030204" pitchFamily="34" charset="0"/>
              </a:rPr>
              <a:t>Strong </a:t>
            </a: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Community</a:t>
            </a:r>
          </a:p>
          <a:p>
            <a:pPr marL="1028700" lvl="1" indent="-571500">
              <a:buFont typeface="Wingdings" panose="05000000000000000000" pitchFamily="2" charset="2"/>
              <a:buChar char="§"/>
            </a:pP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Strong Economy</a:t>
            </a:r>
          </a:p>
          <a:p>
            <a:pPr marL="1028700" lvl="1" indent="-571500">
              <a:buFont typeface="Wingdings" panose="05000000000000000000" pitchFamily="2" charset="2"/>
              <a:buChar char="§"/>
            </a:pP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Vibrant City</a:t>
            </a:r>
          </a:p>
          <a:p>
            <a:pPr lvl="1"/>
            <a:endParaRPr lang="en-US" sz="3600" i="1" dirty="0" smtClean="0">
              <a:solidFill>
                <a:prstClr val="white"/>
              </a:solidFill>
              <a:effectLst>
                <a:outerShdw blurRad="38100" dist="38100" dir="2700000" algn="tl">
                  <a:srgbClr val="000000">
                    <a:alpha val="43137"/>
                  </a:srgbClr>
                </a:outerShdw>
              </a:effectLst>
              <a:latin typeface="Calibri" panose="020F0502020204030204" pitchFamily="34" charset="0"/>
            </a:endParaRPr>
          </a:p>
          <a:p>
            <a:pPr lvl="1"/>
            <a:r>
              <a:rPr lang="en-US" sz="3600" i="1" dirty="0" smtClean="0">
                <a:solidFill>
                  <a:prstClr val="white"/>
                </a:solidFill>
                <a:effectLst>
                  <a:outerShdw blurRad="38100" dist="38100" dir="2700000" algn="tl">
                    <a:srgbClr val="000000">
                      <a:alpha val="43137"/>
                    </a:srgbClr>
                  </a:outerShdw>
                </a:effectLst>
                <a:latin typeface="Calibri" panose="020F0502020204030204" pitchFamily="34" charset="0"/>
              </a:rPr>
              <a:t>Unleashing </a:t>
            </a:r>
            <a:r>
              <a:rPr lang="en-US" sz="3600" i="1" dirty="0">
                <a:solidFill>
                  <a:prstClr val="white"/>
                </a:solidFill>
                <a:effectLst>
                  <a:outerShdw blurRad="38100" dist="38100" dir="2700000" algn="tl">
                    <a:srgbClr val="000000">
                      <a:alpha val="43137"/>
                    </a:srgbClr>
                  </a:outerShdw>
                </a:effectLst>
                <a:latin typeface="Calibri" panose="020F0502020204030204" pitchFamily="34" charset="0"/>
              </a:rPr>
              <a:t>Lancaster’s Future!</a:t>
            </a:r>
            <a:endParaRPr lang="en-US" sz="5400" i="1"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6272847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Strategy 3 | Recommendations</a:t>
            </a:r>
            <a:endParaRPr lang="en-US" dirty="0">
              <a:latin typeface="Calibri" panose="020F0502020204030204" pitchFamily="34" charset="0"/>
            </a:endParaRPr>
          </a:p>
        </p:txBody>
      </p:sp>
      <p:sp>
        <p:nvSpPr>
          <p:cNvPr id="3" name="Content Placeholder 2"/>
          <p:cNvSpPr>
            <a:spLocks noGrp="1"/>
          </p:cNvSpPr>
          <p:nvPr>
            <p:ph idx="1"/>
          </p:nvPr>
        </p:nvSpPr>
        <p:spPr>
          <a:xfrm>
            <a:off x="5384800" y="1600201"/>
            <a:ext cx="6197600" cy="4525963"/>
          </a:xfrm>
        </p:spPr>
        <p:txBody>
          <a:bodyPr>
            <a:normAutofit/>
          </a:bodyPr>
          <a:lstStyle/>
          <a:p>
            <a:pPr>
              <a:buClr>
                <a:schemeClr val="tx2">
                  <a:lumMod val="20000"/>
                  <a:lumOff val="80000"/>
                </a:schemeClr>
              </a:buClr>
              <a:buSzPct val="130000"/>
              <a:buFont typeface="Eligible" panose="02060603000000000000" pitchFamily="18" charset="0"/>
              <a:buChar char="»"/>
            </a:pPr>
            <a:endParaRPr lang="en-US" sz="2533" dirty="0" smtClean="0">
              <a:latin typeface="Calibri" panose="020F0502020204030204" pitchFamily="34" charset="0"/>
            </a:endParaRPr>
          </a:p>
          <a:p>
            <a:pPr>
              <a:buClr>
                <a:schemeClr val="tx2">
                  <a:lumMod val="20000"/>
                  <a:lumOff val="80000"/>
                </a:schemeClr>
              </a:buClr>
              <a:buSzPct val="130000"/>
              <a:buFont typeface="Eligible" panose="02060603000000000000" pitchFamily="18" charset="0"/>
              <a:buChar char="»"/>
            </a:pPr>
            <a:endParaRPr lang="en-US" sz="2533" dirty="0">
              <a:latin typeface="Calibri" panose="020F0502020204030204" pitchFamily="34" charset="0"/>
            </a:endParaRPr>
          </a:p>
          <a:p>
            <a:pPr>
              <a:buClr>
                <a:schemeClr val="tx2">
                  <a:lumMod val="20000"/>
                  <a:lumOff val="80000"/>
                </a:schemeClr>
              </a:buClr>
              <a:buSzPct val="130000"/>
              <a:buFont typeface="Eligible" panose="02060603000000000000" pitchFamily="18" charset="0"/>
              <a:buChar char="»"/>
            </a:pPr>
            <a:r>
              <a:rPr lang="en-US" sz="2533" dirty="0" smtClean="0">
                <a:latin typeface="Calibri" panose="020F0502020204030204" pitchFamily="34" charset="0"/>
              </a:rPr>
              <a:t>3A </a:t>
            </a:r>
            <a:r>
              <a:rPr lang="en-US" sz="2533" dirty="0">
                <a:latin typeface="Calibri" panose="020F0502020204030204" pitchFamily="34" charset="0"/>
              </a:rPr>
              <a:t>| Locate Lancaster Residential Initiative</a:t>
            </a:r>
          </a:p>
          <a:p>
            <a:pPr>
              <a:buClr>
                <a:schemeClr val="accent1"/>
              </a:buClr>
              <a:buSzPct val="130000"/>
              <a:buFont typeface="Eligible" panose="02060603000000000000" pitchFamily="18" charset="0"/>
              <a:buChar char="»"/>
            </a:pPr>
            <a:r>
              <a:rPr lang="en-US" sz="2533" dirty="0">
                <a:latin typeface="Calibri" panose="020F0502020204030204" pitchFamily="34" charset="0"/>
              </a:rPr>
              <a:t>3B | Locate Lancaster Economic Development Initiative</a:t>
            </a:r>
          </a:p>
          <a:p>
            <a:pPr>
              <a:buClr>
                <a:schemeClr val="accent1"/>
              </a:buClr>
              <a:buSzPct val="130000"/>
              <a:buFont typeface="Eligible" panose="02060603000000000000" pitchFamily="18" charset="0"/>
              <a:buChar char="»"/>
            </a:pPr>
            <a:r>
              <a:rPr lang="en-US" sz="2533" dirty="0">
                <a:latin typeface="Calibri" panose="020F0502020204030204" pitchFamily="34" charset="0"/>
              </a:rPr>
              <a:t>3C | Building the City Brand for Tourism through </a:t>
            </a:r>
            <a:r>
              <a:rPr lang="en-US" sz="2533" dirty="0" smtClean="0">
                <a:latin typeface="Calibri" panose="020F0502020204030204" pitchFamily="34" charset="0"/>
              </a:rPr>
              <a:t>the Lancaster </a:t>
            </a:r>
            <a:r>
              <a:rPr lang="en-US" sz="2533" dirty="0">
                <a:latin typeface="Calibri" panose="020F0502020204030204" pitchFamily="34" charset="0"/>
              </a:rPr>
              <a:t>Office of Promotion</a:t>
            </a:r>
          </a:p>
        </p:txBody>
      </p:sp>
      <p:sp>
        <p:nvSpPr>
          <p:cNvPr id="5" name="Rectangle 4"/>
          <p:cNvSpPr/>
          <p:nvPr/>
        </p:nvSpPr>
        <p:spPr>
          <a:xfrm>
            <a:off x="9652002" y="5969003"/>
            <a:ext cx="1713985" cy="410427"/>
          </a:xfrm>
          <a:prstGeom prst="rect">
            <a:avLst/>
          </a:prstGeom>
        </p:spPr>
        <p:txBody>
          <a:bodyPr wrap="none" lIns="121915" tIns="60957" rIns="121915" bIns="60957">
            <a:spAutoFit/>
          </a:bodyPr>
          <a:lstStyle/>
          <a:p>
            <a:pPr defTabSz="1219110">
              <a:buClr>
                <a:srgbClr val="ED2736"/>
              </a:buClr>
              <a:buSzPct val="130000"/>
              <a:buFont typeface="Eligible" panose="02060603000000000000" pitchFamily="18" charset="0"/>
              <a:buChar char="»"/>
            </a:pPr>
            <a:r>
              <a:rPr lang="en-US" sz="1867" dirty="0">
                <a:solidFill>
                  <a:srgbClr val="3F3F3F"/>
                </a:solidFill>
                <a:latin typeface="Calibri" panose="020F0502020204030204" pitchFamily="34" charset="0"/>
              </a:rPr>
              <a:t> = </a:t>
            </a:r>
            <a:r>
              <a:rPr lang="en-US" sz="1867" dirty="0" smtClean="0">
                <a:solidFill>
                  <a:srgbClr val="3F3F3F"/>
                </a:solidFill>
                <a:latin typeface="Calibri" panose="020F0502020204030204" pitchFamily="34" charset="0"/>
              </a:rPr>
              <a:t>In Progress</a:t>
            </a:r>
            <a:endParaRPr lang="en-US" sz="1867" dirty="0">
              <a:solidFill>
                <a:srgbClr val="3F3F3F"/>
              </a:solidFill>
              <a:latin typeface="Calibri" panose="020F0502020204030204" pitchFamily="34" charset="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3" t="1" r="1415" b="19351"/>
          <a:stretch/>
        </p:blipFill>
        <p:spPr bwMode="auto">
          <a:xfrm>
            <a:off x="609600" y="1600204"/>
            <a:ext cx="4645928" cy="35573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640629" y="6409248"/>
            <a:ext cx="10972800" cy="379656"/>
          </a:xfrm>
          <a:prstGeom prst="rect">
            <a:avLst/>
          </a:prstGeom>
        </p:spPr>
        <p:txBody>
          <a:bodyPr wrap="square">
            <a:spAutoFit/>
          </a:bodyPr>
          <a:lstStyle/>
          <a:p>
            <a:pPr defTabSz="1219110"/>
            <a:r>
              <a:rPr lang="en-US" sz="1867" dirty="0">
                <a:solidFill>
                  <a:srgbClr val="ED2736">
                    <a:lumMod val="20000"/>
                    <a:lumOff val="80000"/>
                  </a:srgbClr>
                </a:solidFill>
                <a:latin typeface="Calibri" panose="020F0502020204030204" pitchFamily="34" charset="0"/>
              </a:rPr>
              <a:t>3 | </a:t>
            </a:r>
            <a:r>
              <a:rPr lang="en-US" sz="1867" b="1" dirty="0">
                <a:solidFill>
                  <a:srgbClr val="ED2736">
                    <a:lumMod val="20000"/>
                    <a:lumOff val="80000"/>
                  </a:srgbClr>
                </a:solidFill>
                <a:latin typeface="Calibri" panose="020F0502020204030204" pitchFamily="34" charset="0"/>
              </a:rPr>
              <a:t>Leveraging the Brand</a:t>
            </a:r>
            <a:r>
              <a:rPr lang="en-US" sz="1867" dirty="0">
                <a:solidFill>
                  <a:srgbClr val="ED2736">
                    <a:lumMod val="20000"/>
                    <a:lumOff val="80000"/>
                  </a:srgbClr>
                </a:solidFill>
                <a:latin typeface="Calibri" panose="020F0502020204030204" pitchFamily="34" charset="0"/>
              </a:rPr>
              <a:t>|</a:t>
            </a:r>
            <a:r>
              <a:rPr lang="en-US" sz="1867" b="1" dirty="0">
                <a:solidFill>
                  <a:srgbClr val="ED2736">
                    <a:lumMod val="20000"/>
                    <a:lumOff val="80000"/>
                  </a:srgbClr>
                </a:solidFill>
                <a:latin typeface="Calibri" panose="020F0502020204030204" pitchFamily="34" charset="0"/>
              </a:rPr>
              <a:t> </a:t>
            </a:r>
            <a:r>
              <a:rPr lang="en-US" sz="1867" dirty="0">
                <a:solidFill>
                  <a:srgbClr val="ED2736">
                    <a:lumMod val="20000"/>
                    <a:lumOff val="80000"/>
                  </a:srgbClr>
                </a:solidFill>
                <a:latin typeface="Calibri" panose="020F0502020204030204" pitchFamily="34" charset="0"/>
              </a:rPr>
              <a:t>Marketing Lancaster City</a:t>
            </a:r>
          </a:p>
        </p:txBody>
      </p:sp>
    </p:spTree>
    <p:extLst>
      <p:ext uri="{BB962C8B-B14F-4D97-AF65-F5344CB8AC3E}">
        <p14:creationId xmlns:p14="http://schemas.microsoft.com/office/powerpoint/2010/main" val="23686414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Strategy 4 | Recommendations</a:t>
            </a:r>
            <a:endParaRPr lang="en-US" dirty="0">
              <a:latin typeface="Calibri" panose="020F0502020204030204" pitchFamily="34" charset="0"/>
            </a:endParaRPr>
          </a:p>
        </p:txBody>
      </p:sp>
      <p:sp>
        <p:nvSpPr>
          <p:cNvPr id="3" name="Content Placeholder 2"/>
          <p:cNvSpPr>
            <a:spLocks noGrp="1"/>
          </p:cNvSpPr>
          <p:nvPr>
            <p:ph idx="1"/>
          </p:nvPr>
        </p:nvSpPr>
        <p:spPr>
          <a:xfrm>
            <a:off x="5384800" y="1600201"/>
            <a:ext cx="6197600" cy="4525963"/>
          </a:xfrm>
        </p:spPr>
        <p:txBody>
          <a:bodyPr>
            <a:normAutofit/>
          </a:bodyPr>
          <a:lstStyle/>
          <a:p>
            <a:pPr>
              <a:buClr>
                <a:schemeClr val="accent1"/>
              </a:buClr>
              <a:buSzPct val="130000"/>
              <a:buFont typeface="Eligible" panose="02060603000000000000" pitchFamily="18" charset="0"/>
              <a:buChar char="»"/>
            </a:pPr>
            <a:r>
              <a:rPr lang="en-US" sz="2533" dirty="0">
                <a:latin typeface="Calibri" panose="020F0502020204030204" pitchFamily="34" charset="0"/>
              </a:rPr>
              <a:t>4A | Foster Commercial Hubs within Neighborhoods (Economic Development)</a:t>
            </a:r>
          </a:p>
          <a:p>
            <a:pPr>
              <a:buClr>
                <a:schemeClr val="accent1"/>
              </a:buClr>
              <a:buSzPct val="130000"/>
              <a:buFont typeface="Eligible" panose="02060603000000000000" pitchFamily="18" charset="0"/>
              <a:buChar char="»"/>
            </a:pPr>
            <a:r>
              <a:rPr lang="en-US" sz="2533" dirty="0">
                <a:latin typeface="Calibri" panose="020F0502020204030204" pitchFamily="34" charset="0"/>
              </a:rPr>
              <a:t>4B | Street Network and Improved Accessibility</a:t>
            </a:r>
          </a:p>
          <a:p>
            <a:pPr lvl="1">
              <a:buClr>
                <a:schemeClr val="accent1"/>
              </a:buClr>
              <a:buSzPct val="130000"/>
              <a:buFont typeface="Eligible" panose="02060603000000000000" pitchFamily="18" charset="0"/>
              <a:buChar char="»"/>
            </a:pPr>
            <a:r>
              <a:rPr lang="en-US" sz="2000" dirty="0">
                <a:latin typeface="Calibri" panose="020F0502020204030204" pitchFamily="34" charset="0"/>
              </a:rPr>
              <a:t>4B1 | </a:t>
            </a:r>
            <a:r>
              <a:rPr lang="en-US" sz="2000" dirty="0" smtClean="0">
                <a:latin typeface="Calibri" panose="020F0502020204030204" pitchFamily="34" charset="0"/>
              </a:rPr>
              <a:t>Convert two-way streets to one-way</a:t>
            </a:r>
            <a:endParaRPr lang="en-US" sz="2000" dirty="0">
              <a:latin typeface="Calibri" panose="020F0502020204030204" pitchFamily="34" charset="0"/>
            </a:endParaRPr>
          </a:p>
          <a:p>
            <a:pPr lvl="1">
              <a:buClr>
                <a:schemeClr val="tx2">
                  <a:lumMod val="20000"/>
                  <a:lumOff val="80000"/>
                </a:schemeClr>
              </a:buClr>
              <a:buSzPct val="130000"/>
              <a:buFont typeface="Eligible" panose="02060603000000000000" pitchFamily="18" charset="0"/>
              <a:buChar char="»"/>
            </a:pPr>
            <a:r>
              <a:rPr lang="en-US" sz="2000" dirty="0">
                <a:latin typeface="Calibri" panose="020F0502020204030204" pitchFamily="34" charset="0"/>
              </a:rPr>
              <a:t>4B2 | Circulator</a:t>
            </a:r>
          </a:p>
          <a:p>
            <a:pPr lvl="1">
              <a:buClr>
                <a:schemeClr val="accent1"/>
              </a:buClr>
              <a:buSzPct val="130000"/>
              <a:buFont typeface="Eligible" panose="02060603000000000000" pitchFamily="18" charset="0"/>
              <a:buChar char="»"/>
            </a:pPr>
            <a:r>
              <a:rPr lang="en-US" sz="2000" dirty="0">
                <a:latin typeface="Calibri" panose="020F0502020204030204" pitchFamily="34" charset="0"/>
              </a:rPr>
              <a:t>4B3 | Bicycle Network</a:t>
            </a:r>
          </a:p>
          <a:p>
            <a:pPr lvl="1">
              <a:buClr>
                <a:schemeClr val="accent1"/>
              </a:buClr>
              <a:buSzPct val="130000"/>
              <a:buFont typeface="Eligible" panose="02060603000000000000" pitchFamily="18" charset="0"/>
              <a:buChar char="»"/>
            </a:pPr>
            <a:r>
              <a:rPr lang="en-US" sz="2000" dirty="0">
                <a:latin typeface="Calibri" panose="020F0502020204030204" pitchFamily="34" charset="0"/>
              </a:rPr>
              <a:t>4B4 | Gateways and Streetscapes</a:t>
            </a:r>
          </a:p>
          <a:p>
            <a:pPr>
              <a:buClr>
                <a:schemeClr val="accent1"/>
              </a:buClr>
              <a:buSzPct val="130000"/>
              <a:buFont typeface="Eligible" panose="02060603000000000000" pitchFamily="18" charset="0"/>
              <a:buChar char="»"/>
            </a:pPr>
            <a:r>
              <a:rPr lang="en-US" sz="2533" dirty="0">
                <a:latin typeface="Calibri" panose="020F0502020204030204" pitchFamily="34" charset="0"/>
              </a:rPr>
              <a:t>4C | Commercial Hub Partner Organizations</a:t>
            </a:r>
          </a:p>
        </p:txBody>
      </p:sp>
      <p:sp>
        <p:nvSpPr>
          <p:cNvPr id="5" name="Rectangle 4"/>
          <p:cNvSpPr/>
          <p:nvPr/>
        </p:nvSpPr>
        <p:spPr>
          <a:xfrm>
            <a:off x="9652002" y="5969003"/>
            <a:ext cx="1713985" cy="410427"/>
          </a:xfrm>
          <a:prstGeom prst="rect">
            <a:avLst/>
          </a:prstGeom>
        </p:spPr>
        <p:txBody>
          <a:bodyPr wrap="none" lIns="121915" tIns="60957" rIns="121915" bIns="60957">
            <a:spAutoFit/>
          </a:bodyPr>
          <a:lstStyle/>
          <a:p>
            <a:pPr defTabSz="1219110">
              <a:buClr>
                <a:srgbClr val="ED2736"/>
              </a:buClr>
              <a:buSzPct val="130000"/>
              <a:buFont typeface="Eligible" panose="02060603000000000000" pitchFamily="18" charset="0"/>
              <a:buChar char="»"/>
            </a:pPr>
            <a:r>
              <a:rPr lang="en-US" sz="1867" dirty="0">
                <a:solidFill>
                  <a:srgbClr val="3F3F3F"/>
                </a:solidFill>
                <a:latin typeface="Calibri" panose="020F0502020204030204" pitchFamily="34" charset="0"/>
              </a:rPr>
              <a:t> = </a:t>
            </a:r>
            <a:r>
              <a:rPr lang="en-US" sz="1867" dirty="0" smtClean="0">
                <a:solidFill>
                  <a:srgbClr val="3F3F3F"/>
                </a:solidFill>
                <a:latin typeface="Calibri" panose="020F0502020204030204" pitchFamily="34" charset="0"/>
              </a:rPr>
              <a:t>In Progress</a:t>
            </a:r>
            <a:endParaRPr lang="en-US" sz="1867" dirty="0">
              <a:solidFill>
                <a:srgbClr val="3F3F3F"/>
              </a:solidFill>
              <a:latin typeface="Calibri" panose="020F0502020204030204"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344" b="14858"/>
          <a:stretch/>
        </p:blipFill>
        <p:spPr>
          <a:xfrm>
            <a:off x="640629" y="1696278"/>
            <a:ext cx="4540971" cy="4272721"/>
          </a:xfrm>
          <a:prstGeom prst="rect">
            <a:avLst/>
          </a:prstGeom>
          <a:ln w="12700">
            <a:noFill/>
          </a:ln>
        </p:spPr>
      </p:pic>
      <p:sp>
        <p:nvSpPr>
          <p:cNvPr id="6" name="Rectangle 5"/>
          <p:cNvSpPr/>
          <p:nvPr/>
        </p:nvSpPr>
        <p:spPr>
          <a:xfrm>
            <a:off x="640629" y="6411737"/>
            <a:ext cx="10972800" cy="379656"/>
          </a:xfrm>
          <a:prstGeom prst="rect">
            <a:avLst/>
          </a:prstGeom>
        </p:spPr>
        <p:txBody>
          <a:bodyPr wrap="square">
            <a:spAutoFit/>
          </a:bodyPr>
          <a:lstStyle/>
          <a:p>
            <a:pPr defTabSz="1219110"/>
            <a:r>
              <a:rPr lang="en-US" sz="1867" dirty="0">
                <a:solidFill>
                  <a:srgbClr val="ED2736">
                    <a:lumMod val="20000"/>
                    <a:lumOff val="80000"/>
                  </a:srgbClr>
                </a:solidFill>
                <a:latin typeface="Calibri" panose="020F0502020204030204" pitchFamily="34" charset="0"/>
              </a:rPr>
              <a:t>4 | </a:t>
            </a:r>
            <a:r>
              <a:rPr lang="en-US" sz="1867" b="1" dirty="0">
                <a:solidFill>
                  <a:srgbClr val="ED2736">
                    <a:lumMod val="20000"/>
                    <a:lumOff val="80000"/>
                  </a:srgbClr>
                </a:solidFill>
                <a:latin typeface="Calibri" panose="020F0502020204030204" pitchFamily="34" charset="0"/>
              </a:rPr>
              <a:t>Quality of Life</a:t>
            </a:r>
            <a:r>
              <a:rPr lang="en-US" sz="1867" dirty="0">
                <a:solidFill>
                  <a:srgbClr val="ED2736">
                    <a:lumMod val="20000"/>
                    <a:lumOff val="80000"/>
                  </a:srgbClr>
                </a:solidFill>
                <a:latin typeface="Calibri" panose="020F0502020204030204" pitchFamily="34" charset="0"/>
              </a:rPr>
              <a:t>| Reinforcing Commercial Hubs</a:t>
            </a:r>
          </a:p>
        </p:txBody>
      </p:sp>
    </p:spTree>
    <p:extLst>
      <p:ext uri="{BB962C8B-B14F-4D97-AF65-F5344CB8AC3E}">
        <p14:creationId xmlns:p14="http://schemas.microsoft.com/office/powerpoint/2010/main" val="97857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1294" y="1122113"/>
            <a:ext cx="10835020" cy="4708981"/>
          </a:xfrm>
          <a:prstGeom prst="rect">
            <a:avLst/>
          </a:prstGeom>
          <a:noFill/>
        </p:spPr>
        <p:txBody>
          <a:bodyPr wrap="square" rtlCol="0" anchor="ctr" anchorCtr="1">
            <a:spAutoFit/>
          </a:bodyPr>
          <a:lstStyle/>
          <a:p>
            <a:r>
              <a:rPr lang="en-US" sz="6600" dirty="0" smtClean="0">
                <a:solidFill>
                  <a:srgbClr val="EE2737"/>
                </a:solidFill>
              </a:rPr>
              <a:t>DESIRED OUTCOMES BY 2030</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Increase </a:t>
            </a:r>
            <a:r>
              <a:rPr lang="en-US" sz="2600" dirty="0" smtClean="0">
                <a:solidFill>
                  <a:srgbClr val="682209"/>
                </a:solidFill>
              </a:rPr>
              <a:t>in the per capita income to </a:t>
            </a:r>
            <a:r>
              <a:rPr lang="en-US" sz="2600" b="1" dirty="0" smtClean="0">
                <a:solidFill>
                  <a:srgbClr val="682209"/>
                </a:solidFill>
              </a:rPr>
              <a:t>70%</a:t>
            </a:r>
            <a:r>
              <a:rPr lang="en-US" sz="2600" dirty="0" smtClean="0">
                <a:solidFill>
                  <a:srgbClr val="682209"/>
                </a:solidFill>
              </a:rPr>
              <a:t> of that of </a:t>
            </a:r>
            <a:r>
              <a:rPr lang="en-US" sz="2600" dirty="0" smtClean="0">
                <a:solidFill>
                  <a:srgbClr val="682209"/>
                </a:solidFill>
              </a:rPr>
              <a:t>Pennsylvania</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a:solidFill>
                  <a:srgbClr val="682209"/>
                </a:solidFill>
              </a:rPr>
              <a:t>Create </a:t>
            </a:r>
            <a:r>
              <a:rPr lang="en-US" sz="2600" b="1" dirty="0">
                <a:solidFill>
                  <a:srgbClr val="682209"/>
                </a:solidFill>
              </a:rPr>
              <a:t>300</a:t>
            </a:r>
            <a:r>
              <a:rPr lang="en-US" sz="2600" dirty="0">
                <a:solidFill>
                  <a:srgbClr val="682209"/>
                </a:solidFill>
              </a:rPr>
              <a:t> new hotel rooms in the Downtown and Commercial </a:t>
            </a:r>
            <a:r>
              <a:rPr lang="en-US" sz="2600" dirty="0" smtClean="0">
                <a:solidFill>
                  <a:srgbClr val="682209"/>
                </a:solidFill>
              </a:rPr>
              <a:t>Hubs</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a:solidFill>
                  <a:srgbClr val="682209"/>
                </a:solidFill>
              </a:rPr>
              <a:t>See </a:t>
            </a:r>
            <a:r>
              <a:rPr lang="en-US" sz="2600" b="1" dirty="0">
                <a:solidFill>
                  <a:srgbClr val="682209"/>
                </a:solidFill>
              </a:rPr>
              <a:t>2,500</a:t>
            </a:r>
            <a:r>
              <a:rPr lang="en-US" sz="2600" dirty="0">
                <a:solidFill>
                  <a:srgbClr val="682209"/>
                </a:solidFill>
              </a:rPr>
              <a:t> new residential units of all types and price </a:t>
            </a:r>
            <a:r>
              <a:rPr lang="en-US" sz="2600" dirty="0" smtClean="0">
                <a:solidFill>
                  <a:srgbClr val="682209"/>
                </a:solidFill>
              </a:rPr>
              <a:t>points</a:t>
            </a:r>
          </a:p>
          <a:p>
            <a:pPr marL="457200" indent="-457200">
              <a:buFont typeface="Arial" panose="020B0604020202020204" pitchFamily="34" charset="0"/>
              <a:buChar char="•"/>
            </a:pPr>
            <a:endParaRPr lang="en-US" sz="2600" dirty="0">
              <a:solidFill>
                <a:srgbClr val="682209"/>
              </a:solidFill>
            </a:endParaRPr>
          </a:p>
          <a:p>
            <a:pPr marL="457200" indent="-457200">
              <a:buFont typeface="Arial" panose="020B0604020202020204" pitchFamily="34" charset="0"/>
              <a:buChar char="•"/>
            </a:pPr>
            <a:r>
              <a:rPr lang="en-US" sz="2600" dirty="0" smtClean="0">
                <a:solidFill>
                  <a:srgbClr val="682209"/>
                </a:solidFill>
              </a:rPr>
              <a:t>Achieve </a:t>
            </a:r>
            <a:r>
              <a:rPr lang="en-US" sz="2600" b="1" dirty="0">
                <a:solidFill>
                  <a:srgbClr val="682209"/>
                </a:solidFill>
              </a:rPr>
              <a:t>100,000</a:t>
            </a:r>
            <a:r>
              <a:rPr lang="en-US" sz="2600" dirty="0">
                <a:solidFill>
                  <a:srgbClr val="682209"/>
                </a:solidFill>
              </a:rPr>
              <a:t> square feet of new and renovated retail/restaurant space in Downtown and Commercial </a:t>
            </a:r>
            <a:r>
              <a:rPr lang="en-US" sz="2600" dirty="0" smtClean="0">
                <a:solidFill>
                  <a:srgbClr val="682209"/>
                </a:solidFill>
              </a:rPr>
              <a:t>Hubs</a:t>
            </a:r>
            <a:endParaRPr lang="en-US" sz="2600" dirty="0" smtClean="0">
              <a:solidFill>
                <a:srgbClr val="682209"/>
              </a:solidFill>
            </a:endParaRPr>
          </a:p>
        </p:txBody>
      </p:sp>
    </p:spTree>
    <p:extLst>
      <p:ext uri="{BB962C8B-B14F-4D97-AF65-F5344CB8AC3E}">
        <p14:creationId xmlns:p14="http://schemas.microsoft.com/office/powerpoint/2010/main" val="23153930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6984" y="1122113"/>
            <a:ext cx="10835020" cy="4308872"/>
          </a:xfrm>
          <a:prstGeom prst="rect">
            <a:avLst/>
          </a:prstGeom>
          <a:noFill/>
        </p:spPr>
        <p:txBody>
          <a:bodyPr wrap="square" rtlCol="0" anchor="ctr" anchorCtr="1">
            <a:spAutoFit/>
          </a:bodyPr>
          <a:lstStyle/>
          <a:p>
            <a:r>
              <a:rPr lang="en-US" sz="6600" dirty="0" smtClean="0">
                <a:solidFill>
                  <a:srgbClr val="EE2737"/>
                </a:solidFill>
              </a:rPr>
              <a:t>DESIRED OUTCOMES BY 2030</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Fill </a:t>
            </a:r>
            <a:r>
              <a:rPr lang="en-US" sz="2600" b="1" dirty="0">
                <a:solidFill>
                  <a:srgbClr val="682209"/>
                </a:solidFill>
              </a:rPr>
              <a:t>300,000</a:t>
            </a:r>
            <a:r>
              <a:rPr lang="en-US" sz="2600" dirty="0">
                <a:solidFill>
                  <a:srgbClr val="682209"/>
                </a:solidFill>
              </a:rPr>
              <a:t> square feet of office and flex space</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Realize </a:t>
            </a:r>
            <a:r>
              <a:rPr lang="en-US" sz="2600" b="1" dirty="0">
                <a:solidFill>
                  <a:srgbClr val="682209"/>
                </a:solidFill>
              </a:rPr>
              <a:t>$1 billion </a:t>
            </a:r>
            <a:r>
              <a:rPr lang="en-US" sz="2600" dirty="0">
                <a:solidFill>
                  <a:srgbClr val="682209"/>
                </a:solidFill>
              </a:rPr>
              <a:t>in privately led investment</a:t>
            </a:r>
          </a:p>
          <a:p>
            <a:pPr marL="457200" indent="-457200">
              <a:buFont typeface="Arial" panose="020B0604020202020204" pitchFamily="34" charset="0"/>
              <a:buChar char="•"/>
            </a:pPr>
            <a:endParaRPr lang="en-US" sz="2600" dirty="0" smtClean="0">
              <a:solidFill>
                <a:srgbClr val="682209"/>
              </a:solidFill>
            </a:endParaRPr>
          </a:p>
          <a:p>
            <a:pPr marL="457200" indent="-457200">
              <a:buFont typeface="Arial" panose="020B0604020202020204" pitchFamily="34" charset="0"/>
              <a:buChar char="•"/>
            </a:pPr>
            <a:r>
              <a:rPr lang="en-US" sz="2600" dirty="0" smtClean="0">
                <a:solidFill>
                  <a:srgbClr val="682209"/>
                </a:solidFill>
              </a:rPr>
              <a:t>See </a:t>
            </a:r>
            <a:r>
              <a:rPr lang="en-US" sz="2600" dirty="0">
                <a:solidFill>
                  <a:srgbClr val="682209"/>
                </a:solidFill>
              </a:rPr>
              <a:t>ongoing private investment that will outweigh public investment in economic development</a:t>
            </a:r>
          </a:p>
          <a:p>
            <a:pPr marL="457200" indent="-457200">
              <a:buFont typeface="Arial" panose="020B0604020202020204" pitchFamily="34" charset="0"/>
              <a:buChar char="•"/>
            </a:pPr>
            <a:endParaRPr lang="en-US" sz="2600" dirty="0">
              <a:solidFill>
                <a:srgbClr val="682209"/>
              </a:solidFill>
            </a:endParaRPr>
          </a:p>
        </p:txBody>
      </p:sp>
    </p:spTree>
    <p:extLst>
      <p:ext uri="{BB962C8B-B14F-4D97-AF65-F5344CB8AC3E}">
        <p14:creationId xmlns:p14="http://schemas.microsoft.com/office/powerpoint/2010/main" val="14117202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3024" y="2298958"/>
            <a:ext cx="8556738" cy="2057400"/>
            <a:chOff x="2513024" y="2298958"/>
            <a:chExt cx="8556738" cy="205740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r="55000"/>
            <a:stretch/>
          </p:blipFill>
          <p:spPr>
            <a:xfrm rot="5400000">
              <a:off x="5066512" y="1360290"/>
              <a:ext cx="2057400" cy="3934736"/>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3478710" y="3042370"/>
              <a:ext cx="5599782" cy="940423"/>
            </a:xfrm>
            <a:prstGeom prst="rect">
              <a:avLst/>
            </a:prstGeom>
            <a:noFill/>
          </p:spPr>
          <p:txBody>
            <a:bodyPr wrap="square" rtlCol="0" anchor="t" anchorCtr="0">
              <a:noAutofit/>
            </a:bodyPr>
            <a:lstStyle/>
            <a:p>
              <a:pPr algn="ctr"/>
              <a:r>
                <a:rPr lang="en-US" sz="3200" dirty="0" smtClean="0">
                  <a:solidFill>
                    <a:schemeClr val="bg1"/>
                  </a:solidFill>
                  <a:effectLst>
                    <a:outerShdw blurRad="38100" dist="38100" dir="2700000" algn="tl">
                      <a:srgbClr val="000000">
                        <a:alpha val="97000"/>
                      </a:srgbClr>
                    </a:outerShdw>
                  </a:effectLst>
                  <a:latin typeface="Calibri" panose="020F0502020204030204" pitchFamily="34" charset="0"/>
                </a:rPr>
                <a:t>34 </a:t>
              </a:r>
              <a:r>
                <a:rPr lang="en-US" sz="3200" dirty="0">
                  <a:solidFill>
                    <a:schemeClr val="bg1"/>
                  </a:solidFill>
                  <a:effectLst>
                    <a:outerShdw blurRad="38100" dist="38100" dir="2700000" algn="tl">
                      <a:srgbClr val="000000">
                        <a:alpha val="97000"/>
                      </a:srgbClr>
                    </a:outerShdw>
                  </a:effectLst>
                  <a:latin typeface="Calibri" panose="020F0502020204030204" pitchFamily="34" charset="0"/>
                </a:rPr>
                <a:t>months</a:t>
              </a:r>
            </a:p>
          </p:txBody>
        </p:sp>
        <p:sp>
          <p:nvSpPr>
            <p:cNvPr id="9" name="TextBox 8"/>
            <p:cNvSpPr txBox="1"/>
            <p:nvPr/>
          </p:nvSpPr>
          <p:spPr>
            <a:xfrm>
              <a:off x="2513024" y="3129304"/>
              <a:ext cx="1743740" cy="1100126"/>
            </a:xfrm>
            <a:prstGeom prst="rect">
              <a:avLst/>
            </a:prstGeom>
            <a:noFill/>
          </p:spPr>
          <p:txBody>
            <a:bodyPr wrap="square" rtlCol="0" anchor="t" anchorCtr="0">
              <a:noAutofit/>
            </a:bodyPr>
            <a:lstStyle/>
            <a:p>
              <a:pPr algn="r"/>
              <a:r>
                <a:rPr lang="en-US" sz="1600" b="1" dirty="0">
                  <a:latin typeface="Calibri" panose="020F0502020204030204" pitchFamily="34" charset="0"/>
                </a:rPr>
                <a:t>JUNE 2015</a:t>
              </a:r>
            </a:p>
            <a:p>
              <a:pPr algn="r"/>
              <a:r>
                <a:rPr lang="en-US" sz="1400" dirty="0">
                  <a:latin typeface="Calibri" panose="020F0502020204030204" pitchFamily="34" charset="0"/>
                </a:rPr>
                <a:t>(PLAN COMPLETION)</a:t>
              </a:r>
            </a:p>
          </p:txBody>
        </p:sp>
        <p:sp>
          <p:nvSpPr>
            <p:cNvPr id="10" name="TextBox 9"/>
            <p:cNvSpPr txBox="1"/>
            <p:nvPr/>
          </p:nvSpPr>
          <p:spPr>
            <a:xfrm>
              <a:off x="8159985" y="3114621"/>
              <a:ext cx="2909777" cy="564884"/>
            </a:xfrm>
            <a:prstGeom prst="rect">
              <a:avLst/>
            </a:prstGeom>
            <a:noFill/>
          </p:spPr>
          <p:txBody>
            <a:bodyPr wrap="square" rtlCol="0" anchor="t" anchorCtr="0">
              <a:noAutofit/>
            </a:bodyPr>
            <a:lstStyle/>
            <a:p>
              <a:r>
                <a:rPr lang="en-US" sz="1600" b="1" dirty="0">
                  <a:latin typeface="Calibri" panose="020F0502020204030204" pitchFamily="34" charset="0"/>
                </a:rPr>
                <a:t>MAY </a:t>
              </a:r>
              <a:r>
                <a:rPr lang="en-US" sz="1600" b="1" dirty="0" smtClean="0">
                  <a:latin typeface="Calibri" panose="020F0502020204030204" pitchFamily="34" charset="0"/>
                </a:rPr>
                <a:t>2018</a:t>
              </a:r>
              <a:endParaRPr lang="en-US" sz="1600" b="1" dirty="0">
                <a:latin typeface="Calibri" panose="020F0502020204030204" pitchFamily="34" charset="0"/>
              </a:endParaRPr>
            </a:p>
          </p:txBody>
        </p:sp>
      </p:grpSp>
      <p:sp>
        <p:nvSpPr>
          <p:cNvPr id="11" name="TextBox 10"/>
          <p:cNvSpPr txBox="1"/>
          <p:nvPr/>
        </p:nvSpPr>
        <p:spPr>
          <a:xfrm>
            <a:off x="514349" y="4803506"/>
            <a:ext cx="11174068" cy="1778530"/>
          </a:xfrm>
          <a:prstGeom prst="rect">
            <a:avLst/>
          </a:prstGeom>
          <a:noFill/>
        </p:spPr>
        <p:txBody>
          <a:bodyPr wrap="square" rtlCol="0" anchor="t" anchorCtr="0">
            <a:noAutofit/>
          </a:bodyPr>
          <a:lstStyle/>
          <a:p>
            <a:r>
              <a:rPr lang="en-US" sz="2800" dirty="0">
                <a:latin typeface="Calibri" panose="020F0502020204030204" pitchFamily="34" charset="0"/>
              </a:rPr>
              <a:t>In just </a:t>
            </a:r>
            <a:r>
              <a:rPr lang="en-US" sz="2800" dirty="0" smtClean="0">
                <a:latin typeface="Calibri" panose="020F0502020204030204" pitchFamily="34" charset="0"/>
              </a:rPr>
              <a:t>34 </a:t>
            </a:r>
            <a:r>
              <a:rPr lang="en-US" sz="2800" dirty="0">
                <a:latin typeface="Calibri" panose="020F0502020204030204" pitchFamily="34" charset="0"/>
              </a:rPr>
              <a:t>months,</a:t>
            </a:r>
            <a:r>
              <a:rPr lang="en-US" sz="2800" dirty="0">
                <a:effectLst>
                  <a:outerShdw blurRad="50800" dist="38100" dir="2700000" algn="tl" rotWithShape="0">
                    <a:prstClr val="black">
                      <a:alpha val="40000"/>
                    </a:prstClr>
                  </a:outerShdw>
                </a:effectLst>
                <a:latin typeface="Calibri" panose="020F0502020204030204" pitchFamily="34" charset="0"/>
              </a:rPr>
              <a:t> </a:t>
            </a:r>
            <a:r>
              <a:rPr lang="en-US" sz="4000" b="1" dirty="0">
                <a:solidFill>
                  <a:srgbClr val="C00000"/>
                </a:solidFill>
                <a:effectLst>
                  <a:outerShdw blurRad="50800" dist="38100" dir="2700000" algn="tl" rotWithShape="0">
                    <a:prstClr val="black">
                      <a:alpha val="40000"/>
                    </a:prstClr>
                  </a:outerShdw>
                </a:effectLst>
                <a:latin typeface="Calibri" panose="020F0502020204030204" pitchFamily="34" charset="0"/>
              </a:rPr>
              <a:t>21</a:t>
            </a:r>
            <a:r>
              <a:rPr lang="en-US" sz="2800" dirty="0">
                <a:effectLst>
                  <a:outerShdw blurRad="50800" dist="38100" dir="2700000" algn="tl" rotWithShape="0">
                    <a:prstClr val="black">
                      <a:alpha val="40000"/>
                    </a:prstClr>
                  </a:outerShdw>
                </a:effectLst>
                <a:latin typeface="Calibri" panose="020F0502020204030204" pitchFamily="34" charset="0"/>
              </a:rPr>
              <a:t> </a:t>
            </a:r>
            <a:r>
              <a:rPr lang="en-US" sz="2800" dirty="0">
                <a:latin typeface="Calibri" panose="020F0502020204030204" pitchFamily="34" charset="0"/>
              </a:rPr>
              <a:t>(84%) of the plan’s </a:t>
            </a:r>
            <a:r>
              <a:rPr lang="en-US" sz="4000" b="1" dirty="0">
                <a:solidFill>
                  <a:srgbClr val="C00000"/>
                </a:solidFill>
                <a:effectLst>
                  <a:outerShdw blurRad="50800" dist="38100" dir="2700000" algn="tl" rotWithShape="0">
                    <a:prstClr val="black">
                      <a:alpha val="40000"/>
                    </a:prstClr>
                  </a:outerShdw>
                </a:effectLst>
                <a:latin typeface="Calibri" panose="020F0502020204030204" pitchFamily="34" charset="0"/>
              </a:rPr>
              <a:t>25</a:t>
            </a:r>
            <a:r>
              <a:rPr lang="en-US" sz="2800" dirty="0">
                <a:latin typeface="Calibri" panose="020F0502020204030204" pitchFamily="34" charset="0"/>
              </a:rPr>
              <a:t> </a:t>
            </a:r>
            <a:r>
              <a:rPr lang="en-US" sz="2800" dirty="0" smtClean="0">
                <a:latin typeface="Calibri" panose="020F0502020204030204" pitchFamily="34" charset="0"/>
              </a:rPr>
              <a:t>recommendations are </a:t>
            </a:r>
          </a:p>
          <a:p>
            <a:r>
              <a:rPr lang="en-US" sz="2800" dirty="0" smtClean="0">
                <a:latin typeface="Calibri" panose="020F0502020204030204" pitchFamily="34" charset="0"/>
              </a:rPr>
              <a:t>in progress. This is a 15-year plan. </a:t>
            </a:r>
            <a:endParaRPr lang="en-US" sz="2800" dirty="0">
              <a:latin typeface="Calibri" panose="020F0502020204030204" pitchFamily="34" charset="0"/>
            </a:endParaRPr>
          </a:p>
        </p:txBody>
      </p:sp>
      <p:sp>
        <p:nvSpPr>
          <p:cNvPr id="13" name="TextBox 12"/>
          <p:cNvSpPr txBox="1"/>
          <p:nvPr/>
        </p:nvSpPr>
        <p:spPr>
          <a:xfrm>
            <a:off x="447674" y="371647"/>
            <a:ext cx="10868025" cy="940423"/>
          </a:xfrm>
          <a:prstGeom prst="rect">
            <a:avLst/>
          </a:prstGeom>
          <a:noFill/>
        </p:spPr>
        <p:txBody>
          <a:bodyPr wrap="square" rtlCol="0" anchor="t" anchorCtr="0">
            <a:noAutofit/>
          </a:bodyPr>
          <a:lstStyle/>
          <a:p>
            <a:r>
              <a:rPr lang="en-US" sz="7200" dirty="0">
                <a:solidFill>
                  <a:srgbClr val="C00000"/>
                </a:solidFill>
                <a:effectLst>
                  <a:outerShdw blurRad="38100" dist="38100" dir="2700000" algn="tl">
                    <a:srgbClr val="000000">
                      <a:alpha val="43137"/>
                    </a:srgbClr>
                  </a:outerShdw>
                </a:effectLst>
                <a:latin typeface="Calibri" panose="020F0502020204030204" pitchFamily="34" charset="0"/>
              </a:rPr>
              <a:t>BUILDING MOMENTUM</a:t>
            </a:r>
          </a:p>
        </p:txBody>
      </p:sp>
    </p:spTree>
    <p:extLst>
      <p:ext uri="{BB962C8B-B14F-4D97-AF65-F5344CB8AC3E}">
        <p14:creationId xmlns:p14="http://schemas.microsoft.com/office/powerpoint/2010/main" val="3538039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1794933" y="6423867"/>
            <a:ext cx="9538437" cy="63548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i="1" dirty="0">
                <a:solidFill>
                  <a:srgbClr val="B23427"/>
                </a:solidFill>
                <a:latin typeface="Arial Narrow" panose="020B0606020202030204" pitchFamily="34" charset="0"/>
              </a:rPr>
              <a:t>*For development-related outcomes, “actual” reflects only projects recently completed and currently under construction.</a:t>
            </a:r>
          </a:p>
          <a:p>
            <a:r>
              <a:rPr lang="en-US" sz="900" i="1" dirty="0" smtClean="0">
                <a:solidFill>
                  <a:srgbClr val="682209"/>
                </a:solidFill>
                <a:latin typeface="Arial Narrow" panose="020B0606020202030204" pitchFamily="34" charset="0"/>
              </a:rPr>
              <a:t>**</a:t>
            </a:r>
            <a:r>
              <a:rPr lang="en-US" sz="900" i="1" dirty="0">
                <a:solidFill>
                  <a:srgbClr val="682209"/>
                </a:solidFill>
                <a:latin typeface="Arial Narrow" panose="020B0606020202030204" pitchFamily="34" charset="0"/>
              </a:rPr>
              <a:t>For development-related outcomes, “anticipated” reflects projects recently completed and currently under construction, and assumes planned and conceptual development projects will come to fruition</a:t>
            </a:r>
            <a:r>
              <a:rPr lang="en-US" sz="900" i="1" dirty="0" smtClean="0">
                <a:solidFill>
                  <a:srgbClr val="682209"/>
                </a:solidFill>
                <a:latin typeface="Arial Narrow" panose="020B0606020202030204" pitchFamily="34" charset="0"/>
              </a:rPr>
              <a:t>.</a:t>
            </a:r>
            <a:endParaRPr lang="en-US" sz="900" i="1" dirty="0">
              <a:solidFill>
                <a:srgbClr val="682209"/>
              </a:solidFill>
              <a:latin typeface="Arial Narrow" panose="020B0606020202030204" pitchFamily="34" charset="0"/>
            </a:endParaRPr>
          </a:p>
        </p:txBody>
      </p:sp>
      <p:graphicFrame>
        <p:nvGraphicFramePr>
          <p:cNvPr id="10" name="Chart 9"/>
          <p:cNvGraphicFramePr>
            <a:graphicFrameLocks/>
          </p:cNvGraphicFramePr>
          <p:nvPr>
            <p:extLst/>
          </p:nvPr>
        </p:nvGraphicFramePr>
        <p:xfrm>
          <a:off x="914282" y="1368900"/>
          <a:ext cx="10248900" cy="494895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1527717" y="3445727"/>
            <a:ext cx="9327871" cy="652"/>
          </a:xfrm>
          <a:prstGeom prst="line">
            <a:avLst/>
          </a:prstGeom>
          <a:ln w="19050">
            <a:solidFill>
              <a:srgbClr val="B7AEA5"/>
            </a:solidFill>
            <a:prstDash val="dash"/>
          </a:ln>
          <a:effectLst/>
        </p:spPr>
        <p:style>
          <a:lnRef idx="1">
            <a:schemeClr val="accent1"/>
          </a:lnRef>
          <a:fillRef idx="0">
            <a:schemeClr val="accent1"/>
          </a:fillRef>
          <a:effectRef idx="0">
            <a:schemeClr val="accent1"/>
          </a:effectRef>
          <a:fontRef idx="minor">
            <a:schemeClr val="tx1"/>
          </a:fontRef>
        </p:style>
      </p:cxnSp>
      <p:sp>
        <p:nvSpPr>
          <p:cNvPr id="7" name="TextBox 2"/>
          <p:cNvSpPr txBox="1"/>
          <p:nvPr/>
        </p:nvSpPr>
        <p:spPr>
          <a:xfrm>
            <a:off x="10608902" y="3300631"/>
            <a:ext cx="1301911" cy="31896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4126"/>
            <a:r>
              <a:rPr lang="en-US" sz="1200" b="1" dirty="0">
                <a:solidFill>
                  <a:srgbClr val="B7AEA5"/>
                </a:solidFill>
                <a:latin typeface="Arial Narrow" panose="020B0606020202030204" pitchFamily="34" charset="0"/>
              </a:rPr>
              <a:t>GOAL BY 2030</a:t>
            </a:r>
          </a:p>
        </p:txBody>
      </p:sp>
      <p:sp>
        <p:nvSpPr>
          <p:cNvPr id="8" name="TextBox 7"/>
          <p:cNvSpPr txBox="1"/>
          <p:nvPr/>
        </p:nvSpPr>
        <p:spPr>
          <a:xfrm>
            <a:off x="4902200" y="476348"/>
            <a:ext cx="5198859" cy="892552"/>
          </a:xfrm>
          <a:prstGeom prst="rect">
            <a:avLst/>
          </a:prstGeom>
          <a:noFill/>
        </p:spPr>
        <p:txBody>
          <a:bodyPr wrap="none" rtlCol="0">
            <a:spAutoFit/>
          </a:bodyPr>
          <a:lstStyle/>
          <a:p>
            <a:r>
              <a:rPr lang="en-US" sz="3200" dirty="0">
                <a:solidFill>
                  <a:srgbClr val="FF0000"/>
                </a:solidFill>
                <a:latin typeface="Arial Narrow" panose="020B0606020202030204" pitchFamily="34" charset="0"/>
              </a:rPr>
              <a:t>2030 OUTCOMES DASHBOARD</a:t>
            </a:r>
          </a:p>
          <a:p>
            <a:r>
              <a:rPr lang="en-US" sz="2000" dirty="0">
                <a:solidFill>
                  <a:srgbClr val="682209"/>
                </a:solidFill>
                <a:latin typeface="Arial Narrow" panose="020B0606020202030204" pitchFamily="34" charset="0"/>
              </a:rPr>
              <a:t>Progress Since June 2015 (as of </a:t>
            </a:r>
            <a:r>
              <a:rPr lang="en-US" sz="2000" dirty="0" smtClean="0">
                <a:solidFill>
                  <a:srgbClr val="682209"/>
                </a:solidFill>
                <a:latin typeface="Arial Narrow" panose="020B0606020202030204" pitchFamily="34" charset="0"/>
              </a:rPr>
              <a:t>May 2018</a:t>
            </a:r>
            <a:r>
              <a:rPr lang="en-US" sz="2000" dirty="0">
                <a:solidFill>
                  <a:srgbClr val="682209"/>
                </a:solidFill>
                <a:latin typeface="Arial Narrow" panose="020B0606020202030204" pitchFamily="34" charset="0"/>
              </a:rPr>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543" y="320684"/>
            <a:ext cx="2271557" cy="1161523"/>
          </a:xfrm>
          <a:prstGeom prst="rect">
            <a:avLst/>
          </a:prstGeom>
        </p:spPr>
      </p:pic>
    </p:spTree>
    <p:extLst>
      <p:ext uri="{BB962C8B-B14F-4D97-AF65-F5344CB8AC3E}">
        <p14:creationId xmlns:p14="http://schemas.microsoft.com/office/powerpoint/2010/main" val="12271698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824941660"/>
              </p:ext>
            </p:extLst>
          </p:nvPr>
        </p:nvGraphicFramePr>
        <p:xfrm>
          <a:off x="1385619" y="255368"/>
          <a:ext cx="9612065" cy="608767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946981" y="476348"/>
            <a:ext cx="6923690" cy="892552"/>
          </a:xfrm>
          <a:prstGeom prst="rect">
            <a:avLst/>
          </a:prstGeom>
          <a:noFill/>
        </p:spPr>
        <p:txBody>
          <a:bodyPr wrap="none" rtlCol="0">
            <a:spAutoFit/>
          </a:bodyPr>
          <a:lstStyle/>
          <a:p>
            <a:r>
              <a:rPr lang="en-US" sz="3200" dirty="0" smtClean="0">
                <a:solidFill>
                  <a:srgbClr val="FF0000"/>
                </a:solidFill>
                <a:latin typeface="Arial Narrow" panose="020B0606020202030204" pitchFamily="34" charset="0"/>
              </a:rPr>
              <a:t>Privately Led Investment by Commercial Hub</a:t>
            </a:r>
            <a:endParaRPr lang="en-US" sz="3200" dirty="0">
              <a:solidFill>
                <a:srgbClr val="FF0000"/>
              </a:solidFill>
              <a:latin typeface="Arial Narrow" panose="020B0606020202030204" pitchFamily="34" charset="0"/>
            </a:endParaRPr>
          </a:p>
          <a:p>
            <a:r>
              <a:rPr lang="en-US" sz="2000" dirty="0">
                <a:solidFill>
                  <a:srgbClr val="682209"/>
                </a:solidFill>
                <a:latin typeface="Arial Narrow" panose="020B0606020202030204" pitchFamily="34" charset="0"/>
              </a:rPr>
              <a:t>Progress Since June 2015 (as of </a:t>
            </a:r>
            <a:r>
              <a:rPr lang="en-US" sz="2000" dirty="0" smtClean="0">
                <a:solidFill>
                  <a:srgbClr val="682209"/>
                </a:solidFill>
                <a:latin typeface="Arial Narrow" panose="020B0606020202030204" pitchFamily="34" charset="0"/>
              </a:rPr>
              <a:t>May </a:t>
            </a:r>
            <a:r>
              <a:rPr lang="en-US" sz="2000" dirty="0">
                <a:solidFill>
                  <a:srgbClr val="682209"/>
                </a:solidFill>
                <a:latin typeface="Arial Narrow" panose="020B0606020202030204" pitchFamily="34" charset="0"/>
              </a:rPr>
              <a:t>2018)</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324" y="320684"/>
            <a:ext cx="2271557" cy="1161523"/>
          </a:xfrm>
          <a:prstGeom prst="rect">
            <a:avLst/>
          </a:prstGeom>
        </p:spPr>
      </p:pic>
    </p:spTree>
    <p:extLst>
      <p:ext uri="{BB962C8B-B14F-4D97-AF65-F5344CB8AC3E}">
        <p14:creationId xmlns:p14="http://schemas.microsoft.com/office/powerpoint/2010/main" val="14309210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grayscl/>
            <a:extLst>
              <a:ext uri="{28A0092B-C50C-407E-A947-70E740481C1C}">
                <a14:useLocalDpi xmlns:a14="http://schemas.microsoft.com/office/drawing/2010/main" val="0"/>
              </a:ext>
            </a:extLst>
          </a:blip>
          <a:srcRect t="4884" b="8979"/>
          <a:stretch/>
        </p:blipFill>
        <p:spPr>
          <a:xfrm>
            <a:off x="0" y="-136477"/>
            <a:ext cx="12192000" cy="7001302"/>
          </a:xfrm>
          <a:prstGeom prst="rect">
            <a:avLst/>
          </a:prstGeom>
        </p:spPr>
      </p:pic>
      <p:sp>
        <p:nvSpPr>
          <p:cNvPr id="23" name="Rectangle 22"/>
          <p:cNvSpPr/>
          <p:nvPr/>
        </p:nvSpPr>
        <p:spPr>
          <a:xfrm>
            <a:off x="0" y="-277456"/>
            <a:ext cx="12201099" cy="7135456"/>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1126380" y="2295725"/>
            <a:ext cx="9939239" cy="2246769"/>
          </a:xfrm>
          <a:prstGeom prst="rect">
            <a:avLst/>
          </a:prstGeom>
          <a:noFill/>
        </p:spPr>
        <p:txBody>
          <a:bodyPr wrap="square" lIns="0" rtlCol="0">
            <a:spAutoFit/>
          </a:bodyPr>
          <a:lstStyle/>
          <a:p>
            <a:r>
              <a:rPr lang="en-US" sz="4000" dirty="0">
                <a:solidFill>
                  <a:srgbClr val="ED2736"/>
                </a:solidFill>
                <a:effectLst>
                  <a:outerShdw blurRad="50800" dist="38100" dir="2700000" algn="tl" rotWithShape="0">
                    <a:prstClr val="black"/>
                  </a:outerShdw>
                </a:effectLst>
              </a:rPr>
              <a:t>As of </a:t>
            </a:r>
            <a:r>
              <a:rPr lang="en-US" sz="4000" dirty="0" smtClean="0">
                <a:solidFill>
                  <a:srgbClr val="ED2736"/>
                </a:solidFill>
                <a:effectLst>
                  <a:outerShdw blurRad="50800" dist="38100" dir="2700000" algn="tl" rotWithShape="0">
                    <a:prstClr val="black"/>
                  </a:outerShdw>
                </a:effectLst>
              </a:rPr>
              <a:t>May </a:t>
            </a:r>
            <a:r>
              <a:rPr lang="en-US" sz="4000" dirty="0">
                <a:solidFill>
                  <a:srgbClr val="ED2736"/>
                </a:solidFill>
                <a:effectLst>
                  <a:outerShdw blurRad="50800" dist="38100" dir="2700000" algn="tl" rotWithShape="0">
                    <a:prstClr val="black"/>
                  </a:outerShdw>
                </a:effectLst>
              </a:rPr>
              <a:t>2018, </a:t>
            </a:r>
            <a:r>
              <a:rPr lang="en-US" sz="6000" b="1" dirty="0">
                <a:solidFill>
                  <a:srgbClr val="641D00"/>
                </a:solidFill>
                <a:effectLst>
                  <a:outerShdw blurRad="50800" dist="38100" dir="2700000" algn="tl" rotWithShape="0">
                    <a:prstClr val="black"/>
                  </a:outerShdw>
                </a:effectLst>
              </a:rPr>
              <a:t>16</a:t>
            </a:r>
            <a:r>
              <a:rPr lang="en-US" sz="4000" dirty="0">
                <a:solidFill>
                  <a:srgbClr val="ED2736"/>
                </a:solidFill>
                <a:effectLst>
                  <a:outerShdw blurRad="50800" dist="38100" dir="2700000" algn="tl" rotWithShape="0">
                    <a:prstClr val="black"/>
                  </a:outerShdw>
                </a:effectLst>
              </a:rPr>
              <a:t> (40%) of the plan’s </a:t>
            </a:r>
            <a:r>
              <a:rPr lang="en-US" sz="6000" b="1" dirty="0">
                <a:solidFill>
                  <a:srgbClr val="641D00"/>
                </a:solidFill>
                <a:effectLst>
                  <a:outerShdw blurRad="50800" dist="38100" dir="2700000" algn="tl" rotWithShape="0">
                    <a:prstClr val="black"/>
                  </a:outerShdw>
                </a:effectLst>
              </a:rPr>
              <a:t>40</a:t>
            </a:r>
            <a:r>
              <a:rPr lang="en-US" sz="4400" dirty="0">
                <a:solidFill>
                  <a:srgbClr val="ED2736"/>
                </a:solidFill>
                <a:effectLst>
                  <a:outerShdw blurRad="50800" dist="38100" dir="2700000" algn="tl" rotWithShape="0">
                    <a:prstClr val="black"/>
                  </a:outerShdw>
                </a:effectLst>
              </a:rPr>
              <a:t> </a:t>
            </a:r>
            <a:r>
              <a:rPr lang="en-US" sz="4000" dirty="0">
                <a:solidFill>
                  <a:srgbClr val="ED2736"/>
                </a:solidFill>
                <a:effectLst>
                  <a:outerShdw blurRad="50800" dist="38100" dir="2700000" algn="tl" rotWithShape="0">
                    <a:prstClr val="black"/>
                  </a:outerShdw>
                </a:effectLst>
              </a:rPr>
              <a:t>designated “investment opportunity sites” are either under development or newly developed.</a:t>
            </a:r>
          </a:p>
        </p:txBody>
      </p:sp>
    </p:spTree>
    <p:extLst>
      <p:ext uri="{BB962C8B-B14F-4D97-AF65-F5344CB8AC3E}">
        <p14:creationId xmlns:p14="http://schemas.microsoft.com/office/powerpoint/2010/main" val="23789032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12192000" cy="6936378"/>
          </a:xfrm>
          <a:prstGeom prst="rect">
            <a:avLst/>
          </a:prstGeom>
          <a:solidFill>
            <a:srgbClr val="682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2" name="Group 11"/>
          <p:cNvGrpSpPr/>
          <p:nvPr/>
        </p:nvGrpSpPr>
        <p:grpSpPr>
          <a:xfrm>
            <a:off x="1" y="-1"/>
            <a:ext cx="6292515" cy="7110663"/>
            <a:chOff x="1750156" y="-2147680"/>
            <a:chExt cx="16826602" cy="18657472"/>
          </a:xfrm>
        </p:grpSpPr>
        <p:pic>
          <p:nvPicPr>
            <p:cNvPr id="8" name="Picture 7"/>
            <p:cNvPicPr>
              <a:picLocks noChangeAspect="1"/>
            </p:cNvPicPr>
            <p:nvPr/>
          </p:nvPicPr>
          <p:blipFill>
            <a:blip r:embed="rId2"/>
            <a:stretch>
              <a:fillRect/>
            </a:stretch>
          </p:blipFill>
          <p:spPr>
            <a:xfrm>
              <a:off x="1750156" y="-2135648"/>
              <a:ext cx="8691687" cy="11201487"/>
            </a:xfrm>
            <a:prstGeom prst="rect">
              <a:avLst/>
            </a:prstGeom>
          </p:spPr>
        </p:pic>
        <p:pic>
          <p:nvPicPr>
            <p:cNvPr id="9" name="Picture 8"/>
            <p:cNvPicPr>
              <a:picLocks noChangeAspect="1"/>
            </p:cNvPicPr>
            <p:nvPr/>
          </p:nvPicPr>
          <p:blipFill rotWithShape="1">
            <a:blip r:embed="rId3"/>
            <a:srcRect r="5114"/>
            <a:stretch/>
          </p:blipFill>
          <p:spPr>
            <a:xfrm>
              <a:off x="10329547" y="-2147680"/>
              <a:ext cx="8247211" cy="11201487"/>
            </a:xfrm>
            <a:prstGeom prst="rect">
              <a:avLst/>
            </a:prstGeom>
          </p:spPr>
        </p:pic>
        <p:pic>
          <p:nvPicPr>
            <p:cNvPr id="10" name="Picture 9"/>
            <p:cNvPicPr>
              <a:picLocks noChangeAspect="1"/>
            </p:cNvPicPr>
            <p:nvPr/>
          </p:nvPicPr>
          <p:blipFill rotWithShape="1">
            <a:blip r:embed="rId4"/>
            <a:srcRect l="4757"/>
            <a:stretch/>
          </p:blipFill>
          <p:spPr>
            <a:xfrm>
              <a:off x="1754132" y="5305294"/>
              <a:ext cx="8278274" cy="11201486"/>
            </a:xfrm>
            <a:prstGeom prst="rect">
              <a:avLst/>
            </a:prstGeom>
          </p:spPr>
        </p:pic>
        <p:pic>
          <p:nvPicPr>
            <p:cNvPr id="11" name="Picture 10"/>
            <p:cNvPicPr>
              <a:picLocks noChangeAspect="1"/>
            </p:cNvPicPr>
            <p:nvPr/>
          </p:nvPicPr>
          <p:blipFill rotWithShape="1">
            <a:blip r:embed="rId5"/>
            <a:srcRect r="1470"/>
            <a:stretch/>
          </p:blipFill>
          <p:spPr>
            <a:xfrm>
              <a:off x="9991470" y="5308306"/>
              <a:ext cx="8563872" cy="11201486"/>
            </a:xfrm>
            <a:prstGeom prst="rect">
              <a:avLst/>
            </a:prstGeom>
          </p:spPr>
        </p:pic>
      </p:grpSp>
      <p:sp>
        <p:nvSpPr>
          <p:cNvPr id="13" name="TextBox 12"/>
          <p:cNvSpPr txBox="1"/>
          <p:nvPr/>
        </p:nvSpPr>
        <p:spPr>
          <a:xfrm>
            <a:off x="6418944" y="158272"/>
            <a:ext cx="5773056" cy="6537803"/>
          </a:xfrm>
          <a:prstGeom prst="rect">
            <a:avLst/>
          </a:prstGeom>
          <a:noFill/>
        </p:spPr>
        <p:txBody>
          <a:bodyPr wrap="square" numCol="2" spcCol="274320" rtlCol="0" anchor="t" anchorCtr="0">
            <a:noAutofit/>
          </a:bodyPr>
          <a:lstStyle/>
          <a:p>
            <a:r>
              <a:rPr lang="en-US" sz="1400" b="1" dirty="0">
                <a:solidFill>
                  <a:prstClr val="white"/>
                </a:solidFill>
                <a:effectLst>
                  <a:outerShdw blurRad="38100" dist="38100" dir="2700000" algn="tl">
                    <a:srgbClr val="000000">
                      <a:alpha val="43137"/>
                    </a:srgbClr>
                  </a:outerShdw>
                </a:effectLst>
                <a:latin typeface="Franklin Gothic Book" panose="020B0503020102020204" pitchFamily="34" charset="0"/>
              </a:rPr>
              <a:t>ORIGINALLY DESIGNATED INVESTMENT OPPORTUNITY SITES</a:t>
            </a:r>
          </a:p>
          <a:p>
            <a:endParaRPr lang="en-US" sz="900" b="1" dirty="0">
              <a:solidFill>
                <a:prstClr val="white"/>
              </a:solidFill>
              <a:latin typeface="Franklin Gothic Book" panose="020B0503020102020204" pitchFamily="34" charset="0"/>
            </a:endParaRPr>
          </a:p>
          <a:p>
            <a:r>
              <a:rPr lang="en-US" sz="1100" b="1" dirty="0">
                <a:solidFill>
                  <a:prstClr val="white"/>
                </a:solidFill>
                <a:effectLst>
                  <a:outerShdw blurRad="38100" dist="38100" dir="2700000" algn="tl">
                    <a:srgbClr val="000000">
                      <a:alpha val="43137"/>
                    </a:srgbClr>
                  </a:outerShdw>
                </a:effectLst>
              </a:rPr>
              <a:t>AREA 1: DOWNTOWN CORE-PRIMARY OPPORTUNITIES</a:t>
            </a:r>
          </a:p>
          <a:p>
            <a:r>
              <a:rPr lang="en-US" sz="1100" dirty="0">
                <a:solidFill>
                  <a:prstClr val="white"/>
                </a:solidFill>
              </a:rPr>
              <a:t>1A: </a:t>
            </a:r>
            <a:r>
              <a:rPr lang="en-US" sz="1100" dirty="0" err="1">
                <a:solidFill>
                  <a:prstClr val="white"/>
                </a:solidFill>
              </a:rPr>
              <a:t>Bulova</a:t>
            </a:r>
            <a:r>
              <a:rPr lang="en-US" sz="1100" dirty="0">
                <a:solidFill>
                  <a:prstClr val="white"/>
                </a:solidFill>
              </a:rPr>
              <a:t> Site</a:t>
            </a:r>
          </a:p>
          <a:p>
            <a:r>
              <a:rPr lang="en-US" sz="1100" dirty="0">
                <a:solidFill>
                  <a:prstClr val="white"/>
                </a:solidFill>
              </a:rPr>
              <a:t>1B: City Crossings Lot</a:t>
            </a:r>
          </a:p>
          <a:p>
            <a:r>
              <a:rPr lang="en-US" sz="1100" dirty="0">
                <a:solidFill>
                  <a:prstClr val="white"/>
                </a:solidFill>
              </a:rPr>
              <a:t>1C: Southern Market</a:t>
            </a:r>
          </a:p>
          <a:p>
            <a:r>
              <a:rPr lang="en-US" sz="1100" dirty="0">
                <a:solidFill>
                  <a:prstClr val="white"/>
                </a:solidFill>
              </a:rPr>
              <a:t>1D: Swan Hotel Corner</a:t>
            </a:r>
          </a:p>
          <a:p>
            <a:r>
              <a:rPr lang="en-US" sz="1100" dirty="0">
                <a:solidFill>
                  <a:prstClr val="white"/>
                </a:solidFill>
              </a:rPr>
              <a:t>1E: Queen and Vine Site (LNP)</a:t>
            </a:r>
          </a:p>
          <a:p>
            <a:r>
              <a:rPr lang="en-US" sz="1100" dirty="0">
                <a:solidFill>
                  <a:prstClr val="white"/>
                </a:solidFill>
              </a:rPr>
              <a:t>1F: Market District Sites</a:t>
            </a:r>
          </a:p>
          <a:p>
            <a:r>
              <a:rPr lang="en-US" sz="1100" dirty="0">
                <a:solidFill>
                  <a:prstClr val="white"/>
                </a:solidFill>
              </a:rPr>
              <a:t>1G: Upper Floor Redevelopment (Throughout Downtown)</a:t>
            </a:r>
          </a:p>
          <a:p>
            <a:endParaRPr lang="en-US" sz="1100"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2: DOWNTOWN CORE – SECONDARY OPPORTUNITIES</a:t>
            </a:r>
          </a:p>
          <a:p>
            <a:r>
              <a:rPr lang="en-US" sz="1100" dirty="0">
                <a:solidFill>
                  <a:prstClr val="white"/>
                </a:solidFill>
              </a:rPr>
              <a:t>2A: HDC Property Infill</a:t>
            </a:r>
          </a:p>
          <a:p>
            <a:r>
              <a:rPr lang="en-US" sz="1100" dirty="0">
                <a:solidFill>
                  <a:prstClr val="white"/>
                </a:solidFill>
              </a:rPr>
              <a:t>2B: Prince Street Garage Site</a:t>
            </a:r>
          </a:p>
          <a:p>
            <a:r>
              <a:rPr lang="en-US" sz="1100" dirty="0">
                <a:solidFill>
                  <a:prstClr val="white"/>
                </a:solidFill>
              </a:rPr>
              <a:t>2C: Queen and Chestnut Infill (NW Corner)</a:t>
            </a:r>
          </a:p>
          <a:p>
            <a:r>
              <a:rPr lang="en-US" sz="1100" dirty="0">
                <a:solidFill>
                  <a:prstClr val="white"/>
                </a:solidFill>
              </a:rPr>
              <a:t>2D: RRTA Garage Air Rights</a:t>
            </a:r>
          </a:p>
          <a:p>
            <a:r>
              <a:rPr lang="en-US" sz="1100" dirty="0">
                <a:solidFill>
                  <a:prstClr val="white"/>
                </a:solidFill>
              </a:rPr>
              <a:t>2E: North Queen Street Retail Commercial</a:t>
            </a:r>
          </a:p>
          <a:p>
            <a:r>
              <a:rPr lang="en-US" sz="1100" dirty="0">
                <a:solidFill>
                  <a:prstClr val="white"/>
                </a:solidFill>
              </a:rPr>
              <a:t>2F: West Vine/West </a:t>
            </a:r>
            <a:r>
              <a:rPr lang="en-US" sz="1100" dirty="0" err="1">
                <a:solidFill>
                  <a:prstClr val="white"/>
                </a:solidFill>
              </a:rPr>
              <a:t>Farnum</a:t>
            </a:r>
            <a:r>
              <a:rPr lang="en-US" sz="1100" dirty="0">
                <a:solidFill>
                  <a:prstClr val="white"/>
                </a:solidFill>
              </a:rPr>
              <a:t> Site</a:t>
            </a:r>
          </a:p>
          <a:p>
            <a:r>
              <a:rPr lang="en-US" sz="1100" dirty="0">
                <a:solidFill>
                  <a:prstClr val="white"/>
                </a:solidFill>
              </a:rPr>
              <a:t>2G: Penn Square Mixed-Use Opportunity</a:t>
            </a: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3: HARRISBURG AVENUE/TRAIN STATION AREA</a:t>
            </a:r>
          </a:p>
          <a:p>
            <a:r>
              <a:rPr lang="en-US" sz="1100" dirty="0">
                <a:solidFill>
                  <a:prstClr val="white"/>
                </a:solidFill>
              </a:rPr>
              <a:t>3A: Northwest Triangle</a:t>
            </a:r>
          </a:p>
          <a:p>
            <a:r>
              <a:rPr lang="fr-FR" sz="1100" dirty="0">
                <a:solidFill>
                  <a:prstClr val="white"/>
                </a:solidFill>
              </a:rPr>
              <a:t>3B: Train Station </a:t>
            </a:r>
            <a:r>
              <a:rPr lang="fr-FR" sz="1100" dirty="0" err="1">
                <a:solidFill>
                  <a:prstClr val="white"/>
                </a:solidFill>
              </a:rPr>
              <a:t>North</a:t>
            </a:r>
            <a:r>
              <a:rPr lang="fr-FR" sz="1100" dirty="0">
                <a:solidFill>
                  <a:prstClr val="white"/>
                </a:solidFill>
              </a:rPr>
              <a:t> (Keller Avenue </a:t>
            </a:r>
            <a:r>
              <a:rPr lang="fr-FR" sz="1100" dirty="0" err="1">
                <a:solidFill>
                  <a:prstClr val="white"/>
                </a:solidFill>
              </a:rPr>
              <a:t>Properties</a:t>
            </a:r>
            <a:r>
              <a:rPr lang="fr-FR" sz="1100" dirty="0">
                <a:solidFill>
                  <a:prstClr val="white"/>
                </a:solidFill>
              </a:rPr>
              <a:t>)</a:t>
            </a:r>
          </a:p>
          <a:p>
            <a:r>
              <a:rPr lang="en-US" sz="1100" dirty="0">
                <a:solidFill>
                  <a:prstClr val="white"/>
                </a:solidFill>
              </a:rPr>
              <a:t>3C: Train Station West</a:t>
            </a:r>
          </a:p>
          <a:p>
            <a:r>
              <a:rPr lang="en-US" sz="1100" dirty="0">
                <a:solidFill>
                  <a:prstClr val="white"/>
                </a:solidFill>
              </a:rPr>
              <a:t>3D: Train Station South (McGovern Avenue Properties)</a:t>
            </a: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4: NEW HOLLAND AVENUE</a:t>
            </a:r>
          </a:p>
          <a:p>
            <a:r>
              <a:rPr lang="en-US" sz="1100" dirty="0">
                <a:solidFill>
                  <a:prstClr val="white"/>
                </a:solidFill>
              </a:rPr>
              <a:t>4A: Plum and Walnut Anchor</a:t>
            </a:r>
          </a:p>
          <a:p>
            <a:r>
              <a:rPr lang="en-US" sz="1100" dirty="0">
                <a:solidFill>
                  <a:prstClr val="white"/>
                </a:solidFill>
              </a:rPr>
              <a:t>4B: Ross Street Gateway</a:t>
            </a:r>
          </a:p>
          <a:p>
            <a:r>
              <a:rPr lang="en-US" sz="1100" dirty="0">
                <a:solidFill>
                  <a:prstClr val="white"/>
                </a:solidFill>
              </a:rPr>
              <a:t>4C: New Holland Avenue Infill</a:t>
            </a:r>
          </a:p>
          <a:p>
            <a:r>
              <a:rPr lang="en-US" sz="1100" dirty="0">
                <a:solidFill>
                  <a:prstClr val="white"/>
                </a:solidFill>
              </a:rPr>
              <a:t>4D: </a:t>
            </a:r>
            <a:r>
              <a:rPr lang="en-US" sz="1100" dirty="0" err="1">
                <a:solidFill>
                  <a:prstClr val="white"/>
                </a:solidFill>
              </a:rPr>
              <a:t>Burle</a:t>
            </a:r>
            <a:r>
              <a:rPr lang="en-US" sz="1100" dirty="0">
                <a:solidFill>
                  <a:prstClr val="white"/>
                </a:solidFill>
              </a:rPr>
              <a:t> Office Park Infill Development</a:t>
            </a:r>
          </a:p>
          <a:p>
            <a:endParaRPr lang="en-US" sz="1100" b="1" dirty="0">
              <a:solidFill>
                <a:prstClr val="white"/>
              </a:solidFill>
            </a:endParaRPr>
          </a:p>
          <a:p>
            <a:endParaRPr lang="en-US" sz="1100" b="1" dirty="0">
              <a:solidFill>
                <a:prstClr val="white"/>
              </a:solidFill>
            </a:endParaRP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5: WEST KING STREET/MANOR STREET</a:t>
            </a:r>
          </a:p>
          <a:p>
            <a:r>
              <a:rPr lang="en-US" sz="1100" dirty="0">
                <a:solidFill>
                  <a:prstClr val="white"/>
                </a:solidFill>
              </a:rPr>
              <a:t>5A: Manor Street Infill/Property Enhancements</a:t>
            </a:r>
          </a:p>
          <a:p>
            <a:r>
              <a:rPr lang="en-US" sz="1100" dirty="0">
                <a:solidFill>
                  <a:prstClr val="white"/>
                </a:solidFill>
              </a:rPr>
              <a:t>5B: Consolidated Parking Resources (Typ.)</a:t>
            </a:r>
          </a:p>
          <a:p>
            <a:r>
              <a:rPr lang="en-US" sz="1100" dirty="0">
                <a:solidFill>
                  <a:prstClr val="white"/>
                </a:solidFill>
              </a:rPr>
              <a:t>5C: West King Infill Development/Property Enhancements</a:t>
            </a:r>
          </a:p>
          <a:p>
            <a:r>
              <a:rPr lang="en-US" sz="1100" dirty="0">
                <a:solidFill>
                  <a:prstClr val="white"/>
                </a:solidFill>
              </a:rPr>
              <a:t>5D: Upper Floor Redevelopment</a:t>
            </a: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6: EAST KING STREET</a:t>
            </a:r>
          </a:p>
          <a:p>
            <a:r>
              <a:rPr lang="en-US" sz="1100" dirty="0">
                <a:solidFill>
                  <a:prstClr val="white"/>
                </a:solidFill>
              </a:rPr>
              <a:t>6A: Excelsior Building</a:t>
            </a:r>
          </a:p>
          <a:p>
            <a:r>
              <a:rPr lang="en-US" sz="1100" dirty="0">
                <a:solidFill>
                  <a:prstClr val="white"/>
                </a:solidFill>
              </a:rPr>
              <a:t>6B: East King Infill Development</a:t>
            </a:r>
          </a:p>
          <a:p>
            <a:r>
              <a:rPr lang="en-US" sz="1100" dirty="0">
                <a:solidFill>
                  <a:prstClr val="white"/>
                </a:solidFill>
              </a:rPr>
              <a:t>6C: Façade/Property Enhancements</a:t>
            </a: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7: SOUTH PRINCE/SOUTH QUEEN STREETS</a:t>
            </a:r>
          </a:p>
          <a:p>
            <a:r>
              <a:rPr lang="en-US" sz="1100" dirty="0">
                <a:solidFill>
                  <a:prstClr val="white"/>
                </a:solidFill>
              </a:rPr>
              <a:t>7A: The Ironworks</a:t>
            </a:r>
          </a:p>
          <a:p>
            <a:r>
              <a:rPr lang="en-US" sz="1100" dirty="0">
                <a:solidFill>
                  <a:prstClr val="white"/>
                </a:solidFill>
              </a:rPr>
              <a:t>7B: South Prince Infill Development</a:t>
            </a:r>
          </a:p>
          <a:p>
            <a:r>
              <a:rPr lang="en-US" sz="1100" dirty="0">
                <a:solidFill>
                  <a:prstClr val="white"/>
                </a:solidFill>
              </a:rPr>
              <a:t>7C: Façade/Property Enhancements</a:t>
            </a:r>
          </a:p>
          <a:p>
            <a:r>
              <a:rPr lang="en-US" sz="1100" dirty="0">
                <a:solidFill>
                  <a:prstClr val="white"/>
                </a:solidFill>
              </a:rPr>
              <a:t>7D: </a:t>
            </a:r>
            <a:r>
              <a:rPr lang="en-US" sz="1100" dirty="0" err="1">
                <a:solidFill>
                  <a:prstClr val="white"/>
                </a:solidFill>
              </a:rPr>
              <a:t>Rebman’s</a:t>
            </a:r>
            <a:r>
              <a:rPr lang="en-US" sz="1100" dirty="0">
                <a:solidFill>
                  <a:prstClr val="white"/>
                </a:solidFill>
              </a:rPr>
              <a:t> Redevelopment</a:t>
            </a: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8: SOUTH DUKE STREET</a:t>
            </a:r>
          </a:p>
          <a:p>
            <a:r>
              <a:rPr lang="en-US" sz="1100" dirty="0">
                <a:solidFill>
                  <a:prstClr val="white"/>
                </a:solidFill>
              </a:rPr>
              <a:t>8A: Conestoga Plaza</a:t>
            </a:r>
          </a:p>
          <a:p>
            <a:r>
              <a:rPr lang="en-US" sz="1100" dirty="0">
                <a:solidFill>
                  <a:prstClr val="white"/>
                </a:solidFill>
              </a:rPr>
              <a:t>8B: Conestoga East</a:t>
            </a:r>
          </a:p>
          <a:p>
            <a:r>
              <a:rPr lang="en-US" sz="1100" dirty="0">
                <a:solidFill>
                  <a:prstClr val="white"/>
                </a:solidFill>
              </a:rPr>
              <a:t>8C. Conestoga North</a:t>
            </a:r>
          </a:p>
          <a:p>
            <a:r>
              <a:rPr lang="en-US" sz="1100" dirty="0">
                <a:solidFill>
                  <a:prstClr val="white"/>
                </a:solidFill>
              </a:rPr>
              <a:t>8D: Residential Infill Opportunity</a:t>
            </a:r>
          </a:p>
          <a:p>
            <a:r>
              <a:rPr lang="en-US" sz="1100" dirty="0">
                <a:solidFill>
                  <a:prstClr val="white"/>
                </a:solidFill>
              </a:rPr>
              <a:t>8E: South Duke Square</a:t>
            </a:r>
          </a:p>
          <a:p>
            <a:r>
              <a:rPr lang="en-US" sz="1100" dirty="0">
                <a:solidFill>
                  <a:prstClr val="white"/>
                </a:solidFill>
              </a:rPr>
              <a:t>8F: South Duke Infill Development</a:t>
            </a:r>
          </a:p>
          <a:p>
            <a:r>
              <a:rPr lang="en-US" sz="1100" dirty="0">
                <a:solidFill>
                  <a:prstClr val="white"/>
                </a:solidFill>
              </a:rPr>
              <a:t>8G: Outdoor Market</a:t>
            </a:r>
            <a:endParaRPr lang="en-US" sz="1100" dirty="0">
              <a:solidFill>
                <a:prstClr val="white"/>
              </a:solidFill>
              <a:latin typeface="Franklin Gothic Book" panose="020B0503020102020204" pitchFamily="34" charset="0"/>
            </a:endParaRPr>
          </a:p>
        </p:txBody>
      </p:sp>
    </p:spTree>
    <p:extLst>
      <p:ext uri="{BB962C8B-B14F-4D97-AF65-F5344CB8AC3E}">
        <p14:creationId xmlns:p14="http://schemas.microsoft.com/office/powerpoint/2010/main" val="3845619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12192000" cy="6936378"/>
          </a:xfrm>
          <a:prstGeom prst="rect">
            <a:avLst/>
          </a:prstGeom>
          <a:solidFill>
            <a:srgbClr val="682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2" name="Group 11"/>
          <p:cNvGrpSpPr/>
          <p:nvPr/>
        </p:nvGrpSpPr>
        <p:grpSpPr>
          <a:xfrm>
            <a:off x="1" y="-1"/>
            <a:ext cx="6292515" cy="7110663"/>
            <a:chOff x="1750156" y="-2147680"/>
            <a:chExt cx="16826602" cy="18657472"/>
          </a:xfrm>
        </p:grpSpPr>
        <p:pic>
          <p:nvPicPr>
            <p:cNvPr id="8" name="Picture 7"/>
            <p:cNvPicPr>
              <a:picLocks noChangeAspect="1"/>
            </p:cNvPicPr>
            <p:nvPr/>
          </p:nvPicPr>
          <p:blipFill>
            <a:blip r:embed="rId2"/>
            <a:stretch>
              <a:fillRect/>
            </a:stretch>
          </p:blipFill>
          <p:spPr>
            <a:xfrm>
              <a:off x="1750156" y="-2135648"/>
              <a:ext cx="8691687" cy="11201487"/>
            </a:xfrm>
            <a:prstGeom prst="rect">
              <a:avLst/>
            </a:prstGeom>
          </p:spPr>
        </p:pic>
        <p:pic>
          <p:nvPicPr>
            <p:cNvPr id="9" name="Picture 8"/>
            <p:cNvPicPr>
              <a:picLocks noChangeAspect="1"/>
            </p:cNvPicPr>
            <p:nvPr/>
          </p:nvPicPr>
          <p:blipFill rotWithShape="1">
            <a:blip r:embed="rId3"/>
            <a:srcRect r="5114"/>
            <a:stretch/>
          </p:blipFill>
          <p:spPr>
            <a:xfrm>
              <a:off x="10329547" y="-2147680"/>
              <a:ext cx="8247211" cy="11201487"/>
            </a:xfrm>
            <a:prstGeom prst="rect">
              <a:avLst/>
            </a:prstGeom>
          </p:spPr>
        </p:pic>
        <p:pic>
          <p:nvPicPr>
            <p:cNvPr id="10" name="Picture 9"/>
            <p:cNvPicPr>
              <a:picLocks noChangeAspect="1"/>
            </p:cNvPicPr>
            <p:nvPr/>
          </p:nvPicPr>
          <p:blipFill rotWithShape="1">
            <a:blip r:embed="rId4"/>
            <a:srcRect l="4757"/>
            <a:stretch/>
          </p:blipFill>
          <p:spPr>
            <a:xfrm>
              <a:off x="1754132" y="5305294"/>
              <a:ext cx="8278274" cy="11201486"/>
            </a:xfrm>
            <a:prstGeom prst="rect">
              <a:avLst/>
            </a:prstGeom>
          </p:spPr>
        </p:pic>
        <p:pic>
          <p:nvPicPr>
            <p:cNvPr id="11" name="Picture 10"/>
            <p:cNvPicPr>
              <a:picLocks noChangeAspect="1"/>
            </p:cNvPicPr>
            <p:nvPr/>
          </p:nvPicPr>
          <p:blipFill rotWithShape="1">
            <a:blip r:embed="rId5"/>
            <a:srcRect r="1470"/>
            <a:stretch/>
          </p:blipFill>
          <p:spPr>
            <a:xfrm>
              <a:off x="9991470" y="5308306"/>
              <a:ext cx="8563872" cy="11201486"/>
            </a:xfrm>
            <a:prstGeom prst="rect">
              <a:avLst/>
            </a:prstGeom>
          </p:spPr>
        </p:pic>
      </p:grpSp>
      <p:sp>
        <p:nvSpPr>
          <p:cNvPr id="13" name="TextBox 12"/>
          <p:cNvSpPr txBox="1"/>
          <p:nvPr/>
        </p:nvSpPr>
        <p:spPr>
          <a:xfrm>
            <a:off x="6418944" y="158272"/>
            <a:ext cx="5773056" cy="6537803"/>
          </a:xfrm>
          <a:prstGeom prst="rect">
            <a:avLst/>
          </a:prstGeom>
          <a:noFill/>
        </p:spPr>
        <p:txBody>
          <a:bodyPr wrap="square" numCol="2" spcCol="274320" rtlCol="0" anchor="t" anchorCtr="0">
            <a:noAutofit/>
          </a:bodyPr>
          <a:lstStyle/>
          <a:p>
            <a:r>
              <a:rPr lang="en-US" sz="1400" b="1" dirty="0">
                <a:solidFill>
                  <a:prstClr val="white"/>
                </a:solidFill>
                <a:effectLst>
                  <a:outerShdw blurRad="38100" dist="38100" dir="2700000" algn="tl">
                    <a:srgbClr val="000000">
                      <a:alpha val="43137"/>
                    </a:srgbClr>
                  </a:outerShdw>
                </a:effectLst>
                <a:latin typeface="Franklin Gothic Book" panose="020B0503020102020204" pitchFamily="34" charset="0"/>
              </a:rPr>
              <a:t>ORIGINALLY DESIGNATED INVESTMENT OPPORTUNITY SITES</a:t>
            </a:r>
          </a:p>
          <a:p>
            <a:endParaRPr lang="en-US" sz="900" b="1" dirty="0">
              <a:solidFill>
                <a:prstClr val="white"/>
              </a:solidFill>
              <a:latin typeface="Franklin Gothic Book" panose="020B0503020102020204" pitchFamily="34" charset="0"/>
            </a:endParaRPr>
          </a:p>
          <a:p>
            <a:r>
              <a:rPr lang="en-US" sz="1100" b="1" dirty="0">
                <a:solidFill>
                  <a:prstClr val="white"/>
                </a:solidFill>
                <a:effectLst>
                  <a:outerShdw blurRad="38100" dist="38100" dir="2700000" algn="tl">
                    <a:srgbClr val="000000">
                      <a:alpha val="43137"/>
                    </a:srgbClr>
                  </a:outerShdw>
                </a:effectLst>
              </a:rPr>
              <a:t>AREA 1: DOWNTOWN CORE-PRIMARY OPPORTUNITIES</a:t>
            </a:r>
          </a:p>
          <a:p>
            <a:r>
              <a:rPr lang="en-US" sz="1100" i="1" dirty="0">
                <a:solidFill>
                  <a:srgbClr val="EE2737"/>
                </a:solidFill>
              </a:rPr>
              <a:t>1A: </a:t>
            </a:r>
            <a:r>
              <a:rPr lang="en-US" sz="1100" i="1" dirty="0" err="1">
                <a:solidFill>
                  <a:srgbClr val="EE2737"/>
                </a:solidFill>
              </a:rPr>
              <a:t>Bulova</a:t>
            </a:r>
            <a:r>
              <a:rPr lang="en-US" sz="1100" i="1" dirty="0">
                <a:solidFill>
                  <a:srgbClr val="EE2737"/>
                </a:solidFill>
              </a:rPr>
              <a:t> Site</a:t>
            </a:r>
          </a:p>
          <a:p>
            <a:r>
              <a:rPr lang="en-US" sz="1100" dirty="0">
                <a:solidFill>
                  <a:prstClr val="white"/>
                </a:solidFill>
              </a:rPr>
              <a:t>1B: City Crossings Lot</a:t>
            </a:r>
          </a:p>
          <a:p>
            <a:r>
              <a:rPr lang="en-US" sz="1100" i="1" dirty="0">
                <a:solidFill>
                  <a:srgbClr val="EE2737"/>
                </a:solidFill>
              </a:rPr>
              <a:t>1C: Southern Market</a:t>
            </a:r>
          </a:p>
          <a:p>
            <a:r>
              <a:rPr lang="en-US" sz="1100" i="1" dirty="0">
                <a:solidFill>
                  <a:srgbClr val="EE2737"/>
                </a:solidFill>
              </a:rPr>
              <a:t>1D: Swan Hotel Corner</a:t>
            </a:r>
          </a:p>
          <a:p>
            <a:r>
              <a:rPr lang="en-US" sz="1100" i="1" dirty="0">
                <a:solidFill>
                  <a:srgbClr val="EE2737"/>
                </a:solidFill>
              </a:rPr>
              <a:t>1E: Queen and Vine Site (LNP)</a:t>
            </a:r>
          </a:p>
          <a:p>
            <a:r>
              <a:rPr lang="en-US" sz="1100" dirty="0">
                <a:solidFill>
                  <a:prstClr val="white"/>
                </a:solidFill>
              </a:rPr>
              <a:t>1F: Market District Sites</a:t>
            </a:r>
          </a:p>
          <a:p>
            <a:r>
              <a:rPr lang="en-US" sz="1100" i="1" dirty="0">
                <a:solidFill>
                  <a:srgbClr val="EE2737"/>
                </a:solidFill>
              </a:rPr>
              <a:t>1G: Upper Floor Redevelopment (Throughout Downtown)</a:t>
            </a:r>
          </a:p>
          <a:p>
            <a:endParaRPr lang="en-US" sz="1100"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2: DOWNTOWN CORE – SECONDARY OPPORTUNITIES</a:t>
            </a:r>
          </a:p>
          <a:p>
            <a:r>
              <a:rPr lang="en-US" sz="1100" dirty="0">
                <a:solidFill>
                  <a:prstClr val="white"/>
                </a:solidFill>
              </a:rPr>
              <a:t>2A: HDC Property Infill</a:t>
            </a:r>
          </a:p>
          <a:p>
            <a:r>
              <a:rPr lang="en-US" sz="1100" i="1" dirty="0">
                <a:solidFill>
                  <a:srgbClr val="EE2737"/>
                </a:solidFill>
              </a:rPr>
              <a:t>2B: Prince Street Garage Site</a:t>
            </a:r>
          </a:p>
          <a:p>
            <a:r>
              <a:rPr lang="en-US" sz="1100" dirty="0">
                <a:solidFill>
                  <a:prstClr val="white"/>
                </a:solidFill>
              </a:rPr>
              <a:t>2C: Queen and Chestnut Infill (NW Corner)</a:t>
            </a:r>
          </a:p>
          <a:p>
            <a:r>
              <a:rPr lang="en-US" sz="1100" i="1" dirty="0">
                <a:solidFill>
                  <a:srgbClr val="EE2737"/>
                </a:solidFill>
              </a:rPr>
              <a:t>2D: RRTA Garage Air Rights</a:t>
            </a:r>
          </a:p>
          <a:p>
            <a:r>
              <a:rPr lang="en-US" sz="1100" dirty="0">
                <a:solidFill>
                  <a:prstClr val="white"/>
                </a:solidFill>
              </a:rPr>
              <a:t>2E: North Queen Street Retail Commercial</a:t>
            </a:r>
          </a:p>
          <a:p>
            <a:r>
              <a:rPr lang="en-US" sz="1100" dirty="0">
                <a:solidFill>
                  <a:prstClr val="white"/>
                </a:solidFill>
              </a:rPr>
              <a:t>2F: West Vine/West </a:t>
            </a:r>
            <a:r>
              <a:rPr lang="en-US" sz="1100" dirty="0" err="1">
                <a:solidFill>
                  <a:prstClr val="white"/>
                </a:solidFill>
              </a:rPr>
              <a:t>Farnum</a:t>
            </a:r>
            <a:r>
              <a:rPr lang="en-US" sz="1100" dirty="0">
                <a:solidFill>
                  <a:prstClr val="white"/>
                </a:solidFill>
              </a:rPr>
              <a:t> Site</a:t>
            </a:r>
          </a:p>
          <a:p>
            <a:r>
              <a:rPr lang="en-US" sz="1100" dirty="0">
                <a:solidFill>
                  <a:prstClr val="white"/>
                </a:solidFill>
              </a:rPr>
              <a:t>2G: Penn Square Mixed-Use Opportunity</a:t>
            </a: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3: HARRISBURG AVENUE/TRAIN STATION AREA</a:t>
            </a:r>
          </a:p>
          <a:p>
            <a:r>
              <a:rPr lang="en-US" sz="1100" i="1" dirty="0">
                <a:solidFill>
                  <a:srgbClr val="EE2737"/>
                </a:solidFill>
              </a:rPr>
              <a:t>3A: Northwest Triangle</a:t>
            </a:r>
          </a:p>
          <a:p>
            <a:r>
              <a:rPr lang="fr-FR" sz="1100" dirty="0">
                <a:solidFill>
                  <a:prstClr val="white"/>
                </a:solidFill>
              </a:rPr>
              <a:t>3B: Train Station </a:t>
            </a:r>
            <a:r>
              <a:rPr lang="fr-FR" sz="1100" dirty="0" err="1">
                <a:solidFill>
                  <a:prstClr val="white"/>
                </a:solidFill>
              </a:rPr>
              <a:t>North</a:t>
            </a:r>
            <a:r>
              <a:rPr lang="fr-FR" sz="1100" dirty="0">
                <a:solidFill>
                  <a:prstClr val="white"/>
                </a:solidFill>
              </a:rPr>
              <a:t> (Keller Avenue </a:t>
            </a:r>
            <a:r>
              <a:rPr lang="fr-FR" sz="1100" dirty="0" err="1">
                <a:solidFill>
                  <a:prstClr val="white"/>
                </a:solidFill>
              </a:rPr>
              <a:t>Properties</a:t>
            </a:r>
            <a:r>
              <a:rPr lang="fr-FR" sz="1100" dirty="0">
                <a:solidFill>
                  <a:prstClr val="white"/>
                </a:solidFill>
              </a:rPr>
              <a:t>)</a:t>
            </a:r>
          </a:p>
          <a:p>
            <a:r>
              <a:rPr lang="en-US" sz="1100" dirty="0">
                <a:solidFill>
                  <a:prstClr val="white"/>
                </a:solidFill>
              </a:rPr>
              <a:t>3C: Train Station West</a:t>
            </a:r>
          </a:p>
          <a:p>
            <a:r>
              <a:rPr lang="en-US" sz="1100" dirty="0">
                <a:solidFill>
                  <a:prstClr val="white"/>
                </a:solidFill>
              </a:rPr>
              <a:t>3D: Train Station South (McGovern Avenue Properties)</a:t>
            </a: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4: NEW HOLLAND AVENUE</a:t>
            </a:r>
          </a:p>
          <a:p>
            <a:r>
              <a:rPr lang="en-US" sz="1100" i="1" dirty="0">
                <a:solidFill>
                  <a:srgbClr val="EE2737"/>
                </a:solidFill>
              </a:rPr>
              <a:t>4A: Plum and Walnut Anchor</a:t>
            </a:r>
          </a:p>
          <a:p>
            <a:r>
              <a:rPr lang="en-US" sz="1100" dirty="0">
                <a:solidFill>
                  <a:prstClr val="white"/>
                </a:solidFill>
              </a:rPr>
              <a:t>4B: Ross Street Gateway</a:t>
            </a:r>
          </a:p>
          <a:p>
            <a:r>
              <a:rPr lang="en-US" sz="1100" dirty="0">
                <a:solidFill>
                  <a:prstClr val="white"/>
                </a:solidFill>
              </a:rPr>
              <a:t>4C: New Holland Avenue Infill</a:t>
            </a:r>
          </a:p>
          <a:p>
            <a:r>
              <a:rPr lang="en-US" sz="1100" dirty="0">
                <a:solidFill>
                  <a:prstClr val="white"/>
                </a:solidFill>
              </a:rPr>
              <a:t>4D: </a:t>
            </a:r>
            <a:r>
              <a:rPr lang="en-US" sz="1100" dirty="0" err="1">
                <a:solidFill>
                  <a:prstClr val="white"/>
                </a:solidFill>
              </a:rPr>
              <a:t>Burle</a:t>
            </a:r>
            <a:r>
              <a:rPr lang="en-US" sz="1100" dirty="0">
                <a:solidFill>
                  <a:prstClr val="white"/>
                </a:solidFill>
              </a:rPr>
              <a:t> Office Park Infill Development</a:t>
            </a:r>
          </a:p>
          <a:p>
            <a:endParaRPr lang="en-US" sz="1100" b="1" dirty="0">
              <a:solidFill>
                <a:prstClr val="white"/>
              </a:solidFill>
            </a:endParaRPr>
          </a:p>
          <a:p>
            <a:endParaRPr lang="en-US" sz="1100" b="1" dirty="0">
              <a:solidFill>
                <a:prstClr val="white"/>
              </a:solidFill>
            </a:endParaRP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5: WEST KING STREET/MANOR STREET</a:t>
            </a:r>
          </a:p>
          <a:p>
            <a:r>
              <a:rPr lang="en-US" sz="1100" dirty="0">
                <a:solidFill>
                  <a:prstClr val="white"/>
                </a:solidFill>
              </a:rPr>
              <a:t>5A: Manor Street Infill/Property Enhancements</a:t>
            </a:r>
          </a:p>
          <a:p>
            <a:r>
              <a:rPr lang="en-US" sz="1100" dirty="0">
                <a:solidFill>
                  <a:prstClr val="white"/>
                </a:solidFill>
              </a:rPr>
              <a:t>5B: Consolidated Parking Resources (Typ.)</a:t>
            </a:r>
          </a:p>
          <a:p>
            <a:r>
              <a:rPr lang="en-US" sz="1100" i="1" dirty="0">
                <a:solidFill>
                  <a:srgbClr val="EE2737"/>
                </a:solidFill>
              </a:rPr>
              <a:t>5C: West King Infill Development/Property Enhancements</a:t>
            </a:r>
          </a:p>
          <a:p>
            <a:r>
              <a:rPr lang="en-US" sz="1100" dirty="0">
                <a:solidFill>
                  <a:prstClr val="white"/>
                </a:solidFill>
              </a:rPr>
              <a:t>5D: Upper Floor Redevelopment</a:t>
            </a: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6: EAST KING STREET</a:t>
            </a:r>
          </a:p>
          <a:p>
            <a:r>
              <a:rPr lang="en-US" sz="1100" i="1" dirty="0">
                <a:solidFill>
                  <a:srgbClr val="EE2737"/>
                </a:solidFill>
              </a:rPr>
              <a:t>6A: Excelsior Building</a:t>
            </a:r>
          </a:p>
          <a:p>
            <a:r>
              <a:rPr lang="en-US" sz="1100" dirty="0">
                <a:solidFill>
                  <a:prstClr val="white"/>
                </a:solidFill>
              </a:rPr>
              <a:t>6B: East King Infill Development</a:t>
            </a:r>
          </a:p>
          <a:p>
            <a:r>
              <a:rPr lang="en-US" sz="1100" dirty="0">
                <a:solidFill>
                  <a:prstClr val="white"/>
                </a:solidFill>
              </a:rPr>
              <a:t>6C: Façade/Property Enhancements</a:t>
            </a: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7: SOUTH PRINCE/SOUTH QUEEN STREETS</a:t>
            </a:r>
          </a:p>
          <a:p>
            <a:r>
              <a:rPr lang="en-US" sz="1100" i="1" dirty="0">
                <a:solidFill>
                  <a:srgbClr val="EE2737"/>
                </a:solidFill>
              </a:rPr>
              <a:t>7A: The Ironworks</a:t>
            </a:r>
          </a:p>
          <a:p>
            <a:r>
              <a:rPr lang="en-US" sz="1100" dirty="0">
                <a:solidFill>
                  <a:prstClr val="white"/>
                </a:solidFill>
              </a:rPr>
              <a:t>7B: South Prince Infill Development</a:t>
            </a:r>
          </a:p>
          <a:p>
            <a:r>
              <a:rPr lang="en-US" sz="1100" dirty="0">
                <a:solidFill>
                  <a:prstClr val="white"/>
                </a:solidFill>
              </a:rPr>
              <a:t>7C: Façade/Property Enhancements</a:t>
            </a:r>
          </a:p>
          <a:p>
            <a:r>
              <a:rPr lang="en-US" sz="1100" dirty="0">
                <a:solidFill>
                  <a:prstClr val="white"/>
                </a:solidFill>
              </a:rPr>
              <a:t>7D: </a:t>
            </a:r>
            <a:r>
              <a:rPr lang="en-US" sz="1100" dirty="0" err="1">
                <a:solidFill>
                  <a:prstClr val="white"/>
                </a:solidFill>
              </a:rPr>
              <a:t>Rebman’s</a:t>
            </a:r>
            <a:r>
              <a:rPr lang="en-US" sz="1100" dirty="0">
                <a:solidFill>
                  <a:prstClr val="white"/>
                </a:solidFill>
              </a:rPr>
              <a:t> Redevelopment</a:t>
            </a:r>
          </a:p>
          <a:p>
            <a:endParaRPr lang="en-US" sz="1100" b="1" dirty="0">
              <a:solidFill>
                <a:prstClr val="white"/>
              </a:solidFill>
            </a:endParaRPr>
          </a:p>
          <a:p>
            <a:r>
              <a:rPr lang="en-US" sz="1100" b="1" dirty="0">
                <a:solidFill>
                  <a:prstClr val="white"/>
                </a:solidFill>
                <a:effectLst>
                  <a:outerShdw blurRad="38100" dist="38100" dir="2700000" algn="tl">
                    <a:srgbClr val="000000">
                      <a:alpha val="43137"/>
                    </a:srgbClr>
                  </a:outerShdw>
                </a:effectLst>
              </a:rPr>
              <a:t>AREA 8: SOUTH DUKE STREET</a:t>
            </a:r>
          </a:p>
          <a:p>
            <a:r>
              <a:rPr lang="en-US" sz="1100" i="1" dirty="0">
                <a:solidFill>
                  <a:srgbClr val="EE2737"/>
                </a:solidFill>
              </a:rPr>
              <a:t>8A: Conestoga Plaza</a:t>
            </a:r>
          </a:p>
          <a:p>
            <a:r>
              <a:rPr lang="en-US" sz="1100" i="1" dirty="0">
                <a:solidFill>
                  <a:srgbClr val="EE2737"/>
                </a:solidFill>
              </a:rPr>
              <a:t>8B: Conestoga East</a:t>
            </a:r>
          </a:p>
          <a:p>
            <a:r>
              <a:rPr lang="en-US" sz="1100" i="1" dirty="0">
                <a:solidFill>
                  <a:srgbClr val="EE2737"/>
                </a:solidFill>
              </a:rPr>
              <a:t>8C. Conestoga North</a:t>
            </a:r>
          </a:p>
          <a:p>
            <a:r>
              <a:rPr lang="en-US" sz="1100" i="1" dirty="0">
                <a:solidFill>
                  <a:srgbClr val="EE2737"/>
                </a:solidFill>
              </a:rPr>
              <a:t>8D: Residential Infill Opportunity</a:t>
            </a:r>
          </a:p>
          <a:p>
            <a:r>
              <a:rPr lang="en-US" sz="1100" dirty="0">
                <a:solidFill>
                  <a:prstClr val="white"/>
                </a:solidFill>
              </a:rPr>
              <a:t>8E: South Duke Square</a:t>
            </a:r>
          </a:p>
          <a:p>
            <a:r>
              <a:rPr lang="en-US" sz="1100" dirty="0">
                <a:solidFill>
                  <a:prstClr val="white"/>
                </a:solidFill>
              </a:rPr>
              <a:t>8F: South Duke Infill Development</a:t>
            </a:r>
          </a:p>
          <a:p>
            <a:r>
              <a:rPr lang="en-US" sz="1100" dirty="0">
                <a:solidFill>
                  <a:prstClr val="white"/>
                </a:solidFill>
              </a:rPr>
              <a:t>8G: Outdoor Market</a:t>
            </a:r>
          </a:p>
          <a:p>
            <a:endParaRPr lang="en-US" sz="1100" dirty="0">
              <a:solidFill>
                <a:prstClr val="white"/>
              </a:solidFill>
              <a:latin typeface="Franklin Gothic Book" panose="020B0503020102020204" pitchFamily="34" charset="0"/>
            </a:endParaRPr>
          </a:p>
          <a:p>
            <a:endParaRPr lang="en-US" sz="1100" dirty="0">
              <a:solidFill>
                <a:prstClr val="white"/>
              </a:solidFill>
              <a:latin typeface="Franklin Gothic Book" panose="020B0503020102020204" pitchFamily="34" charset="0"/>
            </a:endParaRPr>
          </a:p>
          <a:p>
            <a:endParaRPr lang="en-US" sz="1100" dirty="0">
              <a:solidFill>
                <a:prstClr val="white"/>
              </a:solidFill>
              <a:latin typeface="Franklin Gothic Book" panose="020B0503020102020204" pitchFamily="34" charset="0"/>
            </a:endParaRPr>
          </a:p>
          <a:p>
            <a:endParaRPr lang="en-US" sz="1100" i="1" dirty="0">
              <a:solidFill>
                <a:srgbClr val="EE2737"/>
              </a:solidFill>
            </a:endParaRPr>
          </a:p>
          <a:p>
            <a:endParaRPr lang="en-US" sz="1100" i="1" dirty="0">
              <a:solidFill>
                <a:srgbClr val="EE2737"/>
              </a:solidFill>
            </a:endParaRPr>
          </a:p>
          <a:p>
            <a:r>
              <a:rPr lang="en-US" sz="1100" i="1" dirty="0">
                <a:solidFill>
                  <a:srgbClr val="EE2737"/>
                </a:solidFill>
              </a:rPr>
              <a:t>Denotes Site Recently Developed or </a:t>
            </a:r>
          </a:p>
          <a:p>
            <a:r>
              <a:rPr lang="en-US" sz="1100" i="1" dirty="0">
                <a:solidFill>
                  <a:srgbClr val="EE2737"/>
                </a:solidFill>
              </a:rPr>
              <a:t>Under Development as of March 2018</a:t>
            </a:r>
          </a:p>
          <a:p>
            <a:endParaRPr lang="en-US" sz="1100" dirty="0">
              <a:solidFill>
                <a:prstClr val="white"/>
              </a:solidFill>
              <a:latin typeface="Franklin Gothic Book" panose="020B0503020102020204" pitchFamily="34" charset="0"/>
            </a:endParaRPr>
          </a:p>
        </p:txBody>
      </p:sp>
    </p:spTree>
    <p:extLst>
      <p:ext uri="{BB962C8B-B14F-4D97-AF65-F5344CB8AC3E}">
        <p14:creationId xmlns:p14="http://schemas.microsoft.com/office/powerpoint/2010/main" val="1604084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23427"/>
        </a:solidFill>
        <a:effectLst/>
      </p:bgPr>
    </p:bg>
    <p:spTree>
      <p:nvGrpSpPr>
        <p:cNvPr id="1" name=""/>
        <p:cNvGrpSpPr/>
        <p:nvPr/>
      </p:nvGrpSpPr>
      <p:grpSpPr>
        <a:xfrm>
          <a:off x="0" y="0"/>
          <a:ext cx="0" cy="0"/>
          <a:chOff x="0" y="0"/>
          <a:chExt cx="0" cy="0"/>
        </a:xfrm>
      </p:grpSpPr>
      <p:sp>
        <p:nvSpPr>
          <p:cNvPr id="6" name="TextBox 5"/>
          <p:cNvSpPr txBox="1"/>
          <p:nvPr/>
        </p:nvSpPr>
        <p:spPr>
          <a:xfrm>
            <a:off x="884710" y="717440"/>
            <a:ext cx="11291248" cy="4924425"/>
          </a:xfrm>
          <a:prstGeom prst="rect">
            <a:avLst/>
          </a:prstGeom>
          <a:noFill/>
        </p:spPr>
        <p:txBody>
          <a:bodyPr wrap="square" rtlCol="0">
            <a:spAutoFit/>
          </a:bodyPr>
          <a:lstStyle/>
          <a:p>
            <a:r>
              <a:rPr lang="en-US" sz="6600" dirty="0" smtClean="0">
                <a:solidFill>
                  <a:prstClr val="white"/>
                </a:solidFill>
                <a:effectLst>
                  <a:outerShdw blurRad="38100" dist="38100" dir="2700000" algn="tl">
                    <a:srgbClr val="000000">
                      <a:alpha val="43137"/>
                    </a:srgbClr>
                  </a:outerShdw>
                </a:effectLst>
                <a:latin typeface="Calibri" panose="020F0502020204030204" pitchFamily="34" charset="0"/>
              </a:rPr>
              <a:t>MISSION</a:t>
            </a:r>
            <a:endParaRPr lang="en-US" sz="6600" dirty="0">
              <a:solidFill>
                <a:prstClr val="white"/>
              </a:solidFill>
              <a:effectLst>
                <a:outerShdw blurRad="38100" dist="38100" dir="2700000" algn="tl">
                  <a:srgbClr val="000000">
                    <a:alpha val="43137"/>
                  </a:srgbClr>
                </a:outerShdw>
              </a:effectLst>
              <a:latin typeface="Calibri" panose="020F0502020204030204" pitchFamily="34" charset="0"/>
            </a:endParaRPr>
          </a:p>
          <a:p>
            <a:endParaRPr lang="en-US" sz="1200" dirty="0" smtClean="0">
              <a:solidFill>
                <a:prstClr val="white"/>
              </a:solidFill>
              <a:effectLst>
                <a:outerShdw blurRad="38100" dist="38100" dir="2700000" algn="tl">
                  <a:srgbClr val="000000">
                    <a:alpha val="43137"/>
                  </a:srgbClr>
                </a:outerShdw>
              </a:effectLst>
              <a:latin typeface="Calibri" panose="020F0502020204030204" pitchFamily="34" charset="0"/>
            </a:endParaRPr>
          </a:p>
          <a:p>
            <a:r>
              <a:rPr lang="en-US" sz="3600" dirty="0" smtClean="0">
                <a:solidFill>
                  <a:prstClr val="white"/>
                </a:solidFill>
                <a:effectLst>
                  <a:outerShdw blurRad="38100" dist="38100" dir="2700000" algn="tl">
                    <a:srgbClr val="000000">
                      <a:alpha val="43137"/>
                    </a:srgbClr>
                  </a:outerShdw>
                </a:effectLst>
                <a:latin typeface="Calibri" panose="020F0502020204030204" pitchFamily="34" charset="0"/>
              </a:rPr>
              <a:t>Through daring conversations, unique partnerships and measurable outcomes, deliver on our stated Aspirations:</a:t>
            </a:r>
          </a:p>
          <a:p>
            <a:endParaRPr lang="en-US" sz="3600" dirty="0" smtClean="0">
              <a:solidFill>
                <a:prstClr val="white"/>
              </a:solidFill>
              <a:effectLst>
                <a:outerShdw blurRad="38100" dist="38100" dir="2700000" algn="tl">
                  <a:srgbClr val="000000">
                    <a:alpha val="43137"/>
                  </a:srgbClr>
                </a:outerShdw>
              </a:effectLst>
              <a:latin typeface="Calibri" panose="020F0502020204030204" pitchFamily="34" charset="0"/>
            </a:endParaRPr>
          </a:p>
          <a:p>
            <a:pPr marL="685800" indent="-685800">
              <a:buFont typeface="Arial" panose="020B0604020202020204" pitchFamily="34" charset="0"/>
              <a:buChar char="•"/>
            </a:pPr>
            <a:r>
              <a:rPr lang="en-US" sz="3200" i="1" dirty="0" smtClean="0">
                <a:solidFill>
                  <a:prstClr val="white"/>
                </a:solidFill>
                <a:effectLst>
                  <a:outerShdw blurRad="38100" dist="38100" dir="2700000" algn="tl">
                    <a:srgbClr val="000000">
                      <a:alpha val="43137"/>
                    </a:srgbClr>
                  </a:outerShdw>
                </a:effectLst>
                <a:latin typeface="Calibri" panose="020F0502020204030204" pitchFamily="34" charset="0"/>
              </a:rPr>
              <a:t>Curate and Engage the Community</a:t>
            </a:r>
          </a:p>
          <a:p>
            <a:pPr marL="685800" indent="-685800">
              <a:buFont typeface="Arial" panose="020B0604020202020204" pitchFamily="34" charset="0"/>
              <a:buChar char="•"/>
            </a:pPr>
            <a:r>
              <a:rPr lang="en-US" sz="3200" i="1" dirty="0" smtClean="0">
                <a:solidFill>
                  <a:prstClr val="white"/>
                </a:solidFill>
                <a:effectLst>
                  <a:outerShdw blurRad="38100" dist="38100" dir="2700000" algn="tl">
                    <a:srgbClr val="000000">
                      <a:alpha val="43137"/>
                    </a:srgbClr>
                  </a:outerShdw>
                </a:effectLst>
                <a:latin typeface="Calibri" panose="020F0502020204030204" pitchFamily="34" charset="0"/>
              </a:rPr>
              <a:t>Implement </a:t>
            </a:r>
            <a:r>
              <a:rPr lang="en-US" sz="3200" dirty="0" smtClean="0">
                <a:solidFill>
                  <a:prstClr val="white"/>
                </a:solidFill>
                <a:effectLst>
                  <a:outerShdw blurRad="38100" dist="38100" dir="2700000" algn="tl">
                    <a:srgbClr val="000000">
                      <a:alpha val="43137"/>
                    </a:srgbClr>
                  </a:outerShdw>
                </a:effectLst>
                <a:latin typeface="Calibri" panose="020F0502020204030204" pitchFamily="34" charset="0"/>
              </a:rPr>
              <a:t>Building On Strength</a:t>
            </a:r>
            <a:endParaRPr lang="en-US" sz="3200" i="1" dirty="0">
              <a:solidFill>
                <a:prstClr val="white"/>
              </a:solidFill>
              <a:effectLst>
                <a:outerShdw blurRad="38100" dist="38100" dir="2700000" algn="tl">
                  <a:srgbClr val="000000">
                    <a:alpha val="43137"/>
                  </a:srgbClr>
                </a:outerShdw>
              </a:effectLst>
              <a:latin typeface="Calibri" panose="020F0502020204030204" pitchFamily="34" charset="0"/>
            </a:endParaRPr>
          </a:p>
          <a:p>
            <a:pPr marL="685800" indent="-685800">
              <a:buFont typeface="Arial" panose="020B0604020202020204" pitchFamily="34" charset="0"/>
              <a:buChar char="•"/>
            </a:pPr>
            <a:r>
              <a:rPr lang="en-US" sz="3200" i="1" dirty="0" smtClean="0">
                <a:solidFill>
                  <a:prstClr val="white"/>
                </a:solidFill>
                <a:effectLst>
                  <a:outerShdw blurRad="38100" dist="38100" dir="2700000" algn="tl">
                    <a:srgbClr val="000000">
                      <a:alpha val="43137"/>
                    </a:srgbClr>
                  </a:outerShdw>
                </a:effectLst>
                <a:latin typeface="Calibri" panose="020F0502020204030204" pitchFamily="34" charset="0"/>
              </a:rPr>
              <a:t>Strengthen Neighborhoods</a:t>
            </a:r>
          </a:p>
          <a:p>
            <a:pPr marL="685800" indent="-685800">
              <a:buFont typeface="Arial" panose="020B0604020202020204" pitchFamily="34" charset="0"/>
              <a:buChar char="•"/>
            </a:pPr>
            <a:r>
              <a:rPr lang="en-US" sz="3200" i="1" dirty="0" smtClean="0">
                <a:solidFill>
                  <a:prstClr val="white"/>
                </a:solidFill>
                <a:effectLst>
                  <a:outerShdw blurRad="38100" dist="38100" dir="2700000" algn="tl">
                    <a:srgbClr val="000000">
                      <a:alpha val="43137"/>
                    </a:srgbClr>
                  </a:outerShdw>
                </a:effectLst>
                <a:latin typeface="Calibri" panose="020F0502020204030204" pitchFamily="34" charset="0"/>
              </a:rPr>
              <a:t>Grow and Sustain Our Organization</a:t>
            </a:r>
            <a:endParaRPr lang="en-US" sz="4800" i="1"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922343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bwfsbhgW11jvc-C-BNpGmz4oWC8DyuR0P4H9DBvGOu7bvFMAmoYUm2ZpXKzlhz7w5JMptekAn1ZPDmMa5SGDCP3aNjaVr4Doj6GAe7pFapnfCayUcc5rG5epw3p83rjK6dBdiK2fT9FRgwIWL-KcSO5QE6RC5itFge7kETh7xbsnvR0wbabeNAPlqidQ-fb65JpUQSbiBjwKqNXqbaTOJWfL6x5C-r5A_ziBgmAIViIf8UjLjz7ql6dNa7KY_ZlwoU15xzP09ZPwDWFO8kswH5dTnb7hkgE9pZqwrUk_Wuhw5c_8VWsRZ8ia7LUaccEC77hnLV1gANG57nE_cAdPy3MlD6uUz9GL9bpUZPY12CkXIYXjqqZjv90CEfZXgtanzZ3bWVuw7GCbg6TNDfiKu5cl7jS9Y6Li4tGyhrjetLbRPe04e9dBUEMFIq6O7UjOd1MUPGMmdD1ErUTx4LclGw2rEhKTBGI2CIcy6HyUrPrXPF3fL-ggZG2TDbp5zFZtAXRez4xyG89m4akQuIgdnx9b4ZtWpqOWCJMeet_Q8JF5fisNSk6vDr_bbe3KbNjbPD5T-Y64IW8RJFmTwyZazc6nwPDIsjDDGyFXIEdPfPl2oANIXA=w1592-h895-no"/>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9107" t="11807" r="8815" b="6124"/>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
            <a:ext cx="12192000" cy="6858000"/>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Content Placeholder 3"/>
          <p:cNvSpPr>
            <a:spLocks noGrp="1"/>
          </p:cNvSpPr>
          <p:nvPr>
            <p:ph idx="1"/>
          </p:nvPr>
        </p:nvSpPr>
        <p:spPr>
          <a:xfrm>
            <a:off x="609600" y="1579983"/>
            <a:ext cx="10972800" cy="4876799"/>
          </a:xfrm>
        </p:spPr>
        <p:txBody>
          <a:bodyPr>
            <a:normAutofit lnSpcReduction="10000"/>
          </a:bodyPr>
          <a:lstStyle/>
          <a:p>
            <a:pPr>
              <a:spcBef>
                <a:spcPts val="1600"/>
              </a:spcBef>
              <a:buFont typeface="Wingdings" panose="05000000000000000000" pitchFamily="2" charset="2"/>
              <a:buChar char="ü"/>
            </a:pPr>
            <a:r>
              <a:rPr lang="en-US" sz="3000" b="1" dirty="0" smtClean="0">
                <a:solidFill>
                  <a:srgbClr val="641D00"/>
                </a:solidFill>
                <a:effectLst>
                  <a:outerShdw blurRad="38100" dist="38100" dir="2700000" algn="tl">
                    <a:srgbClr val="000000">
                      <a:alpha val="43137"/>
                    </a:srgbClr>
                  </a:outerShdw>
                </a:effectLst>
                <a:latin typeface="Calibri" panose="020F0502020204030204" pitchFamily="34" charset="0"/>
              </a:rPr>
              <a:t>City Land Bank </a:t>
            </a:r>
            <a:endParaRPr lang="en-US" sz="3000" dirty="0" smtClean="0">
              <a:solidFill>
                <a:srgbClr val="641D00"/>
              </a:solidFill>
              <a:effectLst>
                <a:outerShdw blurRad="38100" dist="38100" dir="2700000" algn="tl">
                  <a:srgbClr val="000000">
                    <a:alpha val="43137"/>
                  </a:srgbClr>
                </a:outerShdw>
              </a:effectLst>
              <a:latin typeface="Calibri" panose="020F0502020204030204" pitchFamily="34" charset="0"/>
            </a:endParaRPr>
          </a:p>
          <a:p>
            <a:pPr marL="0" indent="465138">
              <a:spcBef>
                <a:spcPts val="0"/>
              </a:spcBef>
              <a:spcAft>
                <a:spcPts val="1600"/>
              </a:spcAft>
              <a:buNone/>
            </a:pPr>
            <a:r>
              <a:rPr lang="en-US" sz="2800" i="1" dirty="0" smtClean="0">
                <a:solidFill>
                  <a:srgbClr val="C00000"/>
                </a:solidFill>
                <a:effectLst>
                  <a:outerShdw blurRad="38100" dist="38100" dir="2700000" algn="tl">
                    <a:srgbClr val="000000">
                      <a:alpha val="43137"/>
                    </a:srgbClr>
                  </a:outerShdw>
                </a:effectLst>
                <a:latin typeface="Calibri" panose="020F0502020204030204" pitchFamily="34" charset="0"/>
              </a:rPr>
              <a:t>$1 Million (over 4 yrs.)</a:t>
            </a:r>
          </a:p>
          <a:p>
            <a:pPr>
              <a:spcBef>
                <a:spcPts val="1600"/>
              </a:spcBef>
              <a:buFont typeface="Wingdings" panose="05000000000000000000" pitchFamily="2" charset="2"/>
              <a:buChar char="ü"/>
            </a:pPr>
            <a:r>
              <a:rPr lang="en-US" sz="3000" b="1" dirty="0" smtClean="0">
                <a:solidFill>
                  <a:srgbClr val="641D00"/>
                </a:solidFill>
                <a:effectLst>
                  <a:outerShdw blurRad="38100" dist="38100" dir="2700000" algn="tl">
                    <a:srgbClr val="000000">
                      <a:alpha val="43137"/>
                    </a:srgbClr>
                  </a:outerShdw>
                </a:effectLst>
                <a:latin typeface="Calibri" panose="020F0502020204030204" pitchFamily="34" charset="0"/>
              </a:rPr>
              <a:t>New Market Tax Credits </a:t>
            </a:r>
            <a:endParaRPr lang="en-US" sz="3000" dirty="0">
              <a:solidFill>
                <a:srgbClr val="641D00"/>
              </a:solidFill>
              <a:effectLst>
                <a:outerShdw blurRad="38100" dist="38100" dir="2700000" algn="tl">
                  <a:srgbClr val="000000">
                    <a:alpha val="43137"/>
                  </a:srgbClr>
                </a:outerShdw>
              </a:effectLst>
              <a:latin typeface="Calibri" panose="020F0502020204030204" pitchFamily="34" charset="0"/>
            </a:endParaRPr>
          </a:p>
          <a:p>
            <a:pPr marL="0" indent="465138">
              <a:spcBef>
                <a:spcPts val="0"/>
              </a:spcBef>
              <a:spcAft>
                <a:spcPts val="1600"/>
              </a:spcAft>
              <a:buNone/>
            </a:pPr>
            <a:r>
              <a:rPr lang="en-US" sz="2800" i="1" dirty="0" smtClean="0">
                <a:solidFill>
                  <a:srgbClr val="C00000"/>
                </a:solidFill>
                <a:effectLst>
                  <a:outerShdw blurRad="38100" dist="38100" dir="2700000" algn="tl">
                    <a:srgbClr val="000000">
                      <a:alpha val="43137"/>
                    </a:srgbClr>
                  </a:outerShdw>
                </a:effectLst>
                <a:latin typeface="Calibri" panose="020F0502020204030204" pitchFamily="34" charset="0"/>
              </a:rPr>
              <a:t>$19 Million to City development projects since 2016</a:t>
            </a:r>
          </a:p>
          <a:p>
            <a:pPr>
              <a:spcBef>
                <a:spcPts val="1600"/>
              </a:spcBef>
              <a:buFont typeface="Wingdings" panose="05000000000000000000" pitchFamily="2" charset="2"/>
              <a:buChar char="ü"/>
            </a:pPr>
            <a:r>
              <a:rPr lang="en-US" sz="3000" b="1" dirty="0" smtClean="0">
                <a:solidFill>
                  <a:srgbClr val="641D00"/>
                </a:solidFill>
                <a:effectLst>
                  <a:outerShdw blurRad="38100" dist="38100" dir="2700000" algn="tl">
                    <a:srgbClr val="000000">
                      <a:alpha val="43137"/>
                    </a:srgbClr>
                  </a:outerShdw>
                </a:effectLst>
                <a:latin typeface="Calibri" panose="020F0502020204030204" pitchFamily="34" charset="0"/>
              </a:rPr>
              <a:t>City Revitalization &amp; Improvement Zone </a:t>
            </a:r>
            <a:r>
              <a:rPr lang="en-US" sz="3000" dirty="0" smtClean="0">
                <a:solidFill>
                  <a:srgbClr val="641D00"/>
                </a:solidFill>
                <a:effectLst>
                  <a:outerShdw blurRad="38100" dist="38100" dir="2700000" algn="tl">
                    <a:srgbClr val="000000">
                      <a:alpha val="43137"/>
                    </a:srgbClr>
                  </a:outerShdw>
                </a:effectLst>
                <a:latin typeface="Calibri" panose="020F0502020204030204" pitchFamily="34" charset="0"/>
              </a:rPr>
              <a:t>(CRIZ)</a:t>
            </a:r>
          </a:p>
          <a:p>
            <a:pPr marL="0" indent="465138">
              <a:spcBef>
                <a:spcPts val="0"/>
              </a:spcBef>
              <a:buNone/>
            </a:pPr>
            <a:r>
              <a:rPr lang="en-US" sz="2800" i="1" dirty="0" smtClean="0">
                <a:solidFill>
                  <a:srgbClr val="C00000"/>
                </a:solidFill>
                <a:effectLst>
                  <a:outerShdw blurRad="38100" dist="38100" dir="2700000" algn="tl">
                    <a:srgbClr val="000000">
                      <a:alpha val="43137"/>
                    </a:srgbClr>
                  </a:outerShdw>
                </a:effectLst>
                <a:latin typeface="Calibri" panose="020F0502020204030204" pitchFamily="34" charset="0"/>
              </a:rPr>
              <a:t>$3.55 Million in 1</a:t>
            </a:r>
            <a:r>
              <a:rPr lang="en-US" sz="2800" i="1" baseline="30000" dirty="0" smtClean="0">
                <a:solidFill>
                  <a:srgbClr val="C00000"/>
                </a:solidFill>
                <a:effectLst>
                  <a:outerShdw blurRad="38100" dist="38100" dir="2700000" algn="tl">
                    <a:srgbClr val="000000">
                      <a:alpha val="43137"/>
                    </a:srgbClr>
                  </a:outerShdw>
                </a:effectLst>
                <a:latin typeface="Calibri" panose="020F0502020204030204" pitchFamily="34" charset="0"/>
              </a:rPr>
              <a:t>st</a:t>
            </a:r>
            <a:r>
              <a:rPr lang="en-US" sz="2800" i="1" dirty="0" smtClean="0">
                <a:solidFill>
                  <a:srgbClr val="C00000"/>
                </a:solidFill>
                <a:effectLst>
                  <a:outerShdw blurRad="38100" dist="38100" dir="2700000" algn="tl">
                    <a:srgbClr val="000000">
                      <a:alpha val="43137"/>
                    </a:srgbClr>
                  </a:outerShdw>
                </a:effectLst>
                <a:latin typeface="Calibri" panose="020F0502020204030204" pitchFamily="34" charset="0"/>
              </a:rPr>
              <a:t> Year of State Program</a:t>
            </a:r>
          </a:p>
          <a:p>
            <a:pPr>
              <a:spcBef>
                <a:spcPts val="1600"/>
              </a:spcBef>
              <a:buFont typeface="Wingdings" panose="05000000000000000000" pitchFamily="2" charset="2"/>
              <a:buChar char="ü"/>
            </a:pPr>
            <a:r>
              <a:rPr lang="en-US" sz="3000" b="1" dirty="0">
                <a:solidFill>
                  <a:srgbClr val="641D00"/>
                </a:solidFill>
                <a:effectLst>
                  <a:outerShdw blurRad="38100" dist="38100" dir="2700000" algn="tl">
                    <a:srgbClr val="000000">
                      <a:alpha val="43137"/>
                    </a:srgbClr>
                  </a:outerShdw>
                </a:effectLst>
                <a:latin typeface="Calibri" panose="020F0502020204030204" pitchFamily="34" charset="0"/>
              </a:rPr>
              <a:t>Biannual Banker Briefings</a:t>
            </a:r>
          </a:p>
          <a:p>
            <a:pPr>
              <a:spcBef>
                <a:spcPts val="1600"/>
              </a:spcBef>
              <a:buFont typeface="Wingdings" panose="05000000000000000000" pitchFamily="2" charset="2"/>
              <a:buChar char="ü"/>
            </a:pPr>
            <a:r>
              <a:rPr lang="en-US" sz="3000" b="1" dirty="0">
                <a:solidFill>
                  <a:srgbClr val="641D00"/>
                </a:solidFill>
                <a:effectLst>
                  <a:outerShdw blurRad="38100" dist="38100" dir="2700000" algn="tl">
                    <a:srgbClr val="000000">
                      <a:alpha val="43137"/>
                    </a:srgbClr>
                  </a:outerShdw>
                </a:effectLst>
                <a:latin typeface="Calibri" panose="020F0502020204030204" pitchFamily="34" charset="0"/>
              </a:rPr>
              <a:t>Quarterly Finance Squad Meetings</a:t>
            </a:r>
          </a:p>
          <a:p>
            <a:pPr marL="0" indent="0">
              <a:spcBef>
                <a:spcPts val="0"/>
              </a:spcBef>
              <a:buNone/>
            </a:pPr>
            <a:endParaRPr lang="en-US" dirty="0" smtClean="0">
              <a:solidFill>
                <a:srgbClr val="641D00"/>
              </a:solidFill>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a:xfrm>
            <a:off x="-16042" y="224589"/>
            <a:ext cx="10539663" cy="911985"/>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4000" dirty="0" smtClean="0">
                <a:solidFill>
                  <a:prstClr val="white"/>
                </a:solidFill>
                <a:latin typeface="Calibri" panose="020F0502020204030204" pitchFamily="34" charset="0"/>
              </a:rPr>
              <a:t>Development Financing Advancements</a:t>
            </a:r>
          </a:p>
        </p:txBody>
      </p:sp>
    </p:spTree>
    <p:extLst>
      <p:ext uri="{BB962C8B-B14F-4D97-AF65-F5344CB8AC3E}">
        <p14:creationId xmlns:p14="http://schemas.microsoft.com/office/powerpoint/2010/main" val="3024082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5719" t="19845" r="60726" b="17015"/>
          <a:stretch/>
        </p:blipFill>
        <p:spPr>
          <a:xfrm>
            <a:off x="-203201" y="-126999"/>
            <a:ext cx="12598401" cy="7112000"/>
          </a:xfrm>
          <a:prstGeom prst="rect">
            <a:avLst/>
          </a:prstGeom>
        </p:spPr>
      </p:pic>
      <p:sp>
        <p:nvSpPr>
          <p:cNvPr id="5" name="Rectangle 4"/>
          <p:cNvSpPr/>
          <p:nvPr/>
        </p:nvSpPr>
        <p:spPr>
          <a:xfrm>
            <a:off x="5" y="6320592"/>
            <a:ext cx="12191999" cy="539416"/>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1219110"/>
            <a:endParaRPr lang="en-US" sz="2400" dirty="0">
              <a:solidFill>
                <a:prstClr val="white"/>
              </a:solidFill>
            </a:endParaRPr>
          </a:p>
        </p:txBody>
      </p:sp>
      <p:sp>
        <p:nvSpPr>
          <p:cNvPr id="7" name="TextBox 6"/>
          <p:cNvSpPr txBox="1"/>
          <p:nvPr/>
        </p:nvSpPr>
        <p:spPr>
          <a:xfrm>
            <a:off x="6484192" y="6387532"/>
            <a:ext cx="5659688" cy="400108"/>
          </a:xfrm>
          <a:prstGeom prst="rect">
            <a:avLst/>
          </a:prstGeom>
          <a:noFill/>
        </p:spPr>
        <p:txBody>
          <a:bodyPr wrap="square" lIns="91436" tIns="45719" rIns="91436" bIns="45719" rtlCol="0">
            <a:spAutoFit/>
          </a:bodyPr>
          <a:lstStyle/>
          <a:p>
            <a:pPr algn="r" defTabSz="1219110"/>
            <a:r>
              <a:rPr lang="en-US" sz="2000" dirty="0">
                <a:solidFill>
                  <a:prstClr val="white"/>
                </a:solidFill>
                <a:effectLst>
                  <a:outerShdw blurRad="50800" dist="38100" dir="2700000" algn="tl" rotWithShape="0">
                    <a:prstClr val="black">
                      <a:alpha val="79000"/>
                    </a:prstClr>
                  </a:outerShdw>
                </a:effectLst>
                <a:latin typeface="Calibri" panose="020F0502020204030204" pitchFamily="34" charset="0"/>
              </a:rPr>
              <a:t>(EXISTING)</a:t>
            </a:r>
          </a:p>
        </p:txBody>
      </p:sp>
      <p:sp>
        <p:nvSpPr>
          <p:cNvPr id="6" name="Rectangle 5"/>
          <p:cNvSpPr/>
          <p:nvPr/>
        </p:nvSpPr>
        <p:spPr>
          <a:xfrm>
            <a:off x="-16647" y="224595"/>
            <a:ext cx="6500839" cy="1267326"/>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3200" dirty="0">
                <a:solidFill>
                  <a:prstClr val="white"/>
                </a:solidFill>
                <a:latin typeface="Calibri" panose="020F0502020204030204" pitchFamily="34" charset="0"/>
              </a:rPr>
              <a:t>1A | INVESTMENT SITES</a:t>
            </a:r>
          </a:p>
          <a:p>
            <a:pPr defTabSz="1219110"/>
            <a:r>
              <a:rPr lang="en-US" sz="4000" dirty="0">
                <a:solidFill>
                  <a:prstClr val="white"/>
                </a:solidFill>
                <a:latin typeface="Calibri" panose="020F0502020204030204" pitchFamily="34" charset="0"/>
              </a:rPr>
              <a:t>101 N. Queen Mixed Use</a:t>
            </a:r>
          </a:p>
        </p:txBody>
      </p:sp>
    </p:spTree>
    <p:extLst>
      <p:ext uri="{BB962C8B-B14F-4D97-AF65-F5344CB8AC3E}">
        <p14:creationId xmlns:p14="http://schemas.microsoft.com/office/powerpoint/2010/main" val="34812447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1NQ - Carga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6600"/>
            <a:ext cx="12192000" cy="80162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 y="6320592"/>
            <a:ext cx="12122988" cy="539416"/>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1219110"/>
            <a:endParaRPr lang="en-US" sz="2400" dirty="0">
              <a:solidFill>
                <a:prstClr val="white"/>
              </a:solidFill>
            </a:endParaRPr>
          </a:p>
        </p:txBody>
      </p:sp>
      <p:sp>
        <p:nvSpPr>
          <p:cNvPr id="10" name="TextBox 9"/>
          <p:cNvSpPr txBox="1"/>
          <p:nvPr/>
        </p:nvSpPr>
        <p:spPr>
          <a:xfrm>
            <a:off x="6484192" y="6387532"/>
            <a:ext cx="5659688" cy="400108"/>
          </a:xfrm>
          <a:prstGeom prst="rect">
            <a:avLst/>
          </a:prstGeom>
          <a:noFill/>
        </p:spPr>
        <p:txBody>
          <a:bodyPr wrap="square" lIns="91436" tIns="45719" rIns="91436" bIns="45719" rtlCol="0">
            <a:spAutoFit/>
          </a:bodyPr>
          <a:lstStyle/>
          <a:p>
            <a:pPr algn="r" defTabSz="1219110"/>
            <a:r>
              <a:rPr lang="en-US" sz="2000" dirty="0">
                <a:solidFill>
                  <a:prstClr val="white"/>
                </a:solidFill>
                <a:effectLst>
                  <a:outerShdw blurRad="50800" dist="38100" dir="2700000" algn="tl" rotWithShape="0">
                    <a:prstClr val="black">
                      <a:alpha val="79000"/>
                    </a:prstClr>
                  </a:outerShdw>
                </a:effectLst>
                <a:latin typeface="Calibri" panose="020F0502020204030204" pitchFamily="34" charset="0"/>
              </a:rPr>
              <a:t>(UNDER CONSTRUCTION)</a:t>
            </a:r>
          </a:p>
        </p:txBody>
      </p:sp>
      <p:sp>
        <p:nvSpPr>
          <p:cNvPr id="6" name="Rectangle 5"/>
          <p:cNvSpPr/>
          <p:nvPr/>
        </p:nvSpPr>
        <p:spPr>
          <a:xfrm>
            <a:off x="-16647" y="224595"/>
            <a:ext cx="6500839" cy="1267326"/>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3200" dirty="0">
                <a:solidFill>
                  <a:prstClr val="white"/>
                </a:solidFill>
                <a:latin typeface="Calibri" panose="020F0502020204030204" pitchFamily="34" charset="0"/>
              </a:rPr>
              <a:t>1A | INVESTMENT SITES</a:t>
            </a:r>
          </a:p>
          <a:p>
            <a:pPr defTabSz="1219110"/>
            <a:r>
              <a:rPr lang="en-US" sz="4000" dirty="0">
                <a:solidFill>
                  <a:prstClr val="white"/>
                </a:solidFill>
                <a:latin typeface="Calibri" panose="020F0502020204030204" pitchFamily="34" charset="0"/>
              </a:rPr>
              <a:t>101 N. Queen Mixed Use</a:t>
            </a:r>
          </a:p>
        </p:txBody>
      </p:sp>
    </p:spTree>
    <p:extLst>
      <p:ext uri="{BB962C8B-B14F-4D97-AF65-F5344CB8AC3E}">
        <p14:creationId xmlns:p14="http://schemas.microsoft.com/office/powerpoint/2010/main" val="10187060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30200"/>
            <a:ext cx="12306955" cy="7609840"/>
          </a:xfrm>
          <a:prstGeom prst="rect">
            <a:avLst/>
          </a:prstGeom>
        </p:spPr>
      </p:pic>
      <p:sp>
        <p:nvSpPr>
          <p:cNvPr id="9" name="Rectangle 8"/>
          <p:cNvSpPr/>
          <p:nvPr/>
        </p:nvSpPr>
        <p:spPr>
          <a:xfrm>
            <a:off x="2" y="6320592"/>
            <a:ext cx="12306953" cy="539416"/>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1219110"/>
            <a:endParaRPr lang="en-US" sz="2400" dirty="0">
              <a:solidFill>
                <a:prstClr val="white"/>
              </a:solidFill>
            </a:endParaRPr>
          </a:p>
        </p:txBody>
      </p:sp>
      <p:sp>
        <p:nvSpPr>
          <p:cNvPr id="10" name="TextBox 9"/>
          <p:cNvSpPr txBox="1"/>
          <p:nvPr/>
        </p:nvSpPr>
        <p:spPr>
          <a:xfrm>
            <a:off x="6484192" y="6387532"/>
            <a:ext cx="5659688" cy="400108"/>
          </a:xfrm>
          <a:prstGeom prst="rect">
            <a:avLst/>
          </a:prstGeom>
          <a:noFill/>
        </p:spPr>
        <p:txBody>
          <a:bodyPr wrap="square" lIns="91436" tIns="45719" rIns="91436" bIns="45719" rtlCol="0">
            <a:spAutoFit/>
          </a:bodyPr>
          <a:lstStyle/>
          <a:p>
            <a:pPr algn="r" defTabSz="1219110"/>
            <a:r>
              <a:rPr lang="en-US" sz="2000" dirty="0">
                <a:solidFill>
                  <a:prstClr val="white"/>
                </a:solidFill>
                <a:effectLst>
                  <a:outerShdw blurRad="50800" dist="38100" dir="2700000" algn="tl" rotWithShape="0">
                    <a:prstClr val="black">
                      <a:alpha val="79000"/>
                    </a:prstClr>
                  </a:outerShdw>
                </a:effectLst>
                <a:latin typeface="Calibri" panose="020F0502020204030204" pitchFamily="34" charset="0"/>
              </a:rPr>
              <a:t>(UNDER CONSTRUCTION)</a:t>
            </a:r>
          </a:p>
        </p:txBody>
      </p:sp>
      <p:sp>
        <p:nvSpPr>
          <p:cNvPr id="6" name="Rectangle 5"/>
          <p:cNvSpPr/>
          <p:nvPr/>
        </p:nvSpPr>
        <p:spPr>
          <a:xfrm>
            <a:off x="-16647" y="224595"/>
            <a:ext cx="6500839" cy="1267326"/>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3200" dirty="0">
                <a:solidFill>
                  <a:prstClr val="white"/>
                </a:solidFill>
                <a:latin typeface="Calibri" panose="020F0502020204030204" pitchFamily="34" charset="0"/>
              </a:rPr>
              <a:t>1A | INVESTMENT SITES</a:t>
            </a:r>
          </a:p>
          <a:p>
            <a:pPr defTabSz="1219110"/>
            <a:r>
              <a:rPr lang="en-US" sz="4000" dirty="0">
                <a:solidFill>
                  <a:prstClr val="white"/>
                </a:solidFill>
                <a:latin typeface="Calibri" panose="020F0502020204030204" pitchFamily="34" charset="0"/>
              </a:rPr>
              <a:t>101 N. Queen Mixed Use</a:t>
            </a:r>
          </a:p>
        </p:txBody>
      </p:sp>
    </p:spTree>
    <p:extLst>
      <p:ext uri="{BB962C8B-B14F-4D97-AF65-F5344CB8AC3E}">
        <p14:creationId xmlns:p14="http://schemas.microsoft.com/office/powerpoint/2010/main" val="1483818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8" y="-25400"/>
            <a:ext cx="12226288" cy="6883400"/>
          </a:xfrm>
          <a:prstGeom prst="rect">
            <a:avLst/>
          </a:prstGeom>
        </p:spPr>
      </p:pic>
      <p:sp>
        <p:nvSpPr>
          <p:cNvPr id="6" name="Rectangle 5"/>
          <p:cNvSpPr/>
          <p:nvPr/>
        </p:nvSpPr>
        <p:spPr>
          <a:xfrm>
            <a:off x="-34287" y="224594"/>
            <a:ext cx="11023129" cy="1556079"/>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3200" dirty="0">
                <a:solidFill>
                  <a:prstClr val="white"/>
                </a:solidFill>
                <a:latin typeface="Calibri" panose="020F0502020204030204" pitchFamily="34" charset="0"/>
              </a:rPr>
              <a:t>1A | INVESTMENT SITES</a:t>
            </a:r>
          </a:p>
          <a:p>
            <a:pPr defTabSz="1219110"/>
            <a:r>
              <a:rPr lang="en-US" sz="3600" dirty="0" smtClean="0">
                <a:solidFill>
                  <a:prstClr val="white"/>
                </a:solidFill>
                <a:latin typeface="Calibri" panose="020F0502020204030204" pitchFamily="34" charset="0"/>
              </a:rPr>
              <a:t>Holiday Inn Renovations </a:t>
            </a:r>
            <a:r>
              <a:rPr lang="en-US" sz="3600" dirty="0" smtClean="0">
                <a:solidFill>
                  <a:prstClr val="white"/>
                </a:solidFill>
                <a:latin typeface="Calibri" panose="020F0502020204030204" pitchFamily="34" charset="0"/>
              </a:rPr>
              <a:t>+ Marriott Hotel Expansion</a:t>
            </a:r>
          </a:p>
          <a:p>
            <a:pPr defTabSz="1219110"/>
            <a:r>
              <a:rPr lang="en-US" sz="2400" i="1" dirty="0" smtClean="0">
                <a:solidFill>
                  <a:prstClr val="white"/>
                </a:solidFill>
                <a:latin typeface="Calibri" panose="020F0502020204030204" pitchFamily="34" charset="0"/>
              </a:rPr>
              <a:t>192 New Hotel Rooms Downtown</a:t>
            </a:r>
            <a:endParaRPr lang="en-US" sz="2400" i="1" dirty="0">
              <a:solidFill>
                <a:prstClr val="white"/>
              </a:solidFill>
              <a:latin typeface="Calibri" panose="020F0502020204030204" pitchFamily="34" charset="0"/>
            </a:endParaRPr>
          </a:p>
        </p:txBody>
      </p:sp>
    </p:spTree>
    <p:extLst>
      <p:ext uri="{BB962C8B-B14F-4D97-AF65-F5344CB8AC3E}">
        <p14:creationId xmlns:p14="http://schemas.microsoft.com/office/powerpoint/2010/main" val="25650214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QQEFtnhv1l4cxJFu7o_tky30-J7w2Hvv9MWe0RtrMm2YUWzNP2TtTdvXXnnD9pNv3rA3kH_vnfXPfQlg2jifKcJKGYqcCqQZeAAUSUNDz15jl6RQABOYoZyDIRrGy1S17bMn0yZzjBm7Wt-kBTg9J0hLLsShj1V9vJlSuh4uKtjZawLlqXNlmV01IqyAXVRPsYcbtFpbfKJQDhv-WEOHkTIMprFtCIDZKGivkQEWbmxeWS0Qgz5nrxQwJw7CEUoPW73nDLhPApeA2OBtp-A8yHyA9P49BVbRZFKq-X_He3UU2VstKPrkhEtXzKjdeOhZY8lOyyQ4m6PB-gp-qJfRqbcAqrJuXYBaycAMVgo9aVoqcZqvW315yon6POlFYsr7tTJQB7q91ZxVq4YW8_lc72Xw42lss-xXMfg6BpOq1QEAzp2zwKAEnNau7dglMo4yTAdu1rrxY5l3X7pDaLNd7T15FvJpXFbYEjcZvzrkSP0ysxV1Ur-FcgP50A1ayxvs1Ps_GNCRDOsd7fRlTMovsVu485hpuPJ3G6wDhdA8X8NhhTNyMrNjuOCGZs1wyCslrPvGBGMAur0mqD9Skv-UAO-b1mVCzC8hFU0QvlqTkco=w1634-h920-no"/>
          <p:cNvPicPr>
            <a:picLocks noChangeAspect="1" noChangeArrowheads="1"/>
          </p:cNvPicPr>
          <p:nvPr/>
        </p:nvPicPr>
        <p:blipFill rotWithShape="1">
          <a:blip r:embed="rId2">
            <a:extLst>
              <a:ext uri="{28A0092B-C50C-407E-A947-70E740481C1C}">
                <a14:useLocalDpi xmlns:a14="http://schemas.microsoft.com/office/drawing/2010/main" val="0"/>
              </a:ext>
            </a:extLst>
          </a:blip>
          <a:srcRect l="5462" r="120" b="4162"/>
          <a:stretch/>
        </p:blipFill>
        <p:spPr bwMode="auto">
          <a:xfrm>
            <a:off x="-101600" y="-33253"/>
            <a:ext cx="12293600" cy="70182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12384" y="170381"/>
            <a:ext cx="5659688" cy="400108"/>
          </a:xfrm>
          <a:prstGeom prst="rect">
            <a:avLst/>
          </a:prstGeom>
          <a:noFill/>
        </p:spPr>
        <p:txBody>
          <a:bodyPr wrap="square" lIns="91436" tIns="45719" rIns="91436" bIns="45719" rtlCol="0">
            <a:spAutoFit/>
          </a:bodyPr>
          <a:lstStyle/>
          <a:p>
            <a:pPr algn="r" defTabSz="1219110"/>
            <a:r>
              <a:rPr lang="en-US" sz="2000" dirty="0">
                <a:solidFill>
                  <a:prstClr val="white"/>
                </a:solidFill>
                <a:effectLst>
                  <a:outerShdw blurRad="50800" dist="38100" dir="2700000" algn="tl" rotWithShape="0">
                    <a:prstClr val="black">
                      <a:alpha val="79000"/>
                    </a:prstClr>
                  </a:outerShdw>
                </a:effectLst>
                <a:latin typeface="Calibri" panose="020F0502020204030204" pitchFamily="34" charset="0"/>
              </a:rPr>
              <a:t>(EXISTING)</a:t>
            </a:r>
          </a:p>
        </p:txBody>
      </p:sp>
      <p:sp>
        <p:nvSpPr>
          <p:cNvPr id="7" name="Rectangle 6"/>
          <p:cNvSpPr/>
          <p:nvPr/>
        </p:nvSpPr>
        <p:spPr>
          <a:xfrm>
            <a:off x="-34287" y="224594"/>
            <a:ext cx="8295971" cy="1556079"/>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3200" dirty="0">
                <a:solidFill>
                  <a:prstClr val="white"/>
                </a:solidFill>
                <a:latin typeface="Calibri" panose="020F0502020204030204" pitchFamily="34" charset="0"/>
              </a:rPr>
              <a:t>1A | INVESTMENT SITES</a:t>
            </a:r>
          </a:p>
          <a:p>
            <a:pPr defTabSz="1219110"/>
            <a:r>
              <a:rPr lang="en-US" sz="3600" dirty="0" smtClean="0">
                <a:solidFill>
                  <a:prstClr val="white"/>
                </a:solidFill>
                <a:latin typeface="Calibri" panose="020F0502020204030204" pitchFamily="34" charset="0"/>
              </a:rPr>
              <a:t>Plum &amp; Walnut Anchor</a:t>
            </a:r>
          </a:p>
          <a:p>
            <a:pPr defTabSz="1219110"/>
            <a:r>
              <a:rPr lang="en-US" sz="2400" i="1" dirty="0" smtClean="0">
                <a:solidFill>
                  <a:prstClr val="white"/>
                </a:solidFill>
                <a:latin typeface="Calibri" panose="020F0502020204030204" pitchFamily="34" charset="0"/>
              </a:rPr>
              <a:t>‘Tobacco Avenue’ Mixed Use Redevelopment/Adaptive Reuse</a:t>
            </a:r>
          </a:p>
        </p:txBody>
      </p:sp>
    </p:spTree>
    <p:extLst>
      <p:ext uri="{BB962C8B-B14F-4D97-AF65-F5344CB8AC3E}">
        <p14:creationId xmlns:p14="http://schemas.microsoft.com/office/powerpoint/2010/main" val="23136894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16840"/>
            <a:ext cx="12192000" cy="7000240"/>
          </a:xfrm>
          <a:prstGeom prst="rect">
            <a:avLst/>
          </a:prstGeom>
        </p:spPr>
      </p:pic>
      <p:sp>
        <p:nvSpPr>
          <p:cNvPr id="11" name="TextBox 10"/>
          <p:cNvSpPr txBox="1"/>
          <p:nvPr/>
        </p:nvSpPr>
        <p:spPr>
          <a:xfrm>
            <a:off x="6312384" y="170381"/>
            <a:ext cx="5659688" cy="400108"/>
          </a:xfrm>
          <a:prstGeom prst="rect">
            <a:avLst/>
          </a:prstGeom>
          <a:noFill/>
        </p:spPr>
        <p:txBody>
          <a:bodyPr wrap="square" lIns="91436" tIns="45719" rIns="91436" bIns="45719" rtlCol="0">
            <a:spAutoFit/>
          </a:bodyPr>
          <a:lstStyle/>
          <a:p>
            <a:pPr algn="r" defTabSz="1219110"/>
            <a:r>
              <a:rPr lang="en-US" sz="2000" dirty="0">
                <a:solidFill>
                  <a:prstClr val="white"/>
                </a:solidFill>
                <a:effectLst>
                  <a:outerShdw blurRad="50800" dist="38100" dir="2700000" algn="tl" rotWithShape="0">
                    <a:prstClr val="black">
                      <a:alpha val="79000"/>
                    </a:prstClr>
                  </a:outerShdw>
                </a:effectLst>
                <a:latin typeface="Calibri" panose="020F0502020204030204" pitchFamily="34" charset="0"/>
              </a:rPr>
              <a:t>(PROPOSED)</a:t>
            </a:r>
          </a:p>
        </p:txBody>
      </p:sp>
      <p:sp>
        <p:nvSpPr>
          <p:cNvPr id="6" name="Rectangle 5"/>
          <p:cNvSpPr/>
          <p:nvPr/>
        </p:nvSpPr>
        <p:spPr>
          <a:xfrm>
            <a:off x="-34287" y="224594"/>
            <a:ext cx="8295971" cy="1556079"/>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3200" dirty="0">
                <a:solidFill>
                  <a:prstClr val="white"/>
                </a:solidFill>
                <a:latin typeface="Calibri" panose="020F0502020204030204" pitchFamily="34" charset="0"/>
              </a:rPr>
              <a:t>1A | INVESTMENT SITES</a:t>
            </a:r>
          </a:p>
          <a:p>
            <a:pPr defTabSz="1219110"/>
            <a:r>
              <a:rPr lang="en-US" sz="3600" dirty="0" smtClean="0">
                <a:solidFill>
                  <a:prstClr val="white"/>
                </a:solidFill>
                <a:latin typeface="Calibri" panose="020F0502020204030204" pitchFamily="34" charset="0"/>
              </a:rPr>
              <a:t>Plum &amp; Walnut Anchor</a:t>
            </a:r>
          </a:p>
          <a:p>
            <a:pPr defTabSz="1219110"/>
            <a:r>
              <a:rPr lang="en-US" sz="2400" i="1" dirty="0" smtClean="0">
                <a:solidFill>
                  <a:prstClr val="white"/>
                </a:solidFill>
                <a:latin typeface="Calibri" panose="020F0502020204030204" pitchFamily="34" charset="0"/>
              </a:rPr>
              <a:t>‘Tobacco Avenue’ Mixed Use Redevelopment/Adaptive Reuse</a:t>
            </a:r>
          </a:p>
        </p:txBody>
      </p:sp>
    </p:spTree>
    <p:extLst>
      <p:ext uri="{BB962C8B-B14F-4D97-AF65-F5344CB8AC3E}">
        <p14:creationId xmlns:p14="http://schemas.microsoft.com/office/powerpoint/2010/main" val="25296533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736599"/>
            <a:ext cx="12218737" cy="8145825"/>
          </a:xfrm>
          <a:prstGeom prst="rect">
            <a:avLst/>
          </a:prstGeom>
        </p:spPr>
      </p:pic>
      <p:sp>
        <p:nvSpPr>
          <p:cNvPr id="6" name="Rectangle 5"/>
          <p:cNvSpPr/>
          <p:nvPr/>
        </p:nvSpPr>
        <p:spPr>
          <a:xfrm>
            <a:off x="1" y="6320592"/>
            <a:ext cx="12528891" cy="539416"/>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1219110"/>
            <a:endParaRPr lang="en-US" sz="2400" dirty="0">
              <a:solidFill>
                <a:prstClr val="white"/>
              </a:solidFill>
            </a:endParaRPr>
          </a:p>
        </p:txBody>
      </p:sp>
      <p:sp>
        <p:nvSpPr>
          <p:cNvPr id="7" name="TextBox 6"/>
          <p:cNvSpPr txBox="1"/>
          <p:nvPr/>
        </p:nvSpPr>
        <p:spPr>
          <a:xfrm>
            <a:off x="6436067" y="6387532"/>
            <a:ext cx="5659688" cy="400108"/>
          </a:xfrm>
          <a:prstGeom prst="rect">
            <a:avLst/>
          </a:prstGeom>
          <a:noFill/>
        </p:spPr>
        <p:txBody>
          <a:bodyPr wrap="square" lIns="91436" tIns="45719" rIns="91436" bIns="45719" rtlCol="0">
            <a:spAutoFit/>
          </a:bodyPr>
          <a:lstStyle/>
          <a:p>
            <a:pPr algn="r" defTabSz="1219110"/>
            <a:r>
              <a:rPr lang="en-US" sz="2000" dirty="0">
                <a:solidFill>
                  <a:prstClr val="white"/>
                </a:solidFill>
                <a:effectLst>
                  <a:outerShdw blurRad="50800" dist="38100" dir="2700000" algn="tl" rotWithShape="0">
                    <a:prstClr val="black">
                      <a:alpha val="79000"/>
                    </a:prstClr>
                  </a:outerShdw>
                </a:effectLst>
                <a:latin typeface="Calibri" panose="020F0502020204030204" pitchFamily="34" charset="0"/>
              </a:rPr>
              <a:t>South Duke &amp; Chesapeake Streets</a:t>
            </a:r>
          </a:p>
        </p:txBody>
      </p:sp>
      <p:sp>
        <p:nvSpPr>
          <p:cNvPr id="10" name="Rectangle 9"/>
          <p:cNvSpPr/>
          <p:nvPr/>
        </p:nvSpPr>
        <p:spPr>
          <a:xfrm>
            <a:off x="0" y="249648"/>
            <a:ext cx="5325979" cy="1556079"/>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3200" dirty="0">
                <a:solidFill>
                  <a:prstClr val="white"/>
                </a:solidFill>
                <a:latin typeface="Calibri" panose="020F0502020204030204" pitchFamily="34" charset="0"/>
              </a:rPr>
              <a:t>1A | INVESTMENT SITES</a:t>
            </a:r>
          </a:p>
          <a:p>
            <a:pPr defTabSz="1219110"/>
            <a:r>
              <a:rPr lang="en-US" sz="3600" dirty="0" smtClean="0">
                <a:solidFill>
                  <a:prstClr val="white"/>
                </a:solidFill>
                <a:latin typeface="Calibri" panose="020F0502020204030204" pitchFamily="34" charset="0"/>
              </a:rPr>
              <a:t>Conestoga Plaza</a:t>
            </a:r>
          </a:p>
        </p:txBody>
      </p:sp>
    </p:spTree>
    <p:extLst>
      <p:ext uri="{BB962C8B-B14F-4D97-AF65-F5344CB8AC3E}">
        <p14:creationId xmlns:p14="http://schemas.microsoft.com/office/powerpoint/2010/main" val="9363557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 y="6320592"/>
            <a:ext cx="12528891" cy="539416"/>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1219110"/>
            <a:endParaRPr lang="en-US" sz="2400" dirty="0">
              <a:solidFill>
                <a:prstClr val="white"/>
              </a:solidFill>
            </a:endParaRPr>
          </a:p>
        </p:txBody>
      </p:sp>
      <p:sp>
        <p:nvSpPr>
          <p:cNvPr id="7" name="TextBox 6"/>
          <p:cNvSpPr txBox="1"/>
          <p:nvPr/>
        </p:nvSpPr>
        <p:spPr>
          <a:xfrm>
            <a:off x="6436067" y="6387532"/>
            <a:ext cx="5659688" cy="400108"/>
          </a:xfrm>
          <a:prstGeom prst="rect">
            <a:avLst/>
          </a:prstGeom>
          <a:noFill/>
        </p:spPr>
        <p:txBody>
          <a:bodyPr wrap="square" lIns="91436" tIns="45719" rIns="91436" bIns="45719" rtlCol="0">
            <a:spAutoFit/>
          </a:bodyPr>
          <a:lstStyle/>
          <a:p>
            <a:pPr algn="r" defTabSz="1219110"/>
            <a:r>
              <a:rPr lang="en-US" sz="2000" dirty="0">
                <a:solidFill>
                  <a:prstClr val="white"/>
                </a:solidFill>
                <a:effectLst>
                  <a:outerShdw blurRad="50800" dist="38100" dir="2700000" algn="tl" rotWithShape="0">
                    <a:prstClr val="black">
                      <a:alpha val="79000"/>
                    </a:prstClr>
                  </a:outerShdw>
                </a:effectLst>
                <a:latin typeface="Calibri" panose="020F0502020204030204" pitchFamily="34" charset="0"/>
              </a:rPr>
              <a:t>South Duke &amp; Chesapeake Streets</a:t>
            </a:r>
          </a:p>
        </p:txBody>
      </p:sp>
      <p:sp>
        <p:nvSpPr>
          <p:cNvPr id="9" name="Rectangle 8"/>
          <p:cNvSpPr/>
          <p:nvPr/>
        </p:nvSpPr>
        <p:spPr>
          <a:xfrm>
            <a:off x="0" y="249648"/>
            <a:ext cx="5325979" cy="1556079"/>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3200" dirty="0">
                <a:solidFill>
                  <a:prstClr val="white"/>
                </a:solidFill>
                <a:latin typeface="Calibri" panose="020F0502020204030204" pitchFamily="34" charset="0"/>
              </a:rPr>
              <a:t>1A | INVESTMENT SITES</a:t>
            </a:r>
          </a:p>
          <a:p>
            <a:pPr defTabSz="1219110"/>
            <a:r>
              <a:rPr lang="en-US" sz="3600" dirty="0" smtClean="0">
                <a:solidFill>
                  <a:prstClr val="white"/>
                </a:solidFill>
                <a:latin typeface="Calibri" panose="020F0502020204030204" pitchFamily="34" charset="0"/>
              </a:rPr>
              <a:t>Conestoga Plaza</a:t>
            </a:r>
          </a:p>
        </p:txBody>
      </p:sp>
    </p:spTree>
    <p:extLst>
      <p:ext uri="{BB962C8B-B14F-4D97-AF65-F5344CB8AC3E}">
        <p14:creationId xmlns:p14="http://schemas.microsoft.com/office/powerpoint/2010/main" val="11107419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363582" y="2066757"/>
            <a:ext cx="9524997" cy="2745875"/>
          </a:xfrm>
          <a:prstGeom prst="rect">
            <a:avLst/>
          </a:prstGeom>
        </p:spPr>
        <p:txBody>
          <a:bodyPr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8000" dirty="0" smtClean="0">
                <a:solidFill>
                  <a:prstClr val="white"/>
                </a:solidFill>
                <a:effectLst>
                  <a:outerShdw blurRad="38100" dist="38100" dir="2700000" algn="tl">
                    <a:srgbClr val="000000">
                      <a:alpha val="43137"/>
                    </a:srgbClr>
                  </a:outerShdw>
                </a:effectLst>
              </a:rPr>
              <a:t>Strategic Partnerships</a:t>
            </a:r>
            <a:endParaRPr lang="en-US" sz="96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8956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9641" y="0"/>
            <a:ext cx="7783514" cy="6858000"/>
          </a:xfrm>
          <a:prstGeom prst="rect">
            <a:avLst/>
          </a:prstGeom>
        </p:spPr>
      </p:pic>
      <p:sp>
        <p:nvSpPr>
          <p:cNvPr id="3" name="Rectangle 2"/>
          <p:cNvSpPr/>
          <p:nvPr/>
        </p:nvSpPr>
        <p:spPr>
          <a:xfrm>
            <a:off x="5254486" y="156398"/>
            <a:ext cx="6977270" cy="1219200"/>
          </a:xfrm>
          <a:prstGeom prst="rect">
            <a:avLst/>
          </a:prstGeom>
          <a:solidFill>
            <a:srgbClr val="ED27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1219110"/>
            <a:endParaRPr lang="en-US" sz="2400" dirty="0">
              <a:solidFill>
                <a:prstClr val="white"/>
              </a:solidFill>
            </a:endParaRPr>
          </a:p>
        </p:txBody>
      </p:sp>
      <p:grpSp>
        <p:nvGrpSpPr>
          <p:cNvPr id="5" name="Group 4"/>
          <p:cNvGrpSpPr/>
          <p:nvPr/>
        </p:nvGrpSpPr>
        <p:grpSpPr>
          <a:xfrm>
            <a:off x="5559285" y="359598"/>
            <a:ext cx="6404113" cy="1059069"/>
            <a:chOff x="457199" y="438150"/>
            <a:chExt cx="8645553" cy="1378781"/>
          </a:xfrm>
        </p:grpSpPr>
        <p:sp>
          <p:nvSpPr>
            <p:cNvPr id="6" name="Content Placeholder 2"/>
            <p:cNvSpPr txBox="1">
              <a:spLocks/>
            </p:cNvSpPr>
            <p:nvPr/>
          </p:nvSpPr>
          <p:spPr>
            <a:xfrm>
              <a:off x="457199" y="438150"/>
              <a:ext cx="8645553" cy="137878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dirty="0" smtClean="0">
                  <a:solidFill>
                    <a:prstClr val="white"/>
                  </a:solidFill>
                  <a:effectLst>
                    <a:outerShdw blurRad="50800" dist="38100" dir="5400000" algn="t" rotWithShape="0">
                      <a:prstClr val="black">
                        <a:alpha val="40000"/>
                      </a:prstClr>
                    </a:outerShdw>
                  </a:effectLst>
                  <a:latin typeface="Calibri" panose="020F0502020204030204" pitchFamily="34" charset="0"/>
                </a:rPr>
                <a:t>The City of Lancaster, PA</a:t>
              </a:r>
              <a:endParaRPr lang="en-US" sz="6000" dirty="0">
                <a:solidFill>
                  <a:srgbClr val="3F3F3F"/>
                </a:solidFill>
                <a:effectLst>
                  <a:outerShdw blurRad="50800" dist="38100" dir="5400000" algn="t" rotWithShape="0">
                    <a:prstClr val="black">
                      <a:alpha val="40000"/>
                    </a:prstClr>
                  </a:outerShdw>
                </a:effectLst>
                <a:latin typeface="Calibri" panose="020F0502020204030204" pitchFamily="34" charset="0"/>
              </a:endParaRPr>
            </a:p>
          </p:txBody>
        </p:sp>
        <p:cxnSp>
          <p:nvCxnSpPr>
            <p:cNvPr id="7" name="Straight Connector 6"/>
            <p:cNvCxnSpPr/>
            <p:nvPr/>
          </p:nvCxnSpPr>
          <p:spPr>
            <a:xfrm>
              <a:off x="585116" y="1477627"/>
              <a:ext cx="85176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81387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361" y="0"/>
            <a:ext cx="13182361" cy="6858000"/>
          </a:xfrm>
          <a:prstGeom prst="rect">
            <a:avLst/>
          </a:prstGeom>
        </p:spPr>
      </p:pic>
      <p:sp>
        <p:nvSpPr>
          <p:cNvPr id="6" name="Rectangle 5"/>
          <p:cNvSpPr/>
          <p:nvPr/>
        </p:nvSpPr>
        <p:spPr>
          <a:xfrm>
            <a:off x="6160168" y="5117432"/>
            <a:ext cx="6031832" cy="1523999"/>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r" defTabSz="1219110"/>
            <a:r>
              <a:rPr lang="en-US" sz="4000" dirty="0" smtClean="0">
                <a:solidFill>
                  <a:prstClr val="white"/>
                </a:solidFill>
                <a:latin typeface="Calibri" panose="020F0502020204030204" pitchFamily="34" charset="0"/>
              </a:rPr>
              <a:t>30% Poverty Rate Citywide</a:t>
            </a:r>
          </a:p>
          <a:p>
            <a:pPr algn="r" defTabSz="1219110"/>
            <a:r>
              <a:rPr lang="en-US" sz="3600" dirty="0" smtClean="0">
                <a:solidFill>
                  <a:prstClr val="white"/>
                </a:solidFill>
                <a:latin typeface="Calibri" panose="020F0502020204030204" pitchFamily="34" charset="0"/>
              </a:rPr>
              <a:t>40% South of King Street</a:t>
            </a:r>
            <a:endParaRPr lang="en-US" sz="3600" dirty="0">
              <a:solidFill>
                <a:prstClr val="white"/>
              </a:solidFill>
              <a:latin typeface="Calibri" panose="020F0502020204030204" pitchFamily="34" charset="0"/>
            </a:endParaRPr>
          </a:p>
        </p:txBody>
      </p:sp>
    </p:spTree>
    <p:extLst>
      <p:ext uri="{BB962C8B-B14F-4D97-AF65-F5344CB8AC3E}">
        <p14:creationId xmlns:p14="http://schemas.microsoft.com/office/powerpoint/2010/main" val="10841090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5915329" y="4435157"/>
            <a:ext cx="560728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1" u="none" strike="noStrike" cap="none" normalizeH="0" baseline="0" dirty="0" smtClean="0">
                <a:ln>
                  <a:noFill/>
                </a:ln>
                <a:solidFill>
                  <a:schemeClr val="tx1"/>
                </a:solidFill>
                <a:effectLst/>
                <a:latin typeface="Calibri" panose="020F0502020204030204" pitchFamily="34" charset="0"/>
              </a:rPr>
              <a:t>“None of us can tackle these massive issues alone. If we create critical mass by all moving in the same direction, then we can make real progress with individuals, institutions, communities and policies.”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1" u="none" strike="noStrike" cap="none" normalizeH="0" baseline="0" dirty="0" smtClean="0">
              <a:ln>
                <a:noFill/>
              </a:ln>
              <a:solidFill>
                <a:schemeClr val="tx1"/>
              </a:solidFill>
              <a:effectLst/>
              <a:latin typeface="Calibri" panose="020F0502020204030204" pitchFamily="34" charset="0"/>
            </a:endParaRPr>
          </a:p>
          <a:p>
            <a:pPr lvl="3" indent="169863" eaLnBrk="0" fontAlgn="base" hangingPunct="0">
              <a:spcBef>
                <a:spcPct val="0"/>
              </a:spcBef>
              <a:spcAft>
                <a:spcPct val="0"/>
              </a:spcAft>
            </a:pPr>
            <a:r>
              <a:rPr kumimoji="0" lang="en-US" altLang="en-US" sz="1600" b="0" i="0" u="none" strike="noStrike" cap="none" normalizeH="0" baseline="0" dirty="0" smtClean="0">
                <a:ln>
                  <a:noFill/>
                </a:ln>
                <a:solidFill>
                  <a:schemeClr val="tx1"/>
                </a:solidFill>
                <a:effectLst/>
                <a:latin typeface="Calibri" panose="020F0502020204030204" pitchFamily="34" charset="0"/>
              </a:rPr>
              <a:t>— 	Dan Jurman,</a:t>
            </a:r>
            <a:r>
              <a:rPr kumimoji="0" lang="en-US" altLang="en-US" sz="1600" b="0" i="0" u="none" strike="noStrike" cap="none" normalizeH="0" dirty="0" smtClean="0">
                <a:ln>
                  <a:noFill/>
                </a:ln>
                <a:solidFill>
                  <a:schemeClr val="tx1"/>
                </a:solidFill>
                <a:effectLst/>
                <a:latin typeface="Calibri" panose="020F0502020204030204" pitchFamily="34" charset="0"/>
              </a:rPr>
              <a:t> Chairperson</a:t>
            </a:r>
          </a:p>
          <a:p>
            <a:pPr lvl="3" indent="169863" eaLnBrk="0" fontAlgn="base" hangingPunct="0">
              <a:spcBef>
                <a:spcPct val="0"/>
              </a:spcBef>
              <a:spcAft>
                <a:spcPct val="0"/>
              </a:spcAft>
            </a:pPr>
            <a:r>
              <a:rPr lang="en-US" altLang="en-US" sz="1600" baseline="0" dirty="0" smtClean="0">
                <a:latin typeface="Calibri" panose="020F0502020204030204" pitchFamily="34" charset="0"/>
              </a:rPr>
              <a:t>	Mayor’s Commission to Combat Poverty</a:t>
            </a:r>
            <a:endParaRPr kumimoji="0" lang="en-US" altLang="en-US" sz="1600" b="0" i="0" u="none" strike="noStrike" cap="none" normalizeH="0" baseline="0" dirty="0" smtClean="0">
              <a:ln>
                <a:noFill/>
              </a:ln>
              <a:solidFill>
                <a:schemeClr val="tx1"/>
              </a:solidFill>
              <a:effectLst/>
              <a:latin typeface="Calibri" panose="020F0502020204030204" pitchFamily="34" charset="0"/>
            </a:endParaRPr>
          </a:p>
        </p:txBody>
      </p:sp>
      <p:pic>
        <p:nvPicPr>
          <p:cNvPr id="10" name="Picture 9"/>
          <p:cNvPicPr>
            <a:picLocks noChangeAspect="1"/>
          </p:cNvPicPr>
          <p:nvPr/>
        </p:nvPicPr>
        <p:blipFill rotWithShape="1">
          <a:blip r:embed="rId2"/>
          <a:srcRect l="285"/>
          <a:stretch/>
        </p:blipFill>
        <p:spPr>
          <a:xfrm>
            <a:off x="1188584" y="775078"/>
            <a:ext cx="4342376" cy="5295900"/>
          </a:xfrm>
          <a:prstGeom prst="rect">
            <a:avLst/>
          </a:prstGeom>
          <a:effectLst>
            <a:outerShdw blurRad="76200" dir="13500000" sy="23000" kx="1200000" algn="br" rotWithShape="0">
              <a:prstClr val="black">
                <a:alpha val="20000"/>
              </a:prstClr>
            </a:outerShdw>
          </a:effectLst>
          <a:scene3d>
            <a:camera prst="perspectiveRight"/>
            <a:lightRig rig="threePt" dir="t"/>
          </a:scene3d>
        </p:spPr>
      </p:pic>
      <p:grpSp>
        <p:nvGrpSpPr>
          <p:cNvPr id="11" name="Group 10"/>
          <p:cNvGrpSpPr/>
          <p:nvPr/>
        </p:nvGrpSpPr>
        <p:grpSpPr>
          <a:xfrm>
            <a:off x="6032311" y="409433"/>
            <a:ext cx="4008545" cy="3725269"/>
            <a:chOff x="5105400" y="770410"/>
            <a:chExt cx="2057401" cy="2450508"/>
          </a:xfrm>
        </p:grpSpPr>
        <p:pic>
          <p:nvPicPr>
            <p:cNvPr id="12" name="Picture 4" descr="Image result for poverty commission report tec centr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754"/>
            <a:stretch/>
          </p:blipFill>
          <p:spPr bwMode="auto">
            <a:xfrm>
              <a:off x="5105400" y="941696"/>
              <a:ext cx="2057400" cy="22792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poverty commission report tec centr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5930"/>
            <a:stretch/>
          </p:blipFill>
          <p:spPr bwMode="auto">
            <a:xfrm>
              <a:off x="5105401" y="770410"/>
              <a:ext cx="2057400" cy="1249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98082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ancaster county coalition to end homeless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72" y="5679992"/>
            <a:ext cx="3173162" cy="69809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assets lancaste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assets lancaste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2282" y="5263095"/>
            <a:ext cx="1917576" cy="11777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aca lancas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994" y="3841923"/>
            <a:ext cx="2397402" cy="11675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chool district of lancaster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2658" y="5263095"/>
            <a:ext cx="2649800" cy="14721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ancaster chamber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6057" y="2457964"/>
            <a:ext cx="4050665" cy="10759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united way of lancaster county p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2612403"/>
            <a:ext cx="1849385" cy="13292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habitat for humanity lancaster pa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5578" y="4317613"/>
            <a:ext cx="2098665" cy="209866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lancaster pa naacp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3019" y="2465659"/>
            <a:ext cx="1937609" cy="11296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community action partnership logo lancaster p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447" r="4270"/>
          <a:stretch/>
        </p:blipFill>
        <p:spPr bwMode="auto">
          <a:xfrm>
            <a:off x="4941389" y="3612406"/>
            <a:ext cx="2678750" cy="165068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lhop lancaster pa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18724" y="2465659"/>
            <a:ext cx="1945519" cy="149642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central pa food bank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57132" y="3841923"/>
            <a:ext cx="1933150" cy="95046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pa department of ed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975" y="4656535"/>
            <a:ext cx="2557480" cy="71041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coalition to combat poverty lancaster pa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8105"/>
            <a:ext cx="8301623" cy="2108612"/>
          </a:xfrm>
          <a:prstGeom prst="rect">
            <a:avLst/>
          </a:prstGeom>
          <a:solidFill>
            <a:schemeClr val="accent4">
              <a:lumMod val="60000"/>
              <a:lumOff val="40000"/>
            </a:schemeClr>
          </a:solidFill>
        </p:spPr>
      </p:pic>
    </p:spTree>
    <p:extLst>
      <p:ext uri="{BB962C8B-B14F-4D97-AF65-F5344CB8AC3E}">
        <p14:creationId xmlns:p14="http://schemas.microsoft.com/office/powerpoint/2010/main" val="28164461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830996"/>
            <a:ext cx="12191999" cy="1723549"/>
          </a:xfrm>
          <a:prstGeom prst="rect">
            <a:avLst/>
          </a:prstGeom>
          <a:noFill/>
        </p:spPr>
        <p:txBody>
          <a:bodyPr wrap="square" rtlCol="0" anchor="ctr" anchorCtr="1">
            <a:spAutoFit/>
          </a:bodyPr>
          <a:lstStyle/>
          <a:p>
            <a:endParaRPr lang="en-US" sz="2400" dirty="0">
              <a:solidFill>
                <a:srgbClr val="A62B1E"/>
              </a:solidFill>
            </a:endParaRPr>
          </a:p>
          <a:p>
            <a:endParaRPr lang="en-US" sz="3600" b="1" dirty="0">
              <a:solidFill>
                <a:srgbClr val="A62B1E"/>
              </a:solidFill>
              <a:latin typeface="Franklin Gothic Book" panose="020B0503020102020204" pitchFamily="34" charset="0"/>
            </a:endParaRPr>
          </a:p>
          <a:p>
            <a:r>
              <a:rPr lang="en-US" sz="3600" b="1" dirty="0">
                <a:solidFill>
                  <a:prstClr val="white"/>
                </a:solidFill>
                <a:latin typeface="Franklin Gothic Book" panose="020B0503020102020204" pitchFamily="34" charset="0"/>
              </a:rPr>
              <a:t/>
            </a:r>
            <a:br>
              <a:rPr lang="en-US" sz="3600" b="1" dirty="0">
                <a:solidFill>
                  <a:prstClr val="white"/>
                </a:solidFill>
                <a:latin typeface="Franklin Gothic Book" panose="020B0503020102020204" pitchFamily="34" charset="0"/>
              </a:rPr>
            </a:br>
            <a:r>
              <a:rPr lang="en-US" sz="1000" b="1" dirty="0">
                <a:solidFill>
                  <a:prstClr val="white"/>
                </a:solidFill>
              </a:rPr>
              <a:t> </a:t>
            </a:r>
            <a:endParaRPr lang="en-US" sz="3600" dirty="0">
              <a:solidFill>
                <a:prstClr val="white"/>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464716" cy="6858000"/>
          </a:xfrm>
          <a:prstGeom prst="rect">
            <a:avLst/>
          </a:prstGeom>
        </p:spPr>
      </p:pic>
      <p:pic>
        <p:nvPicPr>
          <p:cNvPr id="3074" name="Picture 2" descr="Image may contain: 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326" y="4207672"/>
            <a:ext cx="1282969" cy="1282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No automatic alt text availab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36" t="15529" r="-6059" b="12409"/>
          <a:stretch/>
        </p:blipFill>
        <p:spPr bwMode="auto">
          <a:xfrm>
            <a:off x="3322735" y="4251735"/>
            <a:ext cx="1939158" cy="1238906"/>
          </a:xfrm>
          <a:prstGeom prst="rect">
            <a:avLst/>
          </a:prstGeom>
          <a:solidFill>
            <a:schemeClr val="bg1"/>
          </a:solidFill>
          <a:ln>
            <a:solidFill>
              <a:schemeClr val="tx1"/>
            </a:solidFill>
          </a:ln>
        </p:spPr>
      </p:pic>
      <p:sp>
        <p:nvSpPr>
          <p:cNvPr id="12" name="Rectangle 11"/>
          <p:cNvSpPr/>
          <p:nvPr/>
        </p:nvSpPr>
        <p:spPr>
          <a:xfrm>
            <a:off x="0" y="0"/>
            <a:ext cx="12192000" cy="3327400"/>
          </a:xfrm>
          <a:prstGeom prst="rect">
            <a:avLst/>
          </a:prstGeom>
          <a:gradFill>
            <a:gsLst>
              <a:gs pos="0">
                <a:schemeClr val="bg2">
                  <a:lumMod val="25000"/>
                  <a:alpha val="67000"/>
                </a:schemeClr>
              </a:gs>
              <a:gs pos="9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sz="2400" dirty="0"/>
          </a:p>
        </p:txBody>
      </p:sp>
      <p:pic>
        <p:nvPicPr>
          <p:cNvPr id="5" name="Picture 2" descr="Image result for neighbors united lancaster p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9326" y="1045141"/>
            <a:ext cx="1386812" cy="13155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CA_Logo_300dpi.jpg"/>
          <p:cNvPicPr/>
          <p:nvPr/>
        </p:nvPicPr>
        <p:blipFill rotWithShape="1">
          <a:blip r:embed="rId7" cstate="print">
            <a:extLst>
              <a:ext uri="{28A0092B-C50C-407E-A947-70E740481C1C}">
                <a14:useLocalDpi xmlns:a14="http://schemas.microsoft.com/office/drawing/2010/main" val="0"/>
              </a:ext>
            </a:extLst>
          </a:blip>
          <a:srcRect l="4259" t="9813" r="6141" b="11616"/>
          <a:stretch/>
        </p:blipFill>
        <p:spPr bwMode="auto">
          <a:xfrm>
            <a:off x="3438349" y="1050427"/>
            <a:ext cx="1660635" cy="1504118"/>
          </a:xfrm>
          <a:prstGeom prst="rect">
            <a:avLst/>
          </a:prstGeom>
          <a:solidFill>
            <a:schemeClr val="bg1"/>
          </a:solidFill>
          <a:ln>
            <a:solidFill>
              <a:schemeClr val="tx1"/>
            </a:solidFill>
          </a:ln>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4697" t="5931" r="6633" b="3498"/>
          <a:stretch/>
        </p:blipFill>
        <p:spPr>
          <a:xfrm>
            <a:off x="5524875" y="2346563"/>
            <a:ext cx="1471449" cy="1502979"/>
          </a:xfrm>
          <a:prstGeom prst="rect">
            <a:avLst/>
          </a:prstGeom>
          <a:solidFill>
            <a:schemeClr val="bg1"/>
          </a:solidFill>
          <a:ln>
            <a:solidFill>
              <a:schemeClr val="tx1"/>
            </a:solidFill>
          </a:ln>
        </p:spPr>
      </p:pic>
      <p:sp>
        <p:nvSpPr>
          <p:cNvPr id="11" name="Rectangle 10"/>
          <p:cNvSpPr/>
          <p:nvPr/>
        </p:nvSpPr>
        <p:spPr>
          <a:xfrm>
            <a:off x="-1" y="151516"/>
            <a:ext cx="9224211" cy="742966"/>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4000" dirty="0" smtClean="0">
                <a:solidFill>
                  <a:prstClr val="white"/>
                </a:solidFill>
                <a:latin typeface="Calibri" panose="020F0502020204030204" pitchFamily="34" charset="0"/>
              </a:rPr>
              <a:t>Neighborhood Partner Organizations</a:t>
            </a:r>
          </a:p>
        </p:txBody>
      </p:sp>
      <p:pic>
        <p:nvPicPr>
          <p:cNvPr id="13" name="Picture 2" descr="https://pbs.twimg.com/profile_images/504324696939036672/xqILc9NV.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224" y="4377690"/>
            <a:ext cx="2273129" cy="22731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8296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927" y="0"/>
            <a:ext cx="12192000" cy="2663876"/>
          </a:xfrm>
          <a:prstGeom prst="rect">
            <a:avLst/>
          </a:prstGeom>
          <a:gradFill>
            <a:gsLst>
              <a:gs pos="0">
                <a:schemeClr val="bg2">
                  <a:lumMod val="25000"/>
                  <a:alpha val="67000"/>
                </a:schemeClr>
              </a:gs>
              <a:gs pos="9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sz="2400" dirty="0"/>
          </a:p>
        </p:txBody>
      </p:sp>
      <p:pic>
        <p:nvPicPr>
          <p:cNvPr id="5" name="Picture 4"/>
          <p:cNvPicPr>
            <a:picLocks noChangeAspect="1"/>
          </p:cNvPicPr>
          <p:nvPr/>
        </p:nvPicPr>
        <p:blipFill>
          <a:blip r:embed="rId2"/>
          <a:stretch>
            <a:fillRect/>
          </a:stretch>
        </p:blipFill>
        <p:spPr>
          <a:xfrm>
            <a:off x="697832" y="-14500"/>
            <a:ext cx="11494167" cy="7122566"/>
          </a:xfrm>
          <a:prstGeom prst="rect">
            <a:avLst/>
          </a:prstGeom>
        </p:spPr>
      </p:pic>
      <p:pic>
        <p:nvPicPr>
          <p:cNvPr id="7" name="Picture 6"/>
          <p:cNvPicPr>
            <a:picLocks noChangeAspect="1"/>
          </p:cNvPicPr>
          <p:nvPr/>
        </p:nvPicPr>
        <p:blipFill>
          <a:blip r:embed="rId3"/>
          <a:stretch>
            <a:fillRect/>
          </a:stretch>
        </p:blipFill>
        <p:spPr>
          <a:xfrm>
            <a:off x="3535" y="-1"/>
            <a:ext cx="1964342" cy="6858001"/>
          </a:xfrm>
          <a:prstGeom prst="rect">
            <a:avLst/>
          </a:prstGeom>
        </p:spPr>
      </p:pic>
      <p:sp>
        <p:nvSpPr>
          <p:cNvPr id="8" name="Rectangle 7"/>
          <p:cNvSpPr/>
          <p:nvPr/>
        </p:nvSpPr>
        <p:spPr>
          <a:xfrm>
            <a:off x="2277979" y="80210"/>
            <a:ext cx="9914020" cy="737937"/>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r" defTabSz="1219110"/>
            <a:r>
              <a:rPr lang="en-US" sz="3600" dirty="0" smtClean="0">
                <a:solidFill>
                  <a:prstClr val="white"/>
                </a:solidFill>
                <a:latin typeface="Calibri" panose="020F0502020204030204" pitchFamily="34" charset="0"/>
              </a:rPr>
              <a:t>Bicycle Ambassadors &amp; Downtown Clean Team</a:t>
            </a:r>
          </a:p>
        </p:txBody>
      </p:sp>
    </p:spTree>
    <p:extLst>
      <p:ext uri="{BB962C8B-B14F-4D97-AF65-F5344CB8AC3E}">
        <p14:creationId xmlns:p14="http://schemas.microsoft.com/office/powerpoint/2010/main" val="28250711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s://scontent-lga3-1.xx.fbcdn.net/t31.0-8/13908807_894157690690089_4106973914016407177_o.jpg"/>
          <p:cNvPicPr>
            <a:picLocks noChangeAspect="1" noChangeArrowheads="1"/>
          </p:cNvPicPr>
          <p:nvPr/>
        </p:nvPicPr>
        <p:blipFill rotWithShape="1">
          <a:blip r:embed="rId2">
            <a:extLst>
              <a:ext uri="{28A0092B-C50C-407E-A947-70E740481C1C}">
                <a14:useLocalDpi xmlns:a14="http://schemas.microsoft.com/office/drawing/2010/main" val="0"/>
              </a:ext>
            </a:extLst>
          </a:blip>
          <a:srcRect t="10562" b="13300"/>
          <a:stretch/>
        </p:blipFill>
        <p:spPr bwMode="auto">
          <a:xfrm>
            <a:off x="1588" y="-95534"/>
            <a:ext cx="12192000" cy="695353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Image result for neighbors united lancaster 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8035" y="4879646"/>
            <a:ext cx="1888433" cy="179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0"/>
            <a:ext cx="12192000" cy="3327400"/>
          </a:xfrm>
          <a:prstGeom prst="rect">
            <a:avLst/>
          </a:prstGeom>
          <a:gradFill>
            <a:gsLst>
              <a:gs pos="0">
                <a:schemeClr val="bg2">
                  <a:lumMod val="25000"/>
                  <a:alpha val="67000"/>
                </a:schemeClr>
              </a:gs>
              <a:gs pos="9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sz="2400" dirty="0"/>
          </a:p>
        </p:txBody>
      </p:sp>
      <p:sp>
        <p:nvSpPr>
          <p:cNvPr id="6" name="Rectangle 5"/>
          <p:cNvSpPr/>
          <p:nvPr/>
        </p:nvSpPr>
        <p:spPr>
          <a:xfrm>
            <a:off x="-16042" y="224589"/>
            <a:ext cx="10812379" cy="911985"/>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4000" dirty="0" smtClean="0">
                <a:solidFill>
                  <a:prstClr val="white"/>
                </a:solidFill>
                <a:latin typeface="Calibri" panose="020F0502020204030204" pitchFamily="34" charset="0"/>
              </a:rPr>
              <a:t>Northeast Lancaster Neighborhood Stabilization</a:t>
            </a:r>
          </a:p>
        </p:txBody>
      </p:sp>
    </p:spTree>
    <p:extLst>
      <p:ext uri="{BB962C8B-B14F-4D97-AF65-F5344CB8AC3E}">
        <p14:creationId xmlns:p14="http://schemas.microsoft.com/office/powerpoint/2010/main" val="26006482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twodudes.com/sites/default/files/171020GovArts_1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4" y="-1363579"/>
            <a:ext cx="12320818" cy="82215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89" r="4003"/>
          <a:stretch/>
        </p:blipFill>
        <p:spPr>
          <a:xfrm>
            <a:off x="1" y="3086643"/>
            <a:ext cx="2711116" cy="3771356"/>
          </a:xfrm>
          <a:prstGeom prst="rect">
            <a:avLst/>
          </a:prstGeom>
          <a:ln w="76200">
            <a:solidFill>
              <a:schemeClr val="bg1"/>
            </a:solidFill>
            <a:miter lim="800000"/>
          </a:ln>
        </p:spPr>
      </p:pic>
      <p:sp>
        <p:nvSpPr>
          <p:cNvPr id="7" name="Rectangle 6"/>
          <p:cNvSpPr/>
          <p:nvPr/>
        </p:nvSpPr>
        <p:spPr>
          <a:xfrm>
            <a:off x="-16042" y="224589"/>
            <a:ext cx="5422432" cy="1238451"/>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4000" dirty="0" err="1" smtClean="0">
                <a:solidFill>
                  <a:prstClr val="white"/>
                </a:solidFill>
                <a:latin typeface="Calibri" panose="020F0502020204030204" pitchFamily="34" charset="0"/>
              </a:rPr>
              <a:t>SoWe</a:t>
            </a:r>
            <a:r>
              <a:rPr lang="en-US" sz="4000" dirty="0" smtClean="0">
                <a:solidFill>
                  <a:prstClr val="white"/>
                </a:solidFill>
                <a:latin typeface="Calibri" panose="020F0502020204030204" pitchFamily="34" charset="0"/>
              </a:rPr>
              <a:t> Mural </a:t>
            </a:r>
            <a:r>
              <a:rPr lang="en-US" sz="4000" dirty="0" smtClean="0">
                <a:solidFill>
                  <a:prstClr val="white"/>
                </a:solidFill>
                <a:latin typeface="Calibri" panose="020F0502020204030204" pitchFamily="34" charset="0"/>
              </a:rPr>
              <a:t>Project</a:t>
            </a:r>
          </a:p>
          <a:p>
            <a:pPr marL="457200" indent="-457200" defTabSz="1219110">
              <a:buFont typeface="Arial" panose="020B0604020202020204" pitchFamily="34" charset="0"/>
              <a:buChar char="•"/>
            </a:pPr>
            <a:r>
              <a:rPr lang="en-US" sz="2800" i="1" dirty="0" smtClean="0">
                <a:solidFill>
                  <a:prstClr val="white"/>
                </a:solidFill>
                <a:latin typeface="Calibri" panose="020F0502020204030204" pitchFamily="34" charset="0"/>
              </a:rPr>
              <a:t>30 murals and growing</a:t>
            </a:r>
            <a:endParaRPr lang="en-US" sz="2400" i="1" dirty="0" smtClean="0">
              <a:solidFill>
                <a:prstClr val="white"/>
              </a:solidFill>
              <a:latin typeface="Calibri" panose="020F0502020204030204" pitchFamily="34" charset="0"/>
            </a:endParaRPr>
          </a:p>
        </p:txBody>
      </p:sp>
    </p:spTree>
    <p:extLst>
      <p:ext uri="{BB962C8B-B14F-4D97-AF65-F5344CB8AC3E}">
        <p14:creationId xmlns:p14="http://schemas.microsoft.com/office/powerpoint/2010/main" val="29707280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etavodjNT4whED9PdhBlRr0wIKnw6K0PGqBnTHlg-zDDDzl5lv8B7tAzlMV-YngBDB_nk_ogw30oo0mTSoDPqAqxZUb59maZ0cdniX9MCugz9tv-pV8RIG93ybWjEyRoDVcTayWFnq4WNEwBVeIN-Ix4PGb15bzcabqdzUiwXmGOxr5qhJuQM3yYef4-tBLFSyY4rHTz-PpzDTYZjR4X7WPH7CEIMsYMk32prAAPOkt4n1yCVqNVTAYXsJpE7mYik-tpfYO5ObwVUTiJ3gxG94XcMxVTXG8NNlK1O6xRxJ9kTlDbGK2U5j81hpt3biQ3pKc0kY0yE8m-DAwnJaOtx1Ggd8UNA3WkzIALHU39zqaV4b1ykUrPWFklOvbLDdUIf0H3UGgohabiyrL-dl5sfUgeeILfBVqcetIjpZTkpmc1Zgo3VNPWX7bqK1huvTsRneU_C37-5eCLVvC7_YjEIhpu6Y_5X7BYXVNtzgiHxgXP7GyXOGW0vARSHJq95xxgpUKyq3oiTRfUVkcI-THip4IvCli0sKPdWxXbRJ-47Ky5Vl7TKZBemnf3LQddiRNqDMN2qznWT1fD8m3tafbicdAx3yayThRV2K4gmhxf=w1634-h920-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95" y="-1"/>
            <a:ext cx="12368303" cy="6956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4758" y="-1544626"/>
            <a:ext cx="9121592" cy="666784"/>
          </a:xfrm>
          <a:prstGeom prst="rect">
            <a:avLst/>
          </a:prstGeom>
          <a:noFill/>
        </p:spPr>
        <p:txBody>
          <a:bodyPr wrap="none" lIns="91436" tIns="45719" rIns="91436" bIns="45719" rtlCol="0">
            <a:spAutoFit/>
          </a:bodyPr>
          <a:lstStyle/>
          <a:p>
            <a:pPr defTabSz="1219110"/>
            <a:r>
              <a:rPr lang="en-US" sz="3733" b="1" dirty="0" smtClean="0">
                <a:solidFill>
                  <a:prstClr val="white"/>
                </a:solidFill>
                <a:effectLst>
                  <a:outerShdw blurRad="50800" dist="38100" dir="2700000" algn="tl" rotWithShape="0">
                    <a:prstClr val="black">
                      <a:alpha val="79000"/>
                    </a:prstClr>
                  </a:outerShdw>
                </a:effectLst>
                <a:latin typeface="Calibri" panose="020F0502020204030204" pitchFamily="34" charset="0"/>
              </a:rPr>
              <a:t>Southeast Arbor Day Tree Planting: 100 Trees</a:t>
            </a:r>
            <a:endParaRPr lang="en-US" sz="3733" b="1" dirty="0">
              <a:solidFill>
                <a:prstClr val="white"/>
              </a:solidFill>
              <a:effectLst>
                <a:outerShdw blurRad="50800" dist="38100" dir="2700000" algn="tl" rotWithShape="0">
                  <a:prstClr val="black">
                    <a:alpha val="79000"/>
                  </a:prstClr>
                </a:outerShdw>
              </a:effectLst>
              <a:latin typeface="Calibri" panose="020F0502020204030204" pitchFamily="34" charset="0"/>
            </a:endParaRPr>
          </a:p>
        </p:txBody>
      </p:sp>
      <p:sp>
        <p:nvSpPr>
          <p:cNvPr id="8" name="Rectangle 7"/>
          <p:cNvSpPr/>
          <p:nvPr/>
        </p:nvSpPr>
        <p:spPr>
          <a:xfrm>
            <a:off x="1" y="465220"/>
            <a:ext cx="6641432" cy="2229853"/>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4000" dirty="0" smtClean="0">
                <a:solidFill>
                  <a:prstClr val="white"/>
                </a:solidFill>
                <a:latin typeface="Calibri" panose="020F0502020204030204" pitchFamily="34" charset="0"/>
              </a:rPr>
              <a:t>Lancaster Tree Tenders</a:t>
            </a:r>
          </a:p>
          <a:p>
            <a:pPr marL="342900" indent="-342900" defTabSz="1219110">
              <a:buFont typeface="Arial" panose="020B0604020202020204" pitchFamily="34" charset="0"/>
              <a:buChar char="•"/>
            </a:pPr>
            <a:r>
              <a:rPr lang="en-US" sz="2000" i="1" dirty="0" smtClean="0">
                <a:solidFill>
                  <a:prstClr val="white"/>
                </a:solidFill>
                <a:latin typeface="Calibri" panose="020F0502020204030204" pitchFamily="34" charset="0"/>
              </a:rPr>
              <a:t>Over 300 street trees planted since spring 2017</a:t>
            </a:r>
          </a:p>
          <a:p>
            <a:pPr marL="342900" indent="-342900" defTabSz="1219110">
              <a:buFont typeface="Arial" panose="020B0604020202020204" pitchFamily="34" charset="0"/>
              <a:buChar char="•"/>
            </a:pPr>
            <a:r>
              <a:rPr lang="en-US" sz="2000" i="1" dirty="0" smtClean="0">
                <a:solidFill>
                  <a:prstClr val="white"/>
                </a:solidFill>
                <a:latin typeface="Calibri" panose="020F0502020204030204" pitchFamily="34" charset="0"/>
              </a:rPr>
              <a:t>Nearly 600 yard and riparian buffer trees planted</a:t>
            </a:r>
            <a:endParaRPr lang="en-US" sz="2000" i="1" dirty="0">
              <a:solidFill>
                <a:prstClr val="white"/>
              </a:solidFill>
              <a:latin typeface="Calibri" panose="020F0502020204030204" pitchFamily="34" charset="0"/>
            </a:endParaRPr>
          </a:p>
          <a:p>
            <a:pPr marL="342900" indent="-342900" defTabSz="1219110">
              <a:buFont typeface="Arial" panose="020B0604020202020204" pitchFamily="34" charset="0"/>
              <a:buChar char="•"/>
            </a:pPr>
            <a:r>
              <a:rPr lang="en-US" sz="2000" i="1" dirty="0" smtClean="0">
                <a:solidFill>
                  <a:prstClr val="white"/>
                </a:solidFill>
                <a:latin typeface="Calibri" panose="020F0502020204030204" pitchFamily="34" charset="0"/>
              </a:rPr>
              <a:t>Over 1,500 new street-tree planting sites identified</a:t>
            </a:r>
          </a:p>
          <a:p>
            <a:pPr marL="342900" indent="-342900" defTabSz="1219110">
              <a:buFont typeface="Arial" panose="020B0604020202020204" pitchFamily="34" charset="0"/>
              <a:buChar char="•"/>
            </a:pPr>
            <a:r>
              <a:rPr lang="en-US" sz="2000" i="1" dirty="0" smtClean="0">
                <a:solidFill>
                  <a:prstClr val="white"/>
                </a:solidFill>
                <a:latin typeface="Calibri" panose="020F0502020204030204" pitchFamily="34" charset="0"/>
              </a:rPr>
              <a:t>Over 500 hours of volunteer hours spent</a:t>
            </a:r>
            <a:endParaRPr lang="en-US" sz="3600" i="1" dirty="0">
              <a:solidFill>
                <a:prstClr val="white"/>
              </a:solidFill>
              <a:latin typeface="Calibri" panose="020F0502020204030204" pitchFamily="34" charset="0"/>
            </a:endParaRPr>
          </a:p>
        </p:txBody>
      </p:sp>
    </p:spTree>
    <p:extLst>
      <p:ext uri="{BB962C8B-B14F-4D97-AF65-F5344CB8AC3E}">
        <p14:creationId xmlns:p14="http://schemas.microsoft.com/office/powerpoint/2010/main" val="25610375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spect="1"/>
          </p:cNvSpPr>
          <p:nvPr/>
        </p:nvSpPr>
        <p:spPr>
          <a:xfrm>
            <a:off x="8696743" y="4462670"/>
            <a:ext cx="3328614" cy="2188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62526" y="-1774180"/>
            <a:ext cx="13154526" cy="8639137"/>
          </a:xfrm>
          <a:prstGeom prst="rect">
            <a:avLst/>
          </a:prstGeom>
        </p:spPr>
      </p:pic>
      <p:sp>
        <p:nvSpPr>
          <p:cNvPr id="8" name="Rectangle 7"/>
          <p:cNvSpPr/>
          <p:nvPr/>
        </p:nvSpPr>
        <p:spPr>
          <a:xfrm>
            <a:off x="6962274" y="144379"/>
            <a:ext cx="5229726" cy="1860886"/>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defTabSz="1219110"/>
            <a:r>
              <a:rPr lang="en-US" sz="4000" dirty="0" smtClean="0">
                <a:solidFill>
                  <a:prstClr val="white"/>
                </a:solidFill>
                <a:latin typeface="Calibri" panose="020F0502020204030204" pitchFamily="34" charset="0"/>
              </a:rPr>
              <a:t>Adopt-a-Block Program</a:t>
            </a:r>
          </a:p>
          <a:p>
            <a:pPr marL="342900" indent="-342900" defTabSz="1219110">
              <a:buFont typeface="Arial" panose="020B0604020202020204" pitchFamily="34" charset="0"/>
              <a:buChar char="•"/>
            </a:pPr>
            <a:r>
              <a:rPr lang="en-US" sz="2400" i="1" dirty="0" smtClean="0">
                <a:solidFill>
                  <a:prstClr val="white"/>
                </a:solidFill>
                <a:latin typeface="Calibri" panose="020F0502020204030204" pitchFamily="34" charset="0"/>
              </a:rPr>
              <a:t>84 participants signed up to date</a:t>
            </a:r>
          </a:p>
          <a:p>
            <a:pPr marL="342900" indent="-342900" defTabSz="1219110">
              <a:buFont typeface="Arial" panose="020B0604020202020204" pitchFamily="34" charset="0"/>
              <a:buChar char="•"/>
            </a:pPr>
            <a:r>
              <a:rPr lang="en-US" sz="2400" i="1" dirty="0" smtClean="0">
                <a:solidFill>
                  <a:prstClr val="white"/>
                </a:solidFill>
                <a:latin typeface="Calibri" panose="020F0502020204030204" pitchFamily="34" charset="0"/>
              </a:rPr>
              <a:t>Over 16 miles of adopted streets</a:t>
            </a:r>
          </a:p>
        </p:txBody>
      </p:sp>
    </p:spTree>
    <p:extLst>
      <p:ext uri="{BB962C8B-B14F-4D97-AF65-F5344CB8AC3E}">
        <p14:creationId xmlns:p14="http://schemas.microsoft.com/office/powerpoint/2010/main" val="14372204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2797" y="-119097"/>
            <a:ext cx="12703677" cy="7145818"/>
          </a:xfrm>
          <a:prstGeom prst="rect">
            <a:avLst/>
          </a:prstGeom>
        </p:spPr>
      </p:pic>
      <p:sp>
        <p:nvSpPr>
          <p:cNvPr id="7" name="Rectangle 6"/>
          <p:cNvSpPr/>
          <p:nvPr/>
        </p:nvSpPr>
        <p:spPr>
          <a:xfrm>
            <a:off x="5662863" y="5085347"/>
            <a:ext cx="6578017" cy="1203381"/>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nchorCtr="1"/>
          <a:lstStyle/>
          <a:p>
            <a:pPr defTabSz="1219110"/>
            <a:r>
              <a:rPr lang="en-US" sz="3200" dirty="0" smtClean="0">
                <a:solidFill>
                  <a:prstClr val="white"/>
                </a:solidFill>
                <a:latin typeface="Calibri" panose="020F0502020204030204" pitchFamily="34" charset="0"/>
              </a:rPr>
              <a:t>Trash Receptacle Adoption Program</a:t>
            </a:r>
          </a:p>
          <a:p>
            <a:pPr marL="457200" indent="-457200" defTabSz="1219110">
              <a:buFont typeface="Arial" panose="020B0604020202020204" pitchFamily="34" charset="0"/>
              <a:buChar char="•"/>
            </a:pPr>
            <a:r>
              <a:rPr lang="en-US" sz="2400" i="1" dirty="0" smtClean="0">
                <a:solidFill>
                  <a:prstClr val="white"/>
                </a:solidFill>
                <a:latin typeface="Calibri" panose="020F0502020204030204" pitchFamily="34" charset="0"/>
              </a:rPr>
              <a:t>73 installations to date</a:t>
            </a:r>
            <a:endParaRPr lang="en-US" sz="2400" i="1" dirty="0">
              <a:solidFill>
                <a:prstClr val="white"/>
              </a:solidFill>
              <a:latin typeface="Calibri" panose="020F0502020204030204" pitchFamily="34" charset="0"/>
            </a:endParaRPr>
          </a:p>
        </p:txBody>
      </p:sp>
    </p:spTree>
    <p:extLst>
      <p:ext uri="{BB962C8B-B14F-4D97-AF65-F5344CB8AC3E}">
        <p14:creationId xmlns:p14="http://schemas.microsoft.com/office/powerpoint/2010/main" val="34563490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73" r="232"/>
          <a:stretch/>
        </p:blipFill>
        <p:spPr bwMode="auto">
          <a:xfrm>
            <a:off x="-3544" y="-1"/>
            <a:ext cx="12195544" cy="701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254486" y="156398"/>
            <a:ext cx="6977270" cy="1219200"/>
          </a:xfrm>
          <a:prstGeom prst="rect">
            <a:avLst/>
          </a:prstGeom>
          <a:solidFill>
            <a:srgbClr val="ED27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1219110"/>
            <a:endParaRPr lang="en-US" sz="2400" dirty="0">
              <a:solidFill>
                <a:prstClr val="white"/>
              </a:solidFill>
            </a:endParaRPr>
          </a:p>
        </p:txBody>
      </p:sp>
      <p:grpSp>
        <p:nvGrpSpPr>
          <p:cNvPr id="6" name="Group 5"/>
          <p:cNvGrpSpPr/>
          <p:nvPr/>
        </p:nvGrpSpPr>
        <p:grpSpPr>
          <a:xfrm>
            <a:off x="5559285" y="359598"/>
            <a:ext cx="6404113" cy="1059069"/>
            <a:chOff x="457199" y="438150"/>
            <a:chExt cx="8645553" cy="1378781"/>
          </a:xfrm>
        </p:grpSpPr>
        <p:sp>
          <p:nvSpPr>
            <p:cNvPr id="7" name="Content Placeholder 2"/>
            <p:cNvSpPr txBox="1">
              <a:spLocks/>
            </p:cNvSpPr>
            <p:nvPr/>
          </p:nvSpPr>
          <p:spPr>
            <a:xfrm>
              <a:off x="457199" y="438150"/>
              <a:ext cx="8645553" cy="137878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dirty="0" smtClean="0">
                  <a:solidFill>
                    <a:prstClr val="white"/>
                  </a:solidFill>
                  <a:effectLst>
                    <a:outerShdw blurRad="50800" dist="38100" dir="5400000" algn="t" rotWithShape="0">
                      <a:prstClr val="black">
                        <a:alpha val="40000"/>
                      </a:prstClr>
                    </a:outerShdw>
                  </a:effectLst>
                  <a:latin typeface="Calibri" panose="020F0502020204030204" pitchFamily="34" charset="0"/>
                </a:rPr>
                <a:t>The City of Lancaster, PA</a:t>
              </a:r>
              <a:endParaRPr lang="en-US" sz="6000" dirty="0">
                <a:solidFill>
                  <a:srgbClr val="3F3F3F"/>
                </a:solidFill>
                <a:effectLst>
                  <a:outerShdw blurRad="50800" dist="38100" dir="5400000" algn="t" rotWithShape="0">
                    <a:prstClr val="black">
                      <a:alpha val="40000"/>
                    </a:prstClr>
                  </a:outerShdw>
                </a:effectLst>
                <a:latin typeface="Calibri" panose="020F0502020204030204" pitchFamily="34" charset="0"/>
              </a:endParaRPr>
            </a:p>
          </p:txBody>
        </p:sp>
        <p:cxnSp>
          <p:nvCxnSpPr>
            <p:cNvPr id="8" name="Straight Connector 7"/>
            <p:cNvCxnSpPr/>
            <p:nvPr/>
          </p:nvCxnSpPr>
          <p:spPr>
            <a:xfrm>
              <a:off x="585116" y="1477627"/>
              <a:ext cx="85176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60180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529389" y="2163009"/>
            <a:ext cx="11325727" cy="2745875"/>
          </a:xfrm>
          <a:prstGeom prst="rect">
            <a:avLst/>
          </a:prstGeom>
        </p:spPr>
        <p:txBody>
          <a:bodyPr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8000" dirty="0" smtClean="0">
                <a:solidFill>
                  <a:prstClr val="white"/>
                </a:solidFill>
                <a:effectLst>
                  <a:outerShdw blurRad="38100" dist="38100" dir="2700000" algn="tl">
                    <a:srgbClr val="000000">
                      <a:alpha val="43137"/>
                    </a:srgbClr>
                  </a:outerShdw>
                </a:effectLst>
              </a:rPr>
              <a:t>Leveraging for the Future</a:t>
            </a:r>
            <a:endParaRPr lang="en-US" sz="96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80511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076"/>
          <a:stretch/>
        </p:blipFill>
        <p:spPr>
          <a:xfrm>
            <a:off x="-144379" y="-59943"/>
            <a:ext cx="12336380" cy="6917943"/>
          </a:xfrm>
          <a:prstGeom prst="rect">
            <a:avLst/>
          </a:prstGeom>
        </p:spPr>
      </p:pic>
      <p:sp>
        <p:nvSpPr>
          <p:cNvPr id="9" name="Rectangle 8"/>
          <p:cNvSpPr/>
          <p:nvPr/>
        </p:nvSpPr>
        <p:spPr>
          <a:xfrm>
            <a:off x="5540991" y="5390147"/>
            <a:ext cx="6651010" cy="1203381"/>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nchorCtr="1"/>
          <a:lstStyle/>
          <a:p>
            <a:pPr algn="r" defTabSz="1219110"/>
            <a:r>
              <a:rPr lang="en-US" sz="3600" dirty="0" smtClean="0">
                <a:solidFill>
                  <a:prstClr val="white"/>
                </a:solidFill>
                <a:latin typeface="Calibri" panose="020F0502020204030204" pitchFamily="34" charset="0"/>
              </a:rPr>
              <a:t>Revitalizing South Lancaster</a:t>
            </a:r>
          </a:p>
          <a:p>
            <a:pPr algn="r" defTabSz="1219110"/>
            <a:r>
              <a:rPr lang="en-US" sz="2800" dirty="0" smtClean="0">
                <a:solidFill>
                  <a:prstClr val="white"/>
                </a:solidFill>
                <a:latin typeface="Calibri" panose="020F0502020204030204" pitchFamily="34" charset="0"/>
              </a:rPr>
              <a:t>$4.85 million in grants awarded since 2014</a:t>
            </a:r>
          </a:p>
        </p:txBody>
      </p:sp>
    </p:spTree>
    <p:extLst>
      <p:ext uri="{BB962C8B-B14F-4D97-AF65-F5344CB8AC3E}">
        <p14:creationId xmlns:p14="http://schemas.microsoft.com/office/powerpoint/2010/main" val="11175360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36" y="0"/>
            <a:ext cx="12379796" cy="6858000"/>
          </a:xfrm>
          <a:prstGeom prst="rect">
            <a:avLst/>
          </a:prstGeom>
        </p:spPr>
      </p:pic>
      <p:sp>
        <p:nvSpPr>
          <p:cNvPr id="6" name="Rectangular Callout 5"/>
          <p:cNvSpPr/>
          <p:nvPr/>
        </p:nvSpPr>
        <p:spPr>
          <a:xfrm>
            <a:off x="936052" y="2271562"/>
            <a:ext cx="3083692" cy="1919250"/>
          </a:xfrm>
          <a:custGeom>
            <a:avLst/>
            <a:gdLst>
              <a:gd name="connsiteX0" fmla="*/ 0 w 3176337"/>
              <a:gd name="connsiteY0" fmla="*/ 0 h 1684421"/>
              <a:gd name="connsiteX1" fmla="*/ 529390 w 3176337"/>
              <a:gd name="connsiteY1" fmla="*/ 0 h 1684421"/>
              <a:gd name="connsiteX2" fmla="*/ 529390 w 3176337"/>
              <a:gd name="connsiteY2" fmla="*/ 0 h 1684421"/>
              <a:gd name="connsiteX3" fmla="*/ 1323474 w 3176337"/>
              <a:gd name="connsiteY3" fmla="*/ 0 h 1684421"/>
              <a:gd name="connsiteX4" fmla="*/ 3176337 w 3176337"/>
              <a:gd name="connsiteY4" fmla="*/ 0 h 1684421"/>
              <a:gd name="connsiteX5" fmla="*/ 3176337 w 3176337"/>
              <a:gd name="connsiteY5" fmla="*/ 982579 h 1684421"/>
              <a:gd name="connsiteX6" fmla="*/ 3176337 w 3176337"/>
              <a:gd name="connsiteY6" fmla="*/ 982579 h 1684421"/>
              <a:gd name="connsiteX7" fmla="*/ 3176337 w 3176337"/>
              <a:gd name="connsiteY7" fmla="*/ 1403684 h 1684421"/>
              <a:gd name="connsiteX8" fmla="*/ 3176337 w 3176337"/>
              <a:gd name="connsiteY8" fmla="*/ 1684421 h 1684421"/>
              <a:gd name="connsiteX9" fmla="*/ 1323474 w 3176337"/>
              <a:gd name="connsiteY9" fmla="*/ 1684421 h 1684421"/>
              <a:gd name="connsiteX10" fmla="*/ 914340 w 3176337"/>
              <a:gd name="connsiteY10" fmla="*/ 2257663 h 1684421"/>
              <a:gd name="connsiteX11" fmla="*/ 529390 w 3176337"/>
              <a:gd name="connsiteY11" fmla="*/ 1684421 h 1684421"/>
              <a:gd name="connsiteX12" fmla="*/ 0 w 3176337"/>
              <a:gd name="connsiteY12" fmla="*/ 1684421 h 1684421"/>
              <a:gd name="connsiteX13" fmla="*/ 0 w 3176337"/>
              <a:gd name="connsiteY13" fmla="*/ 1403684 h 1684421"/>
              <a:gd name="connsiteX14" fmla="*/ 0 w 3176337"/>
              <a:gd name="connsiteY14" fmla="*/ 982579 h 1684421"/>
              <a:gd name="connsiteX15" fmla="*/ 0 w 3176337"/>
              <a:gd name="connsiteY15" fmla="*/ 982579 h 1684421"/>
              <a:gd name="connsiteX16" fmla="*/ 0 w 3176337"/>
              <a:gd name="connsiteY16" fmla="*/ 0 h 1684421"/>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323474 w 3176337"/>
              <a:gd name="connsiteY9" fmla="*/ 1684421 h 2257663"/>
              <a:gd name="connsiteX10" fmla="*/ 914340 w 3176337"/>
              <a:gd name="connsiteY10" fmla="*/ 2257663 h 2257663"/>
              <a:gd name="connsiteX11" fmla="*/ 1005640 w 3176337"/>
              <a:gd name="connsiteY11" fmla="*/ 16653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005640 w 3176337"/>
              <a:gd name="connsiteY11" fmla="*/ 16653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329490 w 3176337"/>
              <a:gd name="connsiteY11" fmla="*/ 17034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367910 w 3176337"/>
              <a:gd name="connsiteY11" fmla="*/ 1688103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88423 h 2257663"/>
              <a:gd name="connsiteX10" fmla="*/ 914340 w 3176337"/>
              <a:gd name="connsiteY10" fmla="*/ 2257663 h 2257663"/>
              <a:gd name="connsiteX11" fmla="*/ 1367910 w 3176337"/>
              <a:gd name="connsiteY11" fmla="*/ 1688103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196190"/>
              <a:gd name="connsiteX1" fmla="*/ 529390 w 3176337"/>
              <a:gd name="connsiteY1" fmla="*/ 0 h 2196190"/>
              <a:gd name="connsiteX2" fmla="*/ 529390 w 3176337"/>
              <a:gd name="connsiteY2" fmla="*/ 0 h 2196190"/>
              <a:gd name="connsiteX3" fmla="*/ 1323474 w 3176337"/>
              <a:gd name="connsiteY3" fmla="*/ 0 h 2196190"/>
              <a:gd name="connsiteX4" fmla="*/ 3176337 w 3176337"/>
              <a:gd name="connsiteY4" fmla="*/ 0 h 2196190"/>
              <a:gd name="connsiteX5" fmla="*/ 3176337 w 3176337"/>
              <a:gd name="connsiteY5" fmla="*/ 982579 h 2196190"/>
              <a:gd name="connsiteX6" fmla="*/ 3176337 w 3176337"/>
              <a:gd name="connsiteY6" fmla="*/ 982579 h 2196190"/>
              <a:gd name="connsiteX7" fmla="*/ 3176337 w 3176337"/>
              <a:gd name="connsiteY7" fmla="*/ 1403684 h 2196190"/>
              <a:gd name="connsiteX8" fmla="*/ 3176337 w 3176337"/>
              <a:gd name="connsiteY8" fmla="*/ 1684421 h 2196190"/>
              <a:gd name="connsiteX9" fmla="*/ 1723524 w 3176337"/>
              <a:gd name="connsiteY9" fmla="*/ 1688423 h 2196190"/>
              <a:gd name="connsiteX10" fmla="*/ 1513695 w 3176337"/>
              <a:gd name="connsiteY10" fmla="*/ 2196190 h 2196190"/>
              <a:gd name="connsiteX11" fmla="*/ 1367910 w 3176337"/>
              <a:gd name="connsiteY11" fmla="*/ 1688103 h 2196190"/>
              <a:gd name="connsiteX12" fmla="*/ 0 w 3176337"/>
              <a:gd name="connsiteY12" fmla="*/ 1684421 h 2196190"/>
              <a:gd name="connsiteX13" fmla="*/ 0 w 3176337"/>
              <a:gd name="connsiteY13" fmla="*/ 1403684 h 2196190"/>
              <a:gd name="connsiteX14" fmla="*/ 0 w 3176337"/>
              <a:gd name="connsiteY14" fmla="*/ 982579 h 2196190"/>
              <a:gd name="connsiteX15" fmla="*/ 0 w 3176337"/>
              <a:gd name="connsiteY15" fmla="*/ 982579 h 2196190"/>
              <a:gd name="connsiteX16" fmla="*/ 0 w 3176337"/>
              <a:gd name="connsiteY16" fmla="*/ 0 h 2196190"/>
              <a:gd name="connsiteX0" fmla="*/ 0 w 3176337"/>
              <a:gd name="connsiteY0" fmla="*/ 0 h 2188506"/>
              <a:gd name="connsiteX1" fmla="*/ 529390 w 3176337"/>
              <a:gd name="connsiteY1" fmla="*/ 0 h 2188506"/>
              <a:gd name="connsiteX2" fmla="*/ 529390 w 3176337"/>
              <a:gd name="connsiteY2" fmla="*/ 0 h 2188506"/>
              <a:gd name="connsiteX3" fmla="*/ 1323474 w 3176337"/>
              <a:gd name="connsiteY3" fmla="*/ 0 h 2188506"/>
              <a:gd name="connsiteX4" fmla="*/ 3176337 w 3176337"/>
              <a:gd name="connsiteY4" fmla="*/ 0 h 2188506"/>
              <a:gd name="connsiteX5" fmla="*/ 3176337 w 3176337"/>
              <a:gd name="connsiteY5" fmla="*/ 982579 h 2188506"/>
              <a:gd name="connsiteX6" fmla="*/ 3176337 w 3176337"/>
              <a:gd name="connsiteY6" fmla="*/ 982579 h 2188506"/>
              <a:gd name="connsiteX7" fmla="*/ 3176337 w 3176337"/>
              <a:gd name="connsiteY7" fmla="*/ 1403684 h 2188506"/>
              <a:gd name="connsiteX8" fmla="*/ 3176337 w 3176337"/>
              <a:gd name="connsiteY8" fmla="*/ 1684421 h 2188506"/>
              <a:gd name="connsiteX9" fmla="*/ 1723524 w 3176337"/>
              <a:gd name="connsiteY9" fmla="*/ 1688423 h 2188506"/>
              <a:gd name="connsiteX10" fmla="*/ 1559799 w 3176337"/>
              <a:gd name="connsiteY10" fmla="*/ 2188506 h 2188506"/>
              <a:gd name="connsiteX11" fmla="*/ 1367910 w 3176337"/>
              <a:gd name="connsiteY11" fmla="*/ 1688103 h 2188506"/>
              <a:gd name="connsiteX12" fmla="*/ 0 w 3176337"/>
              <a:gd name="connsiteY12" fmla="*/ 1684421 h 2188506"/>
              <a:gd name="connsiteX13" fmla="*/ 0 w 3176337"/>
              <a:gd name="connsiteY13" fmla="*/ 1403684 h 2188506"/>
              <a:gd name="connsiteX14" fmla="*/ 0 w 3176337"/>
              <a:gd name="connsiteY14" fmla="*/ 982579 h 2188506"/>
              <a:gd name="connsiteX15" fmla="*/ 0 w 3176337"/>
              <a:gd name="connsiteY15" fmla="*/ 982579 h 2188506"/>
              <a:gd name="connsiteX16" fmla="*/ 0 w 3176337"/>
              <a:gd name="connsiteY16" fmla="*/ 0 h 218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6337" h="2188506">
                <a:moveTo>
                  <a:pt x="0" y="0"/>
                </a:moveTo>
                <a:lnTo>
                  <a:pt x="529390" y="0"/>
                </a:lnTo>
                <a:lnTo>
                  <a:pt x="529390" y="0"/>
                </a:lnTo>
                <a:lnTo>
                  <a:pt x="1323474" y="0"/>
                </a:lnTo>
                <a:lnTo>
                  <a:pt x="3176337" y="0"/>
                </a:lnTo>
                <a:lnTo>
                  <a:pt x="3176337" y="982579"/>
                </a:lnTo>
                <a:lnTo>
                  <a:pt x="3176337" y="982579"/>
                </a:lnTo>
                <a:lnTo>
                  <a:pt x="3176337" y="1403684"/>
                </a:lnTo>
                <a:lnTo>
                  <a:pt x="3176337" y="1684421"/>
                </a:lnTo>
                <a:lnTo>
                  <a:pt x="1723524" y="1688423"/>
                </a:lnTo>
                <a:lnTo>
                  <a:pt x="1559799" y="2188506"/>
                </a:lnTo>
                <a:lnTo>
                  <a:pt x="1367910" y="1688103"/>
                </a:lnTo>
                <a:lnTo>
                  <a:pt x="0" y="1684421"/>
                </a:lnTo>
                <a:lnTo>
                  <a:pt x="0" y="1403684"/>
                </a:lnTo>
                <a:lnTo>
                  <a:pt x="0" y="982579"/>
                </a:lnTo>
                <a:lnTo>
                  <a:pt x="0" y="982579"/>
                </a:lnTo>
                <a:lnTo>
                  <a:pt x="0" y="0"/>
                </a:lnTo>
                <a:close/>
              </a:path>
            </a:pathLst>
          </a:custGeom>
          <a:solidFill>
            <a:srgbClr val="ED2736">
              <a:alpha val="6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5760" rtlCol="0" anchor="ctr" anchorCtr="1"/>
          <a:lstStyle/>
          <a:p>
            <a:pPr algn="ctr"/>
            <a:r>
              <a:rPr lang="en-US" sz="1400" dirty="0" smtClean="0">
                <a:effectLst>
                  <a:outerShdw blurRad="38100" dist="38100" dir="2700000" algn="tl">
                    <a:srgbClr val="000000">
                      <a:alpha val="43137"/>
                    </a:srgbClr>
                  </a:outerShdw>
                </a:effectLst>
              </a:rPr>
              <a:t>WELLS FARGO REGIONAL FOUNDATION</a:t>
            </a:r>
          </a:p>
          <a:p>
            <a:pPr algn="ctr"/>
            <a:r>
              <a:rPr lang="en-US" sz="3200" dirty="0" smtClean="0">
                <a:effectLst>
                  <a:outerShdw blurRad="38100" dist="38100" dir="2700000" algn="tl">
                    <a:srgbClr val="000000">
                      <a:alpha val="43137"/>
                    </a:srgbClr>
                  </a:outerShdw>
                </a:effectLst>
              </a:rPr>
              <a:t>$1.25 </a:t>
            </a:r>
            <a:r>
              <a:rPr lang="en-US" sz="3200" dirty="0">
                <a:effectLst>
                  <a:outerShdw blurRad="38100" dist="38100" dir="2700000" algn="tl">
                    <a:srgbClr val="000000">
                      <a:alpha val="43137"/>
                    </a:srgbClr>
                  </a:outerShdw>
                </a:effectLst>
              </a:rPr>
              <a:t>million</a:t>
            </a:r>
          </a:p>
          <a:p>
            <a:pPr algn="ctr"/>
            <a:r>
              <a:rPr lang="en-US" sz="1200" i="1" dirty="0">
                <a:effectLst>
                  <a:outerShdw blurRad="38100" dist="38100" dir="2700000" algn="tl">
                    <a:srgbClr val="000000">
                      <a:alpha val="43137"/>
                    </a:srgbClr>
                  </a:outerShdw>
                </a:effectLst>
              </a:rPr>
              <a:t>Neighborhood Revitalization </a:t>
            </a:r>
            <a:r>
              <a:rPr lang="en-US" sz="1200" i="1" dirty="0" smtClean="0">
                <a:effectLst>
                  <a:outerShdw blurRad="38100" dist="38100" dir="2700000" algn="tl">
                    <a:srgbClr val="000000">
                      <a:alpha val="43137"/>
                    </a:srgbClr>
                  </a:outerShdw>
                </a:effectLst>
              </a:rPr>
              <a:t>Strategy</a:t>
            </a:r>
          </a:p>
          <a:p>
            <a:pPr algn="ctr"/>
            <a:r>
              <a:rPr lang="en-US" sz="1200" i="1" dirty="0" smtClean="0">
                <a:effectLst>
                  <a:outerShdw blurRad="38100" dist="38100" dir="2700000" algn="tl">
                    <a:srgbClr val="000000">
                      <a:alpha val="43137"/>
                    </a:srgbClr>
                  </a:outerShdw>
                </a:effectLst>
              </a:rPr>
              <a:t>Planning </a:t>
            </a:r>
            <a:r>
              <a:rPr lang="en-US" sz="1200" i="1" dirty="0">
                <a:effectLst>
                  <a:outerShdw blurRad="38100" dist="38100" dir="2700000" algn="tl">
                    <a:srgbClr val="000000">
                      <a:alpha val="43137"/>
                    </a:srgbClr>
                  </a:outerShdw>
                </a:effectLst>
              </a:rPr>
              <a:t>&amp; Implementation</a:t>
            </a:r>
          </a:p>
        </p:txBody>
      </p:sp>
      <p:sp>
        <p:nvSpPr>
          <p:cNvPr id="7" name="Rectangular Callout 5"/>
          <p:cNvSpPr/>
          <p:nvPr/>
        </p:nvSpPr>
        <p:spPr>
          <a:xfrm>
            <a:off x="9034816" y="450376"/>
            <a:ext cx="3061648" cy="1821186"/>
          </a:xfrm>
          <a:custGeom>
            <a:avLst/>
            <a:gdLst>
              <a:gd name="connsiteX0" fmla="*/ 0 w 3176337"/>
              <a:gd name="connsiteY0" fmla="*/ 0 h 1684421"/>
              <a:gd name="connsiteX1" fmla="*/ 529390 w 3176337"/>
              <a:gd name="connsiteY1" fmla="*/ 0 h 1684421"/>
              <a:gd name="connsiteX2" fmla="*/ 529390 w 3176337"/>
              <a:gd name="connsiteY2" fmla="*/ 0 h 1684421"/>
              <a:gd name="connsiteX3" fmla="*/ 1323474 w 3176337"/>
              <a:gd name="connsiteY3" fmla="*/ 0 h 1684421"/>
              <a:gd name="connsiteX4" fmla="*/ 3176337 w 3176337"/>
              <a:gd name="connsiteY4" fmla="*/ 0 h 1684421"/>
              <a:gd name="connsiteX5" fmla="*/ 3176337 w 3176337"/>
              <a:gd name="connsiteY5" fmla="*/ 982579 h 1684421"/>
              <a:gd name="connsiteX6" fmla="*/ 3176337 w 3176337"/>
              <a:gd name="connsiteY6" fmla="*/ 982579 h 1684421"/>
              <a:gd name="connsiteX7" fmla="*/ 3176337 w 3176337"/>
              <a:gd name="connsiteY7" fmla="*/ 1403684 h 1684421"/>
              <a:gd name="connsiteX8" fmla="*/ 3176337 w 3176337"/>
              <a:gd name="connsiteY8" fmla="*/ 1684421 h 1684421"/>
              <a:gd name="connsiteX9" fmla="*/ 1323474 w 3176337"/>
              <a:gd name="connsiteY9" fmla="*/ 1684421 h 1684421"/>
              <a:gd name="connsiteX10" fmla="*/ 914340 w 3176337"/>
              <a:gd name="connsiteY10" fmla="*/ 2257663 h 1684421"/>
              <a:gd name="connsiteX11" fmla="*/ 529390 w 3176337"/>
              <a:gd name="connsiteY11" fmla="*/ 1684421 h 1684421"/>
              <a:gd name="connsiteX12" fmla="*/ 0 w 3176337"/>
              <a:gd name="connsiteY12" fmla="*/ 1684421 h 1684421"/>
              <a:gd name="connsiteX13" fmla="*/ 0 w 3176337"/>
              <a:gd name="connsiteY13" fmla="*/ 1403684 h 1684421"/>
              <a:gd name="connsiteX14" fmla="*/ 0 w 3176337"/>
              <a:gd name="connsiteY14" fmla="*/ 982579 h 1684421"/>
              <a:gd name="connsiteX15" fmla="*/ 0 w 3176337"/>
              <a:gd name="connsiteY15" fmla="*/ 982579 h 1684421"/>
              <a:gd name="connsiteX16" fmla="*/ 0 w 3176337"/>
              <a:gd name="connsiteY16" fmla="*/ 0 h 1684421"/>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323474 w 3176337"/>
              <a:gd name="connsiteY9" fmla="*/ 1684421 h 2257663"/>
              <a:gd name="connsiteX10" fmla="*/ 914340 w 3176337"/>
              <a:gd name="connsiteY10" fmla="*/ 2257663 h 2257663"/>
              <a:gd name="connsiteX11" fmla="*/ 1005640 w 3176337"/>
              <a:gd name="connsiteY11" fmla="*/ 16653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005640 w 3176337"/>
              <a:gd name="connsiteY11" fmla="*/ 16653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329490 w 3176337"/>
              <a:gd name="connsiteY11" fmla="*/ 17034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367910 w 3176337"/>
              <a:gd name="connsiteY11" fmla="*/ 1688103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88423 h 2257663"/>
              <a:gd name="connsiteX10" fmla="*/ 914340 w 3176337"/>
              <a:gd name="connsiteY10" fmla="*/ 2257663 h 2257663"/>
              <a:gd name="connsiteX11" fmla="*/ 1367910 w 3176337"/>
              <a:gd name="connsiteY11" fmla="*/ 1688103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196190"/>
              <a:gd name="connsiteX1" fmla="*/ 529390 w 3176337"/>
              <a:gd name="connsiteY1" fmla="*/ 0 h 2196190"/>
              <a:gd name="connsiteX2" fmla="*/ 529390 w 3176337"/>
              <a:gd name="connsiteY2" fmla="*/ 0 h 2196190"/>
              <a:gd name="connsiteX3" fmla="*/ 1323474 w 3176337"/>
              <a:gd name="connsiteY3" fmla="*/ 0 h 2196190"/>
              <a:gd name="connsiteX4" fmla="*/ 3176337 w 3176337"/>
              <a:gd name="connsiteY4" fmla="*/ 0 h 2196190"/>
              <a:gd name="connsiteX5" fmla="*/ 3176337 w 3176337"/>
              <a:gd name="connsiteY5" fmla="*/ 982579 h 2196190"/>
              <a:gd name="connsiteX6" fmla="*/ 3176337 w 3176337"/>
              <a:gd name="connsiteY6" fmla="*/ 982579 h 2196190"/>
              <a:gd name="connsiteX7" fmla="*/ 3176337 w 3176337"/>
              <a:gd name="connsiteY7" fmla="*/ 1403684 h 2196190"/>
              <a:gd name="connsiteX8" fmla="*/ 3176337 w 3176337"/>
              <a:gd name="connsiteY8" fmla="*/ 1684421 h 2196190"/>
              <a:gd name="connsiteX9" fmla="*/ 1723524 w 3176337"/>
              <a:gd name="connsiteY9" fmla="*/ 1688423 h 2196190"/>
              <a:gd name="connsiteX10" fmla="*/ 1513695 w 3176337"/>
              <a:gd name="connsiteY10" fmla="*/ 2196190 h 2196190"/>
              <a:gd name="connsiteX11" fmla="*/ 1367910 w 3176337"/>
              <a:gd name="connsiteY11" fmla="*/ 1688103 h 2196190"/>
              <a:gd name="connsiteX12" fmla="*/ 0 w 3176337"/>
              <a:gd name="connsiteY12" fmla="*/ 1684421 h 2196190"/>
              <a:gd name="connsiteX13" fmla="*/ 0 w 3176337"/>
              <a:gd name="connsiteY13" fmla="*/ 1403684 h 2196190"/>
              <a:gd name="connsiteX14" fmla="*/ 0 w 3176337"/>
              <a:gd name="connsiteY14" fmla="*/ 982579 h 2196190"/>
              <a:gd name="connsiteX15" fmla="*/ 0 w 3176337"/>
              <a:gd name="connsiteY15" fmla="*/ 982579 h 2196190"/>
              <a:gd name="connsiteX16" fmla="*/ 0 w 3176337"/>
              <a:gd name="connsiteY16" fmla="*/ 0 h 2196190"/>
              <a:gd name="connsiteX0" fmla="*/ 0 w 3176337"/>
              <a:gd name="connsiteY0" fmla="*/ 0 h 2188506"/>
              <a:gd name="connsiteX1" fmla="*/ 529390 w 3176337"/>
              <a:gd name="connsiteY1" fmla="*/ 0 h 2188506"/>
              <a:gd name="connsiteX2" fmla="*/ 529390 w 3176337"/>
              <a:gd name="connsiteY2" fmla="*/ 0 h 2188506"/>
              <a:gd name="connsiteX3" fmla="*/ 1323474 w 3176337"/>
              <a:gd name="connsiteY3" fmla="*/ 0 h 2188506"/>
              <a:gd name="connsiteX4" fmla="*/ 3176337 w 3176337"/>
              <a:gd name="connsiteY4" fmla="*/ 0 h 2188506"/>
              <a:gd name="connsiteX5" fmla="*/ 3176337 w 3176337"/>
              <a:gd name="connsiteY5" fmla="*/ 982579 h 2188506"/>
              <a:gd name="connsiteX6" fmla="*/ 3176337 w 3176337"/>
              <a:gd name="connsiteY6" fmla="*/ 982579 h 2188506"/>
              <a:gd name="connsiteX7" fmla="*/ 3176337 w 3176337"/>
              <a:gd name="connsiteY7" fmla="*/ 1403684 h 2188506"/>
              <a:gd name="connsiteX8" fmla="*/ 3176337 w 3176337"/>
              <a:gd name="connsiteY8" fmla="*/ 1684421 h 2188506"/>
              <a:gd name="connsiteX9" fmla="*/ 1723524 w 3176337"/>
              <a:gd name="connsiteY9" fmla="*/ 1688423 h 2188506"/>
              <a:gd name="connsiteX10" fmla="*/ 1559799 w 3176337"/>
              <a:gd name="connsiteY10" fmla="*/ 2188506 h 2188506"/>
              <a:gd name="connsiteX11" fmla="*/ 1367910 w 3176337"/>
              <a:gd name="connsiteY11" fmla="*/ 1688103 h 2188506"/>
              <a:gd name="connsiteX12" fmla="*/ 0 w 3176337"/>
              <a:gd name="connsiteY12" fmla="*/ 1684421 h 2188506"/>
              <a:gd name="connsiteX13" fmla="*/ 0 w 3176337"/>
              <a:gd name="connsiteY13" fmla="*/ 1403684 h 2188506"/>
              <a:gd name="connsiteX14" fmla="*/ 0 w 3176337"/>
              <a:gd name="connsiteY14" fmla="*/ 982579 h 2188506"/>
              <a:gd name="connsiteX15" fmla="*/ 0 w 3176337"/>
              <a:gd name="connsiteY15" fmla="*/ 982579 h 2188506"/>
              <a:gd name="connsiteX16" fmla="*/ 0 w 3176337"/>
              <a:gd name="connsiteY16" fmla="*/ 0 h 218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6337" h="2188506">
                <a:moveTo>
                  <a:pt x="0" y="0"/>
                </a:moveTo>
                <a:lnTo>
                  <a:pt x="529390" y="0"/>
                </a:lnTo>
                <a:lnTo>
                  <a:pt x="529390" y="0"/>
                </a:lnTo>
                <a:lnTo>
                  <a:pt x="1323474" y="0"/>
                </a:lnTo>
                <a:lnTo>
                  <a:pt x="3176337" y="0"/>
                </a:lnTo>
                <a:lnTo>
                  <a:pt x="3176337" y="982579"/>
                </a:lnTo>
                <a:lnTo>
                  <a:pt x="3176337" y="982579"/>
                </a:lnTo>
                <a:lnTo>
                  <a:pt x="3176337" y="1403684"/>
                </a:lnTo>
                <a:lnTo>
                  <a:pt x="3176337" y="1684421"/>
                </a:lnTo>
                <a:lnTo>
                  <a:pt x="1723524" y="1688423"/>
                </a:lnTo>
                <a:lnTo>
                  <a:pt x="1559799" y="2188506"/>
                </a:lnTo>
                <a:lnTo>
                  <a:pt x="1367910" y="1688103"/>
                </a:lnTo>
                <a:lnTo>
                  <a:pt x="0" y="1684421"/>
                </a:lnTo>
                <a:lnTo>
                  <a:pt x="0" y="1403684"/>
                </a:lnTo>
                <a:lnTo>
                  <a:pt x="0" y="982579"/>
                </a:lnTo>
                <a:lnTo>
                  <a:pt x="0" y="982579"/>
                </a:lnTo>
                <a:lnTo>
                  <a:pt x="0" y="0"/>
                </a:lnTo>
                <a:close/>
              </a:path>
            </a:pathLst>
          </a:custGeom>
          <a:solidFill>
            <a:srgbClr val="ED2736">
              <a:alpha val="6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5760" rtlCol="0" anchor="ctr" anchorCtr="1"/>
          <a:lstStyle/>
          <a:p>
            <a:pPr algn="ctr"/>
            <a:r>
              <a:rPr lang="en-US" sz="1400" dirty="0" smtClean="0">
                <a:effectLst>
                  <a:outerShdw blurRad="38100" dist="38100" dir="2700000" algn="tl">
                    <a:srgbClr val="000000">
                      <a:alpha val="43137"/>
                    </a:srgbClr>
                  </a:outerShdw>
                </a:effectLst>
              </a:rPr>
              <a:t>WELLS FARGO REGIONAL FOUNDATION</a:t>
            </a:r>
          </a:p>
          <a:p>
            <a:pPr algn="ctr"/>
            <a:r>
              <a:rPr lang="en-US" sz="3200" dirty="0" smtClean="0">
                <a:effectLst>
                  <a:outerShdw blurRad="38100" dist="38100" dir="2700000" algn="tl">
                    <a:srgbClr val="000000">
                      <a:alpha val="43137"/>
                    </a:srgbClr>
                  </a:outerShdw>
                </a:effectLst>
              </a:rPr>
              <a:t>$100,000</a:t>
            </a:r>
            <a:endParaRPr lang="en-US" sz="3200" dirty="0">
              <a:effectLst>
                <a:outerShdw blurRad="38100" dist="38100" dir="2700000" algn="tl">
                  <a:srgbClr val="000000">
                    <a:alpha val="43137"/>
                  </a:srgbClr>
                </a:outerShdw>
              </a:effectLst>
            </a:endParaRPr>
          </a:p>
          <a:p>
            <a:pPr algn="ctr"/>
            <a:r>
              <a:rPr lang="en-US" sz="1200" i="1" dirty="0">
                <a:effectLst>
                  <a:outerShdw blurRad="38100" dist="38100" dir="2700000" algn="tl">
                    <a:srgbClr val="000000">
                      <a:alpha val="43137"/>
                    </a:srgbClr>
                  </a:outerShdw>
                </a:effectLst>
              </a:rPr>
              <a:t>Neighborhood Revitalization </a:t>
            </a:r>
            <a:r>
              <a:rPr lang="en-US" sz="1200" i="1" dirty="0" smtClean="0">
                <a:effectLst>
                  <a:outerShdw blurRad="38100" dist="38100" dir="2700000" algn="tl">
                    <a:srgbClr val="000000">
                      <a:alpha val="43137"/>
                    </a:srgbClr>
                  </a:outerShdw>
                </a:effectLst>
              </a:rPr>
              <a:t>Strategy</a:t>
            </a:r>
          </a:p>
          <a:p>
            <a:pPr algn="ctr"/>
            <a:r>
              <a:rPr lang="en-US" sz="1200" i="1" dirty="0" smtClean="0">
                <a:effectLst>
                  <a:outerShdw blurRad="38100" dist="38100" dir="2700000" algn="tl">
                    <a:srgbClr val="000000">
                      <a:alpha val="43137"/>
                    </a:srgbClr>
                  </a:outerShdw>
                </a:effectLst>
              </a:rPr>
              <a:t>Planning</a:t>
            </a:r>
            <a:endParaRPr lang="en-US" sz="1200" i="1" dirty="0">
              <a:effectLst>
                <a:outerShdw blurRad="38100" dist="38100" dir="2700000" algn="tl">
                  <a:srgbClr val="000000">
                    <a:alpha val="43137"/>
                  </a:srgbClr>
                </a:outerShdw>
              </a:effectLst>
            </a:endParaRPr>
          </a:p>
        </p:txBody>
      </p:sp>
      <p:sp>
        <p:nvSpPr>
          <p:cNvPr id="8" name="Rectangular Callout 5"/>
          <p:cNvSpPr/>
          <p:nvPr/>
        </p:nvSpPr>
        <p:spPr>
          <a:xfrm>
            <a:off x="4161165" y="2780393"/>
            <a:ext cx="3176337" cy="1742859"/>
          </a:xfrm>
          <a:custGeom>
            <a:avLst/>
            <a:gdLst>
              <a:gd name="connsiteX0" fmla="*/ 0 w 3176337"/>
              <a:gd name="connsiteY0" fmla="*/ 0 h 1684421"/>
              <a:gd name="connsiteX1" fmla="*/ 529390 w 3176337"/>
              <a:gd name="connsiteY1" fmla="*/ 0 h 1684421"/>
              <a:gd name="connsiteX2" fmla="*/ 529390 w 3176337"/>
              <a:gd name="connsiteY2" fmla="*/ 0 h 1684421"/>
              <a:gd name="connsiteX3" fmla="*/ 1323474 w 3176337"/>
              <a:gd name="connsiteY3" fmla="*/ 0 h 1684421"/>
              <a:gd name="connsiteX4" fmla="*/ 3176337 w 3176337"/>
              <a:gd name="connsiteY4" fmla="*/ 0 h 1684421"/>
              <a:gd name="connsiteX5" fmla="*/ 3176337 w 3176337"/>
              <a:gd name="connsiteY5" fmla="*/ 982579 h 1684421"/>
              <a:gd name="connsiteX6" fmla="*/ 3176337 w 3176337"/>
              <a:gd name="connsiteY6" fmla="*/ 982579 h 1684421"/>
              <a:gd name="connsiteX7" fmla="*/ 3176337 w 3176337"/>
              <a:gd name="connsiteY7" fmla="*/ 1403684 h 1684421"/>
              <a:gd name="connsiteX8" fmla="*/ 3176337 w 3176337"/>
              <a:gd name="connsiteY8" fmla="*/ 1684421 h 1684421"/>
              <a:gd name="connsiteX9" fmla="*/ 1323474 w 3176337"/>
              <a:gd name="connsiteY9" fmla="*/ 1684421 h 1684421"/>
              <a:gd name="connsiteX10" fmla="*/ 914340 w 3176337"/>
              <a:gd name="connsiteY10" fmla="*/ 2257663 h 1684421"/>
              <a:gd name="connsiteX11" fmla="*/ 529390 w 3176337"/>
              <a:gd name="connsiteY11" fmla="*/ 1684421 h 1684421"/>
              <a:gd name="connsiteX12" fmla="*/ 0 w 3176337"/>
              <a:gd name="connsiteY12" fmla="*/ 1684421 h 1684421"/>
              <a:gd name="connsiteX13" fmla="*/ 0 w 3176337"/>
              <a:gd name="connsiteY13" fmla="*/ 1403684 h 1684421"/>
              <a:gd name="connsiteX14" fmla="*/ 0 w 3176337"/>
              <a:gd name="connsiteY14" fmla="*/ 982579 h 1684421"/>
              <a:gd name="connsiteX15" fmla="*/ 0 w 3176337"/>
              <a:gd name="connsiteY15" fmla="*/ 982579 h 1684421"/>
              <a:gd name="connsiteX16" fmla="*/ 0 w 3176337"/>
              <a:gd name="connsiteY16" fmla="*/ 0 h 1684421"/>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323474 w 3176337"/>
              <a:gd name="connsiteY9" fmla="*/ 1684421 h 2257663"/>
              <a:gd name="connsiteX10" fmla="*/ 914340 w 3176337"/>
              <a:gd name="connsiteY10" fmla="*/ 2257663 h 2257663"/>
              <a:gd name="connsiteX11" fmla="*/ 1005640 w 3176337"/>
              <a:gd name="connsiteY11" fmla="*/ 16653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005640 w 3176337"/>
              <a:gd name="connsiteY11" fmla="*/ 16653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329490 w 3176337"/>
              <a:gd name="connsiteY11" fmla="*/ 17034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367910 w 3176337"/>
              <a:gd name="connsiteY11" fmla="*/ 1688103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88423 h 2257663"/>
              <a:gd name="connsiteX10" fmla="*/ 914340 w 3176337"/>
              <a:gd name="connsiteY10" fmla="*/ 2257663 h 2257663"/>
              <a:gd name="connsiteX11" fmla="*/ 1367910 w 3176337"/>
              <a:gd name="connsiteY11" fmla="*/ 1688103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196190"/>
              <a:gd name="connsiteX1" fmla="*/ 529390 w 3176337"/>
              <a:gd name="connsiteY1" fmla="*/ 0 h 2196190"/>
              <a:gd name="connsiteX2" fmla="*/ 529390 w 3176337"/>
              <a:gd name="connsiteY2" fmla="*/ 0 h 2196190"/>
              <a:gd name="connsiteX3" fmla="*/ 1323474 w 3176337"/>
              <a:gd name="connsiteY3" fmla="*/ 0 h 2196190"/>
              <a:gd name="connsiteX4" fmla="*/ 3176337 w 3176337"/>
              <a:gd name="connsiteY4" fmla="*/ 0 h 2196190"/>
              <a:gd name="connsiteX5" fmla="*/ 3176337 w 3176337"/>
              <a:gd name="connsiteY5" fmla="*/ 982579 h 2196190"/>
              <a:gd name="connsiteX6" fmla="*/ 3176337 w 3176337"/>
              <a:gd name="connsiteY6" fmla="*/ 982579 h 2196190"/>
              <a:gd name="connsiteX7" fmla="*/ 3176337 w 3176337"/>
              <a:gd name="connsiteY7" fmla="*/ 1403684 h 2196190"/>
              <a:gd name="connsiteX8" fmla="*/ 3176337 w 3176337"/>
              <a:gd name="connsiteY8" fmla="*/ 1684421 h 2196190"/>
              <a:gd name="connsiteX9" fmla="*/ 1723524 w 3176337"/>
              <a:gd name="connsiteY9" fmla="*/ 1688423 h 2196190"/>
              <a:gd name="connsiteX10" fmla="*/ 1513695 w 3176337"/>
              <a:gd name="connsiteY10" fmla="*/ 2196190 h 2196190"/>
              <a:gd name="connsiteX11" fmla="*/ 1367910 w 3176337"/>
              <a:gd name="connsiteY11" fmla="*/ 1688103 h 2196190"/>
              <a:gd name="connsiteX12" fmla="*/ 0 w 3176337"/>
              <a:gd name="connsiteY12" fmla="*/ 1684421 h 2196190"/>
              <a:gd name="connsiteX13" fmla="*/ 0 w 3176337"/>
              <a:gd name="connsiteY13" fmla="*/ 1403684 h 2196190"/>
              <a:gd name="connsiteX14" fmla="*/ 0 w 3176337"/>
              <a:gd name="connsiteY14" fmla="*/ 982579 h 2196190"/>
              <a:gd name="connsiteX15" fmla="*/ 0 w 3176337"/>
              <a:gd name="connsiteY15" fmla="*/ 982579 h 2196190"/>
              <a:gd name="connsiteX16" fmla="*/ 0 w 3176337"/>
              <a:gd name="connsiteY16" fmla="*/ 0 h 2196190"/>
              <a:gd name="connsiteX0" fmla="*/ 0 w 3176337"/>
              <a:gd name="connsiteY0" fmla="*/ 0 h 2188506"/>
              <a:gd name="connsiteX1" fmla="*/ 529390 w 3176337"/>
              <a:gd name="connsiteY1" fmla="*/ 0 h 2188506"/>
              <a:gd name="connsiteX2" fmla="*/ 529390 w 3176337"/>
              <a:gd name="connsiteY2" fmla="*/ 0 h 2188506"/>
              <a:gd name="connsiteX3" fmla="*/ 1323474 w 3176337"/>
              <a:gd name="connsiteY3" fmla="*/ 0 h 2188506"/>
              <a:gd name="connsiteX4" fmla="*/ 3176337 w 3176337"/>
              <a:gd name="connsiteY4" fmla="*/ 0 h 2188506"/>
              <a:gd name="connsiteX5" fmla="*/ 3176337 w 3176337"/>
              <a:gd name="connsiteY5" fmla="*/ 982579 h 2188506"/>
              <a:gd name="connsiteX6" fmla="*/ 3176337 w 3176337"/>
              <a:gd name="connsiteY6" fmla="*/ 982579 h 2188506"/>
              <a:gd name="connsiteX7" fmla="*/ 3176337 w 3176337"/>
              <a:gd name="connsiteY7" fmla="*/ 1403684 h 2188506"/>
              <a:gd name="connsiteX8" fmla="*/ 3176337 w 3176337"/>
              <a:gd name="connsiteY8" fmla="*/ 1684421 h 2188506"/>
              <a:gd name="connsiteX9" fmla="*/ 1723524 w 3176337"/>
              <a:gd name="connsiteY9" fmla="*/ 1688423 h 2188506"/>
              <a:gd name="connsiteX10" fmla="*/ 1559799 w 3176337"/>
              <a:gd name="connsiteY10" fmla="*/ 2188506 h 2188506"/>
              <a:gd name="connsiteX11" fmla="*/ 1367910 w 3176337"/>
              <a:gd name="connsiteY11" fmla="*/ 1688103 h 2188506"/>
              <a:gd name="connsiteX12" fmla="*/ 0 w 3176337"/>
              <a:gd name="connsiteY12" fmla="*/ 1684421 h 2188506"/>
              <a:gd name="connsiteX13" fmla="*/ 0 w 3176337"/>
              <a:gd name="connsiteY13" fmla="*/ 1403684 h 2188506"/>
              <a:gd name="connsiteX14" fmla="*/ 0 w 3176337"/>
              <a:gd name="connsiteY14" fmla="*/ 982579 h 2188506"/>
              <a:gd name="connsiteX15" fmla="*/ 0 w 3176337"/>
              <a:gd name="connsiteY15" fmla="*/ 982579 h 2188506"/>
              <a:gd name="connsiteX16" fmla="*/ 0 w 3176337"/>
              <a:gd name="connsiteY16" fmla="*/ 0 h 218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6337" h="2188506">
                <a:moveTo>
                  <a:pt x="0" y="0"/>
                </a:moveTo>
                <a:lnTo>
                  <a:pt x="529390" y="0"/>
                </a:lnTo>
                <a:lnTo>
                  <a:pt x="529390" y="0"/>
                </a:lnTo>
                <a:lnTo>
                  <a:pt x="1323474" y="0"/>
                </a:lnTo>
                <a:lnTo>
                  <a:pt x="3176337" y="0"/>
                </a:lnTo>
                <a:lnTo>
                  <a:pt x="3176337" y="982579"/>
                </a:lnTo>
                <a:lnTo>
                  <a:pt x="3176337" y="982579"/>
                </a:lnTo>
                <a:lnTo>
                  <a:pt x="3176337" y="1403684"/>
                </a:lnTo>
                <a:lnTo>
                  <a:pt x="3176337" y="1684421"/>
                </a:lnTo>
                <a:lnTo>
                  <a:pt x="1723524" y="1688423"/>
                </a:lnTo>
                <a:lnTo>
                  <a:pt x="1559799" y="2188506"/>
                </a:lnTo>
                <a:lnTo>
                  <a:pt x="1367910" y="1688103"/>
                </a:lnTo>
                <a:lnTo>
                  <a:pt x="0" y="1684421"/>
                </a:lnTo>
                <a:lnTo>
                  <a:pt x="0" y="1403684"/>
                </a:lnTo>
                <a:lnTo>
                  <a:pt x="0" y="982579"/>
                </a:lnTo>
                <a:lnTo>
                  <a:pt x="0" y="982579"/>
                </a:lnTo>
                <a:lnTo>
                  <a:pt x="0" y="0"/>
                </a:lnTo>
                <a:close/>
              </a:path>
            </a:pathLst>
          </a:custGeom>
          <a:solidFill>
            <a:srgbClr val="ED2736">
              <a:alpha val="6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5760" rtlCol="0" anchor="ctr" anchorCtr="1"/>
          <a:lstStyle/>
          <a:p>
            <a:pPr algn="ctr"/>
            <a:r>
              <a:rPr lang="en-US" sz="1400" dirty="0" smtClean="0">
                <a:effectLst>
                  <a:outerShdw blurRad="38100" dist="38100" dir="2700000" algn="tl">
                    <a:srgbClr val="000000">
                      <a:alpha val="43137"/>
                    </a:srgbClr>
                  </a:outerShdw>
                </a:effectLst>
              </a:rPr>
              <a:t>S. DALE HIGH FAMILY FOUNDATION</a:t>
            </a:r>
          </a:p>
          <a:p>
            <a:pPr algn="ctr"/>
            <a:r>
              <a:rPr lang="en-US" sz="3200" dirty="0" smtClean="0">
                <a:effectLst>
                  <a:outerShdw blurRad="38100" dist="38100" dir="2700000" algn="tl">
                    <a:srgbClr val="000000">
                      <a:alpha val="43137"/>
                    </a:srgbClr>
                  </a:outerShdw>
                </a:effectLst>
              </a:rPr>
              <a:t>$100,000</a:t>
            </a:r>
            <a:endParaRPr lang="en-US" sz="3200" dirty="0">
              <a:effectLst>
                <a:outerShdw blurRad="38100" dist="38100" dir="2700000" algn="tl">
                  <a:srgbClr val="000000">
                    <a:alpha val="43137"/>
                  </a:srgbClr>
                </a:outerShdw>
              </a:effectLst>
            </a:endParaRPr>
          </a:p>
          <a:p>
            <a:pPr algn="ctr"/>
            <a:r>
              <a:rPr lang="en-US" sz="1200" i="1" dirty="0" smtClean="0">
                <a:effectLst>
                  <a:outerShdw blurRad="38100" dist="38100" dir="2700000" algn="tl">
                    <a:srgbClr val="000000">
                      <a:alpha val="43137"/>
                    </a:srgbClr>
                  </a:outerShdw>
                </a:effectLst>
              </a:rPr>
              <a:t>Façade Improvements, Street Trees, Trash Receptacles</a:t>
            </a:r>
            <a:endParaRPr lang="en-US" sz="1200" i="1" dirty="0">
              <a:effectLst>
                <a:outerShdw blurRad="38100" dist="38100" dir="2700000" algn="tl">
                  <a:srgbClr val="000000">
                    <a:alpha val="43137"/>
                  </a:srgbClr>
                </a:outerShdw>
              </a:effectLst>
            </a:endParaRPr>
          </a:p>
        </p:txBody>
      </p:sp>
      <p:sp>
        <p:nvSpPr>
          <p:cNvPr id="11" name="Rectangular Callout 10"/>
          <p:cNvSpPr/>
          <p:nvPr/>
        </p:nvSpPr>
        <p:spPr>
          <a:xfrm>
            <a:off x="2661313" y="720882"/>
            <a:ext cx="2285800" cy="1397031"/>
          </a:xfrm>
          <a:custGeom>
            <a:avLst/>
            <a:gdLst>
              <a:gd name="connsiteX0" fmla="*/ 0 w 2871561"/>
              <a:gd name="connsiteY0" fmla="*/ 0 h 1026695"/>
              <a:gd name="connsiteX1" fmla="*/ 1675077 w 2871561"/>
              <a:gd name="connsiteY1" fmla="*/ 0 h 1026695"/>
              <a:gd name="connsiteX2" fmla="*/ 2024135 w 2871561"/>
              <a:gd name="connsiteY2" fmla="*/ -213891 h 1026695"/>
              <a:gd name="connsiteX3" fmla="*/ 2392968 w 2871561"/>
              <a:gd name="connsiteY3" fmla="*/ 0 h 1026695"/>
              <a:gd name="connsiteX4" fmla="*/ 2871561 w 2871561"/>
              <a:gd name="connsiteY4" fmla="*/ 0 h 1026695"/>
              <a:gd name="connsiteX5" fmla="*/ 2871561 w 2871561"/>
              <a:gd name="connsiteY5" fmla="*/ 171116 h 1026695"/>
              <a:gd name="connsiteX6" fmla="*/ 2871561 w 2871561"/>
              <a:gd name="connsiteY6" fmla="*/ 171116 h 1026695"/>
              <a:gd name="connsiteX7" fmla="*/ 2871561 w 2871561"/>
              <a:gd name="connsiteY7" fmla="*/ 427790 h 1026695"/>
              <a:gd name="connsiteX8" fmla="*/ 2871561 w 2871561"/>
              <a:gd name="connsiteY8" fmla="*/ 1026695 h 1026695"/>
              <a:gd name="connsiteX9" fmla="*/ 2392968 w 2871561"/>
              <a:gd name="connsiteY9" fmla="*/ 1026695 h 1026695"/>
              <a:gd name="connsiteX10" fmla="*/ 1675077 w 2871561"/>
              <a:gd name="connsiteY10" fmla="*/ 1026695 h 1026695"/>
              <a:gd name="connsiteX11" fmla="*/ 1675077 w 2871561"/>
              <a:gd name="connsiteY11" fmla="*/ 1026695 h 1026695"/>
              <a:gd name="connsiteX12" fmla="*/ 0 w 2871561"/>
              <a:gd name="connsiteY12" fmla="*/ 1026695 h 1026695"/>
              <a:gd name="connsiteX13" fmla="*/ 0 w 2871561"/>
              <a:gd name="connsiteY13" fmla="*/ 427790 h 1026695"/>
              <a:gd name="connsiteX14" fmla="*/ 0 w 2871561"/>
              <a:gd name="connsiteY14" fmla="*/ 171116 h 1026695"/>
              <a:gd name="connsiteX15" fmla="*/ 0 w 2871561"/>
              <a:gd name="connsiteY15" fmla="*/ 171116 h 1026695"/>
              <a:gd name="connsiteX16" fmla="*/ 0 w 2871561"/>
              <a:gd name="connsiteY16" fmla="*/ 0 h 1026695"/>
              <a:gd name="connsiteX0" fmla="*/ 0 w 2871561"/>
              <a:gd name="connsiteY0" fmla="*/ 213891 h 1240586"/>
              <a:gd name="connsiteX1" fmla="*/ 1675077 w 2871561"/>
              <a:gd name="connsiteY1" fmla="*/ 213891 h 1240586"/>
              <a:gd name="connsiteX2" fmla="*/ 2024135 w 2871561"/>
              <a:gd name="connsiteY2" fmla="*/ 0 h 1240586"/>
              <a:gd name="connsiteX3" fmla="*/ 2190667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13891 h 1240586"/>
              <a:gd name="connsiteX1" fmla="*/ 1189555 w 2871561"/>
              <a:gd name="connsiteY1" fmla="*/ 221983 h 1240586"/>
              <a:gd name="connsiteX2" fmla="*/ 2024135 w 2871561"/>
              <a:gd name="connsiteY2" fmla="*/ 0 h 1240586"/>
              <a:gd name="connsiteX3" fmla="*/ 2190667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13891 h 1240586"/>
              <a:gd name="connsiteX1" fmla="*/ 1189555 w 2871561"/>
              <a:gd name="connsiteY1" fmla="*/ 221983 h 1240586"/>
              <a:gd name="connsiteX2" fmla="*/ 2024135 w 2871561"/>
              <a:gd name="connsiteY2" fmla="*/ 0 h 1240586"/>
              <a:gd name="connsiteX3" fmla="*/ 1624225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30075 h 1256770"/>
              <a:gd name="connsiteX1" fmla="*/ 1189555 w 2871561"/>
              <a:gd name="connsiteY1" fmla="*/ 238167 h 1256770"/>
              <a:gd name="connsiteX2" fmla="*/ 1433417 w 2871561"/>
              <a:gd name="connsiteY2" fmla="*/ 0 h 1256770"/>
              <a:gd name="connsiteX3" fmla="*/ 1624225 w 2871561"/>
              <a:gd name="connsiteY3" fmla="*/ 221983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 name="connsiteX0" fmla="*/ 0 w 2871561"/>
              <a:gd name="connsiteY0" fmla="*/ 230075 h 1256770"/>
              <a:gd name="connsiteX1" fmla="*/ 1286659 w 2871561"/>
              <a:gd name="connsiteY1" fmla="*/ 230075 h 1256770"/>
              <a:gd name="connsiteX2" fmla="*/ 1433417 w 2871561"/>
              <a:gd name="connsiteY2" fmla="*/ 0 h 1256770"/>
              <a:gd name="connsiteX3" fmla="*/ 1624225 w 2871561"/>
              <a:gd name="connsiteY3" fmla="*/ 221983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 name="connsiteX0" fmla="*/ 0 w 2871561"/>
              <a:gd name="connsiteY0" fmla="*/ 230075 h 1256770"/>
              <a:gd name="connsiteX1" fmla="*/ 1286659 w 2871561"/>
              <a:gd name="connsiteY1" fmla="*/ 230075 h 1256770"/>
              <a:gd name="connsiteX2" fmla="*/ 1433417 w 2871561"/>
              <a:gd name="connsiteY2" fmla="*/ 0 h 1256770"/>
              <a:gd name="connsiteX3" fmla="*/ 1551397 w 2871561"/>
              <a:gd name="connsiteY3" fmla="*/ 230075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1561" h="1256770">
                <a:moveTo>
                  <a:pt x="0" y="230075"/>
                </a:moveTo>
                <a:lnTo>
                  <a:pt x="1286659" y="230075"/>
                </a:lnTo>
                <a:lnTo>
                  <a:pt x="1433417" y="0"/>
                </a:lnTo>
                <a:lnTo>
                  <a:pt x="1551397" y="230075"/>
                </a:lnTo>
                <a:lnTo>
                  <a:pt x="2871561" y="230075"/>
                </a:lnTo>
                <a:lnTo>
                  <a:pt x="2871561" y="401191"/>
                </a:lnTo>
                <a:lnTo>
                  <a:pt x="2871561" y="401191"/>
                </a:lnTo>
                <a:lnTo>
                  <a:pt x="2871561" y="657865"/>
                </a:lnTo>
                <a:lnTo>
                  <a:pt x="2871561" y="1256770"/>
                </a:lnTo>
                <a:lnTo>
                  <a:pt x="2392968" y="1256770"/>
                </a:lnTo>
                <a:lnTo>
                  <a:pt x="1675077" y="1256770"/>
                </a:lnTo>
                <a:lnTo>
                  <a:pt x="1675077" y="1256770"/>
                </a:lnTo>
                <a:lnTo>
                  <a:pt x="0" y="1256770"/>
                </a:lnTo>
                <a:lnTo>
                  <a:pt x="0" y="657865"/>
                </a:lnTo>
                <a:lnTo>
                  <a:pt x="0" y="401191"/>
                </a:lnTo>
                <a:lnTo>
                  <a:pt x="0" y="401191"/>
                </a:lnTo>
                <a:lnTo>
                  <a:pt x="0" y="230075"/>
                </a:lnTo>
                <a:close/>
              </a:path>
            </a:pathLst>
          </a:custGeom>
          <a:solidFill>
            <a:srgbClr val="ED2736">
              <a:alpha val="6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smtClean="0">
              <a:effectLst>
                <a:outerShdw blurRad="38100" dist="38100" dir="2700000" algn="tl">
                  <a:srgbClr val="000000">
                    <a:alpha val="43137"/>
                  </a:srgbClr>
                </a:outerShdw>
              </a:effectLst>
            </a:endParaRPr>
          </a:p>
          <a:p>
            <a:pPr algn="ctr"/>
            <a:r>
              <a:rPr lang="en-US" sz="1050" b="1" dirty="0" smtClean="0">
                <a:effectLst>
                  <a:outerShdw blurRad="38100" dist="38100" dir="2700000" algn="tl">
                    <a:srgbClr val="000000">
                      <a:alpha val="43137"/>
                    </a:srgbClr>
                  </a:outerShdw>
                </a:effectLst>
              </a:rPr>
              <a:t>CITY OF LANCASTER/</a:t>
            </a:r>
          </a:p>
          <a:p>
            <a:pPr algn="ctr"/>
            <a:r>
              <a:rPr lang="en-US" sz="1050" b="1" dirty="0" smtClean="0">
                <a:effectLst>
                  <a:outerShdw blurRad="38100" dist="38100" dir="2700000" algn="tl">
                    <a:srgbClr val="000000">
                      <a:alpha val="43137"/>
                    </a:srgbClr>
                  </a:outerShdw>
                </a:effectLst>
              </a:rPr>
              <a:t>S. DALE HIGH FAMILY FOUNDATION</a:t>
            </a:r>
          </a:p>
          <a:p>
            <a:pPr algn="ctr"/>
            <a:r>
              <a:rPr lang="en-US" sz="2800" dirty="0" smtClean="0">
                <a:solidFill>
                  <a:schemeClr val="bg1"/>
                </a:solidFill>
                <a:effectLst>
                  <a:outerShdw blurRad="38100" dist="38100" dir="2700000" algn="tl">
                    <a:srgbClr val="000000">
                      <a:alpha val="43137"/>
                    </a:srgbClr>
                  </a:outerShdw>
                </a:effectLst>
              </a:rPr>
              <a:t>$1.6 million</a:t>
            </a:r>
            <a:endParaRPr lang="en-US" sz="2800" dirty="0">
              <a:solidFill>
                <a:schemeClr val="bg1"/>
              </a:solidFill>
              <a:effectLst>
                <a:outerShdw blurRad="38100" dist="38100" dir="2700000" algn="tl">
                  <a:srgbClr val="000000">
                    <a:alpha val="43137"/>
                  </a:srgbClr>
                </a:outerShdw>
              </a:effectLst>
            </a:endParaRPr>
          </a:p>
          <a:p>
            <a:pPr algn="ctr"/>
            <a:r>
              <a:rPr lang="en-US" sz="1200" i="1" dirty="0">
                <a:effectLst>
                  <a:outerShdw blurRad="38100" dist="38100" dir="2700000" algn="tl">
                    <a:srgbClr val="000000">
                      <a:alpha val="43137"/>
                    </a:srgbClr>
                  </a:outerShdw>
                </a:effectLst>
              </a:rPr>
              <a:t>Street Lighting &amp; Trees</a:t>
            </a:r>
          </a:p>
        </p:txBody>
      </p:sp>
      <p:sp>
        <p:nvSpPr>
          <p:cNvPr id="12" name="Rectangular Callout 10"/>
          <p:cNvSpPr/>
          <p:nvPr/>
        </p:nvSpPr>
        <p:spPr>
          <a:xfrm>
            <a:off x="8242266" y="2800615"/>
            <a:ext cx="2871561" cy="1256770"/>
          </a:xfrm>
          <a:custGeom>
            <a:avLst/>
            <a:gdLst>
              <a:gd name="connsiteX0" fmla="*/ 0 w 2871561"/>
              <a:gd name="connsiteY0" fmla="*/ 0 h 1026695"/>
              <a:gd name="connsiteX1" fmla="*/ 1675077 w 2871561"/>
              <a:gd name="connsiteY1" fmla="*/ 0 h 1026695"/>
              <a:gd name="connsiteX2" fmla="*/ 2024135 w 2871561"/>
              <a:gd name="connsiteY2" fmla="*/ -213891 h 1026695"/>
              <a:gd name="connsiteX3" fmla="*/ 2392968 w 2871561"/>
              <a:gd name="connsiteY3" fmla="*/ 0 h 1026695"/>
              <a:gd name="connsiteX4" fmla="*/ 2871561 w 2871561"/>
              <a:gd name="connsiteY4" fmla="*/ 0 h 1026695"/>
              <a:gd name="connsiteX5" fmla="*/ 2871561 w 2871561"/>
              <a:gd name="connsiteY5" fmla="*/ 171116 h 1026695"/>
              <a:gd name="connsiteX6" fmla="*/ 2871561 w 2871561"/>
              <a:gd name="connsiteY6" fmla="*/ 171116 h 1026695"/>
              <a:gd name="connsiteX7" fmla="*/ 2871561 w 2871561"/>
              <a:gd name="connsiteY7" fmla="*/ 427790 h 1026695"/>
              <a:gd name="connsiteX8" fmla="*/ 2871561 w 2871561"/>
              <a:gd name="connsiteY8" fmla="*/ 1026695 h 1026695"/>
              <a:gd name="connsiteX9" fmla="*/ 2392968 w 2871561"/>
              <a:gd name="connsiteY9" fmla="*/ 1026695 h 1026695"/>
              <a:gd name="connsiteX10" fmla="*/ 1675077 w 2871561"/>
              <a:gd name="connsiteY10" fmla="*/ 1026695 h 1026695"/>
              <a:gd name="connsiteX11" fmla="*/ 1675077 w 2871561"/>
              <a:gd name="connsiteY11" fmla="*/ 1026695 h 1026695"/>
              <a:gd name="connsiteX12" fmla="*/ 0 w 2871561"/>
              <a:gd name="connsiteY12" fmla="*/ 1026695 h 1026695"/>
              <a:gd name="connsiteX13" fmla="*/ 0 w 2871561"/>
              <a:gd name="connsiteY13" fmla="*/ 427790 h 1026695"/>
              <a:gd name="connsiteX14" fmla="*/ 0 w 2871561"/>
              <a:gd name="connsiteY14" fmla="*/ 171116 h 1026695"/>
              <a:gd name="connsiteX15" fmla="*/ 0 w 2871561"/>
              <a:gd name="connsiteY15" fmla="*/ 171116 h 1026695"/>
              <a:gd name="connsiteX16" fmla="*/ 0 w 2871561"/>
              <a:gd name="connsiteY16" fmla="*/ 0 h 1026695"/>
              <a:gd name="connsiteX0" fmla="*/ 0 w 2871561"/>
              <a:gd name="connsiteY0" fmla="*/ 213891 h 1240586"/>
              <a:gd name="connsiteX1" fmla="*/ 1675077 w 2871561"/>
              <a:gd name="connsiteY1" fmla="*/ 213891 h 1240586"/>
              <a:gd name="connsiteX2" fmla="*/ 2024135 w 2871561"/>
              <a:gd name="connsiteY2" fmla="*/ 0 h 1240586"/>
              <a:gd name="connsiteX3" fmla="*/ 2190667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13891 h 1240586"/>
              <a:gd name="connsiteX1" fmla="*/ 1189555 w 2871561"/>
              <a:gd name="connsiteY1" fmla="*/ 221983 h 1240586"/>
              <a:gd name="connsiteX2" fmla="*/ 2024135 w 2871561"/>
              <a:gd name="connsiteY2" fmla="*/ 0 h 1240586"/>
              <a:gd name="connsiteX3" fmla="*/ 2190667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13891 h 1240586"/>
              <a:gd name="connsiteX1" fmla="*/ 1189555 w 2871561"/>
              <a:gd name="connsiteY1" fmla="*/ 221983 h 1240586"/>
              <a:gd name="connsiteX2" fmla="*/ 2024135 w 2871561"/>
              <a:gd name="connsiteY2" fmla="*/ 0 h 1240586"/>
              <a:gd name="connsiteX3" fmla="*/ 1624225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30075 h 1256770"/>
              <a:gd name="connsiteX1" fmla="*/ 1189555 w 2871561"/>
              <a:gd name="connsiteY1" fmla="*/ 238167 h 1256770"/>
              <a:gd name="connsiteX2" fmla="*/ 1433417 w 2871561"/>
              <a:gd name="connsiteY2" fmla="*/ 0 h 1256770"/>
              <a:gd name="connsiteX3" fmla="*/ 1624225 w 2871561"/>
              <a:gd name="connsiteY3" fmla="*/ 221983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 name="connsiteX0" fmla="*/ 0 w 2871561"/>
              <a:gd name="connsiteY0" fmla="*/ 230075 h 1256770"/>
              <a:gd name="connsiteX1" fmla="*/ 1286659 w 2871561"/>
              <a:gd name="connsiteY1" fmla="*/ 230075 h 1256770"/>
              <a:gd name="connsiteX2" fmla="*/ 1433417 w 2871561"/>
              <a:gd name="connsiteY2" fmla="*/ 0 h 1256770"/>
              <a:gd name="connsiteX3" fmla="*/ 1624225 w 2871561"/>
              <a:gd name="connsiteY3" fmla="*/ 221983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 name="connsiteX0" fmla="*/ 0 w 2871561"/>
              <a:gd name="connsiteY0" fmla="*/ 230075 h 1256770"/>
              <a:gd name="connsiteX1" fmla="*/ 1286659 w 2871561"/>
              <a:gd name="connsiteY1" fmla="*/ 230075 h 1256770"/>
              <a:gd name="connsiteX2" fmla="*/ 1433417 w 2871561"/>
              <a:gd name="connsiteY2" fmla="*/ 0 h 1256770"/>
              <a:gd name="connsiteX3" fmla="*/ 1551397 w 2871561"/>
              <a:gd name="connsiteY3" fmla="*/ 230075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1561" h="1256770">
                <a:moveTo>
                  <a:pt x="0" y="230075"/>
                </a:moveTo>
                <a:lnTo>
                  <a:pt x="1286659" y="230075"/>
                </a:lnTo>
                <a:lnTo>
                  <a:pt x="1433417" y="0"/>
                </a:lnTo>
                <a:lnTo>
                  <a:pt x="1551397" y="230075"/>
                </a:lnTo>
                <a:lnTo>
                  <a:pt x="2871561" y="230075"/>
                </a:lnTo>
                <a:lnTo>
                  <a:pt x="2871561" y="401191"/>
                </a:lnTo>
                <a:lnTo>
                  <a:pt x="2871561" y="401191"/>
                </a:lnTo>
                <a:lnTo>
                  <a:pt x="2871561" y="657865"/>
                </a:lnTo>
                <a:lnTo>
                  <a:pt x="2871561" y="1256770"/>
                </a:lnTo>
                <a:lnTo>
                  <a:pt x="2392968" y="1256770"/>
                </a:lnTo>
                <a:lnTo>
                  <a:pt x="1675077" y="1256770"/>
                </a:lnTo>
                <a:lnTo>
                  <a:pt x="1675077" y="1256770"/>
                </a:lnTo>
                <a:lnTo>
                  <a:pt x="0" y="1256770"/>
                </a:lnTo>
                <a:lnTo>
                  <a:pt x="0" y="657865"/>
                </a:lnTo>
                <a:lnTo>
                  <a:pt x="0" y="401191"/>
                </a:lnTo>
                <a:lnTo>
                  <a:pt x="0" y="401191"/>
                </a:lnTo>
                <a:lnTo>
                  <a:pt x="0" y="230075"/>
                </a:lnTo>
                <a:close/>
              </a:path>
            </a:pathLst>
          </a:custGeom>
          <a:solidFill>
            <a:srgbClr val="ED2736">
              <a:alpha val="6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smtClean="0">
              <a:effectLst>
                <a:outerShdw blurRad="38100" dist="38100" dir="2700000" algn="tl">
                  <a:srgbClr val="000000">
                    <a:alpha val="43137"/>
                  </a:srgbClr>
                </a:outerShdw>
              </a:effectLst>
            </a:endParaRPr>
          </a:p>
          <a:p>
            <a:pPr algn="ctr"/>
            <a:r>
              <a:rPr lang="en-US" sz="1600" dirty="0" smtClean="0">
                <a:effectLst>
                  <a:outerShdw blurRad="38100" dist="38100" dir="2700000" algn="tl">
                    <a:srgbClr val="000000">
                      <a:alpha val="43137"/>
                    </a:srgbClr>
                  </a:outerShdw>
                </a:effectLst>
              </a:rPr>
              <a:t>CITY OF LANCASTER</a:t>
            </a:r>
          </a:p>
          <a:p>
            <a:pPr algn="ctr"/>
            <a:r>
              <a:rPr lang="en-US" sz="2800" dirty="0" smtClean="0">
                <a:effectLst>
                  <a:outerShdw blurRad="38100" dist="38100" dir="2700000" algn="tl">
                    <a:srgbClr val="000000">
                      <a:alpha val="43137"/>
                    </a:srgbClr>
                  </a:outerShdw>
                </a:effectLst>
              </a:rPr>
              <a:t>$1.25 million</a:t>
            </a:r>
            <a:endParaRPr lang="en-US" sz="2800" dirty="0">
              <a:effectLst>
                <a:outerShdw blurRad="38100" dist="38100" dir="2700000" algn="tl">
                  <a:srgbClr val="000000">
                    <a:alpha val="43137"/>
                  </a:srgbClr>
                </a:outerShdw>
              </a:effectLst>
            </a:endParaRPr>
          </a:p>
          <a:p>
            <a:pPr algn="ctr"/>
            <a:r>
              <a:rPr lang="en-US" sz="1400" i="1" dirty="0" smtClean="0">
                <a:effectLst>
                  <a:outerShdw blurRad="38100" dist="38100" dir="2700000" algn="tl">
                    <a:srgbClr val="000000">
                      <a:alpha val="43137"/>
                    </a:srgbClr>
                  </a:outerShdw>
                </a:effectLst>
              </a:rPr>
              <a:t>Public Space Enhancements</a:t>
            </a:r>
            <a:endParaRPr lang="en-US" sz="1400" i="1" dirty="0">
              <a:effectLst>
                <a:outerShdw blurRad="38100" dist="38100" dir="2700000" algn="tl">
                  <a:srgbClr val="000000">
                    <a:alpha val="43137"/>
                  </a:srgbClr>
                </a:outerShdw>
              </a:effectLst>
            </a:endParaRPr>
          </a:p>
        </p:txBody>
      </p:sp>
      <p:sp>
        <p:nvSpPr>
          <p:cNvPr id="13" name="Rectangular Callout 10"/>
          <p:cNvSpPr/>
          <p:nvPr/>
        </p:nvSpPr>
        <p:spPr>
          <a:xfrm>
            <a:off x="2538766" y="4190812"/>
            <a:ext cx="2871561" cy="1256770"/>
          </a:xfrm>
          <a:custGeom>
            <a:avLst/>
            <a:gdLst>
              <a:gd name="connsiteX0" fmla="*/ 0 w 2871561"/>
              <a:gd name="connsiteY0" fmla="*/ 0 h 1026695"/>
              <a:gd name="connsiteX1" fmla="*/ 1675077 w 2871561"/>
              <a:gd name="connsiteY1" fmla="*/ 0 h 1026695"/>
              <a:gd name="connsiteX2" fmla="*/ 2024135 w 2871561"/>
              <a:gd name="connsiteY2" fmla="*/ -213891 h 1026695"/>
              <a:gd name="connsiteX3" fmla="*/ 2392968 w 2871561"/>
              <a:gd name="connsiteY3" fmla="*/ 0 h 1026695"/>
              <a:gd name="connsiteX4" fmla="*/ 2871561 w 2871561"/>
              <a:gd name="connsiteY4" fmla="*/ 0 h 1026695"/>
              <a:gd name="connsiteX5" fmla="*/ 2871561 w 2871561"/>
              <a:gd name="connsiteY5" fmla="*/ 171116 h 1026695"/>
              <a:gd name="connsiteX6" fmla="*/ 2871561 w 2871561"/>
              <a:gd name="connsiteY6" fmla="*/ 171116 h 1026695"/>
              <a:gd name="connsiteX7" fmla="*/ 2871561 w 2871561"/>
              <a:gd name="connsiteY7" fmla="*/ 427790 h 1026695"/>
              <a:gd name="connsiteX8" fmla="*/ 2871561 w 2871561"/>
              <a:gd name="connsiteY8" fmla="*/ 1026695 h 1026695"/>
              <a:gd name="connsiteX9" fmla="*/ 2392968 w 2871561"/>
              <a:gd name="connsiteY9" fmla="*/ 1026695 h 1026695"/>
              <a:gd name="connsiteX10" fmla="*/ 1675077 w 2871561"/>
              <a:gd name="connsiteY10" fmla="*/ 1026695 h 1026695"/>
              <a:gd name="connsiteX11" fmla="*/ 1675077 w 2871561"/>
              <a:gd name="connsiteY11" fmla="*/ 1026695 h 1026695"/>
              <a:gd name="connsiteX12" fmla="*/ 0 w 2871561"/>
              <a:gd name="connsiteY12" fmla="*/ 1026695 h 1026695"/>
              <a:gd name="connsiteX13" fmla="*/ 0 w 2871561"/>
              <a:gd name="connsiteY13" fmla="*/ 427790 h 1026695"/>
              <a:gd name="connsiteX14" fmla="*/ 0 w 2871561"/>
              <a:gd name="connsiteY14" fmla="*/ 171116 h 1026695"/>
              <a:gd name="connsiteX15" fmla="*/ 0 w 2871561"/>
              <a:gd name="connsiteY15" fmla="*/ 171116 h 1026695"/>
              <a:gd name="connsiteX16" fmla="*/ 0 w 2871561"/>
              <a:gd name="connsiteY16" fmla="*/ 0 h 1026695"/>
              <a:gd name="connsiteX0" fmla="*/ 0 w 2871561"/>
              <a:gd name="connsiteY0" fmla="*/ 213891 h 1240586"/>
              <a:gd name="connsiteX1" fmla="*/ 1675077 w 2871561"/>
              <a:gd name="connsiteY1" fmla="*/ 213891 h 1240586"/>
              <a:gd name="connsiteX2" fmla="*/ 2024135 w 2871561"/>
              <a:gd name="connsiteY2" fmla="*/ 0 h 1240586"/>
              <a:gd name="connsiteX3" fmla="*/ 2190667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13891 h 1240586"/>
              <a:gd name="connsiteX1" fmla="*/ 1189555 w 2871561"/>
              <a:gd name="connsiteY1" fmla="*/ 221983 h 1240586"/>
              <a:gd name="connsiteX2" fmla="*/ 2024135 w 2871561"/>
              <a:gd name="connsiteY2" fmla="*/ 0 h 1240586"/>
              <a:gd name="connsiteX3" fmla="*/ 2190667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13891 h 1240586"/>
              <a:gd name="connsiteX1" fmla="*/ 1189555 w 2871561"/>
              <a:gd name="connsiteY1" fmla="*/ 221983 h 1240586"/>
              <a:gd name="connsiteX2" fmla="*/ 2024135 w 2871561"/>
              <a:gd name="connsiteY2" fmla="*/ 0 h 1240586"/>
              <a:gd name="connsiteX3" fmla="*/ 1624225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30075 h 1256770"/>
              <a:gd name="connsiteX1" fmla="*/ 1189555 w 2871561"/>
              <a:gd name="connsiteY1" fmla="*/ 238167 h 1256770"/>
              <a:gd name="connsiteX2" fmla="*/ 1433417 w 2871561"/>
              <a:gd name="connsiteY2" fmla="*/ 0 h 1256770"/>
              <a:gd name="connsiteX3" fmla="*/ 1624225 w 2871561"/>
              <a:gd name="connsiteY3" fmla="*/ 221983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 name="connsiteX0" fmla="*/ 0 w 2871561"/>
              <a:gd name="connsiteY0" fmla="*/ 230075 h 1256770"/>
              <a:gd name="connsiteX1" fmla="*/ 1286659 w 2871561"/>
              <a:gd name="connsiteY1" fmla="*/ 230075 h 1256770"/>
              <a:gd name="connsiteX2" fmla="*/ 1433417 w 2871561"/>
              <a:gd name="connsiteY2" fmla="*/ 0 h 1256770"/>
              <a:gd name="connsiteX3" fmla="*/ 1624225 w 2871561"/>
              <a:gd name="connsiteY3" fmla="*/ 221983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 name="connsiteX0" fmla="*/ 0 w 2871561"/>
              <a:gd name="connsiteY0" fmla="*/ 230075 h 1256770"/>
              <a:gd name="connsiteX1" fmla="*/ 1286659 w 2871561"/>
              <a:gd name="connsiteY1" fmla="*/ 230075 h 1256770"/>
              <a:gd name="connsiteX2" fmla="*/ 1433417 w 2871561"/>
              <a:gd name="connsiteY2" fmla="*/ 0 h 1256770"/>
              <a:gd name="connsiteX3" fmla="*/ 1551397 w 2871561"/>
              <a:gd name="connsiteY3" fmla="*/ 230075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1561" h="1256770">
                <a:moveTo>
                  <a:pt x="0" y="230075"/>
                </a:moveTo>
                <a:lnTo>
                  <a:pt x="1286659" y="230075"/>
                </a:lnTo>
                <a:lnTo>
                  <a:pt x="1433417" y="0"/>
                </a:lnTo>
                <a:lnTo>
                  <a:pt x="1551397" y="230075"/>
                </a:lnTo>
                <a:lnTo>
                  <a:pt x="2871561" y="230075"/>
                </a:lnTo>
                <a:lnTo>
                  <a:pt x="2871561" y="401191"/>
                </a:lnTo>
                <a:lnTo>
                  <a:pt x="2871561" y="401191"/>
                </a:lnTo>
                <a:lnTo>
                  <a:pt x="2871561" y="657865"/>
                </a:lnTo>
                <a:lnTo>
                  <a:pt x="2871561" y="1256770"/>
                </a:lnTo>
                <a:lnTo>
                  <a:pt x="2392968" y="1256770"/>
                </a:lnTo>
                <a:lnTo>
                  <a:pt x="1675077" y="1256770"/>
                </a:lnTo>
                <a:lnTo>
                  <a:pt x="1675077" y="1256770"/>
                </a:lnTo>
                <a:lnTo>
                  <a:pt x="0" y="1256770"/>
                </a:lnTo>
                <a:lnTo>
                  <a:pt x="0" y="657865"/>
                </a:lnTo>
                <a:lnTo>
                  <a:pt x="0" y="401191"/>
                </a:lnTo>
                <a:lnTo>
                  <a:pt x="0" y="401191"/>
                </a:lnTo>
                <a:lnTo>
                  <a:pt x="0" y="230075"/>
                </a:lnTo>
                <a:close/>
              </a:path>
            </a:pathLst>
          </a:custGeom>
          <a:solidFill>
            <a:srgbClr val="ED2736">
              <a:alpha val="6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smtClean="0">
              <a:solidFill>
                <a:schemeClr val="bg1"/>
              </a:solidFill>
              <a:effectLst>
                <a:outerShdw blurRad="38100" dist="38100" dir="2700000" algn="tl">
                  <a:srgbClr val="000000">
                    <a:alpha val="43137"/>
                  </a:srgbClr>
                </a:outerShdw>
              </a:effectLst>
            </a:endParaRPr>
          </a:p>
          <a:p>
            <a:pPr algn="ctr"/>
            <a:r>
              <a:rPr lang="en-US" sz="1600" dirty="0" smtClean="0">
                <a:solidFill>
                  <a:schemeClr val="bg1"/>
                </a:solidFill>
                <a:effectLst>
                  <a:outerShdw blurRad="38100" dist="38100" dir="2700000" algn="tl">
                    <a:srgbClr val="000000">
                      <a:alpha val="43137"/>
                    </a:srgbClr>
                  </a:outerShdw>
                </a:effectLst>
              </a:rPr>
              <a:t>STEINMAN FOUNDATION</a:t>
            </a:r>
          </a:p>
          <a:p>
            <a:pPr algn="ctr"/>
            <a:r>
              <a:rPr lang="en-US" sz="2800" dirty="0" smtClean="0">
                <a:solidFill>
                  <a:schemeClr val="bg1"/>
                </a:solidFill>
                <a:effectLst>
                  <a:outerShdw blurRad="38100" dist="38100" dir="2700000" algn="tl">
                    <a:srgbClr val="000000">
                      <a:alpha val="43137"/>
                    </a:srgbClr>
                  </a:outerShdw>
                </a:effectLst>
              </a:rPr>
              <a:t>$250,000</a:t>
            </a:r>
            <a:endParaRPr lang="en-US" sz="2800" dirty="0">
              <a:solidFill>
                <a:schemeClr val="bg1"/>
              </a:solidFill>
              <a:effectLst>
                <a:outerShdw blurRad="38100" dist="38100" dir="2700000" algn="tl">
                  <a:srgbClr val="000000">
                    <a:alpha val="43137"/>
                  </a:srgbClr>
                </a:outerShdw>
              </a:effectLst>
            </a:endParaRPr>
          </a:p>
          <a:p>
            <a:pPr algn="ctr"/>
            <a:r>
              <a:rPr lang="en-US" sz="1400" i="1" dirty="0" smtClean="0">
                <a:solidFill>
                  <a:schemeClr val="bg1"/>
                </a:solidFill>
                <a:effectLst>
                  <a:outerShdw blurRad="38100" dist="38100" dir="2700000" algn="tl">
                    <a:srgbClr val="000000">
                      <a:alpha val="43137"/>
                    </a:srgbClr>
                  </a:outerShdw>
                </a:effectLst>
              </a:rPr>
              <a:t>Housing Rehabilitation</a:t>
            </a:r>
            <a:endParaRPr lang="en-US" sz="1400" i="1" dirty="0">
              <a:solidFill>
                <a:schemeClr val="bg1"/>
              </a:solidFill>
              <a:effectLst>
                <a:outerShdw blurRad="38100" dist="38100" dir="2700000" algn="tl">
                  <a:srgbClr val="000000">
                    <a:alpha val="43137"/>
                  </a:srgbClr>
                </a:outerShdw>
              </a:effectLst>
            </a:endParaRPr>
          </a:p>
        </p:txBody>
      </p:sp>
      <p:sp>
        <p:nvSpPr>
          <p:cNvPr id="14" name="Rectangular Callout 10"/>
          <p:cNvSpPr/>
          <p:nvPr/>
        </p:nvSpPr>
        <p:spPr>
          <a:xfrm>
            <a:off x="247003" y="3894713"/>
            <a:ext cx="2047383" cy="1256770"/>
          </a:xfrm>
          <a:custGeom>
            <a:avLst/>
            <a:gdLst>
              <a:gd name="connsiteX0" fmla="*/ 0 w 2871561"/>
              <a:gd name="connsiteY0" fmla="*/ 0 h 1026695"/>
              <a:gd name="connsiteX1" fmla="*/ 1675077 w 2871561"/>
              <a:gd name="connsiteY1" fmla="*/ 0 h 1026695"/>
              <a:gd name="connsiteX2" fmla="*/ 2024135 w 2871561"/>
              <a:gd name="connsiteY2" fmla="*/ -213891 h 1026695"/>
              <a:gd name="connsiteX3" fmla="*/ 2392968 w 2871561"/>
              <a:gd name="connsiteY3" fmla="*/ 0 h 1026695"/>
              <a:gd name="connsiteX4" fmla="*/ 2871561 w 2871561"/>
              <a:gd name="connsiteY4" fmla="*/ 0 h 1026695"/>
              <a:gd name="connsiteX5" fmla="*/ 2871561 w 2871561"/>
              <a:gd name="connsiteY5" fmla="*/ 171116 h 1026695"/>
              <a:gd name="connsiteX6" fmla="*/ 2871561 w 2871561"/>
              <a:gd name="connsiteY6" fmla="*/ 171116 h 1026695"/>
              <a:gd name="connsiteX7" fmla="*/ 2871561 w 2871561"/>
              <a:gd name="connsiteY7" fmla="*/ 427790 h 1026695"/>
              <a:gd name="connsiteX8" fmla="*/ 2871561 w 2871561"/>
              <a:gd name="connsiteY8" fmla="*/ 1026695 h 1026695"/>
              <a:gd name="connsiteX9" fmla="*/ 2392968 w 2871561"/>
              <a:gd name="connsiteY9" fmla="*/ 1026695 h 1026695"/>
              <a:gd name="connsiteX10" fmla="*/ 1675077 w 2871561"/>
              <a:gd name="connsiteY10" fmla="*/ 1026695 h 1026695"/>
              <a:gd name="connsiteX11" fmla="*/ 1675077 w 2871561"/>
              <a:gd name="connsiteY11" fmla="*/ 1026695 h 1026695"/>
              <a:gd name="connsiteX12" fmla="*/ 0 w 2871561"/>
              <a:gd name="connsiteY12" fmla="*/ 1026695 h 1026695"/>
              <a:gd name="connsiteX13" fmla="*/ 0 w 2871561"/>
              <a:gd name="connsiteY13" fmla="*/ 427790 h 1026695"/>
              <a:gd name="connsiteX14" fmla="*/ 0 w 2871561"/>
              <a:gd name="connsiteY14" fmla="*/ 171116 h 1026695"/>
              <a:gd name="connsiteX15" fmla="*/ 0 w 2871561"/>
              <a:gd name="connsiteY15" fmla="*/ 171116 h 1026695"/>
              <a:gd name="connsiteX16" fmla="*/ 0 w 2871561"/>
              <a:gd name="connsiteY16" fmla="*/ 0 h 1026695"/>
              <a:gd name="connsiteX0" fmla="*/ 0 w 2871561"/>
              <a:gd name="connsiteY0" fmla="*/ 213891 h 1240586"/>
              <a:gd name="connsiteX1" fmla="*/ 1675077 w 2871561"/>
              <a:gd name="connsiteY1" fmla="*/ 213891 h 1240586"/>
              <a:gd name="connsiteX2" fmla="*/ 2024135 w 2871561"/>
              <a:gd name="connsiteY2" fmla="*/ 0 h 1240586"/>
              <a:gd name="connsiteX3" fmla="*/ 2190667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13891 h 1240586"/>
              <a:gd name="connsiteX1" fmla="*/ 1189555 w 2871561"/>
              <a:gd name="connsiteY1" fmla="*/ 221983 h 1240586"/>
              <a:gd name="connsiteX2" fmla="*/ 2024135 w 2871561"/>
              <a:gd name="connsiteY2" fmla="*/ 0 h 1240586"/>
              <a:gd name="connsiteX3" fmla="*/ 2190667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13891 h 1240586"/>
              <a:gd name="connsiteX1" fmla="*/ 1189555 w 2871561"/>
              <a:gd name="connsiteY1" fmla="*/ 221983 h 1240586"/>
              <a:gd name="connsiteX2" fmla="*/ 2024135 w 2871561"/>
              <a:gd name="connsiteY2" fmla="*/ 0 h 1240586"/>
              <a:gd name="connsiteX3" fmla="*/ 1624225 w 2871561"/>
              <a:gd name="connsiteY3" fmla="*/ 205799 h 1240586"/>
              <a:gd name="connsiteX4" fmla="*/ 2871561 w 2871561"/>
              <a:gd name="connsiteY4" fmla="*/ 213891 h 1240586"/>
              <a:gd name="connsiteX5" fmla="*/ 2871561 w 2871561"/>
              <a:gd name="connsiteY5" fmla="*/ 385007 h 1240586"/>
              <a:gd name="connsiteX6" fmla="*/ 2871561 w 2871561"/>
              <a:gd name="connsiteY6" fmla="*/ 385007 h 1240586"/>
              <a:gd name="connsiteX7" fmla="*/ 2871561 w 2871561"/>
              <a:gd name="connsiteY7" fmla="*/ 641681 h 1240586"/>
              <a:gd name="connsiteX8" fmla="*/ 2871561 w 2871561"/>
              <a:gd name="connsiteY8" fmla="*/ 1240586 h 1240586"/>
              <a:gd name="connsiteX9" fmla="*/ 2392968 w 2871561"/>
              <a:gd name="connsiteY9" fmla="*/ 1240586 h 1240586"/>
              <a:gd name="connsiteX10" fmla="*/ 1675077 w 2871561"/>
              <a:gd name="connsiteY10" fmla="*/ 1240586 h 1240586"/>
              <a:gd name="connsiteX11" fmla="*/ 1675077 w 2871561"/>
              <a:gd name="connsiteY11" fmla="*/ 1240586 h 1240586"/>
              <a:gd name="connsiteX12" fmla="*/ 0 w 2871561"/>
              <a:gd name="connsiteY12" fmla="*/ 1240586 h 1240586"/>
              <a:gd name="connsiteX13" fmla="*/ 0 w 2871561"/>
              <a:gd name="connsiteY13" fmla="*/ 641681 h 1240586"/>
              <a:gd name="connsiteX14" fmla="*/ 0 w 2871561"/>
              <a:gd name="connsiteY14" fmla="*/ 385007 h 1240586"/>
              <a:gd name="connsiteX15" fmla="*/ 0 w 2871561"/>
              <a:gd name="connsiteY15" fmla="*/ 385007 h 1240586"/>
              <a:gd name="connsiteX16" fmla="*/ 0 w 2871561"/>
              <a:gd name="connsiteY16" fmla="*/ 213891 h 1240586"/>
              <a:gd name="connsiteX0" fmla="*/ 0 w 2871561"/>
              <a:gd name="connsiteY0" fmla="*/ 230075 h 1256770"/>
              <a:gd name="connsiteX1" fmla="*/ 1189555 w 2871561"/>
              <a:gd name="connsiteY1" fmla="*/ 238167 h 1256770"/>
              <a:gd name="connsiteX2" fmla="*/ 1433417 w 2871561"/>
              <a:gd name="connsiteY2" fmla="*/ 0 h 1256770"/>
              <a:gd name="connsiteX3" fmla="*/ 1624225 w 2871561"/>
              <a:gd name="connsiteY3" fmla="*/ 221983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 name="connsiteX0" fmla="*/ 0 w 2871561"/>
              <a:gd name="connsiteY0" fmla="*/ 230075 h 1256770"/>
              <a:gd name="connsiteX1" fmla="*/ 1286659 w 2871561"/>
              <a:gd name="connsiteY1" fmla="*/ 230075 h 1256770"/>
              <a:gd name="connsiteX2" fmla="*/ 1433417 w 2871561"/>
              <a:gd name="connsiteY2" fmla="*/ 0 h 1256770"/>
              <a:gd name="connsiteX3" fmla="*/ 1624225 w 2871561"/>
              <a:gd name="connsiteY3" fmla="*/ 221983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 name="connsiteX0" fmla="*/ 0 w 2871561"/>
              <a:gd name="connsiteY0" fmla="*/ 230075 h 1256770"/>
              <a:gd name="connsiteX1" fmla="*/ 1286659 w 2871561"/>
              <a:gd name="connsiteY1" fmla="*/ 230075 h 1256770"/>
              <a:gd name="connsiteX2" fmla="*/ 1433417 w 2871561"/>
              <a:gd name="connsiteY2" fmla="*/ 0 h 1256770"/>
              <a:gd name="connsiteX3" fmla="*/ 1551397 w 2871561"/>
              <a:gd name="connsiteY3" fmla="*/ 230075 h 1256770"/>
              <a:gd name="connsiteX4" fmla="*/ 2871561 w 2871561"/>
              <a:gd name="connsiteY4" fmla="*/ 230075 h 1256770"/>
              <a:gd name="connsiteX5" fmla="*/ 2871561 w 2871561"/>
              <a:gd name="connsiteY5" fmla="*/ 401191 h 1256770"/>
              <a:gd name="connsiteX6" fmla="*/ 2871561 w 2871561"/>
              <a:gd name="connsiteY6" fmla="*/ 401191 h 1256770"/>
              <a:gd name="connsiteX7" fmla="*/ 2871561 w 2871561"/>
              <a:gd name="connsiteY7" fmla="*/ 657865 h 1256770"/>
              <a:gd name="connsiteX8" fmla="*/ 2871561 w 2871561"/>
              <a:gd name="connsiteY8" fmla="*/ 1256770 h 1256770"/>
              <a:gd name="connsiteX9" fmla="*/ 2392968 w 2871561"/>
              <a:gd name="connsiteY9" fmla="*/ 1256770 h 1256770"/>
              <a:gd name="connsiteX10" fmla="*/ 1675077 w 2871561"/>
              <a:gd name="connsiteY10" fmla="*/ 1256770 h 1256770"/>
              <a:gd name="connsiteX11" fmla="*/ 1675077 w 2871561"/>
              <a:gd name="connsiteY11" fmla="*/ 1256770 h 1256770"/>
              <a:gd name="connsiteX12" fmla="*/ 0 w 2871561"/>
              <a:gd name="connsiteY12" fmla="*/ 1256770 h 1256770"/>
              <a:gd name="connsiteX13" fmla="*/ 0 w 2871561"/>
              <a:gd name="connsiteY13" fmla="*/ 657865 h 1256770"/>
              <a:gd name="connsiteX14" fmla="*/ 0 w 2871561"/>
              <a:gd name="connsiteY14" fmla="*/ 401191 h 1256770"/>
              <a:gd name="connsiteX15" fmla="*/ 0 w 2871561"/>
              <a:gd name="connsiteY15" fmla="*/ 401191 h 1256770"/>
              <a:gd name="connsiteX16" fmla="*/ 0 w 2871561"/>
              <a:gd name="connsiteY16" fmla="*/ 230075 h 125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1561" h="1256770">
                <a:moveTo>
                  <a:pt x="0" y="230075"/>
                </a:moveTo>
                <a:lnTo>
                  <a:pt x="1286659" y="230075"/>
                </a:lnTo>
                <a:lnTo>
                  <a:pt x="1433417" y="0"/>
                </a:lnTo>
                <a:lnTo>
                  <a:pt x="1551397" y="230075"/>
                </a:lnTo>
                <a:lnTo>
                  <a:pt x="2871561" y="230075"/>
                </a:lnTo>
                <a:lnTo>
                  <a:pt x="2871561" y="401191"/>
                </a:lnTo>
                <a:lnTo>
                  <a:pt x="2871561" y="401191"/>
                </a:lnTo>
                <a:lnTo>
                  <a:pt x="2871561" y="657865"/>
                </a:lnTo>
                <a:lnTo>
                  <a:pt x="2871561" y="1256770"/>
                </a:lnTo>
                <a:lnTo>
                  <a:pt x="2392968" y="1256770"/>
                </a:lnTo>
                <a:lnTo>
                  <a:pt x="1675077" y="1256770"/>
                </a:lnTo>
                <a:lnTo>
                  <a:pt x="1675077" y="1256770"/>
                </a:lnTo>
                <a:lnTo>
                  <a:pt x="0" y="1256770"/>
                </a:lnTo>
                <a:lnTo>
                  <a:pt x="0" y="657865"/>
                </a:lnTo>
                <a:lnTo>
                  <a:pt x="0" y="401191"/>
                </a:lnTo>
                <a:lnTo>
                  <a:pt x="0" y="401191"/>
                </a:lnTo>
                <a:lnTo>
                  <a:pt x="0" y="230075"/>
                </a:lnTo>
                <a:close/>
              </a:path>
            </a:pathLst>
          </a:custGeom>
          <a:solidFill>
            <a:srgbClr val="ED2736">
              <a:alpha val="6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smtClean="0">
              <a:effectLst>
                <a:outerShdw blurRad="38100" dist="38100" dir="2700000" algn="tl">
                  <a:srgbClr val="000000">
                    <a:alpha val="43137"/>
                  </a:srgbClr>
                </a:outerShdw>
              </a:effectLst>
            </a:endParaRPr>
          </a:p>
          <a:p>
            <a:pPr algn="ctr"/>
            <a:r>
              <a:rPr lang="en-US" sz="1200" dirty="0" smtClean="0">
                <a:effectLst>
                  <a:outerShdw blurRad="38100" dist="38100" dir="2700000" algn="tl">
                    <a:srgbClr val="000000">
                      <a:alpha val="43137"/>
                    </a:srgbClr>
                  </a:outerShdw>
                </a:effectLst>
              </a:rPr>
              <a:t>ANONYMOUS DONOR</a:t>
            </a:r>
          </a:p>
          <a:p>
            <a:pPr algn="ctr"/>
            <a:r>
              <a:rPr lang="en-US" sz="2800" dirty="0" smtClean="0">
                <a:solidFill>
                  <a:schemeClr val="bg1"/>
                </a:solidFill>
                <a:effectLst>
                  <a:outerShdw blurRad="38100" dist="38100" dir="2700000" algn="tl">
                    <a:srgbClr val="000000">
                      <a:alpha val="43137"/>
                    </a:srgbClr>
                  </a:outerShdw>
                </a:effectLst>
              </a:rPr>
              <a:t>$200,000</a:t>
            </a:r>
            <a:endParaRPr lang="en-US" sz="2800" dirty="0">
              <a:solidFill>
                <a:schemeClr val="bg1"/>
              </a:solidFill>
              <a:effectLst>
                <a:outerShdw blurRad="38100" dist="38100" dir="2700000" algn="tl">
                  <a:srgbClr val="000000">
                    <a:alpha val="43137"/>
                  </a:srgbClr>
                </a:outerShdw>
              </a:effectLst>
            </a:endParaRPr>
          </a:p>
          <a:p>
            <a:pPr algn="ctr"/>
            <a:r>
              <a:rPr lang="en-US" sz="1200" i="1" dirty="0" smtClean="0">
                <a:effectLst>
                  <a:outerShdw blurRad="38100" dist="38100" dir="2700000" algn="tl">
                    <a:srgbClr val="000000">
                      <a:alpha val="43137"/>
                    </a:srgbClr>
                  </a:outerShdw>
                </a:effectLst>
              </a:rPr>
              <a:t>Neighborhood  Improvements</a:t>
            </a:r>
            <a:endParaRPr lang="en-US" sz="1200" i="1" dirty="0">
              <a:effectLst>
                <a:outerShdw blurRad="38100" dist="38100" dir="2700000" algn="tl">
                  <a:srgbClr val="000000">
                    <a:alpha val="43137"/>
                  </a:srgbClr>
                </a:outerShdw>
              </a:effectLst>
            </a:endParaRPr>
          </a:p>
        </p:txBody>
      </p:sp>
      <p:sp>
        <p:nvSpPr>
          <p:cNvPr id="16" name="Rectangular Callout 5"/>
          <p:cNvSpPr/>
          <p:nvPr/>
        </p:nvSpPr>
        <p:spPr>
          <a:xfrm>
            <a:off x="6134762" y="1198550"/>
            <a:ext cx="2772720" cy="1581843"/>
          </a:xfrm>
          <a:custGeom>
            <a:avLst/>
            <a:gdLst>
              <a:gd name="connsiteX0" fmla="*/ 0 w 3176337"/>
              <a:gd name="connsiteY0" fmla="*/ 0 h 1684421"/>
              <a:gd name="connsiteX1" fmla="*/ 529390 w 3176337"/>
              <a:gd name="connsiteY1" fmla="*/ 0 h 1684421"/>
              <a:gd name="connsiteX2" fmla="*/ 529390 w 3176337"/>
              <a:gd name="connsiteY2" fmla="*/ 0 h 1684421"/>
              <a:gd name="connsiteX3" fmla="*/ 1323474 w 3176337"/>
              <a:gd name="connsiteY3" fmla="*/ 0 h 1684421"/>
              <a:gd name="connsiteX4" fmla="*/ 3176337 w 3176337"/>
              <a:gd name="connsiteY4" fmla="*/ 0 h 1684421"/>
              <a:gd name="connsiteX5" fmla="*/ 3176337 w 3176337"/>
              <a:gd name="connsiteY5" fmla="*/ 982579 h 1684421"/>
              <a:gd name="connsiteX6" fmla="*/ 3176337 w 3176337"/>
              <a:gd name="connsiteY6" fmla="*/ 982579 h 1684421"/>
              <a:gd name="connsiteX7" fmla="*/ 3176337 w 3176337"/>
              <a:gd name="connsiteY7" fmla="*/ 1403684 h 1684421"/>
              <a:gd name="connsiteX8" fmla="*/ 3176337 w 3176337"/>
              <a:gd name="connsiteY8" fmla="*/ 1684421 h 1684421"/>
              <a:gd name="connsiteX9" fmla="*/ 1323474 w 3176337"/>
              <a:gd name="connsiteY9" fmla="*/ 1684421 h 1684421"/>
              <a:gd name="connsiteX10" fmla="*/ 914340 w 3176337"/>
              <a:gd name="connsiteY10" fmla="*/ 2257663 h 1684421"/>
              <a:gd name="connsiteX11" fmla="*/ 529390 w 3176337"/>
              <a:gd name="connsiteY11" fmla="*/ 1684421 h 1684421"/>
              <a:gd name="connsiteX12" fmla="*/ 0 w 3176337"/>
              <a:gd name="connsiteY12" fmla="*/ 1684421 h 1684421"/>
              <a:gd name="connsiteX13" fmla="*/ 0 w 3176337"/>
              <a:gd name="connsiteY13" fmla="*/ 1403684 h 1684421"/>
              <a:gd name="connsiteX14" fmla="*/ 0 w 3176337"/>
              <a:gd name="connsiteY14" fmla="*/ 982579 h 1684421"/>
              <a:gd name="connsiteX15" fmla="*/ 0 w 3176337"/>
              <a:gd name="connsiteY15" fmla="*/ 982579 h 1684421"/>
              <a:gd name="connsiteX16" fmla="*/ 0 w 3176337"/>
              <a:gd name="connsiteY16" fmla="*/ 0 h 1684421"/>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323474 w 3176337"/>
              <a:gd name="connsiteY9" fmla="*/ 1684421 h 2257663"/>
              <a:gd name="connsiteX10" fmla="*/ 914340 w 3176337"/>
              <a:gd name="connsiteY10" fmla="*/ 2257663 h 2257663"/>
              <a:gd name="connsiteX11" fmla="*/ 1005640 w 3176337"/>
              <a:gd name="connsiteY11" fmla="*/ 16653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005640 w 3176337"/>
              <a:gd name="connsiteY11" fmla="*/ 16653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329490 w 3176337"/>
              <a:gd name="connsiteY11" fmla="*/ 1703471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65371 h 2257663"/>
              <a:gd name="connsiteX10" fmla="*/ 914340 w 3176337"/>
              <a:gd name="connsiteY10" fmla="*/ 2257663 h 2257663"/>
              <a:gd name="connsiteX11" fmla="*/ 1367910 w 3176337"/>
              <a:gd name="connsiteY11" fmla="*/ 1688103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257663"/>
              <a:gd name="connsiteX1" fmla="*/ 529390 w 3176337"/>
              <a:gd name="connsiteY1" fmla="*/ 0 h 2257663"/>
              <a:gd name="connsiteX2" fmla="*/ 529390 w 3176337"/>
              <a:gd name="connsiteY2" fmla="*/ 0 h 2257663"/>
              <a:gd name="connsiteX3" fmla="*/ 1323474 w 3176337"/>
              <a:gd name="connsiteY3" fmla="*/ 0 h 2257663"/>
              <a:gd name="connsiteX4" fmla="*/ 3176337 w 3176337"/>
              <a:gd name="connsiteY4" fmla="*/ 0 h 2257663"/>
              <a:gd name="connsiteX5" fmla="*/ 3176337 w 3176337"/>
              <a:gd name="connsiteY5" fmla="*/ 982579 h 2257663"/>
              <a:gd name="connsiteX6" fmla="*/ 3176337 w 3176337"/>
              <a:gd name="connsiteY6" fmla="*/ 982579 h 2257663"/>
              <a:gd name="connsiteX7" fmla="*/ 3176337 w 3176337"/>
              <a:gd name="connsiteY7" fmla="*/ 1403684 h 2257663"/>
              <a:gd name="connsiteX8" fmla="*/ 3176337 w 3176337"/>
              <a:gd name="connsiteY8" fmla="*/ 1684421 h 2257663"/>
              <a:gd name="connsiteX9" fmla="*/ 1723524 w 3176337"/>
              <a:gd name="connsiteY9" fmla="*/ 1688423 h 2257663"/>
              <a:gd name="connsiteX10" fmla="*/ 914340 w 3176337"/>
              <a:gd name="connsiteY10" fmla="*/ 2257663 h 2257663"/>
              <a:gd name="connsiteX11" fmla="*/ 1367910 w 3176337"/>
              <a:gd name="connsiteY11" fmla="*/ 1688103 h 2257663"/>
              <a:gd name="connsiteX12" fmla="*/ 0 w 3176337"/>
              <a:gd name="connsiteY12" fmla="*/ 1684421 h 2257663"/>
              <a:gd name="connsiteX13" fmla="*/ 0 w 3176337"/>
              <a:gd name="connsiteY13" fmla="*/ 1403684 h 2257663"/>
              <a:gd name="connsiteX14" fmla="*/ 0 w 3176337"/>
              <a:gd name="connsiteY14" fmla="*/ 982579 h 2257663"/>
              <a:gd name="connsiteX15" fmla="*/ 0 w 3176337"/>
              <a:gd name="connsiteY15" fmla="*/ 982579 h 2257663"/>
              <a:gd name="connsiteX16" fmla="*/ 0 w 3176337"/>
              <a:gd name="connsiteY16" fmla="*/ 0 h 2257663"/>
              <a:gd name="connsiteX0" fmla="*/ 0 w 3176337"/>
              <a:gd name="connsiteY0" fmla="*/ 0 h 2196190"/>
              <a:gd name="connsiteX1" fmla="*/ 529390 w 3176337"/>
              <a:gd name="connsiteY1" fmla="*/ 0 h 2196190"/>
              <a:gd name="connsiteX2" fmla="*/ 529390 w 3176337"/>
              <a:gd name="connsiteY2" fmla="*/ 0 h 2196190"/>
              <a:gd name="connsiteX3" fmla="*/ 1323474 w 3176337"/>
              <a:gd name="connsiteY3" fmla="*/ 0 h 2196190"/>
              <a:gd name="connsiteX4" fmla="*/ 3176337 w 3176337"/>
              <a:gd name="connsiteY4" fmla="*/ 0 h 2196190"/>
              <a:gd name="connsiteX5" fmla="*/ 3176337 w 3176337"/>
              <a:gd name="connsiteY5" fmla="*/ 982579 h 2196190"/>
              <a:gd name="connsiteX6" fmla="*/ 3176337 w 3176337"/>
              <a:gd name="connsiteY6" fmla="*/ 982579 h 2196190"/>
              <a:gd name="connsiteX7" fmla="*/ 3176337 w 3176337"/>
              <a:gd name="connsiteY7" fmla="*/ 1403684 h 2196190"/>
              <a:gd name="connsiteX8" fmla="*/ 3176337 w 3176337"/>
              <a:gd name="connsiteY8" fmla="*/ 1684421 h 2196190"/>
              <a:gd name="connsiteX9" fmla="*/ 1723524 w 3176337"/>
              <a:gd name="connsiteY9" fmla="*/ 1688423 h 2196190"/>
              <a:gd name="connsiteX10" fmla="*/ 1513695 w 3176337"/>
              <a:gd name="connsiteY10" fmla="*/ 2196190 h 2196190"/>
              <a:gd name="connsiteX11" fmla="*/ 1367910 w 3176337"/>
              <a:gd name="connsiteY11" fmla="*/ 1688103 h 2196190"/>
              <a:gd name="connsiteX12" fmla="*/ 0 w 3176337"/>
              <a:gd name="connsiteY12" fmla="*/ 1684421 h 2196190"/>
              <a:gd name="connsiteX13" fmla="*/ 0 w 3176337"/>
              <a:gd name="connsiteY13" fmla="*/ 1403684 h 2196190"/>
              <a:gd name="connsiteX14" fmla="*/ 0 w 3176337"/>
              <a:gd name="connsiteY14" fmla="*/ 982579 h 2196190"/>
              <a:gd name="connsiteX15" fmla="*/ 0 w 3176337"/>
              <a:gd name="connsiteY15" fmla="*/ 982579 h 2196190"/>
              <a:gd name="connsiteX16" fmla="*/ 0 w 3176337"/>
              <a:gd name="connsiteY16" fmla="*/ 0 h 2196190"/>
              <a:gd name="connsiteX0" fmla="*/ 0 w 3176337"/>
              <a:gd name="connsiteY0" fmla="*/ 0 h 2188506"/>
              <a:gd name="connsiteX1" fmla="*/ 529390 w 3176337"/>
              <a:gd name="connsiteY1" fmla="*/ 0 h 2188506"/>
              <a:gd name="connsiteX2" fmla="*/ 529390 w 3176337"/>
              <a:gd name="connsiteY2" fmla="*/ 0 h 2188506"/>
              <a:gd name="connsiteX3" fmla="*/ 1323474 w 3176337"/>
              <a:gd name="connsiteY3" fmla="*/ 0 h 2188506"/>
              <a:gd name="connsiteX4" fmla="*/ 3176337 w 3176337"/>
              <a:gd name="connsiteY4" fmla="*/ 0 h 2188506"/>
              <a:gd name="connsiteX5" fmla="*/ 3176337 w 3176337"/>
              <a:gd name="connsiteY5" fmla="*/ 982579 h 2188506"/>
              <a:gd name="connsiteX6" fmla="*/ 3176337 w 3176337"/>
              <a:gd name="connsiteY6" fmla="*/ 982579 h 2188506"/>
              <a:gd name="connsiteX7" fmla="*/ 3176337 w 3176337"/>
              <a:gd name="connsiteY7" fmla="*/ 1403684 h 2188506"/>
              <a:gd name="connsiteX8" fmla="*/ 3176337 w 3176337"/>
              <a:gd name="connsiteY8" fmla="*/ 1684421 h 2188506"/>
              <a:gd name="connsiteX9" fmla="*/ 1723524 w 3176337"/>
              <a:gd name="connsiteY9" fmla="*/ 1688423 h 2188506"/>
              <a:gd name="connsiteX10" fmla="*/ 1559799 w 3176337"/>
              <a:gd name="connsiteY10" fmla="*/ 2188506 h 2188506"/>
              <a:gd name="connsiteX11" fmla="*/ 1367910 w 3176337"/>
              <a:gd name="connsiteY11" fmla="*/ 1688103 h 2188506"/>
              <a:gd name="connsiteX12" fmla="*/ 0 w 3176337"/>
              <a:gd name="connsiteY12" fmla="*/ 1684421 h 2188506"/>
              <a:gd name="connsiteX13" fmla="*/ 0 w 3176337"/>
              <a:gd name="connsiteY13" fmla="*/ 1403684 h 2188506"/>
              <a:gd name="connsiteX14" fmla="*/ 0 w 3176337"/>
              <a:gd name="connsiteY14" fmla="*/ 982579 h 2188506"/>
              <a:gd name="connsiteX15" fmla="*/ 0 w 3176337"/>
              <a:gd name="connsiteY15" fmla="*/ 982579 h 2188506"/>
              <a:gd name="connsiteX16" fmla="*/ 0 w 3176337"/>
              <a:gd name="connsiteY16" fmla="*/ 0 h 218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6337" h="2188506">
                <a:moveTo>
                  <a:pt x="0" y="0"/>
                </a:moveTo>
                <a:lnTo>
                  <a:pt x="529390" y="0"/>
                </a:lnTo>
                <a:lnTo>
                  <a:pt x="529390" y="0"/>
                </a:lnTo>
                <a:lnTo>
                  <a:pt x="1323474" y="0"/>
                </a:lnTo>
                <a:lnTo>
                  <a:pt x="3176337" y="0"/>
                </a:lnTo>
                <a:lnTo>
                  <a:pt x="3176337" y="982579"/>
                </a:lnTo>
                <a:lnTo>
                  <a:pt x="3176337" y="982579"/>
                </a:lnTo>
                <a:lnTo>
                  <a:pt x="3176337" y="1403684"/>
                </a:lnTo>
                <a:lnTo>
                  <a:pt x="3176337" y="1684421"/>
                </a:lnTo>
                <a:lnTo>
                  <a:pt x="1723524" y="1688423"/>
                </a:lnTo>
                <a:lnTo>
                  <a:pt x="1559799" y="2188506"/>
                </a:lnTo>
                <a:lnTo>
                  <a:pt x="1367910" y="1688103"/>
                </a:lnTo>
                <a:lnTo>
                  <a:pt x="0" y="1684421"/>
                </a:lnTo>
                <a:lnTo>
                  <a:pt x="0" y="1403684"/>
                </a:lnTo>
                <a:lnTo>
                  <a:pt x="0" y="982579"/>
                </a:lnTo>
                <a:lnTo>
                  <a:pt x="0" y="982579"/>
                </a:lnTo>
                <a:lnTo>
                  <a:pt x="0" y="0"/>
                </a:lnTo>
                <a:close/>
              </a:path>
            </a:pathLst>
          </a:custGeom>
          <a:solidFill>
            <a:srgbClr val="ED2736">
              <a:alpha val="6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5760" rtlCol="0" anchor="ctr" anchorCtr="1"/>
          <a:lstStyle/>
          <a:p>
            <a:pPr algn="ctr"/>
            <a:r>
              <a:rPr lang="en-US" sz="1400" dirty="0" smtClean="0">
                <a:effectLst>
                  <a:outerShdw blurRad="38100" dist="38100" dir="2700000" algn="tl">
                    <a:srgbClr val="000000">
                      <a:alpha val="43137"/>
                    </a:srgbClr>
                  </a:outerShdw>
                </a:effectLst>
              </a:rPr>
              <a:t>S. DALE HIGH FAMILY FOUNDATION</a:t>
            </a:r>
          </a:p>
          <a:p>
            <a:pPr algn="ctr"/>
            <a:r>
              <a:rPr lang="en-US" sz="3200" dirty="0" smtClean="0">
                <a:effectLst>
                  <a:outerShdw blurRad="38100" dist="38100" dir="2700000" algn="tl">
                    <a:srgbClr val="000000">
                      <a:alpha val="43137"/>
                    </a:srgbClr>
                  </a:outerShdw>
                </a:effectLst>
              </a:rPr>
              <a:t>$100,000</a:t>
            </a:r>
            <a:endParaRPr lang="en-US" sz="3200" dirty="0">
              <a:effectLst>
                <a:outerShdw blurRad="38100" dist="38100" dir="2700000" algn="tl">
                  <a:srgbClr val="000000">
                    <a:alpha val="43137"/>
                  </a:srgbClr>
                </a:outerShdw>
              </a:effectLst>
            </a:endParaRPr>
          </a:p>
          <a:p>
            <a:pPr algn="ctr"/>
            <a:r>
              <a:rPr lang="en-US" sz="1200" i="1" dirty="0" smtClean="0">
                <a:effectLst>
                  <a:outerShdw blurRad="38100" dist="38100" dir="2700000" algn="tl">
                    <a:srgbClr val="000000">
                      <a:alpha val="43137"/>
                    </a:srgbClr>
                  </a:outerShdw>
                </a:effectLst>
              </a:rPr>
              <a:t>Home Repair Program</a:t>
            </a:r>
            <a:endParaRPr lang="en-US" sz="1200" i="1" dirty="0">
              <a:effectLst>
                <a:outerShdw blurRad="38100" dist="38100" dir="2700000" algn="tl">
                  <a:srgbClr val="000000">
                    <a:alpha val="43137"/>
                  </a:srgbClr>
                </a:outerShdw>
              </a:effectLst>
            </a:endParaRPr>
          </a:p>
        </p:txBody>
      </p:sp>
      <p:sp>
        <p:nvSpPr>
          <p:cNvPr id="17" name="Rectangle 16"/>
          <p:cNvSpPr/>
          <p:nvPr/>
        </p:nvSpPr>
        <p:spPr>
          <a:xfrm>
            <a:off x="5936775" y="4708478"/>
            <a:ext cx="6319645" cy="2019868"/>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91440" bIns="60957" rtlCol="0" anchor="ctr" anchorCtr="1"/>
          <a:lstStyle/>
          <a:p>
            <a:pPr algn="r" defTabSz="1219110"/>
            <a:r>
              <a:rPr lang="en-US" sz="2400" dirty="0" smtClean="0">
                <a:solidFill>
                  <a:srgbClr val="C00000"/>
                </a:solidFill>
                <a:effectLst>
                  <a:outerShdw blurRad="38100" dist="38100" dir="2700000" algn="tl">
                    <a:srgbClr val="000000">
                      <a:alpha val="43137"/>
                    </a:srgbClr>
                  </a:outerShdw>
                </a:effectLst>
                <a:latin typeface="Calibri" panose="020F0502020204030204" pitchFamily="34" charset="0"/>
              </a:rPr>
              <a:t>Total Committed to Neighborhood Improvement, South Lancaster City: </a:t>
            </a:r>
          </a:p>
          <a:p>
            <a:pPr algn="r" defTabSz="1219110"/>
            <a:r>
              <a:rPr lang="en-US" sz="6600" b="1" dirty="0" smtClean="0">
                <a:solidFill>
                  <a:srgbClr val="C00000"/>
                </a:solidFill>
                <a:effectLst>
                  <a:outerShdw blurRad="38100" dist="38100" dir="2700000" algn="tl">
                    <a:srgbClr val="000000">
                      <a:alpha val="43137"/>
                    </a:srgbClr>
                  </a:outerShdw>
                </a:effectLst>
                <a:latin typeface="Calibri" panose="020F0502020204030204" pitchFamily="34" charset="0"/>
              </a:rPr>
              <a:t>$4.85 million </a:t>
            </a:r>
            <a:endParaRPr lang="en-US" sz="5400" b="1" dirty="0" smtClean="0">
              <a:solidFill>
                <a:srgbClr val="C000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531444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217645"/>
            <a:ext cx="8666328" cy="1203381"/>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nchorCtr="1"/>
          <a:lstStyle/>
          <a:p>
            <a:pPr defTabSz="1219110"/>
            <a:r>
              <a:rPr lang="en-US" sz="3600" dirty="0" smtClean="0">
                <a:solidFill>
                  <a:prstClr val="white"/>
                </a:solidFill>
                <a:latin typeface="Calibri" panose="020F0502020204030204" pitchFamily="34" charset="0"/>
              </a:rPr>
              <a:t>S. Prince &amp; S. Queen Street Enhancements</a:t>
            </a:r>
          </a:p>
          <a:p>
            <a:pPr defTabSz="1219110"/>
            <a:r>
              <a:rPr lang="en-US" sz="2400" i="1" dirty="0" smtClean="0">
                <a:solidFill>
                  <a:prstClr val="white"/>
                </a:solidFill>
                <a:latin typeface="Calibri" panose="020F0502020204030204" pitchFamily="34" charset="0"/>
              </a:rPr>
              <a:t>Façade Improvements, Street Trees, Trash Receptacles</a:t>
            </a:r>
          </a:p>
        </p:txBody>
      </p:sp>
    </p:spTree>
    <p:extLst>
      <p:ext uri="{BB962C8B-B14F-4D97-AF65-F5344CB8AC3E}">
        <p14:creationId xmlns:p14="http://schemas.microsoft.com/office/powerpoint/2010/main" val="3949236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529389" y="2163009"/>
            <a:ext cx="11325727" cy="2745875"/>
          </a:xfrm>
          <a:prstGeom prst="rect">
            <a:avLst/>
          </a:prstGeom>
        </p:spPr>
        <p:txBody>
          <a:bodyPr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8000" dirty="0" smtClean="0">
                <a:solidFill>
                  <a:prstClr val="white"/>
                </a:solidFill>
                <a:effectLst>
                  <a:outerShdw blurRad="38100" dist="38100" dir="2700000" algn="tl">
                    <a:srgbClr val="000000">
                      <a:alpha val="43137"/>
                    </a:srgbClr>
                  </a:outerShdw>
                </a:effectLst>
              </a:rPr>
              <a:t>Mapping the Future</a:t>
            </a:r>
            <a:endParaRPr lang="en-US" sz="96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40515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385" y="-616953"/>
            <a:ext cx="12874885" cy="7796959"/>
          </a:xfrm>
          <a:prstGeom prst="rect">
            <a:avLst/>
          </a:prstGeom>
        </p:spPr>
      </p:pic>
      <p:pic>
        <p:nvPicPr>
          <p:cNvPr id="2" name="Picture 1"/>
          <p:cNvPicPr>
            <a:picLocks noChangeAspect="1"/>
          </p:cNvPicPr>
          <p:nvPr/>
        </p:nvPicPr>
        <p:blipFill>
          <a:blip r:embed="rId3"/>
          <a:stretch>
            <a:fillRect/>
          </a:stretch>
        </p:blipFill>
        <p:spPr>
          <a:xfrm>
            <a:off x="6934200" y="277576"/>
            <a:ext cx="4965700" cy="6384232"/>
          </a:xfrm>
          <a:prstGeom prst="rect">
            <a:avLst/>
          </a:prstGeom>
          <a:ln>
            <a:solidFill>
              <a:schemeClr val="tx1"/>
            </a:solidFill>
          </a:ln>
          <a:effectLst>
            <a:outerShdw blurRad="50800" dist="38100" dir="2700000" algn="tl" rotWithShape="0">
              <a:prstClr val="black"/>
            </a:outerShdw>
          </a:effectLst>
        </p:spPr>
      </p:pic>
      <p:sp>
        <p:nvSpPr>
          <p:cNvPr id="6" name="Rectangle 5"/>
          <p:cNvSpPr/>
          <p:nvPr/>
        </p:nvSpPr>
        <p:spPr>
          <a:xfrm>
            <a:off x="-111385" y="143770"/>
            <a:ext cx="6894322" cy="805937"/>
          </a:xfrm>
          <a:prstGeom prst="rect">
            <a:avLst/>
          </a:prstGeom>
          <a:solidFill>
            <a:srgbClr val="ED273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nchorCtr="1"/>
          <a:lstStyle/>
          <a:p>
            <a:pPr defTabSz="1219110"/>
            <a:r>
              <a:rPr lang="en-US" sz="3200" dirty="0" err="1" smtClean="0">
                <a:solidFill>
                  <a:prstClr val="white"/>
                </a:solidFill>
                <a:latin typeface="Calibri" panose="020F0502020204030204" pitchFamily="34" charset="0"/>
              </a:rPr>
              <a:t>SoWe</a:t>
            </a:r>
            <a:r>
              <a:rPr lang="en-US" sz="3200" dirty="0" smtClean="0">
                <a:solidFill>
                  <a:prstClr val="white"/>
                </a:solidFill>
                <a:latin typeface="Calibri" panose="020F0502020204030204" pitchFamily="34" charset="0"/>
              </a:rPr>
              <a:t> Commercial Property Inventory</a:t>
            </a:r>
          </a:p>
        </p:txBody>
      </p:sp>
    </p:spTree>
    <p:extLst>
      <p:ext uri="{BB962C8B-B14F-4D97-AF65-F5344CB8AC3E}">
        <p14:creationId xmlns:p14="http://schemas.microsoft.com/office/powerpoint/2010/main" val="33330868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12192000" cy="6667500"/>
          </a:xfrm>
          <a:prstGeom prst="rect">
            <a:avLst/>
          </a:prstGeom>
        </p:spPr>
      </p:pic>
    </p:spTree>
    <p:extLst>
      <p:ext uri="{BB962C8B-B14F-4D97-AF65-F5344CB8AC3E}">
        <p14:creationId xmlns:p14="http://schemas.microsoft.com/office/powerpoint/2010/main" val="42126551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529389" y="2163009"/>
            <a:ext cx="11325727" cy="2745875"/>
          </a:xfrm>
          <a:prstGeom prst="rect">
            <a:avLst/>
          </a:prstGeom>
        </p:spPr>
        <p:txBody>
          <a:bodyPr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8000" dirty="0" smtClean="0">
                <a:solidFill>
                  <a:prstClr val="white"/>
                </a:solidFill>
                <a:effectLst>
                  <a:outerShdw blurRad="38100" dist="38100" dir="2700000" algn="tl">
                    <a:srgbClr val="000000">
                      <a:alpha val="43137"/>
                    </a:srgbClr>
                  </a:outerShdw>
                </a:effectLst>
              </a:rPr>
              <a:t>Building the Future</a:t>
            </a:r>
            <a:endParaRPr lang="en-US" sz="96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80149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6954" y="3538155"/>
            <a:ext cx="9190836" cy="2862322"/>
          </a:xfrm>
          <a:prstGeom prst="rect">
            <a:avLst/>
          </a:prstGeom>
        </p:spPr>
        <p:txBody>
          <a:bodyPr wrap="square">
            <a:spAutoFit/>
          </a:bodyPr>
          <a:lstStyle/>
          <a:p>
            <a:pPr algn="ctr"/>
            <a:r>
              <a:rPr lang="en-US" sz="2000" b="1" dirty="0" smtClean="0"/>
              <a:t>MISSION</a:t>
            </a:r>
          </a:p>
          <a:p>
            <a:pPr algn="ctr"/>
            <a:r>
              <a:rPr lang="en-US" sz="2000" dirty="0" smtClean="0"/>
              <a:t>Providing economic </a:t>
            </a:r>
            <a:r>
              <a:rPr lang="en-US" sz="2000" dirty="0"/>
              <a:t>o</a:t>
            </a:r>
            <a:r>
              <a:rPr lang="en-US" sz="2000" dirty="0" smtClean="0"/>
              <a:t>pportunities </a:t>
            </a:r>
            <a:r>
              <a:rPr lang="en-US" sz="2000" dirty="0"/>
              <a:t>for </a:t>
            </a:r>
            <a:r>
              <a:rPr lang="en-US" sz="2000" dirty="0" smtClean="0"/>
              <a:t>everyone</a:t>
            </a:r>
            <a:r>
              <a:rPr lang="en-US" sz="2000" dirty="0"/>
              <a:t>. </a:t>
            </a:r>
            <a:endParaRPr lang="en-US" sz="2000" dirty="0" smtClean="0"/>
          </a:p>
          <a:p>
            <a:pPr algn="ctr"/>
            <a:endParaRPr lang="en-US" sz="2000" dirty="0"/>
          </a:p>
          <a:p>
            <a:pPr algn="ctr"/>
            <a:r>
              <a:rPr lang="en-US" sz="2000" b="1" dirty="0" smtClean="0"/>
              <a:t>VISION</a:t>
            </a:r>
          </a:p>
          <a:p>
            <a:pPr algn="ctr"/>
            <a:r>
              <a:rPr lang="en-US" sz="2000" dirty="0" smtClean="0"/>
              <a:t>Lancaster </a:t>
            </a:r>
            <a:r>
              <a:rPr lang="en-US" sz="2000" dirty="0"/>
              <a:t>envisions a Lancaster where communities are stabilized, and everyone has an opportunity to thrive, whether that be through living wage work, entrepreneurship, or safe and decent affordable housing. We are dedicated to building mixed income, mixed-use communities that create financial ecosystems that build and retain wealth for all community members.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575" y="412090"/>
            <a:ext cx="8959594" cy="2733033"/>
          </a:xfrm>
          <a:prstGeom prst="rect">
            <a:avLst/>
          </a:prstGeom>
        </p:spPr>
      </p:pic>
    </p:spTree>
    <p:extLst>
      <p:ext uri="{BB962C8B-B14F-4D97-AF65-F5344CB8AC3E}">
        <p14:creationId xmlns:p14="http://schemas.microsoft.com/office/powerpoint/2010/main" val="7219949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0030" y="150115"/>
            <a:ext cx="8959594" cy="2733033"/>
          </a:xfrm>
          <a:prstGeom prst="rect">
            <a:avLst/>
          </a:prstGeom>
        </p:spPr>
      </p:pic>
      <p:pic>
        <p:nvPicPr>
          <p:cNvPr id="4" name="Picture 6" descr="Image result for assets lancaste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2088" y="3846031"/>
            <a:ext cx="1917576" cy="1177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saca lancas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45" y="3962087"/>
            <a:ext cx="2397402" cy="1167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Image result for habitat for humanity lancaster p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3917" y="4510491"/>
            <a:ext cx="2098665" cy="20986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0" descr="Image result for community action partnership logo lancaster p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47" r="4270"/>
          <a:stretch/>
        </p:blipFill>
        <p:spPr bwMode="auto">
          <a:xfrm>
            <a:off x="3291077" y="3563382"/>
            <a:ext cx="2678750" cy="1650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2" descr="Image result for lhop lancaster p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2317" y="3352487"/>
            <a:ext cx="1945519" cy="14964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ulton bank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7330" y="3125197"/>
            <a:ext cx="1964572" cy="3517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lancaster general health penn medicine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064" y="3110355"/>
            <a:ext cx="2515598" cy="5392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tabor community services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862" y="5424966"/>
            <a:ext cx="3773959" cy="10002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community first fund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4773" y="5300497"/>
            <a:ext cx="2746720" cy="13390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lancaster county workforce development board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62614" y="2949973"/>
            <a:ext cx="2353754" cy="10121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3" cstate="print">
            <a:extLst>
              <a:ext uri="{28A0092B-C50C-407E-A947-70E740481C1C}">
                <a14:useLocalDpi xmlns:a14="http://schemas.microsoft.com/office/drawing/2010/main" val="0"/>
              </a:ext>
            </a:extLst>
          </a:blip>
          <a:srcRect l="22650" t="19288" r="24917" b="26981"/>
          <a:stretch/>
        </p:blipFill>
        <p:spPr>
          <a:xfrm>
            <a:off x="7913445" y="5187167"/>
            <a:ext cx="1560296" cy="1598917"/>
          </a:xfrm>
          <a:prstGeom prst="rect">
            <a:avLst/>
          </a:prstGeom>
        </p:spPr>
      </p:pic>
    </p:spTree>
    <p:extLst>
      <p:ext uri="{BB962C8B-B14F-4D97-AF65-F5344CB8AC3E}">
        <p14:creationId xmlns:p14="http://schemas.microsoft.com/office/powerpoint/2010/main" val="3883320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grayscl/>
            <a:extLst>
              <a:ext uri="{BEBA8EAE-BF5A-486C-A8C5-ECC9F3942E4B}">
                <a14:imgProps xmlns:a14="http://schemas.microsoft.com/office/drawing/2010/main">
                  <a14:imgLayer r:embed="rId3">
                    <a14:imgEffect>
                      <a14:sharpenSoften amount="-6000"/>
                    </a14:imgEffect>
                    <a14:imgEffect>
                      <a14:brightnessContrast contrast="20000"/>
                    </a14:imgEffect>
                  </a14:imgLayer>
                </a14:imgProps>
              </a:ext>
            </a:extLst>
          </a:blip>
          <a:stretch>
            <a:fillRect/>
          </a:stretch>
        </p:blipFill>
        <p:spPr>
          <a:xfrm>
            <a:off x="0" y="839"/>
            <a:ext cx="12671675" cy="7135456"/>
          </a:xfrm>
          <a:prstGeom prst="rect">
            <a:avLst/>
          </a:prstGeom>
        </p:spPr>
      </p:pic>
      <p:sp>
        <p:nvSpPr>
          <p:cNvPr id="19" name="Rectangle 18"/>
          <p:cNvSpPr/>
          <p:nvPr/>
        </p:nvSpPr>
        <p:spPr>
          <a:xfrm>
            <a:off x="-1" y="2239967"/>
            <a:ext cx="7046844" cy="4170771"/>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1219110"/>
            <a:endParaRPr lang="en-US" sz="2400" dirty="0">
              <a:solidFill>
                <a:prstClr val="white"/>
              </a:solidFill>
            </a:endParaRPr>
          </a:p>
        </p:txBody>
      </p:sp>
      <p:sp>
        <p:nvSpPr>
          <p:cNvPr id="13" name="Content Placeholder 2"/>
          <p:cNvSpPr>
            <a:spLocks noGrp="1"/>
          </p:cNvSpPr>
          <p:nvPr>
            <p:ph idx="1"/>
          </p:nvPr>
        </p:nvSpPr>
        <p:spPr>
          <a:xfrm>
            <a:off x="332603" y="2487416"/>
            <a:ext cx="10972800" cy="4525963"/>
          </a:xfrm>
        </p:spPr>
        <p:txBody>
          <a:bodyPr>
            <a:normAutofit/>
          </a:bodyPr>
          <a:lstStyle/>
          <a:p>
            <a:pPr marL="457200" indent="-457200"/>
            <a:r>
              <a:rPr lang="en-US" sz="4400" dirty="0" smtClean="0">
                <a:solidFill>
                  <a:schemeClr val="bg1"/>
                </a:solidFill>
                <a:effectLst>
                  <a:outerShdw blurRad="38100" dist="38100" dir="2700000" algn="tl">
                    <a:srgbClr val="000000">
                      <a:alpha val="43137"/>
                    </a:srgbClr>
                  </a:outerShdw>
                </a:effectLst>
              </a:rPr>
              <a:t>Four square miles</a:t>
            </a:r>
          </a:p>
          <a:p>
            <a:pPr marL="457200" indent="-457200"/>
            <a:r>
              <a:rPr lang="en-US" sz="4400" dirty="0" smtClean="0">
                <a:solidFill>
                  <a:schemeClr val="bg1"/>
                </a:solidFill>
                <a:effectLst>
                  <a:outerShdw blurRad="38100" dist="38100" dir="2700000" algn="tl">
                    <a:srgbClr val="000000">
                      <a:alpha val="43137"/>
                    </a:srgbClr>
                  </a:outerShdw>
                </a:effectLst>
              </a:rPr>
              <a:t>Population of 60,000</a:t>
            </a:r>
          </a:p>
          <a:p>
            <a:pPr marL="457200" indent="-457200"/>
            <a:r>
              <a:rPr lang="en-US" sz="4400" dirty="0" smtClean="0">
                <a:solidFill>
                  <a:schemeClr val="bg1"/>
                </a:solidFill>
                <a:effectLst>
                  <a:outerShdw blurRad="38100" dist="38100" dir="2700000" algn="tl">
                    <a:srgbClr val="000000">
                      <a:alpha val="43137"/>
                    </a:srgbClr>
                  </a:outerShdw>
                </a:effectLst>
              </a:rPr>
              <a:t>40,000 </a:t>
            </a:r>
            <a:r>
              <a:rPr lang="en-US" sz="4400" dirty="0">
                <a:solidFill>
                  <a:schemeClr val="bg1"/>
                </a:solidFill>
                <a:effectLst>
                  <a:outerShdw blurRad="38100" dist="38100" dir="2700000" algn="tl">
                    <a:srgbClr val="000000">
                      <a:alpha val="43137"/>
                    </a:srgbClr>
                  </a:outerShdw>
                </a:effectLst>
              </a:rPr>
              <a:t>employees </a:t>
            </a:r>
          </a:p>
          <a:p>
            <a:pPr marL="457200" indent="-457200"/>
            <a:r>
              <a:rPr lang="en-US" sz="4400" dirty="0">
                <a:solidFill>
                  <a:schemeClr val="bg1"/>
                </a:solidFill>
                <a:effectLst>
                  <a:outerShdw blurRad="38100" dist="38100" dir="2700000" algn="tl">
                    <a:srgbClr val="000000">
                      <a:alpha val="43137"/>
                    </a:srgbClr>
                  </a:outerShdw>
                </a:effectLst>
              </a:rPr>
              <a:t>8,000 college students</a:t>
            </a:r>
          </a:p>
          <a:p>
            <a:pPr marL="457200" indent="-457200"/>
            <a:r>
              <a:rPr lang="en-US" sz="4400" dirty="0">
                <a:solidFill>
                  <a:schemeClr val="bg1"/>
                </a:solidFill>
                <a:effectLst>
                  <a:outerShdw blurRad="38100" dist="38100" dir="2700000" algn="tl">
                    <a:srgbClr val="000000">
                      <a:alpha val="43137"/>
                    </a:srgbClr>
                  </a:outerShdw>
                </a:effectLst>
              </a:rPr>
              <a:t>1 </a:t>
            </a:r>
            <a:r>
              <a:rPr lang="en-US" sz="4400" dirty="0" smtClean="0">
                <a:solidFill>
                  <a:schemeClr val="bg1"/>
                </a:solidFill>
                <a:effectLst>
                  <a:outerShdw blurRad="38100" dist="38100" dir="2700000" algn="tl">
                    <a:srgbClr val="000000">
                      <a:alpha val="43137"/>
                    </a:srgbClr>
                  </a:outerShdw>
                </a:effectLst>
              </a:rPr>
              <a:t>million visitors per year</a:t>
            </a:r>
            <a:endParaRPr lang="en-US" sz="4400" dirty="0">
              <a:solidFill>
                <a:schemeClr val="bg1"/>
              </a:solidFill>
              <a:effectLst>
                <a:outerShdw blurRad="38100" dist="38100" dir="2700000" algn="tl">
                  <a:srgbClr val="000000">
                    <a:alpha val="43137"/>
                  </a:srgbClr>
                </a:outerShdw>
              </a:effectLst>
            </a:endParaRPr>
          </a:p>
        </p:txBody>
      </p:sp>
      <p:sp>
        <p:nvSpPr>
          <p:cNvPr id="14" name="Rectangle 13"/>
          <p:cNvSpPr/>
          <p:nvPr/>
        </p:nvSpPr>
        <p:spPr>
          <a:xfrm>
            <a:off x="5254486" y="156398"/>
            <a:ext cx="6977270" cy="1219200"/>
          </a:xfrm>
          <a:prstGeom prst="rect">
            <a:avLst/>
          </a:prstGeom>
          <a:solidFill>
            <a:srgbClr val="ED27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1219110"/>
            <a:endParaRPr lang="en-US" sz="2400" dirty="0">
              <a:solidFill>
                <a:prstClr val="white"/>
              </a:solidFill>
            </a:endParaRPr>
          </a:p>
        </p:txBody>
      </p:sp>
      <p:grpSp>
        <p:nvGrpSpPr>
          <p:cNvPr id="15" name="Group 14"/>
          <p:cNvGrpSpPr/>
          <p:nvPr/>
        </p:nvGrpSpPr>
        <p:grpSpPr>
          <a:xfrm>
            <a:off x="5559285" y="359598"/>
            <a:ext cx="6404113" cy="1059069"/>
            <a:chOff x="457199" y="438150"/>
            <a:chExt cx="8645553" cy="1378781"/>
          </a:xfrm>
        </p:grpSpPr>
        <p:sp>
          <p:nvSpPr>
            <p:cNvPr id="17" name="Content Placeholder 2"/>
            <p:cNvSpPr txBox="1">
              <a:spLocks/>
            </p:cNvSpPr>
            <p:nvPr/>
          </p:nvSpPr>
          <p:spPr>
            <a:xfrm>
              <a:off x="457199" y="438150"/>
              <a:ext cx="8645553" cy="137878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dirty="0" smtClean="0">
                  <a:solidFill>
                    <a:prstClr val="white"/>
                  </a:solidFill>
                  <a:effectLst>
                    <a:outerShdw blurRad="50800" dist="38100" dir="5400000" algn="t" rotWithShape="0">
                      <a:prstClr val="black">
                        <a:alpha val="40000"/>
                      </a:prstClr>
                    </a:outerShdw>
                  </a:effectLst>
                  <a:latin typeface="Calibri" panose="020F0502020204030204" pitchFamily="34" charset="0"/>
                </a:rPr>
                <a:t>The City of Lancaster, PA</a:t>
              </a:r>
              <a:endParaRPr lang="en-US" sz="6000" dirty="0">
                <a:solidFill>
                  <a:srgbClr val="3F3F3F"/>
                </a:solidFill>
                <a:effectLst>
                  <a:outerShdw blurRad="50800" dist="38100" dir="5400000" algn="t" rotWithShape="0">
                    <a:prstClr val="black">
                      <a:alpha val="40000"/>
                    </a:prstClr>
                  </a:outerShdw>
                </a:effectLst>
                <a:latin typeface="Calibri" panose="020F0502020204030204" pitchFamily="34" charset="0"/>
              </a:endParaRPr>
            </a:p>
          </p:txBody>
        </p:sp>
        <p:cxnSp>
          <p:nvCxnSpPr>
            <p:cNvPr id="18" name="Straight Connector 17"/>
            <p:cNvCxnSpPr/>
            <p:nvPr/>
          </p:nvCxnSpPr>
          <p:spPr>
            <a:xfrm>
              <a:off x="585116" y="1477627"/>
              <a:ext cx="85176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03931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5057" b="14765"/>
          <a:stretch/>
        </p:blipFill>
        <p:spPr>
          <a:xfrm>
            <a:off x="3130897" y="2139273"/>
            <a:ext cx="5946749" cy="4173295"/>
          </a:xfrm>
          <a:prstGeom prst="rect">
            <a:avLst/>
          </a:prstGeom>
        </p:spPr>
      </p:pic>
      <p:sp>
        <p:nvSpPr>
          <p:cNvPr id="3" name="Content Placeholder 2"/>
          <p:cNvSpPr txBox="1">
            <a:spLocks/>
          </p:cNvSpPr>
          <p:nvPr/>
        </p:nvSpPr>
        <p:spPr>
          <a:xfrm>
            <a:off x="441409" y="205872"/>
            <a:ext cx="11325727" cy="2745875"/>
          </a:xfrm>
          <a:prstGeom prst="rect">
            <a:avLst/>
          </a:prstGeom>
        </p:spPr>
        <p:txBody>
          <a:bodyPr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8000" dirty="0" smtClean="0">
                <a:solidFill>
                  <a:srgbClr val="641D00"/>
                </a:solidFill>
                <a:effectLst>
                  <a:outerShdw blurRad="38100" dist="38100" dir="2700000" algn="tl">
                    <a:srgbClr val="000000">
                      <a:alpha val="43137"/>
                    </a:srgbClr>
                  </a:outerShdw>
                </a:effectLst>
              </a:rPr>
              <a:t>Questions?</a:t>
            </a:r>
            <a:endParaRPr lang="en-US" sz="9600" dirty="0">
              <a:solidFill>
                <a:srgbClr val="641D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46408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5057" b="14765"/>
          <a:stretch/>
        </p:blipFill>
        <p:spPr>
          <a:xfrm>
            <a:off x="3754945" y="2082123"/>
            <a:ext cx="4698653" cy="3297409"/>
          </a:xfrm>
          <a:prstGeom prst="rect">
            <a:avLst/>
          </a:prstGeom>
        </p:spPr>
      </p:pic>
      <p:sp>
        <p:nvSpPr>
          <p:cNvPr id="3" name="Content Placeholder 2"/>
          <p:cNvSpPr txBox="1">
            <a:spLocks/>
          </p:cNvSpPr>
          <p:nvPr/>
        </p:nvSpPr>
        <p:spPr>
          <a:xfrm>
            <a:off x="441409" y="205872"/>
            <a:ext cx="11325727" cy="2745875"/>
          </a:xfrm>
          <a:prstGeom prst="rect">
            <a:avLst/>
          </a:prstGeom>
        </p:spPr>
        <p:txBody>
          <a:bodyPr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8000" dirty="0" smtClean="0">
                <a:solidFill>
                  <a:srgbClr val="641D00"/>
                </a:solidFill>
                <a:effectLst>
                  <a:outerShdw blurRad="38100" dist="38100" dir="2700000" algn="tl">
                    <a:srgbClr val="000000">
                      <a:alpha val="43137"/>
                    </a:srgbClr>
                  </a:outerShdw>
                </a:effectLst>
              </a:rPr>
              <a:t>Thank You</a:t>
            </a:r>
            <a:endParaRPr lang="en-US" sz="9600" dirty="0">
              <a:solidFill>
                <a:srgbClr val="641D00"/>
              </a:solidFill>
              <a:effectLst>
                <a:outerShdw blurRad="38100" dist="38100" dir="2700000" algn="tl">
                  <a:srgbClr val="000000">
                    <a:alpha val="43137"/>
                  </a:srgbClr>
                </a:outerShdw>
              </a:effectLst>
            </a:endParaRPr>
          </a:p>
        </p:txBody>
      </p:sp>
      <p:sp>
        <p:nvSpPr>
          <p:cNvPr id="5" name="Content Placeholder 2"/>
          <p:cNvSpPr txBox="1">
            <a:spLocks/>
          </p:cNvSpPr>
          <p:nvPr/>
        </p:nvSpPr>
        <p:spPr>
          <a:xfrm>
            <a:off x="441409" y="4434972"/>
            <a:ext cx="11325727" cy="2745875"/>
          </a:xfrm>
          <a:prstGeom prst="rect">
            <a:avLst/>
          </a:prstGeom>
        </p:spPr>
        <p:txBody>
          <a:bodyPr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5400" dirty="0" smtClean="0">
                <a:solidFill>
                  <a:srgbClr val="B13427"/>
                </a:solidFill>
                <a:effectLst>
                  <a:outerShdw blurRad="38100" dist="38100" dir="2700000" algn="tl">
                    <a:srgbClr val="000000">
                      <a:alpha val="43137"/>
                    </a:srgbClr>
                  </a:outerShdw>
                </a:effectLst>
              </a:rPr>
              <a:t>LancasterCityAlliance.org</a:t>
            </a:r>
            <a:endParaRPr lang="en-US" sz="6600" dirty="0">
              <a:solidFill>
                <a:srgbClr val="B1342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5480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519"/>
            <a:ext cx="13495671" cy="6876519"/>
          </a:xfrm>
          <a:prstGeom prst="rect">
            <a:avLst/>
          </a:prstGeom>
        </p:spPr>
      </p:pic>
      <p:sp>
        <p:nvSpPr>
          <p:cNvPr id="6" name="Rectangle 5"/>
          <p:cNvSpPr/>
          <p:nvPr/>
        </p:nvSpPr>
        <p:spPr>
          <a:xfrm>
            <a:off x="0" y="5529468"/>
            <a:ext cx="11903242" cy="1150731"/>
          </a:xfrm>
          <a:prstGeom prst="rect">
            <a:avLst/>
          </a:prstGeom>
          <a:solidFill>
            <a:srgbClr val="ED27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1219110"/>
            <a:endParaRPr lang="en-US" sz="2400" dirty="0">
              <a:solidFill>
                <a:prstClr val="white"/>
              </a:solidFill>
            </a:endParaRPr>
          </a:p>
        </p:txBody>
      </p:sp>
      <p:sp>
        <p:nvSpPr>
          <p:cNvPr id="8" name="Content Placeholder 2"/>
          <p:cNvSpPr txBox="1">
            <a:spLocks/>
          </p:cNvSpPr>
          <p:nvPr/>
        </p:nvSpPr>
        <p:spPr>
          <a:xfrm>
            <a:off x="304800" y="5664200"/>
            <a:ext cx="6096000" cy="105906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dirty="0">
                <a:solidFill>
                  <a:prstClr val="white"/>
                </a:solidFill>
                <a:effectLst>
                  <a:outerShdw blurRad="50800" dist="38100" dir="5400000" algn="t" rotWithShape="0">
                    <a:prstClr val="black">
                      <a:alpha val="40000"/>
                    </a:prstClr>
                  </a:outerShdw>
                </a:effectLst>
                <a:latin typeface="Calibri" panose="020F0502020204030204" pitchFamily="34" charset="0"/>
              </a:rPr>
              <a:t>Downtown </a:t>
            </a:r>
            <a:r>
              <a:rPr lang="en-US" sz="4800" dirty="0" smtClean="0">
                <a:solidFill>
                  <a:prstClr val="white"/>
                </a:solidFill>
                <a:effectLst>
                  <a:outerShdw blurRad="50800" dist="38100" dir="5400000" algn="t" rotWithShape="0">
                    <a:prstClr val="black">
                      <a:alpha val="40000"/>
                    </a:prstClr>
                  </a:outerShdw>
                </a:effectLst>
                <a:latin typeface="Calibri" panose="020F0502020204030204" pitchFamily="34" charset="0"/>
              </a:rPr>
              <a:t>Lancaster</a:t>
            </a:r>
            <a:endParaRPr lang="en-US" sz="6000" dirty="0">
              <a:solidFill>
                <a:srgbClr val="3F3F3F"/>
              </a:solidFill>
              <a:effectLst>
                <a:outerShdw blurRad="50800" dist="38100" dir="5400000" algn="t" rotWithShape="0">
                  <a:prstClr val="black">
                    <a:alpha val="40000"/>
                  </a:prstClr>
                </a:outerShdw>
              </a:effectLst>
              <a:latin typeface="Calibri" panose="020F0502020204030204" pitchFamily="34" charset="0"/>
            </a:endParaRPr>
          </a:p>
        </p:txBody>
      </p:sp>
    </p:spTree>
    <p:extLst>
      <p:ext uri="{BB962C8B-B14F-4D97-AF65-F5344CB8AC3E}">
        <p14:creationId xmlns:p14="http://schemas.microsoft.com/office/powerpoint/2010/main" val="2581022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370675" cy="6958505"/>
          </a:xfrm>
          <a:prstGeom prst="rect">
            <a:avLst/>
          </a:prstGeom>
        </p:spPr>
      </p:pic>
      <p:sp>
        <p:nvSpPr>
          <p:cNvPr id="3" name="Rectangle 2"/>
          <p:cNvSpPr/>
          <p:nvPr/>
        </p:nvSpPr>
        <p:spPr>
          <a:xfrm>
            <a:off x="529389" y="484633"/>
            <a:ext cx="11760147" cy="1490472"/>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r" defTabSz="1219110">
              <a:lnSpc>
                <a:spcPts val="6133"/>
              </a:lnSpc>
            </a:pPr>
            <a:r>
              <a:rPr lang="en-US" sz="5400" dirty="0" smtClean="0">
                <a:solidFill>
                  <a:prstClr val="white"/>
                </a:solidFill>
                <a:effectLst>
                  <a:outerShdw blurRad="38100" dist="38100" dir="2700000" algn="tl">
                    <a:srgbClr val="000000">
                      <a:alpha val="43137"/>
                    </a:srgbClr>
                  </a:outerShdw>
                </a:effectLst>
                <a:latin typeface="Calibri" panose="020F0502020204030204" pitchFamily="34" charset="0"/>
              </a:rPr>
              <a:t>300+ </a:t>
            </a:r>
            <a:r>
              <a:rPr lang="en-US" sz="5400" dirty="0">
                <a:solidFill>
                  <a:prstClr val="white"/>
                </a:solidFill>
                <a:effectLst>
                  <a:outerShdw blurRad="38100" dist="38100" dir="2700000" algn="tl">
                    <a:srgbClr val="000000">
                      <a:alpha val="43137"/>
                    </a:srgbClr>
                  </a:outerShdw>
                </a:effectLst>
                <a:latin typeface="Calibri" panose="020F0502020204030204" pitchFamily="34" charset="0"/>
              </a:rPr>
              <a:t>Merchants, Services, </a:t>
            </a:r>
            <a:endParaRPr lang="en-US" sz="5400" dirty="0" smtClean="0">
              <a:solidFill>
                <a:prstClr val="white"/>
              </a:solidFill>
              <a:effectLst>
                <a:outerShdw blurRad="38100" dist="38100" dir="2700000" algn="tl">
                  <a:srgbClr val="000000">
                    <a:alpha val="43137"/>
                  </a:srgbClr>
                </a:outerShdw>
              </a:effectLst>
              <a:latin typeface="Calibri" panose="020F0502020204030204" pitchFamily="34" charset="0"/>
            </a:endParaRPr>
          </a:p>
          <a:p>
            <a:pPr algn="r" defTabSz="1219110">
              <a:lnSpc>
                <a:spcPts val="6133"/>
              </a:lnSpc>
            </a:pPr>
            <a:r>
              <a:rPr lang="en-US" sz="5400" dirty="0" smtClean="0">
                <a:solidFill>
                  <a:prstClr val="white"/>
                </a:solidFill>
                <a:effectLst>
                  <a:outerShdw blurRad="38100" dist="38100" dir="2700000" algn="tl">
                    <a:srgbClr val="000000">
                      <a:alpha val="43137"/>
                    </a:srgbClr>
                  </a:outerShdw>
                </a:effectLst>
                <a:latin typeface="Calibri" panose="020F0502020204030204" pitchFamily="34" charset="0"/>
              </a:rPr>
              <a:t>Restaurants</a:t>
            </a:r>
            <a:r>
              <a:rPr lang="en-US" sz="5400" dirty="0">
                <a:solidFill>
                  <a:prstClr val="white"/>
                </a:solidFill>
                <a:effectLst>
                  <a:outerShdw blurRad="38100" dist="38100" dir="2700000" algn="tl">
                    <a:srgbClr val="000000">
                      <a:alpha val="43137"/>
                    </a:srgbClr>
                  </a:outerShdw>
                </a:effectLst>
                <a:latin typeface="Calibri" panose="020F0502020204030204" pitchFamily="34" charset="0"/>
              </a:rPr>
              <a:t>, </a:t>
            </a:r>
            <a:r>
              <a:rPr lang="en-US" sz="5400" dirty="0" smtClean="0">
                <a:solidFill>
                  <a:prstClr val="white"/>
                </a:solidFill>
                <a:effectLst>
                  <a:outerShdw blurRad="38100" dist="38100" dir="2700000" algn="tl">
                    <a:srgbClr val="000000">
                      <a:alpha val="43137"/>
                    </a:srgbClr>
                  </a:outerShdw>
                </a:effectLst>
                <a:latin typeface="Calibri" panose="020F0502020204030204" pitchFamily="34" charset="0"/>
              </a:rPr>
              <a:t>&amp; </a:t>
            </a:r>
            <a:r>
              <a:rPr lang="en-US" sz="5400" dirty="0">
                <a:solidFill>
                  <a:prstClr val="white"/>
                </a:solidFill>
                <a:effectLst>
                  <a:outerShdw blurRad="38100" dist="38100" dir="2700000" algn="tl">
                    <a:srgbClr val="000000">
                      <a:alpha val="43137"/>
                    </a:srgbClr>
                  </a:outerShdw>
                </a:effectLst>
                <a:latin typeface="Calibri" panose="020F0502020204030204" pitchFamily="34" charset="0"/>
              </a:rPr>
              <a:t>Cultural Attractions</a:t>
            </a:r>
          </a:p>
        </p:txBody>
      </p:sp>
    </p:spTree>
    <p:extLst>
      <p:ext uri="{BB962C8B-B14F-4D97-AF65-F5344CB8AC3E}">
        <p14:creationId xmlns:p14="http://schemas.microsoft.com/office/powerpoint/2010/main" val="1832234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9_Office Theme">
  <a:themeElements>
    <a:clrScheme name="Building on Strength">
      <a:dk1>
        <a:srgbClr val="3F3F3F"/>
      </a:dk1>
      <a:lt1>
        <a:sysClr val="window" lastClr="FFFFFF"/>
      </a:lt1>
      <a:dk2>
        <a:srgbClr val="B7AEA5"/>
      </a:dk2>
      <a:lt2>
        <a:srgbClr val="F2F2F2"/>
      </a:lt2>
      <a:accent1>
        <a:srgbClr val="ED2736"/>
      </a:accent1>
      <a:accent2>
        <a:srgbClr val="B23426"/>
      </a:accent2>
      <a:accent3>
        <a:srgbClr val="631C00"/>
      </a:accent3>
      <a:accent4>
        <a:srgbClr val="FFC000"/>
      </a:accent4>
      <a:accent5>
        <a:srgbClr val="4BACC6"/>
      </a:accent5>
      <a:accent6>
        <a:srgbClr val="F79646"/>
      </a:accent6>
      <a:hlink>
        <a:srgbClr val="0000FF"/>
      </a:hlink>
      <a:folHlink>
        <a:srgbClr val="800080"/>
      </a:folHlink>
    </a:clrScheme>
    <a:fontScheme name="APA NPC 17 Building on Strength">
      <a:majorFont>
        <a:latin typeface="Swis721 Cn BT"/>
        <a:ea typeface=""/>
        <a:cs typeface=""/>
      </a:majorFont>
      <a:minorFont>
        <a:latin typeface="Eligib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0_Office Theme">
  <a:themeElements>
    <a:clrScheme name="Building on Strength">
      <a:dk1>
        <a:srgbClr val="3F3F3F"/>
      </a:dk1>
      <a:lt1>
        <a:sysClr val="window" lastClr="FFFFFF"/>
      </a:lt1>
      <a:dk2>
        <a:srgbClr val="B7AEA5"/>
      </a:dk2>
      <a:lt2>
        <a:srgbClr val="F2F2F2"/>
      </a:lt2>
      <a:accent1>
        <a:srgbClr val="ED2736"/>
      </a:accent1>
      <a:accent2>
        <a:srgbClr val="B23426"/>
      </a:accent2>
      <a:accent3>
        <a:srgbClr val="631C00"/>
      </a:accent3>
      <a:accent4>
        <a:srgbClr val="FFC000"/>
      </a:accent4>
      <a:accent5>
        <a:srgbClr val="4BACC6"/>
      </a:accent5>
      <a:accent6>
        <a:srgbClr val="F79646"/>
      </a:accent6>
      <a:hlink>
        <a:srgbClr val="0000FF"/>
      </a:hlink>
      <a:folHlink>
        <a:srgbClr val="800080"/>
      </a:folHlink>
    </a:clrScheme>
    <a:fontScheme name="APA NPC 17 Building on Strength">
      <a:majorFont>
        <a:latin typeface="Swis721 Cn BT"/>
        <a:ea typeface=""/>
        <a:cs typeface=""/>
      </a:majorFont>
      <a:minorFont>
        <a:latin typeface="Eligib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uilding on Strength">
      <a:dk1>
        <a:srgbClr val="3F3F3F"/>
      </a:dk1>
      <a:lt1>
        <a:sysClr val="window" lastClr="FFFFFF"/>
      </a:lt1>
      <a:dk2>
        <a:srgbClr val="B7AEA5"/>
      </a:dk2>
      <a:lt2>
        <a:srgbClr val="F2F2F2"/>
      </a:lt2>
      <a:accent1>
        <a:srgbClr val="ED2736"/>
      </a:accent1>
      <a:accent2>
        <a:srgbClr val="B23426"/>
      </a:accent2>
      <a:accent3>
        <a:srgbClr val="631C00"/>
      </a:accent3>
      <a:accent4>
        <a:srgbClr val="FFC000"/>
      </a:accent4>
      <a:accent5>
        <a:srgbClr val="4BACC6"/>
      </a:accent5>
      <a:accent6>
        <a:srgbClr val="F79646"/>
      </a:accent6>
      <a:hlink>
        <a:srgbClr val="0000FF"/>
      </a:hlink>
      <a:folHlink>
        <a:srgbClr val="800080"/>
      </a:folHlink>
    </a:clrScheme>
    <a:fontScheme name="APA NPC 17 Building on Strength">
      <a:majorFont>
        <a:latin typeface="Swis721 Cn BT"/>
        <a:ea typeface=""/>
        <a:cs typeface=""/>
      </a:majorFont>
      <a:minorFont>
        <a:latin typeface="Eligib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3_Office Theme">
  <a:themeElements>
    <a:clrScheme name="Building on Strength">
      <a:dk1>
        <a:srgbClr val="3F3F3F"/>
      </a:dk1>
      <a:lt1>
        <a:sysClr val="window" lastClr="FFFFFF"/>
      </a:lt1>
      <a:dk2>
        <a:srgbClr val="B7AEA5"/>
      </a:dk2>
      <a:lt2>
        <a:srgbClr val="F2F2F2"/>
      </a:lt2>
      <a:accent1>
        <a:srgbClr val="ED2736"/>
      </a:accent1>
      <a:accent2>
        <a:srgbClr val="B23426"/>
      </a:accent2>
      <a:accent3>
        <a:srgbClr val="631C00"/>
      </a:accent3>
      <a:accent4>
        <a:srgbClr val="FFC000"/>
      </a:accent4>
      <a:accent5>
        <a:srgbClr val="4BACC6"/>
      </a:accent5>
      <a:accent6>
        <a:srgbClr val="F79646"/>
      </a:accent6>
      <a:hlink>
        <a:srgbClr val="0000FF"/>
      </a:hlink>
      <a:folHlink>
        <a:srgbClr val="800080"/>
      </a:folHlink>
    </a:clrScheme>
    <a:fontScheme name="APA NPC 17 Building on Strength">
      <a:majorFont>
        <a:latin typeface="Swis721 Cn BT"/>
        <a:ea typeface=""/>
        <a:cs typeface=""/>
      </a:majorFont>
      <a:minorFont>
        <a:latin typeface="Eligib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Building on Strength">
      <a:dk1>
        <a:srgbClr val="3F3F3F"/>
      </a:dk1>
      <a:lt1>
        <a:sysClr val="window" lastClr="FFFFFF"/>
      </a:lt1>
      <a:dk2>
        <a:srgbClr val="B7AEA5"/>
      </a:dk2>
      <a:lt2>
        <a:srgbClr val="F2F2F2"/>
      </a:lt2>
      <a:accent1>
        <a:srgbClr val="ED2736"/>
      </a:accent1>
      <a:accent2>
        <a:srgbClr val="B23426"/>
      </a:accent2>
      <a:accent3>
        <a:srgbClr val="631C00"/>
      </a:accent3>
      <a:accent4>
        <a:srgbClr val="FFC000"/>
      </a:accent4>
      <a:accent5>
        <a:srgbClr val="4BACC6"/>
      </a:accent5>
      <a:accent6>
        <a:srgbClr val="F79646"/>
      </a:accent6>
      <a:hlink>
        <a:srgbClr val="0000FF"/>
      </a:hlink>
      <a:folHlink>
        <a:srgbClr val="800080"/>
      </a:folHlink>
    </a:clrScheme>
    <a:fontScheme name="APA NPC 17 Building on Strength">
      <a:majorFont>
        <a:latin typeface="Swis721 Cn BT"/>
        <a:ea typeface=""/>
        <a:cs typeface=""/>
      </a:majorFont>
      <a:minorFont>
        <a:latin typeface="Eligib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Building on Strength">
      <a:dk1>
        <a:srgbClr val="3F3F3F"/>
      </a:dk1>
      <a:lt1>
        <a:sysClr val="window" lastClr="FFFFFF"/>
      </a:lt1>
      <a:dk2>
        <a:srgbClr val="B7AEA5"/>
      </a:dk2>
      <a:lt2>
        <a:srgbClr val="F2F2F2"/>
      </a:lt2>
      <a:accent1>
        <a:srgbClr val="ED2736"/>
      </a:accent1>
      <a:accent2>
        <a:srgbClr val="B23426"/>
      </a:accent2>
      <a:accent3>
        <a:srgbClr val="631C00"/>
      </a:accent3>
      <a:accent4>
        <a:srgbClr val="FFC000"/>
      </a:accent4>
      <a:accent5>
        <a:srgbClr val="4BACC6"/>
      </a:accent5>
      <a:accent6>
        <a:srgbClr val="F79646"/>
      </a:accent6>
      <a:hlink>
        <a:srgbClr val="0000FF"/>
      </a:hlink>
      <a:folHlink>
        <a:srgbClr val="800080"/>
      </a:folHlink>
    </a:clrScheme>
    <a:fontScheme name="APA NPC 17 Building on Strength">
      <a:majorFont>
        <a:latin typeface="Swis721 Cn BT"/>
        <a:ea typeface=""/>
        <a:cs typeface=""/>
      </a:majorFont>
      <a:minorFont>
        <a:latin typeface="Eligib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Building on Strength">
      <a:dk1>
        <a:srgbClr val="3F3F3F"/>
      </a:dk1>
      <a:lt1>
        <a:sysClr val="window" lastClr="FFFFFF"/>
      </a:lt1>
      <a:dk2>
        <a:srgbClr val="B7AEA5"/>
      </a:dk2>
      <a:lt2>
        <a:srgbClr val="F2F2F2"/>
      </a:lt2>
      <a:accent1>
        <a:srgbClr val="ED2736"/>
      </a:accent1>
      <a:accent2>
        <a:srgbClr val="B23426"/>
      </a:accent2>
      <a:accent3>
        <a:srgbClr val="631C00"/>
      </a:accent3>
      <a:accent4>
        <a:srgbClr val="FFC000"/>
      </a:accent4>
      <a:accent5>
        <a:srgbClr val="4BACC6"/>
      </a:accent5>
      <a:accent6>
        <a:srgbClr val="F79646"/>
      </a:accent6>
      <a:hlink>
        <a:srgbClr val="0000FF"/>
      </a:hlink>
      <a:folHlink>
        <a:srgbClr val="800080"/>
      </a:folHlink>
    </a:clrScheme>
    <a:fontScheme name="APA NPC 17 Building on Strength">
      <a:majorFont>
        <a:latin typeface="Swis721 Cn BT"/>
        <a:ea typeface=""/>
        <a:cs typeface=""/>
      </a:majorFont>
      <a:minorFont>
        <a:latin typeface="Eligib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6698</TotalTime>
  <Words>2047</Words>
  <Application>Microsoft Office PowerPoint</Application>
  <PresentationFormat>Widescreen</PresentationFormat>
  <Paragraphs>450</Paragraphs>
  <Slides>71</Slides>
  <Notes>4</Notes>
  <HiddenSlides>0</HiddenSlides>
  <MMClips>0</MMClips>
  <ScaleCrop>false</ScaleCrop>
  <HeadingPairs>
    <vt:vector size="6" baseType="variant">
      <vt:variant>
        <vt:lpstr>Fonts Used</vt:lpstr>
      </vt:variant>
      <vt:variant>
        <vt:i4>10</vt:i4>
      </vt:variant>
      <vt:variant>
        <vt:lpstr>Theme</vt:lpstr>
      </vt:variant>
      <vt:variant>
        <vt:i4>21</vt:i4>
      </vt:variant>
      <vt:variant>
        <vt:lpstr>Slide Titles</vt:lpstr>
      </vt:variant>
      <vt:variant>
        <vt:i4>71</vt:i4>
      </vt:variant>
    </vt:vector>
  </HeadingPairs>
  <TitlesOfParts>
    <vt:vector size="102" baseType="lpstr">
      <vt:lpstr>Arial</vt:lpstr>
      <vt:lpstr>Arial Narrow</vt:lpstr>
      <vt:lpstr>Calibri</vt:lpstr>
      <vt:lpstr>Calibri Light</vt:lpstr>
      <vt:lpstr>Century Gothic</vt:lpstr>
      <vt:lpstr>Eligible</vt:lpstr>
      <vt:lpstr>Franklin Gothic Book</vt:lpstr>
      <vt:lpstr>Franklin Gothic Demi</vt:lpstr>
      <vt:lpstr>Swis721 Cn BT</vt:lpstr>
      <vt:lpstr>Wingdings</vt:lpstr>
      <vt:lpstr>Office Theme</vt:lpstr>
      <vt:lpstr>1_Office Theme</vt:lpstr>
      <vt:lpstr>4_Office Theme</vt:lpstr>
      <vt:lpstr>5_Office Theme</vt:lpstr>
      <vt:lpstr>6_Office Theme</vt:lpstr>
      <vt:lpstr>7_Office Theme</vt:lpstr>
      <vt:lpstr>8_Office Theme</vt:lpstr>
      <vt:lpstr>9_Office Theme</vt:lpstr>
      <vt:lpstr>11_Office Theme</vt:lpstr>
      <vt:lpstr>12_Office Theme</vt:lpstr>
      <vt:lpstr>13_Office Theme</vt:lpstr>
      <vt:lpstr>14_Office Theme</vt:lpstr>
      <vt:lpstr>2_Office Theme</vt:lpstr>
      <vt:lpstr>10_Office Theme</vt:lpstr>
      <vt:lpstr>15_Office Theme</vt:lpstr>
      <vt:lpstr>16_Office Theme</vt:lpstr>
      <vt:lpstr>18_Office Theme</vt:lpstr>
      <vt:lpstr>19_Office Theme</vt:lpstr>
      <vt:lpstr>20_Office Theme</vt:lpstr>
      <vt:lpstr>21_Office Theme</vt:lpstr>
      <vt:lpstr>23_Office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Plan</vt:lpstr>
      <vt:lpstr>PowerPoint Presentation</vt:lpstr>
      <vt:lpstr>PowerPoint Presentation</vt:lpstr>
      <vt:lpstr>Strategy 1| Recommendations</vt:lpstr>
      <vt:lpstr>Strategy 2 | Recommendations</vt:lpstr>
      <vt:lpstr>Strategy 3 | Recommendations</vt:lpstr>
      <vt:lpstr>Strategy 4 |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Young</dc:creator>
  <cp:lastModifiedBy>Jeremy Young</cp:lastModifiedBy>
  <cp:revision>111</cp:revision>
  <dcterms:created xsi:type="dcterms:W3CDTF">2018-05-07T13:22:24Z</dcterms:created>
  <dcterms:modified xsi:type="dcterms:W3CDTF">2018-05-14T19:16:39Z</dcterms:modified>
</cp:coreProperties>
</file>