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00" r:id="rId2"/>
    <p:sldId id="301" r:id="rId3"/>
    <p:sldId id="302" r:id="rId4"/>
    <p:sldId id="303" r:id="rId5"/>
    <p:sldId id="304" r:id="rId6"/>
    <p:sldId id="305" r:id="rId7"/>
    <p:sldId id="306" r:id="rId8"/>
    <p:sldId id="307" r:id="rId9"/>
    <p:sldId id="308" r:id="rId10"/>
    <p:sldId id="309" r:id="rId11"/>
    <p:sldId id="310" r:id="rId12"/>
    <p:sldId id="311" r:id="rId13"/>
    <p:sldId id="312"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006"/>
    <a:srgbClr val="76C1C6"/>
    <a:srgbClr val="DF511D"/>
    <a:srgbClr val="27272E"/>
    <a:srgbClr val="1D7222"/>
    <a:srgbClr val="36B5C0"/>
    <a:srgbClr val="1F7E6D"/>
    <a:srgbClr val="2952A4"/>
    <a:srgbClr val="2446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05" autoAdjust="0"/>
  </p:normalViewPr>
  <p:slideViewPr>
    <p:cSldViewPr snapToGrid="0" snapToObjects="1">
      <p:cViewPr>
        <p:scale>
          <a:sx n="125" d="100"/>
          <a:sy n="125" d="100"/>
        </p:scale>
        <p:origin x="-424" y="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179B5B-BE13-4647-9565-1CE2071B0CC9}" type="datetimeFigureOut">
              <a:rPr lang="en-US" smtClean="0"/>
              <a:t>5/11/18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E5F5AB-6EF4-3D47-9CD6-15043BC8C0AA}" type="slidenum">
              <a:rPr lang="en-US" smtClean="0"/>
              <a:t>‹#›</a:t>
            </a:fld>
            <a:endParaRPr lang="en-US"/>
          </a:p>
        </p:txBody>
      </p:sp>
    </p:spTree>
    <p:extLst>
      <p:ext uri="{BB962C8B-B14F-4D97-AF65-F5344CB8AC3E}">
        <p14:creationId xmlns:p14="http://schemas.microsoft.com/office/powerpoint/2010/main" val="1809723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95054B-8AA8-4D44-98E4-B833EFEC0260}"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932038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AB6C7D2C-4EBE-4956-BBBF-F109B55A543E}" type="slidenum">
              <a:rPr lang="en-US" smtClean="0"/>
              <a:t>20</a:t>
            </a:fld>
            <a:endParaRPr lang="en-US"/>
          </a:p>
        </p:txBody>
      </p:sp>
    </p:spTree>
    <p:extLst>
      <p:ext uri="{BB962C8B-B14F-4D97-AF65-F5344CB8AC3E}">
        <p14:creationId xmlns:p14="http://schemas.microsoft.com/office/powerpoint/2010/main" val="4141722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C7D2C-4EBE-4956-BBBF-F109B55A543E}" type="slidenum">
              <a:rPr lang="en-US" smtClean="0"/>
              <a:t>21</a:t>
            </a:fld>
            <a:endParaRPr lang="en-US"/>
          </a:p>
        </p:txBody>
      </p:sp>
    </p:spTree>
    <p:extLst>
      <p:ext uri="{BB962C8B-B14F-4D97-AF65-F5344CB8AC3E}">
        <p14:creationId xmlns:p14="http://schemas.microsoft.com/office/powerpoint/2010/main" val="284342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endParaRPr lang="en-US"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AB6C7D2C-4EBE-4956-BBBF-F109B55A543E}" type="slidenum">
              <a:rPr lang="en-US" smtClean="0"/>
              <a:t>22</a:t>
            </a:fld>
            <a:endParaRPr lang="en-US"/>
          </a:p>
        </p:txBody>
      </p:sp>
    </p:spTree>
    <p:extLst>
      <p:ext uri="{BB962C8B-B14F-4D97-AF65-F5344CB8AC3E}">
        <p14:creationId xmlns:p14="http://schemas.microsoft.com/office/powerpoint/2010/main" val="85791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C7D2C-4EBE-4956-BBBF-F109B55A543E}" type="slidenum">
              <a:rPr lang="en-US" smtClean="0"/>
              <a:t>23</a:t>
            </a:fld>
            <a:endParaRPr lang="en-US"/>
          </a:p>
        </p:txBody>
      </p:sp>
    </p:spTree>
    <p:extLst>
      <p:ext uri="{BB962C8B-B14F-4D97-AF65-F5344CB8AC3E}">
        <p14:creationId xmlns:p14="http://schemas.microsoft.com/office/powerpoint/2010/main" val="1004060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Input: data, Foundation</a:t>
            </a:r>
            <a:r>
              <a:rPr lang="en-US" baseline="0" dirty="0" smtClean="0"/>
              <a:t> Money, Economic Development</a:t>
            </a:r>
            <a:endParaRPr lang="en-US" dirty="0"/>
          </a:p>
        </p:txBody>
      </p:sp>
      <p:sp>
        <p:nvSpPr>
          <p:cNvPr id="4" name="Slide Number Placeholder 3"/>
          <p:cNvSpPr>
            <a:spLocks noGrp="1"/>
          </p:cNvSpPr>
          <p:nvPr>
            <p:ph type="sldNum" sz="quarter" idx="10"/>
          </p:nvPr>
        </p:nvSpPr>
        <p:spPr/>
        <p:txBody>
          <a:bodyPr/>
          <a:lstStyle/>
          <a:p>
            <a:fld id="{AEC7E646-5936-0740-8B5F-88D235F7F0F7}" type="slidenum">
              <a:rPr lang="en-US" smtClean="0"/>
              <a:t>24</a:t>
            </a:fld>
            <a:endParaRPr lang="en-US"/>
          </a:p>
        </p:txBody>
      </p:sp>
    </p:spTree>
    <p:extLst>
      <p:ext uri="{BB962C8B-B14F-4D97-AF65-F5344CB8AC3E}">
        <p14:creationId xmlns:p14="http://schemas.microsoft.com/office/powerpoint/2010/main" val="388630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328490-19F4-CA47-B5D1-52F38B6ACC8D}" type="slidenum">
              <a:rPr lang="en-US" smtClean="0"/>
              <a:t>5</a:t>
            </a:fld>
            <a:endParaRPr lang="en-US"/>
          </a:p>
        </p:txBody>
      </p:sp>
    </p:spTree>
    <p:extLst>
      <p:ext uri="{BB962C8B-B14F-4D97-AF65-F5344CB8AC3E}">
        <p14:creationId xmlns:p14="http://schemas.microsoft.com/office/powerpoint/2010/main" val="141759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Note Buffalo and Rochester are</a:t>
            </a:r>
            <a:r>
              <a:rPr lang="en-US" baseline="0" dirty="0" smtClean="0"/>
              <a:t> among those with the biggest percent drop. Syracuse, Albany, Binghamton, and Utica are not on the list because they are not among the biggest cities (the chart is based on the 50 biggest cities in 1970).</a:t>
            </a:r>
          </a:p>
        </p:txBody>
      </p:sp>
      <p:sp>
        <p:nvSpPr>
          <p:cNvPr id="4" name="Slide Number Placeholder 3"/>
          <p:cNvSpPr>
            <a:spLocks noGrp="1"/>
          </p:cNvSpPr>
          <p:nvPr>
            <p:ph type="sldNum" sz="quarter" idx="10"/>
          </p:nvPr>
        </p:nvSpPr>
        <p:spPr/>
        <p:txBody>
          <a:bodyPr/>
          <a:lstStyle/>
          <a:p>
            <a:fld id="{EF297C84-CA20-6D42-B2CD-4CA9EB64CEB5}" type="slidenum">
              <a:rPr lang="en-US" smtClean="0"/>
              <a:pPr/>
              <a:t>6</a:t>
            </a:fld>
            <a:endParaRPr lang="en-US"/>
          </a:p>
        </p:txBody>
      </p:sp>
    </p:spTree>
    <p:extLst>
      <p:ext uri="{BB962C8B-B14F-4D97-AF65-F5344CB8AC3E}">
        <p14:creationId xmlns:p14="http://schemas.microsoft.com/office/powerpoint/2010/main" val="265968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297C84-CA20-6D42-B2CD-4CA9EB64CEB5}" type="slidenum">
              <a:rPr lang="en-US" smtClean="0"/>
              <a:pPr/>
              <a:t>7</a:t>
            </a:fld>
            <a:endParaRPr lang="en-US"/>
          </a:p>
        </p:txBody>
      </p:sp>
    </p:spTree>
    <p:extLst>
      <p:ext uri="{BB962C8B-B14F-4D97-AF65-F5344CB8AC3E}">
        <p14:creationId xmlns:p14="http://schemas.microsoft.com/office/powerpoint/2010/main" val="329271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297C84-CA20-6D42-B2CD-4CA9EB64CEB5}" type="slidenum">
              <a:rPr lang="en-US" smtClean="0"/>
              <a:pPr/>
              <a:t>8</a:t>
            </a:fld>
            <a:endParaRPr lang="en-US"/>
          </a:p>
        </p:txBody>
      </p:sp>
    </p:spTree>
    <p:extLst>
      <p:ext uri="{BB962C8B-B14F-4D97-AF65-F5344CB8AC3E}">
        <p14:creationId xmlns:p14="http://schemas.microsoft.com/office/powerpoint/2010/main" val="329271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F297C84-CA20-6D42-B2CD-4CA9EB64CEB5}" type="slidenum">
              <a:rPr lang="en-US" smtClean="0"/>
              <a:pPr/>
              <a:t>9</a:t>
            </a:fld>
            <a:endParaRPr lang="en-US"/>
          </a:p>
        </p:txBody>
      </p:sp>
    </p:spTree>
    <p:extLst>
      <p:ext uri="{BB962C8B-B14F-4D97-AF65-F5344CB8AC3E}">
        <p14:creationId xmlns:p14="http://schemas.microsoft.com/office/powerpoint/2010/main" val="329271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ts val="2800"/>
              </a:lnSpc>
            </a:pPr>
            <a:r>
              <a:rPr lang="en-US" dirty="0" smtClean="0"/>
              <a:t>This doesn’t prove that immigrants cause growth. It may also be that immigrants are drawn to growth. </a:t>
            </a:r>
          </a:p>
          <a:p>
            <a:pPr>
              <a:lnSpc>
                <a:spcPts val="2800"/>
              </a:lnSpc>
            </a:pPr>
            <a:endParaRPr lang="en-US" dirty="0" smtClean="0"/>
          </a:p>
          <a:p>
            <a:pPr>
              <a:lnSpc>
                <a:spcPts val="2800"/>
              </a:lnSpc>
            </a:pPr>
            <a:r>
              <a:rPr lang="en-US" dirty="0" smtClean="0"/>
              <a:t>But it your city’s plan is to grow </a:t>
            </a:r>
            <a:r>
              <a:rPr lang="en-US" b="1" i="1" dirty="0" smtClean="0"/>
              <a:t>without</a:t>
            </a:r>
            <a:r>
              <a:rPr lang="en-US" dirty="0" smtClean="0"/>
              <a:t> immigrants, it is useful to keep in mind that there are </a:t>
            </a:r>
            <a:r>
              <a:rPr lang="en-US" b="1" i="1" dirty="0" smtClean="0"/>
              <a:t>no examples</a:t>
            </a:r>
            <a:r>
              <a:rPr lang="en-US" i="1" dirty="0" smtClean="0"/>
              <a:t> </a:t>
            </a:r>
            <a:r>
              <a:rPr lang="en-US" dirty="0" smtClean="0"/>
              <a:t>of that among major cities in the United States over the past four decades.</a:t>
            </a:r>
          </a:p>
        </p:txBody>
      </p:sp>
      <p:sp>
        <p:nvSpPr>
          <p:cNvPr id="4" name="Slide Number Placeholder 3"/>
          <p:cNvSpPr>
            <a:spLocks noGrp="1"/>
          </p:cNvSpPr>
          <p:nvPr>
            <p:ph type="sldNum" sz="quarter" idx="10"/>
          </p:nvPr>
        </p:nvSpPr>
        <p:spPr/>
        <p:txBody>
          <a:bodyPr/>
          <a:lstStyle/>
          <a:p>
            <a:fld id="{EF297C84-CA20-6D42-B2CD-4CA9EB64CEB5}" type="slidenum">
              <a:rPr lang="en-US" smtClean="0"/>
              <a:pPr/>
              <a:t>10</a:t>
            </a:fld>
            <a:endParaRPr lang="en-US"/>
          </a:p>
        </p:txBody>
      </p:sp>
    </p:spTree>
    <p:extLst>
      <p:ext uri="{BB962C8B-B14F-4D97-AF65-F5344CB8AC3E}">
        <p14:creationId xmlns:p14="http://schemas.microsoft.com/office/powerpoint/2010/main" val="329271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B6C7D2C-4EBE-4956-BBBF-F109B55A543E}" type="slidenum">
              <a:rPr lang="en-US" smtClean="0"/>
              <a:t>18</a:t>
            </a:fld>
            <a:endParaRPr lang="en-US"/>
          </a:p>
        </p:txBody>
      </p:sp>
    </p:spTree>
    <p:extLst>
      <p:ext uri="{BB962C8B-B14F-4D97-AF65-F5344CB8AC3E}">
        <p14:creationId xmlns:p14="http://schemas.microsoft.com/office/powerpoint/2010/main" val="1441788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6C7D2C-4EBE-4956-BBBF-F109B55A543E}" type="slidenum">
              <a:rPr lang="en-US" smtClean="0"/>
              <a:t>19</a:t>
            </a:fld>
            <a:endParaRPr lang="en-US"/>
          </a:p>
        </p:txBody>
      </p:sp>
    </p:spTree>
    <p:extLst>
      <p:ext uri="{BB962C8B-B14F-4D97-AF65-F5344CB8AC3E}">
        <p14:creationId xmlns:p14="http://schemas.microsoft.com/office/powerpoint/2010/main" val="2288360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46AF5-B20B-2F4E-9E1E-86728D476E80}"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307460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6AF5-B20B-2F4E-9E1E-86728D476E80}"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281178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6AF5-B20B-2F4E-9E1E-86728D476E80}"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6164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46AF5-B20B-2F4E-9E1E-86728D476E80}"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66911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46AF5-B20B-2F4E-9E1E-86728D476E80}" type="datetimeFigureOut">
              <a:rPr lang="en-US" smtClean="0"/>
              <a:t>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410697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46AF5-B20B-2F4E-9E1E-86728D476E80}" type="datetimeFigureOut">
              <a:rPr lang="en-US" smtClean="0"/>
              <a:t>5/11/18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182137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46AF5-B20B-2F4E-9E1E-86728D476E80}" type="datetimeFigureOut">
              <a:rPr lang="en-US" smtClean="0"/>
              <a:t>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100546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46AF5-B20B-2F4E-9E1E-86728D476E80}" type="datetimeFigureOut">
              <a:rPr lang="en-US" smtClean="0"/>
              <a:t>5/11/18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3273657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46AF5-B20B-2F4E-9E1E-86728D476E80}" type="datetimeFigureOut">
              <a:rPr lang="en-US" smtClean="0"/>
              <a:t>5/11/18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171615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46AF5-B20B-2F4E-9E1E-86728D476E80}" type="datetimeFigureOut">
              <a:rPr lang="en-US" smtClean="0"/>
              <a:t>5/11/18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4035209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46AF5-B20B-2F4E-9E1E-86728D476E80}" type="datetimeFigureOut">
              <a:rPr lang="en-US" smtClean="0"/>
              <a:t>5/11/18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7F398-6949-034F-A12A-403341EE0460}" type="slidenum">
              <a:rPr lang="en-US" smtClean="0"/>
              <a:t>‹#›</a:t>
            </a:fld>
            <a:endParaRPr lang="en-US"/>
          </a:p>
        </p:txBody>
      </p:sp>
    </p:spTree>
    <p:extLst>
      <p:ext uri="{BB962C8B-B14F-4D97-AF65-F5344CB8AC3E}">
        <p14:creationId xmlns:p14="http://schemas.microsoft.com/office/powerpoint/2010/main" val="13973268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z="4000" dirty="0" smtClean="0">
                <a:solidFill>
                  <a:schemeClr val="accent6">
                    <a:lumMod val="50000"/>
                  </a:schemeClr>
                </a:solidFill>
                <a:latin typeface="Avenir Light"/>
                <a:cs typeface="Avenir Light"/>
              </a:rPr>
              <a:t>Celebrating Five Years of Innovation</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B46AF5-B20B-2F4E-9E1E-86728D476E80}" type="datetimeFigureOut">
              <a:rPr lang="en-US" smtClean="0"/>
              <a:t>5/11/18</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7F398-6949-034F-A12A-403341EE0460}" type="slidenum">
              <a:rPr lang="en-US" smtClean="0"/>
              <a:t>‹#›</a:t>
            </a:fld>
            <a:endParaRPr lang="en-US"/>
          </a:p>
        </p:txBody>
      </p:sp>
    </p:spTree>
    <p:extLst>
      <p:ext uri="{BB962C8B-B14F-4D97-AF65-F5344CB8AC3E}">
        <p14:creationId xmlns:p14="http://schemas.microsoft.com/office/powerpoint/2010/main" val="3000859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indent="0" algn="ctr" defTabSz="457200" rtl="0" eaLnBrk="1" fontAlgn="auto" latinLnBrk="0" hangingPunct="1">
        <a:lnSpc>
          <a:spcPct val="10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ww.weglobalnetwork.org/landbank" TargetMode="External"/><Relationship Id="rId1" Type="http://schemas.openxmlformats.org/officeDocument/2006/relationships/slideLayout" Target="../slideLayouts/slideLayout6.xml"/><Relationship Id="rId2" Type="http://schemas.openxmlformats.org/officeDocument/2006/relationships/hyperlink" Target="http://www.weglobalnetwork.org/landba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weglobalnetwork.org/landbank" TargetMode="Externa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B 6.jpg"/>
          <p:cNvPicPr>
            <a:picLocks noChangeAspect="1"/>
          </p:cNvPicPr>
          <p:nvPr/>
        </p:nvPicPr>
        <p:blipFill rotWithShape="1">
          <a:blip r:embed="rId2">
            <a:extLst>
              <a:ext uri="{28A0092B-C50C-407E-A947-70E740481C1C}">
                <a14:useLocalDpi xmlns:a14="http://schemas.microsoft.com/office/drawing/2010/main" val="0"/>
              </a:ext>
            </a:extLst>
          </a:blip>
          <a:srcRect l="11520"/>
          <a:stretch/>
        </p:blipFill>
        <p:spPr>
          <a:xfrm>
            <a:off x="0" y="0"/>
            <a:ext cx="9144000" cy="6888028"/>
          </a:xfrm>
          <a:prstGeom prst="rect">
            <a:avLst/>
          </a:prstGeom>
        </p:spPr>
      </p:pic>
      <p:sp>
        <p:nvSpPr>
          <p:cNvPr id="2" name="Title 1"/>
          <p:cNvSpPr>
            <a:spLocks noGrp="1"/>
          </p:cNvSpPr>
          <p:nvPr>
            <p:ph type="ctrTitle"/>
          </p:nvPr>
        </p:nvSpPr>
        <p:spPr>
          <a:xfrm>
            <a:off x="1174750" y="0"/>
            <a:ext cx="6794500" cy="1841500"/>
          </a:xfrm>
          <a:solidFill>
            <a:schemeClr val="bg1"/>
          </a:solidFill>
        </p:spPr>
        <p:txBody>
          <a:bodyPr>
            <a:normAutofit fontScale="90000"/>
          </a:bodyPr>
          <a:lstStyle/>
          <a:p>
            <a:r>
              <a:rPr lang="en-US" b="1" dirty="0" smtClean="0">
                <a:solidFill>
                  <a:srgbClr val="2B85A6"/>
                </a:solidFill>
              </a:rPr>
              <a:t>Immigration:</a:t>
            </a:r>
            <a:br>
              <a:rPr lang="en-US" b="1" dirty="0" smtClean="0">
                <a:solidFill>
                  <a:srgbClr val="2B85A6"/>
                </a:solidFill>
              </a:rPr>
            </a:br>
            <a:r>
              <a:rPr lang="en-US" b="1" dirty="0" smtClean="0">
                <a:solidFill>
                  <a:srgbClr val="2B85A6"/>
                </a:solidFill>
              </a:rPr>
              <a:t>America’s </a:t>
            </a:r>
            <a:r>
              <a:rPr lang="en-US" b="1" dirty="0">
                <a:solidFill>
                  <a:srgbClr val="2B85A6"/>
                </a:solidFill>
              </a:rPr>
              <a:t>Secret Antidote to the Vacant Property Crisis</a:t>
            </a:r>
            <a:r>
              <a:rPr lang="en-US" b="1" dirty="0" smtClean="0">
                <a:solidFill>
                  <a:srgbClr val="2B85A6"/>
                </a:solidFill>
                <a:effectLst/>
              </a:rPr>
              <a:t> </a:t>
            </a:r>
            <a:endParaRPr lang="en-US" b="1" dirty="0">
              <a:solidFill>
                <a:srgbClr val="2B85A6"/>
              </a:solidFill>
            </a:endParaRPr>
          </a:p>
        </p:txBody>
      </p:sp>
      <p:sp>
        <p:nvSpPr>
          <p:cNvPr id="3" name="Subtitle 2"/>
          <p:cNvSpPr>
            <a:spLocks noGrp="1"/>
          </p:cNvSpPr>
          <p:nvPr>
            <p:ph type="subTitle" idx="1"/>
          </p:nvPr>
        </p:nvSpPr>
        <p:spPr>
          <a:xfrm>
            <a:off x="1698626" y="5651500"/>
            <a:ext cx="5746749" cy="1206500"/>
          </a:xfrm>
          <a:solidFill>
            <a:srgbClr val="FFFFFF"/>
          </a:solidFill>
        </p:spPr>
        <p:txBody>
          <a:bodyPr>
            <a:normAutofit fontScale="92500" lnSpcReduction="10000"/>
          </a:bodyPr>
          <a:lstStyle/>
          <a:p>
            <a:r>
              <a:rPr lang="en-US" sz="2400" dirty="0" smtClean="0">
                <a:solidFill>
                  <a:srgbClr val="800000"/>
                </a:solidFill>
              </a:rPr>
              <a:t>Reclaiming Vacant Properties Conference</a:t>
            </a:r>
          </a:p>
          <a:p>
            <a:r>
              <a:rPr lang="en-US" sz="2400" dirty="0" smtClean="0">
                <a:solidFill>
                  <a:srgbClr val="800000"/>
                </a:solidFill>
              </a:rPr>
              <a:t>Wednesday, May 15, 2018</a:t>
            </a:r>
          </a:p>
          <a:p>
            <a:r>
              <a:rPr lang="en-US" sz="2400" dirty="0" smtClean="0">
                <a:solidFill>
                  <a:srgbClr val="800000"/>
                </a:solidFill>
              </a:rPr>
              <a:t>Milwaukee, Wisconsin</a:t>
            </a:r>
            <a:endParaRPr lang="en-US" sz="2400" dirty="0">
              <a:solidFill>
                <a:srgbClr val="800000"/>
              </a:solidFill>
            </a:endParaRPr>
          </a:p>
        </p:txBody>
      </p:sp>
    </p:spTree>
    <p:extLst>
      <p:ext uri="{BB962C8B-B14F-4D97-AF65-F5344CB8AC3E}">
        <p14:creationId xmlns:p14="http://schemas.microsoft.com/office/powerpoint/2010/main" val="188202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 y="6476455"/>
            <a:ext cx="7010400" cy="307777"/>
          </a:xfrm>
          <a:prstGeom prst="rect">
            <a:avLst/>
          </a:prstGeom>
          <a:noFill/>
        </p:spPr>
        <p:txBody>
          <a:bodyPr wrap="square" rtlCol="0">
            <a:spAutoFit/>
          </a:bodyPr>
          <a:lstStyle/>
          <a:p>
            <a:r>
              <a:rPr lang="en-US" sz="1400" dirty="0" smtClean="0"/>
              <a:t>Source: Fiscal Policy Institute analysis of Census and ACS data.</a:t>
            </a:r>
            <a:endParaRPr lang="en-US" sz="1400" dirty="0"/>
          </a:p>
        </p:txBody>
      </p:sp>
      <p:sp>
        <p:nvSpPr>
          <p:cNvPr id="6" name="TextBox 5"/>
          <p:cNvSpPr txBox="1"/>
          <p:nvPr/>
        </p:nvSpPr>
        <p:spPr>
          <a:xfrm>
            <a:off x="0" y="1600203"/>
            <a:ext cx="9144000" cy="769441"/>
          </a:xfrm>
          <a:prstGeom prst="rect">
            <a:avLst/>
          </a:prstGeom>
          <a:solidFill>
            <a:schemeClr val="tx2"/>
          </a:solidFill>
        </p:spPr>
        <p:txBody>
          <a:bodyPr wrap="square" rtlCol="0">
            <a:spAutoFit/>
          </a:bodyPr>
          <a:lstStyle/>
          <a:p>
            <a:pPr algn="ctr"/>
            <a:r>
              <a:rPr lang="en-US" sz="4400" dirty="0" smtClean="0">
                <a:solidFill>
                  <a:schemeClr val="bg1">
                    <a:lumMod val="95000"/>
                  </a:schemeClr>
                </a:solidFill>
              </a:rPr>
              <a:t>There are none</a:t>
            </a:r>
          </a:p>
        </p:txBody>
      </p:sp>
      <p:sp>
        <p:nvSpPr>
          <p:cNvPr id="2" name="TextBox 1"/>
          <p:cNvSpPr txBox="1"/>
          <p:nvPr/>
        </p:nvSpPr>
        <p:spPr>
          <a:xfrm>
            <a:off x="601146" y="3259679"/>
            <a:ext cx="7941733" cy="2281651"/>
          </a:xfrm>
          <a:prstGeom prst="rect">
            <a:avLst/>
          </a:prstGeom>
          <a:noFill/>
        </p:spPr>
        <p:txBody>
          <a:bodyPr wrap="square" rtlCol="0">
            <a:spAutoFit/>
          </a:bodyPr>
          <a:lstStyle/>
          <a:p>
            <a:pPr algn="ctr">
              <a:lnSpc>
                <a:spcPct val="80000"/>
              </a:lnSpc>
            </a:pPr>
            <a:r>
              <a:rPr lang="en-US" sz="4400" dirty="0" smtClean="0"/>
              <a:t>The only cities that rebounded from mid-20</a:t>
            </a:r>
            <a:r>
              <a:rPr lang="en-US" sz="4400" baseline="30000" dirty="0" smtClean="0"/>
              <a:t>th</a:t>
            </a:r>
            <a:r>
              <a:rPr lang="en-US" sz="4400" dirty="0" smtClean="0"/>
              <a:t> century population loss did so with a net increase in immigrant population.</a:t>
            </a:r>
          </a:p>
        </p:txBody>
      </p:sp>
    </p:spTree>
    <p:extLst>
      <p:ext uri="{BB962C8B-B14F-4D97-AF65-F5344CB8AC3E}">
        <p14:creationId xmlns:p14="http://schemas.microsoft.com/office/powerpoint/2010/main" val="12018767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9247" y="15441"/>
            <a:ext cx="3346758" cy="6857858"/>
          </a:xfrm>
          <a:prstGeom prst="rect">
            <a:avLst/>
          </a:prstGeom>
        </p:spPr>
      </p:pic>
      <p:sp>
        <p:nvSpPr>
          <p:cNvPr id="4" name="Title 1"/>
          <p:cNvSpPr txBox="1">
            <a:spLocks/>
          </p:cNvSpPr>
          <p:nvPr/>
        </p:nvSpPr>
        <p:spPr>
          <a:xfrm>
            <a:off x="225288" y="768287"/>
            <a:ext cx="3233530" cy="3167613"/>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kern="1200">
                <a:solidFill>
                  <a:schemeClr val="accent1"/>
                </a:solidFill>
                <a:latin typeface="+mj-lt"/>
                <a:ea typeface="+mj-ea"/>
                <a:cs typeface="+mj-cs"/>
              </a:defRPr>
            </a:lvl1pPr>
          </a:lstStyle>
          <a:p>
            <a:r>
              <a:rPr lang="en-US" dirty="0" smtClean="0">
                <a:solidFill>
                  <a:srgbClr val="990000"/>
                </a:solidFill>
                <a:latin typeface="Century Gothic"/>
              </a:rPr>
              <a:t>Don’t Leave Immigrants Out of Your Plans </a:t>
            </a:r>
          </a:p>
          <a:p>
            <a:endParaRPr lang="en-US" sz="1500" dirty="0" smtClean="0">
              <a:solidFill>
                <a:srgbClr val="990000"/>
              </a:solidFill>
              <a:latin typeface="Century Gothic"/>
            </a:endParaRPr>
          </a:p>
          <a:p>
            <a:r>
              <a:rPr lang="en-US" sz="1500" dirty="0" smtClean="0">
                <a:solidFill>
                  <a:prstClr val="black"/>
                </a:solidFill>
                <a:latin typeface="Century Gothic"/>
              </a:rPr>
              <a:t>It May Come as A Surprise, But they are as Eligible to Rehab Distressed Housing as others</a:t>
            </a:r>
            <a:endParaRPr lang="en-US" sz="1500" dirty="0">
              <a:solidFill>
                <a:prstClr val="black"/>
              </a:solidFill>
              <a:latin typeface="Century Gothic"/>
            </a:endParaRPr>
          </a:p>
        </p:txBody>
      </p:sp>
    </p:spTree>
    <p:extLst>
      <p:ext uri="{BB962C8B-B14F-4D97-AF65-F5344CB8AC3E}">
        <p14:creationId xmlns:p14="http://schemas.microsoft.com/office/powerpoint/2010/main" val="20547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87" y="0"/>
            <a:ext cx="3183699" cy="6858000"/>
          </a:xfrm>
          <a:prstGeom prst="rect">
            <a:avLst/>
          </a:prstGeom>
        </p:spPr>
      </p:pic>
      <p:sp>
        <p:nvSpPr>
          <p:cNvPr id="4" name="Title 1"/>
          <p:cNvSpPr txBox="1">
            <a:spLocks/>
          </p:cNvSpPr>
          <p:nvPr/>
        </p:nvSpPr>
        <p:spPr>
          <a:xfrm>
            <a:off x="304801" y="4"/>
            <a:ext cx="2769704" cy="6374295"/>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3600" kern="1200">
                <a:solidFill>
                  <a:schemeClr val="accent1"/>
                </a:solidFill>
                <a:latin typeface="+mj-lt"/>
                <a:ea typeface="+mj-ea"/>
                <a:cs typeface="+mj-cs"/>
              </a:defRPr>
            </a:lvl1pPr>
          </a:lstStyle>
          <a:p>
            <a:pPr>
              <a:lnSpc>
                <a:spcPts val="5500"/>
              </a:lnSpc>
            </a:pPr>
            <a:r>
              <a:rPr lang="mr-IN" dirty="0" smtClean="0">
                <a:solidFill>
                  <a:srgbClr val="990000"/>
                </a:solidFill>
                <a:latin typeface="Century Gothic" charset="0"/>
                <a:ea typeface="Century Gothic" charset="0"/>
                <a:cs typeface="Century Gothic" charset="0"/>
              </a:rPr>
              <a:t>…</a:t>
            </a:r>
            <a:r>
              <a:rPr lang="en-US" dirty="0">
                <a:solidFill>
                  <a:srgbClr val="990000"/>
                </a:solidFill>
                <a:latin typeface="Century Gothic" charset="0"/>
                <a:ea typeface="Century Gothic" charset="0"/>
                <a:cs typeface="Century Gothic" charset="0"/>
              </a:rPr>
              <a:t>a</a:t>
            </a:r>
            <a:r>
              <a:rPr lang="en-US" dirty="0" smtClean="0">
                <a:solidFill>
                  <a:srgbClr val="990000"/>
                </a:solidFill>
                <a:latin typeface="Century Gothic" charset="0"/>
                <a:ea typeface="Century Gothic" charset="0"/>
                <a:cs typeface="Century Gothic" charset="0"/>
              </a:rPr>
              <a:t>nd, Immigrants are Often a Growing Population  In Cities That Are Shrinking</a:t>
            </a:r>
            <a:endParaRPr lang="en-US" sz="1500" dirty="0">
              <a:solidFill>
                <a:prstClr val="black"/>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59402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9375" y="2769463"/>
            <a:ext cx="9153377" cy="2586824"/>
          </a:xfrm>
          <a:prstGeom prst="rect">
            <a:avLst/>
          </a:prstGeom>
        </p:spPr>
      </p:pic>
      <p:sp>
        <p:nvSpPr>
          <p:cNvPr id="5" name="Title 1"/>
          <p:cNvSpPr txBox="1">
            <a:spLocks/>
          </p:cNvSpPr>
          <p:nvPr/>
        </p:nvSpPr>
        <p:spPr>
          <a:xfrm>
            <a:off x="272953" y="555626"/>
            <a:ext cx="8598098" cy="1481766"/>
          </a:xfrm>
          <a:prstGeom prst="rect">
            <a:avLst/>
          </a:prstGeom>
        </p:spPr>
        <p:txBody>
          <a:bodyPr vert="horz" lIns="91440" tIns="45720" rIns="91440" bIns="45720" rtlCol="0" anchor="b" anchorCtr="0">
            <a:normAutofit fontScale="75000" lnSpcReduction="20000"/>
          </a:bodyPr>
          <a:lstStyle>
            <a:lvl1pPr algn="l" defTabSz="914400" rtl="0" eaLnBrk="1" latinLnBrk="0" hangingPunct="1">
              <a:spcBef>
                <a:spcPct val="0"/>
              </a:spcBef>
              <a:buNone/>
              <a:defRPr sz="3600" kern="1200">
                <a:solidFill>
                  <a:schemeClr val="accent1"/>
                </a:solidFill>
                <a:latin typeface="+mj-lt"/>
                <a:ea typeface="+mj-ea"/>
                <a:cs typeface="+mj-cs"/>
              </a:defRPr>
            </a:lvl1pPr>
          </a:lstStyle>
          <a:p>
            <a:pPr algn="ctr"/>
            <a:r>
              <a:rPr lang="en-US" sz="6500" b="1" dirty="0" smtClean="0">
                <a:solidFill>
                  <a:srgbClr val="990000"/>
                </a:solidFill>
                <a:latin typeface="Century Gothic"/>
              </a:rPr>
              <a:t>Try the Tool</a:t>
            </a:r>
          </a:p>
          <a:p>
            <a:pPr algn="ctr"/>
            <a:r>
              <a:rPr lang="en-US" sz="4800" b="1" dirty="0" smtClean="0">
                <a:solidFill>
                  <a:srgbClr val="990000"/>
                </a:solidFill>
                <a:latin typeface="Century Gothic"/>
                <a:hlinkClick r:id="rId4"/>
              </a:rPr>
              <a:t>www.weglobalnetwork.org/landbank</a:t>
            </a:r>
            <a:r>
              <a:rPr lang="en-US" sz="4800" b="1" dirty="0" smtClean="0">
                <a:solidFill>
                  <a:srgbClr val="990000"/>
                </a:solidFill>
                <a:latin typeface="Century Gothic"/>
              </a:rPr>
              <a:t> </a:t>
            </a:r>
            <a:endParaRPr lang="en-US" sz="4800" b="1" dirty="0">
              <a:solidFill>
                <a:srgbClr val="990000"/>
              </a:solidFill>
              <a:latin typeface="Century Gothic"/>
            </a:endParaRPr>
          </a:p>
        </p:txBody>
      </p:sp>
    </p:spTree>
    <p:extLst>
      <p:ext uri="{BB962C8B-B14F-4D97-AF65-F5344CB8AC3E}">
        <p14:creationId xmlns:p14="http://schemas.microsoft.com/office/powerpoint/2010/main" val="204828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024554"/>
            <a:ext cx="6858000" cy="2233246"/>
          </a:xfrm>
        </p:spPr>
        <p:txBody>
          <a:bodyPr>
            <a:normAutofit lnSpcReduction="10000"/>
          </a:bodyPr>
          <a:lstStyle/>
          <a:p>
            <a:pPr algn="just">
              <a:lnSpc>
                <a:spcPct val="70000"/>
              </a:lnSpc>
            </a:pPr>
            <a:r>
              <a:rPr lang="en-US" sz="2000" dirty="0"/>
              <a:t>Throughout the 1940s and 1950s, many Puerto Rican migrants settled east and west along Spring Garden Street. Puerto Ricans were not always welcome newcomers, however, and many faced prejudice and discrimination in their neighborhoods. As the Puerto Rican population continued to grow in the 1960s, it expanded east towards the Delaware River and north towards Lehigh Avenue.  Neighborhoods that had been suffering for decades due to the decline of manufacturing activity, which resulted in the abandonment of large numbers of factories, loss of jobs and population, and the businesses that served them left the City of Philadelphia.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163" y="314581"/>
            <a:ext cx="1708197" cy="1615569"/>
          </a:xfrm>
          <a:prstGeom prst="rect">
            <a:avLst/>
          </a:prstGeom>
        </p:spPr>
      </p:pic>
    </p:spTree>
    <p:extLst>
      <p:ext uri="{BB962C8B-B14F-4D97-AF65-F5344CB8AC3E}">
        <p14:creationId xmlns:p14="http://schemas.microsoft.com/office/powerpoint/2010/main" val="1673569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6"/>
            <a:ext cx="6858000" cy="1058129"/>
          </a:xfrm>
        </p:spPr>
        <p:txBody>
          <a:bodyPr>
            <a:normAutofit/>
          </a:bodyPr>
          <a:lstStyle/>
          <a:p>
            <a:r>
              <a:rPr lang="en-US" dirty="0" smtClean="0"/>
              <a:t>Vacant Property Strategy</a:t>
            </a:r>
            <a:endParaRPr lang="en-US" dirty="0"/>
          </a:p>
        </p:txBody>
      </p:sp>
      <p:sp>
        <p:nvSpPr>
          <p:cNvPr id="3" name="Subtitle 2"/>
          <p:cNvSpPr>
            <a:spLocks noGrp="1"/>
          </p:cNvSpPr>
          <p:nvPr>
            <p:ph type="subTitle" idx="1"/>
          </p:nvPr>
        </p:nvSpPr>
        <p:spPr>
          <a:xfrm>
            <a:off x="1143000" y="2504052"/>
            <a:ext cx="6858000" cy="2753751"/>
          </a:xfrm>
        </p:spPr>
        <p:txBody>
          <a:bodyPr>
            <a:normAutofit fontScale="55000" lnSpcReduction="20000"/>
          </a:bodyPr>
          <a:lstStyle/>
          <a:p>
            <a:pPr algn="just"/>
            <a:r>
              <a:rPr lang="en-US" dirty="0"/>
              <a:t>HACE’s community development approach focuses on using the commercial corridor with its unique Latino cultural character as an anchor to rebuild the surrounding core neighborhoods. </a:t>
            </a:r>
            <a:endParaRPr lang="en-US" dirty="0" smtClean="0"/>
          </a:p>
          <a:p>
            <a:pPr algn="just"/>
            <a:r>
              <a:rPr lang="en-US" dirty="0" smtClean="0"/>
              <a:t>Our </a:t>
            </a:r>
            <a:r>
              <a:rPr lang="en-US" dirty="0"/>
              <a:t>Main Street Program supports small businesses through technical assistance, access to capital, capital improvements to the corridor and promotions to attract visitors and shoppers to support our businesses. </a:t>
            </a:r>
            <a:endParaRPr lang="en-US" dirty="0" smtClean="0"/>
          </a:p>
          <a:p>
            <a:pPr algn="just"/>
            <a:r>
              <a:rPr lang="en-US" dirty="0" smtClean="0"/>
              <a:t>Equally </a:t>
            </a:r>
            <a:r>
              <a:rPr lang="en-US" dirty="0"/>
              <a:t>important, our model targets resources to the residential areas adjacent to the commercial corridor to </a:t>
            </a:r>
            <a:r>
              <a:rPr lang="en-US" dirty="0" smtClean="0"/>
              <a:t>repurpose vacant properties and land to increase </a:t>
            </a:r>
            <a:r>
              <a:rPr lang="en-US" dirty="0"/>
              <a:t>homeownership rates, provide affordable rental housing, </a:t>
            </a:r>
            <a:r>
              <a:rPr lang="en-US" dirty="0" smtClean="0"/>
              <a:t>and preserve </a:t>
            </a:r>
            <a:r>
              <a:rPr lang="en-US" dirty="0"/>
              <a:t>existing housing </a:t>
            </a:r>
            <a:r>
              <a:rPr lang="en-US" dirty="0" smtClean="0"/>
              <a:t>stock. </a:t>
            </a:r>
            <a:endParaRPr lang="en-US" dirty="0"/>
          </a:p>
        </p:txBody>
      </p:sp>
    </p:spTree>
    <p:extLst>
      <p:ext uri="{BB962C8B-B14F-4D97-AF65-F5344CB8AC3E}">
        <p14:creationId xmlns:p14="http://schemas.microsoft.com/office/powerpoint/2010/main" val="301604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i="1" dirty="0" smtClean="0"/>
              <a:t>Reclaiming Vacant Properties for Homeownership in proximity to Commercial District</a:t>
            </a:r>
            <a:endParaRPr lang="en-US" sz="2400" b="1" i="1" dirty="0"/>
          </a:p>
        </p:txBody>
      </p:sp>
      <p:pic>
        <p:nvPicPr>
          <p:cNvPr id="4" name="Picture 5" descr="HRP1 b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67292"/>
            <a:ext cx="5244177" cy="435133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6" descr="HRP1 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176" y="3775657"/>
            <a:ext cx="3828703" cy="29718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4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1" y="-152400"/>
            <a:ext cx="9347201" cy="7010400"/>
          </a:xfrm>
          <a:prstGeom prst="rect">
            <a:avLst/>
          </a:prstGeom>
        </p:spPr>
      </p:pic>
      <p:sp>
        <p:nvSpPr>
          <p:cNvPr id="6" name="TextBox 5"/>
          <p:cNvSpPr txBox="1"/>
          <p:nvPr/>
        </p:nvSpPr>
        <p:spPr>
          <a:xfrm>
            <a:off x="228600" y="1055638"/>
            <a:ext cx="8686800" cy="1754326"/>
          </a:xfrm>
          <a:prstGeom prst="rect">
            <a:avLst/>
          </a:prstGeom>
          <a:noFill/>
        </p:spPr>
        <p:txBody>
          <a:bodyPr wrap="square" rtlCol="0">
            <a:spAutoFit/>
          </a:bodyPr>
          <a:lstStyle/>
          <a:p>
            <a:pPr algn="ctr"/>
            <a:r>
              <a:rPr lang="en-US" sz="3600" b="1" dirty="0" smtClean="0">
                <a:solidFill>
                  <a:schemeClr val="bg1"/>
                </a:solidFill>
                <a:latin typeface="Rockwell" panose="02060603020205020403" pitchFamily="18" charset="0"/>
              </a:rPr>
              <a:t>CommonBond Communities:</a:t>
            </a:r>
          </a:p>
          <a:p>
            <a:pPr algn="ctr"/>
            <a:r>
              <a:rPr lang="en-US" sz="3600" b="1" dirty="0" smtClean="0">
                <a:solidFill>
                  <a:schemeClr val="bg1"/>
                </a:solidFill>
                <a:latin typeface="Rockwell" panose="02060603020205020403" pitchFamily="18" charset="0"/>
              </a:rPr>
              <a:t>Working with Immigrant and Refugee Communities</a:t>
            </a:r>
          </a:p>
        </p:txBody>
      </p:sp>
      <p:sp>
        <p:nvSpPr>
          <p:cNvPr id="7" name="TextBox 6"/>
          <p:cNvSpPr txBox="1"/>
          <p:nvPr/>
        </p:nvSpPr>
        <p:spPr>
          <a:xfrm>
            <a:off x="6324600" y="3581400"/>
            <a:ext cx="2667000" cy="1400383"/>
          </a:xfrm>
          <a:prstGeom prst="rect">
            <a:avLst/>
          </a:prstGeom>
          <a:noFill/>
        </p:spPr>
        <p:txBody>
          <a:bodyPr wrap="square" rtlCol="0">
            <a:spAutoFit/>
          </a:bodyPr>
          <a:lstStyle/>
          <a:p>
            <a:endParaRPr lang="en-US" sz="1700" b="1" dirty="0" smtClean="0">
              <a:latin typeface="Open Sans"/>
            </a:endParaRPr>
          </a:p>
          <a:p>
            <a:r>
              <a:rPr lang="en-US" sz="1700" b="1" dirty="0" smtClean="0">
                <a:latin typeface="Open Sans"/>
              </a:rPr>
              <a:t>National Vacant Property Conference</a:t>
            </a:r>
          </a:p>
          <a:p>
            <a:endParaRPr lang="en-US" sz="1700" b="1" dirty="0">
              <a:latin typeface="Open Sans"/>
            </a:endParaRPr>
          </a:p>
          <a:p>
            <a:r>
              <a:rPr lang="en-US" sz="1700" b="1" dirty="0" smtClean="0">
                <a:latin typeface="Open Sans"/>
              </a:rPr>
              <a:t>May 2018</a:t>
            </a:r>
            <a:endParaRPr lang="en-US" sz="1700" i="1" dirty="0" smtClean="0">
              <a:latin typeface="Open Sans"/>
            </a:endParaRPr>
          </a:p>
        </p:txBody>
      </p:sp>
    </p:spTree>
    <p:extLst>
      <p:ext uri="{BB962C8B-B14F-4D97-AF65-F5344CB8AC3E}">
        <p14:creationId xmlns:p14="http://schemas.microsoft.com/office/powerpoint/2010/main" val="14181136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9296400" cy="1219200"/>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304800"/>
            <a:ext cx="8851501" cy="646331"/>
          </a:xfrm>
          <a:prstGeom prst="rect">
            <a:avLst/>
          </a:prstGeom>
          <a:noFill/>
        </p:spPr>
        <p:txBody>
          <a:bodyPr wrap="square" rtlCol="0">
            <a:spAutoFit/>
          </a:bodyPr>
          <a:lstStyle/>
          <a:p>
            <a:r>
              <a:rPr lang="en-US" sz="3600" b="1" dirty="0" err="1" smtClean="0">
                <a:solidFill>
                  <a:schemeClr val="bg1"/>
                </a:solidFill>
                <a:latin typeface="Rockwell" panose="02060603020205020403" pitchFamily="18" charset="0"/>
              </a:rPr>
              <a:t>CommonBond’s</a:t>
            </a:r>
            <a:r>
              <a:rPr lang="en-US" sz="3600" b="1" dirty="0" smtClean="0">
                <a:solidFill>
                  <a:schemeClr val="bg1"/>
                </a:solidFill>
                <a:latin typeface="Rockwell" panose="02060603020205020403" pitchFamily="18" charset="0"/>
              </a:rPr>
              <a:t> Guiding </a:t>
            </a:r>
            <a:r>
              <a:rPr lang="en-US" sz="3600" b="1" dirty="0">
                <a:solidFill>
                  <a:schemeClr val="bg1"/>
                </a:solidFill>
                <a:latin typeface="Rockwell" panose="02060603020205020403" pitchFamily="18" charset="0"/>
              </a:rPr>
              <a:t>F</a:t>
            </a:r>
            <a:r>
              <a:rPr lang="en-US" sz="3600" b="1" dirty="0" smtClean="0">
                <a:solidFill>
                  <a:schemeClr val="bg1"/>
                </a:solidFill>
                <a:latin typeface="Rockwell" panose="02060603020205020403" pitchFamily="18" charset="0"/>
              </a:rPr>
              <a:t>ramework </a:t>
            </a:r>
            <a:endParaRPr lang="en-US" sz="2400" b="1" dirty="0">
              <a:solidFill>
                <a:schemeClr val="bg1"/>
              </a:solidFill>
              <a:latin typeface="Rockwell" panose="02060603020205020403" pitchFamily="18" charset="0"/>
            </a:endParaRPr>
          </a:p>
        </p:txBody>
      </p:sp>
      <p:sp>
        <p:nvSpPr>
          <p:cNvPr id="5" name="TextBox 4"/>
          <p:cNvSpPr txBox="1"/>
          <p:nvPr/>
        </p:nvSpPr>
        <p:spPr>
          <a:xfrm>
            <a:off x="266699" y="1617107"/>
            <a:ext cx="8610600" cy="5693866"/>
          </a:xfrm>
          <a:prstGeom prst="rect">
            <a:avLst/>
          </a:prstGeom>
          <a:noFill/>
        </p:spPr>
        <p:txBody>
          <a:bodyPr wrap="square" rtlCol="0">
            <a:spAutoFit/>
          </a:bodyPr>
          <a:lstStyle/>
          <a:p>
            <a:r>
              <a:rPr lang="en-US" sz="2400" b="1" cap="small" dirty="0" smtClean="0">
                <a:latin typeface="Tahoma" panose="020B0604030504040204" pitchFamily="34" charset="0"/>
                <a:ea typeface="Tahoma" panose="020B0604030504040204" pitchFamily="34" charset="0"/>
                <a:cs typeface="Tahoma" panose="020B0604030504040204" pitchFamily="34" charset="0"/>
              </a:rPr>
              <a:t>Mission</a:t>
            </a:r>
          </a:p>
          <a:p>
            <a:r>
              <a:rPr lang="en-US" sz="2000" dirty="0" smtClean="0">
                <a:latin typeface="Open Sans" panose="020B0606030504020204" pitchFamily="34" charset="0"/>
                <a:ea typeface="Open Sans" panose="020B0606030504020204" pitchFamily="34" charset="0"/>
                <a:cs typeface="Open Sans" panose="020B0606030504020204" pitchFamily="34" charset="0"/>
              </a:rPr>
              <a:t>Build </a:t>
            </a:r>
            <a:r>
              <a:rPr lang="en-US" sz="2000" dirty="0">
                <a:latin typeface="Open Sans" panose="020B0606030504020204" pitchFamily="34" charset="0"/>
                <a:ea typeface="Open Sans" panose="020B0606030504020204" pitchFamily="34" charset="0"/>
                <a:cs typeface="Open Sans" panose="020B0606030504020204" pitchFamily="34" charset="0"/>
              </a:rPr>
              <a:t>stable homes, strong futures, and vibrant communities.</a:t>
            </a:r>
          </a:p>
          <a:p>
            <a:r>
              <a:rPr lang="en-US" sz="2000" b="1" dirty="0">
                <a:latin typeface="Open Sans" panose="020B0606030504020204" pitchFamily="34" charset="0"/>
                <a:ea typeface="Open Sans" panose="020B0606030504020204" pitchFamily="34" charset="0"/>
                <a:cs typeface="Open Sans" panose="020B0606030504020204" pitchFamily="34" charset="0"/>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400" b="1" cap="small" dirty="0" smtClean="0">
                <a:latin typeface="Tahoma" panose="020B0604030504040204" pitchFamily="34" charset="0"/>
                <a:ea typeface="Tahoma" panose="020B0604030504040204" pitchFamily="34" charset="0"/>
                <a:cs typeface="Tahoma" panose="020B0604030504040204" pitchFamily="34" charset="0"/>
              </a:rPr>
              <a:t>Vision</a:t>
            </a:r>
          </a:p>
          <a:p>
            <a:r>
              <a:rPr lang="en-US" sz="2000" dirty="0" smtClean="0">
                <a:latin typeface="Open Sans" panose="020B0606030504020204" pitchFamily="34" charset="0"/>
                <a:ea typeface="Open Sans" panose="020B0606030504020204" pitchFamily="34" charset="0"/>
                <a:cs typeface="Open Sans" panose="020B0606030504020204" pitchFamily="34" charset="0"/>
              </a:rPr>
              <a:t>Every </a:t>
            </a:r>
            <a:r>
              <a:rPr lang="en-US" sz="2000" dirty="0">
                <a:latin typeface="Open Sans" panose="020B0606030504020204" pitchFamily="34" charset="0"/>
                <a:ea typeface="Open Sans" panose="020B0606030504020204" pitchFamily="34" charset="0"/>
                <a:cs typeface="Open Sans" panose="020B0606030504020204" pitchFamily="34" charset="0"/>
              </a:rPr>
              <a:t>person has a dignified, affordable home that supports independence and advancement within a flourishing </a:t>
            </a:r>
            <a:r>
              <a:rPr lang="en-US" sz="2000" dirty="0" smtClean="0">
                <a:latin typeface="Open Sans" panose="020B0606030504020204" pitchFamily="34" charset="0"/>
                <a:ea typeface="Open Sans" panose="020B0606030504020204" pitchFamily="34" charset="0"/>
                <a:cs typeface="Open Sans" panose="020B0606030504020204" pitchFamily="34" charset="0"/>
              </a:rPr>
              <a:t>community</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400" b="1" cap="small" dirty="0" smtClean="0">
                <a:latin typeface="Tahoma" panose="020B0604030504040204" pitchFamily="34" charset="0"/>
                <a:ea typeface="Tahoma" panose="020B0604030504040204" pitchFamily="34" charset="0"/>
                <a:cs typeface="Tahoma" panose="020B0604030504040204" pitchFamily="34" charset="0"/>
              </a:rPr>
              <a:t>Focus on Residents and Communities</a:t>
            </a:r>
            <a:endParaRPr lang="en-US" sz="2400" dirty="0"/>
          </a:p>
          <a:p>
            <a:r>
              <a:rPr lang="en-US" sz="2000" dirty="0">
                <a:latin typeface="Open Sans" panose="020B0604020202020204" charset="0"/>
                <a:ea typeface="Open Sans" panose="020B0604020202020204" charset="0"/>
                <a:cs typeface="Open Sans" panose="020B0604020202020204" charset="0"/>
              </a:rPr>
              <a:t>We provide an integration of housing with supportive services that supports residents each and every day. Our property management is mission-centered. High-quality, person-centered property management, combined with resident-focused services, is what sets CommonBond apart from other nonprofits, developers, and for-profit property managers</a:t>
            </a:r>
            <a:r>
              <a:rPr lang="en-US" sz="2200" dirty="0">
                <a:latin typeface="Open Sans" panose="020B0604020202020204" charset="0"/>
                <a:ea typeface="Open Sans" panose="020B0604020202020204" charset="0"/>
                <a:cs typeface="Open Sans" panose="020B0604020202020204" charset="0"/>
              </a:rPr>
              <a:t>. </a:t>
            </a:r>
          </a:p>
          <a:p>
            <a:endParaRPr lang="en-US" sz="22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endParaRPr lang="en-US" sz="2400" dirty="0" smtClean="0">
              <a:latin typeface="Open Sans"/>
            </a:endParaRPr>
          </a:p>
          <a:p>
            <a:pPr marL="1257300" indent="-342900">
              <a:buFont typeface="Arial" panose="020B0604020202020204" pitchFamily="34" charset="0"/>
              <a:buChar char="•"/>
            </a:pPr>
            <a:endParaRPr lang="en-US" sz="2400" dirty="0">
              <a:latin typeface="Open San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5257800"/>
            <a:ext cx="9143245" cy="1597020"/>
          </a:xfrm>
          <a:prstGeom prst="rect">
            <a:avLst/>
          </a:prstGeom>
        </p:spPr>
      </p:pic>
    </p:spTree>
    <p:extLst>
      <p:ext uri="{BB962C8B-B14F-4D97-AF65-F5344CB8AC3E}">
        <p14:creationId xmlns:p14="http://schemas.microsoft.com/office/powerpoint/2010/main" val="27874491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09840"/>
            <a:ext cx="9067801" cy="1379670"/>
          </a:xfrm>
          <a:prstGeom prst="rect">
            <a:avLst/>
          </a:prstGeom>
          <a:solidFill>
            <a:srgbClr val="A8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42613" y="-109838"/>
            <a:ext cx="1371601" cy="1379669"/>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1014" y="-109839"/>
            <a:ext cx="1371600" cy="1379671"/>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14214" y="-109838"/>
            <a:ext cx="1364848" cy="1379670"/>
          </a:xfrm>
          <a:prstGeom prst="rect">
            <a:avLst/>
          </a:prstGeom>
          <a:solidFill>
            <a:srgbClr val="F2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0498" y="1524000"/>
            <a:ext cx="5566315" cy="4401205"/>
          </a:xfrm>
          <a:prstGeom prst="rect">
            <a:avLst/>
          </a:prstGeom>
        </p:spPr>
        <p:txBody>
          <a:bodyPr wrap="square">
            <a:spAutoFit/>
          </a:bodyPr>
          <a:lstStyle/>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Established in </a:t>
            </a:r>
            <a:r>
              <a:rPr lang="en-US" sz="2000" dirty="0" smtClean="0">
                <a:latin typeface="Open Sans" panose="020B0604020202020204" charset="0"/>
                <a:ea typeface="Open Sans" panose="020B0604020202020204" charset="0"/>
                <a:cs typeface="Open Sans" panose="020B0604020202020204" charset="0"/>
              </a:rPr>
              <a:t>1971</a:t>
            </a:r>
          </a:p>
          <a:p>
            <a:pPr marL="914400"/>
            <a:endParaRPr lang="en-US" sz="2000" b="1"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110 </a:t>
            </a:r>
            <a:r>
              <a:rPr lang="en-US" sz="2000" dirty="0">
                <a:latin typeface="Open Sans" panose="020B0604020202020204" charset="0"/>
                <a:ea typeface="Open Sans" panose="020B0604020202020204" charset="0"/>
                <a:cs typeface="Open Sans" panose="020B0604020202020204" charset="0"/>
              </a:rPr>
              <a:t>housing </a:t>
            </a:r>
            <a:r>
              <a:rPr lang="en-US" sz="2000" dirty="0" smtClean="0">
                <a:latin typeface="Open Sans" panose="020B0604020202020204" charset="0"/>
                <a:ea typeface="Open Sans" panose="020B0604020202020204" charset="0"/>
                <a:cs typeface="Open Sans" panose="020B0604020202020204" charset="0"/>
              </a:rPr>
              <a:t>communities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7,000 </a:t>
            </a:r>
            <a:r>
              <a:rPr lang="en-US" sz="2000" dirty="0">
                <a:latin typeface="Open Sans" panose="020B0604020202020204" charset="0"/>
                <a:ea typeface="Open Sans" panose="020B0604020202020204" charset="0"/>
                <a:cs typeface="Open Sans" panose="020B0604020202020204" charset="0"/>
              </a:rPr>
              <a:t>apartments &amp; </a:t>
            </a:r>
            <a:r>
              <a:rPr lang="en-US" sz="2000" dirty="0" smtClean="0">
                <a:latin typeface="Open Sans" panose="020B0604020202020204" charset="0"/>
                <a:ea typeface="Open Sans" panose="020B0604020202020204" charset="0"/>
                <a:cs typeface="Open Sans" panose="020B0604020202020204" charset="0"/>
              </a:rPr>
              <a:t>townhomes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52 </a:t>
            </a:r>
            <a:r>
              <a:rPr lang="en-US" sz="2000" dirty="0" smtClean="0">
                <a:latin typeface="Open Sans" panose="020B0604020202020204" charset="0"/>
                <a:ea typeface="Open Sans" panose="020B0604020202020204" charset="0"/>
                <a:cs typeface="Open Sans" panose="020B0604020202020204" charset="0"/>
              </a:rPr>
              <a:t>cities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185 units for individuals who </a:t>
            </a:r>
            <a:r>
              <a:rPr lang="en-US" sz="2000" dirty="0" smtClean="0">
                <a:latin typeface="Open Sans" panose="020B0604020202020204" charset="0"/>
                <a:ea typeface="Open Sans" panose="020B0604020202020204" charset="0"/>
                <a:cs typeface="Open Sans" panose="020B0604020202020204" charset="0"/>
              </a:rPr>
              <a:t>have experienced homelessness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Minnesota, Wisconsin, </a:t>
            </a:r>
            <a:r>
              <a:rPr lang="en-US" sz="2000" dirty="0" smtClean="0">
                <a:latin typeface="Open Sans" panose="020B0604020202020204" charset="0"/>
                <a:ea typeface="Open Sans" panose="020B0604020202020204" charset="0"/>
                <a:cs typeface="Open Sans" panose="020B0604020202020204" charset="0"/>
              </a:rPr>
              <a:t>Iowa</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Rural, suburban, urban</a:t>
            </a:r>
          </a:p>
        </p:txBody>
      </p:sp>
      <p:sp>
        <p:nvSpPr>
          <p:cNvPr id="5" name="TextBox 4"/>
          <p:cNvSpPr txBox="1"/>
          <p:nvPr/>
        </p:nvSpPr>
        <p:spPr>
          <a:xfrm>
            <a:off x="190499" y="0"/>
            <a:ext cx="4762501" cy="923330"/>
          </a:xfrm>
          <a:prstGeom prst="rect">
            <a:avLst/>
          </a:prstGeom>
          <a:noFill/>
        </p:spPr>
        <p:txBody>
          <a:bodyPr wrap="square" rtlCol="0">
            <a:spAutoFit/>
          </a:bodyPr>
          <a:lstStyle/>
          <a:p>
            <a:pPr algn="ctr"/>
            <a:r>
              <a:rPr lang="en-US" sz="3600" b="1" dirty="0" smtClean="0">
                <a:latin typeface="Rockwell" panose="02060603020205020403" pitchFamily="18" charset="0"/>
              </a:rPr>
              <a:t>Overview</a:t>
            </a:r>
          </a:p>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676400"/>
            <a:ext cx="287382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00435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469" y="4"/>
            <a:ext cx="3624730" cy="1883593"/>
          </a:xfrm>
          <a:prstGeom prst="rect">
            <a:avLst/>
          </a:prstGeom>
        </p:spPr>
      </p:pic>
      <p:pic>
        <p:nvPicPr>
          <p:cNvPr id="6" name="Picture 5"/>
          <p:cNvPicPr>
            <a:picLocks noChangeAspect="1"/>
          </p:cNvPicPr>
          <p:nvPr/>
        </p:nvPicPr>
        <p:blipFill>
          <a:blip r:embed="rId4"/>
          <a:stretch>
            <a:fillRect/>
          </a:stretch>
        </p:blipFill>
        <p:spPr>
          <a:xfrm>
            <a:off x="263962" y="1883597"/>
            <a:ext cx="8880038" cy="4840717"/>
          </a:xfrm>
          <a:prstGeom prst="rect">
            <a:avLst/>
          </a:prstGeom>
        </p:spPr>
      </p:pic>
      <p:pic>
        <p:nvPicPr>
          <p:cNvPr id="4" name="Picture 3"/>
          <p:cNvPicPr>
            <a:picLocks noChangeAspect="1"/>
          </p:cNvPicPr>
          <p:nvPr/>
        </p:nvPicPr>
        <p:blipFill rotWithShape="1">
          <a:blip r:embed="rId5"/>
          <a:srcRect/>
          <a:stretch/>
        </p:blipFill>
        <p:spPr>
          <a:xfrm>
            <a:off x="5168232" y="173999"/>
            <a:ext cx="3848400" cy="2961464"/>
          </a:xfrm>
          <a:prstGeom prst="rect">
            <a:avLst/>
          </a:prstGeom>
        </p:spPr>
      </p:pic>
    </p:spTree>
    <p:extLst>
      <p:ext uri="{BB962C8B-B14F-4D97-AF65-F5344CB8AC3E}">
        <p14:creationId xmlns:p14="http://schemas.microsoft.com/office/powerpoint/2010/main" val="815567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2501205"/>
            <a:ext cx="9220200" cy="923330"/>
          </a:xfrm>
          <a:prstGeom prst="rect">
            <a:avLst/>
          </a:prstGeom>
          <a:noFill/>
        </p:spPr>
        <p:txBody>
          <a:bodyPr wrap="square" rtlCol="0">
            <a:spAutoFit/>
          </a:bodyPr>
          <a:lstStyle/>
          <a:p>
            <a:pPr marL="914400">
              <a:lnSpc>
                <a:spcPct val="150000"/>
              </a:lnSpc>
            </a:pPr>
            <a:endParaRPr lang="en-US" sz="20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914400"/>
            <a:endParaRPr lang="en-US" sz="2400" dirty="0">
              <a:latin typeface="Open Sans"/>
            </a:endParaRPr>
          </a:p>
        </p:txBody>
      </p:sp>
      <p:grpSp>
        <p:nvGrpSpPr>
          <p:cNvPr id="2" name="Group 1"/>
          <p:cNvGrpSpPr/>
          <p:nvPr/>
        </p:nvGrpSpPr>
        <p:grpSpPr>
          <a:xfrm>
            <a:off x="-76200" y="-76201"/>
            <a:ext cx="914400" cy="7162801"/>
            <a:chOff x="-76200" y="-76201"/>
            <a:chExt cx="914400" cy="7162801"/>
          </a:xfrm>
        </p:grpSpPr>
        <p:sp>
          <p:nvSpPr>
            <p:cNvPr id="7" name="Rectangle 6"/>
            <p:cNvSpPr/>
            <p:nvPr/>
          </p:nvSpPr>
          <p:spPr>
            <a:xfrm>
              <a:off x="-76200" y="-76201"/>
              <a:ext cx="914400" cy="4334481"/>
            </a:xfrm>
            <a:prstGeom prst="rect">
              <a:avLst/>
            </a:prstGeom>
            <a:solidFill>
              <a:srgbClr val="A8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 y="4186426"/>
              <a:ext cx="914400" cy="1071374"/>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5177026"/>
              <a:ext cx="914400" cy="1071374"/>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 y="6015226"/>
              <a:ext cx="914400" cy="1071374"/>
            </a:xfrm>
            <a:prstGeom prst="rect">
              <a:avLst/>
            </a:prstGeom>
            <a:solidFill>
              <a:srgbClr val="F2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845596" y="0"/>
            <a:ext cx="2298404" cy="2325691"/>
            <a:chOff x="6845596" y="0"/>
            <a:chExt cx="2298404" cy="2325691"/>
          </a:xfrm>
        </p:grpSpPr>
        <p:sp>
          <p:nvSpPr>
            <p:cNvPr id="12" name="Rectangle 11"/>
            <p:cNvSpPr/>
            <p:nvPr/>
          </p:nvSpPr>
          <p:spPr>
            <a:xfrm>
              <a:off x="8686800" y="0"/>
              <a:ext cx="457200" cy="469305"/>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686800" y="469305"/>
              <a:ext cx="457200" cy="469305"/>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72400" y="1406630"/>
              <a:ext cx="457200" cy="469305"/>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772400" y="0"/>
              <a:ext cx="457200" cy="469305"/>
            </a:xfrm>
            <a:prstGeom prst="rect">
              <a:avLst/>
            </a:prstGeom>
            <a:solidFill>
              <a:srgbClr val="EC5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845596" y="1406629"/>
              <a:ext cx="457200" cy="469305"/>
            </a:xfrm>
            <a:prstGeom prst="rect">
              <a:avLst/>
            </a:prstGeom>
            <a:solidFill>
              <a:srgbClr val="F2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229600" y="950909"/>
              <a:ext cx="457200" cy="469305"/>
            </a:xfrm>
            <a:prstGeom prst="rect">
              <a:avLst/>
            </a:prstGeom>
            <a:solidFill>
              <a:srgbClr val="FFD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772400" y="949430"/>
              <a:ext cx="457200" cy="469305"/>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18745" y="480125"/>
              <a:ext cx="457200" cy="469305"/>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229600" y="1856386"/>
              <a:ext cx="457200" cy="469305"/>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838201" y="1667773"/>
            <a:ext cx="4114800" cy="4708981"/>
          </a:xfrm>
          <a:prstGeom prst="rect">
            <a:avLst/>
          </a:prstGeom>
          <a:noFill/>
        </p:spPr>
        <p:txBody>
          <a:bodyPr wrap="square" rtlCol="0">
            <a:spAutoFit/>
          </a:bodyPr>
          <a:lstStyle/>
          <a:p>
            <a:pPr marL="1257300" indent="-34290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Families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Children</a:t>
            </a:r>
          </a:p>
          <a:p>
            <a:pPr marL="914400"/>
            <a:endParaRPr lang="en-US" sz="2000" b="1"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Older </a:t>
            </a:r>
            <a:r>
              <a:rPr lang="en-US" sz="2000" dirty="0" smtClean="0">
                <a:latin typeface="Open Sans" panose="020B0604020202020204" charset="0"/>
                <a:ea typeface="Open Sans" panose="020B0604020202020204" charset="0"/>
                <a:cs typeface="Open Sans" panose="020B0604020202020204" charset="0"/>
              </a:rPr>
              <a:t>adults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People living </a:t>
            </a:r>
            <a:r>
              <a:rPr lang="en-US" sz="2000" dirty="0" smtClean="0">
                <a:latin typeface="Open Sans" panose="020B0604020202020204" charset="0"/>
                <a:ea typeface="Open Sans" panose="020B0604020202020204" charset="0"/>
                <a:cs typeface="Open Sans" panose="020B0604020202020204" charset="0"/>
              </a:rPr>
              <a:t>w/disabilities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Individuals who have </a:t>
            </a:r>
            <a:br>
              <a:rPr lang="en-US" sz="2000" dirty="0">
                <a:latin typeface="Open Sans" panose="020B0604020202020204" charset="0"/>
                <a:ea typeface="Open Sans" panose="020B0604020202020204" charset="0"/>
                <a:cs typeface="Open Sans" panose="020B0604020202020204" charset="0"/>
              </a:rPr>
            </a:br>
            <a:r>
              <a:rPr lang="en-US" sz="2000" dirty="0">
                <a:latin typeface="Open Sans" panose="020B0604020202020204" charset="0"/>
                <a:ea typeface="Open Sans" panose="020B0604020202020204" charset="0"/>
                <a:cs typeface="Open Sans" panose="020B0604020202020204" charset="0"/>
              </a:rPr>
              <a:t>experienced </a:t>
            </a:r>
            <a:r>
              <a:rPr lang="en-US" sz="2000" dirty="0" smtClean="0">
                <a:latin typeface="Open Sans" panose="020B0604020202020204" charset="0"/>
                <a:ea typeface="Open Sans" panose="020B0604020202020204" charset="0"/>
                <a:cs typeface="Open Sans" panose="020B0604020202020204" charset="0"/>
              </a:rPr>
              <a:t>homelessness</a:t>
            </a:r>
          </a:p>
          <a:p>
            <a:pPr marL="914400"/>
            <a:endParaRPr lang="en-US" sz="2000" dirty="0">
              <a:latin typeface="Open Sans" panose="020B0604020202020204" charset="0"/>
              <a:ea typeface="Open Sans" panose="020B0604020202020204" charset="0"/>
              <a:cs typeface="Open Sans" panose="020B0604020202020204" charset="0"/>
            </a:endParaRPr>
          </a:p>
          <a:p>
            <a:pPr marL="1257300" indent="-342900">
              <a:buFont typeface="Arial" panose="020B0604020202020204" pitchFamily="34" charset="0"/>
              <a:buChar char="•"/>
            </a:pPr>
            <a:r>
              <a:rPr lang="en-US" sz="2000" dirty="0">
                <a:latin typeface="Open Sans" panose="020B0604020202020204" charset="0"/>
                <a:ea typeface="Open Sans" panose="020B0604020202020204" charset="0"/>
                <a:cs typeface="Open Sans" panose="020B0604020202020204" charset="0"/>
              </a:rPr>
              <a:t>Average HH income: $</a:t>
            </a:r>
            <a:r>
              <a:rPr lang="en-US" sz="2000" dirty="0" smtClean="0">
                <a:latin typeface="Open Sans" panose="020B0604020202020204" charset="0"/>
                <a:ea typeface="Open Sans" panose="020B0604020202020204" charset="0"/>
                <a:cs typeface="Open Sans" panose="020B0604020202020204" charset="0"/>
              </a:rPr>
              <a:t>21,000</a:t>
            </a:r>
            <a:endParaRPr lang="en-US" sz="2000" dirty="0">
              <a:latin typeface="Open Sans" panose="020B0604020202020204" charset="0"/>
              <a:ea typeface="Open Sans" panose="020B0604020202020204" charset="0"/>
              <a:cs typeface="Open Sans" panose="020B0604020202020204" charset="0"/>
            </a:endParaRPr>
          </a:p>
        </p:txBody>
      </p:sp>
      <p:sp>
        <p:nvSpPr>
          <p:cNvPr id="8" name="TextBox 7"/>
          <p:cNvSpPr txBox="1"/>
          <p:nvPr/>
        </p:nvSpPr>
        <p:spPr>
          <a:xfrm>
            <a:off x="990600" y="152400"/>
            <a:ext cx="5854996" cy="646331"/>
          </a:xfrm>
          <a:prstGeom prst="rect">
            <a:avLst/>
          </a:prstGeom>
          <a:noFill/>
        </p:spPr>
        <p:txBody>
          <a:bodyPr wrap="square" rtlCol="0">
            <a:spAutoFit/>
          </a:bodyPr>
          <a:lstStyle/>
          <a:p>
            <a:pPr algn="ctr"/>
            <a:r>
              <a:rPr lang="en-US" sz="3600" b="1" dirty="0" smtClean="0">
                <a:latin typeface="Rockwell" panose="02060603020205020403" pitchFamily="18" charset="0"/>
              </a:rPr>
              <a:t>Who we serve</a:t>
            </a:r>
            <a:endParaRPr lang="en-US" sz="3600" b="1" dirty="0">
              <a:latin typeface="Rockwell" panose="02060603020205020403" pitchFamily="18" charset="0"/>
            </a:endParaRPr>
          </a:p>
        </p:txBody>
      </p:sp>
      <p:sp>
        <p:nvSpPr>
          <p:cNvPr id="22" name="TextBox 21"/>
          <p:cNvSpPr txBox="1"/>
          <p:nvPr/>
        </p:nvSpPr>
        <p:spPr>
          <a:xfrm>
            <a:off x="990600" y="990600"/>
            <a:ext cx="8382000" cy="584775"/>
          </a:xfrm>
          <a:prstGeom prst="rect">
            <a:avLst/>
          </a:prstGeom>
          <a:noFill/>
        </p:spPr>
        <p:txBody>
          <a:bodyPr wrap="square" rtlCol="0">
            <a:spAutoFit/>
          </a:bodyPr>
          <a:lstStyle/>
          <a:p>
            <a:r>
              <a:rPr lang="en-US" sz="3200" b="1" dirty="0" smtClean="0">
                <a:latin typeface="Rockwell" panose="02060603020205020403" pitchFamily="18" charset="0"/>
              </a:rPr>
              <a:t>Serving more than 11,8000 people</a:t>
            </a:r>
            <a:endParaRPr lang="en-US" sz="3200" b="1" dirty="0">
              <a:latin typeface="Rockwell" panose="02060603020205020403" pitchFamily="18" charset="0"/>
            </a:endParaRPr>
          </a:p>
        </p:txBody>
      </p:sp>
      <p:pic>
        <p:nvPicPr>
          <p:cNvPr id="24" name="Picture 23" descr="Envelope pic 1.jpg"/>
          <p:cNvPicPr>
            <a:picLocks noChangeAspect="1"/>
          </p:cNvPicPr>
          <p:nvPr/>
        </p:nvPicPr>
        <p:blipFill>
          <a:blip r:embed="rId3" cstate="print"/>
          <a:stretch>
            <a:fillRect/>
          </a:stretch>
        </p:blipFill>
        <p:spPr>
          <a:xfrm>
            <a:off x="4953000" y="2297280"/>
            <a:ext cx="3733800" cy="3109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36558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073949" cy="1379670"/>
          </a:xfrm>
          <a:prstGeom prst="rect">
            <a:avLst/>
          </a:prstGeom>
          <a:solidFill>
            <a:srgbClr val="A8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42611" y="1"/>
            <a:ext cx="1371601" cy="1379669"/>
          </a:xfrm>
          <a:prstGeom prst="rect">
            <a:avLst/>
          </a:prstGeom>
          <a:solidFill>
            <a:srgbClr val="179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1870" y="0"/>
            <a:ext cx="1371600" cy="1379671"/>
          </a:xfrm>
          <a:prstGeom prst="rect">
            <a:avLst/>
          </a:prstGeom>
          <a:solidFill>
            <a:srgbClr val="D1D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20159" y="-18836"/>
            <a:ext cx="1364848" cy="1379670"/>
          </a:xfrm>
          <a:prstGeom prst="rect">
            <a:avLst/>
          </a:prstGeom>
          <a:solidFill>
            <a:srgbClr val="F29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1720840"/>
            <a:ext cx="4919470" cy="3477875"/>
          </a:xfrm>
          <a:prstGeom prst="rect">
            <a:avLst/>
          </a:prstGeom>
        </p:spPr>
        <p:txBody>
          <a:bodyPr wrap="square">
            <a:spAutoFit/>
          </a:bodyPr>
          <a:lstStyle/>
          <a:p>
            <a:pPr marL="285750" indent="-28575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Minneapolis and Saint Paul- 3,000 homes</a:t>
            </a:r>
          </a:p>
          <a:p>
            <a:endParaRPr lang="en-US" sz="2000" dirty="0" smtClean="0">
              <a:latin typeface="Open Sans" panose="020B0604020202020204"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Home </a:t>
            </a:r>
            <a:r>
              <a:rPr lang="en-US" sz="2000" dirty="0">
                <a:latin typeface="Open Sans" panose="020B0604020202020204" charset="0"/>
                <a:ea typeface="Open Sans" panose="020B0604020202020204" charset="0"/>
                <a:cs typeface="Open Sans" panose="020B0604020202020204" charset="0"/>
              </a:rPr>
              <a:t>to primarily immigrants from East Africa, Southeast Asia, and the Middle </a:t>
            </a:r>
            <a:r>
              <a:rPr lang="en-US" sz="2000" dirty="0" smtClean="0">
                <a:latin typeface="Open Sans" panose="020B0604020202020204" charset="0"/>
                <a:ea typeface="Open Sans" panose="020B0604020202020204" charset="0"/>
                <a:cs typeface="Open Sans" panose="020B0604020202020204" charset="0"/>
              </a:rPr>
              <a:t>East</a:t>
            </a:r>
          </a:p>
          <a:p>
            <a:endParaRPr lang="en-US" sz="2000" dirty="0" smtClean="0">
              <a:latin typeface="Open Sans" panose="020B0604020202020204"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Many came </a:t>
            </a:r>
            <a:r>
              <a:rPr lang="en-US" sz="2000" dirty="0">
                <a:latin typeface="Open Sans" panose="020B0604020202020204" charset="0"/>
                <a:ea typeface="Open Sans" panose="020B0604020202020204" charset="0"/>
                <a:cs typeface="Open Sans" panose="020B0604020202020204" charset="0"/>
              </a:rPr>
              <a:t>to the US as </a:t>
            </a:r>
            <a:r>
              <a:rPr lang="en-US" sz="2000" dirty="0" smtClean="0">
                <a:latin typeface="Open Sans" panose="020B0604020202020204" charset="0"/>
                <a:ea typeface="Open Sans" panose="020B0604020202020204" charset="0"/>
                <a:cs typeface="Open Sans" panose="020B0604020202020204" charset="0"/>
              </a:rPr>
              <a:t>refugees</a:t>
            </a:r>
          </a:p>
          <a:p>
            <a:endParaRPr lang="en-US" sz="2000" dirty="0" smtClean="0">
              <a:latin typeface="Open Sans" panose="020B0604020202020204" charset="0"/>
              <a:ea typeface="Open Sans" panose="020B0604020202020204" charset="0"/>
              <a:cs typeface="Open Sans" panose="020B0604020202020204" charset="0"/>
            </a:endParaRPr>
          </a:p>
          <a:p>
            <a:pPr marL="285750" indent="-285750">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The </a:t>
            </a:r>
            <a:r>
              <a:rPr lang="en-US" sz="2000" dirty="0">
                <a:latin typeface="Open Sans" panose="020B0604020202020204" charset="0"/>
                <a:ea typeface="Open Sans" panose="020B0604020202020204" charset="0"/>
                <a:cs typeface="Open Sans" panose="020B0604020202020204" charset="0"/>
              </a:rPr>
              <a:t>average household income at these sites is $</a:t>
            </a:r>
            <a:r>
              <a:rPr lang="en-US" sz="2000" dirty="0" smtClean="0">
                <a:latin typeface="Open Sans" panose="020B0604020202020204" charset="0"/>
                <a:ea typeface="Open Sans" panose="020B0604020202020204" charset="0"/>
                <a:cs typeface="Open Sans" panose="020B0604020202020204" charset="0"/>
              </a:rPr>
              <a:t>15,855</a:t>
            </a:r>
            <a:endParaRPr lang="en-US" sz="2000" dirty="0">
              <a:latin typeface="Open Sans" panose="020B0604020202020204" charset="0"/>
              <a:ea typeface="Open Sans" panose="020B0604020202020204" charset="0"/>
              <a:cs typeface="Open Sans" panose="020B0604020202020204" charset="0"/>
            </a:endParaRPr>
          </a:p>
        </p:txBody>
      </p:sp>
      <p:sp>
        <p:nvSpPr>
          <p:cNvPr id="11" name="TextBox 10"/>
          <p:cNvSpPr txBox="1"/>
          <p:nvPr/>
        </p:nvSpPr>
        <p:spPr>
          <a:xfrm>
            <a:off x="152400" y="152400"/>
            <a:ext cx="6096000" cy="1200329"/>
          </a:xfrm>
          <a:prstGeom prst="rect">
            <a:avLst/>
          </a:prstGeom>
          <a:noFill/>
        </p:spPr>
        <p:txBody>
          <a:bodyPr wrap="square" rtlCol="0">
            <a:spAutoFit/>
          </a:bodyPr>
          <a:lstStyle/>
          <a:p>
            <a:pPr algn="ctr"/>
            <a:r>
              <a:rPr lang="en-US" sz="3600" b="1" dirty="0" smtClean="0">
                <a:latin typeface="Rockwell" panose="02060603020205020403" pitchFamily="18" charset="0"/>
              </a:rPr>
              <a:t>Serving Immigrants and Refugees	</a:t>
            </a:r>
            <a:endParaRPr lang="en-US" sz="3600" b="1" dirty="0">
              <a:latin typeface="Rockwell" panose="02060603020205020403" pitchFamily="18" charset="0"/>
            </a:endParaRPr>
          </a:p>
        </p:txBody>
      </p:sp>
      <p:pic>
        <p:nvPicPr>
          <p:cNvPr id="12" name="Picture 4" descr="http://www.minnpost.com/sites/default/files/imagecache/article_detail/skyline-tow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948" y="1718271"/>
            <a:ext cx="35909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3248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2362200"/>
            <a:ext cx="9220200" cy="1846659"/>
          </a:xfrm>
          <a:prstGeom prst="rect">
            <a:avLst/>
          </a:prstGeom>
          <a:noFill/>
        </p:spPr>
        <p:txBody>
          <a:bodyPr wrap="square" rtlCol="0">
            <a:spAutoFit/>
          </a:bodyPr>
          <a:lstStyle/>
          <a:p>
            <a:pPr marL="914400">
              <a:lnSpc>
                <a:spcPct val="150000"/>
              </a:lnSpc>
            </a:pPr>
            <a:endParaRPr lang="en-US" sz="2000" b="1" dirty="0">
              <a:solidFill>
                <a:schemeClr val="bg1">
                  <a:lumMod val="50000"/>
                </a:schemeClr>
              </a:solidFill>
              <a:latin typeface="Open Sans"/>
            </a:endParaRPr>
          </a:p>
          <a:p>
            <a:pPr marL="914400">
              <a:lnSpc>
                <a:spcPct val="150000"/>
              </a:lnSpc>
            </a:pPr>
            <a:endParaRPr lang="en-US" sz="2000" b="1" dirty="0" smtClean="0">
              <a:solidFill>
                <a:schemeClr val="bg1">
                  <a:lumMod val="50000"/>
                </a:schemeClr>
              </a:solidFill>
              <a:latin typeface="Open Sans"/>
            </a:endParaRPr>
          </a:p>
          <a:p>
            <a:pPr marL="914400">
              <a:lnSpc>
                <a:spcPct val="150000"/>
              </a:lnSpc>
            </a:pPr>
            <a:endParaRPr lang="en-US" sz="20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914400"/>
            <a:endParaRPr lang="en-US" sz="2400" dirty="0">
              <a:latin typeface="Open Sans"/>
            </a:endParaRPr>
          </a:p>
        </p:txBody>
      </p:sp>
      <p:sp>
        <p:nvSpPr>
          <p:cNvPr id="3" name="Rectangle 2"/>
          <p:cNvSpPr/>
          <p:nvPr/>
        </p:nvSpPr>
        <p:spPr>
          <a:xfrm>
            <a:off x="0" y="889844"/>
            <a:ext cx="6553200" cy="5539978"/>
          </a:xfrm>
          <a:prstGeom prst="rect">
            <a:avLst/>
          </a:prstGeom>
        </p:spPr>
        <p:txBody>
          <a:bodyPr wrap="square">
            <a:spAutoFit/>
          </a:bodyPr>
          <a:lstStyle/>
          <a:p>
            <a:pPr marL="1257300" indent="-342900">
              <a:lnSpc>
                <a:spcPct val="150000"/>
              </a:lnSpc>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Support resolving individual </a:t>
            </a:r>
            <a:br>
              <a:rPr lang="en-US" dirty="0">
                <a:latin typeface="Tahoma" panose="020B0604030504040204" pitchFamily="34" charset="0"/>
                <a:ea typeface="Tahoma" panose="020B0604030504040204" pitchFamily="34" charset="0"/>
                <a:cs typeface="Tahoma" panose="020B0604030504040204" pitchFamily="34" charset="0"/>
              </a:rPr>
            </a:br>
            <a:endParaRPr lang="en-US" dirty="0" smtClean="0">
              <a:latin typeface="Tahoma" panose="020B0604030504040204" pitchFamily="34" charset="0"/>
              <a:ea typeface="Tahoma" panose="020B0604030504040204" pitchFamily="34" charset="0"/>
              <a:cs typeface="Tahoma" panose="020B0604030504040204" pitchFamily="34" charset="0"/>
            </a:endParaRPr>
          </a:p>
          <a:p>
            <a:pPr marL="1257300"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One on one support:</a:t>
            </a:r>
          </a:p>
          <a:p>
            <a:pPr marL="1714500" lvl="1"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learning and navigating  new systems</a:t>
            </a:r>
          </a:p>
          <a:p>
            <a:pPr marL="1714500" lvl="1"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individual challenges </a:t>
            </a:r>
            <a:r>
              <a:rPr lang="en-US" sz="2000" dirty="0">
                <a:latin typeface="Open Sans" panose="020B0604020202020204" charset="0"/>
                <a:ea typeface="Open Sans" panose="020B0604020202020204" charset="0"/>
                <a:cs typeface="Open Sans" panose="020B0604020202020204" charset="0"/>
              </a:rPr>
              <a:t>that may impact </a:t>
            </a:r>
            <a:br>
              <a:rPr lang="en-US" sz="2000" dirty="0">
                <a:latin typeface="Open Sans" panose="020B0604020202020204" charset="0"/>
                <a:ea typeface="Open Sans" panose="020B0604020202020204" charset="0"/>
                <a:cs typeface="Open Sans" panose="020B0604020202020204" charset="0"/>
              </a:rPr>
            </a:br>
            <a:r>
              <a:rPr lang="en-US" sz="2000" dirty="0">
                <a:latin typeface="Open Sans" panose="020B0604020202020204" charset="0"/>
                <a:ea typeface="Open Sans" panose="020B0604020202020204" charset="0"/>
                <a:cs typeface="Open Sans" panose="020B0604020202020204" charset="0"/>
              </a:rPr>
              <a:t>success in life and in </a:t>
            </a:r>
            <a:r>
              <a:rPr lang="en-US" sz="2000" dirty="0" smtClean="0">
                <a:latin typeface="Open Sans" panose="020B0604020202020204" charset="0"/>
                <a:ea typeface="Open Sans" panose="020B0604020202020204" charset="0"/>
                <a:cs typeface="Open Sans" panose="020B0604020202020204" charset="0"/>
              </a:rPr>
              <a:t>housing</a:t>
            </a:r>
          </a:p>
          <a:p>
            <a:pPr marL="1257300"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Adult Education and Advancement Services</a:t>
            </a:r>
          </a:p>
          <a:p>
            <a:pPr marL="1714500" lvl="1"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Job search and placement, career laddering</a:t>
            </a:r>
          </a:p>
          <a:p>
            <a:pPr marL="1714500" lvl="1"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ELL classes</a:t>
            </a:r>
          </a:p>
          <a:p>
            <a:pPr marL="1714500" lvl="1"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Financial literacy and coaching</a:t>
            </a:r>
            <a:endParaRPr lang="en-US" sz="2000" dirty="0">
              <a:latin typeface="Open Sans" panose="020B0604020202020204" charset="0"/>
              <a:ea typeface="Open Sans" panose="020B0604020202020204" charset="0"/>
              <a:cs typeface="Open Sans" panose="020B0604020202020204" charset="0"/>
            </a:endParaRPr>
          </a:p>
          <a:p>
            <a:pPr marL="1257300" indent="-342900">
              <a:lnSpc>
                <a:spcPct val="150000"/>
              </a:lnSpc>
              <a:buFont typeface="Arial" panose="020B0604020202020204" pitchFamily="34" charset="0"/>
              <a:buChar char="•"/>
            </a:pPr>
            <a:r>
              <a:rPr lang="en-US" sz="2000" dirty="0" smtClean="0">
                <a:latin typeface="Open Sans" panose="020B0604020202020204" charset="0"/>
                <a:ea typeface="Open Sans" panose="020B0604020202020204" charset="0"/>
                <a:cs typeface="Open Sans" panose="020B0604020202020204" charset="0"/>
              </a:rPr>
              <a:t>Community Building and Engagement</a:t>
            </a:r>
            <a:endParaRPr lang="en-US" sz="2000" dirty="0">
              <a:latin typeface="Open Sans" panose="020B0604020202020204" charset="0"/>
              <a:ea typeface="Open Sans" panose="020B0604020202020204" charset="0"/>
              <a:cs typeface="Open Sans" panose="020B0604020202020204" charset="0"/>
            </a:endParaRPr>
          </a:p>
        </p:txBody>
      </p:sp>
      <p:sp>
        <p:nvSpPr>
          <p:cNvPr id="20" name="Rectangle 19"/>
          <p:cNvSpPr/>
          <p:nvPr/>
        </p:nvSpPr>
        <p:spPr>
          <a:xfrm>
            <a:off x="0" y="0"/>
            <a:ext cx="9073949" cy="1379670"/>
          </a:xfrm>
          <a:prstGeom prst="rect">
            <a:avLst/>
          </a:prstGeom>
          <a:solidFill>
            <a:srgbClr val="A8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Rockwell" panose="02060603020205020403" pitchFamily="18" charset="0"/>
              </a:rPr>
              <a:t>Serving Immigrants and Refugees</a:t>
            </a:r>
            <a:endParaRPr lang="en-US" sz="3600" dirty="0">
              <a:solidFill>
                <a:schemeClr val="tx1"/>
              </a:solidFill>
            </a:endParaRP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976794"/>
            <a:ext cx="3640137"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798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p:cNvSpPr txBox="1"/>
          <p:nvPr/>
        </p:nvSpPr>
        <p:spPr>
          <a:xfrm>
            <a:off x="228600" y="1143000"/>
            <a:ext cx="8915400" cy="1508105"/>
          </a:xfrm>
          <a:prstGeom prst="rect">
            <a:avLst/>
          </a:prstGeom>
          <a:noFill/>
        </p:spPr>
        <p:txBody>
          <a:bodyPr wrap="square" rtlCol="0">
            <a:spAutoFit/>
          </a:bodyPr>
          <a:lstStyle/>
          <a:p>
            <a:r>
              <a:rPr lang="en-US" sz="3600" b="1" dirty="0" smtClean="0">
                <a:solidFill>
                  <a:schemeClr val="bg1"/>
                </a:solidFill>
                <a:latin typeface="Open Sans"/>
              </a:rPr>
              <a:t>Jessie Hendel</a:t>
            </a:r>
          </a:p>
          <a:p>
            <a:r>
              <a:rPr lang="en-US" sz="2800" b="1" dirty="0">
                <a:solidFill>
                  <a:schemeClr val="bg1"/>
                </a:solidFill>
                <a:latin typeface="Open Sans"/>
              </a:rPr>
              <a:t>j</a:t>
            </a:r>
            <a:r>
              <a:rPr lang="en-US" sz="2800" b="1" dirty="0" smtClean="0">
                <a:solidFill>
                  <a:schemeClr val="bg1"/>
                </a:solidFill>
                <a:latin typeface="Open Sans"/>
              </a:rPr>
              <a:t>essie.hendel@commonbond.org</a:t>
            </a:r>
          </a:p>
          <a:p>
            <a:r>
              <a:rPr lang="en-US" sz="2800" b="1" dirty="0" smtClean="0">
                <a:solidFill>
                  <a:schemeClr val="bg1"/>
                </a:solidFill>
                <a:latin typeface="Open Sans"/>
              </a:rPr>
              <a:t>651-290-6249</a:t>
            </a:r>
            <a:endParaRPr lang="en-US" sz="2800" b="1" dirty="0">
              <a:solidFill>
                <a:schemeClr val="bg1"/>
              </a:solidFill>
              <a:latin typeface="Open Sans"/>
            </a:endParaRPr>
          </a:p>
        </p:txBody>
      </p:sp>
    </p:spTree>
    <p:extLst>
      <p:ext uri="{BB962C8B-B14F-4D97-AF65-F5344CB8AC3E}">
        <p14:creationId xmlns:p14="http://schemas.microsoft.com/office/powerpoint/2010/main" val="21547191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072419"/>
            <a:ext cx="9144000" cy="3114348"/>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GD logo 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
            <a:ext cx="2959100" cy="1089817"/>
          </a:xfrm>
          <a:prstGeom prst="rect">
            <a:avLst/>
          </a:prstGeom>
        </p:spPr>
      </p:pic>
      <p:pic>
        <p:nvPicPr>
          <p:cNvPr id="2" name="Picture 1"/>
          <p:cNvPicPr>
            <a:picLocks noChangeAspect="1"/>
          </p:cNvPicPr>
          <p:nvPr/>
        </p:nvPicPr>
        <p:blipFill rotWithShape="1">
          <a:blip r:embed="rId4"/>
          <a:srcRect t="8522" b="11499"/>
          <a:stretch/>
        </p:blipFill>
        <p:spPr>
          <a:xfrm rot="16200000">
            <a:off x="635126" y="3767547"/>
            <a:ext cx="2419885" cy="3486928"/>
          </a:xfrm>
          <a:prstGeom prst="rect">
            <a:avLst/>
          </a:prstGeom>
        </p:spPr>
      </p:pic>
      <p:pic>
        <p:nvPicPr>
          <p:cNvPr id="3" name="Picture 2"/>
          <p:cNvPicPr>
            <a:picLocks noChangeAspect="1"/>
          </p:cNvPicPr>
          <p:nvPr/>
        </p:nvPicPr>
        <p:blipFill>
          <a:blip r:embed="rId5"/>
          <a:stretch>
            <a:fillRect/>
          </a:stretch>
        </p:blipFill>
        <p:spPr>
          <a:xfrm>
            <a:off x="101602" y="1231904"/>
            <a:ext cx="4418660" cy="2840567"/>
          </a:xfrm>
          <a:prstGeom prst="rect">
            <a:avLst/>
          </a:prstGeom>
        </p:spPr>
      </p:pic>
      <p:pic>
        <p:nvPicPr>
          <p:cNvPr id="5" name="Picture 4"/>
          <p:cNvPicPr>
            <a:picLocks noChangeAspect="1"/>
          </p:cNvPicPr>
          <p:nvPr/>
        </p:nvPicPr>
        <p:blipFill rotWithShape="1">
          <a:blip r:embed="rId6"/>
          <a:srcRect t="28052" b="3521"/>
          <a:stretch/>
        </p:blipFill>
        <p:spPr>
          <a:xfrm>
            <a:off x="3633964" y="4301067"/>
            <a:ext cx="5407496" cy="2468034"/>
          </a:xfrm>
          <a:prstGeom prst="rect">
            <a:avLst/>
          </a:prstGeom>
        </p:spPr>
      </p:pic>
      <p:pic>
        <p:nvPicPr>
          <p:cNvPr id="6" name="Picture 5"/>
          <p:cNvPicPr>
            <a:picLocks noChangeAspect="1"/>
          </p:cNvPicPr>
          <p:nvPr/>
        </p:nvPicPr>
        <p:blipFill rotWithShape="1">
          <a:blip r:embed="rId7"/>
          <a:srcRect t="23078" r="34896" b="18647"/>
          <a:stretch/>
        </p:blipFill>
        <p:spPr>
          <a:xfrm>
            <a:off x="4572051" y="1585121"/>
            <a:ext cx="4431311" cy="2313783"/>
          </a:xfrm>
          <a:prstGeom prst="rect">
            <a:avLst/>
          </a:prstGeom>
        </p:spPr>
      </p:pic>
      <p:sp>
        <p:nvSpPr>
          <p:cNvPr id="4" name="TextBox 3"/>
          <p:cNvSpPr txBox="1"/>
          <p:nvPr/>
        </p:nvSpPr>
        <p:spPr>
          <a:xfrm>
            <a:off x="3058162" y="193040"/>
            <a:ext cx="5862320" cy="677108"/>
          </a:xfrm>
          <a:prstGeom prst="rect">
            <a:avLst/>
          </a:prstGeom>
          <a:noFill/>
        </p:spPr>
        <p:txBody>
          <a:bodyPr wrap="square" rtlCol="0">
            <a:spAutoFit/>
          </a:bodyPr>
          <a:lstStyle/>
          <a:p>
            <a:r>
              <a:rPr lang="en-US" sz="3800" b="1" dirty="0" smtClean="0">
                <a:solidFill>
                  <a:srgbClr val="DF511D"/>
                </a:solidFill>
              </a:rPr>
              <a:t>Opportunity Neighborhoods</a:t>
            </a:r>
            <a:endParaRPr lang="en-US" sz="3800" b="1" dirty="0">
              <a:solidFill>
                <a:srgbClr val="DF511D"/>
              </a:solidFill>
            </a:endParaRPr>
          </a:p>
        </p:txBody>
      </p:sp>
    </p:spTree>
    <p:extLst>
      <p:ext uri="{BB962C8B-B14F-4D97-AF65-F5344CB8AC3E}">
        <p14:creationId xmlns:p14="http://schemas.microsoft.com/office/powerpoint/2010/main" val="10554075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B image myra text.png"/>
          <p:cNvPicPr>
            <a:picLocks noChangeAspect="1"/>
          </p:cNvPicPr>
          <p:nvPr/>
        </p:nvPicPr>
        <p:blipFill rotWithShape="1">
          <a:blip r:embed="rId2">
            <a:extLst>
              <a:ext uri="{28A0092B-C50C-407E-A947-70E740481C1C}">
                <a14:useLocalDpi xmlns:a14="http://schemas.microsoft.com/office/drawing/2010/main" val="0"/>
              </a:ext>
            </a:extLst>
          </a:blip>
          <a:srcRect r="12195"/>
          <a:stretch/>
        </p:blipFill>
        <p:spPr>
          <a:xfrm>
            <a:off x="0" y="0"/>
            <a:ext cx="9144000" cy="6938328"/>
          </a:xfrm>
          <a:prstGeom prst="rect">
            <a:avLst/>
          </a:prstGeom>
        </p:spPr>
      </p:pic>
    </p:spTree>
    <p:extLst>
      <p:ext uri="{BB962C8B-B14F-4D97-AF65-F5344CB8AC3E}">
        <p14:creationId xmlns:p14="http://schemas.microsoft.com/office/powerpoint/2010/main" val="3660148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B Photo_Sergi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9174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10" y="4742845"/>
            <a:ext cx="3710609" cy="1088585"/>
          </a:xfrm>
        </p:spPr>
        <p:txBody>
          <a:bodyPr>
            <a:normAutofit/>
          </a:bodyPr>
          <a:lstStyle/>
          <a:p>
            <a:r>
              <a:rPr lang="en-US" sz="2800" dirty="0" smtClean="0">
                <a:hlinkClick r:id="rId2"/>
              </a:rPr>
              <a:t>www.weglobalnetwork.org/landbank</a:t>
            </a:r>
            <a:r>
              <a:rPr lang="en-US" sz="2800" dirty="0" smtClean="0"/>
              <a:t> </a:t>
            </a:r>
            <a:endParaRPr lang="en-US" sz="2800" dirty="0"/>
          </a:p>
        </p:txBody>
      </p:sp>
      <p:sp>
        <p:nvSpPr>
          <p:cNvPr id="3" name="Subtitle 2"/>
          <p:cNvSpPr>
            <a:spLocks noGrp="1"/>
          </p:cNvSpPr>
          <p:nvPr>
            <p:ph type="subTitle" idx="1"/>
          </p:nvPr>
        </p:nvSpPr>
        <p:spPr>
          <a:xfrm>
            <a:off x="38846" y="3455809"/>
            <a:ext cx="3710608" cy="621792"/>
          </a:xfrm>
        </p:spPr>
        <p:txBody>
          <a:bodyPr>
            <a:normAutofit fontScale="92500"/>
          </a:bodyPr>
          <a:lstStyle/>
          <a:p>
            <a:r>
              <a:rPr lang="en-US" sz="2800" dirty="0" smtClean="0"/>
              <a:t>Starting the Conversation</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875" y="0"/>
            <a:ext cx="5318125" cy="6858000"/>
          </a:xfrm>
          <a:prstGeom prst="rect">
            <a:avLst/>
          </a:prstGeom>
        </p:spPr>
      </p:pic>
      <p:sp>
        <p:nvSpPr>
          <p:cNvPr id="5" name="Title 1"/>
          <p:cNvSpPr txBox="1">
            <a:spLocks/>
          </p:cNvSpPr>
          <p:nvPr/>
        </p:nvSpPr>
        <p:spPr>
          <a:xfrm>
            <a:off x="148585" y="152400"/>
            <a:ext cx="3710609" cy="3257065"/>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dirty="0" smtClean="0"/>
              <a:t>Report and Interactive</a:t>
            </a:r>
            <a:br>
              <a:rPr lang="en-US" dirty="0" smtClean="0"/>
            </a:br>
            <a:r>
              <a:rPr lang="en-US" dirty="0" smtClean="0"/>
              <a:t>Data Tool</a:t>
            </a:r>
            <a:endParaRPr lang="en-US" dirty="0"/>
          </a:p>
        </p:txBody>
      </p:sp>
    </p:spTree>
    <p:extLst>
      <p:ext uri="{BB962C8B-B14F-4D97-AF65-F5344CB8AC3E}">
        <p14:creationId xmlns:p14="http://schemas.microsoft.com/office/powerpoint/2010/main" val="22433720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87875" cy="6858000"/>
          </a:xfrm>
          <a:prstGeom prst="rect">
            <a:avLst/>
          </a:prstGeom>
          <a:gradFill flip="none" rotWithShape="1">
            <a:gsLst>
              <a:gs pos="1000">
                <a:schemeClr val="tx1">
                  <a:alpha val="54000"/>
                </a:schemeClr>
              </a:gs>
              <a:gs pos="99000">
                <a:schemeClr val="tx1">
                  <a:alpha val="0"/>
                </a:schemeClr>
              </a:gs>
              <a:gs pos="89000">
                <a:schemeClr val="tx1">
                  <a:alpha val="34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760088" y="1059549"/>
            <a:ext cx="4771209" cy="3662541"/>
          </a:xfrm>
          <a:prstGeom prst="rect">
            <a:avLst/>
          </a:prstGeom>
        </p:spPr>
        <p:txBody>
          <a:bodyPr wrap="square">
            <a:spAutoFit/>
          </a:bodyPr>
          <a:lstStyle/>
          <a:p>
            <a:r>
              <a:rPr lang="en-US" sz="3200" dirty="0">
                <a:solidFill>
                  <a:schemeClr val="bg1"/>
                </a:solidFill>
                <a:latin typeface="Apercu"/>
                <a:cs typeface="Apercu"/>
              </a:rPr>
              <a:t>“Sergio is working to start a neighborhood committee to improve the area, and he also is trying to renovate other homes on his block..</a:t>
            </a:r>
            <a:r>
              <a:rPr lang="en-US" sz="3200" dirty="0" smtClean="0">
                <a:solidFill>
                  <a:schemeClr val="bg1"/>
                </a:solidFill>
                <a:latin typeface="Apercu"/>
                <a:cs typeface="Apercu"/>
              </a:rPr>
              <a:t>”</a:t>
            </a:r>
          </a:p>
          <a:p>
            <a:endParaRPr lang="en-US" sz="2000" dirty="0" smtClean="0">
              <a:solidFill>
                <a:schemeClr val="bg1"/>
              </a:solidFill>
              <a:latin typeface="Apercu"/>
              <a:cs typeface="Apercu"/>
            </a:endParaRPr>
          </a:p>
          <a:p>
            <a:r>
              <a:rPr lang="en-US" sz="2000" dirty="0" smtClean="0">
                <a:solidFill>
                  <a:schemeClr val="bg1"/>
                </a:solidFill>
                <a:latin typeface="Apercu"/>
                <a:cs typeface="Apercu"/>
              </a:rPr>
              <a:t>-Sergio Martinez</a:t>
            </a:r>
            <a:endParaRPr lang="en-US" sz="3200" dirty="0">
              <a:solidFill>
                <a:schemeClr val="bg1"/>
              </a:solidFill>
              <a:latin typeface="Apercu"/>
              <a:cs typeface="Apercu"/>
            </a:endParaRPr>
          </a:p>
        </p:txBody>
      </p:sp>
      <p:sp>
        <p:nvSpPr>
          <p:cNvPr id="6" name="Title 1"/>
          <p:cNvSpPr>
            <a:spLocks noGrp="1"/>
          </p:cNvSpPr>
          <p:nvPr>
            <p:ph type="title"/>
          </p:nvPr>
        </p:nvSpPr>
        <p:spPr>
          <a:xfrm>
            <a:off x="760089" y="5487970"/>
            <a:ext cx="5397416" cy="774959"/>
          </a:xfrm>
        </p:spPr>
        <p:txBody>
          <a:bodyPr>
            <a:normAutofit fontScale="90000"/>
          </a:bodyPr>
          <a:lstStyle/>
          <a:p>
            <a:pPr algn="l"/>
            <a:r>
              <a:rPr lang="en-US" sz="1800" b="1" dirty="0" smtClean="0">
                <a:solidFill>
                  <a:schemeClr val="bg1"/>
                </a:solidFill>
                <a:latin typeface="Apercu"/>
                <a:cs typeface="Apercu"/>
              </a:rPr>
              <a:t>DO IMMIGRANTS PRESENT AN UNTAPPED OPPORTUNITY TO REVITALIZE NEIGHBORHOODS?</a:t>
            </a:r>
            <a:endParaRPr lang="en-US" sz="1800" b="1" dirty="0">
              <a:solidFill>
                <a:schemeClr val="bg1"/>
              </a:solidFill>
              <a:latin typeface="Apercu"/>
              <a:cs typeface="Apercu"/>
            </a:endParaRPr>
          </a:p>
        </p:txBody>
      </p:sp>
      <p:pic>
        <p:nvPicPr>
          <p:cNvPr id="7" name="Picture 6" descr="LB 5.jpg"/>
          <p:cNvPicPr>
            <a:picLocks noChangeAspect="1"/>
          </p:cNvPicPr>
          <p:nvPr/>
        </p:nvPicPr>
        <p:blipFill rotWithShape="1">
          <a:blip r:embed="rId2">
            <a:extLst>
              <a:ext uri="{28A0092B-C50C-407E-A947-70E740481C1C}">
                <a14:useLocalDpi xmlns:a14="http://schemas.microsoft.com/office/drawing/2010/main" val="0"/>
              </a:ext>
            </a:extLst>
          </a:blip>
          <a:srcRect l="7077" r="4308"/>
          <a:stretch/>
        </p:blipFill>
        <p:spPr>
          <a:xfrm>
            <a:off x="-1" y="1"/>
            <a:ext cx="9144001" cy="6879167"/>
          </a:xfrm>
          <a:prstGeom prst="rect">
            <a:avLst/>
          </a:prstGeom>
        </p:spPr>
      </p:pic>
      <p:sp>
        <p:nvSpPr>
          <p:cNvPr id="8" name="Rectangle 7"/>
          <p:cNvSpPr/>
          <p:nvPr/>
        </p:nvSpPr>
        <p:spPr>
          <a:xfrm>
            <a:off x="-2" y="-1"/>
            <a:ext cx="5778501" cy="6858000"/>
          </a:xfrm>
          <a:prstGeom prst="rect">
            <a:avLst/>
          </a:prstGeom>
          <a:gradFill flip="none" rotWithShape="1">
            <a:gsLst>
              <a:gs pos="1000">
                <a:schemeClr val="tx1">
                  <a:alpha val="54000"/>
                </a:schemeClr>
              </a:gs>
              <a:gs pos="99000">
                <a:schemeClr val="tx1">
                  <a:alpha val="0"/>
                </a:schemeClr>
              </a:gs>
              <a:gs pos="89000">
                <a:schemeClr val="tx1">
                  <a:alpha val="34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19125" y="603250"/>
            <a:ext cx="5159375" cy="4524316"/>
          </a:xfrm>
          <a:prstGeom prst="rect">
            <a:avLst/>
          </a:prstGeom>
        </p:spPr>
        <p:txBody>
          <a:bodyPr wrap="square">
            <a:spAutoFit/>
          </a:bodyPr>
          <a:lstStyle/>
          <a:p>
            <a:r>
              <a:rPr lang="en-US" sz="3600" dirty="0" smtClean="0">
                <a:solidFill>
                  <a:srgbClr val="FFFFFF"/>
                </a:solidFill>
                <a:latin typeface="Apercu"/>
                <a:cs typeface="Apercu"/>
              </a:rPr>
              <a:t>This </a:t>
            </a:r>
            <a:r>
              <a:rPr lang="en-US" sz="3600" dirty="0">
                <a:solidFill>
                  <a:srgbClr val="FFFFFF"/>
                </a:solidFill>
                <a:latin typeface="Apercu"/>
                <a:cs typeface="Apercu"/>
              </a:rPr>
              <a:t>research is offered to start a deeper conversation about immigrants as an important component of </a:t>
            </a:r>
            <a:r>
              <a:rPr lang="en-US" sz="3600" dirty="0" smtClean="0">
                <a:solidFill>
                  <a:srgbClr val="FFFFFF"/>
                </a:solidFill>
                <a:latin typeface="Apercu"/>
                <a:cs typeface="Apercu"/>
              </a:rPr>
              <a:t>any vacant </a:t>
            </a:r>
            <a:r>
              <a:rPr lang="en-US" sz="3600" dirty="0">
                <a:solidFill>
                  <a:srgbClr val="FFFFFF"/>
                </a:solidFill>
                <a:latin typeface="Apercu"/>
                <a:cs typeface="Apercu"/>
              </a:rPr>
              <a:t>and distressed housing revitalization strategy</a:t>
            </a:r>
            <a:r>
              <a:rPr lang="en-US" sz="3600" dirty="0" smtClean="0">
                <a:solidFill>
                  <a:srgbClr val="FFFFFF"/>
                </a:solidFill>
                <a:latin typeface="Apercu"/>
                <a:cs typeface="Apercu"/>
              </a:rPr>
              <a:t>.</a:t>
            </a:r>
            <a:endParaRPr lang="en-US" sz="3600" dirty="0">
              <a:solidFill>
                <a:srgbClr val="FFFFFF"/>
              </a:solidFill>
              <a:latin typeface="Apercu"/>
              <a:cs typeface="Apercu"/>
            </a:endParaRPr>
          </a:p>
        </p:txBody>
      </p:sp>
      <p:sp>
        <p:nvSpPr>
          <p:cNvPr id="10" name="Title 1"/>
          <p:cNvSpPr txBox="1">
            <a:spLocks/>
          </p:cNvSpPr>
          <p:nvPr/>
        </p:nvSpPr>
        <p:spPr>
          <a:xfrm>
            <a:off x="662398" y="5483188"/>
            <a:ext cx="5397416" cy="77495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b="1" dirty="0" smtClean="0">
                <a:solidFill>
                  <a:schemeClr val="bg1"/>
                </a:solidFill>
                <a:latin typeface="Apercu"/>
                <a:cs typeface="Apercu"/>
              </a:rPr>
              <a:t>DO IMMIGRANTS PRESENT AN UNTAPPED OPPORTUNITY TO REVITALIZE NEIGHBORHOODS?</a:t>
            </a:r>
            <a:endParaRPr lang="en-US" sz="1800" b="1" dirty="0">
              <a:solidFill>
                <a:schemeClr val="bg1"/>
              </a:solidFill>
              <a:latin typeface="Apercu"/>
              <a:cs typeface="Apercu"/>
            </a:endParaRPr>
          </a:p>
        </p:txBody>
      </p:sp>
    </p:spTree>
    <p:extLst>
      <p:ext uri="{BB962C8B-B14F-4D97-AF65-F5344CB8AC3E}">
        <p14:creationId xmlns:p14="http://schemas.microsoft.com/office/powerpoint/2010/main" val="11940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221" y="5378716"/>
            <a:ext cx="8653559" cy="1711591"/>
          </a:xfrm>
        </p:spPr>
        <p:txBody>
          <a:bodyPr>
            <a:normAutofit/>
          </a:bodyPr>
          <a:lstStyle/>
          <a:p>
            <a:pPr marL="0" indent="0" algn="ctr">
              <a:buNone/>
            </a:pPr>
            <a:r>
              <a:rPr lang="en-US" sz="2000" dirty="0" smtClean="0"/>
              <a:t>The </a:t>
            </a:r>
            <a:r>
              <a:rPr lang="en-US" sz="2000" b="1" dirty="0" smtClean="0">
                <a:solidFill>
                  <a:srgbClr val="2B85A6"/>
                </a:solidFill>
              </a:rPr>
              <a:t>Welcoming Economies </a:t>
            </a:r>
            <a:r>
              <a:rPr lang="en-US" sz="2000" b="1" dirty="0">
                <a:solidFill>
                  <a:srgbClr val="2B85A6"/>
                </a:solidFill>
              </a:rPr>
              <a:t>Global Network</a:t>
            </a:r>
            <a:r>
              <a:rPr lang="en-US" sz="2000" dirty="0"/>
              <a:t> </a:t>
            </a:r>
            <a:r>
              <a:rPr lang="en-US" sz="2000" dirty="0" smtClean="0"/>
              <a:t>strengthens </a:t>
            </a:r>
            <a:r>
              <a:rPr lang="en-US" sz="2000" dirty="0"/>
              <a:t>the work, </a:t>
            </a:r>
            <a:r>
              <a:rPr lang="en-US" sz="2000" dirty="0" smtClean="0"/>
              <a:t>maximizes </a:t>
            </a:r>
            <a:r>
              <a:rPr lang="en-US" sz="2000" dirty="0"/>
              <a:t>the impact, and </a:t>
            </a:r>
            <a:r>
              <a:rPr lang="en-US" sz="2000" dirty="0" smtClean="0"/>
              <a:t>sustains </a:t>
            </a:r>
            <a:r>
              <a:rPr lang="en-US" sz="2000" dirty="0"/>
              <a:t>the efforts of local economic and community development initiatives across the region that welcome, retain, and empower immigrant communities as valued contributors to the region’s shared prosperity.</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32203"/>
            <a:ext cx="5476875" cy="3422422"/>
          </a:xfrm>
          <a:prstGeom prst="rect">
            <a:avLst/>
          </a:prstGeom>
          <a:noFill/>
          <a:ln>
            <a:noFill/>
          </a:ln>
        </p:spPr>
      </p:pic>
      <p:pic>
        <p:nvPicPr>
          <p:cNvPr id="7" name="Picture 6"/>
          <p:cNvPicPr>
            <a:picLocks noChangeAspect="1"/>
          </p:cNvPicPr>
          <p:nvPr/>
        </p:nvPicPr>
        <p:blipFill>
          <a:blip r:embed="rId4"/>
          <a:stretch>
            <a:fillRect/>
          </a:stretch>
        </p:blipFill>
        <p:spPr>
          <a:xfrm>
            <a:off x="1657350" y="0"/>
            <a:ext cx="5829300" cy="1778000"/>
          </a:xfrm>
          <a:prstGeom prst="rect">
            <a:avLst/>
          </a:prstGeom>
        </p:spPr>
      </p:pic>
      <p:pic>
        <p:nvPicPr>
          <p:cNvPr id="8" name="Picture 7"/>
          <p:cNvPicPr>
            <a:picLocks noChangeAspect="1"/>
          </p:cNvPicPr>
          <p:nvPr/>
        </p:nvPicPr>
        <p:blipFill>
          <a:blip r:embed="rId5"/>
          <a:stretch>
            <a:fillRect/>
          </a:stretch>
        </p:blipFill>
        <p:spPr>
          <a:xfrm>
            <a:off x="4580770" y="1848078"/>
            <a:ext cx="4563229" cy="3422422"/>
          </a:xfrm>
          <a:prstGeom prst="rect">
            <a:avLst/>
          </a:prstGeom>
        </p:spPr>
      </p:pic>
    </p:spTree>
    <p:extLst>
      <p:ext uri="{BB962C8B-B14F-4D97-AF65-F5344CB8AC3E}">
        <p14:creationId xmlns:p14="http://schemas.microsoft.com/office/powerpoint/2010/main" val="33994825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77108"/>
          </a:xfrm>
          <a:prstGeom prst="rect">
            <a:avLst/>
          </a:prstGeom>
          <a:solidFill>
            <a:schemeClr val="tx2"/>
          </a:solidFill>
        </p:spPr>
        <p:txBody>
          <a:bodyPr wrap="square" rtlCol="0">
            <a:spAutoFit/>
          </a:bodyPr>
          <a:lstStyle/>
          <a:p>
            <a:r>
              <a:rPr lang="en-US" sz="2400" dirty="0" smtClean="0">
                <a:solidFill>
                  <a:schemeClr val="bg1">
                    <a:lumMod val="95000"/>
                  </a:schemeClr>
                </a:solidFill>
              </a:rPr>
              <a:t>Cities with Declining Population 1960 to 1980 </a:t>
            </a:r>
          </a:p>
          <a:p>
            <a:r>
              <a:rPr lang="en-US" sz="1400" dirty="0" smtClean="0">
                <a:solidFill>
                  <a:schemeClr val="bg1">
                    <a:lumMod val="95000"/>
                  </a:schemeClr>
                </a:solidFill>
              </a:rPr>
              <a:t>(29 of the 50 Largest Cities saw a mid-20</a:t>
            </a:r>
            <a:r>
              <a:rPr lang="en-US" sz="1400" baseline="30000" dirty="0" smtClean="0">
                <a:solidFill>
                  <a:schemeClr val="bg1">
                    <a:lumMod val="95000"/>
                  </a:schemeClr>
                </a:solidFill>
              </a:rPr>
              <a:t>th</a:t>
            </a:r>
            <a:r>
              <a:rPr lang="en-US" sz="1400" dirty="0" smtClean="0">
                <a:solidFill>
                  <a:schemeClr val="bg1">
                    <a:lumMod val="95000"/>
                  </a:schemeClr>
                </a:solidFill>
              </a:rPr>
              <a:t> Century population decline)</a:t>
            </a:r>
            <a:endParaRPr lang="en-US" sz="1400" dirty="0">
              <a:solidFill>
                <a:schemeClr val="bg1">
                  <a:lumMod val="95000"/>
                </a:schemeClr>
              </a:solidFill>
            </a:endParaRPr>
          </a:p>
        </p:txBody>
      </p:sp>
      <p:sp>
        <p:nvSpPr>
          <p:cNvPr id="6" name="TextBox 5"/>
          <p:cNvSpPr txBox="1"/>
          <p:nvPr/>
        </p:nvSpPr>
        <p:spPr>
          <a:xfrm>
            <a:off x="0" y="6604021"/>
            <a:ext cx="9144000" cy="276999"/>
          </a:xfrm>
          <a:prstGeom prst="rect">
            <a:avLst/>
          </a:prstGeom>
          <a:noFill/>
        </p:spPr>
        <p:txBody>
          <a:bodyPr wrap="square" rtlCol="0">
            <a:spAutoFit/>
          </a:bodyPr>
          <a:lstStyle/>
          <a:p>
            <a:r>
              <a:rPr lang="en-US" sz="1200" dirty="0" smtClean="0"/>
              <a:t>Source: Fiscal Policy Institute analysis of Census and ACS data.</a:t>
            </a:r>
            <a:endParaRPr lang="en-US" sz="1200" dirty="0"/>
          </a:p>
        </p:txBody>
      </p:sp>
      <p:graphicFrame>
        <p:nvGraphicFramePr>
          <p:cNvPr id="9" name="Table 8"/>
          <p:cNvGraphicFramePr>
            <a:graphicFrameLocks noGrp="1"/>
          </p:cNvGraphicFramePr>
          <p:nvPr>
            <p:extLst>
              <p:ext uri="{D42A27DB-BD31-4B8C-83A1-F6EECF244321}">
                <p14:modId xmlns:p14="http://schemas.microsoft.com/office/powerpoint/2010/main" val="1919614715"/>
              </p:ext>
            </p:extLst>
          </p:nvPr>
        </p:nvGraphicFramePr>
        <p:xfrm>
          <a:off x="186267" y="1092186"/>
          <a:ext cx="2370666" cy="5376340"/>
        </p:xfrm>
        <a:graphic>
          <a:graphicData uri="http://schemas.openxmlformats.org/drawingml/2006/table">
            <a:tbl>
              <a:tblPr bandRow="1">
                <a:tableStyleId>{125E5076-3810-47DD-B79F-674D7AD40C01}</a:tableStyleId>
              </a:tblPr>
              <a:tblGrid>
                <a:gridCol w="1668947"/>
                <a:gridCol w="701719"/>
              </a:tblGrid>
              <a:tr h="537634">
                <a:tc>
                  <a:txBody>
                    <a:bodyPr/>
                    <a:lstStyle/>
                    <a:p>
                      <a:pPr algn="l" fontAlgn="b"/>
                      <a:r>
                        <a:rPr lang="en-US" sz="1800" b="0" i="0" u="none" strike="noStrike" dirty="0">
                          <a:solidFill>
                            <a:schemeClr val="bg2"/>
                          </a:solidFill>
                          <a:effectLst/>
                          <a:latin typeface="Century Gothic"/>
                        </a:rPr>
                        <a:t>St. </a:t>
                      </a:r>
                      <a:r>
                        <a:rPr lang="en-US" sz="1800" b="0" i="0" u="none" strike="noStrike" dirty="0" smtClean="0">
                          <a:solidFill>
                            <a:schemeClr val="bg2"/>
                          </a:solidFill>
                          <a:effectLst/>
                          <a:latin typeface="Century Gothic"/>
                        </a:rPr>
                        <a:t>Louis</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-40%</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Cleveland</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-34%</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Buffalo</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-33%</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Pittsburgh</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-30%</a:t>
                      </a:r>
                    </a:p>
                  </a:txBody>
                  <a:tcPr marL="12700" marR="12700" marT="12700" marB="0" anchor="b"/>
                </a:tc>
              </a:tr>
              <a:tr h="537634">
                <a:tc>
                  <a:txBody>
                    <a:bodyPr/>
                    <a:lstStyle/>
                    <a:p>
                      <a:pPr algn="l" fontAlgn="b"/>
                      <a:r>
                        <a:rPr lang="en-US" sz="1800" b="1" i="0" u="none" strike="noStrike" dirty="0" smtClean="0">
                          <a:solidFill>
                            <a:schemeClr val="bg1"/>
                          </a:solidFill>
                          <a:effectLst/>
                          <a:latin typeface="Century Gothic"/>
                        </a:rPr>
                        <a:t>Detroit</a:t>
                      </a:r>
                      <a:endParaRPr lang="en-US" sz="1800" b="1" i="0" u="none" strike="noStrike" dirty="0">
                        <a:solidFill>
                          <a:schemeClr val="bg1"/>
                        </a:solidFill>
                        <a:effectLst/>
                        <a:latin typeface="Century Gothic"/>
                      </a:endParaRPr>
                    </a:p>
                  </a:txBody>
                  <a:tcPr marL="12700" marR="12700" marT="12700" marB="0" anchor="b"/>
                </a:tc>
                <a:tc>
                  <a:txBody>
                    <a:bodyPr/>
                    <a:lstStyle/>
                    <a:p>
                      <a:pPr algn="r" fontAlgn="b"/>
                      <a:r>
                        <a:rPr lang="en-US" sz="1800" b="1" i="0" u="none" strike="noStrike" dirty="0">
                          <a:solidFill>
                            <a:schemeClr val="bg1"/>
                          </a:solidFill>
                          <a:effectLst/>
                          <a:latin typeface="Century Gothic"/>
                        </a:rPr>
                        <a:t>-28%</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Rochester</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-24%</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Louisville</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-24%</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Cincinnati</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-23%</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Minneapolis</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-23%</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Boston</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-19%</a:t>
                      </a:r>
                    </a:p>
                  </a:txBody>
                  <a:tcPr marL="12700" marR="12700" marT="12700" marB="0" anchor="b"/>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41852425"/>
              </p:ext>
            </p:extLst>
          </p:nvPr>
        </p:nvGraphicFramePr>
        <p:xfrm>
          <a:off x="3302002" y="1092186"/>
          <a:ext cx="2540000" cy="5376340"/>
        </p:xfrm>
        <a:graphic>
          <a:graphicData uri="http://schemas.openxmlformats.org/drawingml/2006/table">
            <a:tbl>
              <a:tblPr bandRow="1">
                <a:tableStyleId>{125E5076-3810-47DD-B79F-674D7AD40C01}</a:tableStyleId>
              </a:tblPr>
              <a:tblGrid>
                <a:gridCol w="1862666"/>
                <a:gridCol w="677334"/>
              </a:tblGrid>
              <a:tr h="537634">
                <a:tc>
                  <a:txBody>
                    <a:bodyPr/>
                    <a:lstStyle/>
                    <a:p>
                      <a:pPr algn="l" fontAlgn="b"/>
                      <a:r>
                        <a:rPr lang="en-US" sz="1800" b="0" i="0" u="none" strike="noStrike" dirty="0" smtClean="0">
                          <a:solidFill>
                            <a:srgbClr val="D9D9D9"/>
                          </a:solidFill>
                          <a:effectLst/>
                          <a:latin typeface="Century Gothic"/>
                        </a:rPr>
                        <a:t>Newark</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dirty="0">
                          <a:solidFill>
                            <a:srgbClr val="D9D9D9"/>
                          </a:solidFill>
                          <a:effectLst/>
                          <a:latin typeface="Century Gothic"/>
                        </a:rPr>
                        <a:t>-19%</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Birmingham</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-17%</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Washington, DC</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-16%</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Baltimore</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-16%</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Philadelphia</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dirty="0">
                          <a:solidFill>
                            <a:srgbClr val="D9D9D9"/>
                          </a:solidFill>
                          <a:effectLst/>
                          <a:latin typeface="Century Gothic"/>
                        </a:rPr>
                        <a:t>-16%</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Chicago</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-15%</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Milwaukee</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-14%</a:t>
                      </a:r>
                    </a:p>
                  </a:txBody>
                  <a:tcPr marL="12700" marR="12700" marT="12700" marB="0" anchor="b"/>
                </a:tc>
              </a:tr>
              <a:tr h="537634">
                <a:tc>
                  <a:txBody>
                    <a:bodyPr/>
                    <a:lstStyle/>
                    <a:p>
                      <a:pPr algn="l" fontAlgn="b"/>
                      <a:r>
                        <a:rPr lang="en-US" sz="1800" b="0" i="0" u="none" strike="noStrike" dirty="0">
                          <a:solidFill>
                            <a:srgbClr val="D9D9D9"/>
                          </a:solidFill>
                          <a:effectLst/>
                          <a:latin typeface="Century Gothic"/>
                        </a:rPr>
                        <a:t>St. </a:t>
                      </a:r>
                      <a:r>
                        <a:rPr lang="en-US" sz="1800" b="0" i="0" u="none" strike="noStrike" dirty="0" smtClean="0">
                          <a:solidFill>
                            <a:srgbClr val="D9D9D9"/>
                          </a:solidFill>
                          <a:effectLst/>
                          <a:latin typeface="Century Gothic"/>
                        </a:rPr>
                        <a:t>Paul</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-14%</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Atlanta</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a:solidFill>
                            <a:srgbClr val="D9D9D9"/>
                          </a:solidFill>
                          <a:effectLst/>
                          <a:latin typeface="Century Gothic"/>
                        </a:rPr>
                        <a:t>-13%</a:t>
                      </a:r>
                    </a:p>
                  </a:txBody>
                  <a:tcPr marL="12700" marR="12700" marT="12700" marB="0" anchor="b"/>
                </a:tc>
              </a:tr>
              <a:tr h="537634">
                <a:tc>
                  <a:txBody>
                    <a:bodyPr/>
                    <a:lstStyle/>
                    <a:p>
                      <a:pPr algn="l" fontAlgn="b"/>
                      <a:r>
                        <a:rPr lang="en-US" sz="1800" b="0" i="0" u="none" strike="noStrike" dirty="0" smtClean="0">
                          <a:solidFill>
                            <a:srgbClr val="D9D9D9"/>
                          </a:solidFill>
                          <a:effectLst/>
                          <a:latin typeface="Century Gothic"/>
                        </a:rPr>
                        <a:t>Norfolk</a:t>
                      </a:r>
                      <a:endParaRPr lang="en-US" sz="1800" b="0" i="0" u="none" strike="noStrike" dirty="0">
                        <a:solidFill>
                          <a:srgbClr val="D9D9D9"/>
                        </a:solidFill>
                        <a:effectLst/>
                        <a:latin typeface="Century Gothic"/>
                      </a:endParaRPr>
                    </a:p>
                  </a:txBody>
                  <a:tcPr marL="12700" marR="12700" marT="12700" marB="0" anchor="b"/>
                </a:tc>
                <a:tc>
                  <a:txBody>
                    <a:bodyPr/>
                    <a:lstStyle/>
                    <a:p>
                      <a:pPr algn="r" fontAlgn="b"/>
                      <a:r>
                        <a:rPr lang="en-US" sz="1800" b="0" i="0" u="none" strike="noStrike" dirty="0">
                          <a:solidFill>
                            <a:srgbClr val="D9D9D9"/>
                          </a:solidFill>
                          <a:effectLst/>
                          <a:latin typeface="Century Gothic"/>
                        </a:rPr>
                        <a:t>-13%</a:t>
                      </a:r>
                    </a:p>
                  </a:txBody>
                  <a:tcPr marL="12700" marR="12700" marT="12700" marB="0" anchor="b"/>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75737295"/>
              </p:ext>
            </p:extLst>
          </p:nvPr>
        </p:nvGraphicFramePr>
        <p:xfrm>
          <a:off x="6468534" y="1092186"/>
          <a:ext cx="2370666" cy="5376340"/>
        </p:xfrm>
        <a:graphic>
          <a:graphicData uri="http://schemas.openxmlformats.org/drawingml/2006/table">
            <a:tbl>
              <a:tblPr bandRow="1">
                <a:tableStyleId>{125E5076-3810-47DD-B79F-674D7AD40C01}</a:tableStyleId>
              </a:tblPr>
              <a:tblGrid>
                <a:gridCol w="1668947"/>
                <a:gridCol w="701719"/>
              </a:tblGrid>
              <a:tr h="537634">
                <a:tc>
                  <a:txBody>
                    <a:bodyPr/>
                    <a:lstStyle/>
                    <a:p>
                      <a:pPr algn="l" fontAlgn="b"/>
                      <a:r>
                        <a:rPr lang="en-US" sz="1800" b="0" i="0" u="none" strike="noStrike" dirty="0" smtClean="0">
                          <a:solidFill>
                            <a:schemeClr val="bg2"/>
                          </a:solidFill>
                          <a:effectLst/>
                          <a:latin typeface="Century Gothic"/>
                        </a:rPr>
                        <a:t>Seattle</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-11%</a:t>
                      </a:r>
                    </a:p>
                  </a:txBody>
                  <a:tcPr marL="12700" marR="12700" marT="12700" marB="0" anchor="b"/>
                </a:tc>
              </a:tr>
              <a:tr h="537634">
                <a:tc>
                  <a:txBody>
                    <a:bodyPr/>
                    <a:lstStyle/>
                    <a:p>
                      <a:pPr algn="l" fontAlgn="b"/>
                      <a:r>
                        <a:rPr lang="en-US" sz="1800" b="0" i="0" u="none" strike="noStrike" dirty="0">
                          <a:solidFill>
                            <a:schemeClr val="bg2"/>
                          </a:solidFill>
                          <a:effectLst/>
                          <a:latin typeface="Century Gothic"/>
                        </a:rPr>
                        <a:t>New </a:t>
                      </a:r>
                      <a:r>
                        <a:rPr lang="en-US" sz="1800" b="0" i="0" u="none" strike="noStrike" dirty="0" smtClean="0">
                          <a:solidFill>
                            <a:schemeClr val="bg2"/>
                          </a:solidFill>
                          <a:effectLst/>
                          <a:latin typeface="Century Gothic"/>
                        </a:rPr>
                        <a:t>Orleans</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-11%</a:t>
                      </a:r>
                    </a:p>
                  </a:txBody>
                  <a:tcPr marL="12700" marR="12700" marT="12700" marB="0" anchor="b"/>
                </a:tc>
              </a:tr>
              <a:tr h="537634">
                <a:tc>
                  <a:txBody>
                    <a:bodyPr/>
                    <a:lstStyle/>
                    <a:p>
                      <a:pPr algn="l" fontAlgn="b"/>
                      <a:r>
                        <a:rPr lang="en-US" sz="1800" b="0" i="0" u="none" strike="noStrike" dirty="0">
                          <a:solidFill>
                            <a:schemeClr val="bg2"/>
                          </a:solidFill>
                          <a:effectLst/>
                          <a:latin typeface="Century Gothic"/>
                        </a:rPr>
                        <a:t>New York </a:t>
                      </a:r>
                      <a:r>
                        <a:rPr lang="en-US" sz="1800" b="0" i="0" u="none" strike="noStrike" dirty="0" smtClean="0">
                          <a:solidFill>
                            <a:schemeClr val="bg2"/>
                          </a:solidFill>
                          <a:effectLst/>
                          <a:latin typeface="Century Gothic"/>
                        </a:rPr>
                        <a:t>City</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-9%</a:t>
                      </a:r>
                    </a:p>
                  </a:txBody>
                  <a:tcPr marL="12700" marR="12700" marT="12700" marB="0" anchor="b"/>
                </a:tc>
              </a:tr>
              <a:tr h="537634">
                <a:tc>
                  <a:txBody>
                    <a:bodyPr/>
                    <a:lstStyle/>
                    <a:p>
                      <a:pPr algn="l" fontAlgn="b"/>
                      <a:r>
                        <a:rPr lang="en-US" sz="1800" b="0" i="0" u="none" strike="noStrike" dirty="0">
                          <a:solidFill>
                            <a:schemeClr val="bg2"/>
                          </a:solidFill>
                          <a:effectLst/>
                          <a:latin typeface="Century Gothic"/>
                        </a:rPr>
                        <a:t>San </a:t>
                      </a:r>
                      <a:r>
                        <a:rPr lang="en-US" sz="1800" b="0" i="0" u="none" strike="noStrike" dirty="0" smtClean="0">
                          <a:solidFill>
                            <a:schemeClr val="bg2"/>
                          </a:solidFill>
                          <a:effectLst/>
                          <a:latin typeface="Century Gothic"/>
                        </a:rPr>
                        <a:t>Francisco</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-8%</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Oakland</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-8%</a:t>
                      </a:r>
                    </a:p>
                  </a:txBody>
                  <a:tcPr marL="12700" marR="12700" marT="12700" marB="0" anchor="b"/>
                </a:tc>
              </a:tr>
              <a:tr h="537634">
                <a:tc>
                  <a:txBody>
                    <a:bodyPr/>
                    <a:lstStyle/>
                    <a:p>
                      <a:pPr algn="l" fontAlgn="b"/>
                      <a:r>
                        <a:rPr lang="en-US" sz="1800" b="0" i="0" u="none" strike="noStrike" dirty="0">
                          <a:solidFill>
                            <a:schemeClr val="bg2"/>
                          </a:solidFill>
                          <a:effectLst/>
                          <a:latin typeface="Century Gothic"/>
                        </a:rPr>
                        <a:t>Kansas </a:t>
                      </a:r>
                      <a:r>
                        <a:rPr lang="en-US" sz="1800" b="0" i="0" u="none" strike="noStrike" dirty="0" smtClean="0">
                          <a:solidFill>
                            <a:schemeClr val="bg2"/>
                          </a:solidFill>
                          <a:effectLst/>
                          <a:latin typeface="Century Gothic"/>
                        </a:rPr>
                        <a:t>City</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-6%</a:t>
                      </a:r>
                    </a:p>
                  </a:txBody>
                  <a:tcPr marL="12700" marR="12700" marT="12700" marB="0" anchor="b"/>
                </a:tc>
              </a:tr>
              <a:tr h="537634">
                <a:tc>
                  <a:txBody>
                    <a:bodyPr/>
                    <a:lstStyle/>
                    <a:p>
                      <a:pPr algn="l" fontAlgn="b"/>
                      <a:r>
                        <a:rPr lang="en-US" sz="1800" b="0" i="0" u="none" strike="noStrike">
                          <a:solidFill>
                            <a:schemeClr val="bg2"/>
                          </a:solidFill>
                          <a:effectLst/>
                          <a:latin typeface="Century Gothic"/>
                        </a:rPr>
                        <a:t>Portland, OR</a:t>
                      </a:r>
                    </a:p>
                  </a:txBody>
                  <a:tcPr marL="12700" marR="12700" marT="12700" marB="0" anchor="b"/>
                </a:tc>
                <a:tc>
                  <a:txBody>
                    <a:bodyPr/>
                    <a:lstStyle/>
                    <a:p>
                      <a:pPr algn="r" fontAlgn="b"/>
                      <a:r>
                        <a:rPr lang="en-US" sz="1800" b="0" i="0" u="none" strike="noStrike">
                          <a:solidFill>
                            <a:schemeClr val="bg2"/>
                          </a:solidFill>
                          <a:effectLst/>
                          <a:latin typeface="Century Gothic"/>
                        </a:rPr>
                        <a:t>-2%</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Tampa</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a:solidFill>
                            <a:schemeClr val="bg2"/>
                          </a:solidFill>
                          <a:effectLst/>
                          <a:latin typeface="Century Gothic"/>
                        </a:rPr>
                        <a:t>-1%</a:t>
                      </a:r>
                    </a:p>
                  </a:txBody>
                  <a:tcPr marL="12700" marR="12700" marT="12700" marB="0" anchor="b"/>
                </a:tc>
              </a:tr>
              <a:tr h="537634">
                <a:tc>
                  <a:txBody>
                    <a:bodyPr/>
                    <a:lstStyle/>
                    <a:p>
                      <a:pPr algn="l" fontAlgn="b"/>
                      <a:r>
                        <a:rPr lang="en-US" sz="1800" b="0" i="0" u="none" strike="noStrike" dirty="0" smtClean="0">
                          <a:solidFill>
                            <a:schemeClr val="bg2"/>
                          </a:solidFill>
                          <a:effectLst/>
                          <a:latin typeface="Century Gothic"/>
                        </a:rPr>
                        <a:t>Denver</a:t>
                      </a:r>
                      <a:endParaRPr lang="en-US" sz="1800" b="0" i="0" u="none" strike="noStrike" dirty="0">
                        <a:solidFill>
                          <a:schemeClr val="bg2"/>
                        </a:solidFill>
                        <a:effectLst/>
                        <a:latin typeface="Century Gothic"/>
                      </a:endParaRPr>
                    </a:p>
                  </a:txBody>
                  <a:tcPr marL="12700" marR="12700" marT="12700" marB="0" anchor="b"/>
                </a:tc>
                <a:tc>
                  <a:txBody>
                    <a:bodyPr/>
                    <a:lstStyle/>
                    <a:p>
                      <a:pPr algn="r" fontAlgn="b"/>
                      <a:r>
                        <a:rPr lang="en-US" sz="1800" b="0" i="0" u="none" strike="noStrike" dirty="0">
                          <a:solidFill>
                            <a:schemeClr val="bg2"/>
                          </a:solidFill>
                          <a:effectLst/>
                          <a:latin typeface="Century Gothic"/>
                        </a:rPr>
                        <a:t>-0.3%</a:t>
                      </a:r>
                    </a:p>
                  </a:txBody>
                  <a:tcPr marL="12700" marR="12700" marT="12700" marB="0" anchor="b"/>
                </a:tc>
              </a:tr>
              <a:tr h="537634">
                <a:tc>
                  <a:txBody>
                    <a:bodyPr/>
                    <a:lstStyle/>
                    <a:p>
                      <a:pPr algn="l" fontAlgn="b"/>
                      <a:endParaRPr lang="en-US" sz="1800" b="0" i="0" u="none" strike="noStrike" dirty="0">
                        <a:solidFill>
                          <a:schemeClr val="bg2"/>
                        </a:solidFill>
                        <a:effectLst/>
                        <a:latin typeface="Century Gothic"/>
                      </a:endParaRPr>
                    </a:p>
                  </a:txBody>
                  <a:tcPr marL="12700" marR="12700" marT="12700" marB="0" anchor="b"/>
                </a:tc>
                <a:tc>
                  <a:txBody>
                    <a:bodyPr/>
                    <a:lstStyle/>
                    <a:p>
                      <a:pPr algn="r" fontAlgn="b"/>
                      <a:endParaRPr lang="en-US" sz="1800" b="0" i="0" u="none" strike="noStrike" dirty="0">
                        <a:solidFill>
                          <a:schemeClr val="bg2"/>
                        </a:solidFill>
                        <a:effectLst/>
                        <a:latin typeface="Century Gothic"/>
                      </a:endParaRPr>
                    </a:p>
                  </a:txBody>
                  <a:tcPr marL="12700" marR="12700" marT="12700" marB="0" anchor="b"/>
                </a:tc>
              </a:tr>
            </a:tbl>
          </a:graphicData>
        </a:graphic>
      </p:graphicFrame>
    </p:spTree>
    <p:extLst>
      <p:ext uri="{BB962C8B-B14F-4D97-AF65-F5344CB8AC3E}">
        <p14:creationId xmlns:p14="http://schemas.microsoft.com/office/powerpoint/2010/main" val="24030918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 y="6616155"/>
            <a:ext cx="7010400" cy="276999"/>
          </a:xfrm>
          <a:prstGeom prst="rect">
            <a:avLst/>
          </a:prstGeom>
          <a:noFill/>
        </p:spPr>
        <p:txBody>
          <a:bodyPr wrap="square" rtlCol="0">
            <a:spAutoFit/>
          </a:bodyPr>
          <a:lstStyle/>
          <a:p>
            <a:r>
              <a:rPr lang="en-US" sz="1200" dirty="0" smtClean="0"/>
              <a:t>Source: Fiscal Policy Institute analysis of Census and ACS data.</a:t>
            </a:r>
            <a:endParaRPr lang="en-US" sz="1200" dirty="0"/>
          </a:p>
        </p:txBody>
      </p:sp>
      <p:sp>
        <p:nvSpPr>
          <p:cNvPr id="6" name="TextBox 5"/>
          <p:cNvSpPr txBox="1"/>
          <p:nvPr/>
        </p:nvSpPr>
        <p:spPr>
          <a:xfrm>
            <a:off x="0" y="2028620"/>
            <a:ext cx="9144000" cy="2800767"/>
          </a:xfrm>
          <a:prstGeom prst="rect">
            <a:avLst/>
          </a:prstGeom>
          <a:solidFill>
            <a:schemeClr val="tx2"/>
          </a:solidFill>
        </p:spPr>
        <p:txBody>
          <a:bodyPr wrap="square" rtlCol="0">
            <a:spAutoFit/>
          </a:bodyPr>
          <a:lstStyle/>
          <a:p>
            <a:pPr algn="ctr"/>
            <a:r>
              <a:rPr lang="en-US" sz="4400" dirty="0" smtClean="0">
                <a:solidFill>
                  <a:schemeClr val="bg1">
                    <a:lumMod val="95000"/>
                  </a:schemeClr>
                </a:solidFill>
              </a:rPr>
              <a:t>Of the 29 Declining Cities, </a:t>
            </a:r>
          </a:p>
          <a:p>
            <a:pPr algn="ctr"/>
            <a:r>
              <a:rPr lang="en-US" sz="4400" dirty="0" smtClean="0">
                <a:solidFill>
                  <a:schemeClr val="bg1">
                    <a:lumMod val="95000"/>
                  </a:schemeClr>
                </a:solidFill>
              </a:rPr>
              <a:t>14 Rebounded </a:t>
            </a:r>
          </a:p>
          <a:p>
            <a:pPr algn="ctr"/>
            <a:r>
              <a:rPr lang="en-US" sz="4400" dirty="0" smtClean="0">
                <a:solidFill>
                  <a:schemeClr val="bg1">
                    <a:lumMod val="95000"/>
                  </a:schemeClr>
                </a:solidFill>
              </a:rPr>
              <a:t>with an Increase in Population</a:t>
            </a:r>
          </a:p>
          <a:p>
            <a:pPr algn="ctr"/>
            <a:r>
              <a:rPr lang="en-US" sz="4400" dirty="0" smtClean="0">
                <a:solidFill>
                  <a:schemeClr val="bg1">
                    <a:lumMod val="95000"/>
                  </a:schemeClr>
                </a:solidFill>
              </a:rPr>
              <a:t>1980 to 2013</a:t>
            </a:r>
          </a:p>
        </p:txBody>
      </p:sp>
    </p:spTree>
    <p:extLst>
      <p:ext uri="{BB962C8B-B14F-4D97-AF65-F5344CB8AC3E}">
        <p14:creationId xmlns:p14="http://schemas.microsoft.com/office/powerpoint/2010/main" val="34406884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18"/>
          <a:stretch/>
        </p:blipFill>
        <p:spPr>
          <a:xfrm>
            <a:off x="0" y="1200337"/>
            <a:ext cx="9144000" cy="5644971"/>
          </a:xfrm>
          <a:prstGeom prst="rect">
            <a:avLst/>
          </a:prstGeom>
        </p:spPr>
      </p:pic>
      <p:sp>
        <p:nvSpPr>
          <p:cNvPr id="4" name="TextBox 3"/>
          <p:cNvSpPr txBox="1"/>
          <p:nvPr/>
        </p:nvSpPr>
        <p:spPr>
          <a:xfrm>
            <a:off x="4258745" y="2447629"/>
            <a:ext cx="4770967" cy="307777"/>
          </a:xfrm>
          <a:prstGeom prst="rect">
            <a:avLst/>
          </a:prstGeom>
          <a:noFill/>
        </p:spPr>
        <p:txBody>
          <a:bodyPr wrap="square" rtlCol="0">
            <a:spAutoFit/>
          </a:bodyPr>
          <a:lstStyle/>
          <a:p>
            <a:r>
              <a:rPr lang="en-US" sz="1400" dirty="0" smtClean="0"/>
              <a:t>Source: Fiscal Policy Institute analysis of Census and ACS data.</a:t>
            </a:r>
            <a:endParaRPr lang="en-US" sz="1400" dirty="0"/>
          </a:p>
        </p:txBody>
      </p:sp>
      <p:sp>
        <p:nvSpPr>
          <p:cNvPr id="7" name="TextBox 6"/>
          <p:cNvSpPr txBox="1"/>
          <p:nvPr/>
        </p:nvSpPr>
        <p:spPr>
          <a:xfrm>
            <a:off x="0" y="24"/>
            <a:ext cx="9144000" cy="1200329"/>
          </a:xfrm>
          <a:prstGeom prst="rect">
            <a:avLst/>
          </a:prstGeom>
          <a:solidFill>
            <a:schemeClr val="tx2"/>
          </a:solidFill>
        </p:spPr>
        <p:txBody>
          <a:bodyPr wrap="square" rtlCol="0">
            <a:spAutoFit/>
          </a:bodyPr>
          <a:lstStyle/>
          <a:p>
            <a:pPr algn="ctr"/>
            <a:r>
              <a:rPr lang="en-US" sz="3600" dirty="0" smtClean="0">
                <a:solidFill>
                  <a:schemeClr val="bg1">
                    <a:lumMod val="95000"/>
                  </a:schemeClr>
                </a:solidFill>
              </a:rPr>
              <a:t>Here are the Cities that Rebounded with an </a:t>
            </a:r>
            <a:r>
              <a:rPr lang="en-US" sz="3600" b="1" u="sng" dirty="0" smtClean="0">
                <a:solidFill>
                  <a:schemeClr val="bg1">
                    <a:lumMod val="95000"/>
                  </a:schemeClr>
                </a:solidFill>
              </a:rPr>
              <a:t>Increase</a:t>
            </a:r>
            <a:r>
              <a:rPr lang="en-US" sz="3600" dirty="0" smtClean="0">
                <a:solidFill>
                  <a:schemeClr val="bg1">
                    <a:lumMod val="95000"/>
                  </a:schemeClr>
                </a:solidFill>
              </a:rPr>
              <a:t> in the Immigrant Population</a:t>
            </a:r>
          </a:p>
        </p:txBody>
      </p:sp>
    </p:spTree>
    <p:extLst>
      <p:ext uri="{BB962C8B-B14F-4D97-AF65-F5344CB8AC3E}">
        <p14:creationId xmlns:p14="http://schemas.microsoft.com/office/powerpoint/2010/main" val="20858073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533" y="6616155"/>
            <a:ext cx="7010400" cy="276999"/>
          </a:xfrm>
          <a:prstGeom prst="rect">
            <a:avLst/>
          </a:prstGeom>
          <a:noFill/>
        </p:spPr>
        <p:txBody>
          <a:bodyPr wrap="square" rtlCol="0">
            <a:spAutoFit/>
          </a:bodyPr>
          <a:lstStyle/>
          <a:p>
            <a:r>
              <a:rPr lang="en-US" sz="1200" dirty="0" smtClean="0"/>
              <a:t>Source: Fiscal Policy Institute analysis of Census and ACS data.</a:t>
            </a:r>
            <a:endParaRPr lang="en-US" sz="1200" dirty="0"/>
          </a:p>
        </p:txBody>
      </p:sp>
      <p:sp>
        <p:nvSpPr>
          <p:cNvPr id="6" name="TextBox 5"/>
          <p:cNvSpPr txBox="1"/>
          <p:nvPr/>
        </p:nvSpPr>
        <p:spPr>
          <a:xfrm>
            <a:off x="0" y="24"/>
            <a:ext cx="9144000" cy="1200329"/>
          </a:xfrm>
          <a:prstGeom prst="rect">
            <a:avLst/>
          </a:prstGeom>
          <a:solidFill>
            <a:schemeClr val="tx2"/>
          </a:solidFill>
        </p:spPr>
        <p:txBody>
          <a:bodyPr wrap="square" rtlCol="0">
            <a:spAutoFit/>
          </a:bodyPr>
          <a:lstStyle/>
          <a:p>
            <a:pPr algn="ctr"/>
            <a:r>
              <a:rPr lang="en-US" sz="3600" dirty="0" smtClean="0">
                <a:solidFill>
                  <a:schemeClr val="bg1">
                    <a:lumMod val="95000"/>
                  </a:schemeClr>
                </a:solidFill>
              </a:rPr>
              <a:t>Here are the Cities that Rebounded</a:t>
            </a:r>
          </a:p>
          <a:p>
            <a:pPr algn="ctr"/>
            <a:r>
              <a:rPr lang="en-US" sz="3600" b="1" u="sng" dirty="0" smtClean="0">
                <a:solidFill>
                  <a:schemeClr val="bg1">
                    <a:lumMod val="95000"/>
                  </a:schemeClr>
                </a:solidFill>
              </a:rPr>
              <a:t>Without</a:t>
            </a:r>
            <a:r>
              <a:rPr lang="en-US" sz="3600" dirty="0" smtClean="0">
                <a:solidFill>
                  <a:schemeClr val="bg1">
                    <a:lumMod val="95000"/>
                  </a:schemeClr>
                </a:solidFill>
              </a:rPr>
              <a:t> an Increase in Immigrant Population</a:t>
            </a:r>
          </a:p>
        </p:txBody>
      </p:sp>
    </p:spTree>
    <p:extLst>
      <p:ext uri="{BB962C8B-B14F-4D97-AF65-F5344CB8AC3E}">
        <p14:creationId xmlns:p14="http://schemas.microsoft.com/office/powerpoint/2010/main" val="9878365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643</TotalTime>
  <Words>958</Words>
  <Application>Microsoft Macintosh PowerPoint</Application>
  <PresentationFormat>On-screen Show (4:3)</PresentationFormat>
  <Paragraphs>191</Paragraphs>
  <Slides>26</Slides>
  <Notes>14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Immigration: America’s Secret Antidote to the Vacant Property Crisis </vt:lpstr>
      <vt:lpstr>PowerPoint Presentation</vt:lpstr>
      <vt:lpstr>www.weglobalnetwork.org/landbank </vt:lpstr>
      <vt:lpstr>DO IMMIGRANTS PRESENT AN UNTAPPED OPPORTUNITY TO REVITALIZE NEIGHBORHOODS?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Vacant Property Strategy</vt:lpstr>
      <vt:lpstr>Reclaiming Vacant Properties for Homeownership in proximity to Commercial District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Szurpie</dc:creator>
  <cp:lastModifiedBy>Steve Tobocman</cp:lastModifiedBy>
  <cp:revision>47</cp:revision>
  <dcterms:created xsi:type="dcterms:W3CDTF">2016-11-07T10:39:42Z</dcterms:created>
  <dcterms:modified xsi:type="dcterms:W3CDTF">2018-05-11T20:29:26Z</dcterms:modified>
</cp:coreProperties>
</file>