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4"/>
  </p:notesMasterIdLst>
  <p:sldIdLst>
    <p:sldId id="298" r:id="rId2"/>
    <p:sldId id="264" r:id="rId3"/>
    <p:sldId id="375" r:id="rId4"/>
    <p:sldId id="365" r:id="rId5"/>
    <p:sldId id="366" r:id="rId6"/>
    <p:sldId id="373" r:id="rId7"/>
    <p:sldId id="368" r:id="rId8"/>
    <p:sldId id="367" r:id="rId9"/>
    <p:sldId id="359" r:id="rId10"/>
    <p:sldId id="398" r:id="rId11"/>
    <p:sldId id="267" r:id="rId12"/>
    <p:sldId id="393" r:id="rId13"/>
    <p:sldId id="268" r:id="rId14"/>
    <p:sldId id="396" r:id="rId15"/>
    <p:sldId id="376" r:id="rId16"/>
    <p:sldId id="378" r:id="rId17"/>
    <p:sldId id="377" r:id="rId18"/>
    <p:sldId id="988" r:id="rId19"/>
    <p:sldId id="269" r:id="rId20"/>
    <p:sldId id="266" r:id="rId21"/>
    <p:sldId id="397" r:id="rId22"/>
    <p:sldId id="966" r:id="rId23"/>
    <p:sldId id="979" r:id="rId24"/>
    <p:sldId id="271" r:id="rId25"/>
    <p:sldId id="272" r:id="rId26"/>
    <p:sldId id="399" r:id="rId27"/>
    <p:sldId id="400" r:id="rId28"/>
    <p:sldId id="401" r:id="rId29"/>
    <p:sldId id="273" r:id="rId30"/>
    <p:sldId id="379" r:id="rId31"/>
    <p:sldId id="387" r:id="rId32"/>
    <p:sldId id="386" r:id="rId33"/>
    <p:sldId id="385" r:id="rId34"/>
    <p:sldId id="402" r:id="rId35"/>
    <p:sldId id="372" r:id="rId36"/>
    <p:sldId id="259" r:id="rId37"/>
    <p:sldId id="260" r:id="rId38"/>
    <p:sldId id="261" r:id="rId39"/>
    <p:sldId id="370" r:id="rId40"/>
    <p:sldId id="371" r:id="rId41"/>
    <p:sldId id="388" r:id="rId42"/>
    <p:sldId id="263" r:id="rId43"/>
    <p:sldId id="989" r:id="rId44"/>
    <p:sldId id="413" r:id="rId45"/>
    <p:sldId id="394" r:id="rId46"/>
    <p:sldId id="953" r:id="rId47"/>
    <p:sldId id="987" r:id="rId48"/>
    <p:sldId id="409" r:id="rId49"/>
    <p:sldId id="410" r:id="rId50"/>
    <p:sldId id="412" r:id="rId51"/>
    <p:sldId id="404" r:id="rId52"/>
    <p:sldId id="364" r:id="rId53"/>
  </p:sldIdLst>
  <p:sldSz cx="9144000" cy="6858000" type="screen4x3"/>
  <p:notesSz cx="7016750" cy="9302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0" userDrawn="1">
          <p15:clr>
            <a:srgbClr val="A4A3A4"/>
          </p15:clr>
        </p15:guide>
        <p15:guide id="2" pos="221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88A"/>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showGuides="1">
      <p:cViewPr varScale="1">
        <p:scale>
          <a:sx n="116" d="100"/>
          <a:sy n="116" d="100"/>
        </p:scale>
        <p:origin x="1446" y="114"/>
      </p:cViewPr>
      <p:guideLst>
        <p:guide orient="horz" pos="2184"/>
        <p:guide pos="2880"/>
      </p:guideLst>
    </p:cSldViewPr>
  </p:slideViewPr>
  <p:notesTextViewPr>
    <p:cViewPr>
      <p:scale>
        <a:sx n="1" d="1"/>
        <a:sy n="1" d="1"/>
      </p:scale>
      <p:origin x="0" y="0"/>
    </p:cViewPr>
  </p:notesTextViewPr>
  <p:sorterViewPr>
    <p:cViewPr>
      <p:scale>
        <a:sx n="110" d="100"/>
        <a:sy n="110" d="100"/>
      </p:scale>
      <p:origin x="0" y="4296"/>
    </p:cViewPr>
  </p:sorterViewPr>
  <p:notesViewPr>
    <p:cSldViewPr snapToGrid="0" snapToObjects="1">
      <p:cViewPr varScale="1">
        <p:scale>
          <a:sx n="86" d="100"/>
          <a:sy n="86" d="100"/>
        </p:scale>
        <p:origin x="3248" y="224"/>
      </p:cViewPr>
      <p:guideLst>
        <p:guide orient="horz" pos="2930"/>
        <p:guide pos="22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e8fc8ace05093413/Documents/Vacant%20properties/data%20for%20state%20of%20vacancy%20repor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e8fc8ace05093413/Documents/Vacant%20properties/data%20for%20state%20of%20vacancy%20repor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e8fc8ace05093413/Documents/Vacant%20properties/data%20for%20state%20of%20vacancy%20repor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mall\AppData\Local\Microsoft\Windows\INetCache\IE\4SE1H2X3\PolicyMap%20Data%202019-09-01%201730UTC.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All</a:t>
            </a:r>
            <a:r>
              <a:rPr lang="en-US" baseline="0" dirty="0"/>
              <a:t> vacant and ‘other’ vacant units</a:t>
            </a:r>
            <a:endParaRPr lang="en-US" dirty="0"/>
          </a:p>
        </c:rich>
      </c:tx>
      <c:layout>
        <c:manualLayout>
          <c:xMode val="edge"/>
          <c:yMode val="edge"/>
          <c:x val="0.17854631653921224"/>
          <c:y val="2.68591572939399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 for state of vacancy report.xlsx]Sheet6'!$B$1</c:f>
              <c:strCache>
                <c:ptCount val="1"/>
                <c:pt idx="0">
                  <c:v>All vacant</c:v>
                </c:pt>
              </c:strCache>
            </c:strRef>
          </c:tx>
          <c:spPr>
            <a:ln w="28575" cap="rnd">
              <a:solidFill>
                <a:schemeClr val="accent1"/>
              </a:solidFill>
              <a:round/>
            </a:ln>
            <a:effectLst/>
          </c:spPr>
          <c:marker>
            <c:symbol val="none"/>
          </c:marker>
          <c:cat>
            <c:numRef>
              <c:f>'[data for state of vacancy report.xlsx]Sheet6'!$A$2:$A$14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'[data for state of vacancy report.xlsx]Sheet6'!$B$2:$B$14</c:f>
              <c:numCache>
                <c:formatCode>General</c:formatCode>
                <c:ptCount val="13"/>
                <c:pt idx="0">
                  <c:v>13431.3</c:v>
                </c:pt>
                <c:pt idx="1">
                  <c:v>14694.4</c:v>
                </c:pt>
                <c:pt idx="2">
                  <c:v>15517.5</c:v>
                </c:pt>
                <c:pt idx="3">
                  <c:v>15959.1</c:v>
                </c:pt>
                <c:pt idx="4">
                  <c:v>16333.7</c:v>
                </c:pt>
                <c:pt idx="5">
                  <c:v>17223.599999999999</c:v>
                </c:pt>
                <c:pt idx="6">
                  <c:v>17342.5</c:v>
                </c:pt>
                <c:pt idx="7">
                  <c:v>16482.7</c:v>
                </c:pt>
                <c:pt idx="8">
                  <c:v>16507.099999999999</c:v>
                </c:pt>
                <c:pt idx="9">
                  <c:v>16703.5</c:v>
                </c:pt>
                <c:pt idx="10">
                  <c:v>16585.400000000001</c:v>
                </c:pt>
                <c:pt idx="11">
                  <c:v>16842.7</c:v>
                </c:pt>
                <c:pt idx="12">
                  <c:v>17344.5</c:v>
                </c:pt>
              </c:numCache>
            </c:numRef>
          </c:val>
          <c:smooth val="0"/>
          <c:extLst xmlns:c16r2="http://schemas.microsoft.com/office/drawing/2015/06/chart">
            <c:ext xmlns:c16="http://schemas.microsoft.com/office/drawing/2014/chart" uri="{C3380CC4-5D6E-409C-BE32-E72D297353CC}">
              <c16:uniqueId val="{00000000-DB88-4C8A-ABE5-CDAF9FF6D054}"/>
            </c:ext>
          </c:extLst>
        </c:ser>
        <c:ser>
          <c:idx val="1"/>
          <c:order val="1"/>
          <c:tx>
            <c:strRef>
              <c:f>'[data for state of vacancy report.xlsx]Sheet6'!$C$1</c:f>
              <c:strCache>
                <c:ptCount val="1"/>
                <c:pt idx="0">
                  <c:v>Other vacant</c:v>
                </c:pt>
              </c:strCache>
            </c:strRef>
          </c:tx>
          <c:spPr>
            <a:ln w="28575" cap="rnd">
              <a:solidFill>
                <a:schemeClr val="accent2"/>
              </a:solidFill>
              <a:round/>
            </a:ln>
            <a:effectLst/>
          </c:spPr>
          <c:marker>
            <c:symbol val="none"/>
          </c:marker>
          <c:cat>
            <c:numRef>
              <c:f>'[data for state of vacancy report.xlsx]Sheet6'!$A$2:$A$14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'[data for state of vacancy report.xlsx]Sheet6'!$C$2:$C$14</c:f>
              <c:numCache>
                <c:formatCode>General</c:formatCode>
                <c:ptCount val="13"/>
                <c:pt idx="0">
                  <c:v>3725.8</c:v>
                </c:pt>
                <c:pt idx="1">
                  <c:v>4260.6000000000004</c:v>
                </c:pt>
                <c:pt idx="2">
                  <c:v>4575.5</c:v>
                </c:pt>
                <c:pt idx="3">
                  <c:v>4731.7</c:v>
                </c:pt>
                <c:pt idx="4">
                  <c:v>4858.1000000000004</c:v>
                </c:pt>
                <c:pt idx="5">
                  <c:v>5300.9</c:v>
                </c:pt>
                <c:pt idx="6">
                  <c:v>5548.7</c:v>
                </c:pt>
                <c:pt idx="7">
                  <c:v>5339.1</c:v>
                </c:pt>
                <c:pt idx="8">
                  <c:v>5432.4</c:v>
                </c:pt>
                <c:pt idx="9">
                  <c:v>5484.1</c:v>
                </c:pt>
                <c:pt idx="10">
                  <c:v>5599.6</c:v>
                </c:pt>
                <c:pt idx="11">
                  <c:v>5813.3</c:v>
                </c:pt>
                <c:pt idx="12">
                  <c:v>6149.4</c:v>
                </c:pt>
              </c:numCache>
            </c:numRef>
          </c:val>
          <c:smooth val="0"/>
          <c:extLst xmlns:c16r2="http://schemas.microsoft.com/office/drawing/2015/06/chart">
            <c:ext xmlns:c16="http://schemas.microsoft.com/office/drawing/2014/chart" uri="{C3380CC4-5D6E-409C-BE32-E72D297353CC}">
              <c16:uniqueId val="{00000001-DB88-4C8A-ABE5-CDAF9FF6D054}"/>
            </c:ext>
          </c:extLst>
        </c:ser>
        <c:dLbls>
          <c:showLegendKey val="0"/>
          <c:showVal val="0"/>
          <c:showCatName val="0"/>
          <c:showSerName val="0"/>
          <c:showPercent val="0"/>
          <c:showBubbleSize val="0"/>
        </c:dLbls>
        <c:smooth val="0"/>
        <c:axId val="-878666592"/>
        <c:axId val="-878682912"/>
      </c:lineChart>
      <c:catAx>
        <c:axId val="-87866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82912"/>
        <c:crosses val="autoZero"/>
        <c:auto val="1"/>
        <c:lblAlgn val="ctr"/>
        <c:lblOffset val="100"/>
        <c:noMultiLvlLbl val="0"/>
      </c:catAx>
      <c:valAx>
        <c:axId val="-878682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66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All vacant units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Sheet6!$D$17</c:f>
              <c:strCache>
                <c:ptCount val="1"/>
                <c:pt idx="0">
                  <c:v>All vacant</c:v>
                </c:pt>
              </c:strCache>
            </c:strRef>
          </c:tx>
          <c:spPr>
            <a:ln w="28575" cap="rnd">
              <a:solidFill>
                <a:schemeClr val="accent1"/>
              </a:solidFill>
              <a:round/>
            </a:ln>
            <a:effectLst/>
          </c:spPr>
          <c:marker>
            <c:symbol val="none"/>
          </c:marker>
          <c:cat>
            <c:numRef>
              <c:f>Sheet6!$C$18:$C$30</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Sheet6!$D$18:$D$30</c:f>
              <c:numCache>
                <c:formatCode>General</c:formatCode>
                <c:ptCount val="13"/>
                <c:pt idx="0">
                  <c:v>13431.3</c:v>
                </c:pt>
                <c:pt idx="1">
                  <c:v>14694.4</c:v>
                </c:pt>
                <c:pt idx="2">
                  <c:v>15517.5</c:v>
                </c:pt>
                <c:pt idx="3">
                  <c:v>15959.1</c:v>
                </c:pt>
                <c:pt idx="4">
                  <c:v>16333.7</c:v>
                </c:pt>
                <c:pt idx="5">
                  <c:v>17223.599999999999</c:v>
                </c:pt>
                <c:pt idx="6">
                  <c:v>17342.5</c:v>
                </c:pt>
                <c:pt idx="7">
                  <c:v>16482.7</c:v>
                </c:pt>
                <c:pt idx="8">
                  <c:v>16507.099999999999</c:v>
                </c:pt>
                <c:pt idx="9">
                  <c:v>16703.5</c:v>
                </c:pt>
                <c:pt idx="10">
                  <c:v>16585.400000000001</c:v>
                </c:pt>
                <c:pt idx="11">
                  <c:v>16842.7</c:v>
                </c:pt>
                <c:pt idx="12">
                  <c:v>17344.5</c:v>
                </c:pt>
              </c:numCache>
            </c:numRef>
          </c:val>
          <c:smooth val="0"/>
          <c:extLst xmlns:c16r2="http://schemas.microsoft.com/office/drawing/2015/06/chart">
            <c:ext xmlns:c16="http://schemas.microsoft.com/office/drawing/2014/chart" uri="{C3380CC4-5D6E-409C-BE32-E72D297353CC}">
              <c16:uniqueId val="{00000000-1DF3-4FC0-8D89-D97140E8FD66}"/>
            </c:ext>
          </c:extLst>
        </c:ser>
        <c:dLbls>
          <c:showLegendKey val="0"/>
          <c:showVal val="0"/>
          <c:showCatName val="0"/>
          <c:showSerName val="0"/>
          <c:showPercent val="0"/>
          <c:showBubbleSize val="0"/>
        </c:dLbls>
        <c:smooth val="0"/>
        <c:axId val="-878681824"/>
        <c:axId val="-878657344"/>
      </c:lineChart>
      <c:catAx>
        <c:axId val="-87868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57344"/>
        <c:crosses val="autoZero"/>
        <c:auto val="1"/>
        <c:lblAlgn val="ctr"/>
        <c:lblOffset val="100"/>
        <c:noMultiLvlLbl val="0"/>
      </c:catAx>
      <c:valAx>
        <c:axId val="-878657344"/>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818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‘Other’ vacant units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428060128847532"/>
          <c:y val="0.19486111111111112"/>
          <c:w val="0.81571939871152466"/>
          <c:h val="0.68729986876640425"/>
        </c:manualLayout>
      </c:layout>
      <c:lineChart>
        <c:grouping val="standard"/>
        <c:varyColors val="0"/>
        <c:ser>
          <c:idx val="0"/>
          <c:order val="0"/>
          <c:tx>
            <c:strRef>
              <c:f>'[data for state of vacancy report.xlsx]Sheet6'!$B$17</c:f>
              <c:strCache>
                <c:ptCount val="1"/>
                <c:pt idx="0">
                  <c:v>Other vacant</c:v>
                </c:pt>
              </c:strCache>
            </c:strRef>
          </c:tx>
          <c:spPr>
            <a:ln w="28575" cap="rnd">
              <a:solidFill>
                <a:schemeClr val="accent2"/>
              </a:solidFill>
              <a:round/>
            </a:ln>
            <a:effectLst/>
          </c:spPr>
          <c:marker>
            <c:symbol val="none"/>
          </c:marker>
          <c:cat>
            <c:numRef>
              <c:f>'[data for state of vacancy report.xlsx]Sheet6'!$A$18:$A$30</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'[data for state of vacancy report.xlsx]Sheet6'!$B$18:$B$30</c:f>
              <c:numCache>
                <c:formatCode>General</c:formatCode>
                <c:ptCount val="13"/>
                <c:pt idx="0">
                  <c:v>3725.8</c:v>
                </c:pt>
                <c:pt idx="1">
                  <c:v>4260.6000000000004</c:v>
                </c:pt>
                <c:pt idx="2">
                  <c:v>4575.5</c:v>
                </c:pt>
                <c:pt idx="3">
                  <c:v>4731.7</c:v>
                </c:pt>
                <c:pt idx="4">
                  <c:v>4858.1000000000004</c:v>
                </c:pt>
                <c:pt idx="5">
                  <c:v>5300.9</c:v>
                </c:pt>
                <c:pt idx="6">
                  <c:v>5548.7</c:v>
                </c:pt>
                <c:pt idx="7">
                  <c:v>5339.1</c:v>
                </c:pt>
                <c:pt idx="8">
                  <c:v>5432.4</c:v>
                </c:pt>
                <c:pt idx="9">
                  <c:v>5484.1</c:v>
                </c:pt>
                <c:pt idx="10">
                  <c:v>5599.6</c:v>
                </c:pt>
                <c:pt idx="11">
                  <c:v>5813.3</c:v>
                </c:pt>
                <c:pt idx="12">
                  <c:v>6149.4</c:v>
                </c:pt>
              </c:numCache>
            </c:numRef>
          </c:val>
          <c:smooth val="0"/>
          <c:extLst xmlns:c16r2="http://schemas.microsoft.com/office/drawing/2015/06/chart">
            <c:ext xmlns:c16="http://schemas.microsoft.com/office/drawing/2014/chart" uri="{C3380CC4-5D6E-409C-BE32-E72D297353CC}">
              <c16:uniqueId val="{00000000-7836-416D-9BC7-ABBC71964B24}"/>
            </c:ext>
          </c:extLst>
        </c:ser>
        <c:dLbls>
          <c:showLegendKey val="0"/>
          <c:showVal val="0"/>
          <c:showCatName val="0"/>
          <c:showSerName val="0"/>
          <c:showPercent val="0"/>
          <c:showBubbleSize val="0"/>
        </c:dLbls>
        <c:smooth val="0"/>
        <c:axId val="-878653536"/>
        <c:axId val="-878658432"/>
      </c:lineChart>
      <c:catAx>
        <c:axId val="-87865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58432"/>
        <c:crosses val="autoZero"/>
        <c:auto val="1"/>
        <c:lblAlgn val="ctr"/>
        <c:lblOffset val="100"/>
        <c:noMultiLvlLbl val="0"/>
      </c:catAx>
      <c:valAx>
        <c:axId val="-878658432"/>
        <c:scaling>
          <c:orientation val="minMax"/>
          <c:min val="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5353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'PolicyMap Data 2019-09-01 1730U'!$H$1</c:f>
              <c:strCache>
                <c:ptCount val="1"/>
                <c:pt idx="0">
                  <c:v>%VACANT</c:v>
                </c:pt>
              </c:strCache>
            </c:strRef>
          </c:tx>
          <c:spPr>
            <a:ln w="28575" cap="rnd">
              <a:solidFill>
                <a:schemeClr val="accent1"/>
              </a:solidFill>
              <a:round/>
            </a:ln>
            <a:effectLst/>
          </c:spPr>
          <c:marker>
            <c:symbol val="none"/>
          </c:marker>
          <c:trendline>
            <c:spPr>
              <a:ln w="63500" cap="rnd">
                <a:solidFill>
                  <a:schemeClr val="accent1"/>
                </a:solidFill>
                <a:prstDash val="sysDot"/>
              </a:ln>
              <a:effectLst/>
            </c:spPr>
            <c:trendlineType val="linear"/>
            <c:dispRSqr val="0"/>
            <c:dispEq val="0"/>
          </c:trendline>
          <c:cat>
            <c:strRef>
              <c:f>'PolicyMap Data 2019-09-01 1730U'!$G$2:$G$199</c:f>
              <c:strCache>
                <c:ptCount val="198"/>
                <c:pt idx="0">
                  <c:v>24510270802</c:v>
                </c:pt>
                <c:pt idx="1">
                  <c:v>24510271200</c:v>
                </c:pt>
                <c:pt idx="2">
                  <c:v>24510272004</c:v>
                </c:pt>
                <c:pt idx="3">
                  <c:v>24510260401</c:v>
                </c:pt>
                <c:pt idx="4">
                  <c:v>24510130805</c:v>
                </c:pt>
                <c:pt idx="5">
                  <c:v>24510270401</c:v>
                </c:pt>
                <c:pt idx="6">
                  <c:v>24510272003</c:v>
                </c:pt>
                <c:pt idx="7">
                  <c:v>24510010200</c:v>
                </c:pt>
                <c:pt idx="8">
                  <c:v>24510220100</c:v>
                </c:pt>
                <c:pt idx="9">
                  <c:v>24510240200</c:v>
                </c:pt>
                <c:pt idx="10">
                  <c:v>24510280403</c:v>
                </c:pt>
                <c:pt idx="11">
                  <c:v>24510271300</c:v>
                </c:pt>
                <c:pt idx="12">
                  <c:v>24510230200</c:v>
                </c:pt>
                <c:pt idx="13">
                  <c:v>24510240300</c:v>
                </c:pt>
                <c:pt idx="14">
                  <c:v>24510260203</c:v>
                </c:pt>
                <c:pt idx="15">
                  <c:v>24510271503</c:v>
                </c:pt>
                <c:pt idx="16">
                  <c:v>24510250101</c:v>
                </c:pt>
                <c:pt idx="17">
                  <c:v>24510280101</c:v>
                </c:pt>
                <c:pt idx="18">
                  <c:v>24510270804</c:v>
                </c:pt>
                <c:pt idx="19">
                  <c:v>24510260800</c:v>
                </c:pt>
                <c:pt idx="20">
                  <c:v>24510280500</c:v>
                </c:pt>
                <c:pt idx="21">
                  <c:v>24510280401</c:v>
                </c:pt>
                <c:pt idx="22">
                  <c:v>24510270902</c:v>
                </c:pt>
                <c:pt idx="23">
                  <c:v>24510270901</c:v>
                </c:pt>
                <c:pt idx="24">
                  <c:v>24510250102</c:v>
                </c:pt>
                <c:pt idx="25">
                  <c:v>24510270701</c:v>
                </c:pt>
                <c:pt idx="26">
                  <c:v>24510271101</c:v>
                </c:pt>
                <c:pt idx="27">
                  <c:v>24510271501</c:v>
                </c:pt>
                <c:pt idx="28">
                  <c:v>24510120100</c:v>
                </c:pt>
                <c:pt idx="29">
                  <c:v>24510271400</c:v>
                </c:pt>
                <c:pt idx="30">
                  <c:v>24510270200</c:v>
                </c:pt>
                <c:pt idx="31">
                  <c:v>24510270803</c:v>
                </c:pt>
                <c:pt idx="32">
                  <c:v>24510170100</c:v>
                </c:pt>
                <c:pt idx="33">
                  <c:v>24510090200</c:v>
                </c:pt>
                <c:pt idx="34">
                  <c:v>24510272007</c:v>
                </c:pt>
                <c:pt idx="35">
                  <c:v>24510272005</c:v>
                </c:pt>
                <c:pt idx="36">
                  <c:v>24510260201</c:v>
                </c:pt>
                <c:pt idx="37">
                  <c:v>24510090300</c:v>
                </c:pt>
                <c:pt idx="38">
                  <c:v>24510270600</c:v>
                </c:pt>
                <c:pt idx="39">
                  <c:v>24510260402</c:v>
                </c:pt>
                <c:pt idx="40">
                  <c:v>24510260303</c:v>
                </c:pt>
                <c:pt idx="41">
                  <c:v>24510272006</c:v>
                </c:pt>
                <c:pt idx="42">
                  <c:v>24510280302</c:v>
                </c:pt>
                <c:pt idx="43">
                  <c:v>24510180100</c:v>
                </c:pt>
                <c:pt idx="44">
                  <c:v>24510130700</c:v>
                </c:pt>
                <c:pt idx="45">
                  <c:v>24510230300</c:v>
                </c:pt>
                <c:pt idx="46">
                  <c:v>24510250303</c:v>
                </c:pt>
                <c:pt idx="47">
                  <c:v>24510130600</c:v>
                </c:pt>
                <c:pt idx="48">
                  <c:v>24510010100</c:v>
                </c:pt>
                <c:pt idx="49">
                  <c:v>24510120700</c:v>
                </c:pt>
                <c:pt idx="50">
                  <c:v>24510270501</c:v>
                </c:pt>
                <c:pt idx="51">
                  <c:v>24510260101</c:v>
                </c:pt>
                <c:pt idx="52">
                  <c:v>24510270801</c:v>
                </c:pt>
                <c:pt idx="53">
                  <c:v>24510271900</c:v>
                </c:pt>
                <c:pt idx="54">
                  <c:v>24510250207</c:v>
                </c:pt>
                <c:pt idx="55">
                  <c:v>24510130804</c:v>
                </c:pt>
                <c:pt idx="56">
                  <c:v>24510270302</c:v>
                </c:pt>
                <c:pt idx="57">
                  <c:v>24510270301</c:v>
                </c:pt>
                <c:pt idx="58">
                  <c:v>24510280402</c:v>
                </c:pt>
                <c:pt idx="59">
                  <c:v>24510271102</c:v>
                </c:pt>
                <c:pt idx="60">
                  <c:v>24510240400</c:v>
                </c:pt>
                <c:pt idx="61">
                  <c:v>24510100200</c:v>
                </c:pt>
                <c:pt idx="62">
                  <c:v>24510260403</c:v>
                </c:pt>
                <c:pt idx="63">
                  <c:v>24510010300</c:v>
                </c:pt>
                <c:pt idx="64">
                  <c:v>24510270703</c:v>
                </c:pt>
                <c:pt idx="65">
                  <c:v>24510250204</c:v>
                </c:pt>
                <c:pt idx="66">
                  <c:v>24510270502</c:v>
                </c:pt>
                <c:pt idx="67">
                  <c:v>24510250103</c:v>
                </c:pt>
                <c:pt idx="68">
                  <c:v>24510200701</c:v>
                </c:pt>
                <c:pt idx="69">
                  <c:v>24510260301</c:v>
                </c:pt>
                <c:pt idx="70">
                  <c:v>24510240100</c:v>
                </c:pt>
                <c:pt idx="71">
                  <c:v>24510260605</c:v>
                </c:pt>
                <c:pt idx="72">
                  <c:v>24510080101</c:v>
                </c:pt>
                <c:pt idx="73">
                  <c:v>24510060400</c:v>
                </c:pt>
                <c:pt idx="74">
                  <c:v>24510280404</c:v>
                </c:pt>
                <c:pt idx="75">
                  <c:v>24510260302</c:v>
                </c:pt>
                <c:pt idx="76">
                  <c:v>24510130803</c:v>
                </c:pt>
                <c:pt idx="77">
                  <c:v>24510260900</c:v>
                </c:pt>
                <c:pt idx="78">
                  <c:v>24510120201</c:v>
                </c:pt>
                <c:pt idx="79">
                  <c:v>24510260700</c:v>
                </c:pt>
                <c:pt idx="80">
                  <c:v>24510010500</c:v>
                </c:pt>
                <c:pt idx="81">
                  <c:v>24510090100</c:v>
                </c:pt>
                <c:pt idx="82">
                  <c:v>24510260501</c:v>
                </c:pt>
                <c:pt idx="83">
                  <c:v>24510270101</c:v>
                </c:pt>
                <c:pt idx="84">
                  <c:v>24510110200</c:v>
                </c:pt>
                <c:pt idx="85">
                  <c:v>24510261100</c:v>
                </c:pt>
                <c:pt idx="86">
                  <c:v>24510140100</c:v>
                </c:pt>
                <c:pt idx="87">
                  <c:v>24510020300</c:v>
                </c:pt>
                <c:pt idx="88">
                  <c:v>24510270102</c:v>
                </c:pt>
                <c:pt idx="89">
                  <c:v>24510271002</c:v>
                </c:pt>
                <c:pt idx="90">
                  <c:v>24510270402</c:v>
                </c:pt>
                <c:pt idx="91">
                  <c:v>24510110100</c:v>
                </c:pt>
                <c:pt idx="92">
                  <c:v>24510280102</c:v>
                </c:pt>
                <c:pt idx="93">
                  <c:v>24510260102</c:v>
                </c:pt>
                <c:pt idx="94">
                  <c:v>24510250205</c:v>
                </c:pt>
                <c:pt idx="95">
                  <c:v>24510230100</c:v>
                </c:pt>
                <c:pt idx="96">
                  <c:v>24510151100</c:v>
                </c:pt>
                <c:pt idx="97">
                  <c:v>24510030200</c:v>
                </c:pt>
                <c:pt idx="98">
                  <c:v>24510270903</c:v>
                </c:pt>
                <c:pt idx="99">
                  <c:v>24510120202</c:v>
                </c:pt>
                <c:pt idx="100">
                  <c:v>24510070400</c:v>
                </c:pt>
                <c:pt idx="101">
                  <c:v>24510080302</c:v>
                </c:pt>
                <c:pt idx="102">
                  <c:v>24510040100</c:v>
                </c:pt>
                <c:pt idx="103">
                  <c:v>24510150500</c:v>
                </c:pt>
                <c:pt idx="104">
                  <c:v>24510130806</c:v>
                </c:pt>
                <c:pt idx="105">
                  <c:v>24510210100</c:v>
                </c:pt>
                <c:pt idx="106">
                  <c:v>24510160801</c:v>
                </c:pt>
                <c:pt idx="107">
                  <c:v>24510260202</c:v>
                </c:pt>
                <c:pt idx="108">
                  <c:v>24510260604</c:v>
                </c:pt>
                <c:pt idx="109">
                  <c:v>24510270805</c:v>
                </c:pt>
                <c:pt idx="110">
                  <c:v>24510250203</c:v>
                </c:pt>
                <c:pt idx="111">
                  <c:v>24510020100</c:v>
                </c:pt>
                <c:pt idx="112">
                  <c:v>24510270702</c:v>
                </c:pt>
                <c:pt idx="113">
                  <c:v>24510280301</c:v>
                </c:pt>
                <c:pt idx="114">
                  <c:v>24510160802</c:v>
                </c:pt>
                <c:pt idx="115">
                  <c:v>24510120600</c:v>
                </c:pt>
                <c:pt idx="116">
                  <c:v>24510120300</c:v>
                </c:pt>
                <c:pt idx="117">
                  <c:v>24510060300</c:v>
                </c:pt>
                <c:pt idx="118">
                  <c:v>24510271600</c:v>
                </c:pt>
                <c:pt idx="119">
                  <c:v>24510280200</c:v>
                </c:pt>
                <c:pt idx="120">
                  <c:v>24510160500</c:v>
                </c:pt>
                <c:pt idx="121">
                  <c:v>24510250206</c:v>
                </c:pt>
                <c:pt idx="122">
                  <c:v>24510260404</c:v>
                </c:pt>
                <c:pt idx="123">
                  <c:v>24510151200</c:v>
                </c:pt>
                <c:pt idx="124">
                  <c:v>24510090500</c:v>
                </c:pt>
                <c:pt idx="125">
                  <c:v>24510170200</c:v>
                </c:pt>
                <c:pt idx="126">
                  <c:v>24510020200</c:v>
                </c:pt>
                <c:pt idx="127">
                  <c:v>24510030100</c:v>
                </c:pt>
                <c:pt idx="128">
                  <c:v>24510120500</c:v>
                </c:pt>
                <c:pt idx="129">
                  <c:v>24510010400</c:v>
                </c:pt>
                <c:pt idx="130">
                  <c:v>24510271801</c:v>
                </c:pt>
                <c:pt idx="131">
                  <c:v>24510200800</c:v>
                </c:pt>
                <c:pt idx="132">
                  <c:v>24510130100</c:v>
                </c:pt>
                <c:pt idx="133">
                  <c:v>24510060100</c:v>
                </c:pt>
                <c:pt idx="134">
                  <c:v>24510090400</c:v>
                </c:pt>
                <c:pt idx="135">
                  <c:v>24510130200</c:v>
                </c:pt>
                <c:pt idx="136">
                  <c:v>24510271001</c:v>
                </c:pt>
                <c:pt idx="137">
                  <c:v>24510250301</c:v>
                </c:pt>
                <c:pt idx="138">
                  <c:v>24510261000</c:v>
                </c:pt>
                <c:pt idx="139">
                  <c:v>24510080102</c:v>
                </c:pt>
                <c:pt idx="140">
                  <c:v>24510150702</c:v>
                </c:pt>
                <c:pt idx="141">
                  <c:v>24510090700</c:v>
                </c:pt>
                <c:pt idx="142">
                  <c:v>24510150900</c:v>
                </c:pt>
                <c:pt idx="143">
                  <c:v>24510080200</c:v>
                </c:pt>
                <c:pt idx="144">
                  <c:v>24510060200</c:v>
                </c:pt>
                <c:pt idx="145">
                  <c:v>24510100100</c:v>
                </c:pt>
                <c:pt idx="146">
                  <c:v>24510151000</c:v>
                </c:pt>
                <c:pt idx="147">
                  <c:v>24510210200</c:v>
                </c:pt>
                <c:pt idx="148">
                  <c:v>24510271700</c:v>
                </c:pt>
                <c:pt idx="149">
                  <c:v>24510150800</c:v>
                </c:pt>
                <c:pt idx="150">
                  <c:v>24510250402</c:v>
                </c:pt>
                <c:pt idx="151">
                  <c:v>24510200702</c:v>
                </c:pt>
                <c:pt idx="152">
                  <c:v>24510180300</c:v>
                </c:pt>
                <c:pt idx="153">
                  <c:v>24510150701</c:v>
                </c:pt>
                <c:pt idx="154">
                  <c:v>24510250401</c:v>
                </c:pt>
                <c:pt idx="155">
                  <c:v>24510080500</c:v>
                </c:pt>
                <c:pt idx="156">
                  <c:v>24510151300</c:v>
                </c:pt>
                <c:pt idx="157">
                  <c:v>24510040200</c:v>
                </c:pt>
                <c:pt idx="158">
                  <c:v>24510250500</c:v>
                </c:pt>
                <c:pt idx="159">
                  <c:v>24510070100</c:v>
                </c:pt>
                <c:pt idx="160">
                  <c:v>24510150100</c:v>
                </c:pt>
                <c:pt idx="161">
                  <c:v>24510090600</c:v>
                </c:pt>
                <c:pt idx="162">
                  <c:v>24510120400</c:v>
                </c:pt>
                <c:pt idx="163">
                  <c:v>24510271802</c:v>
                </c:pt>
                <c:pt idx="164">
                  <c:v>24510130400</c:v>
                </c:pt>
                <c:pt idx="165">
                  <c:v>24510090900</c:v>
                </c:pt>
                <c:pt idx="166">
                  <c:v>24510140300</c:v>
                </c:pt>
                <c:pt idx="167">
                  <c:v>24510160600</c:v>
                </c:pt>
                <c:pt idx="168">
                  <c:v>24510140200</c:v>
                </c:pt>
                <c:pt idx="169">
                  <c:v>24510200600</c:v>
                </c:pt>
                <c:pt idx="170">
                  <c:v>24510200500</c:v>
                </c:pt>
                <c:pt idx="171">
                  <c:v>24510150600</c:v>
                </c:pt>
                <c:pt idx="172">
                  <c:v>24510160200</c:v>
                </c:pt>
                <c:pt idx="173">
                  <c:v>24510070200</c:v>
                </c:pt>
                <c:pt idx="174">
                  <c:v>24510160700</c:v>
                </c:pt>
                <c:pt idx="175">
                  <c:v>24510190100</c:v>
                </c:pt>
                <c:pt idx="176">
                  <c:v>24510090800</c:v>
                </c:pt>
                <c:pt idx="177">
                  <c:v>24510170300</c:v>
                </c:pt>
                <c:pt idx="178">
                  <c:v>24510200200</c:v>
                </c:pt>
                <c:pt idx="179">
                  <c:v>24510130300</c:v>
                </c:pt>
                <c:pt idx="180">
                  <c:v>24510150300</c:v>
                </c:pt>
                <c:pt idx="181">
                  <c:v>24510150400</c:v>
                </c:pt>
                <c:pt idx="182">
                  <c:v>24510190300</c:v>
                </c:pt>
                <c:pt idx="183">
                  <c:v>24510190200</c:v>
                </c:pt>
                <c:pt idx="184">
                  <c:v>24510200100</c:v>
                </c:pt>
                <c:pt idx="185">
                  <c:v>24510080800</c:v>
                </c:pt>
                <c:pt idx="186">
                  <c:v>24510180200</c:v>
                </c:pt>
                <c:pt idx="187">
                  <c:v>24510070300</c:v>
                </c:pt>
                <c:pt idx="188">
                  <c:v>24510080600</c:v>
                </c:pt>
                <c:pt idx="189">
                  <c:v>24510200400</c:v>
                </c:pt>
                <c:pt idx="190">
                  <c:v>24510080301</c:v>
                </c:pt>
                <c:pt idx="191">
                  <c:v>24510160100</c:v>
                </c:pt>
                <c:pt idx="192">
                  <c:v>24510150200</c:v>
                </c:pt>
                <c:pt idx="193">
                  <c:v>24510200300</c:v>
                </c:pt>
                <c:pt idx="194">
                  <c:v>24510080400</c:v>
                </c:pt>
                <c:pt idx="195">
                  <c:v>24510160300</c:v>
                </c:pt>
                <c:pt idx="196">
                  <c:v>24510160400</c:v>
                </c:pt>
                <c:pt idx="197">
                  <c:v>24510080700</c:v>
                </c:pt>
              </c:strCache>
            </c:strRef>
          </c:cat>
          <c:val>
            <c:numRef>
              <c:f>'PolicyMap Data 2019-09-01 1730U'!$H$2:$H$199</c:f>
              <c:numCache>
                <c:formatCode>General</c:formatCode>
                <c:ptCount val="198"/>
                <c:pt idx="0">
                  <c:v>2.88</c:v>
                </c:pt>
                <c:pt idx="1">
                  <c:v>3.11</c:v>
                </c:pt>
                <c:pt idx="2">
                  <c:v>3.37</c:v>
                </c:pt>
                <c:pt idx="3">
                  <c:v>3.53</c:v>
                </c:pt>
                <c:pt idx="4">
                  <c:v>4.93</c:v>
                </c:pt>
                <c:pt idx="5">
                  <c:v>4.97</c:v>
                </c:pt>
                <c:pt idx="6">
                  <c:v>5.14</c:v>
                </c:pt>
                <c:pt idx="7">
                  <c:v>5.15</c:v>
                </c:pt>
                <c:pt idx="8">
                  <c:v>5.48</c:v>
                </c:pt>
                <c:pt idx="9">
                  <c:v>5.64</c:v>
                </c:pt>
                <c:pt idx="10">
                  <c:v>5.68</c:v>
                </c:pt>
                <c:pt idx="11">
                  <c:v>5.77</c:v>
                </c:pt>
                <c:pt idx="12">
                  <c:v>5.84</c:v>
                </c:pt>
                <c:pt idx="13">
                  <c:v>6.18</c:v>
                </c:pt>
                <c:pt idx="14">
                  <c:v>6.37</c:v>
                </c:pt>
                <c:pt idx="15">
                  <c:v>6.37</c:v>
                </c:pt>
                <c:pt idx="16">
                  <c:v>6.43</c:v>
                </c:pt>
                <c:pt idx="17">
                  <c:v>6.49</c:v>
                </c:pt>
                <c:pt idx="18">
                  <c:v>6.95</c:v>
                </c:pt>
                <c:pt idx="19">
                  <c:v>7.06</c:v>
                </c:pt>
                <c:pt idx="20">
                  <c:v>7.17</c:v>
                </c:pt>
                <c:pt idx="21">
                  <c:v>7.41</c:v>
                </c:pt>
                <c:pt idx="22">
                  <c:v>7.44</c:v>
                </c:pt>
                <c:pt idx="23">
                  <c:v>7.44</c:v>
                </c:pt>
                <c:pt idx="24">
                  <c:v>7.55</c:v>
                </c:pt>
                <c:pt idx="25">
                  <c:v>7.59</c:v>
                </c:pt>
                <c:pt idx="26">
                  <c:v>7.68</c:v>
                </c:pt>
                <c:pt idx="27">
                  <c:v>7.71</c:v>
                </c:pt>
                <c:pt idx="28">
                  <c:v>7.76</c:v>
                </c:pt>
                <c:pt idx="29">
                  <c:v>7.8</c:v>
                </c:pt>
                <c:pt idx="30">
                  <c:v>7.81</c:v>
                </c:pt>
                <c:pt idx="31">
                  <c:v>8.18</c:v>
                </c:pt>
                <c:pt idx="32">
                  <c:v>8.1999999999999993</c:v>
                </c:pt>
                <c:pt idx="33">
                  <c:v>8.4</c:v>
                </c:pt>
                <c:pt idx="34">
                  <c:v>8.51</c:v>
                </c:pt>
                <c:pt idx="35">
                  <c:v>8.89</c:v>
                </c:pt>
                <c:pt idx="36">
                  <c:v>9.01</c:v>
                </c:pt>
                <c:pt idx="37">
                  <c:v>9.08</c:v>
                </c:pt>
                <c:pt idx="38">
                  <c:v>9.18</c:v>
                </c:pt>
                <c:pt idx="39">
                  <c:v>9.2100000000000009</c:v>
                </c:pt>
                <c:pt idx="40">
                  <c:v>9.32</c:v>
                </c:pt>
                <c:pt idx="41">
                  <c:v>9.44</c:v>
                </c:pt>
                <c:pt idx="42">
                  <c:v>9.5399999999999991</c:v>
                </c:pt>
                <c:pt idx="43">
                  <c:v>9.56</c:v>
                </c:pt>
                <c:pt idx="44">
                  <c:v>9.6</c:v>
                </c:pt>
                <c:pt idx="45">
                  <c:v>9.7100000000000009</c:v>
                </c:pt>
                <c:pt idx="46">
                  <c:v>9.86</c:v>
                </c:pt>
                <c:pt idx="47">
                  <c:v>9.9</c:v>
                </c:pt>
                <c:pt idx="48">
                  <c:v>10.17</c:v>
                </c:pt>
                <c:pt idx="49">
                  <c:v>10.46</c:v>
                </c:pt>
                <c:pt idx="50">
                  <c:v>10.64</c:v>
                </c:pt>
                <c:pt idx="51">
                  <c:v>10.88</c:v>
                </c:pt>
                <c:pt idx="52">
                  <c:v>10.99</c:v>
                </c:pt>
                <c:pt idx="53">
                  <c:v>11.24</c:v>
                </c:pt>
                <c:pt idx="54">
                  <c:v>11.35</c:v>
                </c:pt>
                <c:pt idx="55">
                  <c:v>11.42</c:v>
                </c:pt>
                <c:pt idx="56">
                  <c:v>11.46</c:v>
                </c:pt>
                <c:pt idx="57">
                  <c:v>11.48</c:v>
                </c:pt>
                <c:pt idx="58">
                  <c:v>11.52</c:v>
                </c:pt>
                <c:pt idx="59">
                  <c:v>11.57</c:v>
                </c:pt>
                <c:pt idx="60">
                  <c:v>11.59</c:v>
                </c:pt>
                <c:pt idx="61">
                  <c:v>11.72</c:v>
                </c:pt>
                <c:pt idx="62">
                  <c:v>11.8</c:v>
                </c:pt>
                <c:pt idx="63">
                  <c:v>11.95</c:v>
                </c:pt>
                <c:pt idx="64">
                  <c:v>11.98</c:v>
                </c:pt>
                <c:pt idx="65">
                  <c:v>12.1</c:v>
                </c:pt>
                <c:pt idx="66">
                  <c:v>12.39</c:v>
                </c:pt>
                <c:pt idx="67">
                  <c:v>12.59</c:v>
                </c:pt>
                <c:pt idx="68">
                  <c:v>12.65</c:v>
                </c:pt>
                <c:pt idx="69">
                  <c:v>12.72</c:v>
                </c:pt>
                <c:pt idx="70">
                  <c:v>13.1</c:v>
                </c:pt>
                <c:pt idx="71">
                  <c:v>13.17</c:v>
                </c:pt>
                <c:pt idx="72">
                  <c:v>13.26</c:v>
                </c:pt>
                <c:pt idx="73">
                  <c:v>13.32</c:v>
                </c:pt>
                <c:pt idx="74">
                  <c:v>13.35</c:v>
                </c:pt>
                <c:pt idx="75">
                  <c:v>13.46</c:v>
                </c:pt>
                <c:pt idx="76">
                  <c:v>13.57</c:v>
                </c:pt>
                <c:pt idx="77">
                  <c:v>13.59</c:v>
                </c:pt>
                <c:pt idx="78">
                  <c:v>13.77</c:v>
                </c:pt>
                <c:pt idx="79">
                  <c:v>13.92</c:v>
                </c:pt>
                <c:pt idx="80">
                  <c:v>14.06</c:v>
                </c:pt>
                <c:pt idx="81">
                  <c:v>14.15</c:v>
                </c:pt>
                <c:pt idx="82">
                  <c:v>14.4</c:v>
                </c:pt>
                <c:pt idx="83">
                  <c:v>14.45</c:v>
                </c:pt>
                <c:pt idx="84">
                  <c:v>14.45</c:v>
                </c:pt>
                <c:pt idx="85">
                  <c:v>14.56</c:v>
                </c:pt>
                <c:pt idx="86">
                  <c:v>14.62</c:v>
                </c:pt>
                <c:pt idx="87">
                  <c:v>14.99</c:v>
                </c:pt>
                <c:pt idx="88">
                  <c:v>15.03</c:v>
                </c:pt>
                <c:pt idx="89">
                  <c:v>15.07</c:v>
                </c:pt>
                <c:pt idx="90">
                  <c:v>15.3</c:v>
                </c:pt>
                <c:pt idx="91">
                  <c:v>15.38</c:v>
                </c:pt>
                <c:pt idx="92">
                  <c:v>15.51</c:v>
                </c:pt>
                <c:pt idx="93">
                  <c:v>15.55</c:v>
                </c:pt>
                <c:pt idx="94">
                  <c:v>15.58</c:v>
                </c:pt>
                <c:pt idx="95">
                  <c:v>15.61</c:v>
                </c:pt>
                <c:pt idx="96">
                  <c:v>15.7</c:v>
                </c:pt>
                <c:pt idx="97">
                  <c:v>15.71</c:v>
                </c:pt>
                <c:pt idx="98">
                  <c:v>15.77</c:v>
                </c:pt>
                <c:pt idx="99">
                  <c:v>16.149999999999999</c:v>
                </c:pt>
                <c:pt idx="100">
                  <c:v>16.18</c:v>
                </c:pt>
                <c:pt idx="101">
                  <c:v>16.5</c:v>
                </c:pt>
                <c:pt idx="102">
                  <c:v>16.75</c:v>
                </c:pt>
                <c:pt idx="103">
                  <c:v>16.8</c:v>
                </c:pt>
                <c:pt idx="104">
                  <c:v>16.93</c:v>
                </c:pt>
                <c:pt idx="105">
                  <c:v>17.010000000000002</c:v>
                </c:pt>
                <c:pt idx="106">
                  <c:v>17.03</c:v>
                </c:pt>
                <c:pt idx="107">
                  <c:v>17.04</c:v>
                </c:pt>
                <c:pt idx="108">
                  <c:v>17.09</c:v>
                </c:pt>
                <c:pt idx="109">
                  <c:v>17.14</c:v>
                </c:pt>
                <c:pt idx="110">
                  <c:v>17.420000000000002</c:v>
                </c:pt>
                <c:pt idx="111">
                  <c:v>17.440000000000001</c:v>
                </c:pt>
                <c:pt idx="112">
                  <c:v>17.57</c:v>
                </c:pt>
                <c:pt idx="113">
                  <c:v>17.61</c:v>
                </c:pt>
                <c:pt idx="114">
                  <c:v>17.95</c:v>
                </c:pt>
                <c:pt idx="115">
                  <c:v>17.97</c:v>
                </c:pt>
                <c:pt idx="116">
                  <c:v>18</c:v>
                </c:pt>
                <c:pt idx="117">
                  <c:v>18.13</c:v>
                </c:pt>
                <c:pt idx="118">
                  <c:v>18.52</c:v>
                </c:pt>
                <c:pt idx="119">
                  <c:v>18.59</c:v>
                </c:pt>
                <c:pt idx="120">
                  <c:v>19.149999999999999</c:v>
                </c:pt>
                <c:pt idx="121">
                  <c:v>19.47</c:v>
                </c:pt>
                <c:pt idx="122">
                  <c:v>19.53</c:v>
                </c:pt>
                <c:pt idx="123">
                  <c:v>19.54</c:v>
                </c:pt>
                <c:pt idx="124">
                  <c:v>19.62</c:v>
                </c:pt>
                <c:pt idx="125">
                  <c:v>19.7</c:v>
                </c:pt>
                <c:pt idx="126">
                  <c:v>20.079999999999998</c:v>
                </c:pt>
                <c:pt idx="127">
                  <c:v>20.91</c:v>
                </c:pt>
                <c:pt idx="128">
                  <c:v>20.98</c:v>
                </c:pt>
                <c:pt idx="129">
                  <c:v>21.26</c:v>
                </c:pt>
                <c:pt idx="130">
                  <c:v>21.41</c:v>
                </c:pt>
                <c:pt idx="131">
                  <c:v>21.68</c:v>
                </c:pt>
                <c:pt idx="132">
                  <c:v>21.81</c:v>
                </c:pt>
                <c:pt idx="133">
                  <c:v>22.24</c:v>
                </c:pt>
                <c:pt idx="134">
                  <c:v>22.83</c:v>
                </c:pt>
                <c:pt idx="135">
                  <c:v>23.05</c:v>
                </c:pt>
                <c:pt idx="136">
                  <c:v>23.65</c:v>
                </c:pt>
                <c:pt idx="137">
                  <c:v>23.81</c:v>
                </c:pt>
                <c:pt idx="138">
                  <c:v>23.87</c:v>
                </c:pt>
                <c:pt idx="139">
                  <c:v>24.69</c:v>
                </c:pt>
                <c:pt idx="140">
                  <c:v>25.37</c:v>
                </c:pt>
                <c:pt idx="141">
                  <c:v>25.46</c:v>
                </c:pt>
                <c:pt idx="142">
                  <c:v>26.14</c:v>
                </c:pt>
                <c:pt idx="143">
                  <c:v>26.6</c:v>
                </c:pt>
                <c:pt idx="144">
                  <c:v>26.71</c:v>
                </c:pt>
                <c:pt idx="145">
                  <c:v>26.93</c:v>
                </c:pt>
                <c:pt idx="146">
                  <c:v>27.39</c:v>
                </c:pt>
                <c:pt idx="147">
                  <c:v>27.5</c:v>
                </c:pt>
                <c:pt idx="148">
                  <c:v>27.73</c:v>
                </c:pt>
                <c:pt idx="149">
                  <c:v>27.76</c:v>
                </c:pt>
                <c:pt idx="150">
                  <c:v>28.18</c:v>
                </c:pt>
                <c:pt idx="151">
                  <c:v>28.52</c:v>
                </c:pt>
                <c:pt idx="152">
                  <c:v>28.56</c:v>
                </c:pt>
                <c:pt idx="153">
                  <c:v>28.8</c:v>
                </c:pt>
                <c:pt idx="154">
                  <c:v>29.25</c:v>
                </c:pt>
                <c:pt idx="155">
                  <c:v>29.5</c:v>
                </c:pt>
                <c:pt idx="156">
                  <c:v>29.7</c:v>
                </c:pt>
                <c:pt idx="157">
                  <c:v>29.94</c:v>
                </c:pt>
                <c:pt idx="158">
                  <c:v>30.17</c:v>
                </c:pt>
                <c:pt idx="159">
                  <c:v>30.26</c:v>
                </c:pt>
                <c:pt idx="160">
                  <c:v>31.11</c:v>
                </c:pt>
                <c:pt idx="161">
                  <c:v>31.34</c:v>
                </c:pt>
                <c:pt idx="162">
                  <c:v>32.54</c:v>
                </c:pt>
                <c:pt idx="163">
                  <c:v>33.07</c:v>
                </c:pt>
                <c:pt idx="164">
                  <c:v>33.200000000000003</c:v>
                </c:pt>
                <c:pt idx="165">
                  <c:v>33.659999999999997</c:v>
                </c:pt>
                <c:pt idx="166">
                  <c:v>34.24</c:v>
                </c:pt>
                <c:pt idx="167">
                  <c:v>34.840000000000003</c:v>
                </c:pt>
                <c:pt idx="168">
                  <c:v>35.01</c:v>
                </c:pt>
                <c:pt idx="169">
                  <c:v>35.299999999999997</c:v>
                </c:pt>
                <c:pt idx="170">
                  <c:v>35.369999999999997</c:v>
                </c:pt>
                <c:pt idx="171">
                  <c:v>35.770000000000003</c:v>
                </c:pt>
                <c:pt idx="172">
                  <c:v>36.03</c:v>
                </c:pt>
                <c:pt idx="173">
                  <c:v>36.24</c:v>
                </c:pt>
                <c:pt idx="174">
                  <c:v>36.36</c:v>
                </c:pt>
                <c:pt idx="175">
                  <c:v>36.47</c:v>
                </c:pt>
                <c:pt idx="176">
                  <c:v>36.909999999999997</c:v>
                </c:pt>
                <c:pt idx="177">
                  <c:v>37.700000000000003</c:v>
                </c:pt>
                <c:pt idx="178">
                  <c:v>37.880000000000003</c:v>
                </c:pt>
                <c:pt idx="179">
                  <c:v>37.9</c:v>
                </c:pt>
                <c:pt idx="180">
                  <c:v>38.369999999999997</c:v>
                </c:pt>
                <c:pt idx="181">
                  <c:v>38.54</c:v>
                </c:pt>
                <c:pt idx="182">
                  <c:v>38.89</c:v>
                </c:pt>
                <c:pt idx="183">
                  <c:v>39.14</c:v>
                </c:pt>
                <c:pt idx="184">
                  <c:v>39.68</c:v>
                </c:pt>
                <c:pt idx="185">
                  <c:v>40.85</c:v>
                </c:pt>
                <c:pt idx="186">
                  <c:v>41.54</c:v>
                </c:pt>
                <c:pt idx="187">
                  <c:v>42.68</c:v>
                </c:pt>
                <c:pt idx="188">
                  <c:v>42.74</c:v>
                </c:pt>
                <c:pt idx="189">
                  <c:v>42.81</c:v>
                </c:pt>
                <c:pt idx="190">
                  <c:v>43.27</c:v>
                </c:pt>
                <c:pt idx="191">
                  <c:v>44.64</c:v>
                </c:pt>
                <c:pt idx="192">
                  <c:v>47.76</c:v>
                </c:pt>
                <c:pt idx="193">
                  <c:v>47.82</c:v>
                </c:pt>
                <c:pt idx="194">
                  <c:v>54.72</c:v>
                </c:pt>
                <c:pt idx="195">
                  <c:v>55.62</c:v>
                </c:pt>
                <c:pt idx="196">
                  <c:v>57.92</c:v>
                </c:pt>
                <c:pt idx="197">
                  <c:v>58.43</c:v>
                </c:pt>
              </c:numCache>
            </c:numRef>
          </c:val>
          <c:smooth val="0"/>
          <c:extLst xmlns:c16r2="http://schemas.microsoft.com/office/drawing/2015/06/chart">
            <c:ext xmlns:c16="http://schemas.microsoft.com/office/drawing/2014/chart" uri="{C3380CC4-5D6E-409C-BE32-E72D297353CC}">
              <c16:uniqueId val="{00000001-8628-4402-A361-7B9BACD7AF83}"/>
            </c:ext>
          </c:extLst>
        </c:ser>
        <c:ser>
          <c:idx val="1"/>
          <c:order val="1"/>
          <c:tx>
            <c:strRef>
              <c:f>'PolicyMap Data 2019-09-01 1730U'!$I$1</c:f>
              <c:strCache>
                <c:ptCount val="1"/>
                <c:pt idx="0">
                  <c:v>%BLACK </c:v>
                </c:pt>
              </c:strCache>
            </c:strRef>
          </c:tx>
          <c:spPr>
            <a:ln w="28575" cap="rnd">
              <a:solidFill>
                <a:schemeClr val="accent2"/>
              </a:solidFill>
              <a:round/>
            </a:ln>
            <a:effectLst/>
          </c:spPr>
          <c:marker>
            <c:symbol val="none"/>
          </c:marker>
          <c:trendline>
            <c:spPr>
              <a:ln w="63500" cap="rnd">
                <a:solidFill>
                  <a:schemeClr val="accent2"/>
                </a:solidFill>
                <a:prstDash val="sysDot"/>
              </a:ln>
              <a:effectLst/>
            </c:spPr>
            <c:trendlineType val="linear"/>
            <c:dispRSqr val="0"/>
            <c:dispEq val="0"/>
          </c:trendline>
          <c:cat>
            <c:strRef>
              <c:f>'PolicyMap Data 2019-09-01 1730U'!$G$2:$G$199</c:f>
              <c:strCache>
                <c:ptCount val="198"/>
                <c:pt idx="0">
                  <c:v>24510270802</c:v>
                </c:pt>
                <c:pt idx="1">
                  <c:v>24510271200</c:v>
                </c:pt>
                <c:pt idx="2">
                  <c:v>24510272004</c:v>
                </c:pt>
                <c:pt idx="3">
                  <c:v>24510260401</c:v>
                </c:pt>
                <c:pt idx="4">
                  <c:v>24510130805</c:v>
                </c:pt>
                <c:pt idx="5">
                  <c:v>24510270401</c:v>
                </c:pt>
                <c:pt idx="6">
                  <c:v>24510272003</c:v>
                </c:pt>
                <c:pt idx="7">
                  <c:v>24510010200</c:v>
                </c:pt>
                <c:pt idx="8">
                  <c:v>24510220100</c:v>
                </c:pt>
                <c:pt idx="9">
                  <c:v>24510240200</c:v>
                </c:pt>
                <c:pt idx="10">
                  <c:v>24510280403</c:v>
                </c:pt>
                <c:pt idx="11">
                  <c:v>24510271300</c:v>
                </c:pt>
                <c:pt idx="12">
                  <c:v>24510230200</c:v>
                </c:pt>
                <c:pt idx="13">
                  <c:v>24510240300</c:v>
                </c:pt>
                <c:pt idx="14">
                  <c:v>24510260203</c:v>
                </c:pt>
                <c:pt idx="15">
                  <c:v>24510271503</c:v>
                </c:pt>
                <c:pt idx="16">
                  <c:v>24510250101</c:v>
                </c:pt>
                <c:pt idx="17">
                  <c:v>24510280101</c:v>
                </c:pt>
                <c:pt idx="18">
                  <c:v>24510270804</c:v>
                </c:pt>
                <c:pt idx="19">
                  <c:v>24510260800</c:v>
                </c:pt>
                <c:pt idx="20">
                  <c:v>24510280500</c:v>
                </c:pt>
                <c:pt idx="21">
                  <c:v>24510280401</c:v>
                </c:pt>
                <c:pt idx="22">
                  <c:v>24510270902</c:v>
                </c:pt>
                <c:pt idx="23">
                  <c:v>24510270901</c:v>
                </c:pt>
                <c:pt idx="24">
                  <c:v>24510250102</c:v>
                </c:pt>
                <c:pt idx="25">
                  <c:v>24510270701</c:v>
                </c:pt>
                <c:pt idx="26">
                  <c:v>24510271101</c:v>
                </c:pt>
                <c:pt idx="27">
                  <c:v>24510271501</c:v>
                </c:pt>
                <c:pt idx="28">
                  <c:v>24510120100</c:v>
                </c:pt>
                <c:pt idx="29">
                  <c:v>24510271400</c:v>
                </c:pt>
                <c:pt idx="30">
                  <c:v>24510270200</c:v>
                </c:pt>
                <c:pt idx="31">
                  <c:v>24510270803</c:v>
                </c:pt>
                <c:pt idx="32">
                  <c:v>24510170100</c:v>
                </c:pt>
                <c:pt idx="33">
                  <c:v>24510090200</c:v>
                </c:pt>
                <c:pt idx="34">
                  <c:v>24510272007</c:v>
                </c:pt>
                <c:pt idx="35">
                  <c:v>24510272005</c:v>
                </c:pt>
                <c:pt idx="36">
                  <c:v>24510260201</c:v>
                </c:pt>
                <c:pt idx="37">
                  <c:v>24510090300</c:v>
                </c:pt>
                <c:pt idx="38">
                  <c:v>24510270600</c:v>
                </c:pt>
                <c:pt idx="39">
                  <c:v>24510260402</c:v>
                </c:pt>
                <c:pt idx="40">
                  <c:v>24510260303</c:v>
                </c:pt>
                <c:pt idx="41">
                  <c:v>24510272006</c:v>
                </c:pt>
                <c:pt idx="42">
                  <c:v>24510280302</c:v>
                </c:pt>
                <c:pt idx="43">
                  <c:v>24510180100</c:v>
                </c:pt>
                <c:pt idx="44">
                  <c:v>24510130700</c:v>
                </c:pt>
                <c:pt idx="45">
                  <c:v>24510230300</c:v>
                </c:pt>
                <c:pt idx="46">
                  <c:v>24510250303</c:v>
                </c:pt>
                <c:pt idx="47">
                  <c:v>24510130600</c:v>
                </c:pt>
                <c:pt idx="48">
                  <c:v>24510010100</c:v>
                </c:pt>
                <c:pt idx="49">
                  <c:v>24510120700</c:v>
                </c:pt>
                <c:pt idx="50">
                  <c:v>24510270501</c:v>
                </c:pt>
                <c:pt idx="51">
                  <c:v>24510260101</c:v>
                </c:pt>
                <c:pt idx="52">
                  <c:v>24510270801</c:v>
                </c:pt>
                <c:pt idx="53">
                  <c:v>24510271900</c:v>
                </c:pt>
                <c:pt idx="54">
                  <c:v>24510250207</c:v>
                </c:pt>
                <c:pt idx="55">
                  <c:v>24510130804</c:v>
                </c:pt>
                <c:pt idx="56">
                  <c:v>24510270302</c:v>
                </c:pt>
                <c:pt idx="57">
                  <c:v>24510270301</c:v>
                </c:pt>
                <c:pt idx="58">
                  <c:v>24510280402</c:v>
                </c:pt>
                <c:pt idx="59">
                  <c:v>24510271102</c:v>
                </c:pt>
                <c:pt idx="60">
                  <c:v>24510240400</c:v>
                </c:pt>
                <c:pt idx="61">
                  <c:v>24510100200</c:v>
                </c:pt>
                <c:pt idx="62">
                  <c:v>24510260403</c:v>
                </c:pt>
                <c:pt idx="63">
                  <c:v>24510010300</c:v>
                </c:pt>
                <c:pt idx="64">
                  <c:v>24510270703</c:v>
                </c:pt>
                <c:pt idx="65">
                  <c:v>24510250204</c:v>
                </c:pt>
                <c:pt idx="66">
                  <c:v>24510270502</c:v>
                </c:pt>
                <c:pt idx="67">
                  <c:v>24510250103</c:v>
                </c:pt>
                <c:pt idx="68">
                  <c:v>24510200701</c:v>
                </c:pt>
                <c:pt idx="69">
                  <c:v>24510260301</c:v>
                </c:pt>
                <c:pt idx="70">
                  <c:v>24510240100</c:v>
                </c:pt>
                <c:pt idx="71">
                  <c:v>24510260605</c:v>
                </c:pt>
                <c:pt idx="72">
                  <c:v>24510080101</c:v>
                </c:pt>
                <c:pt idx="73">
                  <c:v>24510060400</c:v>
                </c:pt>
                <c:pt idx="74">
                  <c:v>24510280404</c:v>
                </c:pt>
                <c:pt idx="75">
                  <c:v>24510260302</c:v>
                </c:pt>
                <c:pt idx="76">
                  <c:v>24510130803</c:v>
                </c:pt>
                <c:pt idx="77">
                  <c:v>24510260900</c:v>
                </c:pt>
                <c:pt idx="78">
                  <c:v>24510120201</c:v>
                </c:pt>
                <c:pt idx="79">
                  <c:v>24510260700</c:v>
                </c:pt>
                <c:pt idx="80">
                  <c:v>24510010500</c:v>
                </c:pt>
                <c:pt idx="81">
                  <c:v>24510090100</c:v>
                </c:pt>
                <c:pt idx="82">
                  <c:v>24510260501</c:v>
                </c:pt>
                <c:pt idx="83">
                  <c:v>24510270101</c:v>
                </c:pt>
                <c:pt idx="84">
                  <c:v>24510110200</c:v>
                </c:pt>
                <c:pt idx="85">
                  <c:v>24510261100</c:v>
                </c:pt>
                <c:pt idx="86">
                  <c:v>24510140100</c:v>
                </c:pt>
                <c:pt idx="87">
                  <c:v>24510020300</c:v>
                </c:pt>
                <c:pt idx="88">
                  <c:v>24510270102</c:v>
                </c:pt>
                <c:pt idx="89">
                  <c:v>24510271002</c:v>
                </c:pt>
                <c:pt idx="90">
                  <c:v>24510270402</c:v>
                </c:pt>
                <c:pt idx="91">
                  <c:v>24510110100</c:v>
                </c:pt>
                <c:pt idx="92">
                  <c:v>24510280102</c:v>
                </c:pt>
                <c:pt idx="93">
                  <c:v>24510260102</c:v>
                </c:pt>
                <c:pt idx="94">
                  <c:v>24510250205</c:v>
                </c:pt>
                <c:pt idx="95">
                  <c:v>24510230100</c:v>
                </c:pt>
                <c:pt idx="96">
                  <c:v>24510151100</c:v>
                </c:pt>
                <c:pt idx="97">
                  <c:v>24510030200</c:v>
                </c:pt>
                <c:pt idx="98">
                  <c:v>24510270903</c:v>
                </c:pt>
                <c:pt idx="99">
                  <c:v>24510120202</c:v>
                </c:pt>
                <c:pt idx="100">
                  <c:v>24510070400</c:v>
                </c:pt>
                <c:pt idx="101">
                  <c:v>24510080302</c:v>
                </c:pt>
                <c:pt idx="102">
                  <c:v>24510040100</c:v>
                </c:pt>
                <c:pt idx="103">
                  <c:v>24510150500</c:v>
                </c:pt>
                <c:pt idx="104">
                  <c:v>24510130806</c:v>
                </c:pt>
                <c:pt idx="105">
                  <c:v>24510210100</c:v>
                </c:pt>
                <c:pt idx="106">
                  <c:v>24510160801</c:v>
                </c:pt>
                <c:pt idx="107">
                  <c:v>24510260202</c:v>
                </c:pt>
                <c:pt idx="108">
                  <c:v>24510260604</c:v>
                </c:pt>
                <c:pt idx="109">
                  <c:v>24510270805</c:v>
                </c:pt>
                <c:pt idx="110">
                  <c:v>24510250203</c:v>
                </c:pt>
                <c:pt idx="111">
                  <c:v>24510020100</c:v>
                </c:pt>
                <c:pt idx="112">
                  <c:v>24510270702</c:v>
                </c:pt>
                <c:pt idx="113">
                  <c:v>24510280301</c:v>
                </c:pt>
                <c:pt idx="114">
                  <c:v>24510160802</c:v>
                </c:pt>
                <c:pt idx="115">
                  <c:v>24510120600</c:v>
                </c:pt>
                <c:pt idx="116">
                  <c:v>24510120300</c:v>
                </c:pt>
                <c:pt idx="117">
                  <c:v>24510060300</c:v>
                </c:pt>
                <c:pt idx="118">
                  <c:v>24510271600</c:v>
                </c:pt>
                <c:pt idx="119">
                  <c:v>24510280200</c:v>
                </c:pt>
                <c:pt idx="120">
                  <c:v>24510160500</c:v>
                </c:pt>
                <c:pt idx="121">
                  <c:v>24510250206</c:v>
                </c:pt>
                <c:pt idx="122">
                  <c:v>24510260404</c:v>
                </c:pt>
                <c:pt idx="123">
                  <c:v>24510151200</c:v>
                </c:pt>
                <c:pt idx="124">
                  <c:v>24510090500</c:v>
                </c:pt>
                <c:pt idx="125">
                  <c:v>24510170200</c:v>
                </c:pt>
                <c:pt idx="126">
                  <c:v>24510020200</c:v>
                </c:pt>
                <c:pt idx="127">
                  <c:v>24510030100</c:v>
                </c:pt>
                <c:pt idx="128">
                  <c:v>24510120500</c:v>
                </c:pt>
                <c:pt idx="129">
                  <c:v>24510010400</c:v>
                </c:pt>
                <c:pt idx="130">
                  <c:v>24510271801</c:v>
                </c:pt>
                <c:pt idx="131">
                  <c:v>24510200800</c:v>
                </c:pt>
                <c:pt idx="132">
                  <c:v>24510130100</c:v>
                </c:pt>
                <c:pt idx="133">
                  <c:v>24510060100</c:v>
                </c:pt>
                <c:pt idx="134">
                  <c:v>24510090400</c:v>
                </c:pt>
                <c:pt idx="135">
                  <c:v>24510130200</c:v>
                </c:pt>
                <c:pt idx="136">
                  <c:v>24510271001</c:v>
                </c:pt>
                <c:pt idx="137">
                  <c:v>24510250301</c:v>
                </c:pt>
                <c:pt idx="138">
                  <c:v>24510261000</c:v>
                </c:pt>
                <c:pt idx="139">
                  <c:v>24510080102</c:v>
                </c:pt>
                <c:pt idx="140">
                  <c:v>24510150702</c:v>
                </c:pt>
                <c:pt idx="141">
                  <c:v>24510090700</c:v>
                </c:pt>
                <c:pt idx="142">
                  <c:v>24510150900</c:v>
                </c:pt>
                <c:pt idx="143">
                  <c:v>24510080200</c:v>
                </c:pt>
                <c:pt idx="144">
                  <c:v>24510060200</c:v>
                </c:pt>
                <c:pt idx="145">
                  <c:v>24510100100</c:v>
                </c:pt>
                <c:pt idx="146">
                  <c:v>24510151000</c:v>
                </c:pt>
                <c:pt idx="147">
                  <c:v>24510210200</c:v>
                </c:pt>
                <c:pt idx="148">
                  <c:v>24510271700</c:v>
                </c:pt>
                <c:pt idx="149">
                  <c:v>24510150800</c:v>
                </c:pt>
                <c:pt idx="150">
                  <c:v>24510250402</c:v>
                </c:pt>
                <c:pt idx="151">
                  <c:v>24510200702</c:v>
                </c:pt>
                <c:pt idx="152">
                  <c:v>24510180300</c:v>
                </c:pt>
                <c:pt idx="153">
                  <c:v>24510150701</c:v>
                </c:pt>
                <c:pt idx="154">
                  <c:v>24510250401</c:v>
                </c:pt>
                <c:pt idx="155">
                  <c:v>24510080500</c:v>
                </c:pt>
                <c:pt idx="156">
                  <c:v>24510151300</c:v>
                </c:pt>
                <c:pt idx="157">
                  <c:v>24510040200</c:v>
                </c:pt>
                <c:pt idx="158">
                  <c:v>24510250500</c:v>
                </c:pt>
                <c:pt idx="159">
                  <c:v>24510070100</c:v>
                </c:pt>
                <c:pt idx="160">
                  <c:v>24510150100</c:v>
                </c:pt>
                <c:pt idx="161">
                  <c:v>24510090600</c:v>
                </c:pt>
                <c:pt idx="162">
                  <c:v>24510120400</c:v>
                </c:pt>
                <c:pt idx="163">
                  <c:v>24510271802</c:v>
                </c:pt>
                <c:pt idx="164">
                  <c:v>24510130400</c:v>
                </c:pt>
                <c:pt idx="165">
                  <c:v>24510090900</c:v>
                </c:pt>
                <c:pt idx="166">
                  <c:v>24510140300</c:v>
                </c:pt>
                <c:pt idx="167">
                  <c:v>24510160600</c:v>
                </c:pt>
                <c:pt idx="168">
                  <c:v>24510140200</c:v>
                </c:pt>
                <c:pt idx="169">
                  <c:v>24510200600</c:v>
                </c:pt>
                <c:pt idx="170">
                  <c:v>24510200500</c:v>
                </c:pt>
                <c:pt idx="171">
                  <c:v>24510150600</c:v>
                </c:pt>
                <c:pt idx="172">
                  <c:v>24510160200</c:v>
                </c:pt>
                <c:pt idx="173">
                  <c:v>24510070200</c:v>
                </c:pt>
                <c:pt idx="174">
                  <c:v>24510160700</c:v>
                </c:pt>
                <c:pt idx="175">
                  <c:v>24510190100</c:v>
                </c:pt>
                <c:pt idx="176">
                  <c:v>24510090800</c:v>
                </c:pt>
                <c:pt idx="177">
                  <c:v>24510170300</c:v>
                </c:pt>
                <c:pt idx="178">
                  <c:v>24510200200</c:v>
                </c:pt>
                <c:pt idx="179">
                  <c:v>24510130300</c:v>
                </c:pt>
                <c:pt idx="180">
                  <c:v>24510150300</c:v>
                </c:pt>
                <c:pt idx="181">
                  <c:v>24510150400</c:v>
                </c:pt>
                <c:pt idx="182">
                  <c:v>24510190300</c:v>
                </c:pt>
                <c:pt idx="183">
                  <c:v>24510190200</c:v>
                </c:pt>
                <c:pt idx="184">
                  <c:v>24510200100</c:v>
                </c:pt>
                <c:pt idx="185">
                  <c:v>24510080800</c:v>
                </c:pt>
                <c:pt idx="186">
                  <c:v>24510180200</c:v>
                </c:pt>
                <c:pt idx="187">
                  <c:v>24510070300</c:v>
                </c:pt>
                <c:pt idx="188">
                  <c:v>24510080600</c:v>
                </c:pt>
                <c:pt idx="189">
                  <c:v>24510200400</c:v>
                </c:pt>
                <c:pt idx="190">
                  <c:v>24510080301</c:v>
                </c:pt>
                <c:pt idx="191">
                  <c:v>24510160100</c:v>
                </c:pt>
                <c:pt idx="192">
                  <c:v>24510150200</c:v>
                </c:pt>
                <c:pt idx="193">
                  <c:v>24510200300</c:v>
                </c:pt>
                <c:pt idx="194">
                  <c:v>24510080400</c:v>
                </c:pt>
                <c:pt idx="195">
                  <c:v>24510160300</c:v>
                </c:pt>
                <c:pt idx="196">
                  <c:v>24510160400</c:v>
                </c:pt>
                <c:pt idx="197">
                  <c:v>24510080700</c:v>
                </c:pt>
              </c:strCache>
            </c:strRef>
          </c:cat>
          <c:val>
            <c:numRef>
              <c:f>'PolicyMap Data 2019-09-01 1730U'!$I$2:$I$199</c:f>
              <c:numCache>
                <c:formatCode>General</c:formatCode>
                <c:ptCount val="198"/>
                <c:pt idx="0">
                  <c:v>91.29</c:v>
                </c:pt>
                <c:pt idx="1">
                  <c:v>14.35</c:v>
                </c:pt>
                <c:pt idx="2">
                  <c:v>14.64</c:v>
                </c:pt>
                <c:pt idx="3">
                  <c:v>13.42</c:v>
                </c:pt>
                <c:pt idx="4">
                  <c:v>86.42</c:v>
                </c:pt>
                <c:pt idx="5">
                  <c:v>68.680000000000007</c:v>
                </c:pt>
                <c:pt idx="6">
                  <c:v>30.39</c:v>
                </c:pt>
                <c:pt idx="7">
                  <c:v>5.21</c:v>
                </c:pt>
                <c:pt idx="8">
                  <c:v>15.2</c:v>
                </c:pt>
                <c:pt idx="9">
                  <c:v>8.08</c:v>
                </c:pt>
                <c:pt idx="10">
                  <c:v>68.64</c:v>
                </c:pt>
                <c:pt idx="11">
                  <c:v>5.93</c:v>
                </c:pt>
                <c:pt idx="12">
                  <c:v>13.34</c:v>
                </c:pt>
                <c:pt idx="13">
                  <c:v>2.8</c:v>
                </c:pt>
                <c:pt idx="14">
                  <c:v>94.71</c:v>
                </c:pt>
                <c:pt idx="15">
                  <c:v>4.0599999999999996</c:v>
                </c:pt>
                <c:pt idx="16">
                  <c:v>81.12</c:v>
                </c:pt>
                <c:pt idx="17">
                  <c:v>88.23</c:v>
                </c:pt>
                <c:pt idx="18">
                  <c:v>46.47</c:v>
                </c:pt>
                <c:pt idx="19">
                  <c:v>22.49</c:v>
                </c:pt>
                <c:pt idx="20">
                  <c:v>88.7</c:v>
                </c:pt>
                <c:pt idx="21">
                  <c:v>79.23</c:v>
                </c:pt>
                <c:pt idx="22">
                  <c:v>91.11</c:v>
                </c:pt>
                <c:pt idx="23">
                  <c:v>95.98</c:v>
                </c:pt>
                <c:pt idx="24">
                  <c:v>95.78</c:v>
                </c:pt>
                <c:pt idx="25">
                  <c:v>92.95</c:v>
                </c:pt>
                <c:pt idx="26">
                  <c:v>33.64</c:v>
                </c:pt>
                <c:pt idx="27">
                  <c:v>12.02</c:v>
                </c:pt>
                <c:pt idx="28">
                  <c:v>8.56</c:v>
                </c:pt>
                <c:pt idx="29">
                  <c:v>6.45</c:v>
                </c:pt>
                <c:pt idx="30">
                  <c:v>41.53</c:v>
                </c:pt>
                <c:pt idx="31">
                  <c:v>89.03</c:v>
                </c:pt>
                <c:pt idx="32">
                  <c:v>64.12</c:v>
                </c:pt>
                <c:pt idx="33">
                  <c:v>79.12</c:v>
                </c:pt>
                <c:pt idx="34">
                  <c:v>45.33</c:v>
                </c:pt>
                <c:pt idx="35">
                  <c:v>9.74</c:v>
                </c:pt>
                <c:pt idx="36">
                  <c:v>80.78</c:v>
                </c:pt>
                <c:pt idx="37">
                  <c:v>67.709999999999994</c:v>
                </c:pt>
                <c:pt idx="38">
                  <c:v>59.48</c:v>
                </c:pt>
                <c:pt idx="39">
                  <c:v>91</c:v>
                </c:pt>
                <c:pt idx="40">
                  <c:v>64.94</c:v>
                </c:pt>
                <c:pt idx="41">
                  <c:v>47.59</c:v>
                </c:pt>
                <c:pt idx="42">
                  <c:v>94.18</c:v>
                </c:pt>
                <c:pt idx="43">
                  <c:v>99.02</c:v>
                </c:pt>
                <c:pt idx="44">
                  <c:v>7.47</c:v>
                </c:pt>
                <c:pt idx="45">
                  <c:v>4.3600000000000003</c:v>
                </c:pt>
                <c:pt idx="46">
                  <c:v>24.42</c:v>
                </c:pt>
                <c:pt idx="47">
                  <c:v>6.95</c:v>
                </c:pt>
                <c:pt idx="48">
                  <c:v>6.84</c:v>
                </c:pt>
                <c:pt idx="49">
                  <c:v>22.53</c:v>
                </c:pt>
                <c:pt idx="50">
                  <c:v>42.06</c:v>
                </c:pt>
                <c:pt idx="51">
                  <c:v>65.44</c:v>
                </c:pt>
                <c:pt idx="52">
                  <c:v>79.849999999999994</c:v>
                </c:pt>
                <c:pt idx="53">
                  <c:v>73.45</c:v>
                </c:pt>
                <c:pt idx="54">
                  <c:v>89.06</c:v>
                </c:pt>
                <c:pt idx="55">
                  <c:v>7.57</c:v>
                </c:pt>
                <c:pt idx="56">
                  <c:v>46.16</c:v>
                </c:pt>
                <c:pt idx="57">
                  <c:v>59.11</c:v>
                </c:pt>
                <c:pt idx="58">
                  <c:v>96.68</c:v>
                </c:pt>
                <c:pt idx="59">
                  <c:v>19.22</c:v>
                </c:pt>
                <c:pt idx="60">
                  <c:v>0.59</c:v>
                </c:pt>
                <c:pt idx="61">
                  <c:v>96.33</c:v>
                </c:pt>
                <c:pt idx="62">
                  <c:v>91.58</c:v>
                </c:pt>
                <c:pt idx="63">
                  <c:v>2.04</c:v>
                </c:pt>
                <c:pt idx="64">
                  <c:v>35.75</c:v>
                </c:pt>
                <c:pt idx="65">
                  <c:v>92.54</c:v>
                </c:pt>
                <c:pt idx="66">
                  <c:v>58.25</c:v>
                </c:pt>
                <c:pt idx="67">
                  <c:v>29.79</c:v>
                </c:pt>
                <c:pt idx="68">
                  <c:v>98.87</c:v>
                </c:pt>
                <c:pt idx="69">
                  <c:v>88.88</c:v>
                </c:pt>
                <c:pt idx="70">
                  <c:v>3.07</c:v>
                </c:pt>
                <c:pt idx="71">
                  <c:v>16.78</c:v>
                </c:pt>
                <c:pt idx="72">
                  <c:v>66.540000000000006</c:v>
                </c:pt>
                <c:pt idx="73">
                  <c:v>64.760000000000005</c:v>
                </c:pt>
                <c:pt idx="74">
                  <c:v>90.15</c:v>
                </c:pt>
                <c:pt idx="75">
                  <c:v>90.96</c:v>
                </c:pt>
                <c:pt idx="76">
                  <c:v>9.93</c:v>
                </c:pt>
                <c:pt idx="77">
                  <c:v>7.65</c:v>
                </c:pt>
                <c:pt idx="78">
                  <c:v>17.98</c:v>
                </c:pt>
                <c:pt idx="79">
                  <c:v>2.34</c:v>
                </c:pt>
                <c:pt idx="80">
                  <c:v>4.26</c:v>
                </c:pt>
                <c:pt idx="81">
                  <c:v>83.78</c:v>
                </c:pt>
                <c:pt idx="82">
                  <c:v>10.42</c:v>
                </c:pt>
                <c:pt idx="83">
                  <c:v>50.45</c:v>
                </c:pt>
                <c:pt idx="84">
                  <c:v>22.15</c:v>
                </c:pt>
                <c:pt idx="85">
                  <c:v>7</c:v>
                </c:pt>
                <c:pt idx="86">
                  <c:v>34.17</c:v>
                </c:pt>
                <c:pt idx="87">
                  <c:v>2.23</c:v>
                </c:pt>
                <c:pt idx="88">
                  <c:v>62.76</c:v>
                </c:pt>
                <c:pt idx="89">
                  <c:v>95.08</c:v>
                </c:pt>
                <c:pt idx="90">
                  <c:v>57.95</c:v>
                </c:pt>
                <c:pt idx="91">
                  <c:v>22.14</c:v>
                </c:pt>
                <c:pt idx="92">
                  <c:v>97.39</c:v>
                </c:pt>
                <c:pt idx="93">
                  <c:v>84.77</c:v>
                </c:pt>
                <c:pt idx="94">
                  <c:v>54.63</c:v>
                </c:pt>
                <c:pt idx="95">
                  <c:v>35.18</c:v>
                </c:pt>
                <c:pt idx="96">
                  <c:v>98.66</c:v>
                </c:pt>
                <c:pt idx="97">
                  <c:v>31.16</c:v>
                </c:pt>
                <c:pt idx="98">
                  <c:v>73.89</c:v>
                </c:pt>
                <c:pt idx="99">
                  <c:v>11.49</c:v>
                </c:pt>
                <c:pt idx="100">
                  <c:v>85.69</c:v>
                </c:pt>
                <c:pt idx="101">
                  <c:v>96.04</c:v>
                </c:pt>
                <c:pt idx="102">
                  <c:v>14.08</c:v>
                </c:pt>
                <c:pt idx="103">
                  <c:v>96.02</c:v>
                </c:pt>
                <c:pt idx="104">
                  <c:v>18.920000000000002</c:v>
                </c:pt>
                <c:pt idx="105">
                  <c:v>64.34</c:v>
                </c:pt>
                <c:pt idx="106">
                  <c:v>97.03</c:v>
                </c:pt>
                <c:pt idx="107">
                  <c:v>86.34</c:v>
                </c:pt>
                <c:pt idx="108">
                  <c:v>70.66</c:v>
                </c:pt>
                <c:pt idx="109">
                  <c:v>84.24</c:v>
                </c:pt>
                <c:pt idx="110">
                  <c:v>77.5</c:v>
                </c:pt>
                <c:pt idx="111">
                  <c:v>6.61</c:v>
                </c:pt>
                <c:pt idx="112">
                  <c:v>66.260000000000005</c:v>
                </c:pt>
                <c:pt idx="113">
                  <c:v>80.599999999999994</c:v>
                </c:pt>
                <c:pt idx="114">
                  <c:v>97.07</c:v>
                </c:pt>
                <c:pt idx="115">
                  <c:v>46.45</c:v>
                </c:pt>
                <c:pt idx="116">
                  <c:v>49.38</c:v>
                </c:pt>
                <c:pt idx="117">
                  <c:v>43.71</c:v>
                </c:pt>
                <c:pt idx="118">
                  <c:v>97.1</c:v>
                </c:pt>
                <c:pt idx="119">
                  <c:v>91.36</c:v>
                </c:pt>
                <c:pt idx="120">
                  <c:v>100</c:v>
                </c:pt>
                <c:pt idx="121">
                  <c:v>13.21</c:v>
                </c:pt>
                <c:pt idx="122">
                  <c:v>31.18</c:v>
                </c:pt>
                <c:pt idx="123">
                  <c:v>94.69</c:v>
                </c:pt>
                <c:pt idx="124">
                  <c:v>76.239999999999995</c:v>
                </c:pt>
                <c:pt idx="125">
                  <c:v>87.08</c:v>
                </c:pt>
                <c:pt idx="126">
                  <c:v>13.19</c:v>
                </c:pt>
                <c:pt idx="127">
                  <c:v>66.62</c:v>
                </c:pt>
                <c:pt idx="128">
                  <c:v>57.14</c:v>
                </c:pt>
                <c:pt idx="129">
                  <c:v>2.25</c:v>
                </c:pt>
                <c:pt idx="130">
                  <c:v>93.58</c:v>
                </c:pt>
                <c:pt idx="131">
                  <c:v>87.66</c:v>
                </c:pt>
                <c:pt idx="132">
                  <c:v>78.08</c:v>
                </c:pt>
                <c:pt idx="133">
                  <c:v>48.17</c:v>
                </c:pt>
                <c:pt idx="134">
                  <c:v>81.78</c:v>
                </c:pt>
                <c:pt idx="135">
                  <c:v>80.56</c:v>
                </c:pt>
                <c:pt idx="136">
                  <c:v>94.21</c:v>
                </c:pt>
                <c:pt idx="137">
                  <c:v>87.9</c:v>
                </c:pt>
                <c:pt idx="138">
                  <c:v>27.79</c:v>
                </c:pt>
                <c:pt idx="139">
                  <c:v>97.8</c:v>
                </c:pt>
                <c:pt idx="140">
                  <c:v>95.79</c:v>
                </c:pt>
                <c:pt idx="141">
                  <c:v>94.53</c:v>
                </c:pt>
                <c:pt idx="142">
                  <c:v>95.01</c:v>
                </c:pt>
                <c:pt idx="143">
                  <c:v>96.36</c:v>
                </c:pt>
                <c:pt idx="144">
                  <c:v>42.11</c:v>
                </c:pt>
                <c:pt idx="145">
                  <c:v>97.27</c:v>
                </c:pt>
                <c:pt idx="146">
                  <c:v>92.02</c:v>
                </c:pt>
                <c:pt idx="147">
                  <c:v>52.69</c:v>
                </c:pt>
                <c:pt idx="148">
                  <c:v>94.67</c:v>
                </c:pt>
                <c:pt idx="149">
                  <c:v>96.31</c:v>
                </c:pt>
                <c:pt idx="150">
                  <c:v>51.11</c:v>
                </c:pt>
                <c:pt idx="151">
                  <c:v>96.55</c:v>
                </c:pt>
                <c:pt idx="152">
                  <c:v>56.27</c:v>
                </c:pt>
                <c:pt idx="153">
                  <c:v>92.24</c:v>
                </c:pt>
                <c:pt idx="154">
                  <c:v>28.91</c:v>
                </c:pt>
                <c:pt idx="155">
                  <c:v>97.92</c:v>
                </c:pt>
                <c:pt idx="156">
                  <c:v>88.82</c:v>
                </c:pt>
                <c:pt idx="157">
                  <c:v>33.18</c:v>
                </c:pt>
                <c:pt idx="158">
                  <c:v>37.630000000000003</c:v>
                </c:pt>
                <c:pt idx="159">
                  <c:v>90.72</c:v>
                </c:pt>
                <c:pt idx="160">
                  <c:v>96.9</c:v>
                </c:pt>
                <c:pt idx="161">
                  <c:v>88.83</c:v>
                </c:pt>
                <c:pt idx="162">
                  <c:v>72.7</c:v>
                </c:pt>
                <c:pt idx="163">
                  <c:v>98.19</c:v>
                </c:pt>
                <c:pt idx="164">
                  <c:v>88.31</c:v>
                </c:pt>
                <c:pt idx="165">
                  <c:v>95.88</c:v>
                </c:pt>
                <c:pt idx="166">
                  <c:v>92.75</c:v>
                </c:pt>
                <c:pt idx="167">
                  <c:v>93.96</c:v>
                </c:pt>
                <c:pt idx="168">
                  <c:v>95.28</c:v>
                </c:pt>
                <c:pt idx="169">
                  <c:v>66.72</c:v>
                </c:pt>
                <c:pt idx="170">
                  <c:v>52.4</c:v>
                </c:pt>
                <c:pt idx="171">
                  <c:v>94.87</c:v>
                </c:pt>
                <c:pt idx="172">
                  <c:v>99.12</c:v>
                </c:pt>
                <c:pt idx="173">
                  <c:v>98.01</c:v>
                </c:pt>
                <c:pt idx="174">
                  <c:v>97.15</c:v>
                </c:pt>
                <c:pt idx="175">
                  <c:v>85.08</c:v>
                </c:pt>
                <c:pt idx="176">
                  <c:v>93.35</c:v>
                </c:pt>
                <c:pt idx="177">
                  <c:v>93.5</c:v>
                </c:pt>
                <c:pt idx="178">
                  <c:v>95.26</c:v>
                </c:pt>
                <c:pt idx="179">
                  <c:v>92.76</c:v>
                </c:pt>
                <c:pt idx="180">
                  <c:v>97.59</c:v>
                </c:pt>
                <c:pt idx="181">
                  <c:v>93.54</c:v>
                </c:pt>
                <c:pt idx="182">
                  <c:v>62.16</c:v>
                </c:pt>
                <c:pt idx="183">
                  <c:v>52.96</c:v>
                </c:pt>
                <c:pt idx="184">
                  <c:v>98.34</c:v>
                </c:pt>
                <c:pt idx="185">
                  <c:v>91.32</c:v>
                </c:pt>
                <c:pt idx="186">
                  <c:v>86.13</c:v>
                </c:pt>
                <c:pt idx="187">
                  <c:v>77.97</c:v>
                </c:pt>
                <c:pt idx="188">
                  <c:v>93.71</c:v>
                </c:pt>
                <c:pt idx="189">
                  <c:v>88.32</c:v>
                </c:pt>
                <c:pt idx="190">
                  <c:v>95.7</c:v>
                </c:pt>
                <c:pt idx="191">
                  <c:v>93.69</c:v>
                </c:pt>
                <c:pt idx="192">
                  <c:v>96.27</c:v>
                </c:pt>
                <c:pt idx="193">
                  <c:v>65.819999999999993</c:v>
                </c:pt>
                <c:pt idx="194">
                  <c:v>80.069999999999993</c:v>
                </c:pt>
                <c:pt idx="195">
                  <c:v>88.69</c:v>
                </c:pt>
                <c:pt idx="196">
                  <c:v>98.29</c:v>
                </c:pt>
                <c:pt idx="197">
                  <c:v>99.43</c:v>
                </c:pt>
              </c:numCache>
            </c:numRef>
          </c:val>
          <c:smooth val="0"/>
          <c:extLst xmlns:c16r2="http://schemas.microsoft.com/office/drawing/2015/06/chart">
            <c:ext xmlns:c16="http://schemas.microsoft.com/office/drawing/2014/chart" uri="{C3380CC4-5D6E-409C-BE32-E72D297353CC}">
              <c16:uniqueId val="{00000003-8628-4402-A361-7B9BACD7AF83}"/>
            </c:ext>
          </c:extLst>
        </c:ser>
        <c:ser>
          <c:idx val="2"/>
          <c:order val="2"/>
          <c:tx>
            <c:strRef>
              <c:f>'PolicyMap Data 2019-09-01 1730U'!$J$1</c:f>
              <c:strCache>
                <c:ptCount val="1"/>
                <c:pt idx="0">
                  <c:v>%POVERTY</c:v>
                </c:pt>
              </c:strCache>
            </c:strRef>
          </c:tx>
          <c:spPr>
            <a:ln w="28575" cap="rnd">
              <a:solidFill>
                <a:srgbClr val="FF0000"/>
              </a:solidFill>
              <a:round/>
            </a:ln>
            <a:effectLst/>
          </c:spPr>
          <c:marker>
            <c:symbol val="none"/>
          </c:marker>
          <c:trendline>
            <c:spPr>
              <a:ln w="63500" cap="rnd">
                <a:solidFill>
                  <a:srgbClr val="FF0000"/>
                </a:solidFill>
                <a:prstDash val="sysDot"/>
              </a:ln>
              <a:effectLst/>
            </c:spPr>
            <c:trendlineType val="linear"/>
            <c:dispRSqr val="0"/>
            <c:dispEq val="0"/>
          </c:trendline>
          <c:cat>
            <c:strRef>
              <c:f>'PolicyMap Data 2019-09-01 1730U'!$G$2:$G$199</c:f>
              <c:strCache>
                <c:ptCount val="198"/>
                <c:pt idx="0">
                  <c:v>24510270802</c:v>
                </c:pt>
                <c:pt idx="1">
                  <c:v>24510271200</c:v>
                </c:pt>
                <c:pt idx="2">
                  <c:v>24510272004</c:v>
                </c:pt>
                <c:pt idx="3">
                  <c:v>24510260401</c:v>
                </c:pt>
                <c:pt idx="4">
                  <c:v>24510130805</c:v>
                </c:pt>
                <c:pt idx="5">
                  <c:v>24510270401</c:v>
                </c:pt>
                <c:pt idx="6">
                  <c:v>24510272003</c:v>
                </c:pt>
                <c:pt idx="7">
                  <c:v>24510010200</c:v>
                </c:pt>
                <c:pt idx="8">
                  <c:v>24510220100</c:v>
                </c:pt>
                <c:pt idx="9">
                  <c:v>24510240200</c:v>
                </c:pt>
                <c:pt idx="10">
                  <c:v>24510280403</c:v>
                </c:pt>
                <c:pt idx="11">
                  <c:v>24510271300</c:v>
                </c:pt>
                <c:pt idx="12">
                  <c:v>24510230200</c:v>
                </c:pt>
                <c:pt idx="13">
                  <c:v>24510240300</c:v>
                </c:pt>
                <c:pt idx="14">
                  <c:v>24510260203</c:v>
                </c:pt>
                <c:pt idx="15">
                  <c:v>24510271503</c:v>
                </c:pt>
                <c:pt idx="16">
                  <c:v>24510250101</c:v>
                </c:pt>
                <c:pt idx="17">
                  <c:v>24510280101</c:v>
                </c:pt>
                <c:pt idx="18">
                  <c:v>24510270804</c:v>
                </c:pt>
                <c:pt idx="19">
                  <c:v>24510260800</c:v>
                </c:pt>
                <c:pt idx="20">
                  <c:v>24510280500</c:v>
                </c:pt>
                <c:pt idx="21">
                  <c:v>24510280401</c:v>
                </c:pt>
                <c:pt idx="22">
                  <c:v>24510270902</c:v>
                </c:pt>
                <c:pt idx="23">
                  <c:v>24510270901</c:v>
                </c:pt>
                <c:pt idx="24">
                  <c:v>24510250102</c:v>
                </c:pt>
                <c:pt idx="25">
                  <c:v>24510270701</c:v>
                </c:pt>
                <c:pt idx="26">
                  <c:v>24510271101</c:v>
                </c:pt>
                <c:pt idx="27">
                  <c:v>24510271501</c:v>
                </c:pt>
                <c:pt idx="28">
                  <c:v>24510120100</c:v>
                </c:pt>
                <c:pt idx="29">
                  <c:v>24510271400</c:v>
                </c:pt>
                <c:pt idx="30">
                  <c:v>24510270200</c:v>
                </c:pt>
                <c:pt idx="31">
                  <c:v>24510270803</c:v>
                </c:pt>
                <c:pt idx="32">
                  <c:v>24510170100</c:v>
                </c:pt>
                <c:pt idx="33">
                  <c:v>24510090200</c:v>
                </c:pt>
                <c:pt idx="34">
                  <c:v>24510272007</c:v>
                </c:pt>
                <c:pt idx="35">
                  <c:v>24510272005</c:v>
                </c:pt>
                <c:pt idx="36">
                  <c:v>24510260201</c:v>
                </c:pt>
                <c:pt idx="37">
                  <c:v>24510090300</c:v>
                </c:pt>
                <c:pt idx="38">
                  <c:v>24510270600</c:v>
                </c:pt>
                <c:pt idx="39">
                  <c:v>24510260402</c:v>
                </c:pt>
                <c:pt idx="40">
                  <c:v>24510260303</c:v>
                </c:pt>
                <c:pt idx="41">
                  <c:v>24510272006</c:v>
                </c:pt>
                <c:pt idx="42">
                  <c:v>24510280302</c:v>
                </c:pt>
                <c:pt idx="43">
                  <c:v>24510180100</c:v>
                </c:pt>
                <c:pt idx="44">
                  <c:v>24510130700</c:v>
                </c:pt>
                <c:pt idx="45">
                  <c:v>24510230300</c:v>
                </c:pt>
                <c:pt idx="46">
                  <c:v>24510250303</c:v>
                </c:pt>
                <c:pt idx="47">
                  <c:v>24510130600</c:v>
                </c:pt>
                <c:pt idx="48">
                  <c:v>24510010100</c:v>
                </c:pt>
                <c:pt idx="49">
                  <c:v>24510120700</c:v>
                </c:pt>
                <c:pt idx="50">
                  <c:v>24510270501</c:v>
                </c:pt>
                <c:pt idx="51">
                  <c:v>24510260101</c:v>
                </c:pt>
                <c:pt idx="52">
                  <c:v>24510270801</c:v>
                </c:pt>
                <c:pt idx="53">
                  <c:v>24510271900</c:v>
                </c:pt>
                <c:pt idx="54">
                  <c:v>24510250207</c:v>
                </c:pt>
                <c:pt idx="55">
                  <c:v>24510130804</c:v>
                </c:pt>
                <c:pt idx="56">
                  <c:v>24510270302</c:v>
                </c:pt>
                <c:pt idx="57">
                  <c:v>24510270301</c:v>
                </c:pt>
                <c:pt idx="58">
                  <c:v>24510280402</c:v>
                </c:pt>
                <c:pt idx="59">
                  <c:v>24510271102</c:v>
                </c:pt>
                <c:pt idx="60">
                  <c:v>24510240400</c:v>
                </c:pt>
                <c:pt idx="61">
                  <c:v>24510100200</c:v>
                </c:pt>
                <c:pt idx="62">
                  <c:v>24510260403</c:v>
                </c:pt>
                <c:pt idx="63">
                  <c:v>24510010300</c:v>
                </c:pt>
                <c:pt idx="64">
                  <c:v>24510270703</c:v>
                </c:pt>
                <c:pt idx="65">
                  <c:v>24510250204</c:v>
                </c:pt>
                <c:pt idx="66">
                  <c:v>24510270502</c:v>
                </c:pt>
                <c:pt idx="67">
                  <c:v>24510250103</c:v>
                </c:pt>
                <c:pt idx="68">
                  <c:v>24510200701</c:v>
                </c:pt>
                <c:pt idx="69">
                  <c:v>24510260301</c:v>
                </c:pt>
                <c:pt idx="70">
                  <c:v>24510240100</c:v>
                </c:pt>
                <c:pt idx="71">
                  <c:v>24510260605</c:v>
                </c:pt>
                <c:pt idx="72">
                  <c:v>24510080101</c:v>
                </c:pt>
                <c:pt idx="73">
                  <c:v>24510060400</c:v>
                </c:pt>
                <c:pt idx="74">
                  <c:v>24510280404</c:v>
                </c:pt>
                <c:pt idx="75">
                  <c:v>24510260302</c:v>
                </c:pt>
                <c:pt idx="76">
                  <c:v>24510130803</c:v>
                </c:pt>
                <c:pt idx="77">
                  <c:v>24510260900</c:v>
                </c:pt>
                <c:pt idx="78">
                  <c:v>24510120201</c:v>
                </c:pt>
                <c:pt idx="79">
                  <c:v>24510260700</c:v>
                </c:pt>
                <c:pt idx="80">
                  <c:v>24510010500</c:v>
                </c:pt>
                <c:pt idx="81">
                  <c:v>24510090100</c:v>
                </c:pt>
                <c:pt idx="82">
                  <c:v>24510260501</c:v>
                </c:pt>
                <c:pt idx="83">
                  <c:v>24510270101</c:v>
                </c:pt>
                <c:pt idx="84">
                  <c:v>24510110200</c:v>
                </c:pt>
                <c:pt idx="85">
                  <c:v>24510261100</c:v>
                </c:pt>
                <c:pt idx="86">
                  <c:v>24510140100</c:v>
                </c:pt>
                <c:pt idx="87">
                  <c:v>24510020300</c:v>
                </c:pt>
                <c:pt idx="88">
                  <c:v>24510270102</c:v>
                </c:pt>
                <c:pt idx="89">
                  <c:v>24510271002</c:v>
                </c:pt>
                <c:pt idx="90">
                  <c:v>24510270402</c:v>
                </c:pt>
                <c:pt idx="91">
                  <c:v>24510110100</c:v>
                </c:pt>
                <c:pt idx="92">
                  <c:v>24510280102</c:v>
                </c:pt>
                <c:pt idx="93">
                  <c:v>24510260102</c:v>
                </c:pt>
                <c:pt idx="94">
                  <c:v>24510250205</c:v>
                </c:pt>
                <c:pt idx="95">
                  <c:v>24510230100</c:v>
                </c:pt>
                <c:pt idx="96">
                  <c:v>24510151100</c:v>
                </c:pt>
                <c:pt idx="97">
                  <c:v>24510030200</c:v>
                </c:pt>
                <c:pt idx="98">
                  <c:v>24510270903</c:v>
                </c:pt>
                <c:pt idx="99">
                  <c:v>24510120202</c:v>
                </c:pt>
                <c:pt idx="100">
                  <c:v>24510070400</c:v>
                </c:pt>
                <c:pt idx="101">
                  <c:v>24510080302</c:v>
                </c:pt>
                <c:pt idx="102">
                  <c:v>24510040100</c:v>
                </c:pt>
                <c:pt idx="103">
                  <c:v>24510150500</c:v>
                </c:pt>
                <c:pt idx="104">
                  <c:v>24510130806</c:v>
                </c:pt>
                <c:pt idx="105">
                  <c:v>24510210100</c:v>
                </c:pt>
                <c:pt idx="106">
                  <c:v>24510160801</c:v>
                </c:pt>
                <c:pt idx="107">
                  <c:v>24510260202</c:v>
                </c:pt>
                <c:pt idx="108">
                  <c:v>24510260604</c:v>
                </c:pt>
                <c:pt idx="109">
                  <c:v>24510270805</c:v>
                </c:pt>
                <c:pt idx="110">
                  <c:v>24510250203</c:v>
                </c:pt>
                <c:pt idx="111">
                  <c:v>24510020100</c:v>
                </c:pt>
                <c:pt idx="112">
                  <c:v>24510270702</c:v>
                </c:pt>
                <c:pt idx="113">
                  <c:v>24510280301</c:v>
                </c:pt>
                <c:pt idx="114">
                  <c:v>24510160802</c:v>
                </c:pt>
                <c:pt idx="115">
                  <c:v>24510120600</c:v>
                </c:pt>
                <c:pt idx="116">
                  <c:v>24510120300</c:v>
                </c:pt>
                <c:pt idx="117">
                  <c:v>24510060300</c:v>
                </c:pt>
                <c:pt idx="118">
                  <c:v>24510271600</c:v>
                </c:pt>
                <c:pt idx="119">
                  <c:v>24510280200</c:v>
                </c:pt>
                <c:pt idx="120">
                  <c:v>24510160500</c:v>
                </c:pt>
                <c:pt idx="121">
                  <c:v>24510250206</c:v>
                </c:pt>
                <c:pt idx="122">
                  <c:v>24510260404</c:v>
                </c:pt>
                <c:pt idx="123">
                  <c:v>24510151200</c:v>
                </c:pt>
                <c:pt idx="124">
                  <c:v>24510090500</c:v>
                </c:pt>
                <c:pt idx="125">
                  <c:v>24510170200</c:v>
                </c:pt>
                <c:pt idx="126">
                  <c:v>24510020200</c:v>
                </c:pt>
                <c:pt idx="127">
                  <c:v>24510030100</c:v>
                </c:pt>
                <c:pt idx="128">
                  <c:v>24510120500</c:v>
                </c:pt>
                <c:pt idx="129">
                  <c:v>24510010400</c:v>
                </c:pt>
                <c:pt idx="130">
                  <c:v>24510271801</c:v>
                </c:pt>
                <c:pt idx="131">
                  <c:v>24510200800</c:v>
                </c:pt>
                <c:pt idx="132">
                  <c:v>24510130100</c:v>
                </c:pt>
                <c:pt idx="133">
                  <c:v>24510060100</c:v>
                </c:pt>
                <c:pt idx="134">
                  <c:v>24510090400</c:v>
                </c:pt>
                <c:pt idx="135">
                  <c:v>24510130200</c:v>
                </c:pt>
                <c:pt idx="136">
                  <c:v>24510271001</c:v>
                </c:pt>
                <c:pt idx="137">
                  <c:v>24510250301</c:v>
                </c:pt>
                <c:pt idx="138">
                  <c:v>24510261000</c:v>
                </c:pt>
                <c:pt idx="139">
                  <c:v>24510080102</c:v>
                </c:pt>
                <c:pt idx="140">
                  <c:v>24510150702</c:v>
                </c:pt>
                <c:pt idx="141">
                  <c:v>24510090700</c:v>
                </c:pt>
                <c:pt idx="142">
                  <c:v>24510150900</c:v>
                </c:pt>
                <c:pt idx="143">
                  <c:v>24510080200</c:v>
                </c:pt>
                <c:pt idx="144">
                  <c:v>24510060200</c:v>
                </c:pt>
                <c:pt idx="145">
                  <c:v>24510100100</c:v>
                </c:pt>
                <c:pt idx="146">
                  <c:v>24510151000</c:v>
                </c:pt>
                <c:pt idx="147">
                  <c:v>24510210200</c:v>
                </c:pt>
                <c:pt idx="148">
                  <c:v>24510271700</c:v>
                </c:pt>
                <c:pt idx="149">
                  <c:v>24510150800</c:v>
                </c:pt>
                <c:pt idx="150">
                  <c:v>24510250402</c:v>
                </c:pt>
                <c:pt idx="151">
                  <c:v>24510200702</c:v>
                </c:pt>
                <c:pt idx="152">
                  <c:v>24510180300</c:v>
                </c:pt>
                <c:pt idx="153">
                  <c:v>24510150701</c:v>
                </c:pt>
                <c:pt idx="154">
                  <c:v>24510250401</c:v>
                </c:pt>
                <c:pt idx="155">
                  <c:v>24510080500</c:v>
                </c:pt>
                <c:pt idx="156">
                  <c:v>24510151300</c:v>
                </c:pt>
                <c:pt idx="157">
                  <c:v>24510040200</c:v>
                </c:pt>
                <c:pt idx="158">
                  <c:v>24510250500</c:v>
                </c:pt>
                <c:pt idx="159">
                  <c:v>24510070100</c:v>
                </c:pt>
                <c:pt idx="160">
                  <c:v>24510150100</c:v>
                </c:pt>
                <c:pt idx="161">
                  <c:v>24510090600</c:v>
                </c:pt>
                <c:pt idx="162">
                  <c:v>24510120400</c:v>
                </c:pt>
                <c:pt idx="163">
                  <c:v>24510271802</c:v>
                </c:pt>
                <c:pt idx="164">
                  <c:v>24510130400</c:v>
                </c:pt>
                <c:pt idx="165">
                  <c:v>24510090900</c:v>
                </c:pt>
                <c:pt idx="166">
                  <c:v>24510140300</c:v>
                </c:pt>
                <c:pt idx="167">
                  <c:v>24510160600</c:v>
                </c:pt>
                <c:pt idx="168">
                  <c:v>24510140200</c:v>
                </c:pt>
                <c:pt idx="169">
                  <c:v>24510200600</c:v>
                </c:pt>
                <c:pt idx="170">
                  <c:v>24510200500</c:v>
                </c:pt>
                <c:pt idx="171">
                  <c:v>24510150600</c:v>
                </c:pt>
                <c:pt idx="172">
                  <c:v>24510160200</c:v>
                </c:pt>
                <c:pt idx="173">
                  <c:v>24510070200</c:v>
                </c:pt>
                <c:pt idx="174">
                  <c:v>24510160700</c:v>
                </c:pt>
                <c:pt idx="175">
                  <c:v>24510190100</c:v>
                </c:pt>
                <c:pt idx="176">
                  <c:v>24510090800</c:v>
                </c:pt>
                <c:pt idx="177">
                  <c:v>24510170300</c:v>
                </c:pt>
                <c:pt idx="178">
                  <c:v>24510200200</c:v>
                </c:pt>
                <c:pt idx="179">
                  <c:v>24510130300</c:v>
                </c:pt>
                <c:pt idx="180">
                  <c:v>24510150300</c:v>
                </c:pt>
                <c:pt idx="181">
                  <c:v>24510150400</c:v>
                </c:pt>
                <c:pt idx="182">
                  <c:v>24510190300</c:v>
                </c:pt>
                <c:pt idx="183">
                  <c:v>24510190200</c:v>
                </c:pt>
                <c:pt idx="184">
                  <c:v>24510200100</c:v>
                </c:pt>
                <c:pt idx="185">
                  <c:v>24510080800</c:v>
                </c:pt>
                <c:pt idx="186">
                  <c:v>24510180200</c:v>
                </c:pt>
                <c:pt idx="187">
                  <c:v>24510070300</c:v>
                </c:pt>
                <c:pt idx="188">
                  <c:v>24510080600</c:v>
                </c:pt>
                <c:pt idx="189">
                  <c:v>24510200400</c:v>
                </c:pt>
                <c:pt idx="190">
                  <c:v>24510080301</c:v>
                </c:pt>
                <c:pt idx="191">
                  <c:v>24510160100</c:v>
                </c:pt>
                <c:pt idx="192">
                  <c:v>24510150200</c:v>
                </c:pt>
                <c:pt idx="193">
                  <c:v>24510200300</c:v>
                </c:pt>
                <c:pt idx="194">
                  <c:v>24510080400</c:v>
                </c:pt>
                <c:pt idx="195">
                  <c:v>24510160300</c:v>
                </c:pt>
                <c:pt idx="196">
                  <c:v>24510160400</c:v>
                </c:pt>
                <c:pt idx="197">
                  <c:v>24510080700</c:v>
                </c:pt>
              </c:strCache>
            </c:strRef>
          </c:cat>
          <c:val>
            <c:numRef>
              <c:f>'PolicyMap Data 2019-09-01 1730U'!$J$2:$J$199</c:f>
              <c:numCache>
                <c:formatCode>General</c:formatCode>
                <c:ptCount val="198"/>
                <c:pt idx="0">
                  <c:v>10.47</c:v>
                </c:pt>
                <c:pt idx="1">
                  <c:v>5.95</c:v>
                </c:pt>
                <c:pt idx="2">
                  <c:v>13.3</c:v>
                </c:pt>
                <c:pt idx="3">
                  <c:v>26.18</c:v>
                </c:pt>
                <c:pt idx="4">
                  <c:v>13.91</c:v>
                </c:pt>
                <c:pt idx="5">
                  <c:v>12.97</c:v>
                </c:pt>
                <c:pt idx="6">
                  <c:v>8.6999999999999993</c:v>
                </c:pt>
                <c:pt idx="7">
                  <c:v>5.88</c:v>
                </c:pt>
                <c:pt idx="8">
                  <c:v>12.23</c:v>
                </c:pt>
                <c:pt idx="9">
                  <c:v>4.47</c:v>
                </c:pt>
                <c:pt idx="10">
                  <c:v>7.46</c:v>
                </c:pt>
                <c:pt idx="11">
                  <c:v>2.23</c:v>
                </c:pt>
                <c:pt idx="12">
                  <c:v>7.84</c:v>
                </c:pt>
                <c:pt idx="13">
                  <c:v>6.84</c:v>
                </c:pt>
                <c:pt idx="14">
                  <c:v>23.8</c:v>
                </c:pt>
                <c:pt idx="15">
                  <c:v>5.45</c:v>
                </c:pt>
                <c:pt idx="16">
                  <c:v>20.95</c:v>
                </c:pt>
                <c:pt idx="17">
                  <c:v>30.91</c:v>
                </c:pt>
                <c:pt idx="18">
                  <c:v>17.149999999999999</c:v>
                </c:pt>
                <c:pt idx="19">
                  <c:v>21.23</c:v>
                </c:pt>
                <c:pt idx="20">
                  <c:v>62.83</c:v>
                </c:pt>
                <c:pt idx="21">
                  <c:v>11.19</c:v>
                </c:pt>
                <c:pt idx="22">
                  <c:v>9.6999999999999993</c:v>
                </c:pt>
                <c:pt idx="23">
                  <c:v>10.69</c:v>
                </c:pt>
                <c:pt idx="24">
                  <c:v>14.43</c:v>
                </c:pt>
                <c:pt idx="25">
                  <c:v>18.98</c:v>
                </c:pt>
                <c:pt idx="26">
                  <c:v>24.04</c:v>
                </c:pt>
                <c:pt idx="27">
                  <c:v>6.45</c:v>
                </c:pt>
                <c:pt idx="28">
                  <c:v>18.3</c:v>
                </c:pt>
                <c:pt idx="29">
                  <c:v>7.07</c:v>
                </c:pt>
                <c:pt idx="30">
                  <c:v>10.43</c:v>
                </c:pt>
                <c:pt idx="31">
                  <c:v>6.21</c:v>
                </c:pt>
                <c:pt idx="32">
                  <c:v>26.31</c:v>
                </c:pt>
                <c:pt idx="33">
                  <c:v>7.61</c:v>
                </c:pt>
                <c:pt idx="34">
                  <c:v>21.53</c:v>
                </c:pt>
                <c:pt idx="35">
                  <c:v>18.440000000000001</c:v>
                </c:pt>
                <c:pt idx="36">
                  <c:v>18.14</c:v>
                </c:pt>
                <c:pt idx="37">
                  <c:v>29.33</c:v>
                </c:pt>
                <c:pt idx="38">
                  <c:v>16.329999999999998</c:v>
                </c:pt>
                <c:pt idx="39">
                  <c:v>20.010000000000002</c:v>
                </c:pt>
                <c:pt idx="40">
                  <c:v>41.35</c:v>
                </c:pt>
                <c:pt idx="41">
                  <c:v>21.12</c:v>
                </c:pt>
                <c:pt idx="42">
                  <c:v>24.76</c:v>
                </c:pt>
                <c:pt idx="43">
                  <c:v>54.82</c:v>
                </c:pt>
                <c:pt idx="44">
                  <c:v>7.98</c:v>
                </c:pt>
                <c:pt idx="45">
                  <c:v>7.58</c:v>
                </c:pt>
                <c:pt idx="46">
                  <c:v>30.27</c:v>
                </c:pt>
                <c:pt idx="47">
                  <c:v>10.29</c:v>
                </c:pt>
                <c:pt idx="48">
                  <c:v>12.22</c:v>
                </c:pt>
                <c:pt idx="49">
                  <c:v>12.94</c:v>
                </c:pt>
                <c:pt idx="50">
                  <c:v>7.69</c:v>
                </c:pt>
                <c:pt idx="51">
                  <c:v>13.17</c:v>
                </c:pt>
                <c:pt idx="52">
                  <c:v>14.36</c:v>
                </c:pt>
                <c:pt idx="53">
                  <c:v>21.3</c:v>
                </c:pt>
                <c:pt idx="54">
                  <c:v>22.39</c:v>
                </c:pt>
                <c:pt idx="55">
                  <c:v>15.91</c:v>
                </c:pt>
                <c:pt idx="56">
                  <c:v>13.12</c:v>
                </c:pt>
                <c:pt idx="57">
                  <c:v>10.130000000000001</c:v>
                </c:pt>
                <c:pt idx="58">
                  <c:v>8.0500000000000007</c:v>
                </c:pt>
                <c:pt idx="59">
                  <c:v>2.97</c:v>
                </c:pt>
                <c:pt idx="60">
                  <c:v>2.02</c:v>
                </c:pt>
                <c:pt idx="61">
                  <c:v>47.13</c:v>
                </c:pt>
                <c:pt idx="62">
                  <c:v>31.58</c:v>
                </c:pt>
                <c:pt idx="63">
                  <c:v>4.04</c:v>
                </c:pt>
                <c:pt idx="64">
                  <c:v>7.86</c:v>
                </c:pt>
                <c:pt idx="65">
                  <c:v>59.57</c:v>
                </c:pt>
                <c:pt idx="66">
                  <c:v>13.21</c:v>
                </c:pt>
                <c:pt idx="67">
                  <c:v>19.78</c:v>
                </c:pt>
                <c:pt idx="68">
                  <c:v>27.25</c:v>
                </c:pt>
                <c:pt idx="69">
                  <c:v>28.16</c:v>
                </c:pt>
                <c:pt idx="70">
                  <c:v>4.72</c:v>
                </c:pt>
                <c:pt idx="71">
                  <c:v>31.88</c:v>
                </c:pt>
                <c:pt idx="72">
                  <c:v>15.61</c:v>
                </c:pt>
                <c:pt idx="73">
                  <c:v>17.809999999999999</c:v>
                </c:pt>
                <c:pt idx="74">
                  <c:v>20.8</c:v>
                </c:pt>
                <c:pt idx="75">
                  <c:v>30.15</c:v>
                </c:pt>
                <c:pt idx="76">
                  <c:v>9.94</c:v>
                </c:pt>
                <c:pt idx="77">
                  <c:v>5.95</c:v>
                </c:pt>
                <c:pt idx="78">
                  <c:v>16.920000000000002</c:v>
                </c:pt>
                <c:pt idx="79">
                  <c:v>21.09</c:v>
                </c:pt>
                <c:pt idx="80">
                  <c:v>8.84</c:v>
                </c:pt>
                <c:pt idx="81">
                  <c:v>23.95</c:v>
                </c:pt>
                <c:pt idx="82">
                  <c:v>10.35</c:v>
                </c:pt>
                <c:pt idx="83">
                  <c:v>21.81</c:v>
                </c:pt>
                <c:pt idx="84">
                  <c:v>16.760000000000002</c:v>
                </c:pt>
                <c:pt idx="85">
                  <c:v>9.02</c:v>
                </c:pt>
                <c:pt idx="86">
                  <c:v>18.46</c:v>
                </c:pt>
                <c:pt idx="87">
                  <c:v>8.92</c:v>
                </c:pt>
                <c:pt idx="88">
                  <c:v>9.49</c:v>
                </c:pt>
                <c:pt idx="89">
                  <c:v>35.43</c:v>
                </c:pt>
                <c:pt idx="90">
                  <c:v>7.62</c:v>
                </c:pt>
                <c:pt idx="91">
                  <c:v>16.79</c:v>
                </c:pt>
                <c:pt idx="92">
                  <c:v>18.88</c:v>
                </c:pt>
                <c:pt idx="93">
                  <c:v>9.4700000000000006</c:v>
                </c:pt>
                <c:pt idx="94">
                  <c:v>19.670000000000002</c:v>
                </c:pt>
                <c:pt idx="95">
                  <c:v>15.04</c:v>
                </c:pt>
                <c:pt idx="96">
                  <c:v>20.9</c:v>
                </c:pt>
                <c:pt idx="97">
                  <c:v>22.85</c:v>
                </c:pt>
                <c:pt idx="98">
                  <c:v>19.510000000000002</c:v>
                </c:pt>
                <c:pt idx="99">
                  <c:v>35.270000000000003</c:v>
                </c:pt>
                <c:pt idx="100">
                  <c:v>44.62</c:v>
                </c:pt>
                <c:pt idx="101">
                  <c:v>31.95</c:v>
                </c:pt>
                <c:pt idx="102">
                  <c:v>25.11</c:v>
                </c:pt>
                <c:pt idx="103">
                  <c:v>25.09</c:v>
                </c:pt>
                <c:pt idx="104">
                  <c:v>6.67</c:v>
                </c:pt>
                <c:pt idx="105">
                  <c:v>21.95</c:v>
                </c:pt>
                <c:pt idx="106">
                  <c:v>15.47</c:v>
                </c:pt>
                <c:pt idx="107">
                  <c:v>19.010000000000002</c:v>
                </c:pt>
                <c:pt idx="108">
                  <c:v>47.45</c:v>
                </c:pt>
                <c:pt idx="109">
                  <c:v>11.63</c:v>
                </c:pt>
                <c:pt idx="110">
                  <c:v>21</c:v>
                </c:pt>
                <c:pt idx="111">
                  <c:v>8.42</c:v>
                </c:pt>
                <c:pt idx="112">
                  <c:v>12.69</c:v>
                </c:pt>
                <c:pt idx="113">
                  <c:v>27.63</c:v>
                </c:pt>
                <c:pt idx="114">
                  <c:v>14.34</c:v>
                </c:pt>
                <c:pt idx="115">
                  <c:v>38.880000000000003</c:v>
                </c:pt>
                <c:pt idx="116">
                  <c:v>23.11</c:v>
                </c:pt>
                <c:pt idx="117">
                  <c:v>22.15</c:v>
                </c:pt>
                <c:pt idx="118">
                  <c:v>33.090000000000003</c:v>
                </c:pt>
                <c:pt idx="119">
                  <c:v>20.22</c:v>
                </c:pt>
                <c:pt idx="120">
                  <c:v>24.21</c:v>
                </c:pt>
                <c:pt idx="121">
                  <c:v>14</c:v>
                </c:pt>
                <c:pt idx="122">
                  <c:v>29.91</c:v>
                </c:pt>
                <c:pt idx="123">
                  <c:v>33.61</c:v>
                </c:pt>
                <c:pt idx="124">
                  <c:v>16.86</c:v>
                </c:pt>
                <c:pt idx="125">
                  <c:v>50.45</c:v>
                </c:pt>
                <c:pt idx="126">
                  <c:v>15.56</c:v>
                </c:pt>
                <c:pt idx="127">
                  <c:v>41.33</c:v>
                </c:pt>
                <c:pt idx="128">
                  <c:v>27.48</c:v>
                </c:pt>
                <c:pt idx="129">
                  <c:v>4.74</c:v>
                </c:pt>
                <c:pt idx="130">
                  <c:v>31.57</c:v>
                </c:pt>
                <c:pt idx="131">
                  <c:v>28.68</c:v>
                </c:pt>
                <c:pt idx="132">
                  <c:v>36.67</c:v>
                </c:pt>
                <c:pt idx="133">
                  <c:v>35.6</c:v>
                </c:pt>
                <c:pt idx="134">
                  <c:v>30.58</c:v>
                </c:pt>
                <c:pt idx="135">
                  <c:v>30.17</c:v>
                </c:pt>
                <c:pt idx="136">
                  <c:v>20.5</c:v>
                </c:pt>
                <c:pt idx="137">
                  <c:v>33.99</c:v>
                </c:pt>
                <c:pt idx="138">
                  <c:v>29.18</c:v>
                </c:pt>
                <c:pt idx="139">
                  <c:v>31.57</c:v>
                </c:pt>
                <c:pt idx="140">
                  <c:v>24.35</c:v>
                </c:pt>
                <c:pt idx="141">
                  <c:v>24.56</c:v>
                </c:pt>
                <c:pt idx="142">
                  <c:v>22.75</c:v>
                </c:pt>
                <c:pt idx="143">
                  <c:v>24.17</c:v>
                </c:pt>
                <c:pt idx="144">
                  <c:v>20.62</c:v>
                </c:pt>
                <c:pt idx="145">
                  <c:v>46.77</c:v>
                </c:pt>
                <c:pt idx="146">
                  <c:v>23.47</c:v>
                </c:pt>
                <c:pt idx="147">
                  <c:v>32.700000000000003</c:v>
                </c:pt>
                <c:pt idx="148">
                  <c:v>19.350000000000001</c:v>
                </c:pt>
                <c:pt idx="149">
                  <c:v>26.12</c:v>
                </c:pt>
                <c:pt idx="150">
                  <c:v>27.29</c:v>
                </c:pt>
                <c:pt idx="151">
                  <c:v>31.64</c:v>
                </c:pt>
                <c:pt idx="152">
                  <c:v>37.19</c:v>
                </c:pt>
                <c:pt idx="153">
                  <c:v>18.88</c:v>
                </c:pt>
                <c:pt idx="154">
                  <c:v>27.57</c:v>
                </c:pt>
                <c:pt idx="155">
                  <c:v>30.07</c:v>
                </c:pt>
                <c:pt idx="156">
                  <c:v>35.659999999999997</c:v>
                </c:pt>
                <c:pt idx="157">
                  <c:v>25.31</c:v>
                </c:pt>
                <c:pt idx="158">
                  <c:v>31.35</c:v>
                </c:pt>
                <c:pt idx="159">
                  <c:v>38.770000000000003</c:v>
                </c:pt>
                <c:pt idx="160">
                  <c:v>44.88</c:v>
                </c:pt>
                <c:pt idx="161">
                  <c:v>24.04</c:v>
                </c:pt>
                <c:pt idx="162">
                  <c:v>40.950000000000003</c:v>
                </c:pt>
                <c:pt idx="163">
                  <c:v>32.21</c:v>
                </c:pt>
                <c:pt idx="164">
                  <c:v>34.36</c:v>
                </c:pt>
                <c:pt idx="165">
                  <c:v>25.02</c:v>
                </c:pt>
                <c:pt idx="166">
                  <c:v>40.98</c:v>
                </c:pt>
                <c:pt idx="167">
                  <c:v>34.22</c:v>
                </c:pt>
                <c:pt idx="168">
                  <c:v>54.96</c:v>
                </c:pt>
                <c:pt idx="169">
                  <c:v>22.26</c:v>
                </c:pt>
                <c:pt idx="170">
                  <c:v>43.26</c:v>
                </c:pt>
                <c:pt idx="171">
                  <c:v>31.35</c:v>
                </c:pt>
                <c:pt idx="172">
                  <c:v>35.67</c:v>
                </c:pt>
                <c:pt idx="173">
                  <c:v>43.75</c:v>
                </c:pt>
                <c:pt idx="174">
                  <c:v>32.799999999999997</c:v>
                </c:pt>
                <c:pt idx="175">
                  <c:v>42.54</c:v>
                </c:pt>
                <c:pt idx="176">
                  <c:v>36.36</c:v>
                </c:pt>
                <c:pt idx="177">
                  <c:v>32.39</c:v>
                </c:pt>
                <c:pt idx="178">
                  <c:v>34.799999999999997</c:v>
                </c:pt>
                <c:pt idx="179">
                  <c:v>35.03</c:v>
                </c:pt>
                <c:pt idx="180">
                  <c:v>20.23</c:v>
                </c:pt>
                <c:pt idx="181">
                  <c:v>21.43</c:v>
                </c:pt>
                <c:pt idx="182">
                  <c:v>46.78</c:v>
                </c:pt>
                <c:pt idx="183">
                  <c:v>29.94</c:v>
                </c:pt>
                <c:pt idx="184">
                  <c:v>44.43</c:v>
                </c:pt>
                <c:pt idx="185">
                  <c:v>35.81</c:v>
                </c:pt>
                <c:pt idx="186">
                  <c:v>37.24</c:v>
                </c:pt>
                <c:pt idx="187">
                  <c:v>39.659999999999997</c:v>
                </c:pt>
                <c:pt idx="188">
                  <c:v>27.06</c:v>
                </c:pt>
                <c:pt idx="189">
                  <c:v>37.36</c:v>
                </c:pt>
                <c:pt idx="190">
                  <c:v>27.02</c:v>
                </c:pt>
                <c:pt idx="191">
                  <c:v>43.04</c:v>
                </c:pt>
                <c:pt idx="192">
                  <c:v>27.97</c:v>
                </c:pt>
                <c:pt idx="193">
                  <c:v>43.92</c:v>
                </c:pt>
                <c:pt idx="194">
                  <c:v>44.81</c:v>
                </c:pt>
                <c:pt idx="195">
                  <c:v>50.68</c:v>
                </c:pt>
                <c:pt idx="196">
                  <c:v>42.69</c:v>
                </c:pt>
                <c:pt idx="197">
                  <c:v>16.93</c:v>
                </c:pt>
              </c:numCache>
            </c:numRef>
          </c:val>
          <c:smooth val="0"/>
          <c:extLst xmlns:c16r2="http://schemas.microsoft.com/office/drawing/2015/06/chart">
            <c:ext xmlns:c16="http://schemas.microsoft.com/office/drawing/2014/chart" uri="{C3380CC4-5D6E-409C-BE32-E72D297353CC}">
              <c16:uniqueId val="{00000005-8628-4402-A361-7B9BACD7AF83}"/>
            </c:ext>
          </c:extLst>
        </c:ser>
        <c:dLbls>
          <c:showLegendKey val="0"/>
          <c:showVal val="0"/>
          <c:showCatName val="0"/>
          <c:showSerName val="0"/>
          <c:showPercent val="0"/>
          <c:showBubbleSize val="0"/>
        </c:dLbls>
        <c:smooth val="0"/>
        <c:axId val="-878663328"/>
        <c:axId val="-878658976"/>
      </c:lineChart>
      <c:catAx>
        <c:axId val="-87866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58976"/>
        <c:crosses val="autoZero"/>
        <c:auto val="1"/>
        <c:lblAlgn val="ctr"/>
        <c:lblOffset val="100"/>
        <c:noMultiLvlLbl val="0"/>
      </c:catAx>
      <c:valAx>
        <c:axId val="-87865897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8663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URBAN</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Vacant land</c:v>
                </c:pt>
                <c:pt idx="1">
                  <c:v>Vacant commercial properties</c:v>
                </c:pt>
                <c:pt idx="2">
                  <c:v>Vacant buildings</c:v>
                </c:pt>
                <c:pt idx="3">
                  <c:v>Deteriorated homes</c:v>
                </c:pt>
                <c:pt idx="4">
                  <c:v>Foreclosed properties</c:v>
                </c:pt>
                <c:pt idx="5">
                  <c:v>Substandard rental properties</c:v>
                </c:pt>
                <c:pt idx="6">
                  <c:v>Illegal rooming houses</c:v>
                </c:pt>
                <c:pt idx="7">
                  <c:v>Other</c:v>
                </c:pt>
              </c:strCache>
            </c:strRef>
          </c:cat>
          <c:val>
            <c:numRef>
              <c:f>Sheet1!$B$2:$B$9</c:f>
              <c:numCache>
                <c:formatCode>0%</c:formatCode>
                <c:ptCount val="8"/>
                <c:pt idx="0">
                  <c:v>0</c:v>
                </c:pt>
                <c:pt idx="1">
                  <c:v>0.35</c:v>
                </c:pt>
                <c:pt idx="2">
                  <c:v>0.12</c:v>
                </c:pt>
                <c:pt idx="3">
                  <c:v>0.06</c:v>
                </c:pt>
                <c:pt idx="4">
                  <c:v>0.18</c:v>
                </c:pt>
                <c:pt idx="5">
                  <c:v>0.06</c:v>
                </c:pt>
                <c:pt idx="6">
                  <c:v>0.06</c:v>
                </c:pt>
                <c:pt idx="7">
                  <c:v>0.06</c:v>
                </c:pt>
              </c:numCache>
            </c:numRef>
          </c:val>
          <c:extLst xmlns:c16r2="http://schemas.microsoft.com/office/drawing/2015/06/chart">
            <c:ext xmlns:c16="http://schemas.microsoft.com/office/drawing/2014/chart" uri="{C3380CC4-5D6E-409C-BE32-E72D297353CC}">
              <c16:uniqueId val="{00000000-25D0-314A-8E32-79C235FCD6FE}"/>
            </c:ext>
          </c:extLst>
        </c:ser>
        <c:ser>
          <c:idx val="1"/>
          <c:order val="1"/>
          <c:tx>
            <c:strRef>
              <c:f>Sheet1!$C$1</c:f>
              <c:strCache>
                <c:ptCount val="1"/>
                <c:pt idx="0">
                  <c:v>SUBURBAN</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Vacant land</c:v>
                </c:pt>
                <c:pt idx="1">
                  <c:v>Vacant commercial properties</c:v>
                </c:pt>
                <c:pt idx="2">
                  <c:v>Vacant buildings</c:v>
                </c:pt>
                <c:pt idx="3">
                  <c:v>Deteriorated homes</c:v>
                </c:pt>
                <c:pt idx="4">
                  <c:v>Foreclosed properties</c:v>
                </c:pt>
                <c:pt idx="5">
                  <c:v>Substandard rental properties</c:v>
                </c:pt>
                <c:pt idx="6">
                  <c:v>Illegal rooming houses</c:v>
                </c:pt>
                <c:pt idx="7">
                  <c:v>Other</c:v>
                </c:pt>
              </c:strCache>
            </c:strRef>
          </c:cat>
          <c:val>
            <c:numRef>
              <c:f>Sheet1!$C$2:$C$9</c:f>
              <c:numCache>
                <c:formatCode>0%</c:formatCode>
                <c:ptCount val="8"/>
                <c:pt idx="0">
                  <c:v>0.22</c:v>
                </c:pt>
                <c:pt idx="1">
                  <c:v>0.11</c:v>
                </c:pt>
                <c:pt idx="2">
                  <c:v>0</c:v>
                </c:pt>
                <c:pt idx="3">
                  <c:v>0.33</c:v>
                </c:pt>
                <c:pt idx="4">
                  <c:v>0.33</c:v>
                </c:pt>
                <c:pt idx="5">
                  <c:v>0</c:v>
                </c:pt>
                <c:pt idx="6">
                  <c:v>0</c:v>
                </c:pt>
                <c:pt idx="7">
                  <c:v>0</c:v>
                </c:pt>
              </c:numCache>
            </c:numRef>
          </c:val>
          <c:extLst xmlns:c16r2="http://schemas.microsoft.com/office/drawing/2015/06/chart">
            <c:ext xmlns:c16="http://schemas.microsoft.com/office/drawing/2014/chart" uri="{C3380CC4-5D6E-409C-BE32-E72D297353CC}">
              <c16:uniqueId val="{00000001-25D0-314A-8E32-79C235FCD6FE}"/>
            </c:ext>
          </c:extLst>
        </c:ser>
        <c:ser>
          <c:idx val="2"/>
          <c:order val="2"/>
          <c:tx>
            <c:strRef>
              <c:f>Sheet1!$D$1</c:f>
              <c:strCache>
                <c:ptCount val="1"/>
                <c:pt idx="0">
                  <c:v>RURAL</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Vacant land</c:v>
                </c:pt>
                <c:pt idx="1">
                  <c:v>Vacant commercial properties</c:v>
                </c:pt>
                <c:pt idx="2">
                  <c:v>Vacant buildings</c:v>
                </c:pt>
                <c:pt idx="3">
                  <c:v>Deteriorated homes</c:v>
                </c:pt>
                <c:pt idx="4">
                  <c:v>Foreclosed properties</c:v>
                </c:pt>
                <c:pt idx="5">
                  <c:v>Substandard rental properties</c:v>
                </c:pt>
                <c:pt idx="6">
                  <c:v>Illegal rooming houses</c:v>
                </c:pt>
                <c:pt idx="7">
                  <c:v>Other</c:v>
                </c:pt>
              </c:strCache>
            </c:strRef>
          </c:cat>
          <c:val>
            <c:numRef>
              <c:f>Sheet1!$D$2:$D$9</c:f>
              <c:numCache>
                <c:formatCode>0%</c:formatCode>
                <c:ptCount val="8"/>
                <c:pt idx="0">
                  <c:v>0.1</c:v>
                </c:pt>
                <c:pt idx="1">
                  <c:v>0.2</c:v>
                </c:pt>
                <c:pt idx="2">
                  <c:v>0.3</c:v>
                </c:pt>
                <c:pt idx="3">
                  <c:v>0.1</c:v>
                </c:pt>
                <c:pt idx="4">
                  <c:v>0.1</c:v>
                </c:pt>
                <c:pt idx="5">
                  <c:v>0.1</c:v>
                </c:pt>
                <c:pt idx="6">
                  <c:v>0</c:v>
                </c:pt>
                <c:pt idx="7">
                  <c:v>0</c:v>
                </c:pt>
              </c:numCache>
            </c:numRef>
          </c:val>
          <c:extLst xmlns:c16r2="http://schemas.microsoft.com/office/drawing/2015/06/chart">
            <c:ext xmlns:c16="http://schemas.microsoft.com/office/drawing/2014/chart" uri="{C3380CC4-5D6E-409C-BE32-E72D297353CC}">
              <c16:uniqueId val="{00000002-25D0-314A-8E32-79C235FCD6FE}"/>
            </c:ext>
          </c:extLst>
        </c:ser>
        <c:ser>
          <c:idx val="3"/>
          <c:order val="3"/>
          <c:tx>
            <c:strRef>
              <c:f>Sheet1!$E$1</c:f>
              <c:strCache>
                <c:ptCount val="1"/>
                <c:pt idx="0">
                  <c:v>ALL</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Vacant land</c:v>
                </c:pt>
                <c:pt idx="1">
                  <c:v>Vacant commercial properties</c:v>
                </c:pt>
                <c:pt idx="2">
                  <c:v>Vacant buildings</c:v>
                </c:pt>
                <c:pt idx="3">
                  <c:v>Deteriorated homes</c:v>
                </c:pt>
                <c:pt idx="4">
                  <c:v>Foreclosed properties</c:v>
                </c:pt>
                <c:pt idx="5">
                  <c:v>Substandard rental properties</c:v>
                </c:pt>
                <c:pt idx="6">
                  <c:v>Illegal rooming houses</c:v>
                </c:pt>
                <c:pt idx="7">
                  <c:v>Other</c:v>
                </c:pt>
              </c:strCache>
            </c:strRef>
          </c:cat>
          <c:val>
            <c:numRef>
              <c:f>Sheet1!$E$2:$E$9</c:f>
              <c:numCache>
                <c:formatCode>0%</c:formatCode>
                <c:ptCount val="8"/>
                <c:pt idx="0">
                  <c:v>0.08</c:v>
                </c:pt>
                <c:pt idx="1">
                  <c:v>0.25</c:v>
                </c:pt>
                <c:pt idx="2">
                  <c:v>0.14000000000000001</c:v>
                </c:pt>
                <c:pt idx="3">
                  <c:v>0.14000000000000001</c:v>
                </c:pt>
                <c:pt idx="4">
                  <c:v>0.19</c:v>
                </c:pt>
                <c:pt idx="5">
                  <c:v>0.06</c:v>
                </c:pt>
                <c:pt idx="6">
                  <c:v>0.03</c:v>
                </c:pt>
                <c:pt idx="7">
                  <c:v>0.03</c:v>
                </c:pt>
              </c:numCache>
            </c:numRef>
          </c:val>
          <c:extLst xmlns:c16r2="http://schemas.microsoft.com/office/drawing/2015/06/chart">
            <c:ext xmlns:c16="http://schemas.microsoft.com/office/drawing/2014/chart" uri="{C3380CC4-5D6E-409C-BE32-E72D297353CC}">
              <c16:uniqueId val="{00000003-25D0-314A-8E32-79C235FCD6FE}"/>
            </c:ext>
          </c:extLst>
        </c:ser>
        <c:dLbls>
          <c:showLegendKey val="0"/>
          <c:showVal val="0"/>
          <c:showCatName val="0"/>
          <c:showSerName val="0"/>
          <c:showPercent val="0"/>
          <c:showBubbleSize val="0"/>
        </c:dLbls>
        <c:gapWidth val="164"/>
        <c:overlap val="-22"/>
        <c:axId val="-878656800"/>
        <c:axId val="-878662784"/>
      </c:barChart>
      <c:catAx>
        <c:axId val="-87865680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878662784"/>
        <c:crosses val="autoZero"/>
        <c:auto val="1"/>
        <c:lblAlgn val="ctr"/>
        <c:lblOffset val="100"/>
        <c:noMultiLvlLbl val="0"/>
      </c:catAx>
      <c:valAx>
        <c:axId val="-8786627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8656800"/>
        <c:crosses val="autoZero"/>
        <c:crossBetween val="between"/>
      </c:valAx>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994180075316698E-2"/>
          <c:y val="3.1419301373508603E-2"/>
          <c:w val="0.91529245438523099"/>
          <c:h val="0.76066740850745196"/>
        </c:manualLayout>
      </c:layout>
      <c:lineChart>
        <c:grouping val="standard"/>
        <c:varyColors val="0"/>
        <c:ser>
          <c:idx val="0"/>
          <c:order val="0"/>
          <c:tx>
            <c:strRef>
              <c:f>Sheet1!$A$17</c:f>
              <c:strCache>
                <c:ptCount val="1"/>
                <c:pt idx="0">
                  <c:v>All rental</c:v>
                </c:pt>
              </c:strCache>
            </c:strRef>
          </c:tx>
          <c:spPr>
            <a:ln w="28575" cap="rnd">
              <a:solidFill>
                <a:schemeClr val="tx1"/>
              </a:solidFill>
              <a:round/>
            </a:ln>
            <a:effectLst/>
          </c:spPr>
          <c:marker>
            <c:symbol val="none"/>
          </c:marker>
          <c:cat>
            <c:numRef>
              <c:f>Sheet1!$B$16:$D$16</c:f>
              <c:numCache>
                <c:formatCode>General</c:formatCode>
                <c:ptCount val="3"/>
                <c:pt idx="0">
                  <c:v>2000</c:v>
                </c:pt>
                <c:pt idx="1">
                  <c:v>2007</c:v>
                </c:pt>
                <c:pt idx="2">
                  <c:v>2017</c:v>
                </c:pt>
              </c:numCache>
            </c:numRef>
          </c:cat>
          <c:val>
            <c:numRef>
              <c:f>Sheet1!$B$17:$D$17</c:f>
              <c:numCache>
                <c:formatCode>General</c:formatCode>
                <c:ptCount val="3"/>
                <c:pt idx="0">
                  <c:v>1</c:v>
                </c:pt>
                <c:pt idx="1">
                  <c:v>1.0336193360251229</c:v>
                </c:pt>
                <c:pt idx="2">
                  <c:v>1.2163245850157021</c:v>
                </c:pt>
              </c:numCache>
            </c:numRef>
          </c:val>
          <c:smooth val="0"/>
          <c:extLst xmlns:c16r2="http://schemas.microsoft.com/office/drawing/2015/06/chart">
            <c:ext xmlns:c16="http://schemas.microsoft.com/office/drawing/2014/chart" uri="{C3380CC4-5D6E-409C-BE32-E72D297353CC}">
              <c16:uniqueId val="{00000000-7D74-48D1-A6EE-F08EB390283F}"/>
            </c:ext>
          </c:extLst>
        </c:ser>
        <c:ser>
          <c:idx val="1"/>
          <c:order val="1"/>
          <c:tx>
            <c:strRef>
              <c:f>Sheet1!$A$18</c:f>
              <c:strCache>
                <c:ptCount val="1"/>
                <c:pt idx="0">
                  <c:v>Rental 1 family</c:v>
                </c:pt>
              </c:strCache>
            </c:strRef>
          </c:tx>
          <c:spPr>
            <a:ln w="38100" cap="rnd">
              <a:solidFill>
                <a:schemeClr val="tx1"/>
              </a:solidFill>
              <a:prstDash val="dash"/>
              <a:round/>
            </a:ln>
            <a:effectLst/>
          </c:spPr>
          <c:marker>
            <c:symbol val="none"/>
          </c:marker>
          <c:cat>
            <c:numRef>
              <c:f>Sheet1!$B$16:$D$16</c:f>
              <c:numCache>
                <c:formatCode>General</c:formatCode>
                <c:ptCount val="3"/>
                <c:pt idx="0">
                  <c:v>2000</c:v>
                </c:pt>
                <c:pt idx="1">
                  <c:v>2007</c:v>
                </c:pt>
                <c:pt idx="2">
                  <c:v>2017</c:v>
                </c:pt>
              </c:numCache>
            </c:numRef>
          </c:cat>
          <c:val>
            <c:numRef>
              <c:f>Sheet1!$B$18:$D$18</c:f>
              <c:numCache>
                <c:formatCode>General</c:formatCode>
                <c:ptCount val="3"/>
                <c:pt idx="0">
                  <c:v>1</c:v>
                </c:pt>
                <c:pt idx="1">
                  <c:v>1.0987851963461721</c:v>
                </c:pt>
                <c:pt idx="2">
                  <c:v>1.407571334400602</c:v>
                </c:pt>
              </c:numCache>
            </c:numRef>
          </c:val>
          <c:smooth val="0"/>
          <c:extLst xmlns:c16r2="http://schemas.microsoft.com/office/drawing/2015/06/chart">
            <c:ext xmlns:c16="http://schemas.microsoft.com/office/drawing/2014/chart" uri="{C3380CC4-5D6E-409C-BE32-E72D297353CC}">
              <c16:uniqueId val="{00000001-7D74-48D1-A6EE-F08EB390283F}"/>
            </c:ext>
          </c:extLst>
        </c:ser>
        <c:ser>
          <c:idx val="2"/>
          <c:order val="2"/>
          <c:tx>
            <c:strRef>
              <c:f>Sheet1!$A$19</c:f>
              <c:strCache>
                <c:ptCount val="1"/>
                <c:pt idx="0">
                  <c:v>All owner</c:v>
                </c:pt>
              </c:strCache>
            </c:strRef>
          </c:tx>
          <c:spPr>
            <a:ln w="28575" cap="rnd">
              <a:solidFill>
                <a:srgbClr val="FF0000"/>
              </a:solidFill>
              <a:round/>
            </a:ln>
            <a:effectLst/>
          </c:spPr>
          <c:marker>
            <c:symbol val="none"/>
          </c:marker>
          <c:cat>
            <c:numRef>
              <c:f>Sheet1!$B$16:$D$16</c:f>
              <c:numCache>
                <c:formatCode>General</c:formatCode>
                <c:ptCount val="3"/>
                <c:pt idx="0">
                  <c:v>2000</c:v>
                </c:pt>
                <c:pt idx="1">
                  <c:v>2007</c:v>
                </c:pt>
                <c:pt idx="2">
                  <c:v>2017</c:v>
                </c:pt>
              </c:numCache>
            </c:numRef>
          </c:cat>
          <c:val>
            <c:numRef>
              <c:f>Sheet1!$B$19:$D$19</c:f>
              <c:numCache>
                <c:formatCode>General</c:formatCode>
                <c:ptCount val="3"/>
                <c:pt idx="0">
                  <c:v>1</c:v>
                </c:pt>
                <c:pt idx="1">
                  <c:v>1.0816133606428231</c:v>
                </c:pt>
                <c:pt idx="2">
                  <c:v>1.098357133649398</c:v>
                </c:pt>
              </c:numCache>
            </c:numRef>
          </c:val>
          <c:smooth val="0"/>
          <c:extLst xmlns:c16r2="http://schemas.microsoft.com/office/drawing/2015/06/chart">
            <c:ext xmlns:c16="http://schemas.microsoft.com/office/drawing/2014/chart" uri="{C3380CC4-5D6E-409C-BE32-E72D297353CC}">
              <c16:uniqueId val="{00000002-7D74-48D1-A6EE-F08EB390283F}"/>
            </c:ext>
          </c:extLst>
        </c:ser>
        <c:ser>
          <c:idx val="3"/>
          <c:order val="3"/>
          <c:tx>
            <c:strRef>
              <c:f>Sheet1!$A$20</c:f>
              <c:strCache>
                <c:ptCount val="1"/>
                <c:pt idx="0">
                  <c:v>Owner 1 family</c:v>
                </c:pt>
              </c:strCache>
            </c:strRef>
          </c:tx>
          <c:spPr>
            <a:ln w="38100" cap="rnd">
              <a:solidFill>
                <a:srgbClr val="FF0000"/>
              </a:solidFill>
              <a:prstDash val="sysDash"/>
              <a:round/>
            </a:ln>
            <a:effectLst/>
          </c:spPr>
          <c:marker>
            <c:symbol val="none"/>
          </c:marker>
          <c:cat>
            <c:numRef>
              <c:f>Sheet1!$B$16:$D$16</c:f>
              <c:numCache>
                <c:formatCode>General</c:formatCode>
                <c:ptCount val="3"/>
                <c:pt idx="0">
                  <c:v>2000</c:v>
                </c:pt>
                <c:pt idx="1">
                  <c:v>2007</c:v>
                </c:pt>
                <c:pt idx="2">
                  <c:v>2017</c:v>
                </c:pt>
              </c:numCache>
            </c:numRef>
          </c:cat>
          <c:val>
            <c:numRef>
              <c:f>Sheet1!$B$20:$D$20</c:f>
              <c:numCache>
                <c:formatCode>General</c:formatCode>
                <c:ptCount val="3"/>
                <c:pt idx="0">
                  <c:v>1</c:v>
                </c:pt>
                <c:pt idx="1">
                  <c:v>1.099176029962547</c:v>
                </c:pt>
                <c:pt idx="2">
                  <c:v>1.1283895131086139</c:v>
                </c:pt>
              </c:numCache>
            </c:numRef>
          </c:val>
          <c:smooth val="0"/>
          <c:extLst xmlns:c16r2="http://schemas.microsoft.com/office/drawing/2015/06/chart">
            <c:ext xmlns:c16="http://schemas.microsoft.com/office/drawing/2014/chart" uri="{C3380CC4-5D6E-409C-BE32-E72D297353CC}">
              <c16:uniqueId val="{00000003-7D74-48D1-A6EE-F08EB390283F}"/>
            </c:ext>
          </c:extLst>
        </c:ser>
        <c:dLbls>
          <c:showLegendKey val="0"/>
          <c:showVal val="0"/>
          <c:showCatName val="0"/>
          <c:showSerName val="0"/>
          <c:showPercent val="0"/>
          <c:showBubbleSize val="0"/>
        </c:dLbls>
        <c:smooth val="0"/>
        <c:axId val="-878659520"/>
        <c:axId val="-878656256"/>
      </c:lineChart>
      <c:catAx>
        <c:axId val="-87865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8656256"/>
        <c:crosses val="autoZero"/>
        <c:auto val="1"/>
        <c:lblAlgn val="ctr"/>
        <c:lblOffset val="100"/>
        <c:noMultiLvlLbl val="0"/>
      </c:catAx>
      <c:valAx>
        <c:axId val="-878656256"/>
        <c:scaling>
          <c:orientation val="minMax"/>
          <c:min val="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7865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1310560817579E-2"/>
          <c:y val="4.0835339175518799E-2"/>
          <c:w val="0.903376190295054"/>
          <c:h val="0.69258055798308504"/>
        </c:manualLayout>
      </c:layout>
      <c:barChart>
        <c:barDir val="col"/>
        <c:grouping val="clustered"/>
        <c:varyColors val="0"/>
        <c:ser>
          <c:idx val="0"/>
          <c:order val="0"/>
          <c:tx>
            <c:strRef>
              <c:f>Sheet1!$B$39</c:f>
              <c:strCache>
                <c:ptCount val="1"/>
                <c:pt idx="0">
                  <c:v>% renters</c:v>
                </c:pt>
              </c:strCache>
            </c:strRef>
          </c:tx>
          <c:spPr>
            <a:solidFill>
              <a:schemeClr val="accent1"/>
            </a:solidFill>
            <a:ln>
              <a:noFill/>
            </a:ln>
            <a:effectLst/>
          </c:spPr>
          <c:invertIfNegative val="0"/>
          <c:cat>
            <c:strRef>
              <c:f>Sheet1!$A$40:$A$46</c:f>
              <c:strCache>
                <c:ptCount val="7"/>
                <c:pt idx="0">
                  <c:v> 0-9999 </c:v>
                </c:pt>
                <c:pt idx="1">
                  <c:v> 10000-24999 </c:v>
                </c:pt>
                <c:pt idx="2">
                  <c:v> 25000-34999 </c:v>
                </c:pt>
                <c:pt idx="3">
                  <c:v> 35000-49999 </c:v>
                </c:pt>
                <c:pt idx="4">
                  <c:v> 50000-74999 </c:v>
                </c:pt>
                <c:pt idx="5">
                  <c:v> 75000-99999 </c:v>
                </c:pt>
                <c:pt idx="6">
                  <c:v> 100000+ </c:v>
                </c:pt>
              </c:strCache>
            </c:strRef>
          </c:cat>
          <c:val>
            <c:numRef>
              <c:f>Sheet1!$B$40:$B$46</c:f>
              <c:numCache>
                <c:formatCode>0%</c:formatCode>
                <c:ptCount val="7"/>
                <c:pt idx="0">
                  <c:v>0.66300000000000003</c:v>
                </c:pt>
                <c:pt idx="1">
                  <c:v>0.54400000000000004</c:v>
                </c:pt>
                <c:pt idx="2">
                  <c:v>0.48399999999999999</c:v>
                </c:pt>
                <c:pt idx="3">
                  <c:v>0.432</c:v>
                </c:pt>
                <c:pt idx="4">
                  <c:v>0.35299999999999998</c:v>
                </c:pt>
                <c:pt idx="5">
                  <c:v>0.26800000000000002</c:v>
                </c:pt>
                <c:pt idx="6">
                  <c:v>0.16700000000000001</c:v>
                </c:pt>
              </c:numCache>
            </c:numRef>
          </c:val>
          <c:extLst xmlns:c16r2="http://schemas.microsoft.com/office/drawing/2015/06/chart">
            <c:ext xmlns:c16="http://schemas.microsoft.com/office/drawing/2014/chart" uri="{C3380CC4-5D6E-409C-BE32-E72D297353CC}">
              <c16:uniqueId val="{00000000-F95F-467E-BC85-8E6E48CCFAB3}"/>
            </c:ext>
          </c:extLst>
        </c:ser>
        <c:dLbls>
          <c:showLegendKey val="0"/>
          <c:showVal val="0"/>
          <c:showCatName val="0"/>
          <c:showSerName val="0"/>
          <c:showPercent val="0"/>
          <c:showBubbleSize val="0"/>
        </c:dLbls>
        <c:gapWidth val="219"/>
        <c:overlap val="-27"/>
        <c:axId val="-878654624"/>
        <c:axId val="-878654080"/>
      </c:barChart>
      <c:catAx>
        <c:axId val="-87865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78654080"/>
        <c:crosses val="autoZero"/>
        <c:auto val="1"/>
        <c:lblAlgn val="ctr"/>
        <c:lblOffset val="100"/>
        <c:noMultiLvlLbl val="0"/>
      </c:catAx>
      <c:valAx>
        <c:axId val="-878654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786546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URBAN</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Rental registration or licensing</c:v>
                </c:pt>
                <c:pt idx="1">
                  <c:v>Foreclosure registration</c:v>
                </c:pt>
                <c:pt idx="2">
                  <c:v>Vacant property registration</c:v>
                </c:pt>
                <c:pt idx="3">
                  <c:v>Property maintenance code</c:v>
                </c:pt>
                <c:pt idx="4">
                  <c:v>Presale inspections</c:v>
                </c:pt>
                <c:pt idx="5">
                  <c:v>Quality of life ticketing</c:v>
                </c:pt>
              </c:strCache>
            </c:strRef>
          </c:cat>
          <c:val>
            <c:numRef>
              <c:f>Sheet1!$B$2:$B$7</c:f>
              <c:numCache>
                <c:formatCode>0%</c:formatCode>
                <c:ptCount val="6"/>
                <c:pt idx="0">
                  <c:v>0.82</c:v>
                </c:pt>
                <c:pt idx="1">
                  <c:v>0.35</c:v>
                </c:pt>
                <c:pt idx="2">
                  <c:v>0.35</c:v>
                </c:pt>
                <c:pt idx="3">
                  <c:v>0.88</c:v>
                </c:pt>
                <c:pt idx="4">
                  <c:v>0.41</c:v>
                </c:pt>
                <c:pt idx="5">
                  <c:v>0.18</c:v>
                </c:pt>
              </c:numCache>
            </c:numRef>
          </c:val>
          <c:extLst xmlns:c16r2="http://schemas.microsoft.com/office/drawing/2015/06/chart">
            <c:ext xmlns:c16="http://schemas.microsoft.com/office/drawing/2014/chart" uri="{C3380CC4-5D6E-409C-BE32-E72D297353CC}">
              <c16:uniqueId val="{00000000-4392-E64B-A279-4981B7E0346F}"/>
            </c:ext>
          </c:extLst>
        </c:ser>
        <c:ser>
          <c:idx val="1"/>
          <c:order val="1"/>
          <c:tx>
            <c:strRef>
              <c:f>Sheet1!$C$1</c:f>
              <c:strCache>
                <c:ptCount val="1"/>
                <c:pt idx="0">
                  <c:v>SUBURBAN</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Rental registration or licensing</c:v>
                </c:pt>
                <c:pt idx="1">
                  <c:v>Foreclosure registration</c:v>
                </c:pt>
                <c:pt idx="2">
                  <c:v>Vacant property registration</c:v>
                </c:pt>
                <c:pt idx="3">
                  <c:v>Property maintenance code</c:v>
                </c:pt>
                <c:pt idx="4">
                  <c:v>Presale inspections</c:v>
                </c:pt>
                <c:pt idx="5">
                  <c:v>Quality of life ticketing</c:v>
                </c:pt>
              </c:strCache>
            </c:strRef>
          </c:cat>
          <c:val>
            <c:numRef>
              <c:f>Sheet1!$C$2:$C$7</c:f>
              <c:numCache>
                <c:formatCode>0%</c:formatCode>
                <c:ptCount val="6"/>
                <c:pt idx="0">
                  <c:v>0.22</c:v>
                </c:pt>
                <c:pt idx="1">
                  <c:v>0.44</c:v>
                </c:pt>
                <c:pt idx="2">
                  <c:v>0.44</c:v>
                </c:pt>
                <c:pt idx="3">
                  <c:v>0.56000000000000005</c:v>
                </c:pt>
                <c:pt idx="4">
                  <c:v>0.22</c:v>
                </c:pt>
                <c:pt idx="5">
                  <c:v>0</c:v>
                </c:pt>
              </c:numCache>
            </c:numRef>
          </c:val>
          <c:extLst xmlns:c16r2="http://schemas.microsoft.com/office/drawing/2015/06/chart">
            <c:ext xmlns:c16="http://schemas.microsoft.com/office/drawing/2014/chart" uri="{C3380CC4-5D6E-409C-BE32-E72D297353CC}">
              <c16:uniqueId val="{00000001-4392-E64B-A279-4981B7E0346F}"/>
            </c:ext>
          </c:extLst>
        </c:ser>
        <c:ser>
          <c:idx val="2"/>
          <c:order val="2"/>
          <c:tx>
            <c:strRef>
              <c:f>Sheet1!$D$1</c:f>
              <c:strCache>
                <c:ptCount val="1"/>
                <c:pt idx="0">
                  <c:v>RURAL</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Rental registration or licensing</c:v>
                </c:pt>
                <c:pt idx="1">
                  <c:v>Foreclosure registration</c:v>
                </c:pt>
                <c:pt idx="2">
                  <c:v>Vacant property registration</c:v>
                </c:pt>
                <c:pt idx="3">
                  <c:v>Property maintenance code</c:v>
                </c:pt>
                <c:pt idx="4">
                  <c:v>Presale inspections</c:v>
                </c:pt>
                <c:pt idx="5">
                  <c:v>Quality of life ticketing</c:v>
                </c:pt>
              </c:strCache>
            </c:strRef>
          </c:cat>
          <c:val>
            <c:numRef>
              <c:f>Sheet1!$D$2:$D$7</c:f>
              <c:numCache>
                <c:formatCode>0%</c:formatCode>
                <c:ptCount val="6"/>
                <c:pt idx="0">
                  <c:v>0.3</c:v>
                </c:pt>
                <c:pt idx="1">
                  <c:v>0</c:v>
                </c:pt>
                <c:pt idx="2">
                  <c:v>0</c:v>
                </c:pt>
                <c:pt idx="3">
                  <c:v>0.6</c:v>
                </c:pt>
                <c:pt idx="4">
                  <c:v>0.1</c:v>
                </c:pt>
                <c:pt idx="5">
                  <c:v>0.1</c:v>
                </c:pt>
              </c:numCache>
            </c:numRef>
          </c:val>
          <c:extLst xmlns:c16r2="http://schemas.microsoft.com/office/drawing/2015/06/chart">
            <c:ext xmlns:c16="http://schemas.microsoft.com/office/drawing/2014/chart" uri="{C3380CC4-5D6E-409C-BE32-E72D297353CC}">
              <c16:uniqueId val="{00000002-4392-E64B-A279-4981B7E0346F}"/>
            </c:ext>
          </c:extLst>
        </c:ser>
        <c:ser>
          <c:idx val="3"/>
          <c:order val="3"/>
          <c:tx>
            <c:strRef>
              <c:f>Sheet1!$E$1</c:f>
              <c:strCache>
                <c:ptCount val="1"/>
                <c:pt idx="0">
                  <c:v>ALL</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Rental registration or licensing</c:v>
                </c:pt>
                <c:pt idx="1">
                  <c:v>Foreclosure registration</c:v>
                </c:pt>
                <c:pt idx="2">
                  <c:v>Vacant property registration</c:v>
                </c:pt>
                <c:pt idx="3">
                  <c:v>Property maintenance code</c:v>
                </c:pt>
                <c:pt idx="4">
                  <c:v>Presale inspections</c:v>
                </c:pt>
                <c:pt idx="5">
                  <c:v>Quality of life ticketing</c:v>
                </c:pt>
              </c:strCache>
            </c:strRef>
          </c:cat>
          <c:val>
            <c:numRef>
              <c:f>Sheet1!$E$2:$E$7</c:f>
              <c:numCache>
                <c:formatCode>0%</c:formatCode>
                <c:ptCount val="6"/>
                <c:pt idx="0">
                  <c:v>0.53</c:v>
                </c:pt>
                <c:pt idx="1">
                  <c:v>0.28000000000000003</c:v>
                </c:pt>
                <c:pt idx="2">
                  <c:v>0.28000000000000003</c:v>
                </c:pt>
                <c:pt idx="3">
                  <c:v>0.72</c:v>
                </c:pt>
                <c:pt idx="4">
                  <c:v>0.28000000000000003</c:v>
                </c:pt>
                <c:pt idx="5">
                  <c:v>0.11</c:v>
                </c:pt>
              </c:numCache>
            </c:numRef>
          </c:val>
          <c:extLst xmlns:c16r2="http://schemas.microsoft.com/office/drawing/2015/06/chart">
            <c:ext xmlns:c16="http://schemas.microsoft.com/office/drawing/2014/chart" uri="{C3380CC4-5D6E-409C-BE32-E72D297353CC}">
              <c16:uniqueId val="{00000000-B7CC-0C44-8599-B439A5D947EB}"/>
            </c:ext>
          </c:extLst>
        </c:ser>
        <c:dLbls>
          <c:showLegendKey val="0"/>
          <c:showVal val="0"/>
          <c:showCatName val="0"/>
          <c:showSerName val="0"/>
          <c:showPercent val="0"/>
          <c:showBubbleSize val="0"/>
        </c:dLbls>
        <c:gapWidth val="164"/>
        <c:overlap val="-22"/>
        <c:axId val="-1315169168"/>
        <c:axId val="-762106272"/>
      </c:barChart>
      <c:catAx>
        <c:axId val="-131516916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762106272"/>
        <c:crosses val="autoZero"/>
        <c:auto val="1"/>
        <c:lblAlgn val="ctr"/>
        <c:lblOffset val="100"/>
        <c:noMultiLvlLbl val="0"/>
      </c:catAx>
      <c:valAx>
        <c:axId val="-7621062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151691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0.43444</cdr:x>
      <cdr:y>0.39493</cdr:y>
    </cdr:from>
    <cdr:to>
      <cdr:x>0.56556</cdr:x>
      <cdr:y>0.60507</cdr:y>
    </cdr:to>
    <cdr:sp macro="" textlink="">
      <cdr:nvSpPr>
        <cdr:cNvPr id="2" name="TextBox 1">
          <a:extLst xmlns:a="http://schemas.openxmlformats.org/drawingml/2006/main">
            <a:ext uri="{FF2B5EF4-FFF2-40B4-BE49-F238E27FC236}">
              <a16:creationId xmlns:a16="http://schemas.microsoft.com/office/drawing/2014/main" xmlns="" id="{376DB677-C1C6-4CD5-948C-4FE0A4ABFE53}"/>
            </a:ext>
          </a:extLst>
        </cdr:cNvPr>
        <cdr:cNvSpPr txBox="1"/>
      </cdr:nvSpPr>
      <cdr:spPr>
        <a:xfrm xmlns:a="http://schemas.openxmlformats.org/drawingml/2006/main">
          <a:off x="3029766" y="171846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0.15586</cdr:x>
      <cdr:y>0.14181</cdr:y>
    </cdr:from>
    <cdr:to>
      <cdr:x>0.28697</cdr:x>
      <cdr:y>0.5681</cdr:y>
    </cdr:to>
    <cdr:sp macro="" textlink="">
      <cdr:nvSpPr>
        <cdr:cNvPr id="3" name="TextBox 2">
          <a:extLst xmlns:a="http://schemas.openxmlformats.org/drawingml/2006/main">
            <a:ext uri="{FF2B5EF4-FFF2-40B4-BE49-F238E27FC236}">
              <a16:creationId xmlns:a16="http://schemas.microsoft.com/office/drawing/2014/main" xmlns="" id="{0AC31460-E94A-48B1-99C3-7E5C5C6EE444}"/>
            </a:ext>
          </a:extLst>
        </cdr:cNvPr>
        <cdr:cNvSpPr txBox="1"/>
      </cdr:nvSpPr>
      <cdr:spPr>
        <a:xfrm xmlns:a="http://schemas.openxmlformats.org/drawingml/2006/main">
          <a:off x="1086939" y="617080"/>
          <a:ext cx="914400" cy="18549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solidFill>
                <a:srgbClr val="FF0000"/>
              </a:solidFill>
            </a:rPr>
            <a:t>Over the past decade the</a:t>
          </a:r>
        </a:p>
        <a:p xmlns:a="http://schemas.openxmlformats.org/drawingml/2006/main">
          <a:r>
            <a:rPr lang="en-US" sz="2000" b="1" dirty="0">
              <a:solidFill>
                <a:srgbClr val="FF0000"/>
              </a:solidFill>
            </a:rPr>
            <a:t>number of 1 family </a:t>
          </a:r>
        </a:p>
        <a:p xmlns:a="http://schemas.openxmlformats.org/drawingml/2006/main">
          <a:r>
            <a:rPr lang="en-US" sz="2000" b="1" dirty="0">
              <a:solidFill>
                <a:srgbClr val="FF0000"/>
              </a:solidFill>
            </a:rPr>
            <a:t>rental units in the US</a:t>
          </a:r>
        </a:p>
        <a:p xmlns:a="http://schemas.openxmlformats.org/drawingml/2006/main">
          <a:r>
            <a:rPr lang="en-US" sz="2000" b="1" dirty="0">
              <a:solidFill>
                <a:srgbClr val="FF0000"/>
              </a:solidFill>
            </a:rPr>
            <a:t>has increased by 28%</a:t>
          </a:r>
        </a:p>
        <a:p xmlns:a="http://schemas.openxmlformats.org/drawingml/2006/main">
          <a:r>
            <a:rPr lang="en-US" sz="2000" b="1" dirty="0">
              <a:solidFill>
                <a:srgbClr val="FF0000"/>
              </a:solidFill>
            </a:rPr>
            <a:t>(+3.3 million units)</a:t>
          </a:r>
        </a:p>
      </cdr:txBody>
    </cdr:sp>
  </cdr:relSizeAnchor>
  <cdr:relSizeAnchor xmlns:cdr="http://schemas.openxmlformats.org/drawingml/2006/chartDrawing">
    <cdr:from>
      <cdr:x>0.8052</cdr:x>
      <cdr:y>0.58884</cdr:y>
    </cdr:from>
    <cdr:to>
      <cdr:x>0.93631</cdr:x>
      <cdr:y>0.79898</cdr:y>
    </cdr:to>
    <cdr:sp macro="" textlink="">
      <cdr:nvSpPr>
        <cdr:cNvPr id="4" name="TextBox 3">
          <a:extLst xmlns:a="http://schemas.openxmlformats.org/drawingml/2006/main">
            <a:ext uri="{FF2B5EF4-FFF2-40B4-BE49-F238E27FC236}">
              <a16:creationId xmlns:a16="http://schemas.microsoft.com/office/drawing/2014/main" xmlns="" id="{00A65DB2-10D5-4E2A-9A3D-1437F36D2F70}"/>
            </a:ext>
          </a:extLst>
        </cdr:cNvPr>
        <cdr:cNvSpPr txBox="1"/>
      </cdr:nvSpPr>
      <cdr:spPr>
        <a:xfrm xmlns:a="http://schemas.openxmlformats.org/drawingml/2006/main">
          <a:off x="5615396" y="256222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2000 = 1.0</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0.48546</cdr:x>
      <cdr:y>0.92585</cdr:y>
    </cdr:to>
    <cdr:sp macro="" textlink="">
      <cdr:nvSpPr>
        <cdr:cNvPr id="2" name="Oval 1">
          <a:extLst xmlns:a="http://schemas.openxmlformats.org/drawingml/2006/main">
            <a:ext uri="{FF2B5EF4-FFF2-40B4-BE49-F238E27FC236}">
              <a16:creationId xmlns:a16="http://schemas.microsoft.com/office/drawing/2014/main" xmlns="" id="{861E7275-DA12-43E9-A2FF-D616FDB462DD}"/>
            </a:ext>
          </a:extLst>
        </cdr:cNvPr>
        <cdr:cNvSpPr/>
      </cdr:nvSpPr>
      <cdr:spPr>
        <a:xfrm xmlns:a="http://schemas.openxmlformats.org/drawingml/2006/main">
          <a:off x="0" y="0"/>
          <a:ext cx="3828677" cy="4251506"/>
        </a:xfrm>
        <a:prstGeom xmlns:a="http://schemas.openxmlformats.org/drawingml/2006/main" prst="ellipse">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0.36308</cdr:x>
      <cdr:y>0.03983</cdr:y>
    </cdr:from>
    <cdr:to>
      <cdr:x>0.47902</cdr:x>
      <cdr:y>0.23895</cdr:y>
    </cdr:to>
    <cdr:sp macro="" textlink="">
      <cdr:nvSpPr>
        <cdr:cNvPr id="3" name="TextBox 2">
          <a:extLst xmlns:a="http://schemas.openxmlformats.org/drawingml/2006/main">
            <a:ext uri="{FF2B5EF4-FFF2-40B4-BE49-F238E27FC236}">
              <a16:creationId xmlns:a16="http://schemas.microsoft.com/office/drawing/2014/main" xmlns="" id="{70E19E60-31BE-4343-8D11-31E1105384AC}"/>
            </a:ext>
          </a:extLst>
        </cdr:cNvPr>
        <cdr:cNvSpPr txBox="1"/>
      </cdr:nvSpPr>
      <cdr:spPr>
        <a:xfrm xmlns:a="http://schemas.openxmlformats.org/drawingml/2006/main">
          <a:off x="2863487" y="1828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a:solidFill>
                <a:srgbClr val="FF0000"/>
              </a:solidFill>
            </a:rPr>
            <a:t>55% of all families earning </a:t>
          </a:r>
        </a:p>
        <a:p xmlns:a="http://schemas.openxmlformats.org/drawingml/2006/main">
          <a:r>
            <a:rPr lang="en-US" sz="2000" b="1" dirty="0">
              <a:solidFill>
                <a:srgbClr val="FF0000"/>
              </a:solidFill>
            </a:rPr>
            <a:t>less than $35K are renters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0592" cy="465138"/>
          </a:xfrm>
          <a:prstGeom prst="rect">
            <a:avLst/>
          </a:prstGeom>
        </p:spPr>
        <p:txBody>
          <a:bodyPr vert="horz" lIns="93251" tIns="46625" rIns="93251" bIns="46625" rtlCol="0"/>
          <a:lstStyle>
            <a:lvl1pPr algn="l">
              <a:defRPr sz="1200"/>
            </a:lvl1pPr>
          </a:lstStyle>
          <a:p>
            <a:endParaRPr lang="en-US"/>
          </a:p>
        </p:txBody>
      </p:sp>
      <p:sp>
        <p:nvSpPr>
          <p:cNvPr id="3" name="Date Placeholder 2"/>
          <p:cNvSpPr>
            <a:spLocks noGrp="1"/>
          </p:cNvSpPr>
          <p:nvPr>
            <p:ph type="dt" idx="1"/>
          </p:nvPr>
        </p:nvSpPr>
        <p:spPr>
          <a:xfrm>
            <a:off x="3974534" y="0"/>
            <a:ext cx="3040592" cy="465138"/>
          </a:xfrm>
          <a:prstGeom prst="rect">
            <a:avLst/>
          </a:prstGeom>
        </p:spPr>
        <p:txBody>
          <a:bodyPr vert="horz" lIns="93251" tIns="46625" rIns="93251" bIns="46625" rtlCol="0"/>
          <a:lstStyle>
            <a:lvl1pPr algn="r">
              <a:defRPr sz="1200"/>
            </a:lvl1pPr>
          </a:lstStyle>
          <a:p>
            <a:fld id="{1365734A-E14C-0048-9E6D-37206A2C1503}" type="datetimeFigureOut">
              <a:rPr lang="en-US" smtClean="0"/>
              <a:t>9/27/2019</a:t>
            </a:fld>
            <a:endParaRPr lang="en-US"/>
          </a:p>
        </p:txBody>
      </p:sp>
      <p:sp>
        <p:nvSpPr>
          <p:cNvPr id="4" name="Slide Image Placeholder 3"/>
          <p:cNvSpPr>
            <a:spLocks noGrp="1" noRot="1" noChangeAspect="1"/>
          </p:cNvSpPr>
          <p:nvPr>
            <p:ph type="sldImg" idx="2"/>
          </p:nvPr>
        </p:nvSpPr>
        <p:spPr>
          <a:xfrm>
            <a:off x="1182688" y="696913"/>
            <a:ext cx="4651375" cy="3489325"/>
          </a:xfrm>
          <a:prstGeom prst="rect">
            <a:avLst/>
          </a:prstGeom>
          <a:noFill/>
          <a:ln w="12700">
            <a:solidFill>
              <a:prstClr val="black"/>
            </a:solidFill>
          </a:ln>
        </p:spPr>
        <p:txBody>
          <a:bodyPr vert="horz" lIns="93251" tIns="46625" rIns="93251" bIns="46625" rtlCol="0" anchor="ctr"/>
          <a:lstStyle/>
          <a:p>
            <a:endParaRPr lang="en-US"/>
          </a:p>
        </p:txBody>
      </p:sp>
      <p:sp>
        <p:nvSpPr>
          <p:cNvPr id="5" name="Notes Placeholder 4"/>
          <p:cNvSpPr>
            <a:spLocks noGrp="1"/>
          </p:cNvSpPr>
          <p:nvPr>
            <p:ph type="body" sz="quarter" idx="3"/>
          </p:nvPr>
        </p:nvSpPr>
        <p:spPr>
          <a:xfrm>
            <a:off x="701675" y="4418806"/>
            <a:ext cx="5613400" cy="4186238"/>
          </a:xfrm>
          <a:prstGeom prst="rect">
            <a:avLst/>
          </a:prstGeom>
        </p:spPr>
        <p:txBody>
          <a:bodyPr vert="horz" lIns="93251" tIns="46625" rIns="93251" bIns="466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5998"/>
            <a:ext cx="3040592" cy="465138"/>
          </a:xfrm>
          <a:prstGeom prst="rect">
            <a:avLst/>
          </a:prstGeom>
        </p:spPr>
        <p:txBody>
          <a:bodyPr vert="horz" lIns="93251" tIns="46625" rIns="93251" bIns="46625" rtlCol="0" anchor="b"/>
          <a:lstStyle>
            <a:lvl1pPr algn="l">
              <a:defRPr sz="1200"/>
            </a:lvl1pPr>
          </a:lstStyle>
          <a:p>
            <a:endParaRPr lang="en-US"/>
          </a:p>
        </p:txBody>
      </p:sp>
      <p:sp>
        <p:nvSpPr>
          <p:cNvPr id="7" name="Slide Number Placeholder 6"/>
          <p:cNvSpPr>
            <a:spLocks noGrp="1"/>
          </p:cNvSpPr>
          <p:nvPr>
            <p:ph type="sldNum" sz="quarter" idx="5"/>
          </p:nvPr>
        </p:nvSpPr>
        <p:spPr>
          <a:xfrm>
            <a:off x="3974534" y="8835998"/>
            <a:ext cx="3040592" cy="465138"/>
          </a:xfrm>
          <a:prstGeom prst="rect">
            <a:avLst/>
          </a:prstGeom>
        </p:spPr>
        <p:txBody>
          <a:bodyPr vert="horz" lIns="93251" tIns="46625" rIns="93251" bIns="46625" rtlCol="0" anchor="b"/>
          <a:lstStyle>
            <a:lvl1pPr algn="r">
              <a:defRPr sz="1200"/>
            </a:lvl1pPr>
          </a:lstStyle>
          <a:p>
            <a:fld id="{4E727513-C095-F04F-8F39-329FEB3696FA}" type="slidenum">
              <a:rPr lang="en-US" smtClean="0"/>
              <a:t>‹#›</a:t>
            </a:fld>
            <a:endParaRPr lang="en-US"/>
          </a:p>
        </p:txBody>
      </p:sp>
    </p:spTree>
    <p:extLst>
      <p:ext uri="{BB962C8B-B14F-4D97-AF65-F5344CB8AC3E}">
        <p14:creationId xmlns:p14="http://schemas.microsoft.com/office/powerpoint/2010/main" val="2622991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ilkes-barre.city/home/news/third-annual-%E2%80%9Ctaking-it-streets%E2%80%9D-initiative-proves-effective"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curbed.com/2018/5/24/17382120/tickets-fees-fines-criminal-justice-fergus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727513-C095-F04F-8F39-329FEB3696FA}" type="slidenum">
              <a:rPr lang="en-US" smtClean="0"/>
              <a:t>9</a:t>
            </a:fld>
            <a:endParaRPr lang="en-US"/>
          </a:p>
        </p:txBody>
      </p:sp>
    </p:spTree>
    <p:extLst>
      <p:ext uri="{BB962C8B-B14F-4D97-AF65-F5344CB8AC3E}">
        <p14:creationId xmlns:p14="http://schemas.microsoft.com/office/powerpoint/2010/main" val="2078378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9763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228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694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12906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B3B38-A9A6-4DCF-8CBD-E550158FD054}" type="slidenum">
              <a:rPr lang="en-US" smtClean="0"/>
              <a:pPr/>
              <a:t>44</a:t>
            </a:fld>
            <a:endParaRPr lang="en-US"/>
          </a:p>
        </p:txBody>
      </p:sp>
    </p:spTree>
    <p:extLst>
      <p:ext uri="{BB962C8B-B14F-4D97-AF65-F5344CB8AC3E}">
        <p14:creationId xmlns:p14="http://schemas.microsoft.com/office/powerpoint/2010/main" val="1995151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Municipalities are using different types of tools to address blight.  72% have a property maintenance code.  53% require rental property licensing or registration and about 28% are using a for-profit company to track their foreclosed properties and hold lenders responsible for property maintenance.  Interestingly not a single suburban municipality is using quality of life ticketing, but several urban and rural communities are.</a:t>
            </a:r>
          </a:p>
          <a:p>
            <a:r>
              <a:rPr lang="en-US" dirty="0"/>
              <a:t> </a:t>
            </a:r>
          </a:p>
          <a:p>
            <a:endParaRPr lang="en-US" dirty="0"/>
          </a:p>
        </p:txBody>
      </p:sp>
      <p:sp>
        <p:nvSpPr>
          <p:cNvPr id="4" name="Slide Number Placeholder 3"/>
          <p:cNvSpPr>
            <a:spLocks noGrp="1"/>
          </p:cNvSpPr>
          <p:nvPr>
            <p:ph type="sldNum" sz="quarter" idx="5"/>
          </p:nvPr>
        </p:nvSpPr>
        <p:spPr/>
        <p:txBody>
          <a:bodyPr/>
          <a:lstStyle/>
          <a:p>
            <a:fld id="{309B3B38-A9A6-4DCF-8CBD-E550158FD054}" type="slidenum">
              <a:rPr lang="en-US" smtClean="0"/>
              <a:pPr/>
              <a:t>45</a:t>
            </a:fld>
            <a:endParaRPr lang="en-US"/>
          </a:p>
        </p:txBody>
      </p:sp>
    </p:spTree>
    <p:extLst>
      <p:ext uri="{BB962C8B-B14F-4D97-AF65-F5344CB8AC3E}">
        <p14:creationId xmlns:p14="http://schemas.microsoft.com/office/powerpoint/2010/main" val="3637866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Conservator gets fee: Conservator gets 2500 or 20% sale price</a:t>
            </a:r>
          </a:p>
          <a:p>
            <a:r>
              <a:rPr lang="en-US" dirty="0" err="1"/>
              <a:t>Datewide</a:t>
            </a:r>
            <a:r>
              <a:rPr lang="en-US" baseline="0" dirty="0"/>
              <a:t> Data Collection </a:t>
            </a:r>
            <a:r>
              <a:rPr lang="mr-IN" baseline="0" dirty="0"/>
              <a:t>–</a:t>
            </a:r>
            <a:r>
              <a:rPr lang="en-US" baseline="0" dirty="0"/>
              <a:t> Who is using and with what outcome </a:t>
            </a:r>
            <a:r>
              <a:rPr lang="mr-IN" baseline="0" dirty="0"/>
              <a:t>–</a:t>
            </a:r>
            <a:r>
              <a:rPr lang="en-US" baseline="0" dirty="0"/>
              <a:t> </a:t>
            </a:r>
            <a:r>
              <a:rPr lang="en-US" baseline="0" dirty="0" err="1"/>
              <a:t>Fels</a:t>
            </a:r>
            <a:r>
              <a:rPr lang="en-US" baseline="0" dirty="0"/>
              <a:t> Institute Students </a:t>
            </a:r>
            <a:r>
              <a:rPr lang="mr-IN" baseline="0" dirty="0"/>
              <a:t>–</a:t>
            </a:r>
            <a:r>
              <a:rPr lang="en-US" baseline="0" dirty="0"/>
              <a:t> Quantify impact of conservatorship </a:t>
            </a:r>
            <a:r>
              <a:rPr lang="mr-IN" baseline="0" dirty="0"/>
              <a:t>–</a:t>
            </a:r>
            <a:r>
              <a:rPr lang="en-US" baseline="0" dirty="0"/>
              <a:t> Winnie </a:t>
            </a:r>
            <a:r>
              <a:rPr lang="en-US" baseline="0" dirty="0" err="1"/>
              <a:t>Branton</a:t>
            </a:r>
            <a:r>
              <a:rPr lang="en-US" baseline="0" dirty="0"/>
              <a:t> </a:t>
            </a:r>
          </a:p>
          <a:p>
            <a:r>
              <a:rPr lang="en-US" baseline="0" dirty="0"/>
              <a:t>2009-17 368 actions brought but 269 in Philadelphia, 54 in Allegheny, 13 in Northumberland and 10 in Butler.  Went to each court of common pleas in PA.</a:t>
            </a:r>
            <a:endParaRPr lang="en-US" dirty="0"/>
          </a:p>
        </p:txBody>
      </p:sp>
      <p:sp>
        <p:nvSpPr>
          <p:cNvPr id="4" name="Slide Number Placeholder 3"/>
          <p:cNvSpPr>
            <a:spLocks noGrp="1"/>
          </p:cNvSpPr>
          <p:nvPr>
            <p:ph type="sldNum" sz="quarter" idx="10"/>
          </p:nvPr>
        </p:nvSpPr>
        <p:spPr/>
        <p:txBody>
          <a:bodyPr/>
          <a:lstStyle/>
          <a:p>
            <a:fld id="{797B193A-4E32-E44C-B6AA-7261646BB24F}" type="slidenum">
              <a:rPr lang="en-US" smtClean="0"/>
              <a:t>48</a:t>
            </a:fld>
            <a:endParaRPr lang="en-US" dirty="0"/>
          </a:p>
        </p:txBody>
      </p:sp>
    </p:spTree>
    <p:extLst>
      <p:ext uri="{BB962C8B-B14F-4D97-AF65-F5344CB8AC3E}">
        <p14:creationId xmlns:p14="http://schemas.microsoft.com/office/powerpoint/2010/main" val="294431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hlinkClick r:id="rId3"/>
              </a:rPr>
              <a:t>https://www.wilkes-barre.city/home/news/third-annual-%E2%80%9Ctaking-it-streets%E2%80%9D-initiative-proves-effective</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Unfair unlawful tickets to make up 30% of city budget in Missouri </a:t>
            </a:r>
            <a:r>
              <a:rPr lang="mr-IN" sz="1200" kern="1200" dirty="0">
                <a:solidFill>
                  <a:schemeClr val="tx1"/>
                </a:solidFill>
                <a:effectLst/>
                <a:latin typeface="+mn-lt"/>
                <a:ea typeface="+mn-ea"/>
                <a:cs typeface="+mn-cs"/>
                <a:hlinkClick r:id="rId4"/>
              </a:rPr>
              <a:t>–</a:t>
            </a:r>
            <a:r>
              <a:rPr lang="en-US" sz="1200" kern="1200" dirty="0">
                <a:solidFill>
                  <a:schemeClr val="tx1"/>
                </a:solidFill>
                <a:effectLst/>
                <a:latin typeface="+mn-lt"/>
                <a:ea typeface="+mn-ea"/>
                <a:cs typeface="+mn-cs"/>
              </a:rPr>
              <a:t> fining poor people removes available money for </a:t>
            </a:r>
            <a:r>
              <a:rPr lang="en-US" sz="1200" kern="1200" dirty="0" err="1">
                <a:solidFill>
                  <a:schemeClr val="tx1"/>
                </a:solidFill>
                <a:effectLst/>
                <a:latin typeface="+mn-lt"/>
                <a:ea typeface="+mn-ea"/>
                <a:cs typeface="+mn-cs"/>
              </a:rPr>
              <a:t>repairs</a:t>
            </a:r>
            <a:r>
              <a:rPr lang="en-US" sz="1200" u="sng" kern="1200" dirty="0" err="1">
                <a:solidFill>
                  <a:schemeClr val="tx1"/>
                </a:solidFill>
                <a:effectLst/>
                <a:latin typeface="+mn-lt"/>
                <a:ea typeface="+mn-ea"/>
                <a:cs typeface="+mn-cs"/>
                <a:hlinkClick r:id="rId4"/>
              </a:rPr>
              <a:t>https</a:t>
            </a:r>
            <a:r>
              <a:rPr lang="en-US" sz="1200" u="sng" kern="1200" dirty="0">
                <a:solidFill>
                  <a:schemeClr val="tx1"/>
                </a:solidFill>
                <a:effectLst/>
                <a:latin typeface="+mn-lt"/>
                <a:ea typeface="+mn-ea"/>
                <a:cs typeface="+mn-cs"/>
                <a:hlinkClick r:id="rId4"/>
              </a:rPr>
              <a:t>://www.curbed.com/2018/5/24/17382120/tickets-fees-fines-criminal-justice-ferguson</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97B193A-4E32-E44C-B6AA-7261646BB24F}" type="slidenum">
              <a:rPr lang="en-US" smtClean="0"/>
              <a:t>49</a:t>
            </a:fld>
            <a:endParaRPr lang="en-US" dirty="0"/>
          </a:p>
        </p:txBody>
      </p:sp>
    </p:spTree>
    <p:extLst>
      <p:ext uri="{BB962C8B-B14F-4D97-AF65-F5344CB8AC3E}">
        <p14:creationId xmlns:p14="http://schemas.microsoft.com/office/powerpoint/2010/main" val="156503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b="1" dirty="0"/>
              <a:t>Slide 45:  Scenario 1 Underutilized Building</a:t>
            </a:r>
            <a:endParaRPr lang="en-US" sz="1100" dirty="0"/>
          </a:p>
          <a:p>
            <a:r>
              <a:rPr lang="en-US" sz="1100" dirty="0"/>
              <a:t>This exercise focuses on a single building.  The building appears dilapidated, the ground floor space is long-term vacant but there may be tenants renting space on upper floors.  The owners is known and has been completely unresponsive to code citations, what should local government do?  The group should be broken up into tables to discuss this situation for 10 minutes.  </a:t>
            </a:r>
          </a:p>
          <a:p>
            <a:r>
              <a:rPr lang="en-US" sz="1100" dirty="0"/>
              <a:t> </a:t>
            </a:r>
          </a:p>
          <a:p>
            <a:r>
              <a:rPr lang="en-US" sz="1100" dirty="0"/>
              <a:t>While there are no right answers, the facilitator/trainer should make sure that a few points are made:</a:t>
            </a:r>
          </a:p>
          <a:p>
            <a:r>
              <a:rPr lang="en-US" sz="1100" dirty="0"/>
              <a:t> </a:t>
            </a:r>
          </a:p>
          <a:p>
            <a:pPr lvl="0"/>
            <a:r>
              <a:rPr lang="en-US" sz="1100" dirty="0"/>
              <a:t>Importance of knowing where occupied rental units are and the condition of those units.  Rental registration or licensing law require landlords to reveal where they have rental units.  It is important for municipalities to have this information in case of fire or criminal complaints and to ensure the owner is providing healthy and safe rental units.</a:t>
            </a:r>
          </a:p>
          <a:p>
            <a:pPr lvl="0"/>
            <a:r>
              <a:rPr lang="en-US" sz="1100" dirty="0"/>
              <a:t>Rodents means there is a health and safety risk that warrants inspecting the entire building.  This building could pose a danger to residents living inside as well as those in nearby properties.</a:t>
            </a:r>
          </a:p>
          <a:p>
            <a:pPr lvl="0"/>
            <a:r>
              <a:rPr lang="en-US" sz="1100" dirty="0"/>
              <a:t>The owner has ignored code citations.  How can you move an owner from ignoring code violations to taking action to bring their property up to Code?</a:t>
            </a:r>
          </a:p>
          <a:p>
            <a:pPr lvl="1"/>
            <a:r>
              <a:rPr lang="en-US" sz="1100" dirty="0"/>
              <a:t>Has the municipality created a detailed file showing violations over time to make its case to the Magistrate?</a:t>
            </a:r>
          </a:p>
          <a:p>
            <a:pPr lvl="1"/>
            <a:r>
              <a:rPr lang="en-US" sz="1100" dirty="0"/>
              <a:t>Is this a good candidate for Conservatorship?  Is there sufficient value in the sale or rental of the building to pay for repair?  Is there a resident, for-profit business or non-profit that would be willing to be named conservator?</a:t>
            </a:r>
          </a:p>
          <a:p>
            <a:pPr lvl="1"/>
            <a:r>
              <a:rPr lang="en-US" sz="1100" dirty="0"/>
              <a:t>Is the property tax delinquent?  Should the county foreclose upon the property in order to transfer ownership to a responsible buyer at tax sale?</a:t>
            </a:r>
          </a:p>
          <a:p>
            <a:pPr lvl="1"/>
            <a:r>
              <a:rPr lang="en-US" sz="1100" dirty="0"/>
              <a:t>Does the owner have similar problem properties in other municipalities?  Is the owner seeking permits in any of these municipalities that can be approved only if the owner addresses all code violations and delinquent taxes? (Permit denial under Act 90 of 2010, titled the Neighborhood Blight Reclamation and Revitalization Act39, allows municipalities to deny certain permits and licenses to property owners who have significant tax delinquencies or a judgment of serious code violations by a magistrate or judge anywhere in the Commonwealth.)</a:t>
            </a:r>
          </a:p>
          <a:p>
            <a:pPr lvl="1"/>
            <a:r>
              <a:rPr lang="en-US" sz="1100" dirty="0"/>
              <a:t>Should the municipality threaten asset attachment under Act 90 to force the owner to reimburse the municipality for all costs expended to date and to cover repairs needed to bring the property up to code?</a:t>
            </a:r>
          </a:p>
          <a:p>
            <a:endParaRPr lang="en-US" dirty="0"/>
          </a:p>
        </p:txBody>
      </p:sp>
      <p:sp>
        <p:nvSpPr>
          <p:cNvPr id="4" name="Slide Number Placeholder 3"/>
          <p:cNvSpPr>
            <a:spLocks noGrp="1"/>
          </p:cNvSpPr>
          <p:nvPr>
            <p:ph type="sldNum" sz="quarter" idx="10"/>
          </p:nvPr>
        </p:nvSpPr>
        <p:spPr/>
        <p:txBody>
          <a:bodyPr/>
          <a:lstStyle/>
          <a:p>
            <a:fld id="{309B3B38-A9A6-4DCF-8CBD-E550158FD054}" type="slidenum">
              <a:rPr lang="en-US" smtClean="0"/>
              <a:pPr/>
              <a:t>50</a:t>
            </a:fld>
            <a:endParaRPr lang="en-US"/>
          </a:p>
        </p:txBody>
      </p:sp>
    </p:spTree>
    <p:extLst>
      <p:ext uri="{BB962C8B-B14F-4D97-AF65-F5344CB8AC3E}">
        <p14:creationId xmlns:p14="http://schemas.microsoft.com/office/powerpoint/2010/main" val="3266865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100" b="1" dirty="0"/>
              <a:t>Slide 45:  Scenario 1 Underutilized Building</a:t>
            </a:r>
            <a:endParaRPr lang="en-US" sz="1100" dirty="0"/>
          </a:p>
          <a:p>
            <a:r>
              <a:rPr lang="en-US" sz="1100" dirty="0"/>
              <a:t>This exercise focuses on a single building.  The building appears dilapidated, the ground floor space is long-term vacant but there may be tenants renting space on upper floors.  The owners is known and has been completely unresponsive to code citations, what should local government do?  The group should be broken up into tables to discuss this situation for 10 minutes.  </a:t>
            </a:r>
          </a:p>
          <a:p>
            <a:r>
              <a:rPr lang="en-US" sz="1100" dirty="0"/>
              <a:t> </a:t>
            </a:r>
          </a:p>
          <a:p>
            <a:r>
              <a:rPr lang="en-US" sz="1100" dirty="0"/>
              <a:t>While there are no right answers, the facilitator/trainer should make sure that a few points are made:</a:t>
            </a:r>
          </a:p>
          <a:p>
            <a:r>
              <a:rPr lang="en-US" sz="1100" dirty="0"/>
              <a:t> </a:t>
            </a:r>
          </a:p>
          <a:p>
            <a:pPr lvl="0"/>
            <a:r>
              <a:rPr lang="en-US" sz="1100" dirty="0"/>
              <a:t>Importance of knowing where occupied rental units are and the condition of those units.  Rental registration or licensing law require landlords to reveal where they have rental units.  It is important for municipalities to have this information in case of fire or criminal complaints and to ensure the owner is providing healthy and safe rental units.</a:t>
            </a:r>
          </a:p>
          <a:p>
            <a:pPr lvl="0"/>
            <a:r>
              <a:rPr lang="en-US" sz="1100" dirty="0"/>
              <a:t>Rodents means there is a health and safety risk that warrants inspecting the entire building.  This building could pose a danger to residents living inside as well as those in nearby properties.</a:t>
            </a:r>
          </a:p>
          <a:p>
            <a:pPr lvl="0"/>
            <a:r>
              <a:rPr lang="en-US" sz="1100" dirty="0"/>
              <a:t>The owner has ignored code citations.  How can you move an owner from ignoring code violations to taking action to bring their property up to Code?</a:t>
            </a:r>
          </a:p>
          <a:p>
            <a:pPr lvl="1"/>
            <a:r>
              <a:rPr lang="en-US" sz="1100" dirty="0"/>
              <a:t>Has the municipality created a detailed file showing violations over time to make its case to the Magistrate?</a:t>
            </a:r>
          </a:p>
          <a:p>
            <a:pPr lvl="1"/>
            <a:r>
              <a:rPr lang="en-US" sz="1100" dirty="0"/>
              <a:t>Is this a good candidate for Conservatorship?  Is there sufficient value in the sale or rental of the building to pay for repair?  Is there a resident, for-profit business or non-profit that would be willing to be named conservator?</a:t>
            </a:r>
          </a:p>
          <a:p>
            <a:pPr lvl="1"/>
            <a:r>
              <a:rPr lang="en-US" sz="1100" dirty="0"/>
              <a:t>Is the property tax delinquent?  Should the county foreclose upon the property in order to transfer ownership to a responsible buyer at tax sale?</a:t>
            </a:r>
          </a:p>
          <a:p>
            <a:pPr lvl="1"/>
            <a:r>
              <a:rPr lang="en-US" sz="1100" dirty="0"/>
              <a:t>Does the owner have similar problem properties in other municipalities?  Is the owner seeking permits in any of these municipalities that can be approved only if the owner addresses all code violations and delinquent taxes? (Permit denial under Act 90 of 2010, titled the Neighborhood Blight Reclamation and Revitalization Act39, allows municipalities to deny certain permits and licenses to property owners who have significant tax delinquencies or a judgment of serious code violations by a magistrate or judge anywhere in the Commonwealth.)</a:t>
            </a:r>
          </a:p>
          <a:p>
            <a:pPr lvl="1"/>
            <a:r>
              <a:rPr lang="en-US" sz="1100" dirty="0"/>
              <a:t>Should the municipality threaten asset attachment under Act 90 to force the owner to reimburse the municipality for all costs expended to date and to cover repairs needed to bring the property up to code?</a:t>
            </a:r>
          </a:p>
          <a:p>
            <a:endParaRPr lang="en-US" dirty="0"/>
          </a:p>
        </p:txBody>
      </p:sp>
      <p:sp>
        <p:nvSpPr>
          <p:cNvPr id="4" name="Slide Number Placeholder 3"/>
          <p:cNvSpPr>
            <a:spLocks noGrp="1"/>
          </p:cNvSpPr>
          <p:nvPr>
            <p:ph type="sldNum" sz="quarter" idx="10"/>
          </p:nvPr>
        </p:nvSpPr>
        <p:spPr/>
        <p:txBody>
          <a:bodyPr/>
          <a:lstStyle/>
          <a:p>
            <a:fld id="{309B3B38-A9A6-4DCF-8CBD-E550158FD054}" type="slidenum">
              <a:rPr lang="en-US" smtClean="0"/>
              <a:pPr/>
              <a:t>51</a:t>
            </a:fld>
            <a:endParaRPr lang="en-US"/>
          </a:p>
        </p:txBody>
      </p:sp>
    </p:spTree>
    <p:extLst>
      <p:ext uri="{BB962C8B-B14F-4D97-AF65-F5344CB8AC3E}">
        <p14:creationId xmlns:p14="http://schemas.microsoft.com/office/powerpoint/2010/main" val="407343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158590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Dealing with them is complicated - issues are not just economic, but legal</a:t>
            </a:r>
            <a:endParaRPr lang="en-US" sz="1400" dirty="0"/>
          </a:p>
          <a:p>
            <a:pPr lvl="1"/>
            <a:r>
              <a:rPr lang="en-US" dirty="0"/>
              <a:t>Legal system in US dealing with properties is very complicated - a lot comes down to us from old English common law - varies from state to state. </a:t>
            </a:r>
            <a:endParaRPr lang="en-US" sz="1400" dirty="0"/>
          </a:p>
          <a:p>
            <a:pPr lvl="2"/>
            <a:r>
              <a:rPr lang="en-US" dirty="0"/>
              <a:t>fundamental property rights issues</a:t>
            </a:r>
            <a:endParaRPr lang="en-US" sz="1400" dirty="0"/>
          </a:p>
          <a:p>
            <a:pPr lvl="2"/>
            <a:r>
              <a:rPr lang="en-US" dirty="0"/>
              <a:t>concept of nuisance</a:t>
            </a:r>
            <a:endParaRPr lang="en-US" sz="1400" dirty="0"/>
          </a:p>
          <a:p>
            <a:pPr lvl="2"/>
            <a:r>
              <a:rPr lang="en-US" dirty="0"/>
              <a:t>taxation/property tax</a:t>
            </a:r>
            <a:endParaRPr lang="en-US" sz="1400" dirty="0"/>
          </a:p>
          <a:p>
            <a:pPr lvl="2"/>
            <a:r>
              <a:rPr lang="en-US" dirty="0"/>
              <a:t>Landlord/tenant law</a:t>
            </a:r>
            <a:endParaRPr lang="en-US" sz="1400" dirty="0"/>
          </a:p>
          <a:p>
            <a:pPr lvl="2"/>
            <a:r>
              <a:rPr lang="en-US" dirty="0"/>
              <a:t>codes</a:t>
            </a:r>
            <a:endParaRPr lang="en-US" sz="1400" dirty="0"/>
          </a:p>
          <a:p>
            <a:pPr lvl="0"/>
            <a:r>
              <a:rPr lang="en-US" dirty="0"/>
              <a:t>scope of local authority - not unlimited, but substantial </a:t>
            </a:r>
            <a:endParaRPr lang="en-US" sz="1400" dirty="0"/>
          </a:p>
          <a:p>
            <a:pPr lvl="0"/>
            <a:r>
              <a:rPr lang="en-US" dirty="0"/>
              <a:t>There are powerful legal tools to deal with these issues. but they are tools - they are not strategies. To be effective, a tool needs to operate within a strategic framework. </a:t>
            </a:r>
            <a:endParaRPr lang="en-US" sz="1400" dirty="0"/>
          </a:p>
          <a:p>
            <a:endParaRPr lang="en-US" dirty="0"/>
          </a:p>
        </p:txBody>
      </p:sp>
      <p:sp>
        <p:nvSpPr>
          <p:cNvPr id="4" name="Slide Number Placeholder 3"/>
          <p:cNvSpPr>
            <a:spLocks noGrp="1"/>
          </p:cNvSpPr>
          <p:nvPr>
            <p:ph type="sldNum" sz="quarter" idx="5"/>
          </p:nvPr>
        </p:nvSpPr>
        <p:spPr/>
        <p:txBody>
          <a:bodyPr/>
          <a:lstStyle/>
          <a:p>
            <a:fld id="{4E727513-C095-F04F-8F39-329FEB3696FA}" type="slidenum">
              <a:rPr lang="en-US" smtClean="0"/>
              <a:t>11</a:t>
            </a:fld>
            <a:endParaRPr lang="en-US"/>
          </a:p>
        </p:txBody>
      </p:sp>
    </p:spTree>
    <p:extLst>
      <p:ext uri="{BB962C8B-B14F-4D97-AF65-F5344CB8AC3E}">
        <p14:creationId xmlns:p14="http://schemas.microsoft.com/office/powerpoint/2010/main" val="361684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6155">
              <a:defRPr/>
            </a:pPr>
            <a:r>
              <a:rPr lang="en-US" dirty="0"/>
              <a:t>Our survey revealed significant differences in how Northampton County municipalities experience blight. That said, whether urban, rural or suburban, the most common type of blighted property is vacant commercial properties, foreclosed properties and deteriorated homes. (Note:  The survey separated vacant buildings generally from commercial buildings, but both came back as significant challenges.)</a:t>
            </a:r>
          </a:p>
          <a:p>
            <a:endParaRPr lang="en-US" dirty="0"/>
          </a:p>
        </p:txBody>
      </p:sp>
      <p:sp>
        <p:nvSpPr>
          <p:cNvPr id="4" name="Slide Number Placeholder 3"/>
          <p:cNvSpPr>
            <a:spLocks noGrp="1"/>
          </p:cNvSpPr>
          <p:nvPr>
            <p:ph type="sldNum" sz="quarter" idx="5"/>
          </p:nvPr>
        </p:nvSpPr>
        <p:spPr/>
        <p:txBody>
          <a:bodyPr/>
          <a:lstStyle/>
          <a:p>
            <a:fld id="{309B3B38-A9A6-4DCF-8CBD-E550158FD054}" type="slidenum">
              <a:rPr lang="en-US" smtClean="0"/>
              <a:pPr/>
              <a:t>12</a:t>
            </a:fld>
            <a:endParaRPr lang="en-US"/>
          </a:p>
        </p:txBody>
      </p:sp>
    </p:spTree>
    <p:extLst>
      <p:ext uri="{BB962C8B-B14F-4D97-AF65-F5344CB8AC3E}">
        <p14:creationId xmlns:p14="http://schemas.microsoft.com/office/powerpoint/2010/main" val="198858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727513-C095-F04F-8F39-329FEB3696FA}" type="slidenum">
              <a:rPr lang="en-US" smtClean="0"/>
              <a:t>14</a:t>
            </a:fld>
            <a:endParaRPr lang="en-US"/>
          </a:p>
        </p:txBody>
      </p:sp>
    </p:spTree>
    <p:extLst>
      <p:ext uri="{BB962C8B-B14F-4D97-AF65-F5344CB8AC3E}">
        <p14:creationId xmlns:p14="http://schemas.microsoft.com/office/powerpoint/2010/main" val="1248696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Tools for adopting a Strategic Code Enforcement Framework. For each tool:</a:t>
            </a:r>
          </a:p>
          <a:p>
            <a:endParaRPr lang="en-US" dirty="0"/>
          </a:p>
        </p:txBody>
      </p:sp>
      <p:sp>
        <p:nvSpPr>
          <p:cNvPr id="4" name="Slide Number Placeholder 3"/>
          <p:cNvSpPr>
            <a:spLocks noGrp="1"/>
          </p:cNvSpPr>
          <p:nvPr>
            <p:ph type="sldNum" sz="quarter" idx="10"/>
          </p:nvPr>
        </p:nvSpPr>
        <p:spPr/>
        <p:txBody>
          <a:bodyPr/>
          <a:lstStyle/>
          <a:p>
            <a:fld id="{797B193A-4E32-E44C-B6AA-7261646BB24F}" type="slidenum">
              <a:rPr lang="en-US" smtClean="0"/>
              <a:t>19</a:t>
            </a:fld>
            <a:endParaRPr lang="en-US" dirty="0"/>
          </a:p>
        </p:txBody>
      </p:sp>
    </p:spTree>
    <p:extLst>
      <p:ext uri="{BB962C8B-B14F-4D97-AF65-F5344CB8AC3E}">
        <p14:creationId xmlns:p14="http://schemas.microsoft.com/office/powerpoint/2010/main" val="233450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691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Status quo is not an option.  Costing you money every day.  Code enforcement is a money making proposition.  Just need to designate it like Hartford has so it doesn’t just go into the general budget and can support anti-blight work.</a:t>
            </a:r>
            <a:endParaRPr/>
          </a:p>
          <a:p>
            <a:pPr marL="0" lvl="0" indent="0" algn="l" rtl="0">
              <a:spcBef>
                <a:spcPts val="0"/>
              </a:spcBef>
              <a:spcAft>
                <a:spcPts val="0"/>
              </a:spcAft>
              <a:buNone/>
            </a:pPr>
            <a:endParaRPr/>
          </a:p>
        </p:txBody>
      </p:sp>
      <p:sp>
        <p:nvSpPr>
          <p:cNvPr id="127" name="Google Shape;12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01861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US" b="1"/>
              <a:t>Asset attachment</a:t>
            </a:r>
            <a:endParaRPr/>
          </a:p>
          <a:p>
            <a:pPr marL="457200" lvl="1" indent="0" algn="l" rtl="0">
              <a:spcBef>
                <a:spcPts val="600"/>
              </a:spcBef>
              <a:spcAft>
                <a:spcPts val="0"/>
              </a:spcAft>
              <a:buNone/>
            </a:pPr>
            <a:endParaRPr b="1"/>
          </a:p>
          <a:p>
            <a:pPr marL="457200" lvl="1" indent="0" algn="l" rtl="0">
              <a:spcBef>
                <a:spcPts val="600"/>
              </a:spcBef>
              <a:spcAft>
                <a:spcPts val="0"/>
              </a:spcAft>
              <a:buNone/>
            </a:pPr>
            <a:r>
              <a:rPr lang="en-US" b="1"/>
              <a:t>Eminent domain: </a:t>
            </a:r>
            <a:endParaRPr/>
          </a:p>
          <a:p>
            <a:pPr marL="457200" lvl="1" indent="0" algn="l" rtl="0">
              <a:spcBef>
                <a:spcPts val="600"/>
              </a:spcBef>
              <a:spcAft>
                <a:spcPts val="0"/>
              </a:spcAft>
              <a:buNone/>
            </a:pPr>
            <a:r>
              <a:rPr lang="en-US"/>
              <a:t>Between 2000-2008, Cumberland County RDA initiated 100 condemnation actions. 95 owners fixed up or sold their properties.  5 had to be taken through condemnation process.</a:t>
            </a:r>
            <a:endParaRPr/>
          </a:p>
          <a:p>
            <a:pPr marL="457200" lvl="1" indent="0" algn="l" rtl="0">
              <a:spcBef>
                <a:spcPts val="600"/>
              </a:spcBef>
              <a:spcAft>
                <a:spcPts val="0"/>
              </a:spcAft>
              <a:buNone/>
            </a:pPr>
            <a:endParaRPr/>
          </a:p>
          <a:p>
            <a:pPr marL="457200" lvl="1" indent="0" algn="l" rtl="0">
              <a:spcBef>
                <a:spcPts val="600"/>
              </a:spcBef>
              <a:spcAft>
                <a:spcPts val="0"/>
              </a:spcAft>
              <a:buNone/>
            </a:pPr>
            <a:r>
              <a:rPr lang="en-US" b="1"/>
              <a:t>Conservatorship</a:t>
            </a:r>
            <a:endParaRPr/>
          </a:p>
          <a:p>
            <a:pPr marL="457200" lvl="1" indent="0" algn="l" rtl="0">
              <a:spcBef>
                <a:spcPts val="600"/>
              </a:spcBef>
              <a:spcAft>
                <a:spcPts val="0"/>
              </a:spcAft>
              <a:buNone/>
            </a:pPr>
            <a:endParaRPr/>
          </a:p>
          <a:p>
            <a:pPr marL="457200" lvl="1" indent="0" algn="l" rtl="0">
              <a:spcBef>
                <a:spcPts val="600"/>
              </a:spcBef>
              <a:spcAft>
                <a:spcPts val="0"/>
              </a:spcAft>
              <a:buNone/>
            </a:pPr>
            <a:r>
              <a:rPr lang="en-US" b="1"/>
              <a:t>Open Estate to Transfer Property: </a:t>
            </a:r>
            <a:endParaRPr/>
          </a:p>
          <a:p>
            <a:pPr marL="457200" lvl="1" indent="0" algn="l" rtl="0">
              <a:spcBef>
                <a:spcPts val="600"/>
              </a:spcBef>
              <a:spcAft>
                <a:spcPts val="0"/>
              </a:spcAft>
              <a:buNone/>
            </a:pPr>
            <a:r>
              <a:rPr lang="en-US"/>
              <a:t>Wilkinsburg RDA uses this tool where potential buyers for property exist. </a:t>
            </a:r>
            <a:endParaRPr/>
          </a:p>
          <a:p>
            <a:pPr marL="457200" lvl="1" indent="0" algn="l" rtl="0">
              <a:spcBef>
                <a:spcPts val="600"/>
              </a:spcBef>
              <a:spcAft>
                <a:spcPts val="0"/>
              </a:spcAft>
              <a:buNone/>
            </a:pPr>
            <a:endParaRPr/>
          </a:p>
          <a:p>
            <a:pPr marL="457200" lvl="1" indent="0" algn="l" rtl="0">
              <a:spcBef>
                <a:spcPts val="600"/>
              </a:spcBef>
              <a:spcAft>
                <a:spcPts val="0"/>
              </a:spcAft>
              <a:buNone/>
            </a:pPr>
            <a:r>
              <a:rPr lang="en-US" b="1"/>
              <a:t>Land Bank</a:t>
            </a:r>
            <a:endParaRPr/>
          </a:p>
          <a:p>
            <a:pPr marL="0" lvl="0" indent="0" algn="l" rtl="0">
              <a:spcBef>
                <a:spcPts val="600"/>
              </a:spcBef>
              <a:spcAft>
                <a:spcPts val="0"/>
              </a:spcAft>
              <a:buNone/>
            </a:pPr>
            <a:endParaRPr b="1"/>
          </a:p>
        </p:txBody>
      </p:sp>
      <p:sp>
        <p:nvSpPr>
          <p:cNvPr id="235" name="Google Shape;23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947298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6E5F42-6356-4715-B7DB-2362D745C41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8190BC7A-AA03-4F2A-8657-62DF92A41E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7AE08982-0708-4AA9-BE8D-B247674F2950}"/>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5" name="Footer Placeholder 4">
            <a:extLst>
              <a:ext uri="{FF2B5EF4-FFF2-40B4-BE49-F238E27FC236}">
                <a16:creationId xmlns:a16="http://schemas.microsoft.com/office/drawing/2014/main" xmlns="" id="{6CC7D5C7-8D9C-4764-9195-DEF3BF9EC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41AD88B-ACE8-4715-A0A3-CB675102ABA3}"/>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121263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534DC-0A07-42EC-9A36-B1336F0E24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DEFBEA5-0AE4-4581-9172-9BE971698B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D1F321-3B03-4132-9B39-72DEF8F690E0}"/>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5" name="Footer Placeholder 4">
            <a:extLst>
              <a:ext uri="{FF2B5EF4-FFF2-40B4-BE49-F238E27FC236}">
                <a16:creationId xmlns:a16="http://schemas.microsoft.com/office/drawing/2014/main" xmlns="" id="{B3B9AF23-8E18-4A0A-B8AE-B67DC35AD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910694-007D-4887-97F8-5229B60A7C64}"/>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13333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68F0C1C-0620-41E1-B089-C2F50E91B1B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BF1730A-D0F1-47BE-9EFF-DFB9E26AF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BF8BC9-2F0D-4BB7-883B-E744E6FB4FE5}"/>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5" name="Footer Placeholder 4">
            <a:extLst>
              <a:ext uri="{FF2B5EF4-FFF2-40B4-BE49-F238E27FC236}">
                <a16:creationId xmlns:a16="http://schemas.microsoft.com/office/drawing/2014/main" xmlns="" id="{4973A60A-B624-4C26-AEA5-E73A0DE3F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1DA5C5-474C-4AE8-AC0D-E37F78F2C22F}"/>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754405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90265-7957-449A-8CA9-31BF55646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D14546-15F9-4E9F-B0CA-3ADCC3038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E815B3-CDBF-429B-9755-F6EE10E6708C}"/>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5" name="Footer Placeholder 4">
            <a:extLst>
              <a:ext uri="{FF2B5EF4-FFF2-40B4-BE49-F238E27FC236}">
                <a16:creationId xmlns:a16="http://schemas.microsoft.com/office/drawing/2014/main" xmlns="" id="{2C05A163-76FA-4487-97CB-9643B4293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F99ECF-EF96-4E01-8045-632F33C8C66C}"/>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878340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C32DED-6BDE-4153-A72D-B56BADC910D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C48C9CB7-5848-4756-B83C-E4759AD6DA5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15EF4D-3DBE-437C-8719-A716A86E8EE1}"/>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5" name="Footer Placeholder 4">
            <a:extLst>
              <a:ext uri="{FF2B5EF4-FFF2-40B4-BE49-F238E27FC236}">
                <a16:creationId xmlns:a16="http://schemas.microsoft.com/office/drawing/2014/main" xmlns="" id="{4E8B9877-585D-4C90-AF5B-53284D3CF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EF25AA-8B4A-4CBE-95E7-E681C7966696}"/>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364700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F84F44-18A1-4E03-9CDE-0471358E1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572C71-7143-46EB-8712-7862A186A13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2FE535-DE47-4300-96FA-3BB6647F938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C9E80C1-E501-4036-95A7-B9AF1CC497BA}"/>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6" name="Footer Placeholder 5">
            <a:extLst>
              <a:ext uri="{FF2B5EF4-FFF2-40B4-BE49-F238E27FC236}">
                <a16:creationId xmlns:a16="http://schemas.microsoft.com/office/drawing/2014/main" xmlns="" id="{8D586969-9507-47A6-9828-A83CAC561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D7B0DD-92D0-4801-8116-58067096FD58}"/>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82110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2AB35A-386E-4106-93DB-25EA077AD29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2325C45-9A1C-4D54-912A-D37CF9C52F8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7D7EB8-81C6-4139-834A-8B5EDF0803F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9F1DF52-E7CB-41E1-989A-1C7EDD84A1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73D75C0-C447-41FF-9F87-E3479F75F2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9B67FF-FC35-47A1-9780-93251E32CD2B}"/>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8" name="Footer Placeholder 7">
            <a:extLst>
              <a:ext uri="{FF2B5EF4-FFF2-40B4-BE49-F238E27FC236}">
                <a16:creationId xmlns:a16="http://schemas.microsoft.com/office/drawing/2014/main" xmlns="" id="{2DE5BDAD-623E-494B-B92C-EB8285613D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8836DE2-F26B-4393-BF9F-1D9A252B4C88}"/>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29533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31ED9B-26D8-4E94-B0CE-CF6CD8B913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94CEC3F-53EA-409F-89E5-C179F524592D}"/>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4" name="Footer Placeholder 3">
            <a:extLst>
              <a:ext uri="{FF2B5EF4-FFF2-40B4-BE49-F238E27FC236}">
                <a16:creationId xmlns:a16="http://schemas.microsoft.com/office/drawing/2014/main" xmlns="" id="{3C95BEE0-4A9B-44A5-B3E4-3E69BB2302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EC32325-D52F-4E19-B7AE-685BE48BBEA1}"/>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38983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90A7D2C-2DB6-4BA7-9E0B-6D5A90BE6B81}"/>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3" name="Footer Placeholder 2">
            <a:extLst>
              <a:ext uri="{FF2B5EF4-FFF2-40B4-BE49-F238E27FC236}">
                <a16:creationId xmlns:a16="http://schemas.microsoft.com/office/drawing/2014/main" xmlns="" id="{C5DC02C9-29AF-474A-A46F-376179713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0801C03-FA6A-48DF-A5AC-22E46EC63FA5}"/>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358647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A3E610-D3AB-412B-9B01-2B80F7C2E6F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8D38E3E3-5B7C-47AF-BEBC-ECFD537EC4D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367662F-10CB-437B-B7C2-5F5F4316B11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97EA4A2A-273E-471F-BDA8-13F1AC15B236}"/>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6" name="Footer Placeholder 5">
            <a:extLst>
              <a:ext uri="{FF2B5EF4-FFF2-40B4-BE49-F238E27FC236}">
                <a16:creationId xmlns:a16="http://schemas.microsoft.com/office/drawing/2014/main" xmlns="" id="{FD55F686-A24C-4B98-B8F2-FC87F8EB51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66C7065-69B7-4558-B6A0-B670619A931A}"/>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34552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18049-D536-4E2E-9E63-32CB506BC9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6D5D624-E97B-4766-8B26-EAAFEB9E8BA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6526B3D-2AC4-4FAE-9CFA-FB1F31915E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49EA97C-53EB-42C5-9A64-22AE63AC5370}"/>
              </a:ext>
            </a:extLst>
          </p:cNvPr>
          <p:cNvSpPr>
            <a:spLocks noGrp="1"/>
          </p:cNvSpPr>
          <p:nvPr>
            <p:ph type="dt" sz="half" idx="10"/>
          </p:nvPr>
        </p:nvSpPr>
        <p:spPr/>
        <p:txBody>
          <a:bodyPr/>
          <a:lstStyle/>
          <a:p>
            <a:fld id="{99DC46EF-865B-4FE7-A63C-EE1AE0E69EC2}" type="datetimeFigureOut">
              <a:rPr lang="en-US" smtClean="0"/>
              <a:t>9/27/2019</a:t>
            </a:fld>
            <a:endParaRPr lang="en-US"/>
          </a:p>
        </p:txBody>
      </p:sp>
      <p:sp>
        <p:nvSpPr>
          <p:cNvPr id="6" name="Footer Placeholder 5">
            <a:extLst>
              <a:ext uri="{FF2B5EF4-FFF2-40B4-BE49-F238E27FC236}">
                <a16:creationId xmlns:a16="http://schemas.microsoft.com/office/drawing/2014/main" xmlns="" id="{2BF2448F-3CA1-4BE8-A8BF-9203AD816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6B8E1EF-A711-46B7-A6BE-3E0831ADBC1E}"/>
              </a:ext>
            </a:extLst>
          </p:cNvPr>
          <p:cNvSpPr>
            <a:spLocks noGrp="1"/>
          </p:cNvSpPr>
          <p:nvPr>
            <p:ph type="sldNum" sz="quarter" idx="12"/>
          </p:nvPr>
        </p:nvSpPr>
        <p:spPr/>
        <p:txBody>
          <a:bodyPr/>
          <a:lstStyle/>
          <a:p>
            <a:fld id="{1AAD69DA-9B01-4875-9F3F-E1A088993F19}" type="slidenum">
              <a:rPr lang="en-US" smtClean="0"/>
              <a:t>‹#›</a:t>
            </a:fld>
            <a:endParaRPr lang="en-US"/>
          </a:p>
        </p:txBody>
      </p:sp>
    </p:spTree>
    <p:extLst>
      <p:ext uri="{BB962C8B-B14F-4D97-AF65-F5344CB8AC3E}">
        <p14:creationId xmlns:p14="http://schemas.microsoft.com/office/powerpoint/2010/main" val="2381529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280A92-4C6E-4005-9D4C-A7B0091BFA7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51EE22F-A582-4688-BAD8-225DB61FE90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C821F4-1D4F-446A-ADD2-5E87F9E488C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DC46EF-865B-4FE7-A63C-EE1AE0E69EC2}" type="datetimeFigureOut">
              <a:rPr lang="en-US" smtClean="0"/>
              <a:t>9/27/2019</a:t>
            </a:fld>
            <a:endParaRPr lang="en-US"/>
          </a:p>
        </p:txBody>
      </p:sp>
      <p:sp>
        <p:nvSpPr>
          <p:cNvPr id="5" name="Footer Placeholder 4">
            <a:extLst>
              <a:ext uri="{FF2B5EF4-FFF2-40B4-BE49-F238E27FC236}">
                <a16:creationId xmlns:a16="http://schemas.microsoft.com/office/drawing/2014/main" xmlns="" id="{3A0095E5-FEF5-478B-8A87-C4DE061AE23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A13ED9D-ADDC-4FF6-BAF8-32FDD0EE436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AD69DA-9B01-4875-9F3F-E1A088993F19}" type="slidenum">
              <a:rPr lang="en-US" smtClean="0"/>
              <a:t>‹#›</a:t>
            </a:fld>
            <a:endParaRPr lang="en-US"/>
          </a:p>
        </p:txBody>
      </p:sp>
    </p:spTree>
    <p:extLst>
      <p:ext uri="{BB962C8B-B14F-4D97-AF65-F5344CB8AC3E}">
        <p14:creationId xmlns:p14="http://schemas.microsoft.com/office/powerpoint/2010/main" val="159084146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jp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jp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jp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emf"/><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9.png"/><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2.emf"/><Relationship Id="rId4" Type="http://schemas.openxmlformats.org/officeDocument/2006/relationships/image" Target="../media/image41.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3.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19800"/>
          </a:xfrm>
          <a:prstGeom prst="rect">
            <a:avLst/>
          </a:prstGeom>
        </p:spPr>
      </p:pic>
      <p:pic>
        <p:nvPicPr>
          <p:cNvPr id="20" name="Picture 19"/>
          <p:cNvPicPr>
            <a:picLocks noChangeAspect="1"/>
          </p:cNvPicPr>
          <p:nvPr/>
        </p:nvPicPr>
        <p:blipFill>
          <a:blip r:embed="rId3">
            <a:alphaModFix amt="74000"/>
          </a:blip>
          <a:stretch>
            <a:fillRect/>
          </a:stretch>
        </p:blipFill>
        <p:spPr>
          <a:xfrm>
            <a:off x="-38100" y="-120901"/>
            <a:ext cx="9144000" cy="6978901"/>
          </a:xfrm>
          <a:prstGeom prst="rect">
            <a:avLst/>
          </a:prstGeom>
        </p:spPr>
      </p:pic>
      <p:sp>
        <p:nvSpPr>
          <p:cNvPr id="7" name="Rectangle 2"/>
          <p:cNvSpPr txBox="1">
            <a:spLocks noChangeArrowheads="1"/>
          </p:cNvSpPr>
          <p:nvPr/>
        </p:nvSpPr>
        <p:spPr bwMode="auto">
          <a:xfrm>
            <a:off x="152400" y="2286000"/>
            <a:ext cx="4167051"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fontAlgn="base">
              <a:lnSpc>
                <a:spcPct val="90000"/>
              </a:lnSpc>
              <a:spcBef>
                <a:spcPct val="0"/>
              </a:spcBef>
              <a:spcAft>
                <a:spcPct val="0"/>
              </a:spcAft>
              <a:defRPr/>
            </a:pPr>
            <a:r>
              <a:rPr lang="en-US" sz="4000" b="1" dirty="0">
                <a:solidFill>
                  <a:srgbClr val="FF0000"/>
                </a:solidFill>
              </a:rPr>
              <a:t>Understanding Key Legal Tools to Address Problem Properties</a:t>
            </a:r>
            <a:endParaRPr lang="en-US" sz="4000" b="1" kern="0" dirty="0">
              <a:solidFill>
                <a:srgbClr val="FF0000"/>
              </a:solidFill>
              <a:latin typeface="Arial" charset="0"/>
              <a:cs typeface="Arial" charset="0"/>
            </a:endParaRPr>
          </a:p>
        </p:txBody>
      </p:sp>
      <p:pic>
        <p:nvPicPr>
          <p:cNvPr id="3" name="Picture 2" descr="CFCP Logo CMYK.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2" y="304800"/>
            <a:ext cx="2878062" cy="1626170"/>
          </a:xfrm>
          <a:prstGeom prst="rect">
            <a:avLst/>
          </a:prstGeom>
        </p:spPr>
      </p:pic>
      <p:sp>
        <p:nvSpPr>
          <p:cNvPr id="4" name="Rectangle 2"/>
          <p:cNvSpPr txBox="1">
            <a:spLocks noChangeArrowheads="1"/>
          </p:cNvSpPr>
          <p:nvPr/>
        </p:nvSpPr>
        <p:spPr bwMode="auto">
          <a:xfrm>
            <a:off x="6248400" y="5791200"/>
            <a:ext cx="2510028" cy="16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spcBef>
                <a:spcPct val="0"/>
              </a:spcBef>
              <a:spcAft>
                <a:spcPct val="0"/>
              </a:spcAft>
              <a:buClrTx/>
              <a:buSzTx/>
              <a:buFontTx/>
              <a:buNone/>
              <a:tabLst/>
              <a:defRPr/>
            </a:pPr>
            <a:endParaRPr kumimoji="0" lang="en-US" sz="3600" i="0" u="none" strike="noStrike" kern="0" cap="none" spc="0" normalizeH="0" noProof="0" dirty="0">
              <a:ln>
                <a:noFill/>
              </a:ln>
              <a:solidFill>
                <a:schemeClr val="bg1"/>
              </a:solidFill>
              <a:effectLst/>
              <a:uLnTx/>
              <a:uFillTx/>
              <a:latin typeface="Arial" charset="0"/>
              <a:ea typeface="+mj-ea"/>
              <a:cs typeface="Arial" charset="0"/>
            </a:endParaRPr>
          </a:p>
        </p:txBody>
      </p:sp>
      <p:sp>
        <p:nvSpPr>
          <p:cNvPr id="22" name="Rectangle 2"/>
          <p:cNvSpPr txBox="1">
            <a:spLocks noChangeArrowheads="1"/>
          </p:cNvSpPr>
          <p:nvPr/>
        </p:nvSpPr>
        <p:spPr bwMode="auto">
          <a:xfrm>
            <a:off x="285752" y="4727743"/>
            <a:ext cx="3200399" cy="13933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defRPr/>
            </a:pPr>
            <a:endParaRPr lang="en-US" sz="2000" kern="0" dirty="0">
              <a:solidFill>
                <a:srgbClr val="235D93"/>
              </a:solidFill>
              <a:latin typeface="Arial" charset="0"/>
              <a:ea typeface="+mj-ea"/>
              <a:cs typeface="Arial" charset="0"/>
            </a:endParaRPr>
          </a:p>
          <a:p>
            <a:pPr marL="0" marR="0" lvl="0" indent="0" defTabSz="914400" rtl="0" eaLnBrk="1" fontAlgn="base" latinLnBrk="0" hangingPunct="1">
              <a:spcBef>
                <a:spcPct val="0"/>
              </a:spcBef>
              <a:spcAft>
                <a:spcPct val="0"/>
              </a:spcAft>
              <a:buClrTx/>
              <a:buSzTx/>
              <a:buFontTx/>
              <a:buNone/>
              <a:tabLst/>
              <a:defRPr/>
            </a:pPr>
            <a:r>
              <a:rPr lang="en-US" sz="2000" kern="0" dirty="0">
                <a:solidFill>
                  <a:srgbClr val="235D93"/>
                </a:solidFill>
                <a:latin typeface="Arial" charset="0"/>
                <a:ea typeface="+mj-ea"/>
                <a:cs typeface="Arial" charset="0"/>
              </a:rPr>
              <a:t>Karen Black, Esq.</a:t>
            </a:r>
          </a:p>
          <a:p>
            <a:pPr marL="0" marR="0" lvl="0" indent="0" defTabSz="914400" rtl="0" eaLnBrk="1" fontAlgn="base" latinLnBrk="0" hangingPunct="1">
              <a:spcBef>
                <a:spcPct val="0"/>
              </a:spcBef>
              <a:spcAft>
                <a:spcPct val="0"/>
              </a:spcAft>
              <a:buClrTx/>
              <a:buSzTx/>
              <a:buFontTx/>
              <a:buNone/>
              <a:tabLst/>
              <a:defRPr/>
            </a:pPr>
            <a:r>
              <a:rPr lang="en-US" sz="2000" kern="0" dirty="0">
                <a:solidFill>
                  <a:srgbClr val="235D93"/>
                </a:solidFill>
                <a:latin typeface="Arial" charset="0"/>
                <a:ea typeface="+mj-ea"/>
                <a:cs typeface="Arial" charset="0"/>
              </a:rPr>
              <a:t>Alan Mallach</a:t>
            </a:r>
          </a:p>
          <a:p>
            <a:pPr marL="0" marR="0" lvl="0" indent="0" defTabSz="914400" rtl="0" eaLnBrk="1" fontAlgn="base" latinLnBrk="0" hangingPunct="1">
              <a:spcBef>
                <a:spcPct val="0"/>
              </a:spcBef>
              <a:spcAft>
                <a:spcPct val="0"/>
              </a:spcAft>
              <a:buClrTx/>
              <a:buSzTx/>
              <a:buFontTx/>
              <a:buNone/>
              <a:tabLst/>
              <a:defRPr/>
            </a:pPr>
            <a:endParaRPr kumimoji="0" lang="en-US" sz="2000" i="0" u="none" strike="noStrike" kern="0" cap="none" spc="0" normalizeH="0" noProof="0" dirty="0">
              <a:ln>
                <a:noFill/>
              </a:ln>
              <a:solidFill>
                <a:srgbClr val="235D93"/>
              </a:solidFill>
              <a:effectLst/>
              <a:uLnTx/>
              <a:uFillTx/>
              <a:latin typeface="Arial" charset="0"/>
              <a:ea typeface="+mj-ea"/>
              <a:cs typeface="Arial" charset="0"/>
            </a:endParaRPr>
          </a:p>
          <a:p>
            <a:pPr marL="0" marR="0" lvl="0" indent="0" algn="r" defTabSz="914400" rtl="0" eaLnBrk="1" fontAlgn="base" latinLnBrk="0" hangingPunct="1">
              <a:spcBef>
                <a:spcPct val="0"/>
              </a:spcBef>
              <a:spcAft>
                <a:spcPct val="0"/>
              </a:spcAft>
              <a:buClrTx/>
              <a:buSzTx/>
              <a:buFontTx/>
              <a:buNone/>
              <a:tabLst/>
              <a:defRPr/>
            </a:pPr>
            <a:endParaRPr kumimoji="0" lang="en-US" sz="3600" i="0" u="none" strike="noStrike" kern="0" cap="none" spc="0" normalizeH="0" noProof="0" dirty="0">
              <a:ln>
                <a:noFill/>
              </a:ln>
              <a:solidFill>
                <a:schemeClr val="bg1"/>
              </a:solidFill>
              <a:effectLst/>
              <a:uLnTx/>
              <a:uFillTx/>
              <a:latin typeface="Arial" charset="0"/>
              <a:ea typeface="+mj-ea"/>
              <a:cs typeface="Arial" charset="0"/>
            </a:endParaRPr>
          </a:p>
        </p:txBody>
      </p:sp>
      <p:pic>
        <p:nvPicPr>
          <p:cNvPr id="2" name="Picture 1">
            <a:extLst>
              <a:ext uri="{FF2B5EF4-FFF2-40B4-BE49-F238E27FC236}">
                <a16:creationId xmlns:a16="http://schemas.microsoft.com/office/drawing/2014/main" xmlns="" id="{7760EC47-9862-4741-9A5D-05D9826E196E}"/>
              </a:ext>
            </a:extLst>
          </p:cNvPr>
          <p:cNvPicPr>
            <a:picLocks noChangeAspect="1"/>
          </p:cNvPicPr>
          <p:nvPr/>
        </p:nvPicPr>
        <p:blipFill rotWithShape="1">
          <a:blip r:embed="rId5"/>
          <a:srcRect l="34444" t="283" r="25400" b="-2262"/>
          <a:stretch/>
        </p:blipFill>
        <p:spPr>
          <a:xfrm>
            <a:off x="5105400" y="54423"/>
            <a:ext cx="4032743" cy="5760720"/>
          </a:xfrm>
          <a:prstGeom prst="rect">
            <a:avLst/>
          </a:prstGeom>
        </p:spPr>
      </p:pic>
      <p:sp>
        <p:nvSpPr>
          <p:cNvPr id="28" name="Rectangle 27"/>
          <p:cNvSpPr/>
          <p:nvPr/>
        </p:nvSpPr>
        <p:spPr>
          <a:xfrm>
            <a:off x="5105400" y="5592381"/>
            <a:ext cx="4038600" cy="393192"/>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5" name="TextBox 4">
            <a:extLst>
              <a:ext uri="{FF2B5EF4-FFF2-40B4-BE49-F238E27FC236}">
                <a16:creationId xmlns:a16="http://schemas.microsoft.com/office/drawing/2014/main" xmlns="" id="{1D1BA024-3AE5-4686-AF99-2972672AD005}"/>
              </a:ext>
            </a:extLst>
          </p:cNvPr>
          <p:cNvSpPr txBox="1"/>
          <p:nvPr/>
        </p:nvSpPr>
        <p:spPr>
          <a:xfrm>
            <a:off x="385572" y="6324600"/>
            <a:ext cx="8026908" cy="461665"/>
          </a:xfrm>
          <a:prstGeom prst="rect">
            <a:avLst/>
          </a:prstGeom>
          <a:noFill/>
        </p:spPr>
        <p:txBody>
          <a:bodyPr wrap="square" rtlCol="0">
            <a:spAutoFit/>
          </a:bodyPr>
          <a:lstStyle/>
          <a:p>
            <a:r>
              <a:rPr lang="en-US" sz="2400" kern="0" dirty="0">
                <a:solidFill>
                  <a:srgbClr val="235D93"/>
                </a:solidFill>
                <a:latin typeface="Arial" charset="0"/>
                <a:cs typeface="Arial" charset="0"/>
              </a:rPr>
              <a:t>Restoring Vacant Properties Conference 2019</a:t>
            </a:r>
            <a:endParaRPr lang="en-US" sz="2400" dirty="0">
              <a:solidFill>
                <a:srgbClr val="0070C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7"/>
          <p:cNvSpPr txBox="1">
            <a:spLocks noGrp="1"/>
          </p:cNvSpPr>
          <p:nvPr>
            <p:ph type="title"/>
          </p:nvPr>
        </p:nvSpPr>
        <p:spPr>
          <a:xfrm>
            <a:off x="105742" y="524054"/>
            <a:ext cx="8229600" cy="7918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E6766"/>
              </a:buClr>
              <a:buSzPts val="3000"/>
              <a:buFont typeface="Arial"/>
              <a:buNone/>
            </a:pPr>
            <a:r>
              <a:rPr lang="en-US" sz="3000" b="1" dirty="0">
                <a:solidFill>
                  <a:srgbClr val="5E6766"/>
                </a:solidFill>
                <a:latin typeface="Arial"/>
                <a:ea typeface="Arial"/>
                <a:cs typeface="Arial"/>
                <a:sym typeface="Arial"/>
              </a:rPr>
              <a:t>Huge Benefits When Eliminate Blight</a:t>
            </a:r>
            <a:endParaRPr dirty="0"/>
          </a:p>
        </p:txBody>
      </p:sp>
      <p:sp>
        <p:nvSpPr>
          <p:cNvPr id="145" name="Google Shape;145;p17"/>
          <p:cNvSpPr txBox="1">
            <a:spLocks noGrp="1"/>
          </p:cNvSpPr>
          <p:nvPr>
            <p:ph type="body" idx="1"/>
          </p:nvPr>
        </p:nvSpPr>
        <p:spPr>
          <a:xfrm>
            <a:off x="1643446" y="1435574"/>
            <a:ext cx="6883729" cy="450630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5E6766"/>
              </a:buClr>
              <a:buSzPts val="2400"/>
              <a:buChar char="•"/>
            </a:pPr>
            <a:r>
              <a:rPr lang="en-US" sz="2400" dirty="0">
                <a:solidFill>
                  <a:srgbClr val="5E6766"/>
                </a:solidFill>
                <a:latin typeface="Arial"/>
                <a:ea typeface="Arial"/>
                <a:cs typeface="Arial"/>
                <a:sym typeface="Arial"/>
              </a:rPr>
              <a:t>Reduces crime, in particular </a:t>
            </a:r>
            <a:br>
              <a:rPr lang="en-US" sz="2400" dirty="0">
                <a:solidFill>
                  <a:srgbClr val="5E6766"/>
                </a:solidFill>
                <a:latin typeface="Arial"/>
                <a:ea typeface="Arial"/>
                <a:cs typeface="Arial"/>
                <a:sym typeface="Arial"/>
              </a:rPr>
            </a:br>
            <a:r>
              <a:rPr lang="en-US" sz="2400" dirty="0">
                <a:solidFill>
                  <a:srgbClr val="5E6766"/>
                </a:solidFill>
                <a:latin typeface="Arial"/>
                <a:ea typeface="Arial"/>
                <a:cs typeface="Arial"/>
                <a:sym typeface="Arial"/>
              </a:rPr>
              <a:t>gun-related violence</a:t>
            </a:r>
            <a:endParaRPr dirty="0"/>
          </a:p>
          <a:p>
            <a:pPr marL="342900" lvl="0" indent="-342900" algn="l" rtl="0">
              <a:spcBef>
                <a:spcPts val="4080"/>
              </a:spcBef>
              <a:spcAft>
                <a:spcPts val="0"/>
              </a:spcAft>
              <a:buClr>
                <a:srgbClr val="5E6766"/>
              </a:buClr>
              <a:buSzPts val="2400"/>
              <a:buChar char="•"/>
            </a:pPr>
            <a:r>
              <a:rPr lang="en-US" sz="2400" dirty="0">
                <a:solidFill>
                  <a:srgbClr val="5E6766"/>
                </a:solidFill>
                <a:latin typeface="Arial"/>
                <a:ea typeface="Arial"/>
                <a:cs typeface="Arial"/>
                <a:sym typeface="Arial"/>
              </a:rPr>
              <a:t>Improves health of residents</a:t>
            </a:r>
            <a:endParaRPr dirty="0"/>
          </a:p>
          <a:p>
            <a:pPr marL="342900" lvl="0" indent="-342900" algn="l" rtl="0">
              <a:spcBef>
                <a:spcPts val="4080"/>
              </a:spcBef>
              <a:spcAft>
                <a:spcPts val="0"/>
              </a:spcAft>
              <a:buClr>
                <a:srgbClr val="5E6766"/>
              </a:buClr>
              <a:buSzPts val="2400"/>
              <a:buChar char="•"/>
            </a:pPr>
            <a:r>
              <a:rPr lang="en-US" sz="2400" dirty="0">
                <a:solidFill>
                  <a:srgbClr val="5E6766"/>
                </a:solidFill>
                <a:latin typeface="Arial"/>
                <a:ea typeface="Arial"/>
                <a:cs typeface="Arial"/>
                <a:sym typeface="Arial"/>
              </a:rPr>
              <a:t>Raises surrounding property values by </a:t>
            </a:r>
            <a:br>
              <a:rPr lang="en-US" sz="2400" dirty="0">
                <a:solidFill>
                  <a:srgbClr val="5E6766"/>
                </a:solidFill>
                <a:latin typeface="Arial"/>
                <a:ea typeface="Arial"/>
                <a:cs typeface="Arial"/>
                <a:sym typeface="Arial"/>
              </a:rPr>
            </a:br>
            <a:r>
              <a:rPr lang="en-US" sz="2400" dirty="0">
                <a:solidFill>
                  <a:srgbClr val="5E6766"/>
                </a:solidFill>
                <a:latin typeface="Arial"/>
                <a:ea typeface="Arial"/>
                <a:cs typeface="Arial"/>
                <a:sym typeface="Arial"/>
              </a:rPr>
              <a:t>up to 30% just by greening a vacant lot</a:t>
            </a:r>
            <a:endParaRPr dirty="0"/>
          </a:p>
          <a:p>
            <a:pPr marL="342900" lvl="0" indent="-342900" algn="l" rtl="0">
              <a:spcBef>
                <a:spcPts val="4080"/>
              </a:spcBef>
              <a:spcAft>
                <a:spcPts val="0"/>
              </a:spcAft>
              <a:buClr>
                <a:srgbClr val="5E6766"/>
              </a:buClr>
              <a:buSzPts val="2400"/>
              <a:buChar char="•"/>
            </a:pPr>
            <a:r>
              <a:rPr lang="en-US" sz="2400" dirty="0">
                <a:solidFill>
                  <a:srgbClr val="5E6766"/>
                </a:solidFill>
                <a:latin typeface="Arial"/>
                <a:ea typeface="Arial"/>
                <a:cs typeface="Arial"/>
                <a:sym typeface="Arial"/>
              </a:rPr>
              <a:t>Increases tax revenue for city and </a:t>
            </a:r>
            <a:br>
              <a:rPr lang="en-US" sz="2400" dirty="0">
                <a:solidFill>
                  <a:srgbClr val="5E6766"/>
                </a:solidFill>
                <a:latin typeface="Arial"/>
                <a:ea typeface="Arial"/>
                <a:cs typeface="Arial"/>
                <a:sym typeface="Arial"/>
              </a:rPr>
            </a:br>
            <a:r>
              <a:rPr lang="en-US" sz="2400" dirty="0">
                <a:solidFill>
                  <a:srgbClr val="5E6766"/>
                </a:solidFill>
                <a:latin typeface="Arial"/>
                <a:ea typeface="Arial"/>
                <a:cs typeface="Arial"/>
                <a:sym typeface="Arial"/>
              </a:rPr>
              <a:t>school district</a:t>
            </a:r>
            <a:endParaRPr dirty="0"/>
          </a:p>
        </p:txBody>
      </p:sp>
      <p:pic>
        <p:nvPicPr>
          <p:cNvPr id="146" name="Google Shape;146;p17" descr="Mens bike morguefile smaller.jpg"/>
          <p:cNvPicPr preferRelativeResize="0"/>
          <p:nvPr/>
        </p:nvPicPr>
        <p:blipFill rotWithShape="1">
          <a:blip r:embed="rId3">
            <a:alphaModFix/>
          </a:blip>
          <a:srcRect/>
          <a:stretch/>
        </p:blipFill>
        <p:spPr>
          <a:xfrm>
            <a:off x="332600" y="2585864"/>
            <a:ext cx="1206510" cy="855409"/>
          </a:xfrm>
          <a:prstGeom prst="rect">
            <a:avLst/>
          </a:prstGeom>
          <a:noFill/>
          <a:ln>
            <a:noFill/>
          </a:ln>
          <a:effectLst>
            <a:outerShdw blurRad="50800" dist="38100" dir="5400000" algn="t" rotWithShape="0">
              <a:srgbClr val="000000">
                <a:alpha val="40000"/>
              </a:srgbClr>
            </a:outerShdw>
          </a:effectLst>
        </p:spPr>
      </p:pic>
      <p:pic>
        <p:nvPicPr>
          <p:cNvPr id="147" name="Google Shape;147;p17" descr="garden smaller.jpg"/>
          <p:cNvPicPr preferRelativeResize="0"/>
          <p:nvPr/>
        </p:nvPicPr>
        <p:blipFill rotWithShape="1">
          <a:blip r:embed="rId4">
            <a:alphaModFix/>
          </a:blip>
          <a:srcRect/>
          <a:stretch/>
        </p:blipFill>
        <p:spPr>
          <a:xfrm>
            <a:off x="347711" y="3684840"/>
            <a:ext cx="1206510" cy="949823"/>
          </a:xfrm>
          <a:prstGeom prst="rect">
            <a:avLst/>
          </a:prstGeom>
          <a:noFill/>
          <a:ln>
            <a:noFill/>
          </a:ln>
          <a:effectLst>
            <a:outerShdw blurRad="50800" dist="38100" dir="5400000" algn="t" rotWithShape="0">
              <a:srgbClr val="000000">
                <a:alpha val="40000"/>
              </a:srgbClr>
            </a:outerShdw>
          </a:effectLst>
        </p:spPr>
      </p:pic>
      <p:pic>
        <p:nvPicPr>
          <p:cNvPr id="148" name="Google Shape;148;p17" descr="schoolbuses morguefile9341242395741 lighter.jpg"/>
          <p:cNvPicPr preferRelativeResize="0"/>
          <p:nvPr/>
        </p:nvPicPr>
        <p:blipFill rotWithShape="1">
          <a:blip r:embed="rId5">
            <a:alphaModFix/>
          </a:blip>
          <a:srcRect/>
          <a:stretch/>
        </p:blipFill>
        <p:spPr>
          <a:xfrm>
            <a:off x="347713" y="4911221"/>
            <a:ext cx="1206508" cy="904881"/>
          </a:xfrm>
          <a:prstGeom prst="rect">
            <a:avLst/>
          </a:prstGeom>
          <a:noFill/>
          <a:ln>
            <a:noFill/>
          </a:ln>
          <a:effectLst>
            <a:outerShdw blurRad="50800" dist="38100" dir="5400000" algn="t" rotWithShape="0">
              <a:srgbClr val="000000">
                <a:alpha val="40000"/>
              </a:srgbClr>
            </a:outerShdw>
          </a:effectLst>
        </p:spPr>
      </p:pic>
      <p:pic>
        <p:nvPicPr>
          <p:cNvPr id="149" name="Google Shape;149;p17" descr="police 542939_84123254 smaller.jpg"/>
          <p:cNvPicPr preferRelativeResize="0"/>
          <p:nvPr/>
        </p:nvPicPr>
        <p:blipFill rotWithShape="1">
          <a:blip r:embed="rId6">
            <a:alphaModFix/>
          </a:blip>
          <a:srcRect/>
          <a:stretch/>
        </p:blipFill>
        <p:spPr>
          <a:xfrm>
            <a:off x="333984" y="1452070"/>
            <a:ext cx="1236731" cy="855133"/>
          </a:xfrm>
          <a:prstGeom prst="rect">
            <a:avLst/>
          </a:prstGeom>
          <a:noFill/>
          <a:ln>
            <a:noFill/>
          </a:ln>
          <a:effectLst>
            <a:outerShdw blurRad="50800" dist="38100" dir="5400000" algn="t" rotWithShape="0">
              <a:srgbClr val="000000">
                <a:alpha val="40000"/>
              </a:srgbClr>
            </a:outerShdw>
          </a:effectLst>
        </p:spPr>
      </p:pic>
      <p:pic>
        <p:nvPicPr>
          <p:cNvPr id="150" name="Google Shape;150;p17" descr="logonew2.jpg"/>
          <p:cNvPicPr preferRelativeResize="0"/>
          <p:nvPr/>
        </p:nvPicPr>
        <p:blipFill rotWithShape="1">
          <a:blip r:embed="rId7">
            <a:alphaModFix/>
          </a:blip>
          <a:srcRect/>
          <a:stretch/>
        </p:blipFill>
        <p:spPr>
          <a:xfrm>
            <a:off x="6376416" y="6192450"/>
            <a:ext cx="2310384" cy="143256"/>
          </a:xfrm>
          <a:prstGeom prst="rect">
            <a:avLst/>
          </a:prstGeom>
          <a:noFill/>
          <a:ln>
            <a:noFill/>
          </a:ln>
        </p:spPr>
      </p:pic>
      <p:pic>
        <p:nvPicPr>
          <p:cNvPr id="151" name="Google Shape;151;p17"/>
          <p:cNvPicPr preferRelativeResize="0"/>
          <p:nvPr/>
        </p:nvPicPr>
        <p:blipFill rotWithShape="1">
          <a:blip r:embed="rId8">
            <a:alphaModFix/>
          </a:blip>
          <a:srcRect/>
          <a:stretch/>
        </p:blipFill>
        <p:spPr>
          <a:xfrm>
            <a:off x="0" y="18144"/>
            <a:ext cx="9144000" cy="457200"/>
          </a:xfrm>
          <a:prstGeom prst="rect">
            <a:avLst/>
          </a:prstGeom>
          <a:noFill/>
          <a:ln>
            <a:noFill/>
          </a:ln>
        </p:spPr>
      </p:pic>
      <p:sp>
        <p:nvSpPr>
          <p:cNvPr id="152" name="Google Shape;152;p17"/>
          <p:cNvSpPr/>
          <p:nvPr/>
        </p:nvSpPr>
        <p:spPr>
          <a:xfrm>
            <a:off x="0" y="6420044"/>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pic>
        <p:nvPicPr>
          <p:cNvPr id="153" name="Google Shape;153;p17" descr="CFCP Logo CMYK.pdf"/>
          <p:cNvPicPr preferRelativeResize="0"/>
          <p:nvPr/>
        </p:nvPicPr>
        <p:blipFill rotWithShape="1">
          <a:blip r:embed="rId9">
            <a:alphaModFix/>
          </a:blip>
          <a:srcRect/>
          <a:stretch/>
        </p:blipFill>
        <p:spPr>
          <a:xfrm>
            <a:off x="7420941" y="448239"/>
            <a:ext cx="1617317" cy="913820"/>
          </a:xfrm>
          <a:prstGeom prst="rect">
            <a:avLst/>
          </a:prstGeom>
          <a:noFill/>
          <a:ln>
            <a:noFill/>
          </a:ln>
        </p:spPr>
      </p:pic>
      <p:cxnSp>
        <p:nvCxnSpPr>
          <p:cNvPr id="154" name="Google Shape;154;p17"/>
          <p:cNvCxnSpPr/>
          <p:nvPr/>
        </p:nvCxnSpPr>
        <p:spPr>
          <a:xfrm rot="10800000">
            <a:off x="419100" y="1274064"/>
            <a:ext cx="8305800" cy="0"/>
          </a:xfrm>
          <a:prstGeom prst="straightConnector1">
            <a:avLst/>
          </a:prstGeom>
          <a:noFill/>
          <a:ln w="9525" cap="flat" cmpd="sng">
            <a:solidFill>
              <a:srgbClr val="7F7F7F"/>
            </a:solidFill>
            <a:prstDash val="dot"/>
            <a:round/>
            <a:headEnd type="none" w="sm" len="sm"/>
            <a:tailEnd type="none" w="sm" len="sm"/>
          </a:ln>
        </p:spPr>
      </p:cxnSp>
    </p:spTree>
    <p:extLst>
      <p:ext uri="{BB962C8B-B14F-4D97-AF65-F5344CB8AC3E}">
        <p14:creationId xmlns:p14="http://schemas.microsoft.com/office/powerpoint/2010/main" val="1502077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9405"/>
            <a:ext cx="7886700" cy="1325563"/>
          </a:xfrm>
        </p:spPr>
        <p:txBody>
          <a:bodyPr/>
          <a:lstStyle/>
          <a:p>
            <a:r>
              <a:rPr lang="en-US" sz="3200" b="1" dirty="0">
                <a:solidFill>
                  <a:srgbClr val="000000"/>
                </a:solidFill>
              </a:rPr>
              <a:t>Municipalities Authorized to Address Property Condition</a:t>
            </a:r>
          </a:p>
        </p:txBody>
      </p:sp>
      <p:sp>
        <p:nvSpPr>
          <p:cNvPr id="6" name="Rectangle 3">
            <a:extLst>
              <a:ext uri="{FF2B5EF4-FFF2-40B4-BE49-F238E27FC236}">
                <a16:creationId xmlns:a16="http://schemas.microsoft.com/office/drawing/2014/main" xmlns="" id="{E7C7826A-4E9B-44F8-AC9F-18528E5D64C9}"/>
              </a:ext>
            </a:extLst>
          </p:cNvPr>
          <p:cNvSpPr txBox="1">
            <a:spLocks noGrp="1" noChangeArrowheads="1"/>
          </p:cNvSpPr>
          <p:nvPr>
            <p:ph idx="1"/>
          </p:nvPr>
        </p:nvSpPr>
        <p:spPr>
          <a:xfrm>
            <a:off x="384065" y="2054743"/>
            <a:ext cx="4886292" cy="3320014"/>
          </a:xfrm>
          <a:prstGeom prst="rect">
            <a:avLst/>
          </a:prstGeom>
        </p:spPr>
        <p:txBody>
          <a:bodyPr>
            <a:noAutofit/>
          </a:bodyPr>
          <a:lstStyle/>
          <a:p>
            <a:pPr marL="400050" indent="-342900" eaLnBrk="0" hangingPunct="0">
              <a:spcAft>
                <a:spcPts val="1200"/>
              </a:spcAft>
              <a:buClr>
                <a:schemeClr val="accent6">
                  <a:lumMod val="50000"/>
                </a:schemeClr>
              </a:buClr>
              <a:buSzPct val="80000"/>
              <a:defRPr/>
            </a:pPr>
            <a:r>
              <a:rPr lang="en-US" dirty="0"/>
              <a:t>Federal and state law affirm local government’s police powers to enforce acceptable property conditions and compel owners to correct blighting conditions</a:t>
            </a:r>
          </a:p>
          <a:p>
            <a:pPr marL="400050" indent="-342900" eaLnBrk="0" hangingPunct="0">
              <a:spcAft>
                <a:spcPts val="1200"/>
              </a:spcAft>
              <a:buClr>
                <a:schemeClr val="accent6">
                  <a:lumMod val="50000"/>
                </a:schemeClr>
              </a:buClr>
              <a:buSzPct val="80000"/>
              <a:defRPr/>
            </a:pPr>
            <a:r>
              <a:rPr lang="en-US" dirty="0"/>
              <a:t>Courts have repeatedly found that vacant and poorly maintained buildings have a profound adverse effect on the well-being of the community</a:t>
            </a:r>
            <a:endParaRPr lang="en-US" kern="0" dirty="0">
              <a:solidFill>
                <a:schemeClr val="tx2"/>
              </a:solidFill>
              <a:ea typeface="Arial Unicode MS" pitchFamily="34" charset="-128"/>
              <a:cs typeface="Arial Unicode MS" pitchFamily="34" charset="-128"/>
            </a:endParaRPr>
          </a:p>
        </p:txBody>
      </p:sp>
      <p:pic>
        <p:nvPicPr>
          <p:cNvPr id="4" name="Picture 3"/>
          <p:cNvPicPr>
            <a:picLocks noChangeAspect="1"/>
          </p:cNvPicPr>
          <p:nvPr/>
        </p:nvPicPr>
        <p:blipFill rotWithShape="1">
          <a:blip r:embed="rId3"/>
          <a:srcRect b="16420"/>
          <a:stretch/>
        </p:blipFill>
        <p:spPr>
          <a:xfrm>
            <a:off x="5792907" y="3576704"/>
            <a:ext cx="2455603" cy="2016713"/>
          </a:xfrm>
          <a:prstGeom prst="rect">
            <a:avLst/>
          </a:prstGeom>
        </p:spPr>
      </p:pic>
      <p:pic>
        <p:nvPicPr>
          <p:cNvPr id="10" name="Picture 9">
            <a:extLst>
              <a:ext uri="{FF2B5EF4-FFF2-40B4-BE49-F238E27FC236}">
                <a16:creationId xmlns:a16="http://schemas.microsoft.com/office/drawing/2014/main" xmlns="" id="{9E35B16A-7FE4-7641-B671-88B648A3EF44}"/>
              </a:ext>
            </a:extLst>
          </p:cNvPr>
          <p:cNvPicPr>
            <a:picLocks noChangeAspect="1"/>
          </p:cNvPicPr>
          <p:nvPr/>
        </p:nvPicPr>
        <p:blipFill>
          <a:blip r:embed="rId4"/>
          <a:stretch>
            <a:fillRect/>
          </a:stretch>
        </p:blipFill>
        <p:spPr>
          <a:xfrm>
            <a:off x="5792906" y="1913020"/>
            <a:ext cx="2455603" cy="1631094"/>
          </a:xfrm>
          <a:prstGeom prst="rect">
            <a:avLst/>
          </a:prstGeom>
        </p:spPr>
      </p:pic>
      <p:sp>
        <p:nvSpPr>
          <p:cNvPr id="7" name="Rectangle 6">
            <a:extLst>
              <a:ext uri="{FF2B5EF4-FFF2-40B4-BE49-F238E27FC236}">
                <a16:creationId xmlns:a16="http://schemas.microsoft.com/office/drawing/2014/main" xmlns="" id="{A080C709-7CFD-ED41-9FD8-00FBE7A9931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9" name="Picture 8">
            <a:extLst>
              <a:ext uri="{FF2B5EF4-FFF2-40B4-BE49-F238E27FC236}">
                <a16:creationId xmlns:a16="http://schemas.microsoft.com/office/drawing/2014/main" xmlns="" id="{179B6187-7FAE-E34D-9C42-D28F6CF8FFA9}"/>
              </a:ext>
            </a:extLst>
          </p:cNvPr>
          <p:cNvPicPr>
            <a:picLocks noChangeAspect="1"/>
          </p:cNvPicPr>
          <p:nvPr/>
        </p:nvPicPr>
        <p:blipFill>
          <a:blip r:embed="rId5"/>
          <a:stretch>
            <a:fillRect/>
          </a:stretch>
        </p:blipFill>
        <p:spPr>
          <a:xfrm>
            <a:off x="0" y="-13648"/>
            <a:ext cx="9144000" cy="457200"/>
          </a:xfrm>
          <a:prstGeom prst="rect">
            <a:avLst/>
          </a:prstGeom>
        </p:spPr>
      </p:pic>
    </p:spTree>
    <p:extLst>
      <p:ext uri="{BB962C8B-B14F-4D97-AF65-F5344CB8AC3E}">
        <p14:creationId xmlns:p14="http://schemas.microsoft.com/office/powerpoint/2010/main" val="98061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E2A63-F9D5-9F4E-B182-EB9882F838DB}"/>
              </a:ext>
            </a:extLst>
          </p:cNvPr>
          <p:cNvSpPr>
            <a:spLocks noGrp="1"/>
          </p:cNvSpPr>
          <p:nvPr>
            <p:ph type="title"/>
          </p:nvPr>
        </p:nvSpPr>
        <p:spPr>
          <a:xfrm>
            <a:off x="628650" y="647700"/>
            <a:ext cx="7886700" cy="753534"/>
          </a:xfrm>
        </p:spPr>
        <p:txBody>
          <a:bodyPr>
            <a:normAutofit/>
          </a:bodyPr>
          <a:lstStyle/>
          <a:p>
            <a:r>
              <a:rPr lang="en-US" sz="2400" dirty="0"/>
              <a:t>What is the most significant type of blight in your community?</a:t>
            </a:r>
          </a:p>
        </p:txBody>
      </p:sp>
      <p:graphicFrame>
        <p:nvGraphicFramePr>
          <p:cNvPr id="5" name="Chart 4">
            <a:extLst>
              <a:ext uri="{FF2B5EF4-FFF2-40B4-BE49-F238E27FC236}">
                <a16:creationId xmlns:a16="http://schemas.microsoft.com/office/drawing/2014/main" xmlns="" id="{C739C715-F807-E54E-B831-4CC5F020D51B}"/>
              </a:ext>
            </a:extLst>
          </p:cNvPr>
          <p:cNvGraphicFramePr/>
          <p:nvPr/>
        </p:nvGraphicFramePr>
        <p:xfrm>
          <a:off x="279181" y="1439335"/>
          <a:ext cx="8331419" cy="519006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xmlns="" id="{5F3E2A63-F9D5-9F4E-B182-EB9882F838DB}"/>
              </a:ext>
            </a:extLst>
          </p:cNvPr>
          <p:cNvSpPr txBox="1">
            <a:spLocks/>
          </p:cNvSpPr>
          <p:nvPr/>
        </p:nvSpPr>
        <p:spPr>
          <a:xfrm>
            <a:off x="381000" y="46038"/>
            <a:ext cx="8229600" cy="563562"/>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3000" b="1" kern="1200">
                <a:solidFill>
                  <a:srgbClr val="4E4E4E"/>
                </a:solidFill>
                <a:latin typeface="+mj-lt"/>
                <a:ea typeface="+mj-ea"/>
                <a:cs typeface="+mj-cs"/>
              </a:defRPr>
            </a:lvl1pPr>
          </a:lstStyle>
          <a:p>
            <a:pPr algn="ctr"/>
            <a:r>
              <a:rPr lang="en-US" sz="3200" b="0" dirty="0"/>
              <a:t>Municipalities are Fighting Different Forms of Blight</a:t>
            </a:r>
          </a:p>
        </p:txBody>
      </p:sp>
      <p:sp>
        <p:nvSpPr>
          <p:cNvPr id="7" name="Rectangle 6">
            <a:extLst>
              <a:ext uri="{FF2B5EF4-FFF2-40B4-BE49-F238E27FC236}">
                <a16:creationId xmlns:a16="http://schemas.microsoft.com/office/drawing/2014/main" xmlns="" id="{8327AC82-7839-744A-BCF3-0D308AFA22B0}"/>
              </a:ext>
            </a:extLst>
          </p:cNvPr>
          <p:cNvSpPr/>
          <p:nvPr/>
        </p:nvSpPr>
        <p:spPr>
          <a:xfrm>
            <a:off x="0" y="6400800"/>
            <a:ext cx="9144000"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3020"/>
              </a:solidFill>
            </a:endParaRPr>
          </a:p>
        </p:txBody>
      </p:sp>
      <p:sp>
        <p:nvSpPr>
          <p:cNvPr id="6" name="Rectangle 5">
            <a:extLst>
              <a:ext uri="{FF2B5EF4-FFF2-40B4-BE49-F238E27FC236}">
                <a16:creationId xmlns:a16="http://schemas.microsoft.com/office/drawing/2014/main" xmlns="" id="{253C84AF-EE4D-5E43-8ED9-F6AB7257940E}"/>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401334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950" y="111126"/>
            <a:ext cx="7886700" cy="1325563"/>
          </a:xfrm>
        </p:spPr>
        <p:txBody>
          <a:bodyPr>
            <a:normAutofit/>
          </a:bodyPr>
          <a:lstStyle/>
          <a:p>
            <a:r>
              <a:rPr lang="en-US" sz="3200" dirty="0">
                <a:solidFill>
                  <a:srgbClr val="000000"/>
                </a:solidFill>
              </a:rPr>
              <a:t>States Are Modernizing Three Historic Tools </a:t>
            </a:r>
          </a:p>
        </p:txBody>
      </p:sp>
      <p:sp>
        <p:nvSpPr>
          <p:cNvPr id="3" name="Content Placeholder 2"/>
          <p:cNvSpPr>
            <a:spLocks noGrp="1"/>
          </p:cNvSpPr>
          <p:nvPr>
            <p:ph idx="1"/>
          </p:nvPr>
        </p:nvSpPr>
        <p:spPr>
          <a:xfrm>
            <a:off x="603251" y="1584325"/>
            <a:ext cx="5151014" cy="4351338"/>
          </a:xfrm>
        </p:spPr>
        <p:txBody>
          <a:bodyPr>
            <a:normAutofit/>
          </a:bodyPr>
          <a:lstStyle/>
          <a:p>
            <a:pPr marL="514350" indent="-514350">
              <a:buFont typeface="+mj-lt"/>
              <a:buAutoNum type="arabicPeriod"/>
            </a:pPr>
            <a:r>
              <a:rPr lang="en-US" sz="2800" b="1" dirty="0"/>
              <a:t>Code Enforcement</a:t>
            </a:r>
            <a:r>
              <a:rPr lang="en-US" sz="2800" dirty="0"/>
              <a:t> </a:t>
            </a:r>
            <a:r>
              <a:rPr lang="mr-IN" sz="2800" dirty="0"/>
              <a:t>–</a:t>
            </a:r>
            <a:r>
              <a:rPr lang="en-US" sz="2800" dirty="0"/>
              <a:t> Data-driven enforcement of a clear framework of standards</a:t>
            </a:r>
          </a:p>
          <a:p>
            <a:pPr marL="514350" indent="-514350">
              <a:buFont typeface="+mj-lt"/>
              <a:buAutoNum type="arabicPeriod"/>
            </a:pPr>
            <a:r>
              <a:rPr lang="en-US" sz="2800" b="1" dirty="0"/>
              <a:t>Tax Foreclosure</a:t>
            </a:r>
            <a:r>
              <a:rPr lang="en-US" sz="2800" dirty="0"/>
              <a:t> </a:t>
            </a:r>
            <a:r>
              <a:rPr lang="mr-IN" sz="2800" dirty="0"/>
              <a:t>–</a:t>
            </a:r>
            <a:r>
              <a:rPr lang="en-US" sz="2800" dirty="0"/>
              <a:t> Improved ability to ensure new owner has capacity and willingness to improve property</a:t>
            </a:r>
          </a:p>
          <a:p>
            <a:pPr marL="514350" indent="-514350">
              <a:buFont typeface="+mj-lt"/>
              <a:buAutoNum type="arabicPeriod"/>
            </a:pPr>
            <a:r>
              <a:rPr lang="en-US" sz="2800" b="1" dirty="0"/>
              <a:t>Eminent Domain</a:t>
            </a:r>
            <a:r>
              <a:rPr lang="en-US" sz="2800" dirty="0"/>
              <a:t> </a:t>
            </a:r>
            <a:r>
              <a:rPr lang="mr-IN" sz="2800" dirty="0"/>
              <a:t>–</a:t>
            </a:r>
            <a:r>
              <a:rPr lang="en-US" sz="2800" dirty="0"/>
              <a:t> Tool of last resort to transfer ownership</a:t>
            </a:r>
          </a:p>
        </p:txBody>
      </p:sp>
      <p:pic>
        <p:nvPicPr>
          <p:cNvPr id="4" name="Picture 3" descr="framework 632215_33239212 smaller.jpg"/>
          <p:cNvPicPr>
            <a:picLocks noChangeAspect="1"/>
          </p:cNvPicPr>
          <p:nvPr/>
        </p:nvPicPr>
        <p:blipFill rotWithShape="1">
          <a:blip r:embed="rId2" cstate="screen">
            <a:extLst>
              <a:ext uri="{28A0092B-C50C-407E-A947-70E740481C1C}">
                <a14:useLocalDpi xmlns:a14="http://schemas.microsoft.com/office/drawing/2010/main"/>
              </a:ext>
            </a:extLst>
          </a:blip>
          <a:srcRect b="-537"/>
          <a:stretch/>
        </p:blipFill>
        <p:spPr>
          <a:xfrm rot="16200000">
            <a:off x="5500765" y="2271075"/>
            <a:ext cx="3796116" cy="2749349"/>
          </a:xfrm>
          <a:prstGeom prst="rect">
            <a:avLst/>
          </a:prstGeom>
          <a:noFill/>
          <a:ln>
            <a:noFill/>
          </a:ln>
        </p:spPr>
      </p:pic>
      <p:sp>
        <p:nvSpPr>
          <p:cNvPr id="6" name="Rectangle 5">
            <a:extLst>
              <a:ext uri="{FF2B5EF4-FFF2-40B4-BE49-F238E27FC236}">
                <a16:creationId xmlns:a16="http://schemas.microsoft.com/office/drawing/2014/main" xmlns="" id="{C7DA2840-31D9-2943-9CF3-DFA0085AD51C}"/>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7" name="Title 1">
            <a:extLst>
              <a:ext uri="{FF2B5EF4-FFF2-40B4-BE49-F238E27FC236}">
                <a16:creationId xmlns:a16="http://schemas.microsoft.com/office/drawing/2014/main" xmlns="" id="{EA9AE794-E5F2-AC40-9677-D137A09FC357}"/>
              </a:ext>
            </a:extLst>
          </p:cNvPr>
          <p:cNvSpPr txBox="1">
            <a:spLocks/>
          </p:cNvSpPr>
          <p:nvPr/>
        </p:nvSpPr>
        <p:spPr>
          <a:xfrm>
            <a:off x="603251" y="12255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a:solidFill>
                  <a:srgbClr val="000000"/>
                </a:solidFill>
              </a:rPr>
              <a:t>States Are Modernizing Three Historic Tools </a:t>
            </a:r>
            <a:endParaRPr lang="en-US" sz="3200" dirty="0">
              <a:solidFill>
                <a:srgbClr val="000000"/>
              </a:solidFill>
            </a:endParaRPr>
          </a:p>
        </p:txBody>
      </p:sp>
      <p:pic>
        <p:nvPicPr>
          <p:cNvPr id="8" name="Picture 7">
            <a:extLst>
              <a:ext uri="{FF2B5EF4-FFF2-40B4-BE49-F238E27FC236}">
                <a16:creationId xmlns:a16="http://schemas.microsoft.com/office/drawing/2014/main" xmlns="" id="{333523E0-EB63-8B49-BC37-674E781F62AD}"/>
              </a:ext>
            </a:extLst>
          </p:cNvPr>
          <p:cNvPicPr>
            <a:picLocks noChangeAspect="1"/>
          </p:cNvPicPr>
          <p:nvPr/>
        </p:nvPicPr>
        <p:blipFill>
          <a:blip r:embed="rId3"/>
          <a:stretch>
            <a:fillRect/>
          </a:stretch>
        </p:blipFill>
        <p:spPr>
          <a:xfrm>
            <a:off x="0" y="-13648"/>
            <a:ext cx="9144000" cy="457200"/>
          </a:xfrm>
          <a:prstGeom prst="rect">
            <a:avLst/>
          </a:prstGeom>
        </p:spPr>
      </p:pic>
    </p:spTree>
    <p:extLst>
      <p:ext uri="{BB962C8B-B14F-4D97-AF65-F5344CB8AC3E}">
        <p14:creationId xmlns:p14="http://schemas.microsoft.com/office/powerpoint/2010/main" val="3394624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287" y="244784"/>
            <a:ext cx="8229600" cy="1143000"/>
          </a:xfrm>
        </p:spPr>
        <p:txBody>
          <a:bodyPr>
            <a:normAutofit/>
          </a:bodyPr>
          <a:lstStyle/>
          <a:p>
            <a:pPr algn="l"/>
            <a:r>
              <a:rPr lang="en-US" sz="3200" b="1" dirty="0">
                <a:solidFill>
                  <a:srgbClr val="000000"/>
                </a:solidFill>
                <a:cs typeface="Arial" panose="020B0604020202020204" pitchFamily="34" charset="0"/>
              </a:rPr>
              <a:t>Power to Inspect</a:t>
            </a:r>
          </a:p>
        </p:txBody>
      </p:sp>
      <p:sp>
        <p:nvSpPr>
          <p:cNvPr id="3" name="Content Placeholder 2"/>
          <p:cNvSpPr>
            <a:spLocks noGrp="1"/>
          </p:cNvSpPr>
          <p:nvPr>
            <p:ph idx="1"/>
          </p:nvPr>
        </p:nvSpPr>
        <p:spPr>
          <a:xfrm>
            <a:off x="397287" y="2855650"/>
            <a:ext cx="8305799" cy="1422742"/>
          </a:xfrm>
          <a:solidFill>
            <a:schemeClr val="accent2">
              <a:lumMod val="40000"/>
              <a:lumOff val="60000"/>
            </a:schemeClr>
          </a:solidFill>
        </p:spPr>
        <p:txBody>
          <a:bodyPr>
            <a:noAutofit/>
          </a:bodyPr>
          <a:lstStyle/>
          <a:p>
            <a:pPr marL="0" indent="0">
              <a:lnSpc>
                <a:spcPct val="100000"/>
              </a:lnSpc>
              <a:buNone/>
            </a:pPr>
            <a:r>
              <a:rPr lang="en-US" sz="2400" b="1" dirty="0">
                <a:cs typeface="Arial" panose="020B0604020202020204" pitchFamily="34" charset="0"/>
              </a:rPr>
              <a:t>Rental</a:t>
            </a:r>
            <a:r>
              <a:rPr lang="en-US" sz="2400" dirty="0">
                <a:cs typeface="Arial" panose="020B0604020202020204" pitchFamily="34" charset="0"/>
              </a:rPr>
              <a:t>:  Form of commerce so can regulate.  (Alan)</a:t>
            </a:r>
          </a:p>
          <a:p>
            <a:pPr>
              <a:lnSpc>
                <a:spcPct val="100000"/>
              </a:lnSpc>
            </a:pPr>
            <a:r>
              <a:rPr lang="en-US" sz="2000" dirty="0">
                <a:cs typeface="Arial" panose="020B0604020202020204" pitchFamily="34" charset="0"/>
              </a:rPr>
              <a:t>Tenants (not landlords) have privacy interest so may consent to search</a:t>
            </a:r>
          </a:p>
          <a:p>
            <a:pPr>
              <a:lnSpc>
                <a:spcPct val="100000"/>
              </a:lnSpc>
            </a:pPr>
            <a:r>
              <a:rPr lang="en-US" sz="2000" dirty="0">
                <a:cs typeface="Arial" panose="020B0604020202020204" pitchFamily="34" charset="0"/>
              </a:rPr>
              <a:t>Moving from tenant complaint-based to strategic and systematic inspections</a:t>
            </a:r>
          </a:p>
          <a:p>
            <a:endParaRPr lang="en-US" sz="1800" dirty="0">
              <a:solidFill>
                <a:srgbClr val="5E6766"/>
              </a:solidFill>
              <a:latin typeface="Arial" panose="020B0604020202020204" pitchFamily="34" charset="0"/>
              <a:cs typeface="Arial" panose="020B0604020202020204" pitchFamily="34" charset="0"/>
            </a:endParaRPr>
          </a:p>
        </p:txBody>
      </p:sp>
      <p:cxnSp>
        <p:nvCxnSpPr>
          <p:cNvPr id="15" name="Straight Connector 14"/>
          <p:cNvCxnSpPr/>
          <p:nvPr/>
        </p:nvCxnSpPr>
        <p:spPr>
          <a:xfrm flipH="1">
            <a:off x="419100" y="1274064"/>
            <a:ext cx="8305800" cy="0"/>
          </a:xfrm>
          <a:prstGeom prst="line">
            <a:avLst/>
          </a:prstGeom>
          <a:noFill/>
          <a:ln w="3175" cap="flat" cmpd="sng" algn="ctr">
            <a:solidFill>
              <a:srgbClr val="7F7F7F"/>
            </a:solidFill>
            <a:prstDash val="dot"/>
          </a:ln>
          <a:effectLst/>
        </p:spPr>
      </p:cxnSp>
      <p:sp>
        <p:nvSpPr>
          <p:cNvPr id="11" name="TextBox 10">
            <a:extLst>
              <a:ext uri="{FF2B5EF4-FFF2-40B4-BE49-F238E27FC236}">
                <a16:creationId xmlns:a16="http://schemas.microsoft.com/office/drawing/2014/main" xmlns="" id="{78683339-8341-FB41-BA50-DEEDF6D958AC}"/>
              </a:ext>
            </a:extLst>
          </p:cNvPr>
          <p:cNvSpPr txBox="1"/>
          <p:nvPr/>
        </p:nvSpPr>
        <p:spPr>
          <a:xfrm>
            <a:off x="419099" y="1282226"/>
            <a:ext cx="8305799" cy="1384995"/>
          </a:xfrm>
          <a:prstGeom prst="rect">
            <a:avLst/>
          </a:prstGeom>
          <a:solidFill>
            <a:schemeClr val="accent6">
              <a:lumMod val="60000"/>
              <a:lumOff val="40000"/>
            </a:schemeClr>
          </a:solidFill>
        </p:spPr>
        <p:txBody>
          <a:bodyPr wrap="square" rtlCol="0">
            <a:spAutoFit/>
          </a:bodyPr>
          <a:lstStyle/>
          <a:p>
            <a:r>
              <a:rPr lang="en-US" sz="2400" b="1" dirty="0">
                <a:cs typeface="Arial" panose="020B0604020202020204" pitchFamily="34" charset="0"/>
              </a:rPr>
              <a:t>Owner Occupied</a:t>
            </a:r>
            <a:r>
              <a:rPr lang="en-US" sz="2400" dirty="0">
                <a:cs typeface="Arial" panose="020B0604020202020204" pitchFamily="34" charset="0"/>
              </a:rPr>
              <a:t>: “reasonable expectation of privacy” </a:t>
            </a:r>
          </a:p>
          <a:p>
            <a:pPr marL="285750" indent="-285750">
              <a:buFont typeface="Arial" panose="020B0604020202020204" pitchFamily="34" charset="0"/>
              <a:buChar char="•"/>
            </a:pPr>
            <a:r>
              <a:rPr lang="en-US" sz="2000" dirty="0">
                <a:cs typeface="Arial" panose="020B0604020202020204" pitchFamily="34" charset="0"/>
              </a:rPr>
              <a:t>Must obtain a search warrant or have owner permission to enter</a:t>
            </a:r>
          </a:p>
          <a:p>
            <a:pPr marL="285750" indent="-285750">
              <a:buFont typeface="Arial" panose="020B0604020202020204" pitchFamily="34" charset="0"/>
              <a:buChar char="•"/>
            </a:pPr>
            <a:r>
              <a:rPr lang="en-US" sz="2000" dirty="0">
                <a:cs typeface="Arial" panose="020B0604020202020204" pitchFamily="34" charset="0"/>
              </a:rPr>
              <a:t>May not need warrant for violations visible on exterior from a public thoroughfare</a:t>
            </a:r>
          </a:p>
        </p:txBody>
      </p:sp>
      <p:sp>
        <p:nvSpPr>
          <p:cNvPr id="12" name="TextBox 11">
            <a:extLst>
              <a:ext uri="{FF2B5EF4-FFF2-40B4-BE49-F238E27FC236}">
                <a16:creationId xmlns:a16="http://schemas.microsoft.com/office/drawing/2014/main" xmlns="" id="{E55CFCCA-EC8A-6642-9F91-037982A154C3}"/>
              </a:ext>
            </a:extLst>
          </p:cNvPr>
          <p:cNvSpPr txBox="1"/>
          <p:nvPr/>
        </p:nvSpPr>
        <p:spPr>
          <a:xfrm>
            <a:off x="419098" y="4466284"/>
            <a:ext cx="8283988" cy="1692771"/>
          </a:xfrm>
          <a:prstGeom prst="rect">
            <a:avLst/>
          </a:prstGeom>
          <a:solidFill>
            <a:schemeClr val="accent5">
              <a:lumMod val="60000"/>
              <a:lumOff val="40000"/>
            </a:schemeClr>
          </a:solidFill>
        </p:spPr>
        <p:txBody>
          <a:bodyPr wrap="square" rtlCol="0">
            <a:spAutoFit/>
          </a:bodyPr>
          <a:lstStyle/>
          <a:p>
            <a:r>
              <a:rPr lang="en-US" sz="2400" b="1" dirty="0">
                <a:cs typeface="Arial" panose="020B0604020202020204" pitchFamily="34" charset="0"/>
              </a:rPr>
              <a:t>Vacant and Abandoned</a:t>
            </a:r>
            <a:r>
              <a:rPr lang="en-US" sz="2400" dirty="0">
                <a:cs typeface="Arial" panose="020B0604020202020204" pitchFamily="34" charset="0"/>
              </a:rPr>
              <a:t>: Most expansive (Jessica)</a:t>
            </a:r>
          </a:p>
          <a:p>
            <a:pPr marL="285750" indent="-285750">
              <a:buFont typeface="Arial" panose="020B0604020202020204" pitchFamily="34" charset="0"/>
              <a:buChar char="•"/>
            </a:pPr>
            <a:r>
              <a:rPr lang="en-US" sz="2000" dirty="0">
                <a:cs typeface="Arial" panose="020B0604020202020204" pitchFamily="34" charset="0"/>
              </a:rPr>
              <a:t>Require owner to maintain and secure property</a:t>
            </a:r>
          </a:p>
          <a:p>
            <a:pPr marL="285750" indent="-285750">
              <a:buFont typeface="Arial" panose="020B0604020202020204" pitchFamily="34" charset="0"/>
              <a:buChar char="•"/>
            </a:pPr>
            <a:r>
              <a:rPr lang="en-US" sz="2000" dirty="0">
                <a:cs typeface="Arial" panose="020B0604020202020204" pitchFamily="34" charset="0"/>
              </a:rPr>
              <a:t>Nuisance ordinances typically allow entry to maintain exterior</a:t>
            </a:r>
          </a:p>
          <a:p>
            <a:pPr marL="285750" indent="-285750">
              <a:buFont typeface="Arial" panose="020B0604020202020204" pitchFamily="34" charset="0"/>
              <a:buChar char="•"/>
            </a:pPr>
            <a:r>
              <a:rPr lang="en-US" sz="2000" dirty="0">
                <a:cs typeface="Arial" panose="020B0604020202020204" pitchFamily="34" charset="0"/>
              </a:rPr>
              <a:t>Right to demolish property where poses health and safety risk</a:t>
            </a:r>
          </a:p>
          <a:p>
            <a:pPr marL="285750" indent="-285750">
              <a:buFont typeface="Arial" panose="020B0604020202020204" pitchFamily="34" charset="0"/>
              <a:buChar char="•"/>
            </a:pPr>
            <a:r>
              <a:rPr lang="en-US" sz="2000" dirty="0">
                <a:cs typeface="Arial" panose="020B0604020202020204" pitchFamily="34" charset="0"/>
              </a:rPr>
              <a:t>Reimbursement through lien</a:t>
            </a:r>
          </a:p>
        </p:txBody>
      </p:sp>
      <p:sp>
        <p:nvSpPr>
          <p:cNvPr id="8" name="Rectangle 7">
            <a:extLst>
              <a:ext uri="{FF2B5EF4-FFF2-40B4-BE49-F238E27FC236}">
                <a16:creationId xmlns:a16="http://schemas.microsoft.com/office/drawing/2014/main" xmlns="" id="{4842108B-6F23-F142-ACA9-4476E56A77D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9" name="Picture 8">
            <a:extLst>
              <a:ext uri="{FF2B5EF4-FFF2-40B4-BE49-F238E27FC236}">
                <a16:creationId xmlns:a16="http://schemas.microsoft.com/office/drawing/2014/main" xmlns="" id="{4F8ECBB2-9FCA-524A-B974-D59D998AAAEA}"/>
              </a:ext>
            </a:extLst>
          </p:cNvPr>
          <p:cNvPicPr>
            <a:picLocks noChangeAspect="1"/>
          </p:cNvPicPr>
          <p:nvPr/>
        </p:nvPicPr>
        <p:blipFill>
          <a:blip r:embed="rId3"/>
          <a:stretch>
            <a:fillRect/>
          </a:stretch>
        </p:blipFill>
        <p:spPr>
          <a:xfrm>
            <a:off x="0" y="-13648"/>
            <a:ext cx="9144000" cy="457200"/>
          </a:xfrm>
          <a:prstGeom prst="rect">
            <a:avLst/>
          </a:prstGeom>
        </p:spPr>
      </p:pic>
    </p:spTree>
    <p:extLst>
      <p:ext uri="{BB962C8B-B14F-4D97-AF65-F5344CB8AC3E}">
        <p14:creationId xmlns:p14="http://schemas.microsoft.com/office/powerpoint/2010/main" val="4201403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a:xfrm>
            <a:off x="814052" y="2519956"/>
            <a:ext cx="2477590" cy="4023360"/>
          </a:xfrm>
        </p:spPr>
        <p:txBody>
          <a:bodyPr>
            <a:normAutofit/>
          </a:bodyPr>
          <a:lstStyle/>
          <a:p>
            <a:r>
              <a:rPr lang="en-US" sz="3600" b="1" dirty="0"/>
              <a:t>Getting the owner to do the right thing</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7" name="Title 1">
            <a:extLst>
              <a:ext uri="{FF2B5EF4-FFF2-40B4-BE49-F238E27FC236}">
                <a16:creationId xmlns:a16="http://schemas.microsoft.com/office/drawing/2014/main" xmlns="" id="{07B62FE1-1963-4235-973B-3E9C73DC0CEB}"/>
              </a:ext>
            </a:extLst>
          </p:cNvPr>
          <p:cNvSpPr txBox="1">
            <a:spLocks/>
          </p:cNvSpPr>
          <p:nvPr/>
        </p:nvSpPr>
        <p:spPr>
          <a:xfrm>
            <a:off x="822960" y="714103"/>
            <a:ext cx="7543800" cy="80989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a:solidFill>
                  <a:schemeClr val="accent6">
                    <a:lumMod val="75000"/>
                  </a:schemeClr>
                </a:solidFill>
                <a:latin typeface="+mn-lt"/>
              </a:rPr>
              <a:t>The three layers of regulation</a:t>
            </a:r>
          </a:p>
        </p:txBody>
      </p:sp>
      <p:sp>
        <p:nvSpPr>
          <p:cNvPr id="11" name="Content Placeholder 4">
            <a:extLst>
              <a:ext uri="{FF2B5EF4-FFF2-40B4-BE49-F238E27FC236}">
                <a16:creationId xmlns:a16="http://schemas.microsoft.com/office/drawing/2014/main" xmlns="" id="{A55FCFCA-E98B-4690-8222-90D1AFCC2F03}"/>
              </a:ext>
            </a:extLst>
          </p:cNvPr>
          <p:cNvSpPr txBox="1">
            <a:spLocks/>
          </p:cNvSpPr>
          <p:nvPr/>
        </p:nvSpPr>
        <p:spPr>
          <a:xfrm>
            <a:off x="3631473" y="1889318"/>
            <a:ext cx="4423955"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12" name="Arrow: Right 11">
            <a:extLst>
              <a:ext uri="{FF2B5EF4-FFF2-40B4-BE49-F238E27FC236}">
                <a16:creationId xmlns:a16="http://schemas.microsoft.com/office/drawing/2014/main" xmlns="" id="{2245BFB8-DA36-4305-9ECA-686D7D6226C4}"/>
              </a:ext>
            </a:extLst>
          </p:cNvPr>
          <p:cNvSpPr/>
          <p:nvPr/>
        </p:nvSpPr>
        <p:spPr>
          <a:xfrm>
            <a:off x="3437511" y="2890211"/>
            <a:ext cx="852728" cy="1153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ontent Placeholder 4">
            <a:extLst>
              <a:ext uri="{FF2B5EF4-FFF2-40B4-BE49-F238E27FC236}">
                <a16:creationId xmlns:a16="http://schemas.microsoft.com/office/drawing/2014/main" xmlns="" id="{92FB04E2-DA6F-4EF0-913E-6C2736E6D2AE}"/>
              </a:ext>
            </a:extLst>
          </p:cNvPr>
          <p:cNvSpPr txBox="1">
            <a:spLocks/>
          </p:cNvSpPr>
          <p:nvPr/>
        </p:nvSpPr>
        <p:spPr>
          <a:xfrm>
            <a:off x="4720045" y="2000427"/>
            <a:ext cx="3481252"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dirty="0"/>
              <a:t> </a:t>
            </a:r>
            <a:r>
              <a:rPr lang="en-US" sz="2800" dirty="0"/>
              <a:t>Registration</a:t>
            </a:r>
          </a:p>
          <a:p>
            <a:pPr>
              <a:buFont typeface="Wingdings" panose="05000000000000000000" pitchFamily="2" charset="2"/>
              <a:buChar char="Ø"/>
            </a:pPr>
            <a:r>
              <a:rPr lang="en-US" sz="2800" dirty="0"/>
              <a:t>Inspections</a:t>
            </a:r>
          </a:p>
          <a:p>
            <a:pPr>
              <a:buFont typeface="Wingdings" panose="05000000000000000000" pitchFamily="2" charset="2"/>
              <a:buChar char="Ø"/>
            </a:pPr>
            <a:r>
              <a:rPr lang="en-US" sz="2800" dirty="0"/>
              <a:t> Enforcement and citations</a:t>
            </a:r>
          </a:p>
          <a:p>
            <a:pPr>
              <a:buFont typeface="Wingdings" panose="05000000000000000000" pitchFamily="2" charset="2"/>
              <a:buChar char="Ø"/>
            </a:pPr>
            <a:r>
              <a:rPr lang="en-US" sz="2800" dirty="0"/>
              <a:t> Threat of losing property</a:t>
            </a:r>
          </a:p>
          <a:p>
            <a:pPr>
              <a:buFont typeface="Wingdings" panose="05000000000000000000" pitchFamily="2" charset="2"/>
              <a:buChar char="Ø"/>
            </a:pPr>
            <a:r>
              <a:rPr lang="en-US" sz="2800" dirty="0"/>
              <a:t> Incentives</a:t>
            </a:r>
          </a:p>
        </p:txBody>
      </p:sp>
    </p:spTree>
    <p:extLst>
      <p:ext uri="{BB962C8B-B14F-4D97-AF65-F5344CB8AC3E}">
        <p14:creationId xmlns:p14="http://schemas.microsoft.com/office/powerpoint/2010/main" val="3167923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a:xfrm>
            <a:off x="822960" y="2589296"/>
            <a:ext cx="2477590" cy="4023360"/>
          </a:xfrm>
        </p:spPr>
        <p:txBody>
          <a:bodyPr>
            <a:normAutofit/>
          </a:bodyPr>
          <a:lstStyle/>
          <a:p>
            <a:r>
              <a:rPr lang="en-US" sz="3600" b="1" dirty="0"/>
              <a:t>Doing what has to be done</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7" name="Title 1">
            <a:extLst>
              <a:ext uri="{FF2B5EF4-FFF2-40B4-BE49-F238E27FC236}">
                <a16:creationId xmlns:a16="http://schemas.microsoft.com/office/drawing/2014/main" xmlns="" id="{07B62FE1-1963-4235-973B-3E9C73DC0CEB}"/>
              </a:ext>
            </a:extLst>
          </p:cNvPr>
          <p:cNvSpPr txBox="1">
            <a:spLocks/>
          </p:cNvSpPr>
          <p:nvPr/>
        </p:nvSpPr>
        <p:spPr>
          <a:xfrm>
            <a:off x="822960" y="714103"/>
            <a:ext cx="7543800" cy="80989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a:solidFill>
                  <a:schemeClr val="accent6">
                    <a:lumMod val="75000"/>
                  </a:schemeClr>
                </a:solidFill>
                <a:latin typeface="+mn-lt"/>
              </a:rPr>
              <a:t>The three layers of regulation</a:t>
            </a:r>
          </a:p>
        </p:txBody>
      </p:sp>
      <p:sp>
        <p:nvSpPr>
          <p:cNvPr id="11" name="Content Placeholder 4">
            <a:extLst>
              <a:ext uri="{FF2B5EF4-FFF2-40B4-BE49-F238E27FC236}">
                <a16:creationId xmlns:a16="http://schemas.microsoft.com/office/drawing/2014/main" xmlns="" id="{A55FCFCA-E98B-4690-8222-90D1AFCC2F03}"/>
              </a:ext>
            </a:extLst>
          </p:cNvPr>
          <p:cNvSpPr txBox="1">
            <a:spLocks/>
          </p:cNvSpPr>
          <p:nvPr/>
        </p:nvSpPr>
        <p:spPr>
          <a:xfrm>
            <a:off x="3631473" y="1889318"/>
            <a:ext cx="4423955"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12" name="Arrow: Right 11">
            <a:extLst>
              <a:ext uri="{FF2B5EF4-FFF2-40B4-BE49-F238E27FC236}">
                <a16:creationId xmlns:a16="http://schemas.microsoft.com/office/drawing/2014/main" xmlns="" id="{2245BFB8-DA36-4305-9ECA-686D7D6226C4}"/>
              </a:ext>
            </a:extLst>
          </p:cNvPr>
          <p:cNvSpPr/>
          <p:nvPr/>
        </p:nvSpPr>
        <p:spPr>
          <a:xfrm>
            <a:off x="3437511" y="2890211"/>
            <a:ext cx="852728" cy="1153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ontent Placeholder 4">
            <a:extLst>
              <a:ext uri="{FF2B5EF4-FFF2-40B4-BE49-F238E27FC236}">
                <a16:creationId xmlns:a16="http://schemas.microsoft.com/office/drawing/2014/main" xmlns="" id="{92FB04E2-DA6F-4EF0-913E-6C2736E6D2AE}"/>
              </a:ext>
            </a:extLst>
          </p:cNvPr>
          <p:cNvSpPr txBox="1">
            <a:spLocks/>
          </p:cNvSpPr>
          <p:nvPr/>
        </p:nvSpPr>
        <p:spPr>
          <a:xfrm>
            <a:off x="4768138" y="2679696"/>
            <a:ext cx="3481252"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sz="2800" dirty="0"/>
              <a:t>Nuisance abatement</a:t>
            </a:r>
          </a:p>
          <a:p>
            <a:pPr>
              <a:buFont typeface="Wingdings" panose="05000000000000000000" pitchFamily="2" charset="2"/>
              <a:buChar char="Ø"/>
            </a:pPr>
            <a:r>
              <a:rPr lang="en-US" sz="2800" dirty="0"/>
              <a:t> Receivership </a:t>
            </a:r>
          </a:p>
          <a:p>
            <a:pPr>
              <a:buFont typeface="Wingdings" panose="05000000000000000000" pitchFamily="2" charset="2"/>
              <a:buChar char="Ø"/>
            </a:pPr>
            <a:r>
              <a:rPr lang="en-US" sz="2800" dirty="0"/>
              <a:t> Demolition</a:t>
            </a:r>
          </a:p>
        </p:txBody>
      </p:sp>
    </p:spTree>
    <p:extLst>
      <p:ext uri="{BB962C8B-B14F-4D97-AF65-F5344CB8AC3E}">
        <p14:creationId xmlns:p14="http://schemas.microsoft.com/office/powerpoint/2010/main" val="333066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a:xfrm>
            <a:off x="822960" y="2429690"/>
            <a:ext cx="2477590" cy="3439403"/>
          </a:xfrm>
        </p:spPr>
        <p:txBody>
          <a:bodyPr>
            <a:normAutofit/>
          </a:bodyPr>
          <a:lstStyle/>
          <a:p>
            <a:r>
              <a:rPr lang="en-US" sz="3600" b="1" dirty="0"/>
              <a:t>Taking the property away from the owner</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7" name="Title 1">
            <a:extLst>
              <a:ext uri="{FF2B5EF4-FFF2-40B4-BE49-F238E27FC236}">
                <a16:creationId xmlns:a16="http://schemas.microsoft.com/office/drawing/2014/main" xmlns="" id="{07B62FE1-1963-4235-973B-3E9C73DC0CEB}"/>
              </a:ext>
            </a:extLst>
          </p:cNvPr>
          <p:cNvSpPr txBox="1">
            <a:spLocks/>
          </p:cNvSpPr>
          <p:nvPr/>
        </p:nvSpPr>
        <p:spPr>
          <a:xfrm>
            <a:off x="822960" y="714103"/>
            <a:ext cx="7543800" cy="80989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a:solidFill>
                  <a:schemeClr val="accent6">
                    <a:lumMod val="75000"/>
                  </a:schemeClr>
                </a:solidFill>
                <a:latin typeface="+mn-lt"/>
              </a:rPr>
              <a:t>The three layers of regulation</a:t>
            </a:r>
          </a:p>
        </p:txBody>
      </p:sp>
      <p:sp>
        <p:nvSpPr>
          <p:cNvPr id="11" name="Content Placeholder 4">
            <a:extLst>
              <a:ext uri="{FF2B5EF4-FFF2-40B4-BE49-F238E27FC236}">
                <a16:creationId xmlns:a16="http://schemas.microsoft.com/office/drawing/2014/main" xmlns="" id="{A55FCFCA-E98B-4690-8222-90D1AFCC2F03}"/>
              </a:ext>
            </a:extLst>
          </p:cNvPr>
          <p:cNvSpPr txBox="1">
            <a:spLocks/>
          </p:cNvSpPr>
          <p:nvPr/>
        </p:nvSpPr>
        <p:spPr>
          <a:xfrm>
            <a:off x="3631473" y="1889318"/>
            <a:ext cx="4423955"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12" name="Arrow: Right 11">
            <a:extLst>
              <a:ext uri="{FF2B5EF4-FFF2-40B4-BE49-F238E27FC236}">
                <a16:creationId xmlns:a16="http://schemas.microsoft.com/office/drawing/2014/main" xmlns="" id="{2245BFB8-DA36-4305-9ECA-686D7D6226C4}"/>
              </a:ext>
            </a:extLst>
          </p:cNvPr>
          <p:cNvSpPr/>
          <p:nvPr/>
        </p:nvSpPr>
        <p:spPr>
          <a:xfrm>
            <a:off x="3437511" y="2890211"/>
            <a:ext cx="852728" cy="1153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ontent Placeholder 4">
            <a:extLst>
              <a:ext uri="{FF2B5EF4-FFF2-40B4-BE49-F238E27FC236}">
                <a16:creationId xmlns:a16="http://schemas.microsoft.com/office/drawing/2014/main" xmlns="" id="{92FB04E2-DA6F-4EF0-913E-6C2736E6D2AE}"/>
              </a:ext>
            </a:extLst>
          </p:cNvPr>
          <p:cNvSpPr txBox="1">
            <a:spLocks/>
          </p:cNvSpPr>
          <p:nvPr/>
        </p:nvSpPr>
        <p:spPr>
          <a:xfrm>
            <a:off x="4720045" y="2621279"/>
            <a:ext cx="3481252" cy="34025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dirty="0"/>
              <a:t> </a:t>
            </a:r>
            <a:r>
              <a:rPr lang="en-US" sz="2800" dirty="0"/>
              <a:t>Lien foreclosure</a:t>
            </a:r>
          </a:p>
          <a:p>
            <a:pPr>
              <a:buFont typeface="Wingdings" panose="05000000000000000000" pitchFamily="2" charset="2"/>
              <a:buChar char="Ø"/>
            </a:pPr>
            <a:r>
              <a:rPr lang="en-US" sz="2800" dirty="0"/>
              <a:t>Spot blight taking</a:t>
            </a:r>
          </a:p>
          <a:p>
            <a:pPr>
              <a:buFont typeface="Wingdings" panose="05000000000000000000" pitchFamily="2" charset="2"/>
              <a:buChar char="Ø"/>
            </a:pPr>
            <a:r>
              <a:rPr lang="en-US" sz="2800" dirty="0"/>
              <a:t>Forfeiture</a:t>
            </a:r>
          </a:p>
        </p:txBody>
      </p:sp>
    </p:spTree>
    <p:extLst>
      <p:ext uri="{BB962C8B-B14F-4D97-AF65-F5344CB8AC3E}">
        <p14:creationId xmlns:p14="http://schemas.microsoft.com/office/powerpoint/2010/main" val="1548619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0" y="0"/>
            <a:ext cx="9144000" cy="6019800"/>
          </a:xfrm>
          <a:prstGeom prst="rect">
            <a:avLst/>
          </a:prstGeom>
        </p:spPr>
      </p:pic>
      <p:pic>
        <p:nvPicPr>
          <p:cNvPr id="20" name="Picture 19"/>
          <p:cNvPicPr>
            <a:picLocks noChangeAspect="1"/>
          </p:cNvPicPr>
          <p:nvPr/>
        </p:nvPicPr>
        <p:blipFill>
          <a:blip r:embed="rId3">
            <a:alphaModFix amt="74000"/>
          </a:blip>
          <a:stretch>
            <a:fillRect/>
          </a:stretch>
        </p:blipFill>
        <p:spPr>
          <a:xfrm>
            <a:off x="0" y="31181"/>
            <a:ext cx="9144000" cy="6934200"/>
          </a:xfrm>
          <a:prstGeom prst="rect">
            <a:avLst/>
          </a:prstGeom>
        </p:spPr>
      </p:pic>
      <p:sp>
        <p:nvSpPr>
          <p:cNvPr id="7" name="Rectangle 2"/>
          <p:cNvSpPr txBox="1">
            <a:spLocks noChangeArrowheads="1"/>
          </p:cNvSpPr>
          <p:nvPr/>
        </p:nvSpPr>
        <p:spPr bwMode="auto">
          <a:xfrm>
            <a:off x="302406" y="2621981"/>
            <a:ext cx="4415127"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90000"/>
              </a:lnSpc>
              <a:spcBef>
                <a:spcPct val="0"/>
              </a:spcBef>
              <a:spcAft>
                <a:spcPct val="0"/>
              </a:spcAft>
              <a:buClrTx/>
              <a:buSzTx/>
              <a:buFontTx/>
              <a:buNone/>
              <a:tabLst/>
              <a:defRPr/>
            </a:pPr>
            <a:r>
              <a:rPr lang="en-US" sz="3200" b="1" kern="0" dirty="0">
                <a:solidFill>
                  <a:srgbClr val="E34A21"/>
                </a:solidFill>
                <a:latin typeface="Arial" charset="0"/>
                <a:ea typeface="+mj-ea"/>
                <a:cs typeface="Arial" charset="0"/>
              </a:rPr>
              <a:t>Vacant Property Tools</a:t>
            </a:r>
            <a:endParaRPr kumimoji="0" lang="en-US" sz="3200" b="1" i="0" u="none" strike="noStrike" kern="0" cap="none" spc="0" normalizeH="0" baseline="0" noProof="0" dirty="0">
              <a:ln>
                <a:noFill/>
              </a:ln>
              <a:solidFill>
                <a:srgbClr val="E34A21"/>
              </a:solidFill>
              <a:effectLst/>
              <a:uLnTx/>
              <a:uFillTx/>
              <a:latin typeface="Arial" charset="0"/>
              <a:ea typeface="+mj-ea"/>
              <a:cs typeface="Arial" charset="0"/>
            </a:endParaRPr>
          </a:p>
          <a:p>
            <a:pPr marL="0" marR="0" lvl="0" indent="0" defTabSz="914400" rtl="0" eaLnBrk="1" fontAlgn="base" latinLnBrk="0" hangingPunct="1">
              <a:lnSpc>
                <a:spcPct val="90000"/>
              </a:lnSpc>
              <a:spcBef>
                <a:spcPct val="0"/>
              </a:spcBef>
              <a:spcAft>
                <a:spcPct val="0"/>
              </a:spcAft>
              <a:buClrTx/>
              <a:buSzTx/>
              <a:buFontTx/>
              <a:buNone/>
              <a:tabLst/>
              <a:defRPr/>
            </a:pPr>
            <a:endParaRPr lang="en-US" sz="3400" b="1" kern="0" dirty="0">
              <a:solidFill>
                <a:srgbClr val="E34A21"/>
              </a:solidFill>
              <a:latin typeface="Arial" charset="0"/>
              <a:ea typeface="+mj-ea"/>
              <a:cs typeface="Arial" charset="0"/>
            </a:endParaRPr>
          </a:p>
          <a:p>
            <a:pPr marL="0" marR="0" lvl="0" indent="0" defTabSz="914400" rtl="0" eaLnBrk="1" fontAlgn="base" latinLnBrk="0" hangingPunct="1">
              <a:lnSpc>
                <a:spcPct val="90000"/>
              </a:lnSpc>
              <a:spcBef>
                <a:spcPct val="0"/>
              </a:spcBef>
              <a:spcAft>
                <a:spcPct val="0"/>
              </a:spcAft>
              <a:buClrTx/>
              <a:buSzTx/>
              <a:buFontTx/>
              <a:buNone/>
              <a:tabLst/>
              <a:defRPr/>
            </a:pPr>
            <a:endParaRPr lang="en-US" sz="2100" kern="0" dirty="0">
              <a:solidFill>
                <a:srgbClr val="E34A21"/>
              </a:solidFill>
              <a:latin typeface="Arial" charset="0"/>
              <a:ea typeface="+mj-ea"/>
              <a:cs typeface="Arial" charset="0"/>
            </a:endParaRPr>
          </a:p>
        </p:txBody>
      </p:sp>
      <p:pic>
        <p:nvPicPr>
          <p:cNvPr id="3" name="Picture 2" descr="CFCP Logo 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57200"/>
            <a:ext cx="2878062" cy="1626170"/>
          </a:xfrm>
          <a:prstGeom prst="rect">
            <a:avLst/>
          </a:prstGeom>
        </p:spPr>
      </p:pic>
      <p:sp>
        <p:nvSpPr>
          <p:cNvPr id="22" name="Rectangle 2"/>
          <p:cNvSpPr txBox="1">
            <a:spLocks noChangeArrowheads="1"/>
          </p:cNvSpPr>
          <p:nvPr/>
        </p:nvSpPr>
        <p:spPr bwMode="auto">
          <a:xfrm>
            <a:off x="3557827" y="5638802"/>
            <a:ext cx="4959049"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defRPr/>
            </a:pPr>
            <a:endParaRPr kumimoji="0" lang="en-US" sz="2400" i="0" u="none" strike="noStrike" kern="0" cap="none" spc="0" normalizeH="0" noProof="0" dirty="0">
              <a:ln>
                <a:noFill/>
              </a:ln>
              <a:solidFill>
                <a:schemeClr val="bg1"/>
              </a:solidFill>
              <a:effectLst/>
              <a:uLnTx/>
              <a:uFillTx/>
              <a:latin typeface="Arial" charset="0"/>
              <a:ea typeface="+mj-ea"/>
              <a:cs typeface="Arial" charset="0"/>
            </a:endParaRPr>
          </a:p>
        </p:txBody>
      </p:sp>
      <p:pic>
        <p:nvPicPr>
          <p:cNvPr id="9" name="Picture 8">
            <a:extLst>
              <a:ext uri="{FF2B5EF4-FFF2-40B4-BE49-F238E27FC236}">
                <a16:creationId xmlns:a16="http://schemas.microsoft.com/office/drawing/2014/main" xmlns="" id="{6625E162-04C5-45A9-A968-3EC64E0BA5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565" r="21738"/>
          <a:stretch/>
        </p:blipFill>
        <p:spPr>
          <a:xfrm rot="5400000">
            <a:off x="3730360" y="901819"/>
            <a:ext cx="5350023" cy="4123943"/>
          </a:xfrm>
          <a:prstGeom prst="rect">
            <a:avLst/>
          </a:prstGeom>
        </p:spPr>
      </p:pic>
      <p:sp>
        <p:nvSpPr>
          <p:cNvPr id="17" name="Rectangle 16"/>
          <p:cNvSpPr/>
          <p:nvPr/>
        </p:nvSpPr>
        <p:spPr>
          <a:xfrm>
            <a:off x="4343400" y="5626608"/>
            <a:ext cx="4123944" cy="393192"/>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19" name="TextBox 18"/>
          <p:cNvSpPr txBox="1"/>
          <p:nvPr/>
        </p:nvSpPr>
        <p:spPr>
          <a:xfrm>
            <a:off x="5764220" y="5557195"/>
            <a:ext cx="3326997" cy="477054"/>
          </a:xfrm>
          <a:prstGeom prst="rect">
            <a:avLst/>
          </a:prstGeom>
          <a:noFill/>
        </p:spPr>
        <p:txBody>
          <a:bodyPr wrap="square" rtlCol="0">
            <a:spAutoFit/>
          </a:bodyPr>
          <a:lstStyle/>
          <a:p>
            <a:endParaRPr lang="en-US" sz="2500" dirty="0"/>
          </a:p>
        </p:txBody>
      </p:sp>
    </p:spTree>
    <p:extLst>
      <p:ext uri="{BB962C8B-B14F-4D97-AF65-F5344CB8AC3E}">
        <p14:creationId xmlns:p14="http://schemas.microsoft.com/office/powerpoint/2010/main" val="144368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ools for slide v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3785" y="1424805"/>
            <a:ext cx="6496429" cy="4682276"/>
          </a:xfrm>
          <a:prstGeom prst="rect">
            <a:avLst/>
          </a:prstGeom>
        </p:spPr>
      </p:pic>
      <p:sp>
        <p:nvSpPr>
          <p:cNvPr id="3" name="Title 1"/>
          <p:cNvSpPr>
            <a:spLocks noGrp="1"/>
          </p:cNvSpPr>
          <p:nvPr>
            <p:ph type="title"/>
          </p:nvPr>
        </p:nvSpPr>
        <p:spPr>
          <a:xfrm>
            <a:off x="402702" y="310315"/>
            <a:ext cx="8131221" cy="898747"/>
          </a:xfrm>
        </p:spPr>
        <p:txBody>
          <a:bodyPr>
            <a:normAutofit fontScale="90000"/>
          </a:bodyPr>
          <a:lstStyle/>
          <a:p>
            <a:pPr algn="l">
              <a:lnSpc>
                <a:spcPct val="90000"/>
              </a:lnSpc>
            </a:pPr>
            <a:r>
              <a:rPr lang="en-US" sz="3200" b="1" dirty="0">
                <a:solidFill>
                  <a:srgbClr val="000000"/>
                </a:solidFill>
                <a:cs typeface="Arial" panose="020B0604020202020204" pitchFamily="34" charset="0"/>
              </a:rPr>
              <a:t>States Are Authorizing A Series of New Tools to Address Problem Properties</a:t>
            </a:r>
          </a:p>
        </p:txBody>
      </p:sp>
      <p:cxnSp>
        <p:nvCxnSpPr>
          <p:cNvPr id="9" name="Straight Connector 8"/>
          <p:cNvCxnSpPr/>
          <p:nvPr/>
        </p:nvCxnSpPr>
        <p:spPr>
          <a:xfrm flipH="1">
            <a:off x="419100" y="1274064"/>
            <a:ext cx="8305800" cy="0"/>
          </a:xfrm>
          <a:prstGeom prst="line">
            <a:avLst/>
          </a:prstGeom>
          <a:noFill/>
          <a:ln w="3175" cap="flat" cmpd="sng" algn="ctr">
            <a:solidFill>
              <a:srgbClr val="7F7F7F"/>
            </a:solidFill>
            <a:prstDash val="dot"/>
          </a:ln>
          <a:effectLst/>
        </p:spPr>
      </p:cxnSp>
      <p:sp>
        <p:nvSpPr>
          <p:cNvPr id="8" name="Rectangle 7">
            <a:extLst>
              <a:ext uri="{FF2B5EF4-FFF2-40B4-BE49-F238E27FC236}">
                <a16:creationId xmlns:a16="http://schemas.microsoft.com/office/drawing/2014/main" xmlns="" id="{E94A951B-EDDA-794C-B200-A20421D52D55}"/>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3868379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3" name="Content Placeholder 2">
            <a:extLst>
              <a:ext uri="{FF2B5EF4-FFF2-40B4-BE49-F238E27FC236}">
                <a16:creationId xmlns:a16="http://schemas.microsoft.com/office/drawing/2014/main" xmlns="" id="{61AD1198-DEE3-4C8C-850A-E53107CB8F7F}"/>
              </a:ext>
            </a:extLst>
          </p:cNvPr>
          <p:cNvSpPr>
            <a:spLocks noGrp="1"/>
          </p:cNvSpPr>
          <p:nvPr>
            <p:ph idx="1"/>
          </p:nvPr>
        </p:nvSpPr>
        <p:spPr>
          <a:xfrm>
            <a:off x="518159" y="1859962"/>
            <a:ext cx="7683138" cy="4023360"/>
          </a:xfrm>
        </p:spPr>
        <p:txBody>
          <a:bodyPr>
            <a:normAutofit/>
          </a:bodyPr>
          <a:lstStyle/>
          <a:p>
            <a:pPr marL="0" indent="0">
              <a:buNone/>
            </a:pPr>
            <a:r>
              <a:rPr lang="en-US" sz="3600" dirty="0"/>
              <a:t>1. Introduction and legal framework</a:t>
            </a:r>
          </a:p>
          <a:p>
            <a:pPr marL="0" indent="0">
              <a:buNone/>
            </a:pPr>
            <a:r>
              <a:rPr lang="en-US" sz="3600" dirty="0"/>
              <a:t>2. Vacant property tools</a:t>
            </a:r>
          </a:p>
          <a:p>
            <a:pPr marL="0" indent="0">
              <a:buNone/>
            </a:pPr>
            <a:r>
              <a:rPr lang="en-US" sz="3600" dirty="0"/>
              <a:t>3. Problem rental property tools</a:t>
            </a:r>
          </a:p>
          <a:p>
            <a:pPr marL="0" indent="0">
              <a:buNone/>
            </a:pPr>
            <a:r>
              <a:rPr lang="en-US" sz="3600" dirty="0"/>
              <a:t>4. Interactive exercise</a:t>
            </a:r>
          </a:p>
          <a:p>
            <a:pPr marL="0" indent="0">
              <a:buNone/>
            </a:pPr>
            <a:r>
              <a:rPr lang="en-US" sz="3600" dirty="0"/>
              <a:t>5. Takeaways – using tools strategically</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4" name="TextBox 3">
            <a:extLst>
              <a:ext uri="{FF2B5EF4-FFF2-40B4-BE49-F238E27FC236}">
                <a16:creationId xmlns:a16="http://schemas.microsoft.com/office/drawing/2014/main" xmlns="" id="{C5FC39AB-0CA0-4ADF-92E1-6AC3A22E4356}"/>
              </a:ext>
            </a:extLst>
          </p:cNvPr>
          <p:cNvSpPr txBox="1"/>
          <p:nvPr/>
        </p:nvSpPr>
        <p:spPr>
          <a:xfrm>
            <a:off x="657497" y="1001486"/>
            <a:ext cx="6248400" cy="584775"/>
          </a:xfrm>
          <a:prstGeom prst="rect">
            <a:avLst/>
          </a:prstGeom>
          <a:noFill/>
        </p:spPr>
        <p:txBody>
          <a:bodyPr wrap="square" rtlCol="0">
            <a:spAutoFit/>
          </a:bodyPr>
          <a:lstStyle/>
          <a:p>
            <a:r>
              <a:rPr lang="en-US" sz="3200" dirty="0"/>
              <a:t>Outline of the training session</a:t>
            </a:r>
          </a:p>
        </p:txBody>
      </p:sp>
    </p:spTree>
    <p:extLst>
      <p:ext uri="{BB962C8B-B14F-4D97-AF65-F5344CB8AC3E}">
        <p14:creationId xmlns:p14="http://schemas.microsoft.com/office/powerpoint/2010/main" val="209082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445548" y="402966"/>
            <a:ext cx="6999668"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E6766"/>
              </a:buClr>
              <a:buSzPts val="3000"/>
              <a:buFont typeface="Arial"/>
              <a:buNone/>
            </a:pPr>
            <a:r>
              <a:rPr lang="en-US" sz="3200" b="1" dirty="0">
                <a:latin typeface="+mn-lt"/>
                <a:ea typeface="Arial"/>
                <a:cs typeface="Arial"/>
                <a:sym typeface="Arial"/>
              </a:rPr>
              <a:t>Two Categories of Tools that Work Together</a:t>
            </a:r>
            <a:endParaRPr sz="3200" b="1" dirty="0">
              <a:latin typeface="+mn-lt"/>
            </a:endParaRPr>
          </a:p>
        </p:txBody>
      </p:sp>
      <p:sp>
        <p:nvSpPr>
          <p:cNvPr id="225" name="Google Shape;225;p23"/>
          <p:cNvSpPr txBox="1">
            <a:spLocks noGrp="1"/>
          </p:cNvSpPr>
          <p:nvPr>
            <p:ph type="body" idx="1"/>
          </p:nvPr>
        </p:nvSpPr>
        <p:spPr>
          <a:xfrm>
            <a:off x="481457" y="1848065"/>
            <a:ext cx="7372207" cy="4525963"/>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rgbClr val="5E6766"/>
              </a:buClr>
              <a:buSzPts val="3000"/>
              <a:buFont typeface="Calibri"/>
              <a:buAutoNum type="arabicPeriod"/>
            </a:pPr>
            <a:r>
              <a:rPr lang="en-US" sz="2800" dirty="0">
                <a:ea typeface="Arial"/>
                <a:cs typeface="Arial"/>
                <a:sym typeface="Arial"/>
              </a:rPr>
              <a:t>Tools that enable you to establish a </a:t>
            </a:r>
            <a:br>
              <a:rPr lang="en-US" sz="2800" dirty="0">
                <a:ea typeface="Arial"/>
                <a:cs typeface="Arial"/>
                <a:sym typeface="Arial"/>
              </a:rPr>
            </a:br>
            <a:r>
              <a:rPr lang="en-US" sz="2800" dirty="0">
                <a:ea typeface="Arial"/>
                <a:cs typeface="Arial"/>
                <a:sym typeface="Arial"/>
              </a:rPr>
              <a:t>data-driven, strategic code enforcement system to prevent and address blight.</a:t>
            </a:r>
            <a:endParaRPr sz="2800" dirty="0"/>
          </a:p>
          <a:p>
            <a:pPr marL="514350" lvl="0" indent="-514350" algn="l" rtl="0">
              <a:spcBef>
                <a:spcPts val="1200"/>
              </a:spcBef>
              <a:spcAft>
                <a:spcPts val="0"/>
              </a:spcAft>
              <a:buClr>
                <a:srgbClr val="5E6766"/>
              </a:buClr>
              <a:buSzPts val="3000"/>
              <a:buFont typeface="Calibri"/>
              <a:buAutoNum type="arabicPeriod"/>
            </a:pPr>
            <a:r>
              <a:rPr lang="en-US" sz="2800" dirty="0">
                <a:ea typeface="Arial"/>
                <a:cs typeface="Arial"/>
                <a:sym typeface="Arial"/>
              </a:rPr>
              <a:t>Tools to address long-term vacant properties that pose a threat to </a:t>
            </a:r>
            <a:br>
              <a:rPr lang="en-US" sz="2800" dirty="0">
                <a:ea typeface="Arial"/>
                <a:cs typeface="Arial"/>
                <a:sym typeface="Arial"/>
              </a:rPr>
            </a:br>
            <a:r>
              <a:rPr lang="en-US" sz="2800" dirty="0">
                <a:ea typeface="Arial"/>
                <a:cs typeface="Arial"/>
                <a:sym typeface="Arial"/>
              </a:rPr>
              <a:t>health and safety where code enforcement has been ineffective. </a:t>
            </a:r>
            <a:endParaRPr sz="2800" dirty="0"/>
          </a:p>
        </p:txBody>
      </p:sp>
      <p:pic>
        <p:nvPicPr>
          <p:cNvPr id="226" name="Google Shape;226;p23" descr="hand holding wrench 1200629_32428586.png"/>
          <p:cNvPicPr preferRelativeResize="0"/>
          <p:nvPr/>
        </p:nvPicPr>
        <p:blipFill rotWithShape="1">
          <a:blip r:embed="rId3">
            <a:alphaModFix/>
          </a:blip>
          <a:srcRect/>
          <a:stretch/>
        </p:blipFill>
        <p:spPr>
          <a:xfrm>
            <a:off x="6844472" y="1923327"/>
            <a:ext cx="2299528" cy="3810000"/>
          </a:xfrm>
          <a:prstGeom prst="rect">
            <a:avLst/>
          </a:prstGeom>
          <a:noFill/>
          <a:ln>
            <a:noFill/>
          </a:ln>
        </p:spPr>
      </p:pic>
      <p:pic>
        <p:nvPicPr>
          <p:cNvPr id="227" name="Google Shape;227;p23" descr="logonew2.jpg"/>
          <p:cNvPicPr preferRelativeResize="0"/>
          <p:nvPr/>
        </p:nvPicPr>
        <p:blipFill rotWithShape="1">
          <a:blip r:embed="rId4">
            <a:alphaModFix/>
          </a:blip>
          <a:srcRect/>
          <a:stretch/>
        </p:blipFill>
        <p:spPr>
          <a:xfrm>
            <a:off x="6376416" y="6145742"/>
            <a:ext cx="2310384" cy="143256"/>
          </a:xfrm>
          <a:prstGeom prst="rect">
            <a:avLst/>
          </a:prstGeom>
          <a:noFill/>
          <a:ln>
            <a:noFill/>
          </a:ln>
        </p:spPr>
      </p:pic>
      <p:pic>
        <p:nvPicPr>
          <p:cNvPr id="228" name="Google Shape;228;p23"/>
          <p:cNvPicPr preferRelativeResize="0"/>
          <p:nvPr/>
        </p:nvPicPr>
        <p:blipFill rotWithShape="1">
          <a:blip r:embed="rId5">
            <a:alphaModFix/>
          </a:blip>
          <a:srcRect/>
          <a:stretch/>
        </p:blipFill>
        <p:spPr>
          <a:xfrm>
            <a:off x="0" y="0"/>
            <a:ext cx="9144000" cy="457200"/>
          </a:xfrm>
          <a:prstGeom prst="rect">
            <a:avLst/>
          </a:prstGeom>
          <a:noFill/>
          <a:ln>
            <a:noFill/>
          </a:ln>
        </p:spPr>
      </p:pic>
      <p:sp>
        <p:nvSpPr>
          <p:cNvPr id="229" name="Google Shape;229;p23"/>
          <p:cNvSpPr/>
          <p:nvPr/>
        </p:nvSpPr>
        <p:spPr>
          <a:xfrm>
            <a:off x="0" y="6400800"/>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pic>
        <p:nvPicPr>
          <p:cNvPr id="230" name="Google Shape;230;p23" descr="CFCP Logo CMYK.pdf"/>
          <p:cNvPicPr preferRelativeResize="0"/>
          <p:nvPr/>
        </p:nvPicPr>
        <p:blipFill rotWithShape="1">
          <a:blip r:embed="rId6">
            <a:alphaModFix/>
          </a:blip>
          <a:srcRect/>
          <a:stretch/>
        </p:blipFill>
        <p:spPr>
          <a:xfrm>
            <a:off x="7420941" y="448239"/>
            <a:ext cx="1617317" cy="913820"/>
          </a:xfrm>
          <a:prstGeom prst="rect">
            <a:avLst/>
          </a:prstGeom>
          <a:noFill/>
          <a:ln>
            <a:noFill/>
          </a:ln>
        </p:spPr>
      </p:pic>
      <p:cxnSp>
        <p:nvCxnSpPr>
          <p:cNvPr id="231" name="Google Shape;231;p23"/>
          <p:cNvCxnSpPr/>
          <p:nvPr/>
        </p:nvCxnSpPr>
        <p:spPr>
          <a:xfrm rot="10800000">
            <a:off x="533400" y="1447800"/>
            <a:ext cx="8305800" cy="0"/>
          </a:xfrm>
          <a:prstGeom prst="straightConnector1">
            <a:avLst/>
          </a:prstGeom>
          <a:noFill/>
          <a:ln w="9525" cap="flat" cmpd="sng">
            <a:solidFill>
              <a:srgbClr val="7F7F7F"/>
            </a:solidFill>
            <a:prstDash val="dot"/>
            <a:round/>
            <a:headEnd type="none" w="sm" len="sm"/>
            <a:tailEnd type="none" w="sm" len="sm"/>
          </a:ln>
        </p:spPr>
      </p:cxnSp>
    </p:spTree>
    <p:extLst>
      <p:ext uri="{BB962C8B-B14F-4D97-AF65-F5344CB8AC3E}">
        <p14:creationId xmlns:p14="http://schemas.microsoft.com/office/powerpoint/2010/main" val="1123346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6"/>
          <p:cNvPicPr preferRelativeResize="0">
            <a:picLocks noGrp="1"/>
          </p:cNvPicPr>
          <p:nvPr>
            <p:ph type="body" idx="1"/>
          </p:nvPr>
        </p:nvPicPr>
        <p:blipFill rotWithShape="1">
          <a:blip r:embed="rId3">
            <a:alphaModFix/>
          </a:blip>
          <a:srcRect l="-14086" r="-56982"/>
          <a:stretch/>
        </p:blipFill>
        <p:spPr>
          <a:xfrm>
            <a:off x="258470" y="1440168"/>
            <a:ext cx="5502291" cy="4107796"/>
          </a:xfrm>
          <a:prstGeom prst="rect">
            <a:avLst/>
          </a:prstGeom>
          <a:noFill/>
          <a:ln>
            <a:noFill/>
          </a:ln>
        </p:spPr>
      </p:pic>
      <p:sp>
        <p:nvSpPr>
          <p:cNvPr id="130" name="Google Shape;130;p16"/>
          <p:cNvSpPr txBox="1"/>
          <p:nvPr/>
        </p:nvSpPr>
        <p:spPr>
          <a:xfrm>
            <a:off x="983488" y="5563644"/>
            <a:ext cx="2861734"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rgbClr val="5E6766"/>
                </a:solidFill>
                <a:latin typeface="Arial"/>
                <a:ea typeface="Arial"/>
                <a:cs typeface="Arial"/>
                <a:sym typeface="Arial"/>
              </a:rPr>
              <a:t>Philadelphia</a:t>
            </a:r>
            <a:endParaRPr/>
          </a:p>
        </p:txBody>
      </p:sp>
      <p:sp>
        <p:nvSpPr>
          <p:cNvPr id="131" name="Google Shape;131;p16"/>
          <p:cNvSpPr txBox="1">
            <a:spLocks noGrp="1"/>
          </p:cNvSpPr>
          <p:nvPr>
            <p:ph type="title"/>
          </p:nvPr>
        </p:nvSpPr>
        <p:spPr>
          <a:xfrm>
            <a:off x="-67459" y="311092"/>
            <a:ext cx="7319221"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5E6766"/>
              </a:buClr>
              <a:buSzPts val="3000"/>
              <a:buFont typeface="Arial"/>
              <a:buNone/>
            </a:pPr>
            <a:r>
              <a:rPr lang="en-US" sz="3000" b="1">
                <a:solidFill>
                  <a:srgbClr val="5E6766"/>
                </a:solidFill>
                <a:latin typeface="Arial"/>
                <a:ea typeface="Arial"/>
                <a:cs typeface="Arial"/>
                <a:sym typeface="Arial"/>
              </a:rPr>
              <a:t>Why is Code Enforcement Important? </a:t>
            </a:r>
            <a:endParaRPr/>
          </a:p>
        </p:txBody>
      </p:sp>
      <p:pic>
        <p:nvPicPr>
          <p:cNvPr id="132" name="Google Shape;132;p16" descr="logonew2.jpg"/>
          <p:cNvPicPr preferRelativeResize="0"/>
          <p:nvPr/>
        </p:nvPicPr>
        <p:blipFill rotWithShape="1">
          <a:blip r:embed="rId4">
            <a:alphaModFix/>
          </a:blip>
          <a:srcRect/>
          <a:stretch/>
        </p:blipFill>
        <p:spPr>
          <a:xfrm>
            <a:off x="6376416" y="6170222"/>
            <a:ext cx="2310384" cy="143256"/>
          </a:xfrm>
          <a:prstGeom prst="rect">
            <a:avLst/>
          </a:prstGeom>
          <a:noFill/>
          <a:ln>
            <a:noFill/>
          </a:ln>
        </p:spPr>
      </p:pic>
      <p:pic>
        <p:nvPicPr>
          <p:cNvPr id="133" name="Google Shape;133;p16"/>
          <p:cNvPicPr preferRelativeResize="0"/>
          <p:nvPr/>
        </p:nvPicPr>
        <p:blipFill rotWithShape="1">
          <a:blip r:embed="rId5">
            <a:alphaModFix/>
          </a:blip>
          <a:srcRect/>
          <a:stretch/>
        </p:blipFill>
        <p:spPr>
          <a:xfrm>
            <a:off x="5151522" y="1361387"/>
            <a:ext cx="3395069" cy="4520102"/>
          </a:xfrm>
          <a:prstGeom prst="rect">
            <a:avLst/>
          </a:prstGeom>
          <a:noFill/>
          <a:ln>
            <a:noFill/>
          </a:ln>
        </p:spPr>
      </p:pic>
      <p:sp>
        <p:nvSpPr>
          <p:cNvPr id="134" name="Google Shape;134;p16"/>
          <p:cNvSpPr/>
          <p:nvPr/>
        </p:nvSpPr>
        <p:spPr>
          <a:xfrm>
            <a:off x="0" y="6400800"/>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pic>
        <p:nvPicPr>
          <p:cNvPr id="135" name="Google Shape;135;p16"/>
          <p:cNvPicPr preferRelativeResize="0"/>
          <p:nvPr/>
        </p:nvPicPr>
        <p:blipFill rotWithShape="1">
          <a:blip r:embed="rId6">
            <a:alphaModFix/>
          </a:blip>
          <a:srcRect/>
          <a:stretch/>
        </p:blipFill>
        <p:spPr>
          <a:xfrm>
            <a:off x="0" y="0"/>
            <a:ext cx="9144000" cy="457200"/>
          </a:xfrm>
          <a:prstGeom prst="rect">
            <a:avLst/>
          </a:prstGeom>
          <a:noFill/>
          <a:ln>
            <a:noFill/>
          </a:ln>
        </p:spPr>
      </p:pic>
      <p:cxnSp>
        <p:nvCxnSpPr>
          <p:cNvPr id="136" name="Google Shape;136;p16"/>
          <p:cNvCxnSpPr/>
          <p:nvPr/>
        </p:nvCxnSpPr>
        <p:spPr>
          <a:xfrm rot="10800000">
            <a:off x="419100" y="1274064"/>
            <a:ext cx="8305800" cy="0"/>
          </a:xfrm>
          <a:prstGeom prst="straightConnector1">
            <a:avLst/>
          </a:prstGeom>
          <a:noFill/>
          <a:ln w="9525" cap="flat" cmpd="sng">
            <a:solidFill>
              <a:srgbClr val="7F7F7F"/>
            </a:solidFill>
            <a:prstDash val="dot"/>
            <a:round/>
            <a:headEnd type="none" w="sm" len="sm"/>
            <a:tailEnd type="none" w="sm" len="sm"/>
          </a:ln>
        </p:spPr>
      </p:cxnSp>
      <p:pic>
        <p:nvPicPr>
          <p:cNvPr id="137" name="Google Shape;137;p16" descr="CFCP Logo CMYK.pdf"/>
          <p:cNvPicPr preferRelativeResize="0"/>
          <p:nvPr/>
        </p:nvPicPr>
        <p:blipFill rotWithShape="1">
          <a:blip r:embed="rId7">
            <a:alphaModFix/>
          </a:blip>
          <a:srcRect/>
          <a:stretch/>
        </p:blipFill>
        <p:spPr>
          <a:xfrm>
            <a:off x="7319221" y="457201"/>
            <a:ext cx="1617317" cy="913820"/>
          </a:xfrm>
          <a:prstGeom prst="rect">
            <a:avLst/>
          </a:prstGeom>
          <a:noFill/>
          <a:ln>
            <a:noFill/>
          </a:ln>
        </p:spPr>
      </p:pic>
      <p:sp>
        <p:nvSpPr>
          <p:cNvPr id="138" name="Google Shape;138;p16"/>
          <p:cNvSpPr/>
          <p:nvPr/>
        </p:nvSpPr>
        <p:spPr>
          <a:xfrm>
            <a:off x="524256" y="1371021"/>
            <a:ext cx="3925824" cy="4561955"/>
          </a:xfrm>
          <a:prstGeom prst="rect">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4087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t>Effective Code Enforcement Has Three Parts</a:t>
            </a:r>
          </a:p>
        </p:txBody>
      </p:sp>
      <p:sp>
        <p:nvSpPr>
          <p:cNvPr id="6" name="Rectangle 3">
            <a:extLst>
              <a:ext uri="{FF2B5EF4-FFF2-40B4-BE49-F238E27FC236}">
                <a16:creationId xmlns:a16="http://schemas.microsoft.com/office/drawing/2014/main" xmlns="" id="{E7C7826A-4E9B-44F8-AC9F-18528E5D64C9}"/>
              </a:ext>
            </a:extLst>
          </p:cNvPr>
          <p:cNvSpPr txBox="1">
            <a:spLocks noGrp="1" noChangeArrowheads="1"/>
          </p:cNvSpPr>
          <p:nvPr>
            <p:ph idx="1"/>
          </p:nvPr>
        </p:nvSpPr>
        <p:spPr>
          <a:prstGeom prst="rect">
            <a:avLst/>
          </a:prstGeom>
        </p:spPr>
        <p:txBody>
          <a:bodyPr>
            <a:normAutofit lnSpcReduction="10000"/>
          </a:bodyPr>
          <a:lstStyle/>
          <a:p>
            <a:pPr marL="514350" indent="-457200" eaLnBrk="0" hangingPunct="0">
              <a:spcAft>
                <a:spcPts val="1200"/>
              </a:spcAft>
              <a:buClr>
                <a:schemeClr val="accent6">
                  <a:lumMod val="50000"/>
                </a:schemeClr>
              </a:buClr>
              <a:buSzPct val="80000"/>
              <a:buAutoNum type="arabicPeriod"/>
              <a:defRPr/>
            </a:pPr>
            <a:r>
              <a:rPr lang="en-US" sz="2400" b="1" kern="0" dirty="0">
                <a:solidFill>
                  <a:srgbClr val="FF0000"/>
                </a:solidFill>
                <a:ea typeface="Arial Unicode MS" pitchFamily="34" charset="-128"/>
                <a:cs typeface="Arial Unicode MS" pitchFamily="34" charset="-128"/>
              </a:rPr>
              <a:t>Enactmen</a:t>
            </a:r>
            <a:r>
              <a:rPr lang="en-US" sz="2400" kern="0" dirty="0">
                <a:solidFill>
                  <a:srgbClr val="FF0000"/>
                </a:solidFill>
                <a:ea typeface="Arial Unicode MS" pitchFamily="34" charset="-128"/>
                <a:cs typeface="Arial Unicode MS" pitchFamily="34" charset="-128"/>
              </a:rPr>
              <a:t>t</a:t>
            </a:r>
            <a:r>
              <a:rPr lang="en-US" sz="2400" kern="0" dirty="0">
                <a:solidFill>
                  <a:schemeClr val="tx2"/>
                </a:solidFill>
                <a:ea typeface="Arial Unicode MS" pitchFamily="34" charset="-128"/>
                <a:cs typeface="Arial Unicode MS" pitchFamily="34" charset="-128"/>
              </a:rPr>
              <a:t> of code enforcement laws that define violations and process for addressing violations (e.g. International Property Maintenance Code)</a:t>
            </a:r>
          </a:p>
          <a:p>
            <a:pPr marL="514350" indent="-457200" eaLnBrk="0" hangingPunct="0">
              <a:spcAft>
                <a:spcPts val="1200"/>
              </a:spcAft>
              <a:buClr>
                <a:schemeClr val="accent6">
                  <a:lumMod val="50000"/>
                </a:schemeClr>
              </a:buClr>
              <a:buSzPct val="80000"/>
              <a:buFont typeface="Arial" pitchFamily="34" charset="0"/>
              <a:buAutoNum type="arabicPeriod"/>
              <a:defRPr/>
            </a:pPr>
            <a:r>
              <a:rPr lang="en-US" sz="2400" b="1" kern="0" dirty="0">
                <a:solidFill>
                  <a:srgbClr val="FF0000"/>
                </a:solidFill>
                <a:ea typeface="Arial Unicode MS" pitchFamily="34" charset="-128"/>
                <a:cs typeface="Arial Unicode MS" pitchFamily="34" charset="-128"/>
              </a:rPr>
              <a:t>Inspection</a:t>
            </a:r>
            <a:r>
              <a:rPr lang="en-US" sz="2400" kern="0" dirty="0">
                <a:solidFill>
                  <a:schemeClr val="tx2"/>
                </a:solidFill>
                <a:ea typeface="Arial Unicode MS" pitchFamily="34" charset="-128"/>
                <a:cs typeface="Arial Unicode MS" pitchFamily="34" charset="-128"/>
              </a:rPr>
              <a:t> inspection of properties performed on a regular schedule or pursuant to a compliant to determine whether violations exist (May provide shared and 3</a:t>
            </a:r>
            <a:r>
              <a:rPr lang="en-US" sz="2400" kern="0" baseline="30000" dirty="0">
                <a:solidFill>
                  <a:schemeClr val="tx2"/>
                </a:solidFill>
                <a:ea typeface="Arial Unicode MS" pitchFamily="34" charset="-128"/>
                <a:cs typeface="Arial Unicode MS" pitchFamily="34" charset="-128"/>
              </a:rPr>
              <a:t>rd</a:t>
            </a:r>
            <a:r>
              <a:rPr lang="en-US" sz="2400" kern="0" dirty="0">
                <a:solidFill>
                  <a:schemeClr val="tx2"/>
                </a:solidFill>
                <a:ea typeface="Arial Unicode MS" pitchFamily="34" charset="-128"/>
                <a:cs typeface="Arial Unicode MS" pitchFamily="34" charset="-128"/>
              </a:rPr>
              <a:t> party inspections)</a:t>
            </a:r>
          </a:p>
          <a:p>
            <a:pPr marL="514350" indent="-457200" eaLnBrk="0" hangingPunct="0">
              <a:spcAft>
                <a:spcPts val="1200"/>
              </a:spcAft>
              <a:buClr>
                <a:schemeClr val="accent6">
                  <a:lumMod val="50000"/>
                </a:schemeClr>
              </a:buClr>
              <a:buSzPct val="80000"/>
              <a:buAutoNum type="arabicPeriod"/>
              <a:defRPr/>
            </a:pPr>
            <a:r>
              <a:rPr lang="en-US" sz="2400" b="1" kern="0" dirty="0">
                <a:solidFill>
                  <a:srgbClr val="FF0000"/>
                </a:solidFill>
                <a:ea typeface="Arial Unicode MS" pitchFamily="34" charset="-128"/>
                <a:cs typeface="Arial Unicode MS" pitchFamily="34" charset="-128"/>
              </a:rPr>
              <a:t>Enforcement</a:t>
            </a:r>
            <a:r>
              <a:rPr lang="en-US" sz="2400" kern="0" dirty="0">
                <a:solidFill>
                  <a:schemeClr val="tx2"/>
                </a:solidFill>
                <a:ea typeface="Arial Unicode MS" pitchFamily="34" charset="-128"/>
                <a:cs typeface="Arial Unicode MS" pitchFamily="34" charset="-128"/>
              </a:rPr>
              <a:t> where the owner fails to comply that includes detailed procedures, record-keeping to show each interaction with property owner, progressive fines and penalties and due process. (Administrative enforcement vs. Civil enforcement)</a:t>
            </a:r>
          </a:p>
          <a:p>
            <a:pPr marL="514350" indent="-457200" eaLnBrk="0" hangingPunct="0">
              <a:spcAft>
                <a:spcPts val="1200"/>
              </a:spcAft>
              <a:buClr>
                <a:schemeClr val="accent6">
                  <a:lumMod val="50000"/>
                </a:schemeClr>
              </a:buClr>
              <a:buSzPct val="80000"/>
              <a:buAutoNum type="arabicPeriod"/>
              <a:defRPr/>
            </a:pPr>
            <a:endParaRPr lang="en-US" sz="2400" kern="0" dirty="0">
              <a:solidFill>
                <a:schemeClr val="tx2"/>
              </a:solidFill>
              <a:ea typeface="Arial Unicode MS" pitchFamily="34" charset="-128"/>
              <a:cs typeface="Arial Unicode MS" pitchFamily="34" charset="-128"/>
            </a:endParaRPr>
          </a:p>
        </p:txBody>
      </p:sp>
      <p:sp>
        <p:nvSpPr>
          <p:cNvPr id="4" name="Rectangle 3">
            <a:extLst>
              <a:ext uri="{FF2B5EF4-FFF2-40B4-BE49-F238E27FC236}">
                <a16:creationId xmlns:a16="http://schemas.microsoft.com/office/drawing/2014/main" xmlns="" id="{1BF87D69-2AC3-594F-90EA-8015DA3EA94D}"/>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5" name="Picture 4">
            <a:extLst>
              <a:ext uri="{FF2B5EF4-FFF2-40B4-BE49-F238E27FC236}">
                <a16:creationId xmlns:a16="http://schemas.microsoft.com/office/drawing/2014/main" xmlns="" id="{C74AF9F8-AF95-C744-B98C-2C8137A4B2A9}"/>
              </a:ext>
            </a:extLst>
          </p:cNvPr>
          <p:cNvPicPr>
            <a:picLocks noChangeAspect="1"/>
          </p:cNvPicPr>
          <p:nvPr/>
        </p:nvPicPr>
        <p:blipFill>
          <a:blip r:embed="rId2"/>
          <a:stretch>
            <a:fillRect/>
          </a:stretch>
        </p:blipFill>
        <p:spPr>
          <a:xfrm>
            <a:off x="0" y="-13648"/>
            <a:ext cx="9144000" cy="457200"/>
          </a:xfrm>
          <a:prstGeom prst="rect">
            <a:avLst/>
          </a:prstGeom>
        </p:spPr>
      </p:pic>
    </p:spTree>
    <p:extLst>
      <p:ext uri="{BB962C8B-B14F-4D97-AF65-F5344CB8AC3E}">
        <p14:creationId xmlns:p14="http://schemas.microsoft.com/office/powerpoint/2010/main" val="300889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1037"/>
            <a:ext cx="8534400" cy="563562"/>
          </a:xfrm>
        </p:spPr>
        <p:txBody>
          <a:bodyPr>
            <a:noAutofit/>
          </a:bodyPr>
          <a:lstStyle/>
          <a:p>
            <a:r>
              <a:rPr lang="en-US" sz="3200" b="1" dirty="0"/>
              <a:t>When Can Inspect Without a Warrant Differs in Each Jurisdiction But Common Exceptions Include:</a:t>
            </a:r>
          </a:p>
        </p:txBody>
      </p:sp>
      <p:sp>
        <p:nvSpPr>
          <p:cNvPr id="6" name="Rectangle 3">
            <a:extLst>
              <a:ext uri="{FF2B5EF4-FFF2-40B4-BE49-F238E27FC236}">
                <a16:creationId xmlns:a16="http://schemas.microsoft.com/office/drawing/2014/main" xmlns="" id="{E7C7826A-4E9B-44F8-AC9F-18528E5D64C9}"/>
              </a:ext>
            </a:extLst>
          </p:cNvPr>
          <p:cNvSpPr txBox="1">
            <a:spLocks noGrp="1" noChangeArrowheads="1"/>
          </p:cNvSpPr>
          <p:nvPr>
            <p:ph idx="1"/>
          </p:nvPr>
        </p:nvSpPr>
        <p:spPr>
          <a:xfrm>
            <a:off x="628650" y="1630287"/>
            <a:ext cx="7886700" cy="4351338"/>
          </a:xfrm>
          <a:prstGeom prst="rect">
            <a:avLst/>
          </a:prstGeom>
        </p:spPr>
        <p:txBody>
          <a:bodyPr>
            <a:normAutofit fontScale="70000" lnSpcReduction="20000"/>
          </a:bodyPr>
          <a:lstStyle/>
          <a:p>
            <a:pPr lvl="0"/>
            <a:r>
              <a:rPr lang="en-US" sz="3400" dirty="0"/>
              <a:t>Violations are in plain view from legally authorized location (sidewalk or street)</a:t>
            </a:r>
          </a:p>
          <a:p>
            <a:pPr lvl="0"/>
            <a:r>
              <a:rPr lang="en-US" sz="3400" dirty="0"/>
              <a:t>Consent of owner or occupant</a:t>
            </a:r>
          </a:p>
          <a:p>
            <a:pPr lvl="0"/>
            <a:r>
              <a:rPr lang="en-US" sz="3400" dirty="0"/>
              <a:t>Public area where no reasonable expectation of privacy</a:t>
            </a:r>
          </a:p>
          <a:p>
            <a:pPr lvl="0"/>
            <a:r>
              <a:rPr lang="en-US" sz="3400" dirty="0"/>
              <a:t>Exigent circumstances</a:t>
            </a:r>
          </a:p>
          <a:p>
            <a:pPr marL="514350" indent="-457200" eaLnBrk="0" hangingPunct="0">
              <a:spcAft>
                <a:spcPts val="1200"/>
              </a:spcAft>
              <a:buClr>
                <a:schemeClr val="accent6">
                  <a:lumMod val="50000"/>
                </a:schemeClr>
              </a:buClr>
              <a:buSzPct val="80000"/>
              <a:buAutoNum type="arabicPeriod"/>
              <a:defRPr/>
            </a:pPr>
            <a:endParaRPr lang="en-US" sz="3400" kern="0" dirty="0">
              <a:solidFill>
                <a:schemeClr val="tx2"/>
              </a:solidFill>
              <a:ea typeface="Arial Unicode MS" pitchFamily="34" charset="-128"/>
              <a:cs typeface="Arial Unicode MS" pitchFamily="34" charset="-128"/>
            </a:endParaRPr>
          </a:p>
          <a:p>
            <a:pPr marL="57150" indent="0" eaLnBrk="0" hangingPunct="0">
              <a:spcAft>
                <a:spcPts val="1200"/>
              </a:spcAft>
              <a:buClr>
                <a:schemeClr val="accent6">
                  <a:lumMod val="50000"/>
                </a:schemeClr>
              </a:buClr>
              <a:buSzPct val="80000"/>
              <a:buNone/>
              <a:defRPr/>
            </a:pPr>
            <a:r>
              <a:rPr lang="en-US" sz="3400" kern="0" dirty="0">
                <a:solidFill>
                  <a:srgbClr val="FF0000"/>
                </a:solidFill>
                <a:ea typeface="Arial Unicode MS" pitchFamily="34" charset="-128"/>
                <a:cs typeface="Arial Unicode MS" pitchFamily="34" charset="-128"/>
              </a:rPr>
              <a:t>Where a Warrant is Required, Probable Cause Can be Shown if:</a:t>
            </a:r>
          </a:p>
          <a:p>
            <a:pPr lvl="0"/>
            <a:r>
              <a:rPr lang="en-US" sz="3400" dirty="0"/>
              <a:t>Code sets out regular inspection schedule with timelines</a:t>
            </a:r>
          </a:p>
          <a:p>
            <a:pPr lvl="0"/>
            <a:r>
              <a:rPr lang="en-US" sz="3400" dirty="0"/>
              <a:t>Visible observation of code violation</a:t>
            </a:r>
          </a:p>
          <a:p>
            <a:pPr lvl="0"/>
            <a:r>
              <a:rPr lang="en-US" sz="3400" dirty="0"/>
              <a:t>Resident complaint of violations on property</a:t>
            </a:r>
          </a:p>
          <a:p>
            <a:pPr marL="57150" indent="0" eaLnBrk="0" hangingPunct="0">
              <a:spcAft>
                <a:spcPts val="1200"/>
              </a:spcAft>
              <a:buClr>
                <a:schemeClr val="accent6">
                  <a:lumMod val="50000"/>
                </a:schemeClr>
              </a:buClr>
              <a:buSzPct val="80000"/>
              <a:buNone/>
              <a:defRPr/>
            </a:pPr>
            <a:endParaRPr lang="en-US" sz="2400" kern="0" dirty="0">
              <a:solidFill>
                <a:schemeClr val="tx2"/>
              </a:solidFill>
              <a:ea typeface="Arial Unicode MS" pitchFamily="34" charset="-128"/>
              <a:cs typeface="Arial Unicode MS" pitchFamily="34" charset="-128"/>
            </a:endParaRPr>
          </a:p>
        </p:txBody>
      </p:sp>
      <p:sp>
        <p:nvSpPr>
          <p:cNvPr id="4" name="Rectangle 3">
            <a:extLst>
              <a:ext uri="{FF2B5EF4-FFF2-40B4-BE49-F238E27FC236}">
                <a16:creationId xmlns:a16="http://schemas.microsoft.com/office/drawing/2014/main" xmlns="" id="{176F8E44-3786-D44E-BC6D-C6D05D32D8C0}"/>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5" name="Picture 4">
            <a:extLst>
              <a:ext uri="{FF2B5EF4-FFF2-40B4-BE49-F238E27FC236}">
                <a16:creationId xmlns:a16="http://schemas.microsoft.com/office/drawing/2014/main" xmlns="" id="{B26BA54C-D277-724A-A761-20F96D4AEA38}"/>
              </a:ext>
            </a:extLst>
          </p:cNvPr>
          <p:cNvPicPr>
            <a:picLocks noChangeAspect="1"/>
          </p:cNvPicPr>
          <p:nvPr/>
        </p:nvPicPr>
        <p:blipFill>
          <a:blip r:embed="rId2"/>
          <a:stretch>
            <a:fillRect/>
          </a:stretch>
        </p:blipFill>
        <p:spPr>
          <a:xfrm>
            <a:off x="0" y="-13648"/>
            <a:ext cx="9144000" cy="457200"/>
          </a:xfrm>
          <a:prstGeom prst="rect">
            <a:avLst/>
          </a:prstGeom>
        </p:spPr>
      </p:pic>
    </p:spTree>
    <p:extLst>
      <p:ext uri="{BB962C8B-B14F-4D97-AF65-F5344CB8AC3E}">
        <p14:creationId xmlns:p14="http://schemas.microsoft.com/office/powerpoint/2010/main" val="201426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3708"/>
            <a:ext cx="7886700" cy="1041400"/>
          </a:xfrm>
        </p:spPr>
        <p:txBody>
          <a:bodyPr>
            <a:normAutofit/>
          </a:bodyPr>
          <a:lstStyle/>
          <a:p>
            <a:r>
              <a:rPr lang="en-US" sz="3200" b="1" dirty="0"/>
              <a:t>New State Authorized Tools Seek To:</a:t>
            </a:r>
          </a:p>
        </p:txBody>
      </p:sp>
      <p:sp>
        <p:nvSpPr>
          <p:cNvPr id="3" name="Content Placeholder 2"/>
          <p:cNvSpPr>
            <a:spLocks noGrp="1"/>
          </p:cNvSpPr>
          <p:nvPr>
            <p:ph idx="1"/>
          </p:nvPr>
        </p:nvSpPr>
        <p:spPr>
          <a:xfrm>
            <a:off x="410285" y="1303837"/>
            <a:ext cx="8105065" cy="2882791"/>
          </a:xfrm>
        </p:spPr>
        <p:txBody>
          <a:bodyPr>
            <a:noAutofit/>
          </a:bodyPr>
          <a:lstStyle/>
          <a:p>
            <a:r>
              <a:rPr lang="en-US" sz="2800" dirty="0"/>
              <a:t>Increase local government’s ability to transfer to responsible owners </a:t>
            </a:r>
            <a:r>
              <a:rPr lang="en-US" sz="2800" dirty="0">
                <a:solidFill>
                  <a:srgbClr val="4472C4"/>
                </a:solidFill>
              </a:rPr>
              <a:t>(land banks)</a:t>
            </a:r>
            <a:endParaRPr lang="en-US" sz="2800" dirty="0"/>
          </a:p>
          <a:p>
            <a:pPr lvl="0"/>
            <a:r>
              <a:rPr lang="en-US" sz="2800" dirty="0"/>
              <a:t>Require identification and registration of owners and properties </a:t>
            </a:r>
            <a:r>
              <a:rPr lang="en-US" sz="2800" dirty="0">
                <a:solidFill>
                  <a:schemeClr val="accent1"/>
                </a:solidFill>
              </a:rPr>
              <a:t>(vacant, foreclosed and rental property registration) </a:t>
            </a:r>
          </a:p>
          <a:p>
            <a:pPr lvl="0"/>
            <a:r>
              <a:rPr lang="en-US" sz="2800" dirty="0"/>
              <a:t>Make tax and code compliance a prerequisite for obtaining some government services </a:t>
            </a:r>
            <a:r>
              <a:rPr lang="en-US" sz="2800" dirty="0">
                <a:solidFill>
                  <a:srgbClr val="4472C4"/>
                </a:solidFill>
              </a:rPr>
              <a:t>(permit denial)</a:t>
            </a:r>
            <a:endParaRPr lang="en-US" sz="2800" dirty="0"/>
          </a:p>
          <a:p>
            <a:pPr lvl="0"/>
            <a:r>
              <a:rPr lang="en-US" sz="2800" dirty="0"/>
              <a:t>Allow enforcement with limited court involvement </a:t>
            </a:r>
            <a:r>
              <a:rPr lang="en-US" sz="2800" dirty="0">
                <a:solidFill>
                  <a:srgbClr val="4472C4"/>
                </a:solidFill>
              </a:rPr>
              <a:t>(quality of life ticketing)</a:t>
            </a:r>
            <a:endParaRPr lang="en-US" sz="2800" dirty="0"/>
          </a:p>
        </p:txBody>
      </p:sp>
      <p:sp>
        <p:nvSpPr>
          <p:cNvPr id="6" name="Rectangle 5">
            <a:extLst>
              <a:ext uri="{FF2B5EF4-FFF2-40B4-BE49-F238E27FC236}">
                <a16:creationId xmlns:a16="http://schemas.microsoft.com/office/drawing/2014/main" xmlns="" id="{525344E4-AEDF-5D41-A626-A255ED0D4DDA}"/>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8" name="Picture 7">
            <a:extLst>
              <a:ext uri="{FF2B5EF4-FFF2-40B4-BE49-F238E27FC236}">
                <a16:creationId xmlns:a16="http://schemas.microsoft.com/office/drawing/2014/main" xmlns="" id="{B1CBE5C8-9DFD-CF44-A321-0FF4B8AA9A8B}"/>
              </a:ext>
            </a:extLst>
          </p:cNvPr>
          <p:cNvPicPr>
            <a:picLocks noChangeAspect="1"/>
          </p:cNvPicPr>
          <p:nvPr/>
        </p:nvPicPr>
        <p:blipFill>
          <a:blip r:embed="rId2"/>
          <a:stretch>
            <a:fillRect/>
          </a:stretch>
        </p:blipFill>
        <p:spPr>
          <a:xfrm>
            <a:off x="0" y="-13648"/>
            <a:ext cx="9144000" cy="457200"/>
          </a:xfrm>
          <a:prstGeom prst="rect">
            <a:avLst/>
          </a:prstGeom>
        </p:spPr>
      </p:pic>
    </p:spTree>
    <p:extLst>
      <p:ext uri="{BB962C8B-B14F-4D97-AF65-F5344CB8AC3E}">
        <p14:creationId xmlns:p14="http://schemas.microsoft.com/office/powerpoint/2010/main" val="3449048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850" y="1310909"/>
            <a:ext cx="7886700" cy="3062610"/>
          </a:xfrm>
        </p:spPr>
        <p:txBody>
          <a:bodyPr>
            <a:noAutofit/>
          </a:bodyPr>
          <a:lstStyle/>
          <a:p>
            <a:pPr lvl="0"/>
            <a:r>
              <a:rPr lang="en-US" sz="2800" dirty="0"/>
              <a:t>Expand receivership </a:t>
            </a:r>
            <a:r>
              <a:rPr lang="en-US" sz="2800" dirty="0">
                <a:solidFill>
                  <a:srgbClr val="4472C4"/>
                </a:solidFill>
              </a:rPr>
              <a:t>(resident and non-profit receivers)</a:t>
            </a:r>
            <a:endParaRPr lang="en-US" sz="2800" dirty="0"/>
          </a:p>
          <a:p>
            <a:pPr lvl="0"/>
            <a:r>
              <a:rPr lang="en-US" sz="2800" dirty="0"/>
              <a:t>Create personal liability for property condition </a:t>
            </a:r>
            <a:r>
              <a:rPr lang="en-US" sz="2800" dirty="0">
                <a:solidFill>
                  <a:srgbClr val="4472C4"/>
                </a:solidFill>
              </a:rPr>
              <a:t>(asset attachment)</a:t>
            </a:r>
            <a:endParaRPr lang="en-US" sz="2800" dirty="0"/>
          </a:p>
          <a:p>
            <a:pPr lvl="0"/>
            <a:r>
              <a:rPr lang="en-US" sz="2800" dirty="0"/>
              <a:t>Require buyers to remediate code violations within a specific timeframe </a:t>
            </a:r>
            <a:r>
              <a:rPr lang="en-US" sz="2800" dirty="0">
                <a:solidFill>
                  <a:srgbClr val="4472C4"/>
                </a:solidFill>
              </a:rPr>
              <a:t>(pre-sale inspection)</a:t>
            </a:r>
          </a:p>
          <a:p>
            <a:r>
              <a:rPr lang="en-US" sz="2800" dirty="0"/>
              <a:t>Move properties out of ownership limbo </a:t>
            </a:r>
            <a:r>
              <a:rPr lang="en-US" sz="2800" dirty="0">
                <a:solidFill>
                  <a:srgbClr val="4472C4"/>
                </a:solidFill>
              </a:rPr>
              <a:t>(zombies)</a:t>
            </a:r>
            <a:endParaRPr lang="en-US" sz="2800" dirty="0"/>
          </a:p>
          <a:p>
            <a:pPr lvl="0"/>
            <a:r>
              <a:rPr lang="en-US" sz="2800" dirty="0"/>
              <a:t>Provide financial assistance to property owners </a:t>
            </a:r>
            <a:r>
              <a:rPr lang="en-US" sz="2800" dirty="0">
                <a:solidFill>
                  <a:srgbClr val="4472C4"/>
                </a:solidFill>
              </a:rPr>
              <a:t>(loans and grants)</a:t>
            </a:r>
            <a:endParaRPr lang="en-US" sz="2800" dirty="0"/>
          </a:p>
        </p:txBody>
      </p:sp>
      <p:sp>
        <p:nvSpPr>
          <p:cNvPr id="7" name="Title 1"/>
          <p:cNvSpPr>
            <a:spLocks noGrp="1"/>
          </p:cNvSpPr>
          <p:nvPr>
            <p:ph type="title"/>
          </p:nvPr>
        </p:nvSpPr>
        <p:spPr>
          <a:xfrm>
            <a:off x="577850" y="321621"/>
            <a:ext cx="7886700" cy="1119189"/>
          </a:xfrm>
        </p:spPr>
        <p:txBody>
          <a:bodyPr>
            <a:normAutofit/>
          </a:bodyPr>
          <a:lstStyle/>
          <a:p>
            <a:r>
              <a:rPr lang="en-US" sz="3200" b="1" dirty="0"/>
              <a:t>New State Authorized Tools Seek To:</a:t>
            </a:r>
          </a:p>
        </p:txBody>
      </p:sp>
      <p:sp>
        <p:nvSpPr>
          <p:cNvPr id="6" name="Rectangle 5">
            <a:extLst>
              <a:ext uri="{FF2B5EF4-FFF2-40B4-BE49-F238E27FC236}">
                <a16:creationId xmlns:a16="http://schemas.microsoft.com/office/drawing/2014/main" xmlns="" id="{4660CBBF-C4D9-6C49-A0BD-6567E0125A1D}"/>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8" name="Picture 7">
            <a:extLst>
              <a:ext uri="{FF2B5EF4-FFF2-40B4-BE49-F238E27FC236}">
                <a16:creationId xmlns:a16="http://schemas.microsoft.com/office/drawing/2014/main" xmlns="" id="{36D1CF9E-451A-2341-AA3F-950DBCB8B7A1}"/>
              </a:ext>
            </a:extLst>
          </p:cNvPr>
          <p:cNvPicPr>
            <a:picLocks noChangeAspect="1"/>
          </p:cNvPicPr>
          <p:nvPr/>
        </p:nvPicPr>
        <p:blipFill>
          <a:blip r:embed="rId2"/>
          <a:stretch>
            <a:fillRect/>
          </a:stretch>
        </p:blipFill>
        <p:spPr>
          <a:xfrm>
            <a:off x="0" y="-13648"/>
            <a:ext cx="9144000" cy="457200"/>
          </a:xfrm>
          <a:prstGeom prst="rect">
            <a:avLst/>
          </a:prstGeom>
        </p:spPr>
      </p:pic>
    </p:spTree>
    <p:extLst>
      <p:ext uri="{BB962C8B-B14F-4D97-AF65-F5344CB8AC3E}">
        <p14:creationId xmlns:p14="http://schemas.microsoft.com/office/powerpoint/2010/main" val="2384997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4"/>
          <p:cNvSpPr txBox="1">
            <a:spLocks noGrp="1"/>
          </p:cNvSpPr>
          <p:nvPr>
            <p:ph type="title"/>
          </p:nvPr>
        </p:nvSpPr>
        <p:spPr>
          <a:xfrm>
            <a:off x="303544" y="457200"/>
            <a:ext cx="7140445" cy="1143000"/>
          </a:xfrm>
          <a:prstGeom prst="rect">
            <a:avLst/>
          </a:prstGeom>
          <a:noFill/>
          <a:ln>
            <a:noFill/>
          </a:ln>
        </p:spPr>
        <p:txBody>
          <a:bodyPr spcFirstLastPara="1" wrap="square" lIns="91425" tIns="45700" rIns="91425" bIns="45700" anchor="ctr" anchorCtr="0">
            <a:noAutofit/>
          </a:bodyPr>
          <a:lstStyle/>
          <a:p>
            <a:pPr marL="60325" lvl="0" indent="1588" algn="l" rtl="0">
              <a:lnSpc>
                <a:spcPct val="90000"/>
              </a:lnSpc>
              <a:spcBef>
                <a:spcPts val="0"/>
              </a:spcBef>
              <a:spcAft>
                <a:spcPts val="0"/>
              </a:spcAft>
              <a:buClr>
                <a:srgbClr val="5E6766"/>
              </a:buClr>
              <a:buSzPts val="3000"/>
              <a:buFont typeface="Arial"/>
              <a:buNone/>
            </a:pPr>
            <a:r>
              <a:rPr lang="en-US" sz="3000" b="1" dirty="0">
                <a:ea typeface="Arial"/>
                <a:cs typeface="Arial"/>
                <a:sym typeface="Arial"/>
              </a:rPr>
              <a:t>Where Enforcement Fails, Tools to Demolish or Transfer Properties</a:t>
            </a:r>
            <a:endParaRPr dirty="0"/>
          </a:p>
        </p:txBody>
      </p:sp>
      <p:sp>
        <p:nvSpPr>
          <p:cNvPr id="238" name="Google Shape;238;p24"/>
          <p:cNvSpPr txBox="1">
            <a:spLocks noGrp="1"/>
          </p:cNvSpPr>
          <p:nvPr>
            <p:ph type="body" idx="1"/>
          </p:nvPr>
        </p:nvSpPr>
        <p:spPr>
          <a:xfrm>
            <a:off x="455945" y="1658352"/>
            <a:ext cx="4276076" cy="4507664"/>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E34A21"/>
              </a:buClr>
              <a:buSzPts val="3200"/>
              <a:buNone/>
            </a:pPr>
            <a:r>
              <a:rPr lang="en-US" b="1" dirty="0">
                <a:solidFill>
                  <a:srgbClr val="E34A21"/>
                </a:solidFill>
                <a:latin typeface="Arial"/>
                <a:ea typeface="Arial"/>
                <a:cs typeface="Arial"/>
                <a:sym typeface="Arial"/>
              </a:rPr>
              <a:t>Require owner to pay for action taken wherever possible</a:t>
            </a:r>
            <a:endParaRPr dirty="0"/>
          </a:p>
          <a:p>
            <a:pPr marL="742950" lvl="1" indent="-285750" algn="l" rtl="0">
              <a:spcBef>
                <a:spcPts val="1120"/>
              </a:spcBef>
              <a:spcAft>
                <a:spcPts val="0"/>
              </a:spcAft>
              <a:buClr>
                <a:srgbClr val="5E6766"/>
              </a:buClr>
              <a:buSzPts val="2600"/>
              <a:buFont typeface="Arial"/>
              <a:buChar char="•"/>
            </a:pPr>
            <a:r>
              <a:rPr lang="en-US" sz="2600" dirty="0">
                <a:solidFill>
                  <a:srgbClr val="5E6766"/>
                </a:solidFill>
                <a:latin typeface="Arial"/>
                <a:ea typeface="Arial"/>
                <a:cs typeface="Arial"/>
                <a:sym typeface="Arial"/>
              </a:rPr>
              <a:t>Asset attachment</a:t>
            </a:r>
            <a:endParaRPr dirty="0"/>
          </a:p>
          <a:p>
            <a:pPr marL="742950" lvl="1" indent="-285750" algn="l" rtl="0">
              <a:spcBef>
                <a:spcPts val="1120"/>
              </a:spcBef>
              <a:spcAft>
                <a:spcPts val="0"/>
              </a:spcAft>
              <a:buClr>
                <a:srgbClr val="5E6766"/>
              </a:buClr>
              <a:buSzPts val="2600"/>
              <a:buFont typeface="Arial"/>
              <a:buChar char="•"/>
            </a:pPr>
            <a:r>
              <a:rPr lang="en-US" sz="2600" dirty="0">
                <a:solidFill>
                  <a:srgbClr val="5E6766"/>
                </a:solidFill>
                <a:latin typeface="Arial"/>
                <a:ea typeface="Arial"/>
                <a:cs typeface="Arial"/>
                <a:sym typeface="Arial"/>
              </a:rPr>
              <a:t>Eminent domain</a:t>
            </a:r>
            <a:endParaRPr dirty="0"/>
          </a:p>
          <a:p>
            <a:pPr marL="742950" lvl="1" indent="-285750" algn="l" rtl="0">
              <a:spcBef>
                <a:spcPts val="1120"/>
              </a:spcBef>
              <a:spcAft>
                <a:spcPts val="0"/>
              </a:spcAft>
              <a:buClr>
                <a:srgbClr val="5E6766"/>
              </a:buClr>
              <a:buSzPts val="2600"/>
              <a:buFont typeface="Arial"/>
              <a:buChar char="•"/>
            </a:pPr>
            <a:r>
              <a:rPr lang="en-US" sz="2600" dirty="0">
                <a:solidFill>
                  <a:srgbClr val="5E6766"/>
                </a:solidFill>
                <a:latin typeface="Arial"/>
                <a:ea typeface="Arial"/>
                <a:cs typeface="Arial"/>
                <a:sym typeface="Arial"/>
              </a:rPr>
              <a:t>Receivership</a:t>
            </a:r>
          </a:p>
          <a:p>
            <a:pPr marL="742950" lvl="1" indent="-285750" algn="l" rtl="0">
              <a:spcBef>
                <a:spcPts val="1120"/>
              </a:spcBef>
              <a:spcAft>
                <a:spcPts val="0"/>
              </a:spcAft>
              <a:buClr>
                <a:srgbClr val="5E6766"/>
              </a:buClr>
              <a:buSzPts val="2600"/>
              <a:buFont typeface="Arial"/>
              <a:buChar char="•"/>
            </a:pPr>
            <a:r>
              <a:rPr lang="en-US" sz="2600" dirty="0">
                <a:solidFill>
                  <a:srgbClr val="5E6766"/>
                </a:solidFill>
                <a:latin typeface="Arial"/>
                <a:cs typeface="Arial"/>
                <a:sym typeface="Arial"/>
              </a:rPr>
              <a:t>Nuisance abatement</a:t>
            </a:r>
          </a:p>
          <a:p>
            <a:pPr marL="742950" lvl="1" indent="-285750" algn="l" rtl="0">
              <a:spcBef>
                <a:spcPts val="1120"/>
              </a:spcBef>
              <a:spcAft>
                <a:spcPts val="0"/>
              </a:spcAft>
              <a:buClr>
                <a:srgbClr val="5E6766"/>
              </a:buClr>
              <a:buSzPts val="2600"/>
              <a:buFont typeface="Arial"/>
              <a:buChar char="•"/>
            </a:pPr>
            <a:r>
              <a:rPr lang="en-US" sz="2600" dirty="0">
                <a:solidFill>
                  <a:srgbClr val="5E6766"/>
                </a:solidFill>
                <a:latin typeface="Arial"/>
                <a:cs typeface="Arial"/>
                <a:sym typeface="Arial"/>
              </a:rPr>
              <a:t>Impose liens</a:t>
            </a:r>
            <a:endParaRPr dirty="0"/>
          </a:p>
          <a:p>
            <a:pPr marL="742950" lvl="1" indent="-285750" algn="l" rtl="0">
              <a:spcBef>
                <a:spcPts val="1120"/>
              </a:spcBef>
              <a:spcAft>
                <a:spcPts val="0"/>
              </a:spcAft>
              <a:buClr>
                <a:srgbClr val="5E6766"/>
              </a:buClr>
              <a:buSzPts val="2600"/>
              <a:buFont typeface="Arial"/>
              <a:buChar char="•"/>
            </a:pPr>
            <a:r>
              <a:rPr lang="en-US" sz="2600" dirty="0">
                <a:solidFill>
                  <a:srgbClr val="5E6766"/>
                </a:solidFill>
                <a:latin typeface="Arial"/>
                <a:ea typeface="Arial"/>
                <a:cs typeface="Arial"/>
                <a:sym typeface="Arial"/>
              </a:rPr>
              <a:t>Move properties out of limbo - zombies</a:t>
            </a:r>
            <a:endParaRPr dirty="0"/>
          </a:p>
        </p:txBody>
      </p:sp>
      <p:sp>
        <p:nvSpPr>
          <p:cNvPr id="239" name="Google Shape;239;p24"/>
          <p:cNvSpPr/>
          <p:nvPr/>
        </p:nvSpPr>
        <p:spPr>
          <a:xfrm>
            <a:off x="0" y="6400800"/>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pic>
        <p:nvPicPr>
          <p:cNvPr id="240" name="Google Shape;240;p24"/>
          <p:cNvPicPr preferRelativeResize="0"/>
          <p:nvPr/>
        </p:nvPicPr>
        <p:blipFill rotWithShape="1">
          <a:blip r:embed="rId3">
            <a:alphaModFix/>
          </a:blip>
          <a:srcRect/>
          <a:stretch/>
        </p:blipFill>
        <p:spPr>
          <a:xfrm>
            <a:off x="4899962" y="3102150"/>
            <a:ext cx="3817700" cy="2866850"/>
          </a:xfrm>
          <a:prstGeom prst="rect">
            <a:avLst/>
          </a:prstGeom>
          <a:noFill/>
          <a:ln>
            <a:noFill/>
          </a:ln>
        </p:spPr>
      </p:pic>
      <p:pic>
        <p:nvPicPr>
          <p:cNvPr id="241" name="Google Shape;241;p24"/>
          <p:cNvPicPr preferRelativeResize="0"/>
          <p:nvPr/>
        </p:nvPicPr>
        <p:blipFill rotWithShape="1">
          <a:blip r:embed="rId4">
            <a:alphaModFix/>
          </a:blip>
          <a:srcRect/>
          <a:stretch/>
        </p:blipFill>
        <p:spPr>
          <a:xfrm>
            <a:off x="0" y="0"/>
            <a:ext cx="9144000" cy="457200"/>
          </a:xfrm>
          <a:prstGeom prst="rect">
            <a:avLst/>
          </a:prstGeom>
          <a:noFill/>
          <a:ln>
            <a:noFill/>
          </a:ln>
        </p:spPr>
      </p:pic>
      <p:pic>
        <p:nvPicPr>
          <p:cNvPr id="242" name="Google Shape;242;p24" descr="logonew2.jpg"/>
          <p:cNvPicPr preferRelativeResize="0"/>
          <p:nvPr/>
        </p:nvPicPr>
        <p:blipFill rotWithShape="1">
          <a:blip r:embed="rId5">
            <a:alphaModFix/>
          </a:blip>
          <a:srcRect/>
          <a:stretch/>
        </p:blipFill>
        <p:spPr>
          <a:xfrm>
            <a:off x="6376416" y="6170222"/>
            <a:ext cx="2310384" cy="143256"/>
          </a:xfrm>
          <a:prstGeom prst="rect">
            <a:avLst/>
          </a:prstGeom>
          <a:noFill/>
          <a:ln>
            <a:noFill/>
          </a:ln>
        </p:spPr>
      </p:pic>
      <p:pic>
        <p:nvPicPr>
          <p:cNvPr id="243" name="Google Shape;243;p24" descr="CFCP Logo CMYK.pdf"/>
          <p:cNvPicPr preferRelativeResize="0"/>
          <p:nvPr/>
        </p:nvPicPr>
        <p:blipFill rotWithShape="1">
          <a:blip r:embed="rId6">
            <a:alphaModFix/>
          </a:blip>
          <a:srcRect/>
          <a:stretch/>
        </p:blipFill>
        <p:spPr>
          <a:xfrm>
            <a:off x="7420941" y="448239"/>
            <a:ext cx="1617317" cy="913820"/>
          </a:xfrm>
          <a:prstGeom prst="rect">
            <a:avLst/>
          </a:prstGeom>
          <a:noFill/>
          <a:ln>
            <a:noFill/>
          </a:ln>
        </p:spPr>
      </p:pic>
      <p:cxnSp>
        <p:nvCxnSpPr>
          <p:cNvPr id="244" name="Google Shape;244;p24"/>
          <p:cNvCxnSpPr/>
          <p:nvPr/>
        </p:nvCxnSpPr>
        <p:spPr>
          <a:xfrm rot="10800000">
            <a:off x="533400" y="1447800"/>
            <a:ext cx="8305800" cy="0"/>
          </a:xfrm>
          <a:prstGeom prst="straightConnector1">
            <a:avLst/>
          </a:prstGeom>
          <a:noFill/>
          <a:ln w="9525" cap="flat" cmpd="sng">
            <a:solidFill>
              <a:srgbClr val="7F7F7F"/>
            </a:solidFill>
            <a:prstDash val="dot"/>
            <a:round/>
            <a:headEnd type="none" w="sm" len="sm"/>
            <a:tailEnd type="none" w="sm" len="sm"/>
          </a:ln>
        </p:spPr>
      </p:cxnSp>
    </p:spTree>
    <p:extLst>
      <p:ext uri="{BB962C8B-B14F-4D97-AF65-F5344CB8AC3E}">
        <p14:creationId xmlns:p14="http://schemas.microsoft.com/office/powerpoint/2010/main" val="790104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7"/>
          <p:cNvSpPr txBox="1">
            <a:spLocks noGrp="1"/>
          </p:cNvSpPr>
          <p:nvPr>
            <p:ph type="title"/>
          </p:nvPr>
        </p:nvSpPr>
        <p:spPr>
          <a:xfrm>
            <a:off x="105742" y="604397"/>
            <a:ext cx="8229600" cy="1143000"/>
          </a:xfrm>
          <a:prstGeom prst="rect">
            <a:avLst/>
          </a:prstGeom>
          <a:noFill/>
          <a:ln>
            <a:noFill/>
          </a:ln>
        </p:spPr>
        <p:txBody>
          <a:bodyPr spcFirstLastPara="1" wrap="square" lIns="91425" tIns="45700" rIns="91425" bIns="45700" anchor="ctr" anchorCtr="0">
            <a:noAutofit/>
          </a:bodyPr>
          <a:lstStyle/>
          <a:p>
            <a:pPr lvl="0">
              <a:spcBef>
                <a:spcPts val="0"/>
              </a:spcBef>
              <a:buClr>
                <a:srgbClr val="E34A21"/>
              </a:buClr>
              <a:buSzPts val="2600"/>
            </a:pPr>
            <a:r>
              <a:rPr lang="en-US" sz="3200" b="1" dirty="0">
                <a:ea typeface="Arial"/>
                <a:cs typeface="Arial"/>
                <a:sym typeface="Arial"/>
              </a:rPr>
              <a:t>Assess property condition routinely when property changes hands, becomes vacant or requires a permit</a:t>
            </a:r>
            <a:endParaRPr lang="en-US" sz="3200" dirty="0"/>
          </a:p>
        </p:txBody>
      </p:sp>
      <p:sp>
        <p:nvSpPr>
          <p:cNvPr id="290" name="Google Shape;290;p27"/>
          <p:cNvSpPr txBox="1">
            <a:spLocks noGrp="1"/>
          </p:cNvSpPr>
          <p:nvPr>
            <p:ph type="body" idx="1"/>
          </p:nvPr>
        </p:nvSpPr>
        <p:spPr>
          <a:xfrm>
            <a:off x="105742" y="2627027"/>
            <a:ext cx="4381812" cy="2150949"/>
          </a:xfrm>
          <a:prstGeom prst="rect">
            <a:avLst/>
          </a:prstGeom>
          <a:noFill/>
          <a:ln>
            <a:noFill/>
          </a:ln>
        </p:spPr>
        <p:txBody>
          <a:bodyPr spcFirstLastPara="1" wrap="square" lIns="91425" tIns="45700" rIns="91425" bIns="45700" anchor="t" anchorCtr="0">
            <a:noAutofit/>
          </a:bodyPr>
          <a:lstStyle/>
          <a:p>
            <a:pPr marL="342900" lvl="0" indent="-342900" algn="l" rtl="0">
              <a:spcBef>
                <a:spcPts val="1120"/>
              </a:spcBef>
              <a:spcAft>
                <a:spcPts val="0"/>
              </a:spcAft>
              <a:buClr>
                <a:srgbClr val="5E6766"/>
              </a:buClr>
              <a:buSzPts val="2600"/>
              <a:buChar char="•"/>
            </a:pPr>
            <a:r>
              <a:rPr lang="en-US" sz="2600" dirty="0">
                <a:solidFill>
                  <a:srgbClr val="5E6766"/>
                </a:solidFill>
                <a:latin typeface="Arial"/>
                <a:ea typeface="Arial"/>
                <a:cs typeface="Arial"/>
                <a:sym typeface="Arial"/>
              </a:rPr>
              <a:t>Permit Denial</a:t>
            </a:r>
            <a:endParaRPr dirty="0"/>
          </a:p>
          <a:p>
            <a:pPr marL="342900" lvl="0" indent="-342900" algn="l" rtl="0">
              <a:spcBef>
                <a:spcPts val="1120"/>
              </a:spcBef>
              <a:spcAft>
                <a:spcPts val="0"/>
              </a:spcAft>
              <a:buClr>
                <a:srgbClr val="5E6766"/>
              </a:buClr>
              <a:buSzPts val="2600"/>
              <a:buChar char="•"/>
            </a:pPr>
            <a:r>
              <a:rPr lang="en-US" sz="2600" dirty="0">
                <a:solidFill>
                  <a:srgbClr val="5E6766"/>
                </a:solidFill>
                <a:latin typeface="Arial"/>
                <a:ea typeface="Arial"/>
                <a:cs typeface="Arial"/>
                <a:sym typeface="Arial"/>
              </a:rPr>
              <a:t>Presale Inspections</a:t>
            </a:r>
            <a:endParaRPr dirty="0"/>
          </a:p>
          <a:p>
            <a:pPr marL="342900" lvl="0" indent="-342900" algn="l" rtl="0">
              <a:spcBef>
                <a:spcPts val="1120"/>
              </a:spcBef>
              <a:spcAft>
                <a:spcPts val="0"/>
              </a:spcAft>
              <a:buClr>
                <a:srgbClr val="5E6766"/>
              </a:buClr>
              <a:buSzPts val="2600"/>
              <a:buChar char="•"/>
            </a:pPr>
            <a:r>
              <a:rPr lang="en-US" sz="2600" dirty="0">
                <a:solidFill>
                  <a:srgbClr val="5E6766"/>
                </a:solidFill>
                <a:latin typeface="Arial"/>
                <a:ea typeface="Arial"/>
                <a:cs typeface="Arial"/>
                <a:sym typeface="Arial"/>
              </a:rPr>
              <a:t>Registration of Vacant &amp; Rental Properties</a:t>
            </a:r>
            <a:endParaRPr dirty="0"/>
          </a:p>
        </p:txBody>
      </p:sp>
      <p:sp>
        <p:nvSpPr>
          <p:cNvPr id="291" name="Google Shape;291;p27"/>
          <p:cNvSpPr/>
          <p:nvPr/>
        </p:nvSpPr>
        <p:spPr>
          <a:xfrm>
            <a:off x="0" y="6400800"/>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pic>
        <p:nvPicPr>
          <p:cNvPr id="292" name="Google Shape;292;p27"/>
          <p:cNvPicPr preferRelativeResize="0"/>
          <p:nvPr/>
        </p:nvPicPr>
        <p:blipFill rotWithShape="1">
          <a:blip r:embed="rId3">
            <a:alphaModFix/>
          </a:blip>
          <a:srcRect l="23028"/>
          <a:stretch/>
        </p:blipFill>
        <p:spPr>
          <a:xfrm>
            <a:off x="4743935" y="2132735"/>
            <a:ext cx="4400065" cy="3173365"/>
          </a:xfrm>
          <a:prstGeom prst="rect">
            <a:avLst/>
          </a:prstGeom>
          <a:noFill/>
          <a:ln>
            <a:noFill/>
          </a:ln>
        </p:spPr>
      </p:pic>
      <p:pic>
        <p:nvPicPr>
          <p:cNvPr id="293" name="Google Shape;293;p27"/>
          <p:cNvPicPr preferRelativeResize="0"/>
          <p:nvPr/>
        </p:nvPicPr>
        <p:blipFill rotWithShape="1">
          <a:blip r:embed="rId4">
            <a:alphaModFix/>
          </a:blip>
          <a:srcRect/>
          <a:stretch/>
        </p:blipFill>
        <p:spPr>
          <a:xfrm>
            <a:off x="0" y="0"/>
            <a:ext cx="9144000" cy="457200"/>
          </a:xfrm>
          <a:prstGeom prst="rect">
            <a:avLst/>
          </a:prstGeom>
          <a:noFill/>
          <a:ln>
            <a:noFill/>
          </a:ln>
        </p:spPr>
      </p:pic>
      <p:pic>
        <p:nvPicPr>
          <p:cNvPr id="294" name="Google Shape;294;p27" descr="logonew2.jpg"/>
          <p:cNvPicPr preferRelativeResize="0"/>
          <p:nvPr/>
        </p:nvPicPr>
        <p:blipFill rotWithShape="1">
          <a:blip r:embed="rId5">
            <a:alphaModFix/>
          </a:blip>
          <a:srcRect/>
          <a:stretch/>
        </p:blipFill>
        <p:spPr>
          <a:xfrm>
            <a:off x="6376416" y="6170222"/>
            <a:ext cx="2310384" cy="143256"/>
          </a:xfrm>
          <a:prstGeom prst="rect">
            <a:avLst/>
          </a:prstGeom>
          <a:noFill/>
          <a:ln>
            <a:noFill/>
          </a:ln>
        </p:spPr>
      </p:pic>
      <p:pic>
        <p:nvPicPr>
          <p:cNvPr id="295" name="Google Shape;295;p27" descr="CFCP Logo CMYK.pdf"/>
          <p:cNvPicPr preferRelativeResize="0"/>
          <p:nvPr/>
        </p:nvPicPr>
        <p:blipFill rotWithShape="1">
          <a:blip r:embed="rId6">
            <a:alphaModFix/>
          </a:blip>
          <a:srcRect/>
          <a:stretch/>
        </p:blipFill>
        <p:spPr>
          <a:xfrm>
            <a:off x="7420941" y="448239"/>
            <a:ext cx="1617317" cy="913820"/>
          </a:xfrm>
          <a:prstGeom prst="rect">
            <a:avLst/>
          </a:prstGeom>
          <a:noFill/>
          <a:ln>
            <a:noFill/>
          </a:ln>
        </p:spPr>
      </p:pic>
      <p:cxnSp>
        <p:nvCxnSpPr>
          <p:cNvPr id="296" name="Google Shape;296;p27"/>
          <p:cNvCxnSpPr/>
          <p:nvPr/>
        </p:nvCxnSpPr>
        <p:spPr>
          <a:xfrm rot="10800000">
            <a:off x="419100" y="1741706"/>
            <a:ext cx="8305800" cy="0"/>
          </a:xfrm>
          <a:prstGeom prst="straightConnector1">
            <a:avLst/>
          </a:prstGeom>
          <a:noFill/>
          <a:ln w="9525" cap="flat" cmpd="sng">
            <a:solidFill>
              <a:srgbClr val="7F7F7F"/>
            </a:solidFill>
            <a:prstDash val="dot"/>
            <a:round/>
            <a:headEnd type="none" w="sm" len="sm"/>
            <a:tailEnd type="none" w="sm" len="sm"/>
          </a:ln>
        </p:spPr>
      </p:cxnSp>
    </p:spTree>
    <p:extLst>
      <p:ext uri="{BB962C8B-B14F-4D97-AF65-F5344CB8AC3E}">
        <p14:creationId xmlns:p14="http://schemas.microsoft.com/office/powerpoint/2010/main" val="110190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9"/>
          <p:cNvSpPr txBox="1">
            <a:spLocks noGrp="1"/>
          </p:cNvSpPr>
          <p:nvPr>
            <p:ph type="title"/>
          </p:nvPr>
        </p:nvSpPr>
        <p:spPr>
          <a:xfrm>
            <a:off x="457200" y="546794"/>
            <a:ext cx="8229600" cy="5635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E6766"/>
              </a:buClr>
              <a:buSzPts val="3000"/>
              <a:buFont typeface="Arial"/>
              <a:buNone/>
            </a:pPr>
            <a:r>
              <a:rPr lang="en-US" sz="3200" b="1" dirty="0">
                <a:ea typeface="Arial"/>
                <a:cs typeface="Arial"/>
                <a:sym typeface="Arial"/>
              </a:rPr>
              <a:t>Philadelphia Doors and Windows</a:t>
            </a:r>
            <a:endParaRPr sz="3200" dirty="0"/>
          </a:p>
        </p:txBody>
      </p:sp>
      <p:sp>
        <p:nvSpPr>
          <p:cNvPr id="314" name="Google Shape;314;p29"/>
          <p:cNvSpPr txBox="1">
            <a:spLocks noGrp="1"/>
          </p:cNvSpPr>
          <p:nvPr>
            <p:ph type="body" idx="1"/>
          </p:nvPr>
        </p:nvSpPr>
        <p:spPr>
          <a:xfrm>
            <a:off x="234615" y="1278730"/>
            <a:ext cx="6861644" cy="503474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5E6766"/>
              </a:buClr>
              <a:buSzPts val="2400"/>
              <a:buChar char="•"/>
            </a:pPr>
            <a:r>
              <a:rPr lang="en-US" sz="2400" b="1">
                <a:solidFill>
                  <a:srgbClr val="5E6766"/>
                </a:solidFill>
                <a:latin typeface="Arial"/>
                <a:ea typeface="Arial"/>
                <a:cs typeface="Arial"/>
                <a:sym typeface="Arial"/>
              </a:rPr>
              <a:t>Requires all structures </a:t>
            </a:r>
            <a:r>
              <a:rPr lang="en-US" sz="2400" b="1" i="1">
                <a:solidFill>
                  <a:srgbClr val="5E6766"/>
                </a:solidFill>
                <a:latin typeface="Arial"/>
                <a:ea typeface="Arial"/>
                <a:cs typeface="Arial"/>
                <a:sym typeface="Arial"/>
              </a:rPr>
              <a:t>on blocks with at least 80% occupancy </a:t>
            </a:r>
            <a:r>
              <a:rPr lang="en-US" sz="2400" b="1">
                <a:solidFill>
                  <a:srgbClr val="5E6766"/>
                </a:solidFill>
                <a:latin typeface="Arial"/>
                <a:ea typeface="Arial"/>
                <a:cs typeface="Arial"/>
                <a:sym typeface="Arial"/>
              </a:rPr>
              <a:t>to have working doors and windows</a:t>
            </a:r>
            <a:r>
              <a:rPr lang="en-US" sz="2400">
                <a:solidFill>
                  <a:srgbClr val="5E6766"/>
                </a:solidFill>
                <a:latin typeface="Arial"/>
                <a:ea typeface="Arial"/>
                <a:cs typeface="Arial"/>
                <a:sym typeface="Arial"/>
              </a:rPr>
              <a:t> (i.e., not plywood or masonry). </a:t>
            </a:r>
            <a:endParaRPr/>
          </a:p>
          <a:p>
            <a:pPr marL="342900" lvl="0" indent="-342900" algn="l" rtl="0">
              <a:spcBef>
                <a:spcPts val="480"/>
              </a:spcBef>
              <a:spcAft>
                <a:spcPts val="0"/>
              </a:spcAft>
              <a:buClr>
                <a:srgbClr val="E34A21"/>
              </a:buClr>
              <a:buSzPts val="2400"/>
              <a:buChar char="•"/>
            </a:pPr>
            <a:r>
              <a:rPr lang="en-US" sz="2400" b="1">
                <a:solidFill>
                  <a:srgbClr val="E34A21"/>
                </a:solidFill>
                <a:latin typeface="Arial"/>
                <a:ea typeface="Arial"/>
                <a:cs typeface="Arial"/>
                <a:sym typeface="Arial"/>
              </a:rPr>
              <a:t>Daily fines = $300 per opening</a:t>
            </a:r>
            <a:endParaRPr/>
          </a:p>
          <a:p>
            <a:pPr marL="342900" lvl="0" indent="-342900" algn="l" rtl="0">
              <a:spcBef>
                <a:spcPts val="480"/>
              </a:spcBef>
              <a:spcAft>
                <a:spcPts val="0"/>
              </a:spcAft>
              <a:buClr>
                <a:srgbClr val="5E6766"/>
              </a:buClr>
              <a:buSzPts val="2400"/>
              <a:buFont typeface="Arial"/>
              <a:buChar char="•"/>
            </a:pPr>
            <a:r>
              <a:rPr lang="en-US" sz="2400">
                <a:solidFill>
                  <a:srgbClr val="5E6766"/>
                </a:solidFill>
                <a:latin typeface="Arial"/>
                <a:ea typeface="Arial"/>
                <a:cs typeface="Arial"/>
                <a:sym typeface="Arial"/>
              </a:rPr>
              <a:t>City can attach fines to the personal property of Philadelphia Property Maintenance Code violators. Fees and fines used to fund inspections.</a:t>
            </a:r>
            <a:endParaRPr/>
          </a:p>
          <a:p>
            <a:pPr marL="342900" lvl="0" indent="-342900" algn="l" rtl="0">
              <a:spcBef>
                <a:spcPts val="480"/>
              </a:spcBef>
              <a:spcAft>
                <a:spcPts val="0"/>
              </a:spcAft>
              <a:buClr>
                <a:srgbClr val="5E6766"/>
              </a:buClr>
              <a:buSzPts val="2400"/>
              <a:buFont typeface="Arial"/>
              <a:buChar char="•"/>
            </a:pPr>
            <a:r>
              <a:rPr lang="en-US" sz="2400">
                <a:solidFill>
                  <a:srgbClr val="5E6766"/>
                </a:solidFill>
                <a:latin typeface="Arial"/>
                <a:ea typeface="Arial"/>
                <a:cs typeface="Arial"/>
                <a:sym typeface="Arial"/>
              </a:rPr>
              <a:t>Targeted owners of multiple blighting buildings </a:t>
            </a:r>
            <a:endParaRPr/>
          </a:p>
          <a:p>
            <a:pPr marL="742950" lvl="1" indent="-285750" algn="l" rtl="0">
              <a:spcBef>
                <a:spcPts val="480"/>
              </a:spcBef>
              <a:spcAft>
                <a:spcPts val="0"/>
              </a:spcAft>
              <a:buClr>
                <a:srgbClr val="5E6766"/>
              </a:buClr>
              <a:buSzPts val="2400"/>
              <a:buFont typeface="Arial"/>
              <a:buChar char="•"/>
            </a:pPr>
            <a:r>
              <a:rPr lang="en-US" sz="2400">
                <a:solidFill>
                  <a:srgbClr val="5E6766"/>
                </a:solidFill>
                <a:latin typeface="Arial"/>
                <a:ea typeface="Arial"/>
                <a:cs typeface="Arial"/>
                <a:sym typeface="Arial"/>
              </a:rPr>
              <a:t>Blight Court arbitrates a resolution of the violations and accrued fines</a:t>
            </a:r>
            <a:r>
              <a:rPr lang="en-US" sz="2400">
                <a:latin typeface="Arial"/>
                <a:ea typeface="Arial"/>
                <a:cs typeface="Arial"/>
                <a:sym typeface="Arial"/>
              </a:rPr>
              <a:t>. </a:t>
            </a:r>
            <a:endParaRPr/>
          </a:p>
        </p:txBody>
      </p:sp>
      <p:sp>
        <p:nvSpPr>
          <p:cNvPr id="315" name="Google Shape;315;p29"/>
          <p:cNvSpPr txBox="1"/>
          <p:nvPr/>
        </p:nvSpPr>
        <p:spPr>
          <a:xfrm>
            <a:off x="46525" y="6572450"/>
            <a:ext cx="3200400"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aseline="30000">
                <a:solidFill>
                  <a:schemeClr val="dk1"/>
                </a:solidFill>
                <a:latin typeface="Calibri"/>
                <a:ea typeface="Calibri"/>
                <a:cs typeface="Calibri"/>
                <a:sym typeface="Calibri"/>
              </a:rPr>
              <a:t>*</a:t>
            </a:r>
            <a:r>
              <a:rPr lang="en-US" sz="1000">
                <a:solidFill>
                  <a:schemeClr val="dk1"/>
                </a:solidFill>
                <a:latin typeface="Calibri"/>
                <a:ea typeface="Calibri"/>
                <a:cs typeface="Calibri"/>
                <a:sym typeface="Calibri"/>
              </a:rPr>
              <a:t> See: http://legislation.phila.gov/attachments/10949.pdf</a:t>
            </a:r>
            <a:endParaRPr/>
          </a:p>
        </p:txBody>
      </p:sp>
      <p:pic>
        <p:nvPicPr>
          <p:cNvPr id="316" name="Google Shape;316;p29"/>
          <p:cNvPicPr preferRelativeResize="0"/>
          <p:nvPr/>
        </p:nvPicPr>
        <p:blipFill rotWithShape="1">
          <a:blip r:embed="rId3">
            <a:alphaModFix/>
          </a:blip>
          <a:srcRect/>
          <a:stretch/>
        </p:blipFill>
        <p:spPr>
          <a:xfrm>
            <a:off x="0" y="0"/>
            <a:ext cx="9144000" cy="457200"/>
          </a:xfrm>
          <a:prstGeom prst="rect">
            <a:avLst/>
          </a:prstGeom>
          <a:noFill/>
          <a:ln>
            <a:noFill/>
          </a:ln>
        </p:spPr>
      </p:pic>
      <p:sp>
        <p:nvSpPr>
          <p:cNvPr id="317" name="Google Shape;317;p29"/>
          <p:cNvSpPr/>
          <p:nvPr/>
        </p:nvSpPr>
        <p:spPr>
          <a:xfrm>
            <a:off x="0" y="6400800"/>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pic>
        <p:nvPicPr>
          <p:cNvPr id="318" name="Google Shape;318;p29" descr="logonew2.jpg"/>
          <p:cNvPicPr preferRelativeResize="0"/>
          <p:nvPr/>
        </p:nvPicPr>
        <p:blipFill rotWithShape="1">
          <a:blip r:embed="rId4">
            <a:alphaModFix/>
          </a:blip>
          <a:srcRect/>
          <a:stretch/>
        </p:blipFill>
        <p:spPr>
          <a:xfrm>
            <a:off x="4572000" y="6118259"/>
            <a:ext cx="2310384" cy="143256"/>
          </a:xfrm>
          <a:prstGeom prst="rect">
            <a:avLst/>
          </a:prstGeom>
          <a:noFill/>
          <a:ln>
            <a:noFill/>
          </a:ln>
        </p:spPr>
      </p:pic>
      <p:pic>
        <p:nvPicPr>
          <p:cNvPr id="319" name="Google Shape;319;p29" descr="20140120-222534.jpg"/>
          <p:cNvPicPr preferRelativeResize="0"/>
          <p:nvPr/>
        </p:nvPicPr>
        <p:blipFill rotWithShape="1">
          <a:blip r:embed="rId5">
            <a:alphaModFix amt="34000"/>
          </a:blip>
          <a:srcRect/>
          <a:stretch/>
        </p:blipFill>
        <p:spPr>
          <a:xfrm>
            <a:off x="7213553" y="457200"/>
            <a:ext cx="3615418" cy="5943600"/>
          </a:xfrm>
          <a:prstGeom prst="rect">
            <a:avLst/>
          </a:prstGeom>
          <a:noFill/>
          <a:ln>
            <a:noFill/>
          </a:ln>
        </p:spPr>
      </p:pic>
    </p:spTree>
    <p:extLst>
      <p:ext uri="{BB962C8B-B14F-4D97-AF65-F5344CB8AC3E}">
        <p14:creationId xmlns:p14="http://schemas.microsoft.com/office/powerpoint/2010/main" val="2939386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0" descr="20140120-222534.jpg"/>
          <p:cNvPicPr preferRelativeResize="0"/>
          <p:nvPr/>
        </p:nvPicPr>
        <p:blipFill rotWithShape="1">
          <a:blip r:embed="rId3">
            <a:alphaModFix amt="34000"/>
          </a:blip>
          <a:srcRect/>
          <a:stretch/>
        </p:blipFill>
        <p:spPr>
          <a:xfrm>
            <a:off x="7213553" y="457200"/>
            <a:ext cx="3615418" cy="5943600"/>
          </a:xfrm>
          <a:prstGeom prst="rect">
            <a:avLst/>
          </a:prstGeom>
          <a:noFill/>
          <a:ln>
            <a:noFill/>
          </a:ln>
        </p:spPr>
      </p:pic>
      <p:sp>
        <p:nvSpPr>
          <p:cNvPr id="325" name="Google Shape;325;p30"/>
          <p:cNvSpPr txBox="1">
            <a:spLocks noGrp="1"/>
          </p:cNvSpPr>
          <p:nvPr>
            <p:ph type="title"/>
          </p:nvPr>
        </p:nvSpPr>
        <p:spPr>
          <a:xfrm>
            <a:off x="149279" y="396303"/>
            <a:ext cx="6765649" cy="95885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E6766"/>
              </a:buClr>
              <a:buSzPts val="3000"/>
              <a:buFont typeface="Arial"/>
              <a:buNone/>
            </a:pPr>
            <a:r>
              <a:rPr lang="en-US" sz="3200" b="1" dirty="0">
                <a:ea typeface="Arial"/>
                <a:cs typeface="Arial"/>
                <a:sym typeface="Arial"/>
              </a:rPr>
              <a:t>Courts Uphold Doors &amp; Windows</a:t>
            </a:r>
            <a:endParaRPr sz="3200" dirty="0"/>
          </a:p>
        </p:txBody>
      </p:sp>
      <p:sp>
        <p:nvSpPr>
          <p:cNvPr id="326" name="Google Shape;326;p30"/>
          <p:cNvSpPr txBox="1">
            <a:spLocks noGrp="1"/>
          </p:cNvSpPr>
          <p:nvPr>
            <p:ph type="body" idx="1"/>
          </p:nvPr>
        </p:nvSpPr>
        <p:spPr>
          <a:xfrm>
            <a:off x="149279" y="1425199"/>
            <a:ext cx="6652544" cy="431412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5E6766"/>
              </a:buClr>
              <a:buSzPts val="2400"/>
              <a:buChar char="•"/>
            </a:pPr>
            <a:r>
              <a:rPr lang="en-US" sz="2400" dirty="0">
                <a:solidFill>
                  <a:srgbClr val="5E6766"/>
                </a:solidFill>
                <a:latin typeface="Arial"/>
                <a:ea typeface="Arial"/>
                <a:cs typeface="Arial"/>
                <a:sym typeface="Arial"/>
              </a:rPr>
              <a:t>Courts upheld legality </a:t>
            </a:r>
          </a:p>
          <a:p>
            <a:pPr marL="342900" lvl="0" indent="-342900" algn="l" rtl="0">
              <a:lnSpc>
                <a:spcPct val="90000"/>
              </a:lnSpc>
              <a:spcBef>
                <a:spcPts val="0"/>
              </a:spcBef>
              <a:spcAft>
                <a:spcPts val="0"/>
              </a:spcAft>
              <a:buClr>
                <a:srgbClr val="5E6766"/>
              </a:buClr>
              <a:buSzPts val="2400"/>
              <a:buChar char="•"/>
            </a:pPr>
            <a:endParaRPr lang="en-US" sz="2400" dirty="0">
              <a:solidFill>
                <a:srgbClr val="5E6766"/>
              </a:solidFill>
              <a:latin typeface="Arial"/>
              <a:ea typeface="Arial"/>
              <a:cs typeface="Arial"/>
              <a:sym typeface="Arial"/>
            </a:endParaRPr>
          </a:p>
          <a:p>
            <a:pPr marL="342900" lvl="0" indent="-342900" algn="l" rtl="0">
              <a:lnSpc>
                <a:spcPct val="90000"/>
              </a:lnSpc>
              <a:spcBef>
                <a:spcPts val="0"/>
              </a:spcBef>
              <a:spcAft>
                <a:spcPts val="0"/>
              </a:spcAft>
              <a:buClr>
                <a:srgbClr val="5E6766"/>
              </a:buClr>
              <a:buSzPts val="2400"/>
              <a:buChar char="•"/>
            </a:pPr>
            <a:r>
              <a:rPr lang="en-US" sz="2400" dirty="0">
                <a:solidFill>
                  <a:srgbClr val="5E6766"/>
                </a:solidFill>
                <a:latin typeface="Arial"/>
                <a:ea typeface="Arial"/>
                <a:cs typeface="Arial"/>
                <a:sym typeface="Arial"/>
              </a:rPr>
              <a:t>Compliance by owners of long-term vacant structures increased surrounding sales prices by $74 million </a:t>
            </a:r>
            <a:endParaRPr dirty="0"/>
          </a:p>
          <a:p>
            <a:pPr marL="342900" lvl="0" indent="-342900" algn="l" rtl="0">
              <a:lnSpc>
                <a:spcPct val="90000"/>
              </a:lnSpc>
              <a:spcBef>
                <a:spcPts val="1680"/>
              </a:spcBef>
              <a:spcAft>
                <a:spcPts val="0"/>
              </a:spcAft>
              <a:buClr>
                <a:srgbClr val="5E6766"/>
              </a:buClr>
              <a:buSzPts val="2400"/>
              <a:buChar char="•"/>
            </a:pPr>
            <a:r>
              <a:rPr lang="en-US" sz="2400" dirty="0">
                <a:solidFill>
                  <a:srgbClr val="5E6766"/>
                </a:solidFill>
                <a:latin typeface="Arial"/>
                <a:ea typeface="Arial"/>
                <a:cs typeface="Arial"/>
                <a:sym typeface="Arial"/>
              </a:rPr>
              <a:t>Increased transfer tax revenue for city by $2.34 </a:t>
            </a:r>
            <a:endParaRPr dirty="0"/>
          </a:p>
          <a:p>
            <a:pPr marL="342900" lvl="0" indent="-342900" algn="l" rtl="0">
              <a:lnSpc>
                <a:spcPct val="90000"/>
              </a:lnSpc>
              <a:spcBef>
                <a:spcPts val="1680"/>
              </a:spcBef>
              <a:spcAft>
                <a:spcPts val="0"/>
              </a:spcAft>
              <a:buClr>
                <a:srgbClr val="5E6766"/>
              </a:buClr>
              <a:buSzPts val="2400"/>
              <a:buChar char="•"/>
            </a:pPr>
            <a:r>
              <a:rPr lang="en-US" sz="2400" dirty="0">
                <a:solidFill>
                  <a:srgbClr val="5E6766"/>
                </a:solidFill>
                <a:latin typeface="Arial"/>
                <a:ea typeface="Arial"/>
                <a:cs typeface="Arial"/>
                <a:sym typeface="Arial"/>
              </a:rPr>
              <a:t>Area around houses saw 19% reduction in assaults and 39% reduction in gun assaults and decreased nuisance crimes.</a:t>
            </a:r>
            <a:endParaRPr dirty="0"/>
          </a:p>
          <a:p>
            <a:pPr marL="342900" lvl="0" indent="-342900" algn="l" rtl="0">
              <a:lnSpc>
                <a:spcPct val="90000"/>
              </a:lnSpc>
              <a:spcBef>
                <a:spcPts val="1680"/>
              </a:spcBef>
              <a:spcAft>
                <a:spcPts val="0"/>
              </a:spcAft>
              <a:buClr>
                <a:srgbClr val="5E6766"/>
              </a:buClr>
              <a:buSzPts val="2400"/>
              <a:buChar char="•"/>
            </a:pPr>
            <a:r>
              <a:rPr lang="en-US" sz="2400" dirty="0">
                <a:solidFill>
                  <a:srgbClr val="5E6766"/>
                </a:solidFill>
                <a:latin typeface="Arial"/>
                <a:ea typeface="Arial"/>
                <a:cs typeface="Arial"/>
                <a:sym typeface="Arial"/>
              </a:rPr>
              <a:t>Fees used to fund inspections and enforcement</a:t>
            </a:r>
          </a:p>
        </p:txBody>
      </p:sp>
      <p:pic>
        <p:nvPicPr>
          <p:cNvPr id="327" name="Google Shape;327;p30"/>
          <p:cNvPicPr preferRelativeResize="0"/>
          <p:nvPr/>
        </p:nvPicPr>
        <p:blipFill rotWithShape="1">
          <a:blip r:embed="rId4">
            <a:alphaModFix/>
          </a:blip>
          <a:srcRect/>
          <a:stretch/>
        </p:blipFill>
        <p:spPr>
          <a:xfrm>
            <a:off x="0" y="0"/>
            <a:ext cx="9144000" cy="457200"/>
          </a:xfrm>
          <a:prstGeom prst="rect">
            <a:avLst/>
          </a:prstGeom>
          <a:noFill/>
          <a:ln>
            <a:noFill/>
          </a:ln>
        </p:spPr>
      </p:pic>
      <p:sp>
        <p:nvSpPr>
          <p:cNvPr id="328" name="Google Shape;328;p30"/>
          <p:cNvSpPr/>
          <p:nvPr/>
        </p:nvSpPr>
        <p:spPr>
          <a:xfrm>
            <a:off x="0" y="6400800"/>
            <a:ext cx="9144000" cy="457200"/>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spTree>
    <p:extLst>
      <p:ext uri="{BB962C8B-B14F-4D97-AF65-F5344CB8AC3E}">
        <p14:creationId xmlns:p14="http://schemas.microsoft.com/office/powerpoint/2010/main" val="283902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pic>
        <p:nvPicPr>
          <p:cNvPr id="4" name="Content Placeholder 3" descr="A narrow city street with cars parked on the side of a building&#10;&#10;Description automatically generated">
            <a:extLst>
              <a:ext uri="{FF2B5EF4-FFF2-40B4-BE49-F238E27FC236}">
                <a16:creationId xmlns:a16="http://schemas.microsoft.com/office/drawing/2014/main" xmlns="" id="{CA174542-2BAB-47DB-A928-D4FB65EEEB3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740" t="-1299" r="25298" b="-2179"/>
          <a:stretch/>
        </p:blipFill>
        <p:spPr>
          <a:xfrm>
            <a:off x="374471" y="25166"/>
            <a:ext cx="2968933" cy="3657600"/>
          </a:xfrm>
        </p:spPr>
      </p:pic>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3"/>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7" name="Picture 6" descr="A small house in the background&#10;&#10;Description automatically generated">
            <a:extLst>
              <a:ext uri="{FF2B5EF4-FFF2-40B4-BE49-F238E27FC236}">
                <a16:creationId xmlns:a16="http://schemas.microsoft.com/office/drawing/2014/main" xmlns="" id="{07D55C24-6446-43C4-B2A6-DF502F8687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6008" r="26571" b="27793"/>
          <a:stretch/>
        </p:blipFill>
        <p:spPr>
          <a:xfrm>
            <a:off x="4194265" y="3682766"/>
            <a:ext cx="4426762" cy="2468880"/>
          </a:xfrm>
          <a:prstGeom prst="rect">
            <a:avLst/>
          </a:prstGeom>
        </p:spPr>
      </p:pic>
      <p:pic>
        <p:nvPicPr>
          <p:cNvPr id="12" name="Picture 11" descr="A path with trees on the side of a building&#10;&#10;Description automatically generated">
            <a:extLst>
              <a:ext uri="{FF2B5EF4-FFF2-40B4-BE49-F238E27FC236}">
                <a16:creationId xmlns:a16="http://schemas.microsoft.com/office/drawing/2014/main" xmlns="" id="{6DD46A69-D62A-4316-A700-6568673ED3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143" t="6669" r="19905" b="24586"/>
          <a:stretch/>
        </p:blipFill>
        <p:spPr>
          <a:xfrm>
            <a:off x="3430034" y="1411166"/>
            <a:ext cx="3348300" cy="2194560"/>
          </a:xfrm>
          <a:prstGeom prst="rect">
            <a:avLst/>
          </a:prstGeom>
        </p:spPr>
      </p:pic>
      <p:pic>
        <p:nvPicPr>
          <p:cNvPr id="14" name="Picture 13" descr="A small house in a tree&#10;&#10;Description automatically generated">
            <a:extLst>
              <a:ext uri="{FF2B5EF4-FFF2-40B4-BE49-F238E27FC236}">
                <a16:creationId xmlns:a16="http://schemas.microsoft.com/office/drawing/2014/main" xmlns="" id="{038AD053-8E72-44EC-B63F-2B1F2216C1C4}"/>
              </a:ext>
            </a:extLst>
          </p:cNvPr>
          <p:cNvPicPr>
            <a:picLocks noChangeAspect="1"/>
          </p:cNvPicPr>
          <p:nvPr/>
        </p:nvPicPr>
        <p:blipFill rotWithShape="1">
          <a:blip r:embed="rId7">
            <a:extLst>
              <a:ext uri="{28A0092B-C50C-407E-A947-70E740481C1C}">
                <a14:useLocalDpi xmlns:a14="http://schemas.microsoft.com/office/drawing/2010/main" val="0"/>
              </a:ext>
            </a:extLst>
          </a:blip>
          <a:srcRect l="10396" t="36311" r="43341" b="13317"/>
          <a:stretch/>
        </p:blipFill>
        <p:spPr>
          <a:xfrm>
            <a:off x="287841" y="3682766"/>
            <a:ext cx="3775136" cy="2468880"/>
          </a:xfrm>
          <a:prstGeom prst="rect">
            <a:avLst/>
          </a:prstGeom>
        </p:spPr>
      </p:pic>
      <p:sp>
        <p:nvSpPr>
          <p:cNvPr id="15" name="TextBox 14">
            <a:extLst>
              <a:ext uri="{FF2B5EF4-FFF2-40B4-BE49-F238E27FC236}">
                <a16:creationId xmlns:a16="http://schemas.microsoft.com/office/drawing/2014/main" xmlns="" id="{A573EECA-8D74-4B6D-9B21-F11488E8DDB3}"/>
              </a:ext>
            </a:extLst>
          </p:cNvPr>
          <p:cNvSpPr txBox="1"/>
          <p:nvPr/>
        </p:nvSpPr>
        <p:spPr>
          <a:xfrm>
            <a:off x="7086600" y="1889760"/>
            <a:ext cx="1301382" cy="1200329"/>
          </a:xfrm>
          <a:prstGeom prst="rect">
            <a:avLst/>
          </a:prstGeom>
          <a:noFill/>
        </p:spPr>
        <p:txBody>
          <a:bodyPr wrap="none" rtlCol="0">
            <a:spAutoFit/>
          </a:bodyPr>
          <a:lstStyle/>
          <a:p>
            <a:r>
              <a:rPr lang="en-US" sz="2400" b="1" dirty="0"/>
              <a:t>Vacant</a:t>
            </a:r>
          </a:p>
          <a:p>
            <a:r>
              <a:rPr lang="en-US" sz="2400" b="1" dirty="0"/>
              <a:t>Property</a:t>
            </a:r>
          </a:p>
          <a:p>
            <a:r>
              <a:rPr lang="en-US" sz="2400" b="1" dirty="0"/>
              <a:t>Gallery</a:t>
            </a:r>
          </a:p>
        </p:txBody>
      </p:sp>
    </p:spTree>
    <p:extLst>
      <p:ext uri="{BB962C8B-B14F-4D97-AF65-F5344CB8AC3E}">
        <p14:creationId xmlns:p14="http://schemas.microsoft.com/office/powerpoint/2010/main" val="3970424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Spot blight taking</a:t>
            </a: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a:xfrm>
            <a:off x="628650" y="1825625"/>
            <a:ext cx="4483281" cy="4351338"/>
          </a:xfrm>
        </p:spPr>
        <p:txBody>
          <a:bodyPr/>
          <a:lstStyle/>
          <a:p>
            <a:pPr marL="461963" indent="-461963">
              <a:buFont typeface="Wingdings" panose="05000000000000000000" pitchFamily="2" charset="2"/>
              <a:buChar char="Ø"/>
            </a:pPr>
            <a:r>
              <a:rPr lang="en-US" dirty="0"/>
              <a:t>Property may be taken by public agencies from its owner (</a:t>
            </a:r>
            <a:r>
              <a:rPr lang="en-US" b="1" dirty="0">
                <a:solidFill>
                  <a:srgbClr val="FF0000"/>
                </a:solidFill>
              </a:rPr>
              <a:t>eminent domain</a:t>
            </a:r>
            <a:r>
              <a:rPr lang="en-US" dirty="0"/>
              <a:t>) when it is needed for a </a:t>
            </a:r>
            <a:r>
              <a:rPr lang="en-US" b="1" dirty="0">
                <a:solidFill>
                  <a:srgbClr val="FF0000"/>
                </a:solidFill>
              </a:rPr>
              <a:t>public purpose.</a:t>
            </a:r>
          </a:p>
          <a:p>
            <a:pPr marL="461963" indent="-461963">
              <a:buFont typeface="Wingdings" panose="05000000000000000000" pitchFamily="2" charset="2"/>
              <a:buChar char="Ø"/>
            </a:pPr>
            <a:r>
              <a:rPr lang="en-US" dirty="0"/>
              <a:t>Depending on the provisions of state law, eliminating </a:t>
            </a:r>
            <a:r>
              <a:rPr lang="en-US" b="1" dirty="0">
                <a:solidFill>
                  <a:srgbClr val="FF0000"/>
                </a:solidFill>
              </a:rPr>
              <a:t>blight</a:t>
            </a:r>
            <a:r>
              <a:rPr lang="en-US" dirty="0"/>
              <a:t> can be a public purpose for which eminent domain can be used. </a:t>
            </a:r>
          </a:p>
          <a:p>
            <a:pPr marL="461963" indent="-461963">
              <a:buFont typeface="Wingdings" panose="05000000000000000000" pitchFamily="2" charset="2"/>
              <a:buChar char="Ø"/>
            </a:pPr>
            <a:r>
              <a:rPr lang="en-US" dirty="0"/>
              <a:t>‘</a:t>
            </a:r>
            <a:r>
              <a:rPr lang="en-US" b="1" dirty="0">
                <a:solidFill>
                  <a:srgbClr val="FF0000"/>
                </a:solidFill>
              </a:rPr>
              <a:t>Spot blight</a:t>
            </a:r>
            <a:r>
              <a:rPr lang="en-US" dirty="0"/>
              <a:t>’ is the “surgical” use of eminent domain against specific blighting properties. </a:t>
            </a:r>
            <a:endParaRPr lang="en-US" b="1" dirty="0"/>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7" name="Picture 6" descr="A path with trees on the side of a building&#10;&#10;Description automatically generated">
            <a:extLst>
              <a:ext uri="{FF2B5EF4-FFF2-40B4-BE49-F238E27FC236}">
                <a16:creationId xmlns:a16="http://schemas.microsoft.com/office/drawing/2014/main" xmlns="" id="{25A12978-34EC-4FAA-82C2-B6D030BA061E}"/>
              </a:ext>
            </a:extLst>
          </p:cNvPr>
          <p:cNvPicPr>
            <a:picLocks noChangeAspect="1"/>
          </p:cNvPicPr>
          <p:nvPr/>
        </p:nvPicPr>
        <p:blipFill rotWithShape="1">
          <a:blip r:embed="rId4">
            <a:extLst>
              <a:ext uri="{28A0092B-C50C-407E-A947-70E740481C1C}">
                <a14:useLocalDpi xmlns:a14="http://schemas.microsoft.com/office/drawing/2010/main" val="0"/>
              </a:ext>
            </a:extLst>
          </a:blip>
          <a:srcRect l="28602" t="8000" r="31699" b="22982"/>
          <a:stretch/>
        </p:blipFill>
        <p:spPr>
          <a:xfrm>
            <a:off x="5338354" y="1898468"/>
            <a:ext cx="3057633" cy="3291840"/>
          </a:xfrm>
          <a:prstGeom prst="rect">
            <a:avLst/>
          </a:prstGeom>
        </p:spPr>
      </p:pic>
    </p:spTree>
    <p:extLst>
      <p:ext uri="{BB962C8B-B14F-4D97-AF65-F5344CB8AC3E}">
        <p14:creationId xmlns:p14="http://schemas.microsoft.com/office/powerpoint/2010/main" val="3435659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a:xfrm>
            <a:off x="628650" y="1825625"/>
            <a:ext cx="5641521" cy="4351338"/>
          </a:xfrm>
        </p:spPr>
        <p:txBody>
          <a:bodyPr>
            <a:normAutofit/>
          </a:bodyPr>
          <a:lstStyle/>
          <a:p>
            <a:pPr marL="339725" indent="-339725">
              <a:buFont typeface="Wingdings" panose="05000000000000000000" pitchFamily="2" charset="2"/>
              <a:buChar char="Ø"/>
            </a:pPr>
            <a:r>
              <a:rPr lang="en-US" sz="2000" dirty="0"/>
              <a:t>Payment of taxes, other municipal </a:t>
            </a:r>
            <a:r>
              <a:rPr lang="en-US" sz="2000" b="1" dirty="0">
                <a:solidFill>
                  <a:srgbClr val="FF0000"/>
                </a:solidFill>
              </a:rPr>
              <a:t>liens</a:t>
            </a:r>
            <a:r>
              <a:rPr lang="en-US" sz="2000" dirty="0"/>
              <a:t> and mortgages are legal obligations that, if not upheld, can lead to loss of property. </a:t>
            </a:r>
          </a:p>
          <a:p>
            <a:pPr marL="339725" indent="-339725">
              <a:buFont typeface="Wingdings" panose="05000000000000000000" pitchFamily="2" charset="2"/>
              <a:buChar char="Ø"/>
            </a:pPr>
            <a:r>
              <a:rPr lang="en-US" sz="2000" dirty="0"/>
              <a:t>All state laws allow municipal liens for taxes. Some state laws allow municipality to put liens on properties for other things, such as nuisance abatement or code enforcement fines.</a:t>
            </a:r>
          </a:p>
          <a:p>
            <a:pPr marL="339725" indent="-339725">
              <a:buFont typeface="Wingdings" panose="05000000000000000000" pitchFamily="2" charset="2"/>
              <a:buChar char="Ø"/>
            </a:pPr>
            <a:r>
              <a:rPr lang="en-US" sz="2000" b="1" dirty="0">
                <a:solidFill>
                  <a:srgbClr val="FF0000"/>
                </a:solidFill>
              </a:rPr>
              <a:t>Foreclosure</a:t>
            </a:r>
            <a:r>
              <a:rPr lang="en-US" sz="2000" dirty="0"/>
              <a:t> is the process by which </a:t>
            </a:r>
            <a:r>
              <a:rPr lang="en-US" sz="2000" b="1" dirty="0">
                <a:solidFill>
                  <a:srgbClr val="FF0000"/>
                </a:solidFill>
              </a:rPr>
              <a:t>delinquent</a:t>
            </a:r>
            <a:r>
              <a:rPr lang="en-US" sz="2000" dirty="0"/>
              <a:t> properties are taken by the lienholder.  </a:t>
            </a:r>
          </a:p>
          <a:p>
            <a:pPr marL="339725" indent="-339725">
              <a:buFont typeface="Wingdings" panose="05000000000000000000" pitchFamily="2" charset="2"/>
              <a:buChar char="Ø"/>
            </a:pPr>
            <a:r>
              <a:rPr lang="en-US" sz="2000" dirty="0"/>
              <a:t>State law governs municipal authority to take delinquent property through tax or other lien foreclosure. </a:t>
            </a:r>
          </a:p>
          <a:p>
            <a:pPr marL="339725" indent="-339725">
              <a:buFont typeface="Wingdings" panose="05000000000000000000" pitchFamily="2" charset="2"/>
              <a:buChar char="Ø"/>
            </a:pPr>
            <a:r>
              <a:rPr lang="en-US" sz="2000" dirty="0"/>
              <a:t>Some states give land banks power to take delinquent properties. </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7" name="Title 1">
            <a:extLst>
              <a:ext uri="{FF2B5EF4-FFF2-40B4-BE49-F238E27FC236}">
                <a16:creationId xmlns:a16="http://schemas.microsoft.com/office/drawing/2014/main" xmlns="" id="{916355EC-8B81-466C-BDAB-36F013709173}"/>
              </a:ext>
            </a:extLst>
          </p:cNvPr>
          <p:cNvSpPr txBox="1">
            <a:spLocks/>
          </p:cNvSpPr>
          <p:nvPr/>
        </p:nvSpPr>
        <p:spPr>
          <a:xfrm>
            <a:off x="809897" y="663154"/>
            <a:ext cx="7543800" cy="880345"/>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kern="0" dirty="0">
                <a:solidFill>
                  <a:srgbClr val="5E6766"/>
                </a:solidFill>
                <a:latin typeface="Arial" charset="0"/>
                <a:cs typeface="Arial" charset="0"/>
              </a:rPr>
              <a:t/>
            </a:r>
            <a:br>
              <a:rPr lang="en-US" sz="3200" b="1" kern="0" dirty="0">
                <a:solidFill>
                  <a:srgbClr val="5E6766"/>
                </a:solidFill>
                <a:latin typeface="Arial" charset="0"/>
                <a:cs typeface="Arial" charset="0"/>
              </a:rPr>
            </a:br>
            <a:r>
              <a:rPr lang="en-US" sz="3200" b="1" kern="0" dirty="0">
                <a:solidFill>
                  <a:srgbClr val="5E6766"/>
                </a:solidFill>
                <a:latin typeface="Arial" charset="0"/>
                <a:cs typeface="Arial" charset="0"/>
              </a:rPr>
              <a:t>Lien foreclosure</a:t>
            </a:r>
            <a:endParaRPr lang="en-US" sz="3200" dirty="0"/>
          </a:p>
        </p:txBody>
      </p:sp>
      <p:pic>
        <p:nvPicPr>
          <p:cNvPr id="11" name="Content Placeholder 3" descr="A car parked on the side of a building&#10;&#10;Description automatically generated">
            <a:extLst>
              <a:ext uri="{FF2B5EF4-FFF2-40B4-BE49-F238E27FC236}">
                <a16:creationId xmlns:a16="http://schemas.microsoft.com/office/drawing/2014/main" xmlns="" id="{7995A221-AD10-4F0D-BBAD-3BAD040397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val="0"/>
              </a:ext>
            </a:extLst>
          </a:blip>
          <a:srcRect l="60622" t="7327" r="15788" b="15683"/>
          <a:stretch/>
        </p:blipFill>
        <p:spPr>
          <a:xfrm>
            <a:off x="6583482" y="1739551"/>
            <a:ext cx="1990651" cy="4023360"/>
          </a:xfrm>
          <a:prstGeom prst="rect">
            <a:avLst/>
          </a:prstGeom>
        </p:spPr>
      </p:pic>
    </p:spTree>
    <p:extLst>
      <p:ext uri="{BB962C8B-B14F-4D97-AF65-F5344CB8AC3E}">
        <p14:creationId xmlns:p14="http://schemas.microsoft.com/office/powerpoint/2010/main" val="4242429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a:xfrm>
            <a:off x="657497" y="1715966"/>
            <a:ext cx="4831624" cy="4351338"/>
          </a:xfrm>
        </p:spPr>
        <p:txBody>
          <a:bodyPr>
            <a:normAutofit/>
          </a:bodyPr>
          <a:lstStyle/>
          <a:p>
            <a:pPr marL="339725" indent="-339725">
              <a:buFont typeface="Wingdings" panose="05000000000000000000" pitchFamily="2" charset="2"/>
              <a:buChar char="Ø"/>
            </a:pPr>
            <a:r>
              <a:rPr lang="en-US" sz="2000" dirty="0"/>
              <a:t>Forfeiture is most well known for its use taking properties used for criminal activities.  </a:t>
            </a:r>
          </a:p>
          <a:p>
            <a:pPr marL="339725" indent="-339725">
              <a:buFont typeface="Wingdings" panose="05000000000000000000" pitchFamily="2" charset="2"/>
              <a:buChar char="Ø"/>
            </a:pPr>
            <a:r>
              <a:rPr lang="en-US" sz="2000" dirty="0"/>
              <a:t>Under some conditions can be used where properties have been neglected and owner has failed to correct problems.</a:t>
            </a:r>
          </a:p>
          <a:p>
            <a:pPr marL="339725" indent="-339725">
              <a:buFont typeface="Wingdings" panose="05000000000000000000" pitchFamily="2" charset="2"/>
              <a:buChar char="Ø"/>
            </a:pPr>
            <a:r>
              <a:rPr lang="en-US" sz="2000" dirty="0"/>
              <a:t>Under forfeiture, such properties are taken from the owner by court order and conveyed to a public entity. </a:t>
            </a:r>
          </a:p>
          <a:p>
            <a:pPr marL="339725" indent="-339725">
              <a:buFont typeface="Wingdings" panose="05000000000000000000" pitchFamily="2" charset="2"/>
              <a:buChar char="Ø"/>
            </a:pPr>
            <a:r>
              <a:rPr lang="en-US" sz="2000" dirty="0"/>
              <a:t>Examples are in Wayne County Michigan (called ‘nuisance abatement’), Chicago, New York State (RPAPL 19-A), and Baltimore (called ‘receivership’)</a:t>
            </a:r>
          </a:p>
          <a:p>
            <a:pPr marL="0" indent="0">
              <a:buNone/>
            </a:pPr>
            <a:endParaRPr lang="en-US" dirty="0"/>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7" name="Title 1">
            <a:extLst>
              <a:ext uri="{FF2B5EF4-FFF2-40B4-BE49-F238E27FC236}">
                <a16:creationId xmlns:a16="http://schemas.microsoft.com/office/drawing/2014/main" xmlns="" id="{EB6ADA76-D074-40E0-8F43-7501E0EDA20E}"/>
              </a:ext>
            </a:extLst>
          </p:cNvPr>
          <p:cNvSpPr txBox="1">
            <a:spLocks/>
          </p:cNvSpPr>
          <p:nvPr/>
        </p:nvSpPr>
        <p:spPr>
          <a:xfrm>
            <a:off x="809897" y="663154"/>
            <a:ext cx="7543800" cy="880345"/>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kern="0" dirty="0">
                <a:solidFill>
                  <a:srgbClr val="5E6766"/>
                </a:solidFill>
                <a:latin typeface="Arial" charset="0"/>
                <a:cs typeface="Arial" charset="0"/>
              </a:rPr>
              <a:t/>
            </a:r>
            <a:br>
              <a:rPr lang="en-US" sz="3200" b="1" kern="0" dirty="0">
                <a:solidFill>
                  <a:srgbClr val="5E6766"/>
                </a:solidFill>
                <a:latin typeface="Arial" charset="0"/>
                <a:cs typeface="Arial" charset="0"/>
              </a:rPr>
            </a:br>
            <a:r>
              <a:rPr lang="en-US" sz="3200" b="1" kern="0" dirty="0">
                <a:solidFill>
                  <a:srgbClr val="5E6766"/>
                </a:solidFill>
                <a:latin typeface="Arial" charset="0"/>
                <a:cs typeface="Arial" charset="0"/>
              </a:rPr>
              <a:t>Forfeiture</a:t>
            </a:r>
            <a:endParaRPr lang="en-US" sz="3200" dirty="0"/>
          </a:p>
        </p:txBody>
      </p:sp>
      <p:pic>
        <p:nvPicPr>
          <p:cNvPr id="11" name="Picture 10" descr="A small house in the background&#10;&#10;Description automatically generated">
            <a:extLst>
              <a:ext uri="{FF2B5EF4-FFF2-40B4-BE49-F238E27FC236}">
                <a16:creationId xmlns:a16="http://schemas.microsoft.com/office/drawing/2014/main" xmlns="" id="{1A387A75-36D5-4B96-B08C-BC55BFDDC9CA}"/>
              </a:ext>
            </a:extLst>
          </p:cNvPr>
          <p:cNvPicPr>
            <a:picLocks noChangeAspect="1"/>
          </p:cNvPicPr>
          <p:nvPr/>
        </p:nvPicPr>
        <p:blipFill rotWithShape="1">
          <a:blip r:embed="rId4">
            <a:extLst>
              <a:ext uri="{28A0092B-C50C-407E-A947-70E740481C1C}">
                <a14:useLocalDpi xmlns:a14="http://schemas.microsoft.com/office/drawing/2010/main" val="0"/>
              </a:ext>
            </a:extLst>
          </a:blip>
          <a:srcRect l="41368" t="6008" r="26571" b="28316"/>
          <a:stretch/>
        </p:blipFill>
        <p:spPr>
          <a:xfrm>
            <a:off x="5888858" y="2157086"/>
            <a:ext cx="2597645" cy="3291840"/>
          </a:xfrm>
          <a:prstGeom prst="rect">
            <a:avLst/>
          </a:prstGeom>
        </p:spPr>
      </p:pic>
    </p:spTree>
    <p:extLst>
      <p:ext uri="{BB962C8B-B14F-4D97-AF65-F5344CB8AC3E}">
        <p14:creationId xmlns:p14="http://schemas.microsoft.com/office/powerpoint/2010/main" val="3122633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Autofit/>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a:xfrm>
            <a:off x="661715" y="1995908"/>
            <a:ext cx="7886700" cy="4351338"/>
          </a:xfrm>
        </p:spPr>
        <p:txBody>
          <a:bodyPr/>
          <a:lstStyle/>
          <a:p>
            <a:endParaRPr lang="en-US" dirty="0"/>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3" name="Rectangle 42">
            <a:extLst>
              <a:ext uri="{FF2B5EF4-FFF2-40B4-BE49-F238E27FC236}">
                <a16:creationId xmlns:a16="http://schemas.microsoft.com/office/drawing/2014/main" xmlns="" id="{00D3EA94-5654-4DA1-953F-0408300F38D9}"/>
              </a:ext>
            </a:extLst>
          </p:cNvPr>
          <p:cNvSpPr>
            <a:spLocks noChangeArrowheads="1"/>
          </p:cNvSpPr>
          <p:nvPr/>
        </p:nvSpPr>
        <p:spPr bwMode="auto">
          <a:xfrm>
            <a:off x="33065" y="17028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4" name="Group 1">
            <a:extLst>
              <a:ext uri="{FF2B5EF4-FFF2-40B4-BE49-F238E27FC236}">
                <a16:creationId xmlns:a16="http://schemas.microsoft.com/office/drawing/2014/main" xmlns="" id="{DD868DFC-94CA-47F4-9D40-3D7265C584EC}"/>
              </a:ext>
            </a:extLst>
          </p:cNvPr>
          <p:cNvGrpSpPr>
            <a:grpSpLocks/>
          </p:cNvGrpSpPr>
          <p:nvPr/>
        </p:nvGrpSpPr>
        <p:grpSpPr bwMode="auto">
          <a:xfrm>
            <a:off x="795020" y="2026419"/>
            <a:ext cx="8115300" cy="3695700"/>
            <a:chOff x="1440" y="430"/>
            <a:chExt cx="12780" cy="5820"/>
          </a:xfrm>
        </p:grpSpPr>
        <p:sp>
          <p:nvSpPr>
            <p:cNvPr id="6" name="Freeform 41">
              <a:extLst>
                <a:ext uri="{FF2B5EF4-FFF2-40B4-BE49-F238E27FC236}">
                  <a16:creationId xmlns:a16="http://schemas.microsoft.com/office/drawing/2014/main" xmlns="" id="{5E47F31B-576B-4D6F-9147-4AB73928E76A}"/>
                </a:ext>
              </a:extLst>
            </p:cNvPr>
            <p:cNvSpPr>
              <a:spLocks/>
            </p:cNvSpPr>
            <p:nvPr/>
          </p:nvSpPr>
          <p:spPr bwMode="auto">
            <a:xfrm>
              <a:off x="1440" y="1510"/>
              <a:ext cx="1440" cy="960"/>
            </a:xfrm>
            <a:custGeom>
              <a:avLst/>
              <a:gdLst>
                <a:gd name="T0" fmla="+- 0 2760 1440"/>
                <a:gd name="T1" fmla="*/ T0 w 1440"/>
                <a:gd name="T2" fmla="+- 0 1510 1510"/>
                <a:gd name="T3" fmla="*/ 1510 h 960"/>
                <a:gd name="T4" fmla="+- 0 1560 1440"/>
                <a:gd name="T5" fmla="*/ T4 w 1440"/>
                <a:gd name="T6" fmla="+- 0 1510 1510"/>
                <a:gd name="T7" fmla="*/ 1510 h 960"/>
                <a:gd name="T8" fmla="+- 0 1513 1440"/>
                <a:gd name="T9" fmla="*/ T8 w 1440"/>
                <a:gd name="T10" fmla="+- 0 1519 1510"/>
                <a:gd name="T11" fmla="*/ 1519 h 960"/>
                <a:gd name="T12" fmla="+- 0 1475 1440"/>
                <a:gd name="T13" fmla="*/ T12 w 1440"/>
                <a:gd name="T14" fmla="+- 0 1545 1510"/>
                <a:gd name="T15" fmla="*/ 1545 h 960"/>
                <a:gd name="T16" fmla="+- 0 1449 1440"/>
                <a:gd name="T17" fmla="*/ T16 w 1440"/>
                <a:gd name="T18" fmla="+- 0 1583 1510"/>
                <a:gd name="T19" fmla="*/ 1583 h 960"/>
                <a:gd name="T20" fmla="+- 0 1440 1440"/>
                <a:gd name="T21" fmla="*/ T20 w 1440"/>
                <a:gd name="T22" fmla="+- 0 1630 1510"/>
                <a:gd name="T23" fmla="*/ 1630 h 960"/>
                <a:gd name="T24" fmla="+- 0 1440 1440"/>
                <a:gd name="T25" fmla="*/ T24 w 1440"/>
                <a:gd name="T26" fmla="+- 0 2350 1510"/>
                <a:gd name="T27" fmla="*/ 2350 h 960"/>
                <a:gd name="T28" fmla="+- 0 1449 1440"/>
                <a:gd name="T29" fmla="*/ T28 w 1440"/>
                <a:gd name="T30" fmla="+- 0 2396 1510"/>
                <a:gd name="T31" fmla="*/ 2396 h 960"/>
                <a:gd name="T32" fmla="+- 0 1475 1440"/>
                <a:gd name="T33" fmla="*/ T32 w 1440"/>
                <a:gd name="T34" fmla="+- 0 2434 1510"/>
                <a:gd name="T35" fmla="*/ 2434 h 960"/>
                <a:gd name="T36" fmla="+- 0 1513 1440"/>
                <a:gd name="T37" fmla="*/ T36 w 1440"/>
                <a:gd name="T38" fmla="+- 0 2460 1510"/>
                <a:gd name="T39" fmla="*/ 2460 h 960"/>
                <a:gd name="T40" fmla="+- 0 1560 1440"/>
                <a:gd name="T41" fmla="*/ T40 w 1440"/>
                <a:gd name="T42" fmla="+- 0 2470 1510"/>
                <a:gd name="T43" fmla="*/ 2470 h 960"/>
                <a:gd name="T44" fmla="+- 0 2760 1440"/>
                <a:gd name="T45" fmla="*/ T44 w 1440"/>
                <a:gd name="T46" fmla="+- 0 2470 1510"/>
                <a:gd name="T47" fmla="*/ 2470 h 960"/>
                <a:gd name="T48" fmla="+- 0 2807 1440"/>
                <a:gd name="T49" fmla="*/ T48 w 1440"/>
                <a:gd name="T50" fmla="+- 0 2460 1510"/>
                <a:gd name="T51" fmla="*/ 2460 h 960"/>
                <a:gd name="T52" fmla="+- 0 2845 1440"/>
                <a:gd name="T53" fmla="*/ T52 w 1440"/>
                <a:gd name="T54" fmla="+- 0 2434 1510"/>
                <a:gd name="T55" fmla="*/ 2434 h 960"/>
                <a:gd name="T56" fmla="+- 0 2871 1440"/>
                <a:gd name="T57" fmla="*/ T56 w 1440"/>
                <a:gd name="T58" fmla="+- 0 2396 1510"/>
                <a:gd name="T59" fmla="*/ 2396 h 960"/>
                <a:gd name="T60" fmla="+- 0 2880 1440"/>
                <a:gd name="T61" fmla="*/ T60 w 1440"/>
                <a:gd name="T62" fmla="+- 0 2350 1510"/>
                <a:gd name="T63" fmla="*/ 2350 h 960"/>
                <a:gd name="T64" fmla="+- 0 2880 1440"/>
                <a:gd name="T65" fmla="*/ T64 w 1440"/>
                <a:gd name="T66" fmla="+- 0 1630 1510"/>
                <a:gd name="T67" fmla="*/ 1630 h 960"/>
                <a:gd name="T68" fmla="+- 0 2871 1440"/>
                <a:gd name="T69" fmla="*/ T68 w 1440"/>
                <a:gd name="T70" fmla="+- 0 1583 1510"/>
                <a:gd name="T71" fmla="*/ 1583 h 960"/>
                <a:gd name="T72" fmla="+- 0 2845 1440"/>
                <a:gd name="T73" fmla="*/ T72 w 1440"/>
                <a:gd name="T74" fmla="+- 0 1545 1510"/>
                <a:gd name="T75" fmla="*/ 1545 h 960"/>
                <a:gd name="T76" fmla="+- 0 2807 1440"/>
                <a:gd name="T77" fmla="*/ T76 w 1440"/>
                <a:gd name="T78" fmla="+- 0 1519 1510"/>
                <a:gd name="T79" fmla="*/ 1519 h 960"/>
                <a:gd name="T80" fmla="+- 0 2760 1440"/>
                <a:gd name="T81" fmla="*/ T80 w 1440"/>
                <a:gd name="T82" fmla="+- 0 1510 1510"/>
                <a:gd name="T83" fmla="*/ 1510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440" h="960">
                  <a:moveTo>
                    <a:pt x="1320" y="0"/>
                  </a:moveTo>
                  <a:lnTo>
                    <a:pt x="120" y="0"/>
                  </a:lnTo>
                  <a:lnTo>
                    <a:pt x="73" y="9"/>
                  </a:lnTo>
                  <a:lnTo>
                    <a:pt x="35" y="35"/>
                  </a:lnTo>
                  <a:lnTo>
                    <a:pt x="9" y="73"/>
                  </a:lnTo>
                  <a:lnTo>
                    <a:pt x="0" y="120"/>
                  </a:lnTo>
                  <a:lnTo>
                    <a:pt x="0" y="840"/>
                  </a:lnTo>
                  <a:lnTo>
                    <a:pt x="9" y="886"/>
                  </a:lnTo>
                  <a:lnTo>
                    <a:pt x="35" y="924"/>
                  </a:lnTo>
                  <a:lnTo>
                    <a:pt x="73" y="950"/>
                  </a:lnTo>
                  <a:lnTo>
                    <a:pt x="120" y="960"/>
                  </a:lnTo>
                  <a:lnTo>
                    <a:pt x="1320" y="960"/>
                  </a:lnTo>
                  <a:lnTo>
                    <a:pt x="1367" y="950"/>
                  </a:lnTo>
                  <a:lnTo>
                    <a:pt x="1405" y="924"/>
                  </a:lnTo>
                  <a:lnTo>
                    <a:pt x="1431" y="886"/>
                  </a:lnTo>
                  <a:lnTo>
                    <a:pt x="1440" y="840"/>
                  </a:lnTo>
                  <a:lnTo>
                    <a:pt x="1440" y="120"/>
                  </a:lnTo>
                  <a:lnTo>
                    <a:pt x="1431" y="73"/>
                  </a:lnTo>
                  <a:lnTo>
                    <a:pt x="1405" y="35"/>
                  </a:lnTo>
                  <a:lnTo>
                    <a:pt x="1367" y="9"/>
                  </a:lnTo>
                  <a:lnTo>
                    <a:pt x="1320" y="0"/>
                  </a:lnTo>
                  <a:close/>
                </a:path>
              </a:pathLst>
            </a:custGeom>
            <a:solidFill>
              <a:srgbClr val="EF54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0">
              <a:extLst>
                <a:ext uri="{FF2B5EF4-FFF2-40B4-BE49-F238E27FC236}">
                  <a16:creationId xmlns:a16="http://schemas.microsoft.com/office/drawing/2014/main" xmlns="" id="{A2826BE7-0D5B-41EA-967A-CA8851BD49BB}"/>
                </a:ext>
              </a:extLst>
            </p:cNvPr>
            <p:cNvSpPr>
              <a:spLocks/>
            </p:cNvSpPr>
            <p:nvPr/>
          </p:nvSpPr>
          <p:spPr bwMode="auto">
            <a:xfrm>
              <a:off x="1440" y="1481"/>
              <a:ext cx="1440" cy="989"/>
            </a:xfrm>
            <a:custGeom>
              <a:avLst/>
              <a:gdLst>
                <a:gd name="T0" fmla="+- 0 1560 1440"/>
                <a:gd name="T1" fmla="*/ T0 w 1440"/>
                <a:gd name="T2" fmla="+- 0 1510 1510"/>
                <a:gd name="T3" fmla="*/ 1510 h 960"/>
                <a:gd name="T4" fmla="+- 0 1513 1440"/>
                <a:gd name="T5" fmla="*/ T4 w 1440"/>
                <a:gd name="T6" fmla="+- 0 1519 1510"/>
                <a:gd name="T7" fmla="*/ 1519 h 960"/>
                <a:gd name="T8" fmla="+- 0 1475 1440"/>
                <a:gd name="T9" fmla="*/ T8 w 1440"/>
                <a:gd name="T10" fmla="+- 0 1545 1510"/>
                <a:gd name="T11" fmla="*/ 1545 h 960"/>
                <a:gd name="T12" fmla="+- 0 1449 1440"/>
                <a:gd name="T13" fmla="*/ T12 w 1440"/>
                <a:gd name="T14" fmla="+- 0 1583 1510"/>
                <a:gd name="T15" fmla="*/ 1583 h 960"/>
                <a:gd name="T16" fmla="+- 0 1440 1440"/>
                <a:gd name="T17" fmla="*/ T16 w 1440"/>
                <a:gd name="T18" fmla="+- 0 1630 1510"/>
                <a:gd name="T19" fmla="*/ 1630 h 960"/>
                <a:gd name="T20" fmla="+- 0 1440 1440"/>
                <a:gd name="T21" fmla="*/ T20 w 1440"/>
                <a:gd name="T22" fmla="+- 0 2350 1510"/>
                <a:gd name="T23" fmla="*/ 2350 h 960"/>
                <a:gd name="T24" fmla="+- 0 1449 1440"/>
                <a:gd name="T25" fmla="*/ T24 w 1440"/>
                <a:gd name="T26" fmla="+- 0 2396 1510"/>
                <a:gd name="T27" fmla="*/ 2396 h 960"/>
                <a:gd name="T28" fmla="+- 0 1475 1440"/>
                <a:gd name="T29" fmla="*/ T28 w 1440"/>
                <a:gd name="T30" fmla="+- 0 2434 1510"/>
                <a:gd name="T31" fmla="*/ 2434 h 960"/>
                <a:gd name="T32" fmla="+- 0 1513 1440"/>
                <a:gd name="T33" fmla="*/ T32 w 1440"/>
                <a:gd name="T34" fmla="+- 0 2460 1510"/>
                <a:gd name="T35" fmla="*/ 2460 h 960"/>
                <a:gd name="T36" fmla="+- 0 1560 1440"/>
                <a:gd name="T37" fmla="*/ T36 w 1440"/>
                <a:gd name="T38" fmla="+- 0 2470 1510"/>
                <a:gd name="T39" fmla="*/ 2470 h 960"/>
                <a:gd name="T40" fmla="+- 0 2760 1440"/>
                <a:gd name="T41" fmla="*/ T40 w 1440"/>
                <a:gd name="T42" fmla="+- 0 2470 1510"/>
                <a:gd name="T43" fmla="*/ 2470 h 960"/>
                <a:gd name="T44" fmla="+- 0 2807 1440"/>
                <a:gd name="T45" fmla="*/ T44 w 1440"/>
                <a:gd name="T46" fmla="+- 0 2460 1510"/>
                <a:gd name="T47" fmla="*/ 2460 h 960"/>
                <a:gd name="T48" fmla="+- 0 2845 1440"/>
                <a:gd name="T49" fmla="*/ T48 w 1440"/>
                <a:gd name="T50" fmla="+- 0 2434 1510"/>
                <a:gd name="T51" fmla="*/ 2434 h 960"/>
                <a:gd name="T52" fmla="+- 0 2871 1440"/>
                <a:gd name="T53" fmla="*/ T52 w 1440"/>
                <a:gd name="T54" fmla="+- 0 2396 1510"/>
                <a:gd name="T55" fmla="*/ 2396 h 960"/>
                <a:gd name="T56" fmla="+- 0 2880 1440"/>
                <a:gd name="T57" fmla="*/ T56 w 1440"/>
                <a:gd name="T58" fmla="+- 0 2350 1510"/>
                <a:gd name="T59" fmla="*/ 2350 h 960"/>
                <a:gd name="T60" fmla="+- 0 2880 1440"/>
                <a:gd name="T61" fmla="*/ T60 w 1440"/>
                <a:gd name="T62" fmla="+- 0 1630 1510"/>
                <a:gd name="T63" fmla="*/ 1630 h 960"/>
                <a:gd name="T64" fmla="+- 0 2871 1440"/>
                <a:gd name="T65" fmla="*/ T64 w 1440"/>
                <a:gd name="T66" fmla="+- 0 1583 1510"/>
                <a:gd name="T67" fmla="*/ 1583 h 960"/>
                <a:gd name="T68" fmla="+- 0 2845 1440"/>
                <a:gd name="T69" fmla="*/ T68 w 1440"/>
                <a:gd name="T70" fmla="+- 0 1545 1510"/>
                <a:gd name="T71" fmla="*/ 1545 h 960"/>
                <a:gd name="T72" fmla="+- 0 2807 1440"/>
                <a:gd name="T73" fmla="*/ T72 w 1440"/>
                <a:gd name="T74" fmla="+- 0 1519 1510"/>
                <a:gd name="T75" fmla="*/ 1519 h 960"/>
                <a:gd name="T76" fmla="+- 0 2760 1440"/>
                <a:gd name="T77" fmla="*/ T76 w 1440"/>
                <a:gd name="T78" fmla="+- 0 1510 1510"/>
                <a:gd name="T79" fmla="*/ 1510 h 960"/>
                <a:gd name="T80" fmla="+- 0 1560 1440"/>
                <a:gd name="T81" fmla="*/ T80 w 1440"/>
                <a:gd name="T82" fmla="+- 0 1510 1510"/>
                <a:gd name="T83" fmla="*/ 1510 h 9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440" h="960">
                  <a:moveTo>
                    <a:pt x="120" y="0"/>
                  </a:moveTo>
                  <a:lnTo>
                    <a:pt x="73" y="9"/>
                  </a:lnTo>
                  <a:lnTo>
                    <a:pt x="35" y="35"/>
                  </a:lnTo>
                  <a:lnTo>
                    <a:pt x="9" y="73"/>
                  </a:lnTo>
                  <a:lnTo>
                    <a:pt x="0" y="120"/>
                  </a:lnTo>
                  <a:lnTo>
                    <a:pt x="0" y="840"/>
                  </a:lnTo>
                  <a:lnTo>
                    <a:pt x="9" y="886"/>
                  </a:lnTo>
                  <a:lnTo>
                    <a:pt x="35" y="924"/>
                  </a:lnTo>
                  <a:lnTo>
                    <a:pt x="73" y="950"/>
                  </a:lnTo>
                  <a:lnTo>
                    <a:pt x="120" y="960"/>
                  </a:lnTo>
                  <a:lnTo>
                    <a:pt x="1320" y="960"/>
                  </a:lnTo>
                  <a:lnTo>
                    <a:pt x="1367" y="950"/>
                  </a:lnTo>
                  <a:lnTo>
                    <a:pt x="1405" y="924"/>
                  </a:lnTo>
                  <a:lnTo>
                    <a:pt x="1431" y="886"/>
                  </a:lnTo>
                  <a:lnTo>
                    <a:pt x="1440" y="840"/>
                  </a:lnTo>
                  <a:lnTo>
                    <a:pt x="1440" y="120"/>
                  </a:lnTo>
                  <a:lnTo>
                    <a:pt x="1431" y="73"/>
                  </a:lnTo>
                  <a:lnTo>
                    <a:pt x="1405" y="35"/>
                  </a:lnTo>
                  <a:lnTo>
                    <a:pt x="1367" y="9"/>
                  </a:lnTo>
                  <a:lnTo>
                    <a:pt x="1320" y="0"/>
                  </a:lnTo>
                  <a:lnTo>
                    <a:pt x="12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39">
              <a:extLst>
                <a:ext uri="{FF2B5EF4-FFF2-40B4-BE49-F238E27FC236}">
                  <a16:creationId xmlns:a16="http://schemas.microsoft.com/office/drawing/2014/main" xmlns="" id="{8942F589-0680-4B80-8E86-FBD592C20127}"/>
                </a:ext>
              </a:extLst>
            </p:cNvPr>
            <p:cNvSpPr>
              <a:spLocks/>
            </p:cNvSpPr>
            <p:nvPr/>
          </p:nvSpPr>
          <p:spPr bwMode="auto">
            <a:xfrm>
              <a:off x="2040" y="1810"/>
              <a:ext cx="9600" cy="2531"/>
            </a:xfrm>
            <a:custGeom>
              <a:avLst/>
              <a:gdLst>
                <a:gd name="T0" fmla="+- 0 2160 2040"/>
                <a:gd name="T1" fmla="*/ T0 w 9600"/>
                <a:gd name="T2" fmla="+- 0 4210 1810"/>
                <a:gd name="T3" fmla="*/ 4210 h 2531"/>
                <a:gd name="T4" fmla="+- 0 2110 2040"/>
                <a:gd name="T5" fmla="*/ T4 w 9600"/>
                <a:gd name="T6" fmla="+- 0 4210 1810"/>
                <a:gd name="T7" fmla="*/ 4210 h 2531"/>
                <a:gd name="T8" fmla="+- 0 2110 2040"/>
                <a:gd name="T9" fmla="*/ T8 w 9600"/>
                <a:gd name="T10" fmla="+- 0 2464 1810"/>
                <a:gd name="T11" fmla="*/ 2464 h 2531"/>
                <a:gd name="T12" fmla="+- 0 2105 2040"/>
                <a:gd name="T13" fmla="*/ T12 w 9600"/>
                <a:gd name="T14" fmla="+- 0 2460 1810"/>
                <a:gd name="T15" fmla="*/ 2460 h 2531"/>
                <a:gd name="T16" fmla="+- 0 2094 2040"/>
                <a:gd name="T17" fmla="*/ T16 w 9600"/>
                <a:gd name="T18" fmla="+- 0 2460 1810"/>
                <a:gd name="T19" fmla="*/ 2460 h 2531"/>
                <a:gd name="T20" fmla="+- 0 2090 2040"/>
                <a:gd name="T21" fmla="*/ T20 w 9600"/>
                <a:gd name="T22" fmla="+- 0 2464 1810"/>
                <a:gd name="T23" fmla="*/ 2464 h 2531"/>
                <a:gd name="T24" fmla="+- 0 2090 2040"/>
                <a:gd name="T25" fmla="*/ T24 w 9600"/>
                <a:gd name="T26" fmla="+- 0 4210 1810"/>
                <a:gd name="T27" fmla="*/ 4210 h 2531"/>
                <a:gd name="T28" fmla="+- 0 2040 2040"/>
                <a:gd name="T29" fmla="*/ T28 w 9600"/>
                <a:gd name="T30" fmla="+- 0 4210 1810"/>
                <a:gd name="T31" fmla="*/ 4210 h 2531"/>
                <a:gd name="T32" fmla="+- 0 2100 2040"/>
                <a:gd name="T33" fmla="*/ T32 w 9600"/>
                <a:gd name="T34" fmla="+- 0 4330 1810"/>
                <a:gd name="T35" fmla="*/ 4330 h 2531"/>
                <a:gd name="T36" fmla="+- 0 2145 2040"/>
                <a:gd name="T37" fmla="*/ T36 w 9600"/>
                <a:gd name="T38" fmla="+- 0 4240 1810"/>
                <a:gd name="T39" fmla="*/ 4240 h 2531"/>
                <a:gd name="T40" fmla="+- 0 2160 2040"/>
                <a:gd name="T41" fmla="*/ T40 w 9600"/>
                <a:gd name="T42" fmla="+- 0 4210 1810"/>
                <a:gd name="T43" fmla="*/ 4210 h 2531"/>
                <a:gd name="T44" fmla="+- 0 11640 2040"/>
                <a:gd name="T45" fmla="*/ T44 w 9600"/>
                <a:gd name="T46" fmla="+- 0 2350 1810"/>
                <a:gd name="T47" fmla="*/ 2350 h 2531"/>
                <a:gd name="T48" fmla="+- 0 11509 2040"/>
                <a:gd name="T49" fmla="*/ T48 w 9600"/>
                <a:gd name="T50" fmla="+- 0 2323 1810"/>
                <a:gd name="T51" fmla="*/ 2323 h 2531"/>
                <a:gd name="T52" fmla="+- 0 11522 2040"/>
                <a:gd name="T53" fmla="*/ T52 w 9600"/>
                <a:gd name="T54" fmla="+- 0 2371 1810"/>
                <a:gd name="T55" fmla="*/ 2371 h 2531"/>
                <a:gd name="T56" fmla="+- 0 4252 2040"/>
                <a:gd name="T57" fmla="*/ T56 w 9600"/>
                <a:gd name="T58" fmla="+- 0 4321 1810"/>
                <a:gd name="T59" fmla="*/ 4321 h 2531"/>
                <a:gd name="T60" fmla="+- 0 4249 2040"/>
                <a:gd name="T61" fmla="*/ T60 w 9600"/>
                <a:gd name="T62" fmla="+- 0 4327 1810"/>
                <a:gd name="T63" fmla="*/ 4327 h 2531"/>
                <a:gd name="T64" fmla="+- 0 4250 2040"/>
                <a:gd name="T65" fmla="*/ T64 w 9600"/>
                <a:gd name="T66" fmla="+- 0 4332 1810"/>
                <a:gd name="T67" fmla="*/ 4332 h 2531"/>
                <a:gd name="T68" fmla="+- 0 4252 2040"/>
                <a:gd name="T69" fmla="*/ T68 w 9600"/>
                <a:gd name="T70" fmla="+- 0 4337 1810"/>
                <a:gd name="T71" fmla="*/ 4337 h 2531"/>
                <a:gd name="T72" fmla="+- 0 4257 2040"/>
                <a:gd name="T73" fmla="*/ T72 w 9600"/>
                <a:gd name="T74" fmla="+- 0 4341 1810"/>
                <a:gd name="T75" fmla="*/ 4341 h 2531"/>
                <a:gd name="T76" fmla="+- 0 11527 2040"/>
                <a:gd name="T77" fmla="*/ T76 w 9600"/>
                <a:gd name="T78" fmla="+- 0 2390 1810"/>
                <a:gd name="T79" fmla="*/ 2390 h 2531"/>
                <a:gd name="T80" fmla="+- 0 11540 2040"/>
                <a:gd name="T81" fmla="*/ T80 w 9600"/>
                <a:gd name="T82" fmla="+- 0 2439 1810"/>
                <a:gd name="T83" fmla="*/ 2439 h 2531"/>
                <a:gd name="T84" fmla="+- 0 11623 2040"/>
                <a:gd name="T85" fmla="*/ T84 w 9600"/>
                <a:gd name="T86" fmla="+- 0 2364 1810"/>
                <a:gd name="T87" fmla="*/ 2364 h 2531"/>
                <a:gd name="T88" fmla="+- 0 11640 2040"/>
                <a:gd name="T89" fmla="*/ T88 w 9600"/>
                <a:gd name="T90" fmla="+- 0 2350 1810"/>
                <a:gd name="T91" fmla="*/ 2350 h 2531"/>
                <a:gd name="T92" fmla="+- 0 11640 2040"/>
                <a:gd name="T93" fmla="*/ T92 w 9600"/>
                <a:gd name="T94" fmla="+- 0 1870 1810"/>
                <a:gd name="T95" fmla="*/ 1870 h 2531"/>
                <a:gd name="T96" fmla="+- 0 11620 2040"/>
                <a:gd name="T97" fmla="*/ T96 w 9600"/>
                <a:gd name="T98" fmla="+- 0 1860 1810"/>
                <a:gd name="T99" fmla="*/ 1860 h 2531"/>
                <a:gd name="T100" fmla="+- 0 11520 2040"/>
                <a:gd name="T101" fmla="*/ T100 w 9600"/>
                <a:gd name="T102" fmla="+- 0 1810 1810"/>
                <a:gd name="T103" fmla="*/ 1810 h 2531"/>
                <a:gd name="T104" fmla="+- 0 11520 2040"/>
                <a:gd name="T105" fmla="*/ T104 w 9600"/>
                <a:gd name="T106" fmla="+- 0 1860 1810"/>
                <a:gd name="T107" fmla="*/ 1860 h 2531"/>
                <a:gd name="T108" fmla="+- 0 2874 2040"/>
                <a:gd name="T109" fmla="*/ T108 w 9600"/>
                <a:gd name="T110" fmla="+- 0 1860 1810"/>
                <a:gd name="T111" fmla="*/ 1860 h 2531"/>
                <a:gd name="T112" fmla="+- 0 2870 2040"/>
                <a:gd name="T113" fmla="*/ T112 w 9600"/>
                <a:gd name="T114" fmla="+- 0 1864 1810"/>
                <a:gd name="T115" fmla="*/ 1864 h 2531"/>
                <a:gd name="T116" fmla="+- 0 2870 2040"/>
                <a:gd name="T117" fmla="*/ T116 w 9600"/>
                <a:gd name="T118" fmla="+- 0 1875 1810"/>
                <a:gd name="T119" fmla="*/ 1875 h 2531"/>
                <a:gd name="T120" fmla="+- 0 2874 2040"/>
                <a:gd name="T121" fmla="*/ T120 w 9600"/>
                <a:gd name="T122" fmla="+- 0 1880 1810"/>
                <a:gd name="T123" fmla="*/ 1880 h 2531"/>
                <a:gd name="T124" fmla="+- 0 11520 2040"/>
                <a:gd name="T125" fmla="*/ T124 w 9600"/>
                <a:gd name="T126" fmla="+- 0 1880 1810"/>
                <a:gd name="T127" fmla="*/ 1880 h 2531"/>
                <a:gd name="T128" fmla="+- 0 11520 2040"/>
                <a:gd name="T129" fmla="*/ T128 w 9600"/>
                <a:gd name="T130" fmla="+- 0 1930 1810"/>
                <a:gd name="T131" fmla="*/ 1930 h 2531"/>
                <a:gd name="T132" fmla="+- 0 11620 2040"/>
                <a:gd name="T133" fmla="*/ T132 w 9600"/>
                <a:gd name="T134" fmla="+- 0 1880 1810"/>
                <a:gd name="T135" fmla="*/ 1880 h 2531"/>
                <a:gd name="T136" fmla="+- 0 11640 2040"/>
                <a:gd name="T137" fmla="*/ T136 w 9600"/>
                <a:gd name="T138" fmla="+- 0 1870 1810"/>
                <a:gd name="T139" fmla="*/ 1870 h 25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9600" h="2531">
                  <a:moveTo>
                    <a:pt x="120" y="2400"/>
                  </a:moveTo>
                  <a:lnTo>
                    <a:pt x="70" y="2400"/>
                  </a:lnTo>
                  <a:lnTo>
                    <a:pt x="70" y="654"/>
                  </a:lnTo>
                  <a:lnTo>
                    <a:pt x="65" y="650"/>
                  </a:lnTo>
                  <a:lnTo>
                    <a:pt x="54" y="650"/>
                  </a:lnTo>
                  <a:lnTo>
                    <a:pt x="50" y="654"/>
                  </a:lnTo>
                  <a:lnTo>
                    <a:pt x="50" y="2400"/>
                  </a:lnTo>
                  <a:lnTo>
                    <a:pt x="0" y="2400"/>
                  </a:lnTo>
                  <a:lnTo>
                    <a:pt x="60" y="2520"/>
                  </a:lnTo>
                  <a:lnTo>
                    <a:pt x="105" y="2430"/>
                  </a:lnTo>
                  <a:lnTo>
                    <a:pt x="120" y="2400"/>
                  </a:lnTo>
                  <a:moveTo>
                    <a:pt x="9600" y="540"/>
                  </a:moveTo>
                  <a:lnTo>
                    <a:pt x="9469" y="513"/>
                  </a:lnTo>
                  <a:lnTo>
                    <a:pt x="9482" y="561"/>
                  </a:lnTo>
                  <a:lnTo>
                    <a:pt x="2212" y="2511"/>
                  </a:lnTo>
                  <a:lnTo>
                    <a:pt x="2209" y="2517"/>
                  </a:lnTo>
                  <a:lnTo>
                    <a:pt x="2210" y="2522"/>
                  </a:lnTo>
                  <a:lnTo>
                    <a:pt x="2212" y="2527"/>
                  </a:lnTo>
                  <a:lnTo>
                    <a:pt x="2217" y="2531"/>
                  </a:lnTo>
                  <a:lnTo>
                    <a:pt x="9487" y="580"/>
                  </a:lnTo>
                  <a:lnTo>
                    <a:pt x="9500" y="629"/>
                  </a:lnTo>
                  <a:lnTo>
                    <a:pt x="9583" y="554"/>
                  </a:lnTo>
                  <a:lnTo>
                    <a:pt x="9600" y="540"/>
                  </a:lnTo>
                  <a:moveTo>
                    <a:pt x="9600" y="60"/>
                  </a:moveTo>
                  <a:lnTo>
                    <a:pt x="9580" y="50"/>
                  </a:lnTo>
                  <a:lnTo>
                    <a:pt x="9480" y="0"/>
                  </a:lnTo>
                  <a:lnTo>
                    <a:pt x="9480" y="50"/>
                  </a:lnTo>
                  <a:lnTo>
                    <a:pt x="834" y="50"/>
                  </a:lnTo>
                  <a:lnTo>
                    <a:pt x="830" y="54"/>
                  </a:lnTo>
                  <a:lnTo>
                    <a:pt x="830" y="65"/>
                  </a:lnTo>
                  <a:lnTo>
                    <a:pt x="834" y="70"/>
                  </a:lnTo>
                  <a:lnTo>
                    <a:pt x="9480" y="70"/>
                  </a:lnTo>
                  <a:lnTo>
                    <a:pt x="9480" y="120"/>
                  </a:lnTo>
                  <a:lnTo>
                    <a:pt x="9580" y="70"/>
                  </a:lnTo>
                  <a:lnTo>
                    <a:pt x="9600" y="6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38">
              <a:extLst>
                <a:ext uri="{FF2B5EF4-FFF2-40B4-BE49-F238E27FC236}">
                  <a16:creationId xmlns:a16="http://schemas.microsoft.com/office/drawing/2014/main" xmlns="" id="{F0627E07-72AC-4EFE-B471-782D98692BBA}"/>
                </a:ext>
              </a:extLst>
            </p:cNvPr>
            <p:cNvSpPr>
              <a:spLocks/>
            </p:cNvSpPr>
            <p:nvPr/>
          </p:nvSpPr>
          <p:spPr bwMode="auto">
            <a:xfrm>
              <a:off x="3240" y="4330"/>
              <a:ext cx="1140" cy="1260"/>
            </a:xfrm>
            <a:custGeom>
              <a:avLst/>
              <a:gdLst>
                <a:gd name="T0" fmla="+- 0 4237 3240"/>
                <a:gd name="T1" fmla="*/ T0 w 1140"/>
                <a:gd name="T2" fmla="+- 0 4330 4330"/>
                <a:gd name="T3" fmla="*/ 4330 h 1260"/>
                <a:gd name="T4" fmla="+- 0 3382 3240"/>
                <a:gd name="T5" fmla="*/ T4 w 1140"/>
                <a:gd name="T6" fmla="+- 0 4330 4330"/>
                <a:gd name="T7" fmla="*/ 4330 h 1260"/>
                <a:gd name="T8" fmla="+- 0 3327 3240"/>
                <a:gd name="T9" fmla="*/ T8 w 1140"/>
                <a:gd name="T10" fmla="+- 0 4341 4330"/>
                <a:gd name="T11" fmla="*/ 4341 h 1260"/>
                <a:gd name="T12" fmla="+- 0 3282 3240"/>
                <a:gd name="T13" fmla="*/ T12 w 1140"/>
                <a:gd name="T14" fmla="+- 0 4371 4330"/>
                <a:gd name="T15" fmla="*/ 4371 h 1260"/>
                <a:gd name="T16" fmla="+- 0 3251 3240"/>
                <a:gd name="T17" fmla="*/ T16 w 1140"/>
                <a:gd name="T18" fmla="+- 0 4417 4330"/>
                <a:gd name="T19" fmla="*/ 4417 h 1260"/>
                <a:gd name="T20" fmla="+- 0 3240 3240"/>
                <a:gd name="T21" fmla="*/ T20 w 1140"/>
                <a:gd name="T22" fmla="+- 0 4472 4330"/>
                <a:gd name="T23" fmla="*/ 4472 h 1260"/>
                <a:gd name="T24" fmla="+- 0 3240 3240"/>
                <a:gd name="T25" fmla="*/ T24 w 1140"/>
                <a:gd name="T26" fmla="+- 0 5447 4330"/>
                <a:gd name="T27" fmla="*/ 5447 h 1260"/>
                <a:gd name="T28" fmla="+- 0 3251 3240"/>
                <a:gd name="T29" fmla="*/ T28 w 1140"/>
                <a:gd name="T30" fmla="+- 0 5502 4330"/>
                <a:gd name="T31" fmla="*/ 5502 h 1260"/>
                <a:gd name="T32" fmla="+- 0 3282 3240"/>
                <a:gd name="T33" fmla="*/ T32 w 1140"/>
                <a:gd name="T34" fmla="+- 0 5548 4330"/>
                <a:gd name="T35" fmla="*/ 5548 h 1260"/>
                <a:gd name="T36" fmla="+- 0 3327 3240"/>
                <a:gd name="T37" fmla="*/ T36 w 1140"/>
                <a:gd name="T38" fmla="+- 0 5578 4330"/>
                <a:gd name="T39" fmla="*/ 5578 h 1260"/>
                <a:gd name="T40" fmla="+- 0 3382 3240"/>
                <a:gd name="T41" fmla="*/ T40 w 1140"/>
                <a:gd name="T42" fmla="+- 0 5590 4330"/>
                <a:gd name="T43" fmla="*/ 5590 h 1260"/>
                <a:gd name="T44" fmla="+- 0 4237 3240"/>
                <a:gd name="T45" fmla="*/ T44 w 1140"/>
                <a:gd name="T46" fmla="+- 0 5590 4330"/>
                <a:gd name="T47" fmla="*/ 5590 h 1260"/>
                <a:gd name="T48" fmla="+- 0 4293 3240"/>
                <a:gd name="T49" fmla="*/ T48 w 1140"/>
                <a:gd name="T50" fmla="+- 0 5578 4330"/>
                <a:gd name="T51" fmla="*/ 5578 h 1260"/>
                <a:gd name="T52" fmla="+- 0 4338 3240"/>
                <a:gd name="T53" fmla="*/ T52 w 1140"/>
                <a:gd name="T54" fmla="+- 0 5548 4330"/>
                <a:gd name="T55" fmla="*/ 5548 h 1260"/>
                <a:gd name="T56" fmla="+- 0 4369 3240"/>
                <a:gd name="T57" fmla="*/ T56 w 1140"/>
                <a:gd name="T58" fmla="+- 0 5502 4330"/>
                <a:gd name="T59" fmla="*/ 5502 h 1260"/>
                <a:gd name="T60" fmla="+- 0 4380 3240"/>
                <a:gd name="T61" fmla="*/ T60 w 1140"/>
                <a:gd name="T62" fmla="+- 0 5447 4330"/>
                <a:gd name="T63" fmla="*/ 5447 h 1260"/>
                <a:gd name="T64" fmla="+- 0 4380 3240"/>
                <a:gd name="T65" fmla="*/ T64 w 1140"/>
                <a:gd name="T66" fmla="+- 0 4472 4330"/>
                <a:gd name="T67" fmla="*/ 4472 h 1260"/>
                <a:gd name="T68" fmla="+- 0 4369 3240"/>
                <a:gd name="T69" fmla="*/ T68 w 1140"/>
                <a:gd name="T70" fmla="+- 0 4417 4330"/>
                <a:gd name="T71" fmla="*/ 4417 h 1260"/>
                <a:gd name="T72" fmla="+- 0 4338 3240"/>
                <a:gd name="T73" fmla="*/ T72 w 1140"/>
                <a:gd name="T74" fmla="+- 0 4371 4330"/>
                <a:gd name="T75" fmla="*/ 4371 h 1260"/>
                <a:gd name="T76" fmla="+- 0 4293 3240"/>
                <a:gd name="T77" fmla="*/ T76 w 1140"/>
                <a:gd name="T78" fmla="+- 0 4341 4330"/>
                <a:gd name="T79" fmla="*/ 4341 h 1260"/>
                <a:gd name="T80" fmla="+- 0 4237 3240"/>
                <a:gd name="T81" fmla="*/ T80 w 1140"/>
                <a:gd name="T82" fmla="+- 0 4330 4330"/>
                <a:gd name="T83" fmla="*/ 4330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260">
                  <a:moveTo>
                    <a:pt x="997" y="0"/>
                  </a:moveTo>
                  <a:lnTo>
                    <a:pt x="142" y="0"/>
                  </a:lnTo>
                  <a:lnTo>
                    <a:pt x="87" y="11"/>
                  </a:lnTo>
                  <a:lnTo>
                    <a:pt x="42" y="41"/>
                  </a:lnTo>
                  <a:lnTo>
                    <a:pt x="11" y="87"/>
                  </a:lnTo>
                  <a:lnTo>
                    <a:pt x="0" y="142"/>
                  </a:lnTo>
                  <a:lnTo>
                    <a:pt x="0" y="1117"/>
                  </a:lnTo>
                  <a:lnTo>
                    <a:pt x="11" y="1172"/>
                  </a:lnTo>
                  <a:lnTo>
                    <a:pt x="42" y="1218"/>
                  </a:lnTo>
                  <a:lnTo>
                    <a:pt x="87" y="1248"/>
                  </a:lnTo>
                  <a:lnTo>
                    <a:pt x="142" y="1260"/>
                  </a:lnTo>
                  <a:lnTo>
                    <a:pt x="997" y="1260"/>
                  </a:lnTo>
                  <a:lnTo>
                    <a:pt x="1053" y="1248"/>
                  </a:lnTo>
                  <a:lnTo>
                    <a:pt x="1098" y="1218"/>
                  </a:lnTo>
                  <a:lnTo>
                    <a:pt x="1129" y="1172"/>
                  </a:lnTo>
                  <a:lnTo>
                    <a:pt x="1140" y="1117"/>
                  </a:lnTo>
                  <a:lnTo>
                    <a:pt x="1140" y="142"/>
                  </a:lnTo>
                  <a:lnTo>
                    <a:pt x="1129" y="87"/>
                  </a:lnTo>
                  <a:lnTo>
                    <a:pt x="1098" y="41"/>
                  </a:lnTo>
                  <a:lnTo>
                    <a:pt x="1053" y="11"/>
                  </a:lnTo>
                  <a:lnTo>
                    <a:pt x="997" y="0"/>
                  </a:lnTo>
                  <a:close/>
                </a:path>
              </a:pathLst>
            </a:custGeom>
            <a:solidFill>
              <a:srgbClr val="C9E4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37">
              <a:extLst>
                <a:ext uri="{FF2B5EF4-FFF2-40B4-BE49-F238E27FC236}">
                  <a16:creationId xmlns:a16="http://schemas.microsoft.com/office/drawing/2014/main" xmlns="" id="{94EA6F12-F9BB-4A5B-B831-2DA3DEABEAD2}"/>
                </a:ext>
              </a:extLst>
            </p:cNvPr>
            <p:cNvSpPr>
              <a:spLocks/>
            </p:cNvSpPr>
            <p:nvPr/>
          </p:nvSpPr>
          <p:spPr bwMode="auto">
            <a:xfrm>
              <a:off x="3240" y="4330"/>
              <a:ext cx="1140" cy="1260"/>
            </a:xfrm>
            <a:custGeom>
              <a:avLst/>
              <a:gdLst>
                <a:gd name="T0" fmla="+- 0 3382 3240"/>
                <a:gd name="T1" fmla="*/ T0 w 1140"/>
                <a:gd name="T2" fmla="+- 0 4330 4330"/>
                <a:gd name="T3" fmla="*/ 4330 h 1260"/>
                <a:gd name="T4" fmla="+- 0 3327 3240"/>
                <a:gd name="T5" fmla="*/ T4 w 1140"/>
                <a:gd name="T6" fmla="+- 0 4341 4330"/>
                <a:gd name="T7" fmla="*/ 4341 h 1260"/>
                <a:gd name="T8" fmla="+- 0 3282 3240"/>
                <a:gd name="T9" fmla="*/ T8 w 1140"/>
                <a:gd name="T10" fmla="+- 0 4371 4330"/>
                <a:gd name="T11" fmla="*/ 4371 h 1260"/>
                <a:gd name="T12" fmla="+- 0 3251 3240"/>
                <a:gd name="T13" fmla="*/ T12 w 1140"/>
                <a:gd name="T14" fmla="+- 0 4417 4330"/>
                <a:gd name="T15" fmla="*/ 4417 h 1260"/>
                <a:gd name="T16" fmla="+- 0 3240 3240"/>
                <a:gd name="T17" fmla="*/ T16 w 1140"/>
                <a:gd name="T18" fmla="+- 0 4472 4330"/>
                <a:gd name="T19" fmla="*/ 4472 h 1260"/>
                <a:gd name="T20" fmla="+- 0 3240 3240"/>
                <a:gd name="T21" fmla="*/ T20 w 1140"/>
                <a:gd name="T22" fmla="+- 0 5447 4330"/>
                <a:gd name="T23" fmla="*/ 5447 h 1260"/>
                <a:gd name="T24" fmla="+- 0 3251 3240"/>
                <a:gd name="T25" fmla="*/ T24 w 1140"/>
                <a:gd name="T26" fmla="+- 0 5502 4330"/>
                <a:gd name="T27" fmla="*/ 5502 h 1260"/>
                <a:gd name="T28" fmla="+- 0 3282 3240"/>
                <a:gd name="T29" fmla="*/ T28 w 1140"/>
                <a:gd name="T30" fmla="+- 0 5548 4330"/>
                <a:gd name="T31" fmla="*/ 5548 h 1260"/>
                <a:gd name="T32" fmla="+- 0 3327 3240"/>
                <a:gd name="T33" fmla="*/ T32 w 1140"/>
                <a:gd name="T34" fmla="+- 0 5578 4330"/>
                <a:gd name="T35" fmla="*/ 5578 h 1260"/>
                <a:gd name="T36" fmla="+- 0 3382 3240"/>
                <a:gd name="T37" fmla="*/ T36 w 1140"/>
                <a:gd name="T38" fmla="+- 0 5590 4330"/>
                <a:gd name="T39" fmla="*/ 5590 h 1260"/>
                <a:gd name="T40" fmla="+- 0 4237 3240"/>
                <a:gd name="T41" fmla="*/ T40 w 1140"/>
                <a:gd name="T42" fmla="+- 0 5590 4330"/>
                <a:gd name="T43" fmla="*/ 5590 h 1260"/>
                <a:gd name="T44" fmla="+- 0 4293 3240"/>
                <a:gd name="T45" fmla="*/ T44 w 1140"/>
                <a:gd name="T46" fmla="+- 0 5578 4330"/>
                <a:gd name="T47" fmla="*/ 5578 h 1260"/>
                <a:gd name="T48" fmla="+- 0 4338 3240"/>
                <a:gd name="T49" fmla="*/ T48 w 1140"/>
                <a:gd name="T50" fmla="+- 0 5548 4330"/>
                <a:gd name="T51" fmla="*/ 5548 h 1260"/>
                <a:gd name="T52" fmla="+- 0 4369 3240"/>
                <a:gd name="T53" fmla="*/ T52 w 1140"/>
                <a:gd name="T54" fmla="+- 0 5502 4330"/>
                <a:gd name="T55" fmla="*/ 5502 h 1260"/>
                <a:gd name="T56" fmla="+- 0 4380 3240"/>
                <a:gd name="T57" fmla="*/ T56 w 1140"/>
                <a:gd name="T58" fmla="+- 0 5447 4330"/>
                <a:gd name="T59" fmla="*/ 5447 h 1260"/>
                <a:gd name="T60" fmla="+- 0 4380 3240"/>
                <a:gd name="T61" fmla="*/ T60 w 1140"/>
                <a:gd name="T62" fmla="+- 0 4472 4330"/>
                <a:gd name="T63" fmla="*/ 4472 h 1260"/>
                <a:gd name="T64" fmla="+- 0 4369 3240"/>
                <a:gd name="T65" fmla="*/ T64 w 1140"/>
                <a:gd name="T66" fmla="+- 0 4417 4330"/>
                <a:gd name="T67" fmla="*/ 4417 h 1260"/>
                <a:gd name="T68" fmla="+- 0 4338 3240"/>
                <a:gd name="T69" fmla="*/ T68 w 1140"/>
                <a:gd name="T70" fmla="+- 0 4371 4330"/>
                <a:gd name="T71" fmla="*/ 4371 h 1260"/>
                <a:gd name="T72" fmla="+- 0 4293 3240"/>
                <a:gd name="T73" fmla="*/ T72 w 1140"/>
                <a:gd name="T74" fmla="+- 0 4341 4330"/>
                <a:gd name="T75" fmla="*/ 4341 h 1260"/>
                <a:gd name="T76" fmla="+- 0 4237 3240"/>
                <a:gd name="T77" fmla="*/ T76 w 1140"/>
                <a:gd name="T78" fmla="+- 0 4330 4330"/>
                <a:gd name="T79" fmla="*/ 4330 h 1260"/>
                <a:gd name="T80" fmla="+- 0 3382 3240"/>
                <a:gd name="T81" fmla="*/ T80 w 1140"/>
                <a:gd name="T82" fmla="+- 0 4330 4330"/>
                <a:gd name="T83" fmla="*/ 4330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260">
                  <a:moveTo>
                    <a:pt x="142" y="0"/>
                  </a:moveTo>
                  <a:lnTo>
                    <a:pt x="87" y="11"/>
                  </a:lnTo>
                  <a:lnTo>
                    <a:pt x="42" y="41"/>
                  </a:lnTo>
                  <a:lnTo>
                    <a:pt x="11" y="87"/>
                  </a:lnTo>
                  <a:lnTo>
                    <a:pt x="0" y="142"/>
                  </a:lnTo>
                  <a:lnTo>
                    <a:pt x="0" y="1117"/>
                  </a:lnTo>
                  <a:lnTo>
                    <a:pt x="11" y="1172"/>
                  </a:lnTo>
                  <a:lnTo>
                    <a:pt x="42" y="1218"/>
                  </a:lnTo>
                  <a:lnTo>
                    <a:pt x="87" y="1248"/>
                  </a:lnTo>
                  <a:lnTo>
                    <a:pt x="142" y="1260"/>
                  </a:lnTo>
                  <a:lnTo>
                    <a:pt x="997" y="1260"/>
                  </a:lnTo>
                  <a:lnTo>
                    <a:pt x="1053" y="1248"/>
                  </a:lnTo>
                  <a:lnTo>
                    <a:pt x="1098" y="1218"/>
                  </a:lnTo>
                  <a:lnTo>
                    <a:pt x="1129" y="1172"/>
                  </a:lnTo>
                  <a:lnTo>
                    <a:pt x="1140" y="1117"/>
                  </a:lnTo>
                  <a:lnTo>
                    <a:pt x="1140" y="142"/>
                  </a:lnTo>
                  <a:lnTo>
                    <a:pt x="1129" y="87"/>
                  </a:lnTo>
                  <a:lnTo>
                    <a:pt x="1098" y="41"/>
                  </a:lnTo>
                  <a:lnTo>
                    <a:pt x="1053" y="11"/>
                  </a:lnTo>
                  <a:lnTo>
                    <a:pt x="997" y="0"/>
                  </a:lnTo>
                  <a:lnTo>
                    <a:pt x="142"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36">
              <a:extLst>
                <a:ext uri="{FF2B5EF4-FFF2-40B4-BE49-F238E27FC236}">
                  <a16:creationId xmlns:a16="http://schemas.microsoft.com/office/drawing/2014/main" xmlns="" id="{F7EE119E-5C32-4116-925C-D1C0405F9CB6}"/>
                </a:ext>
              </a:extLst>
            </p:cNvPr>
            <p:cNvSpPr>
              <a:spLocks/>
            </p:cNvSpPr>
            <p:nvPr/>
          </p:nvSpPr>
          <p:spPr bwMode="auto">
            <a:xfrm>
              <a:off x="4370" y="4810"/>
              <a:ext cx="430" cy="120"/>
            </a:xfrm>
            <a:custGeom>
              <a:avLst/>
              <a:gdLst>
                <a:gd name="T0" fmla="+- 0 4680 4370"/>
                <a:gd name="T1" fmla="*/ T0 w 430"/>
                <a:gd name="T2" fmla="+- 0 4810 4810"/>
                <a:gd name="T3" fmla="*/ 4810 h 120"/>
                <a:gd name="T4" fmla="+- 0 4680 4370"/>
                <a:gd name="T5" fmla="*/ T4 w 430"/>
                <a:gd name="T6" fmla="+- 0 4930 4810"/>
                <a:gd name="T7" fmla="*/ 4930 h 120"/>
                <a:gd name="T8" fmla="+- 0 4780 4370"/>
                <a:gd name="T9" fmla="*/ T8 w 430"/>
                <a:gd name="T10" fmla="+- 0 4880 4810"/>
                <a:gd name="T11" fmla="*/ 4880 h 120"/>
                <a:gd name="T12" fmla="+- 0 4705 4370"/>
                <a:gd name="T13" fmla="*/ T12 w 430"/>
                <a:gd name="T14" fmla="+- 0 4880 4810"/>
                <a:gd name="T15" fmla="*/ 4880 h 120"/>
                <a:gd name="T16" fmla="+- 0 4710 4370"/>
                <a:gd name="T17" fmla="*/ T16 w 430"/>
                <a:gd name="T18" fmla="+- 0 4875 4810"/>
                <a:gd name="T19" fmla="*/ 4875 h 120"/>
                <a:gd name="T20" fmla="+- 0 4710 4370"/>
                <a:gd name="T21" fmla="*/ T20 w 430"/>
                <a:gd name="T22" fmla="+- 0 4864 4810"/>
                <a:gd name="T23" fmla="*/ 4864 h 120"/>
                <a:gd name="T24" fmla="+- 0 4705 4370"/>
                <a:gd name="T25" fmla="*/ T24 w 430"/>
                <a:gd name="T26" fmla="+- 0 4860 4810"/>
                <a:gd name="T27" fmla="*/ 4860 h 120"/>
                <a:gd name="T28" fmla="+- 0 4780 4370"/>
                <a:gd name="T29" fmla="*/ T28 w 430"/>
                <a:gd name="T30" fmla="+- 0 4860 4810"/>
                <a:gd name="T31" fmla="*/ 4860 h 120"/>
                <a:gd name="T32" fmla="+- 0 4680 4370"/>
                <a:gd name="T33" fmla="*/ T32 w 430"/>
                <a:gd name="T34" fmla="+- 0 4810 4810"/>
                <a:gd name="T35" fmla="*/ 4810 h 120"/>
                <a:gd name="T36" fmla="+- 0 4680 4370"/>
                <a:gd name="T37" fmla="*/ T36 w 430"/>
                <a:gd name="T38" fmla="+- 0 4860 4810"/>
                <a:gd name="T39" fmla="*/ 4860 h 120"/>
                <a:gd name="T40" fmla="+- 0 4374 4370"/>
                <a:gd name="T41" fmla="*/ T40 w 430"/>
                <a:gd name="T42" fmla="+- 0 4860 4810"/>
                <a:gd name="T43" fmla="*/ 4860 h 120"/>
                <a:gd name="T44" fmla="+- 0 4370 4370"/>
                <a:gd name="T45" fmla="*/ T44 w 430"/>
                <a:gd name="T46" fmla="+- 0 4864 4810"/>
                <a:gd name="T47" fmla="*/ 4864 h 120"/>
                <a:gd name="T48" fmla="+- 0 4370 4370"/>
                <a:gd name="T49" fmla="*/ T48 w 430"/>
                <a:gd name="T50" fmla="+- 0 4875 4810"/>
                <a:gd name="T51" fmla="*/ 4875 h 120"/>
                <a:gd name="T52" fmla="+- 0 4374 4370"/>
                <a:gd name="T53" fmla="*/ T52 w 430"/>
                <a:gd name="T54" fmla="+- 0 4880 4810"/>
                <a:gd name="T55" fmla="*/ 4880 h 120"/>
                <a:gd name="T56" fmla="+- 0 4680 4370"/>
                <a:gd name="T57" fmla="*/ T56 w 430"/>
                <a:gd name="T58" fmla="+- 0 4880 4810"/>
                <a:gd name="T59" fmla="*/ 4880 h 120"/>
                <a:gd name="T60" fmla="+- 0 4680 4370"/>
                <a:gd name="T61" fmla="*/ T60 w 430"/>
                <a:gd name="T62" fmla="+- 0 4860 4810"/>
                <a:gd name="T63" fmla="*/ 4860 h 120"/>
                <a:gd name="T64" fmla="+- 0 4780 4370"/>
                <a:gd name="T65" fmla="*/ T64 w 430"/>
                <a:gd name="T66" fmla="+- 0 4860 4810"/>
                <a:gd name="T67" fmla="*/ 4860 h 120"/>
                <a:gd name="T68" fmla="+- 0 4705 4370"/>
                <a:gd name="T69" fmla="*/ T68 w 430"/>
                <a:gd name="T70" fmla="+- 0 4860 4810"/>
                <a:gd name="T71" fmla="*/ 4860 h 120"/>
                <a:gd name="T72" fmla="+- 0 4710 4370"/>
                <a:gd name="T73" fmla="*/ T72 w 430"/>
                <a:gd name="T74" fmla="+- 0 4864 4810"/>
                <a:gd name="T75" fmla="*/ 4864 h 120"/>
                <a:gd name="T76" fmla="+- 0 4710 4370"/>
                <a:gd name="T77" fmla="*/ T76 w 430"/>
                <a:gd name="T78" fmla="+- 0 4875 4810"/>
                <a:gd name="T79" fmla="*/ 4875 h 120"/>
                <a:gd name="T80" fmla="+- 0 4705 4370"/>
                <a:gd name="T81" fmla="*/ T80 w 430"/>
                <a:gd name="T82" fmla="+- 0 4880 4810"/>
                <a:gd name="T83" fmla="*/ 4880 h 120"/>
                <a:gd name="T84" fmla="+- 0 4780 4370"/>
                <a:gd name="T85" fmla="*/ T84 w 430"/>
                <a:gd name="T86" fmla="+- 0 4880 4810"/>
                <a:gd name="T87" fmla="*/ 4880 h 120"/>
                <a:gd name="T88" fmla="+- 0 4800 4370"/>
                <a:gd name="T89" fmla="*/ T88 w 430"/>
                <a:gd name="T90" fmla="+- 0 4870 4810"/>
                <a:gd name="T91" fmla="*/ 4870 h 120"/>
                <a:gd name="T92" fmla="+- 0 4780 4370"/>
                <a:gd name="T93" fmla="*/ T92 w 430"/>
                <a:gd name="T94" fmla="+- 0 4860 4810"/>
                <a:gd name="T95" fmla="*/ 4860 h 1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430" h="120">
                  <a:moveTo>
                    <a:pt x="310" y="0"/>
                  </a:moveTo>
                  <a:lnTo>
                    <a:pt x="310" y="120"/>
                  </a:lnTo>
                  <a:lnTo>
                    <a:pt x="410" y="70"/>
                  </a:lnTo>
                  <a:lnTo>
                    <a:pt x="335" y="70"/>
                  </a:lnTo>
                  <a:lnTo>
                    <a:pt x="340" y="65"/>
                  </a:lnTo>
                  <a:lnTo>
                    <a:pt x="340" y="54"/>
                  </a:lnTo>
                  <a:lnTo>
                    <a:pt x="335" y="50"/>
                  </a:lnTo>
                  <a:lnTo>
                    <a:pt x="410" y="50"/>
                  </a:lnTo>
                  <a:lnTo>
                    <a:pt x="310" y="0"/>
                  </a:lnTo>
                  <a:close/>
                  <a:moveTo>
                    <a:pt x="310" y="50"/>
                  </a:moveTo>
                  <a:lnTo>
                    <a:pt x="4" y="50"/>
                  </a:lnTo>
                  <a:lnTo>
                    <a:pt x="0" y="54"/>
                  </a:lnTo>
                  <a:lnTo>
                    <a:pt x="0" y="65"/>
                  </a:lnTo>
                  <a:lnTo>
                    <a:pt x="4" y="70"/>
                  </a:lnTo>
                  <a:lnTo>
                    <a:pt x="310" y="70"/>
                  </a:lnTo>
                  <a:lnTo>
                    <a:pt x="310" y="50"/>
                  </a:lnTo>
                  <a:close/>
                  <a:moveTo>
                    <a:pt x="410" y="50"/>
                  </a:moveTo>
                  <a:lnTo>
                    <a:pt x="335" y="50"/>
                  </a:lnTo>
                  <a:lnTo>
                    <a:pt x="340" y="54"/>
                  </a:lnTo>
                  <a:lnTo>
                    <a:pt x="340" y="65"/>
                  </a:lnTo>
                  <a:lnTo>
                    <a:pt x="335" y="70"/>
                  </a:lnTo>
                  <a:lnTo>
                    <a:pt x="410" y="70"/>
                  </a:lnTo>
                  <a:lnTo>
                    <a:pt x="430" y="60"/>
                  </a:lnTo>
                  <a:lnTo>
                    <a:pt x="41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35">
              <a:extLst>
                <a:ext uri="{FF2B5EF4-FFF2-40B4-BE49-F238E27FC236}">
                  <a16:creationId xmlns:a16="http://schemas.microsoft.com/office/drawing/2014/main" xmlns="" id="{84FF3772-0971-48D9-B1AF-6AAAE58AB5F4}"/>
                </a:ext>
              </a:extLst>
            </p:cNvPr>
            <p:cNvSpPr>
              <a:spLocks/>
            </p:cNvSpPr>
            <p:nvPr/>
          </p:nvSpPr>
          <p:spPr bwMode="auto">
            <a:xfrm>
              <a:off x="4800" y="4330"/>
              <a:ext cx="1140" cy="1260"/>
            </a:xfrm>
            <a:custGeom>
              <a:avLst/>
              <a:gdLst>
                <a:gd name="T0" fmla="+- 0 5797 4800"/>
                <a:gd name="T1" fmla="*/ T0 w 1140"/>
                <a:gd name="T2" fmla="+- 0 4330 4330"/>
                <a:gd name="T3" fmla="*/ 4330 h 1260"/>
                <a:gd name="T4" fmla="+- 0 4942 4800"/>
                <a:gd name="T5" fmla="*/ T4 w 1140"/>
                <a:gd name="T6" fmla="+- 0 4330 4330"/>
                <a:gd name="T7" fmla="*/ 4330 h 1260"/>
                <a:gd name="T8" fmla="+- 0 4887 4800"/>
                <a:gd name="T9" fmla="*/ T8 w 1140"/>
                <a:gd name="T10" fmla="+- 0 4341 4330"/>
                <a:gd name="T11" fmla="*/ 4341 h 1260"/>
                <a:gd name="T12" fmla="+- 0 4842 4800"/>
                <a:gd name="T13" fmla="*/ T12 w 1140"/>
                <a:gd name="T14" fmla="+- 0 4371 4330"/>
                <a:gd name="T15" fmla="*/ 4371 h 1260"/>
                <a:gd name="T16" fmla="+- 0 4811 4800"/>
                <a:gd name="T17" fmla="*/ T16 w 1140"/>
                <a:gd name="T18" fmla="+- 0 4417 4330"/>
                <a:gd name="T19" fmla="*/ 4417 h 1260"/>
                <a:gd name="T20" fmla="+- 0 4800 4800"/>
                <a:gd name="T21" fmla="*/ T20 w 1140"/>
                <a:gd name="T22" fmla="+- 0 4472 4330"/>
                <a:gd name="T23" fmla="*/ 4472 h 1260"/>
                <a:gd name="T24" fmla="+- 0 4800 4800"/>
                <a:gd name="T25" fmla="*/ T24 w 1140"/>
                <a:gd name="T26" fmla="+- 0 5447 4330"/>
                <a:gd name="T27" fmla="*/ 5447 h 1260"/>
                <a:gd name="T28" fmla="+- 0 4811 4800"/>
                <a:gd name="T29" fmla="*/ T28 w 1140"/>
                <a:gd name="T30" fmla="+- 0 5502 4330"/>
                <a:gd name="T31" fmla="*/ 5502 h 1260"/>
                <a:gd name="T32" fmla="+- 0 4842 4800"/>
                <a:gd name="T33" fmla="*/ T32 w 1140"/>
                <a:gd name="T34" fmla="+- 0 5548 4330"/>
                <a:gd name="T35" fmla="*/ 5548 h 1260"/>
                <a:gd name="T36" fmla="+- 0 4887 4800"/>
                <a:gd name="T37" fmla="*/ T36 w 1140"/>
                <a:gd name="T38" fmla="+- 0 5578 4330"/>
                <a:gd name="T39" fmla="*/ 5578 h 1260"/>
                <a:gd name="T40" fmla="+- 0 4942 4800"/>
                <a:gd name="T41" fmla="*/ T40 w 1140"/>
                <a:gd name="T42" fmla="+- 0 5590 4330"/>
                <a:gd name="T43" fmla="*/ 5590 h 1260"/>
                <a:gd name="T44" fmla="+- 0 5797 4800"/>
                <a:gd name="T45" fmla="*/ T44 w 1140"/>
                <a:gd name="T46" fmla="+- 0 5590 4330"/>
                <a:gd name="T47" fmla="*/ 5590 h 1260"/>
                <a:gd name="T48" fmla="+- 0 5853 4800"/>
                <a:gd name="T49" fmla="*/ T48 w 1140"/>
                <a:gd name="T50" fmla="+- 0 5578 4330"/>
                <a:gd name="T51" fmla="*/ 5578 h 1260"/>
                <a:gd name="T52" fmla="+- 0 5898 4800"/>
                <a:gd name="T53" fmla="*/ T52 w 1140"/>
                <a:gd name="T54" fmla="+- 0 5548 4330"/>
                <a:gd name="T55" fmla="*/ 5548 h 1260"/>
                <a:gd name="T56" fmla="+- 0 5929 4800"/>
                <a:gd name="T57" fmla="*/ T56 w 1140"/>
                <a:gd name="T58" fmla="+- 0 5502 4330"/>
                <a:gd name="T59" fmla="*/ 5502 h 1260"/>
                <a:gd name="T60" fmla="+- 0 5940 4800"/>
                <a:gd name="T61" fmla="*/ T60 w 1140"/>
                <a:gd name="T62" fmla="+- 0 5447 4330"/>
                <a:gd name="T63" fmla="*/ 5447 h 1260"/>
                <a:gd name="T64" fmla="+- 0 5940 4800"/>
                <a:gd name="T65" fmla="*/ T64 w 1140"/>
                <a:gd name="T66" fmla="+- 0 4472 4330"/>
                <a:gd name="T67" fmla="*/ 4472 h 1260"/>
                <a:gd name="T68" fmla="+- 0 5929 4800"/>
                <a:gd name="T69" fmla="*/ T68 w 1140"/>
                <a:gd name="T70" fmla="+- 0 4417 4330"/>
                <a:gd name="T71" fmla="*/ 4417 h 1260"/>
                <a:gd name="T72" fmla="+- 0 5898 4800"/>
                <a:gd name="T73" fmla="*/ T72 w 1140"/>
                <a:gd name="T74" fmla="+- 0 4371 4330"/>
                <a:gd name="T75" fmla="*/ 4371 h 1260"/>
                <a:gd name="T76" fmla="+- 0 5853 4800"/>
                <a:gd name="T77" fmla="*/ T76 w 1140"/>
                <a:gd name="T78" fmla="+- 0 4341 4330"/>
                <a:gd name="T79" fmla="*/ 4341 h 1260"/>
                <a:gd name="T80" fmla="+- 0 5797 4800"/>
                <a:gd name="T81" fmla="*/ T80 w 1140"/>
                <a:gd name="T82" fmla="+- 0 4330 4330"/>
                <a:gd name="T83" fmla="*/ 4330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260">
                  <a:moveTo>
                    <a:pt x="997" y="0"/>
                  </a:moveTo>
                  <a:lnTo>
                    <a:pt x="142" y="0"/>
                  </a:lnTo>
                  <a:lnTo>
                    <a:pt x="87" y="11"/>
                  </a:lnTo>
                  <a:lnTo>
                    <a:pt x="42" y="41"/>
                  </a:lnTo>
                  <a:lnTo>
                    <a:pt x="11" y="87"/>
                  </a:lnTo>
                  <a:lnTo>
                    <a:pt x="0" y="142"/>
                  </a:lnTo>
                  <a:lnTo>
                    <a:pt x="0" y="1117"/>
                  </a:lnTo>
                  <a:lnTo>
                    <a:pt x="11" y="1172"/>
                  </a:lnTo>
                  <a:lnTo>
                    <a:pt x="42" y="1218"/>
                  </a:lnTo>
                  <a:lnTo>
                    <a:pt x="87" y="1248"/>
                  </a:lnTo>
                  <a:lnTo>
                    <a:pt x="142" y="1260"/>
                  </a:lnTo>
                  <a:lnTo>
                    <a:pt x="997" y="1260"/>
                  </a:lnTo>
                  <a:lnTo>
                    <a:pt x="1053" y="1248"/>
                  </a:lnTo>
                  <a:lnTo>
                    <a:pt x="1098" y="1218"/>
                  </a:lnTo>
                  <a:lnTo>
                    <a:pt x="1129" y="1172"/>
                  </a:lnTo>
                  <a:lnTo>
                    <a:pt x="1140" y="1117"/>
                  </a:lnTo>
                  <a:lnTo>
                    <a:pt x="1140" y="142"/>
                  </a:lnTo>
                  <a:lnTo>
                    <a:pt x="1129" y="87"/>
                  </a:lnTo>
                  <a:lnTo>
                    <a:pt x="1098" y="41"/>
                  </a:lnTo>
                  <a:lnTo>
                    <a:pt x="1053" y="11"/>
                  </a:lnTo>
                  <a:lnTo>
                    <a:pt x="997" y="0"/>
                  </a:lnTo>
                  <a:close/>
                </a:path>
              </a:pathLst>
            </a:custGeom>
            <a:solidFill>
              <a:srgbClr val="C9E4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34">
              <a:extLst>
                <a:ext uri="{FF2B5EF4-FFF2-40B4-BE49-F238E27FC236}">
                  <a16:creationId xmlns:a16="http://schemas.microsoft.com/office/drawing/2014/main" xmlns="" id="{E4524A8A-3283-4618-B82C-FB30789EE9E1}"/>
                </a:ext>
              </a:extLst>
            </p:cNvPr>
            <p:cNvSpPr>
              <a:spLocks/>
            </p:cNvSpPr>
            <p:nvPr/>
          </p:nvSpPr>
          <p:spPr bwMode="auto">
            <a:xfrm>
              <a:off x="4800" y="4330"/>
              <a:ext cx="1140" cy="1260"/>
            </a:xfrm>
            <a:custGeom>
              <a:avLst/>
              <a:gdLst>
                <a:gd name="T0" fmla="+- 0 4942 4800"/>
                <a:gd name="T1" fmla="*/ T0 w 1140"/>
                <a:gd name="T2" fmla="+- 0 4330 4330"/>
                <a:gd name="T3" fmla="*/ 4330 h 1260"/>
                <a:gd name="T4" fmla="+- 0 4887 4800"/>
                <a:gd name="T5" fmla="*/ T4 w 1140"/>
                <a:gd name="T6" fmla="+- 0 4341 4330"/>
                <a:gd name="T7" fmla="*/ 4341 h 1260"/>
                <a:gd name="T8" fmla="+- 0 4842 4800"/>
                <a:gd name="T9" fmla="*/ T8 w 1140"/>
                <a:gd name="T10" fmla="+- 0 4371 4330"/>
                <a:gd name="T11" fmla="*/ 4371 h 1260"/>
                <a:gd name="T12" fmla="+- 0 4811 4800"/>
                <a:gd name="T13" fmla="*/ T12 w 1140"/>
                <a:gd name="T14" fmla="+- 0 4417 4330"/>
                <a:gd name="T15" fmla="*/ 4417 h 1260"/>
                <a:gd name="T16" fmla="+- 0 4800 4800"/>
                <a:gd name="T17" fmla="*/ T16 w 1140"/>
                <a:gd name="T18" fmla="+- 0 4472 4330"/>
                <a:gd name="T19" fmla="*/ 4472 h 1260"/>
                <a:gd name="T20" fmla="+- 0 4800 4800"/>
                <a:gd name="T21" fmla="*/ T20 w 1140"/>
                <a:gd name="T22" fmla="+- 0 5447 4330"/>
                <a:gd name="T23" fmla="*/ 5447 h 1260"/>
                <a:gd name="T24" fmla="+- 0 4811 4800"/>
                <a:gd name="T25" fmla="*/ T24 w 1140"/>
                <a:gd name="T26" fmla="+- 0 5502 4330"/>
                <a:gd name="T27" fmla="*/ 5502 h 1260"/>
                <a:gd name="T28" fmla="+- 0 4842 4800"/>
                <a:gd name="T29" fmla="*/ T28 w 1140"/>
                <a:gd name="T30" fmla="+- 0 5548 4330"/>
                <a:gd name="T31" fmla="*/ 5548 h 1260"/>
                <a:gd name="T32" fmla="+- 0 4887 4800"/>
                <a:gd name="T33" fmla="*/ T32 w 1140"/>
                <a:gd name="T34" fmla="+- 0 5578 4330"/>
                <a:gd name="T35" fmla="*/ 5578 h 1260"/>
                <a:gd name="T36" fmla="+- 0 4942 4800"/>
                <a:gd name="T37" fmla="*/ T36 w 1140"/>
                <a:gd name="T38" fmla="+- 0 5590 4330"/>
                <a:gd name="T39" fmla="*/ 5590 h 1260"/>
                <a:gd name="T40" fmla="+- 0 5797 4800"/>
                <a:gd name="T41" fmla="*/ T40 w 1140"/>
                <a:gd name="T42" fmla="+- 0 5590 4330"/>
                <a:gd name="T43" fmla="*/ 5590 h 1260"/>
                <a:gd name="T44" fmla="+- 0 5853 4800"/>
                <a:gd name="T45" fmla="*/ T44 w 1140"/>
                <a:gd name="T46" fmla="+- 0 5578 4330"/>
                <a:gd name="T47" fmla="*/ 5578 h 1260"/>
                <a:gd name="T48" fmla="+- 0 5898 4800"/>
                <a:gd name="T49" fmla="*/ T48 w 1140"/>
                <a:gd name="T50" fmla="+- 0 5548 4330"/>
                <a:gd name="T51" fmla="*/ 5548 h 1260"/>
                <a:gd name="T52" fmla="+- 0 5929 4800"/>
                <a:gd name="T53" fmla="*/ T52 w 1140"/>
                <a:gd name="T54" fmla="+- 0 5502 4330"/>
                <a:gd name="T55" fmla="*/ 5502 h 1260"/>
                <a:gd name="T56" fmla="+- 0 5940 4800"/>
                <a:gd name="T57" fmla="*/ T56 w 1140"/>
                <a:gd name="T58" fmla="+- 0 5447 4330"/>
                <a:gd name="T59" fmla="*/ 5447 h 1260"/>
                <a:gd name="T60" fmla="+- 0 5940 4800"/>
                <a:gd name="T61" fmla="*/ T60 w 1140"/>
                <a:gd name="T62" fmla="+- 0 4472 4330"/>
                <a:gd name="T63" fmla="*/ 4472 h 1260"/>
                <a:gd name="T64" fmla="+- 0 5929 4800"/>
                <a:gd name="T65" fmla="*/ T64 w 1140"/>
                <a:gd name="T66" fmla="+- 0 4417 4330"/>
                <a:gd name="T67" fmla="*/ 4417 h 1260"/>
                <a:gd name="T68" fmla="+- 0 5898 4800"/>
                <a:gd name="T69" fmla="*/ T68 w 1140"/>
                <a:gd name="T70" fmla="+- 0 4371 4330"/>
                <a:gd name="T71" fmla="*/ 4371 h 1260"/>
                <a:gd name="T72" fmla="+- 0 5853 4800"/>
                <a:gd name="T73" fmla="*/ T72 w 1140"/>
                <a:gd name="T74" fmla="+- 0 4341 4330"/>
                <a:gd name="T75" fmla="*/ 4341 h 1260"/>
                <a:gd name="T76" fmla="+- 0 5797 4800"/>
                <a:gd name="T77" fmla="*/ T76 w 1140"/>
                <a:gd name="T78" fmla="+- 0 4330 4330"/>
                <a:gd name="T79" fmla="*/ 4330 h 1260"/>
                <a:gd name="T80" fmla="+- 0 4942 4800"/>
                <a:gd name="T81" fmla="*/ T80 w 1140"/>
                <a:gd name="T82" fmla="+- 0 4330 4330"/>
                <a:gd name="T83" fmla="*/ 4330 h 12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260">
                  <a:moveTo>
                    <a:pt x="142" y="0"/>
                  </a:moveTo>
                  <a:lnTo>
                    <a:pt x="87" y="11"/>
                  </a:lnTo>
                  <a:lnTo>
                    <a:pt x="42" y="41"/>
                  </a:lnTo>
                  <a:lnTo>
                    <a:pt x="11" y="87"/>
                  </a:lnTo>
                  <a:lnTo>
                    <a:pt x="0" y="142"/>
                  </a:lnTo>
                  <a:lnTo>
                    <a:pt x="0" y="1117"/>
                  </a:lnTo>
                  <a:lnTo>
                    <a:pt x="11" y="1172"/>
                  </a:lnTo>
                  <a:lnTo>
                    <a:pt x="42" y="1218"/>
                  </a:lnTo>
                  <a:lnTo>
                    <a:pt x="87" y="1248"/>
                  </a:lnTo>
                  <a:lnTo>
                    <a:pt x="142" y="1260"/>
                  </a:lnTo>
                  <a:lnTo>
                    <a:pt x="997" y="1260"/>
                  </a:lnTo>
                  <a:lnTo>
                    <a:pt x="1053" y="1248"/>
                  </a:lnTo>
                  <a:lnTo>
                    <a:pt x="1098" y="1218"/>
                  </a:lnTo>
                  <a:lnTo>
                    <a:pt x="1129" y="1172"/>
                  </a:lnTo>
                  <a:lnTo>
                    <a:pt x="1140" y="1117"/>
                  </a:lnTo>
                  <a:lnTo>
                    <a:pt x="1140" y="142"/>
                  </a:lnTo>
                  <a:lnTo>
                    <a:pt x="1129" y="87"/>
                  </a:lnTo>
                  <a:lnTo>
                    <a:pt x="1098" y="41"/>
                  </a:lnTo>
                  <a:lnTo>
                    <a:pt x="1053" y="11"/>
                  </a:lnTo>
                  <a:lnTo>
                    <a:pt x="997" y="0"/>
                  </a:lnTo>
                  <a:lnTo>
                    <a:pt x="142"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33">
              <a:extLst>
                <a:ext uri="{FF2B5EF4-FFF2-40B4-BE49-F238E27FC236}">
                  <a16:creationId xmlns:a16="http://schemas.microsoft.com/office/drawing/2014/main" xmlns="" id="{7F0A1F06-7BAE-4AA6-88B5-AF1A640D9040}"/>
                </a:ext>
              </a:extLst>
            </p:cNvPr>
            <p:cNvSpPr>
              <a:spLocks/>
            </p:cNvSpPr>
            <p:nvPr/>
          </p:nvSpPr>
          <p:spPr bwMode="auto">
            <a:xfrm>
              <a:off x="2629" y="2081"/>
              <a:ext cx="9011" cy="2320"/>
            </a:xfrm>
            <a:custGeom>
              <a:avLst/>
              <a:gdLst>
                <a:gd name="T0" fmla="+- 0 11521 2629"/>
                <a:gd name="T1" fmla="*/ T0 w 9011"/>
                <a:gd name="T2" fmla="+- 0 2129 2081"/>
                <a:gd name="T3" fmla="*/ 2129 h 2320"/>
                <a:gd name="T4" fmla="+- 0 2632 2629"/>
                <a:gd name="T5" fmla="*/ T4 w 9011"/>
                <a:gd name="T6" fmla="+- 0 4381 2081"/>
                <a:gd name="T7" fmla="*/ 4381 h 2320"/>
                <a:gd name="T8" fmla="+- 0 2629 2629"/>
                <a:gd name="T9" fmla="*/ T8 w 9011"/>
                <a:gd name="T10" fmla="+- 0 4387 2081"/>
                <a:gd name="T11" fmla="*/ 4387 h 2320"/>
                <a:gd name="T12" fmla="+- 0 2630 2629"/>
                <a:gd name="T13" fmla="*/ T12 w 9011"/>
                <a:gd name="T14" fmla="+- 0 4392 2081"/>
                <a:gd name="T15" fmla="*/ 4392 h 2320"/>
                <a:gd name="T16" fmla="+- 0 2632 2629"/>
                <a:gd name="T17" fmla="*/ T16 w 9011"/>
                <a:gd name="T18" fmla="+- 0 4397 2081"/>
                <a:gd name="T19" fmla="*/ 4397 h 2320"/>
                <a:gd name="T20" fmla="+- 0 2637 2629"/>
                <a:gd name="T21" fmla="*/ T20 w 9011"/>
                <a:gd name="T22" fmla="+- 0 4401 2081"/>
                <a:gd name="T23" fmla="*/ 4401 h 2320"/>
                <a:gd name="T24" fmla="+- 0 11526 2629"/>
                <a:gd name="T25" fmla="*/ T24 w 9011"/>
                <a:gd name="T26" fmla="+- 0 2149 2081"/>
                <a:gd name="T27" fmla="*/ 2149 h 2320"/>
                <a:gd name="T28" fmla="+- 0 11521 2629"/>
                <a:gd name="T29" fmla="*/ T28 w 9011"/>
                <a:gd name="T30" fmla="+- 0 2129 2081"/>
                <a:gd name="T31" fmla="*/ 2129 h 2320"/>
                <a:gd name="T32" fmla="+- 0 11624 2629"/>
                <a:gd name="T33" fmla="*/ T32 w 9011"/>
                <a:gd name="T34" fmla="+- 0 2123 2081"/>
                <a:gd name="T35" fmla="*/ 2123 h 2320"/>
                <a:gd name="T36" fmla="+- 0 11546 2629"/>
                <a:gd name="T37" fmla="*/ T36 w 9011"/>
                <a:gd name="T38" fmla="+- 0 2123 2081"/>
                <a:gd name="T39" fmla="*/ 2123 h 2320"/>
                <a:gd name="T40" fmla="+- 0 11551 2629"/>
                <a:gd name="T41" fmla="*/ T40 w 9011"/>
                <a:gd name="T42" fmla="+- 0 2126 2081"/>
                <a:gd name="T43" fmla="*/ 2126 h 2320"/>
                <a:gd name="T44" fmla="+- 0 11554 2629"/>
                <a:gd name="T45" fmla="*/ T44 w 9011"/>
                <a:gd name="T46" fmla="+- 0 2137 2081"/>
                <a:gd name="T47" fmla="*/ 2137 h 2320"/>
                <a:gd name="T48" fmla="+- 0 11551 2629"/>
                <a:gd name="T49" fmla="*/ T48 w 9011"/>
                <a:gd name="T50" fmla="+- 0 2142 2081"/>
                <a:gd name="T51" fmla="*/ 2142 h 2320"/>
                <a:gd name="T52" fmla="+- 0 11546 2629"/>
                <a:gd name="T53" fmla="*/ T52 w 9011"/>
                <a:gd name="T54" fmla="+- 0 2144 2081"/>
                <a:gd name="T55" fmla="*/ 2144 h 2320"/>
                <a:gd name="T56" fmla="+- 0 11526 2629"/>
                <a:gd name="T57" fmla="*/ T56 w 9011"/>
                <a:gd name="T58" fmla="+- 0 2149 2081"/>
                <a:gd name="T59" fmla="*/ 2149 h 2320"/>
                <a:gd name="T60" fmla="+- 0 11538 2629"/>
                <a:gd name="T61" fmla="*/ T60 w 9011"/>
                <a:gd name="T62" fmla="+- 0 2197 2081"/>
                <a:gd name="T63" fmla="*/ 2197 h 2320"/>
                <a:gd name="T64" fmla="+- 0 11624 2629"/>
                <a:gd name="T65" fmla="*/ T64 w 9011"/>
                <a:gd name="T66" fmla="+- 0 2123 2081"/>
                <a:gd name="T67" fmla="*/ 2123 h 2320"/>
                <a:gd name="T68" fmla="+- 0 11546 2629"/>
                <a:gd name="T69" fmla="*/ T68 w 9011"/>
                <a:gd name="T70" fmla="+- 0 2123 2081"/>
                <a:gd name="T71" fmla="*/ 2123 h 2320"/>
                <a:gd name="T72" fmla="+- 0 11521 2629"/>
                <a:gd name="T73" fmla="*/ T72 w 9011"/>
                <a:gd name="T74" fmla="+- 0 2129 2081"/>
                <a:gd name="T75" fmla="*/ 2129 h 2320"/>
                <a:gd name="T76" fmla="+- 0 11526 2629"/>
                <a:gd name="T77" fmla="*/ T76 w 9011"/>
                <a:gd name="T78" fmla="+- 0 2149 2081"/>
                <a:gd name="T79" fmla="*/ 2149 h 2320"/>
                <a:gd name="T80" fmla="+- 0 11546 2629"/>
                <a:gd name="T81" fmla="*/ T80 w 9011"/>
                <a:gd name="T82" fmla="+- 0 2144 2081"/>
                <a:gd name="T83" fmla="*/ 2144 h 2320"/>
                <a:gd name="T84" fmla="+- 0 11551 2629"/>
                <a:gd name="T85" fmla="*/ T84 w 9011"/>
                <a:gd name="T86" fmla="+- 0 2142 2081"/>
                <a:gd name="T87" fmla="*/ 2142 h 2320"/>
                <a:gd name="T88" fmla="+- 0 11554 2629"/>
                <a:gd name="T89" fmla="*/ T88 w 9011"/>
                <a:gd name="T90" fmla="+- 0 2137 2081"/>
                <a:gd name="T91" fmla="*/ 2137 h 2320"/>
                <a:gd name="T92" fmla="+- 0 11551 2629"/>
                <a:gd name="T93" fmla="*/ T92 w 9011"/>
                <a:gd name="T94" fmla="+- 0 2126 2081"/>
                <a:gd name="T95" fmla="*/ 2126 h 2320"/>
                <a:gd name="T96" fmla="+- 0 11546 2629"/>
                <a:gd name="T97" fmla="*/ T96 w 9011"/>
                <a:gd name="T98" fmla="+- 0 2123 2081"/>
                <a:gd name="T99" fmla="*/ 2123 h 2320"/>
                <a:gd name="T100" fmla="+- 0 11509 2629"/>
                <a:gd name="T101" fmla="*/ T100 w 9011"/>
                <a:gd name="T102" fmla="+- 0 2081 2081"/>
                <a:gd name="T103" fmla="*/ 2081 h 2320"/>
                <a:gd name="T104" fmla="+- 0 11521 2629"/>
                <a:gd name="T105" fmla="*/ T104 w 9011"/>
                <a:gd name="T106" fmla="+- 0 2129 2081"/>
                <a:gd name="T107" fmla="*/ 2129 h 2320"/>
                <a:gd name="T108" fmla="+- 0 11546 2629"/>
                <a:gd name="T109" fmla="*/ T108 w 9011"/>
                <a:gd name="T110" fmla="+- 0 2123 2081"/>
                <a:gd name="T111" fmla="*/ 2123 h 2320"/>
                <a:gd name="T112" fmla="+- 0 11624 2629"/>
                <a:gd name="T113" fmla="*/ T112 w 9011"/>
                <a:gd name="T114" fmla="+- 0 2123 2081"/>
                <a:gd name="T115" fmla="*/ 2123 h 2320"/>
                <a:gd name="T116" fmla="+- 0 11640 2629"/>
                <a:gd name="T117" fmla="*/ T116 w 9011"/>
                <a:gd name="T118" fmla="+- 0 2110 2081"/>
                <a:gd name="T119" fmla="*/ 2110 h 2320"/>
                <a:gd name="T120" fmla="+- 0 11509 2629"/>
                <a:gd name="T121" fmla="*/ T120 w 9011"/>
                <a:gd name="T122" fmla="+- 0 2081 2081"/>
                <a:gd name="T123" fmla="*/ 2081 h 2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9011" h="2320">
                  <a:moveTo>
                    <a:pt x="8892" y="48"/>
                  </a:moveTo>
                  <a:lnTo>
                    <a:pt x="3" y="2300"/>
                  </a:lnTo>
                  <a:lnTo>
                    <a:pt x="0" y="2306"/>
                  </a:lnTo>
                  <a:lnTo>
                    <a:pt x="1" y="2311"/>
                  </a:lnTo>
                  <a:lnTo>
                    <a:pt x="3" y="2316"/>
                  </a:lnTo>
                  <a:lnTo>
                    <a:pt x="8" y="2320"/>
                  </a:lnTo>
                  <a:lnTo>
                    <a:pt x="8897" y="68"/>
                  </a:lnTo>
                  <a:lnTo>
                    <a:pt x="8892" y="48"/>
                  </a:lnTo>
                  <a:close/>
                  <a:moveTo>
                    <a:pt x="8995" y="42"/>
                  </a:moveTo>
                  <a:lnTo>
                    <a:pt x="8917" y="42"/>
                  </a:lnTo>
                  <a:lnTo>
                    <a:pt x="8922" y="45"/>
                  </a:lnTo>
                  <a:lnTo>
                    <a:pt x="8925" y="56"/>
                  </a:lnTo>
                  <a:lnTo>
                    <a:pt x="8922" y="61"/>
                  </a:lnTo>
                  <a:lnTo>
                    <a:pt x="8917" y="63"/>
                  </a:lnTo>
                  <a:lnTo>
                    <a:pt x="8897" y="68"/>
                  </a:lnTo>
                  <a:lnTo>
                    <a:pt x="8909" y="116"/>
                  </a:lnTo>
                  <a:lnTo>
                    <a:pt x="8995" y="42"/>
                  </a:lnTo>
                  <a:close/>
                  <a:moveTo>
                    <a:pt x="8917" y="42"/>
                  </a:moveTo>
                  <a:lnTo>
                    <a:pt x="8892" y="48"/>
                  </a:lnTo>
                  <a:lnTo>
                    <a:pt x="8897" y="68"/>
                  </a:lnTo>
                  <a:lnTo>
                    <a:pt x="8917" y="63"/>
                  </a:lnTo>
                  <a:lnTo>
                    <a:pt x="8922" y="61"/>
                  </a:lnTo>
                  <a:lnTo>
                    <a:pt x="8925" y="56"/>
                  </a:lnTo>
                  <a:lnTo>
                    <a:pt x="8922" y="45"/>
                  </a:lnTo>
                  <a:lnTo>
                    <a:pt x="8917" y="42"/>
                  </a:lnTo>
                  <a:close/>
                  <a:moveTo>
                    <a:pt x="8880" y="0"/>
                  </a:moveTo>
                  <a:lnTo>
                    <a:pt x="8892" y="48"/>
                  </a:lnTo>
                  <a:lnTo>
                    <a:pt x="8917" y="42"/>
                  </a:lnTo>
                  <a:lnTo>
                    <a:pt x="8995" y="42"/>
                  </a:lnTo>
                  <a:lnTo>
                    <a:pt x="9011" y="29"/>
                  </a:lnTo>
                  <a:lnTo>
                    <a:pt x="88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2">
              <a:extLst>
                <a:ext uri="{FF2B5EF4-FFF2-40B4-BE49-F238E27FC236}">
                  <a16:creationId xmlns:a16="http://schemas.microsoft.com/office/drawing/2014/main" xmlns="" id="{D69959BB-104D-4BE1-AE41-4BA93B188D7E}"/>
                </a:ext>
              </a:extLst>
            </p:cNvPr>
            <p:cNvSpPr>
              <a:spLocks/>
            </p:cNvSpPr>
            <p:nvPr/>
          </p:nvSpPr>
          <p:spPr bwMode="auto">
            <a:xfrm>
              <a:off x="6300" y="4330"/>
              <a:ext cx="1140" cy="1320"/>
            </a:xfrm>
            <a:custGeom>
              <a:avLst/>
              <a:gdLst>
                <a:gd name="T0" fmla="+- 0 7297 6300"/>
                <a:gd name="T1" fmla="*/ T0 w 1140"/>
                <a:gd name="T2" fmla="+- 0 4330 4330"/>
                <a:gd name="T3" fmla="*/ 4330 h 1320"/>
                <a:gd name="T4" fmla="+- 0 6442 6300"/>
                <a:gd name="T5" fmla="*/ T4 w 1140"/>
                <a:gd name="T6" fmla="+- 0 4330 4330"/>
                <a:gd name="T7" fmla="*/ 4330 h 1320"/>
                <a:gd name="T8" fmla="+- 0 6387 6300"/>
                <a:gd name="T9" fmla="*/ T8 w 1140"/>
                <a:gd name="T10" fmla="+- 0 4341 4330"/>
                <a:gd name="T11" fmla="*/ 4341 h 1320"/>
                <a:gd name="T12" fmla="+- 0 6342 6300"/>
                <a:gd name="T13" fmla="*/ T12 w 1140"/>
                <a:gd name="T14" fmla="+- 0 4371 4330"/>
                <a:gd name="T15" fmla="*/ 4371 h 1320"/>
                <a:gd name="T16" fmla="+- 0 6311 6300"/>
                <a:gd name="T17" fmla="*/ T16 w 1140"/>
                <a:gd name="T18" fmla="+- 0 4417 4330"/>
                <a:gd name="T19" fmla="*/ 4417 h 1320"/>
                <a:gd name="T20" fmla="+- 0 6300 6300"/>
                <a:gd name="T21" fmla="*/ T20 w 1140"/>
                <a:gd name="T22" fmla="+- 0 4472 4330"/>
                <a:gd name="T23" fmla="*/ 4472 h 1320"/>
                <a:gd name="T24" fmla="+- 0 6300 6300"/>
                <a:gd name="T25" fmla="*/ T24 w 1140"/>
                <a:gd name="T26" fmla="+- 0 5507 4330"/>
                <a:gd name="T27" fmla="*/ 5507 h 1320"/>
                <a:gd name="T28" fmla="+- 0 6311 6300"/>
                <a:gd name="T29" fmla="*/ T28 w 1140"/>
                <a:gd name="T30" fmla="+- 0 5562 4330"/>
                <a:gd name="T31" fmla="*/ 5562 h 1320"/>
                <a:gd name="T32" fmla="+- 0 6342 6300"/>
                <a:gd name="T33" fmla="*/ T32 w 1140"/>
                <a:gd name="T34" fmla="+- 0 5608 4330"/>
                <a:gd name="T35" fmla="*/ 5608 h 1320"/>
                <a:gd name="T36" fmla="+- 0 6387 6300"/>
                <a:gd name="T37" fmla="*/ T36 w 1140"/>
                <a:gd name="T38" fmla="+- 0 5638 4330"/>
                <a:gd name="T39" fmla="*/ 5638 h 1320"/>
                <a:gd name="T40" fmla="+- 0 6442 6300"/>
                <a:gd name="T41" fmla="*/ T40 w 1140"/>
                <a:gd name="T42" fmla="+- 0 5650 4330"/>
                <a:gd name="T43" fmla="*/ 5650 h 1320"/>
                <a:gd name="T44" fmla="+- 0 7297 6300"/>
                <a:gd name="T45" fmla="*/ T44 w 1140"/>
                <a:gd name="T46" fmla="+- 0 5650 4330"/>
                <a:gd name="T47" fmla="*/ 5650 h 1320"/>
                <a:gd name="T48" fmla="+- 0 7353 6300"/>
                <a:gd name="T49" fmla="*/ T48 w 1140"/>
                <a:gd name="T50" fmla="+- 0 5638 4330"/>
                <a:gd name="T51" fmla="*/ 5638 h 1320"/>
                <a:gd name="T52" fmla="+- 0 7398 6300"/>
                <a:gd name="T53" fmla="*/ T52 w 1140"/>
                <a:gd name="T54" fmla="+- 0 5608 4330"/>
                <a:gd name="T55" fmla="*/ 5608 h 1320"/>
                <a:gd name="T56" fmla="+- 0 7429 6300"/>
                <a:gd name="T57" fmla="*/ T56 w 1140"/>
                <a:gd name="T58" fmla="+- 0 5562 4330"/>
                <a:gd name="T59" fmla="*/ 5562 h 1320"/>
                <a:gd name="T60" fmla="+- 0 7440 6300"/>
                <a:gd name="T61" fmla="*/ T60 w 1140"/>
                <a:gd name="T62" fmla="+- 0 5507 4330"/>
                <a:gd name="T63" fmla="*/ 5507 h 1320"/>
                <a:gd name="T64" fmla="+- 0 7440 6300"/>
                <a:gd name="T65" fmla="*/ T64 w 1140"/>
                <a:gd name="T66" fmla="+- 0 4472 4330"/>
                <a:gd name="T67" fmla="*/ 4472 h 1320"/>
                <a:gd name="T68" fmla="+- 0 7429 6300"/>
                <a:gd name="T69" fmla="*/ T68 w 1140"/>
                <a:gd name="T70" fmla="+- 0 4417 4330"/>
                <a:gd name="T71" fmla="*/ 4417 h 1320"/>
                <a:gd name="T72" fmla="+- 0 7398 6300"/>
                <a:gd name="T73" fmla="*/ T72 w 1140"/>
                <a:gd name="T74" fmla="+- 0 4371 4330"/>
                <a:gd name="T75" fmla="*/ 4371 h 1320"/>
                <a:gd name="T76" fmla="+- 0 7353 6300"/>
                <a:gd name="T77" fmla="*/ T76 w 1140"/>
                <a:gd name="T78" fmla="+- 0 4341 4330"/>
                <a:gd name="T79" fmla="*/ 4341 h 1320"/>
                <a:gd name="T80" fmla="+- 0 7297 6300"/>
                <a:gd name="T81" fmla="*/ T80 w 114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320">
                  <a:moveTo>
                    <a:pt x="997" y="0"/>
                  </a:moveTo>
                  <a:lnTo>
                    <a:pt x="142" y="0"/>
                  </a:lnTo>
                  <a:lnTo>
                    <a:pt x="87" y="11"/>
                  </a:lnTo>
                  <a:lnTo>
                    <a:pt x="42" y="41"/>
                  </a:lnTo>
                  <a:lnTo>
                    <a:pt x="11" y="87"/>
                  </a:lnTo>
                  <a:lnTo>
                    <a:pt x="0" y="142"/>
                  </a:lnTo>
                  <a:lnTo>
                    <a:pt x="0" y="1177"/>
                  </a:lnTo>
                  <a:lnTo>
                    <a:pt x="11" y="1232"/>
                  </a:lnTo>
                  <a:lnTo>
                    <a:pt x="42" y="1278"/>
                  </a:lnTo>
                  <a:lnTo>
                    <a:pt x="87" y="1308"/>
                  </a:lnTo>
                  <a:lnTo>
                    <a:pt x="142" y="1320"/>
                  </a:lnTo>
                  <a:lnTo>
                    <a:pt x="997" y="1320"/>
                  </a:lnTo>
                  <a:lnTo>
                    <a:pt x="1053" y="1308"/>
                  </a:lnTo>
                  <a:lnTo>
                    <a:pt x="1098" y="1278"/>
                  </a:lnTo>
                  <a:lnTo>
                    <a:pt x="1129" y="1232"/>
                  </a:lnTo>
                  <a:lnTo>
                    <a:pt x="1140" y="1177"/>
                  </a:lnTo>
                  <a:lnTo>
                    <a:pt x="1140" y="142"/>
                  </a:lnTo>
                  <a:lnTo>
                    <a:pt x="1129" y="87"/>
                  </a:lnTo>
                  <a:lnTo>
                    <a:pt x="1098" y="41"/>
                  </a:lnTo>
                  <a:lnTo>
                    <a:pt x="1053" y="11"/>
                  </a:lnTo>
                  <a:lnTo>
                    <a:pt x="997" y="0"/>
                  </a:lnTo>
                  <a:close/>
                </a:path>
              </a:pathLst>
            </a:custGeom>
            <a:solidFill>
              <a:srgbClr val="C7E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1">
              <a:extLst>
                <a:ext uri="{FF2B5EF4-FFF2-40B4-BE49-F238E27FC236}">
                  <a16:creationId xmlns:a16="http://schemas.microsoft.com/office/drawing/2014/main" xmlns="" id="{4F431BFD-7939-4F19-B291-B9C07CFC7F7D}"/>
                </a:ext>
              </a:extLst>
            </p:cNvPr>
            <p:cNvSpPr>
              <a:spLocks/>
            </p:cNvSpPr>
            <p:nvPr/>
          </p:nvSpPr>
          <p:spPr bwMode="auto">
            <a:xfrm>
              <a:off x="6300" y="4330"/>
              <a:ext cx="1140" cy="1320"/>
            </a:xfrm>
            <a:custGeom>
              <a:avLst/>
              <a:gdLst>
                <a:gd name="T0" fmla="+- 0 6442 6300"/>
                <a:gd name="T1" fmla="*/ T0 w 1140"/>
                <a:gd name="T2" fmla="+- 0 4330 4330"/>
                <a:gd name="T3" fmla="*/ 4330 h 1320"/>
                <a:gd name="T4" fmla="+- 0 6387 6300"/>
                <a:gd name="T5" fmla="*/ T4 w 1140"/>
                <a:gd name="T6" fmla="+- 0 4341 4330"/>
                <a:gd name="T7" fmla="*/ 4341 h 1320"/>
                <a:gd name="T8" fmla="+- 0 6342 6300"/>
                <a:gd name="T9" fmla="*/ T8 w 1140"/>
                <a:gd name="T10" fmla="+- 0 4371 4330"/>
                <a:gd name="T11" fmla="*/ 4371 h 1320"/>
                <a:gd name="T12" fmla="+- 0 6311 6300"/>
                <a:gd name="T13" fmla="*/ T12 w 1140"/>
                <a:gd name="T14" fmla="+- 0 4417 4330"/>
                <a:gd name="T15" fmla="*/ 4417 h 1320"/>
                <a:gd name="T16" fmla="+- 0 6300 6300"/>
                <a:gd name="T17" fmla="*/ T16 w 1140"/>
                <a:gd name="T18" fmla="+- 0 4472 4330"/>
                <a:gd name="T19" fmla="*/ 4472 h 1320"/>
                <a:gd name="T20" fmla="+- 0 6300 6300"/>
                <a:gd name="T21" fmla="*/ T20 w 1140"/>
                <a:gd name="T22" fmla="+- 0 5507 4330"/>
                <a:gd name="T23" fmla="*/ 5507 h 1320"/>
                <a:gd name="T24" fmla="+- 0 6311 6300"/>
                <a:gd name="T25" fmla="*/ T24 w 1140"/>
                <a:gd name="T26" fmla="+- 0 5562 4330"/>
                <a:gd name="T27" fmla="*/ 5562 h 1320"/>
                <a:gd name="T28" fmla="+- 0 6342 6300"/>
                <a:gd name="T29" fmla="*/ T28 w 1140"/>
                <a:gd name="T30" fmla="+- 0 5608 4330"/>
                <a:gd name="T31" fmla="*/ 5608 h 1320"/>
                <a:gd name="T32" fmla="+- 0 6387 6300"/>
                <a:gd name="T33" fmla="*/ T32 w 1140"/>
                <a:gd name="T34" fmla="+- 0 5638 4330"/>
                <a:gd name="T35" fmla="*/ 5638 h 1320"/>
                <a:gd name="T36" fmla="+- 0 6442 6300"/>
                <a:gd name="T37" fmla="*/ T36 w 1140"/>
                <a:gd name="T38" fmla="+- 0 5650 4330"/>
                <a:gd name="T39" fmla="*/ 5650 h 1320"/>
                <a:gd name="T40" fmla="+- 0 7297 6300"/>
                <a:gd name="T41" fmla="*/ T40 w 1140"/>
                <a:gd name="T42" fmla="+- 0 5650 4330"/>
                <a:gd name="T43" fmla="*/ 5650 h 1320"/>
                <a:gd name="T44" fmla="+- 0 7353 6300"/>
                <a:gd name="T45" fmla="*/ T44 w 1140"/>
                <a:gd name="T46" fmla="+- 0 5638 4330"/>
                <a:gd name="T47" fmla="*/ 5638 h 1320"/>
                <a:gd name="T48" fmla="+- 0 7398 6300"/>
                <a:gd name="T49" fmla="*/ T48 w 1140"/>
                <a:gd name="T50" fmla="+- 0 5608 4330"/>
                <a:gd name="T51" fmla="*/ 5608 h 1320"/>
                <a:gd name="T52" fmla="+- 0 7429 6300"/>
                <a:gd name="T53" fmla="*/ T52 w 1140"/>
                <a:gd name="T54" fmla="+- 0 5562 4330"/>
                <a:gd name="T55" fmla="*/ 5562 h 1320"/>
                <a:gd name="T56" fmla="+- 0 7440 6300"/>
                <a:gd name="T57" fmla="*/ T56 w 1140"/>
                <a:gd name="T58" fmla="+- 0 5507 4330"/>
                <a:gd name="T59" fmla="*/ 5507 h 1320"/>
                <a:gd name="T60" fmla="+- 0 7440 6300"/>
                <a:gd name="T61" fmla="*/ T60 w 1140"/>
                <a:gd name="T62" fmla="+- 0 4472 4330"/>
                <a:gd name="T63" fmla="*/ 4472 h 1320"/>
                <a:gd name="T64" fmla="+- 0 7429 6300"/>
                <a:gd name="T65" fmla="*/ T64 w 1140"/>
                <a:gd name="T66" fmla="+- 0 4417 4330"/>
                <a:gd name="T67" fmla="*/ 4417 h 1320"/>
                <a:gd name="T68" fmla="+- 0 7398 6300"/>
                <a:gd name="T69" fmla="*/ T68 w 1140"/>
                <a:gd name="T70" fmla="+- 0 4371 4330"/>
                <a:gd name="T71" fmla="*/ 4371 h 1320"/>
                <a:gd name="T72" fmla="+- 0 7353 6300"/>
                <a:gd name="T73" fmla="*/ T72 w 1140"/>
                <a:gd name="T74" fmla="+- 0 4341 4330"/>
                <a:gd name="T75" fmla="*/ 4341 h 1320"/>
                <a:gd name="T76" fmla="+- 0 7297 6300"/>
                <a:gd name="T77" fmla="*/ T76 w 1140"/>
                <a:gd name="T78" fmla="+- 0 4330 4330"/>
                <a:gd name="T79" fmla="*/ 4330 h 1320"/>
                <a:gd name="T80" fmla="+- 0 6442 6300"/>
                <a:gd name="T81" fmla="*/ T80 w 114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320">
                  <a:moveTo>
                    <a:pt x="142" y="0"/>
                  </a:moveTo>
                  <a:lnTo>
                    <a:pt x="87" y="11"/>
                  </a:lnTo>
                  <a:lnTo>
                    <a:pt x="42" y="41"/>
                  </a:lnTo>
                  <a:lnTo>
                    <a:pt x="11" y="87"/>
                  </a:lnTo>
                  <a:lnTo>
                    <a:pt x="0" y="142"/>
                  </a:lnTo>
                  <a:lnTo>
                    <a:pt x="0" y="1177"/>
                  </a:lnTo>
                  <a:lnTo>
                    <a:pt x="11" y="1232"/>
                  </a:lnTo>
                  <a:lnTo>
                    <a:pt x="42" y="1278"/>
                  </a:lnTo>
                  <a:lnTo>
                    <a:pt x="87" y="1308"/>
                  </a:lnTo>
                  <a:lnTo>
                    <a:pt x="142" y="1320"/>
                  </a:lnTo>
                  <a:lnTo>
                    <a:pt x="997" y="1320"/>
                  </a:lnTo>
                  <a:lnTo>
                    <a:pt x="1053" y="1308"/>
                  </a:lnTo>
                  <a:lnTo>
                    <a:pt x="1098" y="1278"/>
                  </a:lnTo>
                  <a:lnTo>
                    <a:pt x="1129" y="1232"/>
                  </a:lnTo>
                  <a:lnTo>
                    <a:pt x="1140" y="1177"/>
                  </a:lnTo>
                  <a:lnTo>
                    <a:pt x="1140" y="142"/>
                  </a:lnTo>
                  <a:lnTo>
                    <a:pt x="1129" y="87"/>
                  </a:lnTo>
                  <a:lnTo>
                    <a:pt x="1098" y="41"/>
                  </a:lnTo>
                  <a:lnTo>
                    <a:pt x="1053" y="11"/>
                  </a:lnTo>
                  <a:lnTo>
                    <a:pt x="997" y="0"/>
                  </a:lnTo>
                  <a:lnTo>
                    <a:pt x="142"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8" name="Picture 30">
              <a:extLst>
                <a:ext uri="{FF2B5EF4-FFF2-40B4-BE49-F238E27FC236}">
                  <a16:creationId xmlns:a16="http://schemas.microsoft.com/office/drawing/2014/main" xmlns="" id="{A75E6406-5BA4-4181-AE4C-4E4F9795A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0" y="4870"/>
              <a:ext cx="370" cy="12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29">
              <a:extLst>
                <a:ext uri="{FF2B5EF4-FFF2-40B4-BE49-F238E27FC236}">
                  <a16:creationId xmlns:a16="http://schemas.microsoft.com/office/drawing/2014/main" xmlns="" id="{459BDCCB-75D6-4A9E-9177-E21961E2420D}"/>
                </a:ext>
              </a:extLst>
            </p:cNvPr>
            <p:cNvSpPr>
              <a:spLocks/>
            </p:cNvSpPr>
            <p:nvPr/>
          </p:nvSpPr>
          <p:spPr bwMode="auto">
            <a:xfrm>
              <a:off x="9240" y="4330"/>
              <a:ext cx="1080" cy="1320"/>
            </a:xfrm>
            <a:custGeom>
              <a:avLst/>
              <a:gdLst>
                <a:gd name="T0" fmla="+- 0 10185 9240"/>
                <a:gd name="T1" fmla="*/ T0 w 1080"/>
                <a:gd name="T2" fmla="+- 0 4330 4330"/>
                <a:gd name="T3" fmla="*/ 4330 h 1320"/>
                <a:gd name="T4" fmla="+- 0 9375 9240"/>
                <a:gd name="T5" fmla="*/ T4 w 1080"/>
                <a:gd name="T6" fmla="+- 0 4330 4330"/>
                <a:gd name="T7" fmla="*/ 4330 h 1320"/>
                <a:gd name="T8" fmla="+- 0 9322 9240"/>
                <a:gd name="T9" fmla="*/ T8 w 1080"/>
                <a:gd name="T10" fmla="+- 0 4340 4330"/>
                <a:gd name="T11" fmla="*/ 4340 h 1320"/>
                <a:gd name="T12" fmla="+- 0 9280 9240"/>
                <a:gd name="T13" fmla="*/ T12 w 1080"/>
                <a:gd name="T14" fmla="+- 0 4369 4330"/>
                <a:gd name="T15" fmla="*/ 4369 h 1320"/>
                <a:gd name="T16" fmla="+- 0 9251 9240"/>
                <a:gd name="T17" fmla="*/ T16 w 1080"/>
                <a:gd name="T18" fmla="+- 0 4412 4330"/>
                <a:gd name="T19" fmla="*/ 4412 h 1320"/>
                <a:gd name="T20" fmla="+- 0 9240 9240"/>
                <a:gd name="T21" fmla="*/ T20 w 1080"/>
                <a:gd name="T22" fmla="+- 0 4465 4330"/>
                <a:gd name="T23" fmla="*/ 4465 h 1320"/>
                <a:gd name="T24" fmla="+- 0 9240 9240"/>
                <a:gd name="T25" fmla="*/ T24 w 1080"/>
                <a:gd name="T26" fmla="+- 0 5515 4330"/>
                <a:gd name="T27" fmla="*/ 5515 h 1320"/>
                <a:gd name="T28" fmla="+- 0 9251 9240"/>
                <a:gd name="T29" fmla="*/ T28 w 1080"/>
                <a:gd name="T30" fmla="+- 0 5567 4330"/>
                <a:gd name="T31" fmla="*/ 5567 h 1320"/>
                <a:gd name="T32" fmla="+- 0 9280 9240"/>
                <a:gd name="T33" fmla="*/ T32 w 1080"/>
                <a:gd name="T34" fmla="+- 0 5610 4330"/>
                <a:gd name="T35" fmla="*/ 5610 h 1320"/>
                <a:gd name="T36" fmla="+- 0 9322 9240"/>
                <a:gd name="T37" fmla="*/ T36 w 1080"/>
                <a:gd name="T38" fmla="+- 0 5639 4330"/>
                <a:gd name="T39" fmla="*/ 5639 h 1320"/>
                <a:gd name="T40" fmla="+- 0 9375 9240"/>
                <a:gd name="T41" fmla="*/ T40 w 1080"/>
                <a:gd name="T42" fmla="+- 0 5650 4330"/>
                <a:gd name="T43" fmla="*/ 5650 h 1320"/>
                <a:gd name="T44" fmla="+- 0 10185 9240"/>
                <a:gd name="T45" fmla="*/ T44 w 1080"/>
                <a:gd name="T46" fmla="+- 0 5650 4330"/>
                <a:gd name="T47" fmla="*/ 5650 h 1320"/>
                <a:gd name="T48" fmla="+- 0 10238 9240"/>
                <a:gd name="T49" fmla="*/ T48 w 1080"/>
                <a:gd name="T50" fmla="+- 0 5639 4330"/>
                <a:gd name="T51" fmla="*/ 5639 h 1320"/>
                <a:gd name="T52" fmla="+- 0 10280 9240"/>
                <a:gd name="T53" fmla="*/ T52 w 1080"/>
                <a:gd name="T54" fmla="+- 0 5610 4330"/>
                <a:gd name="T55" fmla="*/ 5610 h 1320"/>
                <a:gd name="T56" fmla="+- 0 10309 9240"/>
                <a:gd name="T57" fmla="*/ T56 w 1080"/>
                <a:gd name="T58" fmla="+- 0 5567 4330"/>
                <a:gd name="T59" fmla="*/ 5567 h 1320"/>
                <a:gd name="T60" fmla="+- 0 10320 9240"/>
                <a:gd name="T61" fmla="*/ T60 w 1080"/>
                <a:gd name="T62" fmla="+- 0 5515 4330"/>
                <a:gd name="T63" fmla="*/ 5515 h 1320"/>
                <a:gd name="T64" fmla="+- 0 10320 9240"/>
                <a:gd name="T65" fmla="*/ T64 w 1080"/>
                <a:gd name="T66" fmla="+- 0 4465 4330"/>
                <a:gd name="T67" fmla="*/ 4465 h 1320"/>
                <a:gd name="T68" fmla="+- 0 10309 9240"/>
                <a:gd name="T69" fmla="*/ T68 w 1080"/>
                <a:gd name="T70" fmla="+- 0 4412 4330"/>
                <a:gd name="T71" fmla="*/ 4412 h 1320"/>
                <a:gd name="T72" fmla="+- 0 10280 9240"/>
                <a:gd name="T73" fmla="*/ T72 w 1080"/>
                <a:gd name="T74" fmla="+- 0 4369 4330"/>
                <a:gd name="T75" fmla="*/ 4369 h 1320"/>
                <a:gd name="T76" fmla="+- 0 10238 9240"/>
                <a:gd name="T77" fmla="*/ T76 w 1080"/>
                <a:gd name="T78" fmla="+- 0 4340 4330"/>
                <a:gd name="T79" fmla="*/ 4340 h 1320"/>
                <a:gd name="T80" fmla="+- 0 10185 9240"/>
                <a:gd name="T81" fmla="*/ T80 w 108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80" h="1320">
                  <a:moveTo>
                    <a:pt x="945" y="0"/>
                  </a:moveTo>
                  <a:lnTo>
                    <a:pt x="135" y="0"/>
                  </a:lnTo>
                  <a:lnTo>
                    <a:pt x="82" y="10"/>
                  </a:lnTo>
                  <a:lnTo>
                    <a:pt x="40" y="39"/>
                  </a:lnTo>
                  <a:lnTo>
                    <a:pt x="11" y="82"/>
                  </a:lnTo>
                  <a:lnTo>
                    <a:pt x="0" y="135"/>
                  </a:lnTo>
                  <a:lnTo>
                    <a:pt x="0" y="1185"/>
                  </a:lnTo>
                  <a:lnTo>
                    <a:pt x="11" y="1237"/>
                  </a:lnTo>
                  <a:lnTo>
                    <a:pt x="40" y="1280"/>
                  </a:lnTo>
                  <a:lnTo>
                    <a:pt x="82" y="1309"/>
                  </a:lnTo>
                  <a:lnTo>
                    <a:pt x="135" y="1320"/>
                  </a:lnTo>
                  <a:lnTo>
                    <a:pt x="945" y="1320"/>
                  </a:lnTo>
                  <a:lnTo>
                    <a:pt x="998" y="1309"/>
                  </a:lnTo>
                  <a:lnTo>
                    <a:pt x="1040" y="1280"/>
                  </a:lnTo>
                  <a:lnTo>
                    <a:pt x="1069" y="1237"/>
                  </a:lnTo>
                  <a:lnTo>
                    <a:pt x="1080" y="1185"/>
                  </a:lnTo>
                  <a:lnTo>
                    <a:pt x="1080" y="135"/>
                  </a:lnTo>
                  <a:lnTo>
                    <a:pt x="1069" y="82"/>
                  </a:lnTo>
                  <a:lnTo>
                    <a:pt x="1040" y="39"/>
                  </a:lnTo>
                  <a:lnTo>
                    <a:pt x="998" y="10"/>
                  </a:lnTo>
                  <a:lnTo>
                    <a:pt x="945" y="0"/>
                  </a:lnTo>
                  <a:close/>
                </a:path>
              </a:pathLst>
            </a:custGeom>
            <a:solidFill>
              <a:srgbClr val="C7E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8">
              <a:extLst>
                <a:ext uri="{FF2B5EF4-FFF2-40B4-BE49-F238E27FC236}">
                  <a16:creationId xmlns:a16="http://schemas.microsoft.com/office/drawing/2014/main" xmlns="" id="{BFB96580-37A1-459E-B210-E0A2D428E0DB}"/>
                </a:ext>
              </a:extLst>
            </p:cNvPr>
            <p:cNvSpPr>
              <a:spLocks/>
            </p:cNvSpPr>
            <p:nvPr/>
          </p:nvSpPr>
          <p:spPr bwMode="auto">
            <a:xfrm>
              <a:off x="9240" y="4330"/>
              <a:ext cx="1080" cy="1320"/>
            </a:xfrm>
            <a:custGeom>
              <a:avLst/>
              <a:gdLst>
                <a:gd name="T0" fmla="+- 0 9375 9240"/>
                <a:gd name="T1" fmla="*/ T0 w 1080"/>
                <a:gd name="T2" fmla="+- 0 4330 4330"/>
                <a:gd name="T3" fmla="*/ 4330 h 1320"/>
                <a:gd name="T4" fmla="+- 0 9322 9240"/>
                <a:gd name="T5" fmla="*/ T4 w 1080"/>
                <a:gd name="T6" fmla="+- 0 4340 4330"/>
                <a:gd name="T7" fmla="*/ 4340 h 1320"/>
                <a:gd name="T8" fmla="+- 0 9280 9240"/>
                <a:gd name="T9" fmla="*/ T8 w 1080"/>
                <a:gd name="T10" fmla="+- 0 4369 4330"/>
                <a:gd name="T11" fmla="*/ 4369 h 1320"/>
                <a:gd name="T12" fmla="+- 0 9251 9240"/>
                <a:gd name="T13" fmla="*/ T12 w 1080"/>
                <a:gd name="T14" fmla="+- 0 4412 4330"/>
                <a:gd name="T15" fmla="*/ 4412 h 1320"/>
                <a:gd name="T16" fmla="+- 0 9240 9240"/>
                <a:gd name="T17" fmla="*/ T16 w 1080"/>
                <a:gd name="T18" fmla="+- 0 4465 4330"/>
                <a:gd name="T19" fmla="*/ 4465 h 1320"/>
                <a:gd name="T20" fmla="+- 0 9240 9240"/>
                <a:gd name="T21" fmla="*/ T20 w 1080"/>
                <a:gd name="T22" fmla="+- 0 5515 4330"/>
                <a:gd name="T23" fmla="*/ 5515 h 1320"/>
                <a:gd name="T24" fmla="+- 0 9251 9240"/>
                <a:gd name="T25" fmla="*/ T24 w 1080"/>
                <a:gd name="T26" fmla="+- 0 5567 4330"/>
                <a:gd name="T27" fmla="*/ 5567 h 1320"/>
                <a:gd name="T28" fmla="+- 0 9280 9240"/>
                <a:gd name="T29" fmla="*/ T28 w 1080"/>
                <a:gd name="T30" fmla="+- 0 5610 4330"/>
                <a:gd name="T31" fmla="*/ 5610 h 1320"/>
                <a:gd name="T32" fmla="+- 0 9322 9240"/>
                <a:gd name="T33" fmla="*/ T32 w 1080"/>
                <a:gd name="T34" fmla="+- 0 5639 4330"/>
                <a:gd name="T35" fmla="*/ 5639 h 1320"/>
                <a:gd name="T36" fmla="+- 0 9375 9240"/>
                <a:gd name="T37" fmla="*/ T36 w 1080"/>
                <a:gd name="T38" fmla="+- 0 5650 4330"/>
                <a:gd name="T39" fmla="*/ 5650 h 1320"/>
                <a:gd name="T40" fmla="+- 0 10185 9240"/>
                <a:gd name="T41" fmla="*/ T40 w 1080"/>
                <a:gd name="T42" fmla="+- 0 5650 4330"/>
                <a:gd name="T43" fmla="*/ 5650 h 1320"/>
                <a:gd name="T44" fmla="+- 0 10238 9240"/>
                <a:gd name="T45" fmla="*/ T44 w 1080"/>
                <a:gd name="T46" fmla="+- 0 5639 4330"/>
                <a:gd name="T47" fmla="*/ 5639 h 1320"/>
                <a:gd name="T48" fmla="+- 0 10280 9240"/>
                <a:gd name="T49" fmla="*/ T48 w 1080"/>
                <a:gd name="T50" fmla="+- 0 5610 4330"/>
                <a:gd name="T51" fmla="*/ 5610 h 1320"/>
                <a:gd name="T52" fmla="+- 0 10309 9240"/>
                <a:gd name="T53" fmla="*/ T52 w 1080"/>
                <a:gd name="T54" fmla="+- 0 5567 4330"/>
                <a:gd name="T55" fmla="*/ 5567 h 1320"/>
                <a:gd name="T56" fmla="+- 0 10320 9240"/>
                <a:gd name="T57" fmla="*/ T56 w 1080"/>
                <a:gd name="T58" fmla="+- 0 5515 4330"/>
                <a:gd name="T59" fmla="*/ 5515 h 1320"/>
                <a:gd name="T60" fmla="+- 0 10320 9240"/>
                <a:gd name="T61" fmla="*/ T60 w 1080"/>
                <a:gd name="T62" fmla="+- 0 4465 4330"/>
                <a:gd name="T63" fmla="*/ 4465 h 1320"/>
                <a:gd name="T64" fmla="+- 0 10309 9240"/>
                <a:gd name="T65" fmla="*/ T64 w 1080"/>
                <a:gd name="T66" fmla="+- 0 4412 4330"/>
                <a:gd name="T67" fmla="*/ 4412 h 1320"/>
                <a:gd name="T68" fmla="+- 0 10280 9240"/>
                <a:gd name="T69" fmla="*/ T68 w 1080"/>
                <a:gd name="T70" fmla="+- 0 4369 4330"/>
                <a:gd name="T71" fmla="*/ 4369 h 1320"/>
                <a:gd name="T72" fmla="+- 0 10238 9240"/>
                <a:gd name="T73" fmla="*/ T72 w 1080"/>
                <a:gd name="T74" fmla="+- 0 4340 4330"/>
                <a:gd name="T75" fmla="*/ 4340 h 1320"/>
                <a:gd name="T76" fmla="+- 0 10185 9240"/>
                <a:gd name="T77" fmla="*/ T76 w 1080"/>
                <a:gd name="T78" fmla="+- 0 4330 4330"/>
                <a:gd name="T79" fmla="*/ 4330 h 1320"/>
                <a:gd name="T80" fmla="+- 0 9375 9240"/>
                <a:gd name="T81" fmla="*/ T80 w 108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80" h="1320">
                  <a:moveTo>
                    <a:pt x="135" y="0"/>
                  </a:moveTo>
                  <a:lnTo>
                    <a:pt x="82" y="10"/>
                  </a:lnTo>
                  <a:lnTo>
                    <a:pt x="40" y="39"/>
                  </a:lnTo>
                  <a:lnTo>
                    <a:pt x="11" y="82"/>
                  </a:lnTo>
                  <a:lnTo>
                    <a:pt x="0" y="135"/>
                  </a:lnTo>
                  <a:lnTo>
                    <a:pt x="0" y="1185"/>
                  </a:lnTo>
                  <a:lnTo>
                    <a:pt x="11" y="1237"/>
                  </a:lnTo>
                  <a:lnTo>
                    <a:pt x="40" y="1280"/>
                  </a:lnTo>
                  <a:lnTo>
                    <a:pt x="82" y="1309"/>
                  </a:lnTo>
                  <a:lnTo>
                    <a:pt x="135" y="1320"/>
                  </a:lnTo>
                  <a:lnTo>
                    <a:pt x="945" y="1320"/>
                  </a:lnTo>
                  <a:lnTo>
                    <a:pt x="998" y="1309"/>
                  </a:lnTo>
                  <a:lnTo>
                    <a:pt x="1040" y="1280"/>
                  </a:lnTo>
                  <a:lnTo>
                    <a:pt x="1069" y="1237"/>
                  </a:lnTo>
                  <a:lnTo>
                    <a:pt x="1080" y="1185"/>
                  </a:lnTo>
                  <a:lnTo>
                    <a:pt x="1080" y="135"/>
                  </a:lnTo>
                  <a:lnTo>
                    <a:pt x="1069" y="82"/>
                  </a:lnTo>
                  <a:lnTo>
                    <a:pt x="1040" y="39"/>
                  </a:lnTo>
                  <a:lnTo>
                    <a:pt x="998" y="10"/>
                  </a:lnTo>
                  <a:lnTo>
                    <a:pt x="945" y="0"/>
                  </a:lnTo>
                  <a:lnTo>
                    <a:pt x="135"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75" name="Picture 27">
              <a:extLst>
                <a:ext uri="{FF2B5EF4-FFF2-40B4-BE49-F238E27FC236}">
                  <a16:creationId xmlns:a16="http://schemas.microsoft.com/office/drawing/2014/main" xmlns="" id="{BB391407-E1A6-46C3-A6A5-545CCE785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0" y="4870"/>
              <a:ext cx="370" cy="12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6">
              <a:extLst>
                <a:ext uri="{FF2B5EF4-FFF2-40B4-BE49-F238E27FC236}">
                  <a16:creationId xmlns:a16="http://schemas.microsoft.com/office/drawing/2014/main" xmlns="" id="{CE6C80E9-0392-4717-B669-4ED28A3E60CF}"/>
                </a:ext>
              </a:extLst>
            </p:cNvPr>
            <p:cNvSpPr>
              <a:spLocks/>
            </p:cNvSpPr>
            <p:nvPr/>
          </p:nvSpPr>
          <p:spPr bwMode="auto">
            <a:xfrm>
              <a:off x="10680" y="4330"/>
              <a:ext cx="1140" cy="1320"/>
            </a:xfrm>
            <a:custGeom>
              <a:avLst/>
              <a:gdLst>
                <a:gd name="T0" fmla="+- 0 11677 10680"/>
                <a:gd name="T1" fmla="*/ T0 w 1140"/>
                <a:gd name="T2" fmla="+- 0 4330 4330"/>
                <a:gd name="T3" fmla="*/ 4330 h 1320"/>
                <a:gd name="T4" fmla="+- 0 10822 10680"/>
                <a:gd name="T5" fmla="*/ T4 w 1140"/>
                <a:gd name="T6" fmla="+- 0 4330 4330"/>
                <a:gd name="T7" fmla="*/ 4330 h 1320"/>
                <a:gd name="T8" fmla="+- 0 10767 10680"/>
                <a:gd name="T9" fmla="*/ T8 w 1140"/>
                <a:gd name="T10" fmla="+- 0 4341 4330"/>
                <a:gd name="T11" fmla="*/ 4341 h 1320"/>
                <a:gd name="T12" fmla="+- 0 10722 10680"/>
                <a:gd name="T13" fmla="*/ T12 w 1140"/>
                <a:gd name="T14" fmla="+- 0 4371 4330"/>
                <a:gd name="T15" fmla="*/ 4371 h 1320"/>
                <a:gd name="T16" fmla="+- 0 10691 10680"/>
                <a:gd name="T17" fmla="*/ T16 w 1140"/>
                <a:gd name="T18" fmla="+- 0 4417 4330"/>
                <a:gd name="T19" fmla="*/ 4417 h 1320"/>
                <a:gd name="T20" fmla="+- 0 10680 10680"/>
                <a:gd name="T21" fmla="*/ T20 w 1140"/>
                <a:gd name="T22" fmla="+- 0 4472 4330"/>
                <a:gd name="T23" fmla="*/ 4472 h 1320"/>
                <a:gd name="T24" fmla="+- 0 10680 10680"/>
                <a:gd name="T25" fmla="*/ T24 w 1140"/>
                <a:gd name="T26" fmla="+- 0 5507 4330"/>
                <a:gd name="T27" fmla="*/ 5507 h 1320"/>
                <a:gd name="T28" fmla="+- 0 10691 10680"/>
                <a:gd name="T29" fmla="*/ T28 w 1140"/>
                <a:gd name="T30" fmla="+- 0 5562 4330"/>
                <a:gd name="T31" fmla="*/ 5562 h 1320"/>
                <a:gd name="T32" fmla="+- 0 10722 10680"/>
                <a:gd name="T33" fmla="*/ T32 w 1140"/>
                <a:gd name="T34" fmla="+- 0 5608 4330"/>
                <a:gd name="T35" fmla="*/ 5608 h 1320"/>
                <a:gd name="T36" fmla="+- 0 10767 10680"/>
                <a:gd name="T37" fmla="*/ T36 w 1140"/>
                <a:gd name="T38" fmla="+- 0 5638 4330"/>
                <a:gd name="T39" fmla="*/ 5638 h 1320"/>
                <a:gd name="T40" fmla="+- 0 10822 10680"/>
                <a:gd name="T41" fmla="*/ T40 w 1140"/>
                <a:gd name="T42" fmla="+- 0 5650 4330"/>
                <a:gd name="T43" fmla="*/ 5650 h 1320"/>
                <a:gd name="T44" fmla="+- 0 11677 10680"/>
                <a:gd name="T45" fmla="*/ T44 w 1140"/>
                <a:gd name="T46" fmla="+- 0 5650 4330"/>
                <a:gd name="T47" fmla="*/ 5650 h 1320"/>
                <a:gd name="T48" fmla="+- 0 11733 10680"/>
                <a:gd name="T49" fmla="*/ T48 w 1140"/>
                <a:gd name="T50" fmla="+- 0 5638 4330"/>
                <a:gd name="T51" fmla="*/ 5638 h 1320"/>
                <a:gd name="T52" fmla="+- 0 11778 10680"/>
                <a:gd name="T53" fmla="*/ T52 w 1140"/>
                <a:gd name="T54" fmla="+- 0 5608 4330"/>
                <a:gd name="T55" fmla="*/ 5608 h 1320"/>
                <a:gd name="T56" fmla="+- 0 11809 10680"/>
                <a:gd name="T57" fmla="*/ T56 w 1140"/>
                <a:gd name="T58" fmla="+- 0 5562 4330"/>
                <a:gd name="T59" fmla="*/ 5562 h 1320"/>
                <a:gd name="T60" fmla="+- 0 11820 10680"/>
                <a:gd name="T61" fmla="*/ T60 w 1140"/>
                <a:gd name="T62" fmla="+- 0 5507 4330"/>
                <a:gd name="T63" fmla="*/ 5507 h 1320"/>
                <a:gd name="T64" fmla="+- 0 11820 10680"/>
                <a:gd name="T65" fmla="*/ T64 w 1140"/>
                <a:gd name="T66" fmla="+- 0 4472 4330"/>
                <a:gd name="T67" fmla="*/ 4472 h 1320"/>
                <a:gd name="T68" fmla="+- 0 11809 10680"/>
                <a:gd name="T69" fmla="*/ T68 w 1140"/>
                <a:gd name="T70" fmla="+- 0 4417 4330"/>
                <a:gd name="T71" fmla="*/ 4417 h 1320"/>
                <a:gd name="T72" fmla="+- 0 11778 10680"/>
                <a:gd name="T73" fmla="*/ T72 w 1140"/>
                <a:gd name="T74" fmla="+- 0 4371 4330"/>
                <a:gd name="T75" fmla="*/ 4371 h 1320"/>
                <a:gd name="T76" fmla="+- 0 11733 10680"/>
                <a:gd name="T77" fmla="*/ T76 w 1140"/>
                <a:gd name="T78" fmla="+- 0 4341 4330"/>
                <a:gd name="T79" fmla="*/ 4341 h 1320"/>
                <a:gd name="T80" fmla="+- 0 11677 10680"/>
                <a:gd name="T81" fmla="*/ T80 w 114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320">
                  <a:moveTo>
                    <a:pt x="997" y="0"/>
                  </a:moveTo>
                  <a:lnTo>
                    <a:pt x="142" y="0"/>
                  </a:lnTo>
                  <a:lnTo>
                    <a:pt x="87" y="11"/>
                  </a:lnTo>
                  <a:lnTo>
                    <a:pt x="42" y="41"/>
                  </a:lnTo>
                  <a:lnTo>
                    <a:pt x="11" y="87"/>
                  </a:lnTo>
                  <a:lnTo>
                    <a:pt x="0" y="142"/>
                  </a:lnTo>
                  <a:lnTo>
                    <a:pt x="0" y="1177"/>
                  </a:lnTo>
                  <a:lnTo>
                    <a:pt x="11" y="1232"/>
                  </a:lnTo>
                  <a:lnTo>
                    <a:pt x="42" y="1278"/>
                  </a:lnTo>
                  <a:lnTo>
                    <a:pt x="87" y="1308"/>
                  </a:lnTo>
                  <a:lnTo>
                    <a:pt x="142" y="1320"/>
                  </a:lnTo>
                  <a:lnTo>
                    <a:pt x="997" y="1320"/>
                  </a:lnTo>
                  <a:lnTo>
                    <a:pt x="1053" y="1308"/>
                  </a:lnTo>
                  <a:lnTo>
                    <a:pt x="1098" y="1278"/>
                  </a:lnTo>
                  <a:lnTo>
                    <a:pt x="1129" y="1232"/>
                  </a:lnTo>
                  <a:lnTo>
                    <a:pt x="1140" y="1177"/>
                  </a:lnTo>
                  <a:lnTo>
                    <a:pt x="1140" y="142"/>
                  </a:lnTo>
                  <a:lnTo>
                    <a:pt x="1129" y="87"/>
                  </a:lnTo>
                  <a:lnTo>
                    <a:pt x="1098" y="41"/>
                  </a:lnTo>
                  <a:lnTo>
                    <a:pt x="1053" y="11"/>
                  </a:lnTo>
                  <a:lnTo>
                    <a:pt x="997" y="0"/>
                  </a:lnTo>
                  <a:close/>
                </a:path>
              </a:pathLst>
            </a:custGeom>
            <a:solidFill>
              <a:srgbClr val="C7E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5">
              <a:extLst>
                <a:ext uri="{FF2B5EF4-FFF2-40B4-BE49-F238E27FC236}">
                  <a16:creationId xmlns:a16="http://schemas.microsoft.com/office/drawing/2014/main" xmlns="" id="{7141F143-3EDB-40F3-836E-A4FB6C0A1CCB}"/>
                </a:ext>
              </a:extLst>
            </p:cNvPr>
            <p:cNvSpPr>
              <a:spLocks/>
            </p:cNvSpPr>
            <p:nvPr/>
          </p:nvSpPr>
          <p:spPr bwMode="auto">
            <a:xfrm>
              <a:off x="10680" y="4330"/>
              <a:ext cx="1140" cy="1320"/>
            </a:xfrm>
            <a:custGeom>
              <a:avLst/>
              <a:gdLst>
                <a:gd name="T0" fmla="+- 0 10822 10680"/>
                <a:gd name="T1" fmla="*/ T0 w 1140"/>
                <a:gd name="T2" fmla="+- 0 4330 4330"/>
                <a:gd name="T3" fmla="*/ 4330 h 1320"/>
                <a:gd name="T4" fmla="+- 0 10767 10680"/>
                <a:gd name="T5" fmla="*/ T4 w 1140"/>
                <a:gd name="T6" fmla="+- 0 4341 4330"/>
                <a:gd name="T7" fmla="*/ 4341 h 1320"/>
                <a:gd name="T8" fmla="+- 0 10722 10680"/>
                <a:gd name="T9" fmla="*/ T8 w 1140"/>
                <a:gd name="T10" fmla="+- 0 4371 4330"/>
                <a:gd name="T11" fmla="*/ 4371 h 1320"/>
                <a:gd name="T12" fmla="+- 0 10691 10680"/>
                <a:gd name="T13" fmla="*/ T12 w 1140"/>
                <a:gd name="T14" fmla="+- 0 4417 4330"/>
                <a:gd name="T15" fmla="*/ 4417 h 1320"/>
                <a:gd name="T16" fmla="+- 0 10680 10680"/>
                <a:gd name="T17" fmla="*/ T16 w 1140"/>
                <a:gd name="T18" fmla="+- 0 4472 4330"/>
                <a:gd name="T19" fmla="*/ 4472 h 1320"/>
                <a:gd name="T20" fmla="+- 0 10680 10680"/>
                <a:gd name="T21" fmla="*/ T20 w 1140"/>
                <a:gd name="T22" fmla="+- 0 5507 4330"/>
                <a:gd name="T23" fmla="*/ 5507 h 1320"/>
                <a:gd name="T24" fmla="+- 0 10691 10680"/>
                <a:gd name="T25" fmla="*/ T24 w 1140"/>
                <a:gd name="T26" fmla="+- 0 5562 4330"/>
                <a:gd name="T27" fmla="*/ 5562 h 1320"/>
                <a:gd name="T28" fmla="+- 0 10722 10680"/>
                <a:gd name="T29" fmla="*/ T28 w 1140"/>
                <a:gd name="T30" fmla="+- 0 5608 4330"/>
                <a:gd name="T31" fmla="*/ 5608 h 1320"/>
                <a:gd name="T32" fmla="+- 0 10767 10680"/>
                <a:gd name="T33" fmla="*/ T32 w 1140"/>
                <a:gd name="T34" fmla="+- 0 5638 4330"/>
                <a:gd name="T35" fmla="*/ 5638 h 1320"/>
                <a:gd name="T36" fmla="+- 0 10822 10680"/>
                <a:gd name="T37" fmla="*/ T36 w 1140"/>
                <a:gd name="T38" fmla="+- 0 5650 4330"/>
                <a:gd name="T39" fmla="*/ 5650 h 1320"/>
                <a:gd name="T40" fmla="+- 0 11677 10680"/>
                <a:gd name="T41" fmla="*/ T40 w 1140"/>
                <a:gd name="T42" fmla="+- 0 5650 4330"/>
                <a:gd name="T43" fmla="*/ 5650 h 1320"/>
                <a:gd name="T44" fmla="+- 0 11733 10680"/>
                <a:gd name="T45" fmla="*/ T44 w 1140"/>
                <a:gd name="T46" fmla="+- 0 5638 4330"/>
                <a:gd name="T47" fmla="*/ 5638 h 1320"/>
                <a:gd name="T48" fmla="+- 0 11778 10680"/>
                <a:gd name="T49" fmla="*/ T48 w 1140"/>
                <a:gd name="T50" fmla="+- 0 5608 4330"/>
                <a:gd name="T51" fmla="*/ 5608 h 1320"/>
                <a:gd name="T52" fmla="+- 0 11809 10680"/>
                <a:gd name="T53" fmla="*/ T52 w 1140"/>
                <a:gd name="T54" fmla="+- 0 5562 4330"/>
                <a:gd name="T55" fmla="*/ 5562 h 1320"/>
                <a:gd name="T56" fmla="+- 0 11820 10680"/>
                <a:gd name="T57" fmla="*/ T56 w 1140"/>
                <a:gd name="T58" fmla="+- 0 5507 4330"/>
                <a:gd name="T59" fmla="*/ 5507 h 1320"/>
                <a:gd name="T60" fmla="+- 0 11820 10680"/>
                <a:gd name="T61" fmla="*/ T60 w 1140"/>
                <a:gd name="T62" fmla="+- 0 4472 4330"/>
                <a:gd name="T63" fmla="*/ 4472 h 1320"/>
                <a:gd name="T64" fmla="+- 0 11809 10680"/>
                <a:gd name="T65" fmla="*/ T64 w 1140"/>
                <a:gd name="T66" fmla="+- 0 4417 4330"/>
                <a:gd name="T67" fmla="*/ 4417 h 1320"/>
                <a:gd name="T68" fmla="+- 0 11778 10680"/>
                <a:gd name="T69" fmla="*/ T68 w 1140"/>
                <a:gd name="T70" fmla="+- 0 4371 4330"/>
                <a:gd name="T71" fmla="*/ 4371 h 1320"/>
                <a:gd name="T72" fmla="+- 0 11733 10680"/>
                <a:gd name="T73" fmla="*/ T72 w 1140"/>
                <a:gd name="T74" fmla="+- 0 4341 4330"/>
                <a:gd name="T75" fmla="*/ 4341 h 1320"/>
                <a:gd name="T76" fmla="+- 0 11677 10680"/>
                <a:gd name="T77" fmla="*/ T76 w 1140"/>
                <a:gd name="T78" fmla="+- 0 4330 4330"/>
                <a:gd name="T79" fmla="*/ 4330 h 1320"/>
                <a:gd name="T80" fmla="+- 0 10822 10680"/>
                <a:gd name="T81" fmla="*/ T80 w 114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40" h="1320">
                  <a:moveTo>
                    <a:pt x="142" y="0"/>
                  </a:moveTo>
                  <a:lnTo>
                    <a:pt x="87" y="11"/>
                  </a:lnTo>
                  <a:lnTo>
                    <a:pt x="42" y="41"/>
                  </a:lnTo>
                  <a:lnTo>
                    <a:pt x="11" y="87"/>
                  </a:lnTo>
                  <a:lnTo>
                    <a:pt x="0" y="142"/>
                  </a:lnTo>
                  <a:lnTo>
                    <a:pt x="0" y="1177"/>
                  </a:lnTo>
                  <a:lnTo>
                    <a:pt x="11" y="1232"/>
                  </a:lnTo>
                  <a:lnTo>
                    <a:pt x="42" y="1278"/>
                  </a:lnTo>
                  <a:lnTo>
                    <a:pt x="87" y="1308"/>
                  </a:lnTo>
                  <a:lnTo>
                    <a:pt x="142" y="1320"/>
                  </a:lnTo>
                  <a:lnTo>
                    <a:pt x="997" y="1320"/>
                  </a:lnTo>
                  <a:lnTo>
                    <a:pt x="1053" y="1308"/>
                  </a:lnTo>
                  <a:lnTo>
                    <a:pt x="1098" y="1278"/>
                  </a:lnTo>
                  <a:lnTo>
                    <a:pt x="1129" y="1232"/>
                  </a:lnTo>
                  <a:lnTo>
                    <a:pt x="1140" y="1177"/>
                  </a:lnTo>
                  <a:lnTo>
                    <a:pt x="1140" y="142"/>
                  </a:lnTo>
                  <a:lnTo>
                    <a:pt x="1129" y="87"/>
                  </a:lnTo>
                  <a:lnTo>
                    <a:pt x="1098" y="41"/>
                  </a:lnTo>
                  <a:lnTo>
                    <a:pt x="1053" y="11"/>
                  </a:lnTo>
                  <a:lnTo>
                    <a:pt x="997" y="0"/>
                  </a:lnTo>
                  <a:lnTo>
                    <a:pt x="142"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24">
              <a:extLst>
                <a:ext uri="{FF2B5EF4-FFF2-40B4-BE49-F238E27FC236}">
                  <a16:creationId xmlns:a16="http://schemas.microsoft.com/office/drawing/2014/main" xmlns="" id="{54F3C1E8-CAEE-4698-A865-D2265ED7A734}"/>
                </a:ext>
              </a:extLst>
            </p:cNvPr>
            <p:cNvSpPr>
              <a:spLocks/>
            </p:cNvSpPr>
            <p:nvPr/>
          </p:nvSpPr>
          <p:spPr bwMode="auto">
            <a:xfrm>
              <a:off x="11269" y="3430"/>
              <a:ext cx="911" cy="911"/>
            </a:xfrm>
            <a:custGeom>
              <a:avLst/>
              <a:gdLst>
                <a:gd name="T0" fmla="+- 0 12088 11269"/>
                <a:gd name="T1" fmla="*/ T0 w 911"/>
                <a:gd name="T2" fmla="+- 0 3507 3430"/>
                <a:gd name="T3" fmla="*/ 3507 h 911"/>
                <a:gd name="T4" fmla="+- 0 11273 11269"/>
                <a:gd name="T5" fmla="*/ T4 w 911"/>
                <a:gd name="T6" fmla="+- 0 4322 3430"/>
                <a:gd name="T7" fmla="*/ 4322 h 911"/>
                <a:gd name="T8" fmla="+- 0 11269 11269"/>
                <a:gd name="T9" fmla="*/ T8 w 911"/>
                <a:gd name="T10" fmla="+- 0 4326 3430"/>
                <a:gd name="T11" fmla="*/ 4326 h 911"/>
                <a:gd name="T12" fmla="+- 0 11269 11269"/>
                <a:gd name="T13" fmla="*/ T12 w 911"/>
                <a:gd name="T14" fmla="+- 0 4333 3430"/>
                <a:gd name="T15" fmla="*/ 4333 h 911"/>
                <a:gd name="T16" fmla="+- 0 11277 11269"/>
                <a:gd name="T17" fmla="*/ T16 w 911"/>
                <a:gd name="T18" fmla="+- 0 4341 3430"/>
                <a:gd name="T19" fmla="*/ 4341 h 911"/>
                <a:gd name="T20" fmla="+- 0 11283 11269"/>
                <a:gd name="T21" fmla="*/ T20 w 911"/>
                <a:gd name="T22" fmla="+- 0 4341 3430"/>
                <a:gd name="T23" fmla="*/ 4341 h 911"/>
                <a:gd name="T24" fmla="+- 0 11287 11269"/>
                <a:gd name="T25" fmla="*/ T24 w 911"/>
                <a:gd name="T26" fmla="+- 0 4337 3430"/>
                <a:gd name="T27" fmla="*/ 4337 h 911"/>
                <a:gd name="T28" fmla="+- 0 12102 11269"/>
                <a:gd name="T29" fmla="*/ T28 w 911"/>
                <a:gd name="T30" fmla="+- 0 3522 3430"/>
                <a:gd name="T31" fmla="*/ 3522 h 911"/>
                <a:gd name="T32" fmla="+- 0 12088 11269"/>
                <a:gd name="T33" fmla="*/ T32 w 911"/>
                <a:gd name="T34" fmla="+- 0 3507 3430"/>
                <a:gd name="T35" fmla="*/ 3507 h 911"/>
                <a:gd name="T36" fmla="+- 0 12160 11269"/>
                <a:gd name="T37" fmla="*/ T36 w 911"/>
                <a:gd name="T38" fmla="+- 0 3489 3430"/>
                <a:gd name="T39" fmla="*/ 3489 h 911"/>
                <a:gd name="T40" fmla="+- 0 12112 11269"/>
                <a:gd name="T41" fmla="*/ T40 w 911"/>
                <a:gd name="T42" fmla="+- 0 3489 3430"/>
                <a:gd name="T43" fmla="*/ 3489 h 911"/>
                <a:gd name="T44" fmla="+- 0 12120 11269"/>
                <a:gd name="T45" fmla="*/ T44 w 911"/>
                <a:gd name="T46" fmla="+- 0 3497 3430"/>
                <a:gd name="T47" fmla="*/ 3497 h 911"/>
                <a:gd name="T48" fmla="+- 0 12120 11269"/>
                <a:gd name="T49" fmla="*/ T48 w 911"/>
                <a:gd name="T50" fmla="+- 0 3503 3430"/>
                <a:gd name="T51" fmla="*/ 3503 h 911"/>
                <a:gd name="T52" fmla="+- 0 12116 11269"/>
                <a:gd name="T53" fmla="*/ T52 w 911"/>
                <a:gd name="T54" fmla="+- 0 3507 3430"/>
                <a:gd name="T55" fmla="*/ 3507 h 911"/>
                <a:gd name="T56" fmla="+- 0 12102 11269"/>
                <a:gd name="T57" fmla="*/ T56 w 911"/>
                <a:gd name="T58" fmla="+- 0 3522 3430"/>
                <a:gd name="T59" fmla="*/ 3522 h 911"/>
                <a:gd name="T60" fmla="+- 0 12138 11269"/>
                <a:gd name="T61" fmla="*/ T60 w 911"/>
                <a:gd name="T62" fmla="+- 0 3557 3430"/>
                <a:gd name="T63" fmla="*/ 3557 h 911"/>
                <a:gd name="T64" fmla="+- 0 12160 11269"/>
                <a:gd name="T65" fmla="*/ T64 w 911"/>
                <a:gd name="T66" fmla="+- 0 3489 3430"/>
                <a:gd name="T67" fmla="*/ 3489 h 911"/>
                <a:gd name="T68" fmla="+- 0 12112 11269"/>
                <a:gd name="T69" fmla="*/ T68 w 911"/>
                <a:gd name="T70" fmla="+- 0 3489 3430"/>
                <a:gd name="T71" fmla="*/ 3489 h 911"/>
                <a:gd name="T72" fmla="+- 0 12106 11269"/>
                <a:gd name="T73" fmla="*/ T72 w 911"/>
                <a:gd name="T74" fmla="+- 0 3489 3430"/>
                <a:gd name="T75" fmla="*/ 3489 h 911"/>
                <a:gd name="T76" fmla="+- 0 12102 11269"/>
                <a:gd name="T77" fmla="*/ T76 w 911"/>
                <a:gd name="T78" fmla="+- 0 3493 3430"/>
                <a:gd name="T79" fmla="*/ 3493 h 911"/>
                <a:gd name="T80" fmla="+- 0 12088 11269"/>
                <a:gd name="T81" fmla="*/ T80 w 911"/>
                <a:gd name="T82" fmla="+- 0 3507 3430"/>
                <a:gd name="T83" fmla="*/ 3507 h 911"/>
                <a:gd name="T84" fmla="+- 0 12102 11269"/>
                <a:gd name="T85" fmla="*/ T84 w 911"/>
                <a:gd name="T86" fmla="+- 0 3522 3430"/>
                <a:gd name="T87" fmla="*/ 3522 h 911"/>
                <a:gd name="T88" fmla="+- 0 12116 11269"/>
                <a:gd name="T89" fmla="*/ T88 w 911"/>
                <a:gd name="T90" fmla="+- 0 3507 3430"/>
                <a:gd name="T91" fmla="*/ 3507 h 911"/>
                <a:gd name="T92" fmla="+- 0 12120 11269"/>
                <a:gd name="T93" fmla="*/ T92 w 911"/>
                <a:gd name="T94" fmla="+- 0 3503 3430"/>
                <a:gd name="T95" fmla="*/ 3503 h 911"/>
                <a:gd name="T96" fmla="+- 0 12120 11269"/>
                <a:gd name="T97" fmla="*/ T96 w 911"/>
                <a:gd name="T98" fmla="+- 0 3497 3430"/>
                <a:gd name="T99" fmla="*/ 3497 h 911"/>
                <a:gd name="T100" fmla="+- 0 12112 11269"/>
                <a:gd name="T101" fmla="*/ T100 w 911"/>
                <a:gd name="T102" fmla="+- 0 3489 3430"/>
                <a:gd name="T103" fmla="*/ 3489 h 911"/>
                <a:gd name="T104" fmla="+- 0 12180 11269"/>
                <a:gd name="T105" fmla="*/ T104 w 911"/>
                <a:gd name="T106" fmla="+- 0 3430 3430"/>
                <a:gd name="T107" fmla="*/ 3430 h 911"/>
                <a:gd name="T108" fmla="+- 0 12053 11269"/>
                <a:gd name="T109" fmla="*/ T108 w 911"/>
                <a:gd name="T110" fmla="+- 0 3472 3430"/>
                <a:gd name="T111" fmla="*/ 3472 h 911"/>
                <a:gd name="T112" fmla="+- 0 12088 11269"/>
                <a:gd name="T113" fmla="*/ T112 w 911"/>
                <a:gd name="T114" fmla="+- 0 3507 3430"/>
                <a:gd name="T115" fmla="*/ 3507 h 911"/>
                <a:gd name="T116" fmla="+- 0 12102 11269"/>
                <a:gd name="T117" fmla="*/ T116 w 911"/>
                <a:gd name="T118" fmla="+- 0 3493 3430"/>
                <a:gd name="T119" fmla="*/ 3493 h 911"/>
                <a:gd name="T120" fmla="+- 0 12106 11269"/>
                <a:gd name="T121" fmla="*/ T120 w 911"/>
                <a:gd name="T122" fmla="+- 0 3489 3430"/>
                <a:gd name="T123" fmla="*/ 3489 h 911"/>
                <a:gd name="T124" fmla="+- 0 12160 11269"/>
                <a:gd name="T125" fmla="*/ T124 w 911"/>
                <a:gd name="T126" fmla="+- 0 3489 3430"/>
                <a:gd name="T127" fmla="*/ 3489 h 911"/>
                <a:gd name="T128" fmla="+- 0 12180 11269"/>
                <a:gd name="T129" fmla="*/ T128 w 911"/>
                <a:gd name="T130" fmla="+- 0 3430 3430"/>
                <a:gd name="T131" fmla="*/ 3430 h 9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911" h="911">
                  <a:moveTo>
                    <a:pt x="819" y="77"/>
                  </a:moveTo>
                  <a:lnTo>
                    <a:pt x="4" y="892"/>
                  </a:lnTo>
                  <a:lnTo>
                    <a:pt x="0" y="896"/>
                  </a:lnTo>
                  <a:lnTo>
                    <a:pt x="0" y="903"/>
                  </a:lnTo>
                  <a:lnTo>
                    <a:pt x="8" y="911"/>
                  </a:lnTo>
                  <a:lnTo>
                    <a:pt x="14" y="911"/>
                  </a:lnTo>
                  <a:lnTo>
                    <a:pt x="18" y="907"/>
                  </a:lnTo>
                  <a:lnTo>
                    <a:pt x="833" y="92"/>
                  </a:lnTo>
                  <a:lnTo>
                    <a:pt x="819" y="77"/>
                  </a:lnTo>
                  <a:close/>
                  <a:moveTo>
                    <a:pt x="891" y="59"/>
                  </a:moveTo>
                  <a:lnTo>
                    <a:pt x="843" y="59"/>
                  </a:lnTo>
                  <a:lnTo>
                    <a:pt x="851" y="67"/>
                  </a:lnTo>
                  <a:lnTo>
                    <a:pt x="851" y="73"/>
                  </a:lnTo>
                  <a:lnTo>
                    <a:pt x="847" y="77"/>
                  </a:lnTo>
                  <a:lnTo>
                    <a:pt x="833" y="92"/>
                  </a:lnTo>
                  <a:lnTo>
                    <a:pt x="869" y="127"/>
                  </a:lnTo>
                  <a:lnTo>
                    <a:pt x="891" y="59"/>
                  </a:lnTo>
                  <a:close/>
                  <a:moveTo>
                    <a:pt x="843" y="59"/>
                  </a:moveTo>
                  <a:lnTo>
                    <a:pt x="837" y="59"/>
                  </a:lnTo>
                  <a:lnTo>
                    <a:pt x="833" y="63"/>
                  </a:lnTo>
                  <a:lnTo>
                    <a:pt x="819" y="77"/>
                  </a:lnTo>
                  <a:lnTo>
                    <a:pt x="833" y="92"/>
                  </a:lnTo>
                  <a:lnTo>
                    <a:pt x="847" y="77"/>
                  </a:lnTo>
                  <a:lnTo>
                    <a:pt x="851" y="73"/>
                  </a:lnTo>
                  <a:lnTo>
                    <a:pt x="851" y="67"/>
                  </a:lnTo>
                  <a:lnTo>
                    <a:pt x="843" y="59"/>
                  </a:lnTo>
                  <a:close/>
                  <a:moveTo>
                    <a:pt x="911" y="0"/>
                  </a:moveTo>
                  <a:lnTo>
                    <a:pt x="784" y="42"/>
                  </a:lnTo>
                  <a:lnTo>
                    <a:pt x="819" y="77"/>
                  </a:lnTo>
                  <a:lnTo>
                    <a:pt x="833" y="63"/>
                  </a:lnTo>
                  <a:lnTo>
                    <a:pt x="837" y="59"/>
                  </a:lnTo>
                  <a:lnTo>
                    <a:pt x="891" y="59"/>
                  </a:lnTo>
                  <a:lnTo>
                    <a:pt x="9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a:extLst>
                <a:ext uri="{FF2B5EF4-FFF2-40B4-BE49-F238E27FC236}">
                  <a16:creationId xmlns:a16="http://schemas.microsoft.com/office/drawing/2014/main" xmlns="" id="{B444B344-F0F4-47BD-B975-D7CD3F9F2C49}"/>
                </a:ext>
              </a:extLst>
            </p:cNvPr>
            <p:cNvSpPr>
              <a:spLocks/>
            </p:cNvSpPr>
            <p:nvPr/>
          </p:nvSpPr>
          <p:spPr bwMode="auto">
            <a:xfrm>
              <a:off x="7800" y="4330"/>
              <a:ext cx="1080" cy="1320"/>
            </a:xfrm>
            <a:custGeom>
              <a:avLst/>
              <a:gdLst>
                <a:gd name="T0" fmla="+- 0 8745 7800"/>
                <a:gd name="T1" fmla="*/ T0 w 1080"/>
                <a:gd name="T2" fmla="+- 0 4330 4330"/>
                <a:gd name="T3" fmla="*/ 4330 h 1320"/>
                <a:gd name="T4" fmla="+- 0 7935 7800"/>
                <a:gd name="T5" fmla="*/ T4 w 1080"/>
                <a:gd name="T6" fmla="+- 0 4330 4330"/>
                <a:gd name="T7" fmla="*/ 4330 h 1320"/>
                <a:gd name="T8" fmla="+- 0 7882 7800"/>
                <a:gd name="T9" fmla="*/ T8 w 1080"/>
                <a:gd name="T10" fmla="+- 0 4340 4330"/>
                <a:gd name="T11" fmla="*/ 4340 h 1320"/>
                <a:gd name="T12" fmla="+- 0 7840 7800"/>
                <a:gd name="T13" fmla="*/ T12 w 1080"/>
                <a:gd name="T14" fmla="+- 0 4369 4330"/>
                <a:gd name="T15" fmla="*/ 4369 h 1320"/>
                <a:gd name="T16" fmla="+- 0 7811 7800"/>
                <a:gd name="T17" fmla="*/ T16 w 1080"/>
                <a:gd name="T18" fmla="+- 0 4412 4330"/>
                <a:gd name="T19" fmla="*/ 4412 h 1320"/>
                <a:gd name="T20" fmla="+- 0 7800 7800"/>
                <a:gd name="T21" fmla="*/ T20 w 1080"/>
                <a:gd name="T22" fmla="+- 0 4465 4330"/>
                <a:gd name="T23" fmla="*/ 4465 h 1320"/>
                <a:gd name="T24" fmla="+- 0 7800 7800"/>
                <a:gd name="T25" fmla="*/ T24 w 1080"/>
                <a:gd name="T26" fmla="+- 0 5515 4330"/>
                <a:gd name="T27" fmla="*/ 5515 h 1320"/>
                <a:gd name="T28" fmla="+- 0 7811 7800"/>
                <a:gd name="T29" fmla="*/ T28 w 1080"/>
                <a:gd name="T30" fmla="+- 0 5567 4330"/>
                <a:gd name="T31" fmla="*/ 5567 h 1320"/>
                <a:gd name="T32" fmla="+- 0 7840 7800"/>
                <a:gd name="T33" fmla="*/ T32 w 1080"/>
                <a:gd name="T34" fmla="+- 0 5610 4330"/>
                <a:gd name="T35" fmla="*/ 5610 h 1320"/>
                <a:gd name="T36" fmla="+- 0 7882 7800"/>
                <a:gd name="T37" fmla="*/ T36 w 1080"/>
                <a:gd name="T38" fmla="+- 0 5639 4330"/>
                <a:gd name="T39" fmla="*/ 5639 h 1320"/>
                <a:gd name="T40" fmla="+- 0 7935 7800"/>
                <a:gd name="T41" fmla="*/ T40 w 1080"/>
                <a:gd name="T42" fmla="+- 0 5650 4330"/>
                <a:gd name="T43" fmla="*/ 5650 h 1320"/>
                <a:gd name="T44" fmla="+- 0 8745 7800"/>
                <a:gd name="T45" fmla="*/ T44 w 1080"/>
                <a:gd name="T46" fmla="+- 0 5650 4330"/>
                <a:gd name="T47" fmla="*/ 5650 h 1320"/>
                <a:gd name="T48" fmla="+- 0 8798 7800"/>
                <a:gd name="T49" fmla="*/ T48 w 1080"/>
                <a:gd name="T50" fmla="+- 0 5639 4330"/>
                <a:gd name="T51" fmla="*/ 5639 h 1320"/>
                <a:gd name="T52" fmla="+- 0 8840 7800"/>
                <a:gd name="T53" fmla="*/ T52 w 1080"/>
                <a:gd name="T54" fmla="+- 0 5610 4330"/>
                <a:gd name="T55" fmla="*/ 5610 h 1320"/>
                <a:gd name="T56" fmla="+- 0 8869 7800"/>
                <a:gd name="T57" fmla="*/ T56 w 1080"/>
                <a:gd name="T58" fmla="+- 0 5567 4330"/>
                <a:gd name="T59" fmla="*/ 5567 h 1320"/>
                <a:gd name="T60" fmla="+- 0 8880 7800"/>
                <a:gd name="T61" fmla="*/ T60 w 1080"/>
                <a:gd name="T62" fmla="+- 0 5515 4330"/>
                <a:gd name="T63" fmla="*/ 5515 h 1320"/>
                <a:gd name="T64" fmla="+- 0 8880 7800"/>
                <a:gd name="T65" fmla="*/ T64 w 1080"/>
                <a:gd name="T66" fmla="+- 0 4465 4330"/>
                <a:gd name="T67" fmla="*/ 4465 h 1320"/>
                <a:gd name="T68" fmla="+- 0 8869 7800"/>
                <a:gd name="T69" fmla="*/ T68 w 1080"/>
                <a:gd name="T70" fmla="+- 0 4412 4330"/>
                <a:gd name="T71" fmla="*/ 4412 h 1320"/>
                <a:gd name="T72" fmla="+- 0 8840 7800"/>
                <a:gd name="T73" fmla="*/ T72 w 1080"/>
                <a:gd name="T74" fmla="+- 0 4369 4330"/>
                <a:gd name="T75" fmla="*/ 4369 h 1320"/>
                <a:gd name="T76" fmla="+- 0 8798 7800"/>
                <a:gd name="T77" fmla="*/ T76 w 1080"/>
                <a:gd name="T78" fmla="+- 0 4340 4330"/>
                <a:gd name="T79" fmla="*/ 4340 h 1320"/>
                <a:gd name="T80" fmla="+- 0 8745 7800"/>
                <a:gd name="T81" fmla="*/ T80 w 108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80" h="1320">
                  <a:moveTo>
                    <a:pt x="945" y="0"/>
                  </a:moveTo>
                  <a:lnTo>
                    <a:pt x="135" y="0"/>
                  </a:lnTo>
                  <a:lnTo>
                    <a:pt x="82" y="10"/>
                  </a:lnTo>
                  <a:lnTo>
                    <a:pt x="40" y="39"/>
                  </a:lnTo>
                  <a:lnTo>
                    <a:pt x="11" y="82"/>
                  </a:lnTo>
                  <a:lnTo>
                    <a:pt x="0" y="135"/>
                  </a:lnTo>
                  <a:lnTo>
                    <a:pt x="0" y="1185"/>
                  </a:lnTo>
                  <a:lnTo>
                    <a:pt x="11" y="1237"/>
                  </a:lnTo>
                  <a:lnTo>
                    <a:pt x="40" y="1280"/>
                  </a:lnTo>
                  <a:lnTo>
                    <a:pt x="82" y="1309"/>
                  </a:lnTo>
                  <a:lnTo>
                    <a:pt x="135" y="1320"/>
                  </a:lnTo>
                  <a:lnTo>
                    <a:pt x="945" y="1320"/>
                  </a:lnTo>
                  <a:lnTo>
                    <a:pt x="998" y="1309"/>
                  </a:lnTo>
                  <a:lnTo>
                    <a:pt x="1040" y="1280"/>
                  </a:lnTo>
                  <a:lnTo>
                    <a:pt x="1069" y="1237"/>
                  </a:lnTo>
                  <a:lnTo>
                    <a:pt x="1080" y="1185"/>
                  </a:lnTo>
                  <a:lnTo>
                    <a:pt x="1080" y="135"/>
                  </a:lnTo>
                  <a:lnTo>
                    <a:pt x="1069" y="82"/>
                  </a:lnTo>
                  <a:lnTo>
                    <a:pt x="1040" y="39"/>
                  </a:lnTo>
                  <a:lnTo>
                    <a:pt x="998" y="10"/>
                  </a:lnTo>
                  <a:lnTo>
                    <a:pt x="945" y="0"/>
                  </a:lnTo>
                  <a:close/>
                </a:path>
              </a:pathLst>
            </a:custGeom>
            <a:solidFill>
              <a:srgbClr val="C7E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a:extLst>
                <a:ext uri="{FF2B5EF4-FFF2-40B4-BE49-F238E27FC236}">
                  <a16:creationId xmlns:a16="http://schemas.microsoft.com/office/drawing/2014/main" xmlns="" id="{C6702722-6ED4-45B8-AFBB-0FB6BC8737DF}"/>
                </a:ext>
              </a:extLst>
            </p:cNvPr>
            <p:cNvSpPr>
              <a:spLocks/>
            </p:cNvSpPr>
            <p:nvPr/>
          </p:nvSpPr>
          <p:spPr bwMode="auto">
            <a:xfrm>
              <a:off x="7800" y="4330"/>
              <a:ext cx="1080" cy="1320"/>
            </a:xfrm>
            <a:custGeom>
              <a:avLst/>
              <a:gdLst>
                <a:gd name="T0" fmla="+- 0 7935 7800"/>
                <a:gd name="T1" fmla="*/ T0 w 1080"/>
                <a:gd name="T2" fmla="+- 0 4330 4330"/>
                <a:gd name="T3" fmla="*/ 4330 h 1320"/>
                <a:gd name="T4" fmla="+- 0 7882 7800"/>
                <a:gd name="T5" fmla="*/ T4 w 1080"/>
                <a:gd name="T6" fmla="+- 0 4340 4330"/>
                <a:gd name="T7" fmla="*/ 4340 h 1320"/>
                <a:gd name="T8" fmla="+- 0 7840 7800"/>
                <a:gd name="T9" fmla="*/ T8 w 1080"/>
                <a:gd name="T10" fmla="+- 0 4369 4330"/>
                <a:gd name="T11" fmla="*/ 4369 h 1320"/>
                <a:gd name="T12" fmla="+- 0 7811 7800"/>
                <a:gd name="T13" fmla="*/ T12 w 1080"/>
                <a:gd name="T14" fmla="+- 0 4412 4330"/>
                <a:gd name="T15" fmla="*/ 4412 h 1320"/>
                <a:gd name="T16" fmla="+- 0 7800 7800"/>
                <a:gd name="T17" fmla="*/ T16 w 1080"/>
                <a:gd name="T18" fmla="+- 0 4465 4330"/>
                <a:gd name="T19" fmla="*/ 4465 h 1320"/>
                <a:gd name="T20" fmla="+- 0 7800 7800"/>
                <a:gd name="T21" fmla="*/ T20 w 1080"/>
                <a:gd name="T22" fmla="+- 0 5515 4330"/>
                <a:gd name="T23" fmla="*/ 5515 h 1320"/>
                <a:gd name="T24" fmla="+- 0 7811 7800"/>
                <a:gd name="T25" fmla="*/ T24 w 1080"/>
                <a:gd name="T26" fmla="+- 0 5567 4330"/>
                <a:gd name="T27" fmla="*/ 5567 h 1320"/>
                <a:gd name="T28" fmla="+- 0 7840 7800"/>
                <a:gd name="T29" fmla="*/ T28 w 1080"/>
                <a:gd name="T30" fmla="+- 0 5610 4330"/>
                <a:gd name="T31" fmla="*/ 5610 h 1320"/>
                <a:gd name="T32" fmla="+- 0 7882 7800"/>
                <a:gd name="T33" fmla="*/ T32 w 1080"/>
                <a:gd name="T34" fmla="+- 0 5639 4330"/>
                <a:gd name="T35" fmla="*/ 5639 h 1320"/>
                <a:gd name="T36" fmla="+- 0 7935 7800"/>
                <a:gd name="T37" fmla="*/ T36 w 1080"/>
                <a:gd name="T38" fmla="+- 0 5650 4330"/>
                <a:gd name="T39" fmla="*/ 5650 h 1320"/>
                <a:gd name="T40" fmla="+- 0 8745 7800"/>
                <a:gd name="T41" fmla="*/ T40 w 1080"/>
                <a:gd name="T42" fmla="+- 0 5650 4330"/>
                <a:gd name="T43" fmla="*/ 5650 h 1320"/>
                <a:gd name="T44" fmla="+- 0 8798 7800"/>
                <a:gd name="T45" fmla="*/ T44 w 1080"/>
                <a:gd name="T46" fmla="+- 0 5639 4330"/>
                <a:gd name="T47" fmla="*/ 5639 h 1320"/>
                <a:gd name="T48" fmla="+- 0 8840 7800"/>
                <a:gd name="T49" fmla="*/ T48 w 1080"/>
                <a:gd name="T50" fmla="+- 0 5610 4330"/>
                <a:gd name="T51" fmla="*/ 5610 h 1320"/>
                <a:gd name="T52" fmla="+- 0 8869 7800"/>
                <a:gd name="T53" fmla="*/ T52 w 1080"/>
                <a:gd name="T54" fmla="+- 0 5567 4330"/>
                <a:gd name="T55" fmla="*/ 5567 h 1320"/>
                <a:gd name="T56" fmla="+- 0 8880 7800"/>
                <a:gd name="T57" fmla="*/ T56 w 1080"/>
                <a:gd name="T58" fmla="+- 0 5515 4330"/>
                <a:gd name="T59" fmla="*/ 5515 h 1320"/>
                <a:gd name="T60" fmla="+- 0 8880 7800"/>
                <a:gd name="T61" fmla="*/ T60 w 1080"/>
                <a:gd name="T62" fmla="+- 0 4465 4330"/>
                <a:gd name="T63" fmla="*/ 4465 h 1320"/>
                <a:gd name="T64" fmla="+- 0 8869 7800"/>
                <a:gd name="T65" fmla="*/ T64 w 1080"/>
                <a:gd name="T66" fmla="+- 0 4412 4330"/>
                <a:gd name="T67" fmla="*/ 4412 h 1320"/>
                <a:gd name="T68" fmla="+- 0 8840 7800"/>
                <a:gd name="T69" fmla="*/ T68 w 1080"/>
                <a:gd name="T70" fmla="+- 0 4369 4330"/>
                <a:gd name="T71" fmla="*/ 4369 h 1320"/>
                <a:gd name="T72" fmla="+- 0 8798 7800"/>
                <a:gd name="T73" fmla="*/ T72 w 1080"/>
                <a:gd name="T74" fmla="+- 0 4340 4330"/>
                <a:gd name="T75" fmla="*/ 4340 h 1320"/>
                <a:gd name="T76" fmla="+- 0 8745 7800"/>
                <a:gd name="T77" fmla="*/ T76 w 1080"/>
                <a:gd name="T78" fmla="+- 0 4330 4330"/>
                <a:gd name="T79" fmla="*/ 4330 h 1320"/>
                <a:gd name="T80" fmla="+- 0 7935 7800"/>
                <a:gd name="T81" fmla="*/ T80 w 1080"/>
                <a:gd name="T82" fmla="+- 0 4330 4330"/>
                <a:gd name="T83" fmla="*/ 4330 h 1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80" h="1320">
                  <a:moveTo>
                    <a:pt x="135" y="0"/>
                  </a:moveTo>
                  <a:lnTo>
                    <a:pt x="82" y="10"/>
                  </a:lnTo>
                  <a:lnTo>
                    <a:pt x="40" y="39"/>
                  </a:lnTo>
                  <a:lnTo>
                    <a:pt x="11" y="82"/>
                  </a:lnTo>
                  <a:lnTo>
                    <a:pt x="0" y="135"/>
                  </a:lnTo>
                  <a:lnTo>
                    <a:pt x="0" y="1185"/>
                  </a:lnTo>
                  <a:lnTo>
                    <a:pt x="11" y="1237"/>
                  </a:lnTo>
                  <a:lnTo>
                    <a:pt x="40" y="1280"/>
                  </a:lnTo>
                  <a:lnTo>
                    <a:pt x="82" y="1309"/>
                  </a:lnTo>
                  <a:lnTo>
                    <a:pt x="135" y="1320"/>
                  </a:lnTo>
                  <a:lnTo>
                    <a:pt x="945" y="1320"/>
                  </a:lnTo>
                  <a:lnTo>
                    <a:pt x="998" y="1309"/>
                  </a:lnTo>
                  <a:lnTo>
                    <a:pt x="1040" y="1280"/>
                  </a:lnTo>
                  <a:lnTo>
                    <a:pt x="1069" y="1237"/>
                  </a:lnTo>
                  <a:lnTo>
                    <a:pt x="1080" y="1185"/>
                  </a:lnTo>
                  <a:lnTo>
                    <a:pt x="1080" y="135"/>
                  </a:lnTo>
                  <a:lnTo>
                    <a:pt x="1069" y="82"/>
                  </a:lnTo>
                  <a:lnTo>
                    <a:pt x="1040" y="39"/>
                  </a:lnTo>
                  <a:lnTo>
                    <a:pt x="998" y="10"/>
                  </a:lnTo>
                  <a:lnTo>
                    <a:pt x="945" y="0"/>
                  </a:lnTo>
                  <a:lnTo>
                    <a:pt x="135"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9" name="Picture 21">
              <a:extLst>
                <a:ext uri="{FF2B5EF4-FFF2-40B4-BE49-F238E27FC236}">
                  <a16:creationId xmlns:a16="http://schemas.microsoft.com/office/drawing/2014/main" xmlns="" id="{376E8C5D-53C3-43F1-BE70-13BAAA4D0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0" y="4870"/>
              <a:ext cx="370" cy="120"/>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20">
              <a:extLst>
                <a:ext uri="{FF2B5EF4-FFF2-40B4-BE49-F238E27FC236}">
                  <a16:creationId xmlns:a16="http://schemas.microsoft.com/office/drawing/2014/main" xmlns="" id="{4C808075-E6E0-42E2-B94C-6A016755BB6D}"/>
                </a:ext>
              </a:extLst>
            </p:cNvPr>
            <p:cNvSpPr>
              <a:spLocks/>
            </p:cNvSpPr>
            <p:nvPr/>
          </p:nvSpPr>
          <p:spPr bwMode="auto">
            <a:xfrm>
              <a:off x="6829" y="2866"/>
              <a:ext cx="4992" cy="1476"/>
            </a:xfrm>
            <a:custGeom>
              <a:avLst/>
              <a:gdLst>
                <a:gd name="T0" fmla="+- 0 11760 6829"/>
                <a:gd name="T1" fmla="*/ T0 w 4992"/>
                <a:gd name="T2" fmla="+- 0 2890 2866"/>
                <a:gd name="T3" fmla="*/ 2890 h 1476"/>
                <a:gd name="T4" fmla="+- 0 11628 6829"/>
                <a:gd name="T5" fmla="*/ T4 w 4992"/>
                <a:gd name="T6" fmla="+- 0 2866 2866"/>
                <a:gd name="T7" fmla="*/ 2866 h 1476"/>
                <a:gd name="T8" fmla="+- 0 11642 6829"/>
                <a:gd name="T9" fmla="*/ T8 w 4992"/>
                <a:gd name="T10" fmla="+- 0 2914 2866"/>
                <a:gd name="T11" fmla="*/ 2914 h 1476"/>
                <a:gd name="T12" fmla="+- 0 6832 6829"/>
                <a:gd name="T13" fmla="*/ T12 w 4992"/>
                <a:gd name="T14" fmla="+- 0 4322 2866"/>
                <a:gd name="T15" fmla="*/ 4322 h 1476"/>
                <a:gd name="T16" fmla="+- 0 6829 6829"/>
                <a:gd name="T17" fmla="*/ T16 w 4992"/>
                <a:gd name="T18" fmla="+- 0 4327 2866"/>
                <a:gd name="T19" fmla="*/ 4327 h 1476"/>
                <a:gd name="T20" fmla="+- 0 6830 6829"/>
                <a:gd name="T21" fmla="*/ T20 w 4992"/>
                <a:gd name="T22" fmla="+- 0 4332 2866"/>
                <a:gd name="T23" fmla="*/ 4332 h 1476"/>
                <a:gd name="T24" fmla="+- 0 6832 6829"/>
                <a:gd name="T25" fmla="*/ T24 w 4992"/>
                <a:gd name="T26" fmla="+- 0 4338 2866"/>
                <a:gd name="T27" fmla="*/ 4338 h 1476"/>
                <a:gd name="T28" fmla="+- 0 6837 6829"/>
                <a:gd name="T29" fmla="*/ T28 w 4992"/>
                <a:gd name="T30" fmla="+- 0 4341 2866"/>
                <a:gd name="T31" fmla="*/ 4341 h 1476"/>
                <a:gd name="T32" fmla="+- 0 11648 6829"/>
                <a:gd name="T33" fmla="*/ T32 w 4992"/>
                <a:gd name="T34" fmla="+- 0 2933 2866"/>
                <a:gd name="T35" fmla="*/ 2933 h 1476"/>
                <a:gd name="T36" fmla="+- 0 11662 6829"/>
                <a:gd name="T37" fmla="*/ T36 w 4992"/>
                <a:gd name="T38" fmla="+- 0 2981 2866"/>
                <a:gd name="T39" fmla="*/ 2981 h 1476"/>
                <a:gd name="T40" fmla="+- 0 11742 6829"/>
                <a:gd name="T41" fmla="*/ T40 w 4992"/>
                <a:gd name="T42" fmla="+- 0 2906 2866"/>
                <a:gd name="T43" fmla="*/ 2906 h 1476"/>
                <a:gd name="T44" fmla="+- 0 11760 6829"/>
                <a:gd name="T45" fmla="*/ T44 w 4992"/>
                <a:gd name="T46" fmla="+- 0 2890 2866"/>
                <a:gd name="T47" fmla="*/ 2890 h 1476"/>
                <a:gd name="T48" fmla="+- 0 11820 6829"/>
                <a:gd name="T49" fmla="*/ T48 w 4992"/>
                <a:gd name="T50" fmla="+- 0 3130 2866"/>
                <a:gd name="T51" fmla="*/ 3130 h 1476"/>
                <a:gd name="T52" fmla="+- 0 11687 6829"/>
                <a:gd name="T53" fmla="*/ T52 w 4992"/>
                <a:gd name="T54" fmla="+- 0 3114 2866"/>
                <a:gd name="T55" fmla="*/ 3114 h 1476"/>
                <a:gd name="T56" fmla="+- 0 11704 6829"/>
                <a:gd name="T57" fmla="*/ T56 w 4992"/>
                <a:gd name="T58" fmla="+- 0 3161 2866"/>
                <a:gd name="T59" fmla="*/ 3161 h 1476"/>
                <a:gd name="T60" fmla="+- 0 8517 6829"/>
                <a:gd name="T61" fmla="*/ T60 w 4992"/>
                <a:gd name="T62" fmla="+- 0 4320 2866"/>
                <a:gd name="T63" fmla="*/ 4320 h 1476"/>
                <a:gd name="T64" fmla="+- 0 8511 6829"/>
                <a:gd name="T65" fmla="*/ T64 w 4992"/>
                <a:gd name="T66" fmla="+- 0 4322 2866"/>
                <a:gd name="T67" fmla="*/ 4322 h 1476"/>
                <a:gd name="T68" fmla="+- 0 8509 6829"/>
                <a:gd name="T69" fmla="*/ T68 w 4992"/>
                <a:gd name="T70" fmla="+- 0 4328 2866"/>
                <a:gd name="T71" fmla="*/ 4328 h 1476"/>
                <a:gd name="T72" fmla="+- 0 8511 6829"/>
                <a:gd name="T73" fmla="*/ T72 w 4992"/>
                <a:gd name="T74" fmla="+- 0 4333 2866"/>
                <a:gd name="T75" fmla="*/ 4333 h 1476"/>
                <a:gd name="T76" fmla="+- 0 8512 6829"/>
                <a:gd name="T77" fmla="*/ T76 w 4992"/>
                <a:gd name="T78" fmla="+- 0 4338 2866"/>
                <a:gd name="T79" fmla="*/ 4338 h 1476"/>
                <a:gd name="T80" fmla="+- 0 8518 6829"/>
                <a:gd name="T81" fmla="*/ T80 w 4992"/>
                <a:gd name="T82" fmla="+- 0 4341 2866"/>
                <a:gd name="T83" fmla="*/ 4341 h 1476"/>
                <a:gd name="T84" fmla="+- 0 8523 6829"/>
                <a:gd name="T85" fmla="*/ T84 w 4992"/>
                <a:gd name="T86" fmla="+- 0 4339 2866"/>
                <a:gd name="T87" fmla="*/ 4339 h 1476"/>
                <a:gd name="T88" fmla="+- 0 11711 6829"/>
                <a:gd name="T89" fmla="*/ T88 w 4992"/>
                <a:gd name="T90" fmla="+- 0 3180 2866"/>
                <a:gd name="T91" fmla="*/ 3180 h 1476"/>
                <a:gd name="T92" fmla="+- 0 11728 6829"/>
                <a:gd name="T93" fmla="*/ T92 w 4992"/>
                <a:gd name="T94" fmla="+- 0 3227 2866"/>
                <a:gd name="T95" fmla="*/ 3227 h 1476"/>
                <a:gd name="T96" fmla="+- 0 11798 6829"/>
                <a:gd name="T97" fmla="*/ T96 w 4992"/>
                <a:gd name="T98" fmla="+- 0 3152 2866"/>
                <a:gd name="T99" fmla="*/ 3152 h 1476"/>
                <a:gd name="T100" fmla="+- 0 11820 6829"/>
                <a:gd name="T101" fmla="*/ T100 w 4992"/>
                <a:gd name="T102" fmla="+- 0 3130 2866"/>
                <a:gd name="T103" fmla="*/ 3130 h 147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Lst>
              <a:rect l="0" t="0" r="r" b="b"/>
              <a:pathLst>
                <a:path w="4992" h="1476">
                  <a:moveTo>
                    <a:pt x="4931" y="24"/>
                  </a:moveTo>
                  <a:lnTo>
                    <a:pt x="4799" y="0"/>
                  </a:lnTo>
                  <a:lnTo>
                    <a:pt x="4813" y="48"/>
                  </a:lnTo>
                  <a:lnTo>
                    <a:pt x="3" y="1456"/>
                  </a:lnTo>
                  <a:lnTo>
                    <a:pt x="0" y="1461"/>
                  </a:lnTo>
                  <a:lnTo>
                    <a:pt x="1" y="1466"/>
                  </a:lnTo>
                  <a:lnTo>
                    <a:pt x="3" y="1472"/>
                  </a:lnTo>
                  <a:lnTo>
                    <a:pt x="8" y="1475"/>
                  </a:lnTo>
                  <a:lnTo>
                    <a:pt x="4819" y="67"/>
                  </a:lnTo>
                  <a:lnTo>
                    <a:pt x="4833" y="115"/>
                  </a:lnTo>
                  <a:lnTo>
                    <a:pt x="4913" y="40"/>
                  </a:lnTo>
                  <a:lnTo>
                    <a:pt x="4931" y="24"/>
                  </a:lnTo>
                  <a:moveTo>
                    <a:pt x="4991" y="264"/>
                  </a:moveTo>
                  <a:lnTo>
                    <a:pt x="4858" y="248"/>
                  </a:lnTo>
                  <a:lnTo>
                    <a:pt x="4875" y="295"/>
                  </a:lnTo>
                  <a:lnTo>
                    <a:pt x="1688" y="1454"/>
                  </a:lnTo>
                  <a:lnTo>
                    <a:pt x="1682" y="1456"/>
                  </a:lnTo>
                  <a:lnTo>
                    <a:pt x="1680" y="1462"/>
                  </a:lnTo>
                  <a:lnTo>
                    <a:pt x="1682" y="1467"/>
                  </a:lnTo>
                  <a:lnTo>
                    <a:pt x="1683" y="1472"/>
                  </a:lnTo>
                  <a:lnTo>
                    <a:pt x="1689" y="1475"/>
                  </a:lnTo>
                  <a:lnTo>
                    <a:pt x="1694" y="1473"/>
                  </a:lnTo>
                  <a:lnTo>
                    <a:pt x="4882" y="314"/>
                  </a:lnTo>
                  <a:lnTo>
                    <a:pt x="4899" y="361"/>
                  </a:lnTo>
                  <a:lnTo>
                    <a:pt x="4969" y="286"/>
                  </a:lnTo>
                  <a:lnTo>
                    <a:pt x="4991" y="26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xmlns="" id="{DC0041E0-584D-4A15-9299-C9814BB9F499}"/>
                </a:ext>
              </a:extLst>
            </p:cNvPr>
            <p:cNvSpPr>
              <a:spLocks/>
            </p:cNvSpPr>
            <p:nvPr/>
          </p:nvSpPr>
          <p:spPr bwMode="auto">
            <a:xfrm>
              <a:off x="11640" y="430"/>
              <a:ext cx="2580" cy="3000"/>
            </a:xfrm>
            <a:custGeom>
              <a:avLst/>
              <a:gdLst>
                <a:gd name="T0" fmla="+- 0 12055 11640"/>
                <a:gd name="T1" fmla="*/ T0 w 2580"/>
                <a:gd name="T2" fmla="+- 0 430 430"/>
                <a:gd name="T3" fmla="*/ 430 h 3000"/>
                <a:gd name="T4" fmla="+- 0 11964 11640"/>
                <a:gd name="T5" fmla="*/ T4 w 2580"/>
                <a:gd name="T6" fmla="+- 0 466 430"/>
                <a:gd name="T7" fmla="*/ 466 h 3000"/>
                <a:gd name="T8" fmla="+- 0 11854 11640"/>
                <a:gd name="T9" fmla="*/ T8 w 2580"/>
                <a:gd name="T10" fmla="+- 0 617 430"/>
                <a:gd name="T11" fmla="*/ 617 h 3000"/>
                <a:gd name="T12" fmla="+- 0 11783 11640"/>
                <a:gd name="T13" fmla="*/ T12 w 2580"/>
                <a:gd name="T14" fmla="+- 0 797 430"/>
                <a:gd name="T15" fmla="*/ 797 h 3000"/>
                <a:gd name="T16" fmla="+- 0 11742 11640"/>
                <a:gd name="T17" fmla="*/ T16 w 2580"/>
                <a:gd name="T18" fmla="+- 0 945 430"/>
                <a:gd name="T19" fmla="*/ 945 h 3000"/>
                <a:gd name="T20" fmla="+- 0 11707 11640"/>
                <a:gd name="T21" fmla="*/ T20 w 2580"/>
                <a:gd name="T22" fmla="+- 0 1113 430"/>
                <a:gd name="T23" fmla="*/ 1113 h 3000"/>
                <a:gd name="T24" fmla="+- 0 11679 11640"/>
                <a:gd name="T25" fmla="*/ T24 w 2580"/>
                <a:gd name="T26" fmla="+- 0 1297 430"/>
                <a:gd name="T27" fmla="*/ 1297 h 3000"/>
                <a:gd name="T28" fmla="+- 0 11658 11640"/>
                <a:gd name="T29" fmla="*/ T28 w 2580"/>
                <a:gd name="T30" fmla="+- 0 1496 430"/>
                <a:gd name="T31" fmla="*/ 1496 h 3000"/>
                <a:gd name="T32" fmla="+- 0 11644 11640"/>
                <a:gd name="T33" fmla="*/ T32 w 2580"/>
                <a:gd name="T34" fmla="+- 0 1708 430"/>
                <a:gd name="T35" fmla="*/ 1708 h 3000"/>
                <a:gd name="T36" fmla="+- 0 11640 11640"/>
                <a:gd name="T37" fmla="*/ T36 w 2580"/>
                <a:gd name="T38" fmla="+- 0 1930 430"/>
                <a:gd name="T39" fmla="*/ 1930 h 3000"/>
                <a:gd name="T40" fmla="+- 0 11644 11640"/>
                <a:gd name="T41" fmla="*/ T40 w 2580"/>
                <a:gd name="T42" fmla="+- 0 2151 430"/>
                <a:gd name="T43" fmla="*/ 2151 h 3000"/>
                <a:gd name="T44" fmla="+- 0 11658 11640"/>
                <a:gd name="T45" fmla="*/ T44 w 2580"/>
                <a:gd name="T46" fmla="+- 0 2363 430"/>
                <a:gd name="T47" fmla="*/ 2363 h 3000"/>
                <a:gd name="T48" fmla="+- 0 11679 11640"/>
                <a:gd name="T49" fmla="*/ T48 w 2580"/>
                <a:gd name="T50" fmla="+- 0 2562 430"/>
                <a:gd name="T51" fmla="*/ 2562 h 3000"/>
                <a:gd name="T52" fmla="+- 0 11707 11640"/>
                <a:gd name="T53" fmla="*/ T52 w 2580"/>
                <a:gd name="T54" fmla="+- 0 2746 430"/>
                <a:gd name="T55" fmla="*/ 2746 h 3000"/>
                <a:gd name="T56" fmla="+- 0 11742 11640"/>
                <a:gd name="T57" fmla="*/ T56 w 2580"/>
                <a:gd name="T58" fmla="+- 0 2914 430"/>
                <a:gd name="T59" fmla="*/ 2914 h 3000"/>
                <a:gd name="T60" fmla="+- 0 11783 11640"/>
                <a:gd name="T61" fmla="*/ T60 w 2580"/>
                <a:gd name="T62" fmla="+- 0 3062 430"/>
                <a:gd name="T63" fmla="*/ 3062 h 3000"/>
                <a:gd name="T64" fmla="+- 0 11829 11640"/>
                <a:gd name="T65" fmla="*/ T64 w 2580"/>
                <a:gd name="T66" fmla="+- 0 3188 430"/>
                <a:gd name="T67" fmla="*/ 3188 h 3000"/>
                <a:gd name="T68" fmla="+- 0 11935 11640"/>
                <a:gd name="T69" fmla="*/ T68 w 2580"/>
                <a:gd name="T70" fmla="+- 0 3366 430"/>
                <a:gd name="T71" fmla="*/ 3366 h 3000"/>
                <a:gd name="T72" fmla="+- 0 12055 11640"/>
                <a:gd name="T73" fmla="*/ T72 w 2580"/>
                <a:gd name="T74" fmla="+- 0 3430 430"/>
                <a:gd name="T75" fmla="*/ 3430 h 3000"/>
                <a:gd name="T76" fmla="+- 0 13866 11640"/>
                <a:gd name="T77" fmla="*/ T76 w 2580"/>
                <a:gd name="T78" fmla="+- 0 3413 430"/>
                <a:gd name="T79" fmla="*/ 3413 h 3000"/>
                <a:gd name="T80" fmla="+- 0 13980 11640"/>
                <a:gd name="T81" fmla="*/ T80 w 2580"/>
                <a:gd name="T82" fmla="+- 0 3290 430"/>
                <a:gd name="T83" fmla="*/ 3290 h 3000"/>
                <a:gd name="T84" fmla="+- 0 14055 11640"/>
                <a:gd name="T85" fmla="*/ T84 w 2580"/>
                <a:gd name="T86" fmla="+- 0 3128 430"/>
                <a:gd name="T87" fmla="*/ 3128 h 3000"/>
                <a:gd name="T88" fmla="+- 0 14098 11640"/>
                <a:gd name="T89" fmla="*/ T88 w 2580"/>
                <a:gd name="T90" fmla="+- 0 2990 430"/>
                <a:gd name="T91" fmla="*/ 2990 h 3000"/>
                <a:gd name="T92" fmla="+- 0 14136 11640"/>
                <a:gd name="T93" fmla="*/ T92 w 2580"/>
                <a:gd name="T94" fmla="+- 0 2832 430"/>
                <a:gd name="T95" fmla="*/ 2832 h 3000"/>
                <a:gd name="T96" fmla="+- 0 14168 11640"/>
                <a:gd name="T97" fmla="*/ T96 w 2580"/>
                <a:gd name="T98" fmla="+- 0 2656 430"/>
                <a:gd name="T99" fmla="*/ 2656 h 3000"/>
                <a:gd name="T100" fmla="+- 0 14193 11640"/>
                <a:gd name="T101" fmla="*/ T100 w 2580"/>
                <a:gd name="T102" fmla="+- 0 2464 430"/>
                <a:gd name="T103" fmla="*/ 2464 h 3000"/>
                <a:gd name="T104" fmla="+- 0 14210 11640"/>
                <a:gd name="T105" fmla="*/ T104 w 2580"/>
                <a:gd name="T106" fmla="+- 0 2258 430"/>
                <a:gd name="T107" fmla="*/ 2258 h 3000"/>
                <a:gd name="T108" fmla="+- 0 14219 11640"/>
                <a:gd name="T109" fmla="*/ T108 w 2580"/>
                <a:gd name="T110" fmla="+- 0 2042 430"/>
                <a:gd name="T111" fmla="*/ 2042 h 3000"/>
                <a:gd name="T112" fmla="+- 0 14219 11640"/>
                <a:gd name="T113" fmla="*/ T112 w 2580"/>
                <a:gd name="T114" fmla="+- 0 1818 430"/>
                <a:gd name="T115" fmla="*/ 1818 h 3000"/>
                <a:gd name="T116" fmla="+- 0 14210 11640"/>
                <a:gd name="T117" fmla="*/ T116 w 2580"/>
                <a:gd name="T118" fmla="+- 0 1601 430"/>
                <a:gd name="T119" fmla="*/ 1601 h 3000"/>
                <a:gd name="T120" fmla="+- 0 14193 11640"/>
                <a:gd name="T121" fmla="*/ T120 w 2580"/>
                <a:gd name="T122" fmla="+- 0 1395 430"/>
                <a:gd name="T123" fmla="*/ 1395 h 3000"/>
                <a:gd name="T124" fmla="+- 0 14168 11640"/>
                <a:gd name="T125" fmla="*/ T124 w 2580"/>
                <a:gd name="T126" fmla="+- 0 1203 430"/>
                <a:gd name="T127" fmla="*/ 1203 h 3000"/>
                <a:gd name="T128" fmla="+- 0 14136 11640"/>
                <a:gd name="T129" fmla="*/ T128 w 2580"/>
                <a:gd name="T130" fmla="+- 0 1027 430"/>
                <a:gd name="T131" fmla="*/ 1027 h 3000"/>
                <a:gd name="T132" fmla="+- 0 14098 11640"/>
                <a:gd name="T133" fmla="*/ T132 w 2580"/>
                <a:gd name="T134" fmla="+- 0 869 430"/>
                <a:gd name="T135" fmla="*/ 869 h 3000"/>
                <a:gd name="T136" fmla="+- 0 14055 11640"/>
                <a:gd name="T137" fmla="*/ T136 w 2580"/>
                <a:gd name="T138" fmla="+- 0 732 430"/>
                <a:gd name="T139" fmla="*/ 732 h 3000"/>
                <a:gd name="T140" fmla="+- 0 13980 11640"/>
                <a:gd name="T141" fmla="*/ T140 w 2580"/>
                <a:gd name="T142" fmla="+- 0 569 430"/>
                <a:gd name="T143" fmla="*/ 569 h 3000"/>
                <a:gd name="T144" fmla="+- 0 13866 11640"/>
                <a:gd name="T145" fmla="*/ T144 w 2580"/>
                <a:gd name="T146" fmla="+- 0 446 430"/>
                <a:gd name="T147" fmla="*/ 446 h 3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580" h="3000">
                  <a:moveTo>
                    <a:pt x="2165" y="0"/>
                  </a:moveTo>
                  <a:lnTo>
                    <a:pt x="415" y="0"/>
                  </a:lnTo>
                  <a:lnTo>
                    <a:pt x="384" y="4"/>
                  </a:lnTo>
                  <a:lnTo>
                    <a:pt x="324" y="36"/>
                  </a:lnTo>
                  <a:lnTo>
                    <a:pt x="267" y="98"/>
                  </a:lnTo>
                  <a:lnTo>
                    <a:pt x="214" y="187"/>
                  </a:lnTo>
                  <a:lnTo>
                    <a:pt x="165" y="302"/>
                  </a:lnTo>
                  <a:lnTo>
                    <a:pt x="143" y="367"/>
                  </a:lnTo>
                  <a:lnTo>
                    <a:pt x="122" y="439"/>
                  </a:lnTo>
                  <a:lnTo>
                    <a:pt x="102" y="515"/>
                  </a:lnTo>
                  <a:lnTo>
                    <a:pt x="84" y="597"/>
                  </a:lnTo>
                  <a:lnTo>
                    <a:pt x="67" y="683"/>
                  </a:lnTo>
                  <a:lnTo>
                    <a:pt x="52" y="773"/>
                  </a:lnTo>
                  <a:lnTo>
                    <a:pt x="39" y="867"/>
                  </a:lnTo>
                  <a:lnTo>
                    <a:pt x="27" y="965"/>
                  </a:lnTo>
                  <a:lnTo>
                    <a:pt x="18" y="1066"/>
                  </a:lnTo>
                  <a:lnTo>
                    <a:pt x="10" y="1171"/>
                  </a:lnTo>
                  <a:lnTo>
                    <a:pt x="4" y="1278"/>
                  </a:lnTo>
                  <a:lnTo>
                    <a:pt x="1" y="1388"/>
                  </a:lnTo>
                  <a:lnTo>
                    <a:pt x="0" y="1500"/>
                  </a:lnTo>
                  <a:lnTo>
                    <a:pt x="1" y="1612"/>
                  </a:lnTo>
                  <a:lnTo>
                    <a:pt x="4" y="1721"/>
                  </a:lnTo>
                  <a:lnTo>
                    <a:pt x="10" y="1828"/>
                  </a:lnTo>
                  <a:lnTo>
                    <a:pt x="18" y="1933"/>
                  </a:lnTo>
                  <a:lnTo>
                    <a:pt x="27" y="2034"/>
                  </a:lnTo>
                  <a:lnTo>
                    <a:pt x="39" y="2132"/>
                  </a:lnTo>
                  <a:lnTo>
                    <a:pt x="52" y="2226"/>
                  </a:lnTo>
                  <a:lnTo>
                    <a:pt x="67" y="2316"/>
                  </a:lnTo>
                  <a:lnTo>
                    <a:pt x="84" y="2402"/>
                  </a:lnTo>
                  <a:lnTo>
                    <a:pt x="102" y="2484"/>
                  </a:lnTo>
                  <a:lnTo>
                    <a:pt x="122" y="2560"/>
                  </a:lnTo>
                  <a:lnTo>
                    <a:pt x="143" y="2632"/>
                  </a:lnTo>
                  <a:lnTo>
                    <a:pt x="165" y="2698"/>
                  </a:lnTo>
                  <a:lnTo>
                    <a:pt x="189" y="2758"/>
                  </a:lnTo>
                  <a:lnTo>
                    <a:pt x="240" y="2860"/>
                  </a:lnTo>
                  <a:lnTo>
                    <a:pt x="295" y="2936"/>
                  </a:lnTo>
                  <a:lnTo>
                    <a:pt x="354" y="2983"/>
                  </a:lnTo>
                  <a:lnTo>
                    <a:pt x="415" y="3000"/>
                  </a:lnTo>
                  <a:lnTo>
                    <a:pt x="2165" y="3000"/>
                  </a:lnTo>
                  <a:lnTo>
                    <a:pt x="2226" y="2983"/>
                  </a:lnTo>
                  <a:lnTo>
                    <a:pt x="2285" y="2936"/>
                  </a:lnTo>
                  <a:lnTo>
                    <a:pt x="2340" y="2860"/>
                  </a:lnTo>
                  <a:lnTo>
                    <a:pt x="2391" y="2758"/>
                  </a:lnTo>
                  <a:lnTo>
                    <a:pt x="2415" y="2698"/>
                  </a:lnTo>
                  <a:lnTo>
                    <a:pt x="2437" y="2632"/>
                  </a:lnTo>
                  <a:lnTo>
                    <a:pt x="2458" y="2560"/>
                  </a:lnTo>
                  <a:lnTo>
                    <a:pt x="2478" y="2484"/>
                  </a:lnTo>
                  <a:lnTo>
                    <a:pt x="2496" y="2402"/>
                  </a:lnTo>
                  <a:lnTo>
                    <a:pt x="2513" y="2316"/>
                  </a:lnTo>
                  <a:lnTo>
                    <a:pt x="2528" y="2226"/>
                  </a:lnTo>
                  <a:lnTo>
                    <a:pt x="2541" y="2132"/>
                  </a:lnTo>
                  <a:lnTo>
                    <a:pt x="2553" y="2034"/>
                  </a:lnTo>
                  <a:lnTo>
                    <a:pt x="2562" y="1933"/>
                  </a:lnTo>
                  <a:lnTo>
                    <a:pt x="2570" y="1828"/>
                  </a:lnTo>
                  <a:lnTo>
                    <a:pt x="2576" y="1721"/>
                  </a:lnTo>
                  <a:lnTo>
                    <a:pt x="2579" y="1612"/>
                  </a:lnTo>
                  <a:lnTo>
                    <a:pt x="2580" y="1500"/>
                  </a:lnTo>
                  <a:lnTo>
                    <a:pt x="2579" y="1388"/>
                  </a:lnTo>
                  <a:lnTo>
                    <a:pt x="2576" y="1278"/>
                  </a:lnTo>
                  <a:lnTo>
                    <a:pt x="2570" y="1171"/>
                  </a:lnTo>
                  <a:lnTo>
                    <a:pt x="2562" y="1066"/>
                  </a:lnTo>
                  <a:lnTo>
                    <a:pt x="2553" y="965"/>
                  </a:lnTo>
                  <a:lnTo>
                    <a:pt x="2541" y="867"/>
                  </a:lnTo>
                  <a:lnTo>
                    <a:pt x="2528" y="773"/>
                  </a:lnTo>
                  <a:lnTo>
                    <a:pt x="2513" y="683"/>
                  </a:lnTo>
                  <a:lnTo>
                    <a:pt x="2496" y="597"/>
                  </a:lnTo>
                  <a:lnTo>
                    <a:pt x="2478" y="515"/>
                  </a:lnTo>
                  <a:lnTo>
                    <a:pt x="2458" y="439"/>
                  </a:lnTo>
                  <a:lnTo>
                    <a:pt x="2437" y="367"/>
                  </a:lnTo>
                  <a:lnTo>
                    <a:pt x="2415" y="302"/>
                  </a:lnTo>
                  <a:lnTo>
                    <a:pt x="2391" y="241"/>
                  </a:lnTo>
                  <a:lnTo>
                    <a:pt x="2340" y="139"/>
                  </a:lnTo>
                  <a:lnTo>
                    <a:pt x="2285" y="63"/>
                  </a:lnTo>
                  <a:lnTo>
                    <a:pt x="2226" y="16"/>
                  </a:lnTo>
                  <a:lnTo>
                    <a:pt x="2165" y="0"/>
                  </a:lnTo>
                  <a:close/>
                </a:path>
              </a:pathLst>
            </a:custGeom>
            <a:solidFill>
              <a:srgbClr val="56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xmlns="" id="{272986C7-63FB-4F3C-952D-3FC738420F3D}"/>
                </a:ext>
              </a:extLst>
            </p:cNvPr>
            <p:cNvSpPr>
              <a:spLocks/>
            </p:cNvSpPr>
            <p:nvPr/>
          </p:nvSpPr>
          <p:spPr bwMode="auto">
            <a:xfrm>
              <a:off x="11640" y="430"/>
              <a:ext cx="2580" cy="3000"/>
            </a:xfrm>
            <a:custGeom>
              <a:avLst/>
              <a:gdLst>
                <a:gd name="T0" fmla="+- 0 11994 11640"/>
                <a:gd name="T1" fmla="*/ T0 w 2580"/>
                <a:gd name="T2" fmla="+- 0 446 430"/>
                <a:gd name="T3" fmla="*/ 446 h 3000"/>
                <a:gd name="T4" fmla="+- 0 11880 11640"/>
                <a:gd name="T5" fmla="*/ T4 w 2580"/>
                <a:gd name="T6" fmla="+- 0 569 430"/>
                <a:gd name="T7" fmla="*/ 569 h 3000"/>
                <a:gd name="T8" fmla="+- 0 11805 11640"/>
                <a:gd name="T9" fmla="*/ T8 w 2580"/>
                <a:gd name="T10" fmla="+- 0 732 430"/>
                <a:gd name="T11" fmla="*/ 732 h 3000"/>
                <a:gd name="T12" fmla="+- 0 11762 11640"/>
                <a:gd name="T13" fmla="*/ T12 w 2580"/>
                <a:gd name="T14" fmla="+- 0 869 430"/>
                <a:gd name="T15" fmla="*/ 869 h 3000"/>
                <a:gd name="T16" fmla="+- 0 11724 11640"/>
                <a:gd name="T17" fmla="*/ T16 w 2580"/>
                <a:gd name="T18" fmla="+- 0 1027 430"/>
                <a:gd name="T19" fmla="*/ 1027 h 3000"/>
                <a:gd name="T20" fmla="+- 0 11692 11640"/>
                <a:gd name="T21" fmla="*/ T20 w 2580"/>
                <a:gd name="T22" fmla="+- 0 1203 430"/>
                <a:gd name="T23" fmla="*/ 1203 h 3000"/>
                <a:gd name="T24" fmla="+- 0 11667 11640"/>
                <a:gd name="T25" fmla="*/ T24 w 2580"/>
                <a:gd name="T26" fmla="+- 0 1395 430"/>
                <a:gd name="T27" fmla="*/ 1395 h 3000"/>
                <a:gd name="T28" fmla="+- 0 11650 11640"/>
                <a:gd name="T29" fmla="*/ T28 w 2580"/>
                <a:gd name="T30" fmla="+- 0 1601 430"/>
                <a:gd name="T31" fmla="*/ 1601 h 3000"/>
                <a:gd name="T32" fmla="+- 0 11641 11640"/>
                <a:gd name="T33" fmla="*/ T32 w 2580"/>
                <a:gd name="T34" fmla="+- 0 1818 430"/>
                <a:gd name="T35" fmla="*/ 1818 h 3000"/>
                <a:gd name="T36" fmla="+- 0 11641 11640"/>
                <a:gd name="T37" fmla="*/ T36 w 2580"/>
                <a:gd name="T38" fmla="+- 0 2042 430"/>
                <a:gd name="T39" fmla="*/ 2042 h 3000"/>
                <a:gd name="T40" fmla="+- 0 11650 11640"/>
                <a:gd name="T41" fmla="*/ T40 w 2580"/>
                <a:gd name="T42" fmla="+- 0 2258 430"/>
                <a:gd name="T43" fmla="*/ 2258 h 3000"/>
                <a:gd name="T44" fmla="+- 0 11667 11640"/>
                <a:gd name="T45" fmla="*/ T44 w 2580"/>
                <a:gd name="T46" fmla="+- 0 2464 430"/>
                <a:gd name="T47" fmla="*/ 2464 h 3000"/>
                <a:gd name="T48" fmla="+- 0 11692 11640"/>
                <a:gd name="T49" fmla="*/ T48 w 2580"/>
                <a:gd name="T50" fmla="+- 0 2656 430"/>
                <a:gd name="T51" fmla="*/ 2656 h 3000"/>
                <a:gd name="T52" fmla="+- 0 11724 11640"/>
                <a:gd name="T53" fmla="*/ T52 w 2580"/>
                <a:gd name="T54" fmla="+- 0 2832 430"/>
                <a:gd name="T55" fmla="*/ 2832 h 3000"/>
                <a:gd name="T56" fmla="+- 0 11762 11640"/>
                <a:gd name="T57" fmla="*/ T56 w 2580"/>
                <a:gd name="T58" fmla="+- 0 2990 430"/>
                <a:gd name="T59" fmla="*/ 2990 h 3000"/>
                <a:gd name="T60" fmla="+- 0 11805 11640"/>
                <a:gd name="T61" fmla="*/ T60 w 2580"/>
                <a:gd name="T62" fmla="+- 0 3128 430"/>
                <a:gd name="T63" fmla="*/ 3128 h 3000"/>
                <a:gd name="T64" fmla="+- 0 11880 11640"/>
                <a:gd name="T65" fmla="*/ T64 w 2580"/>
                <a:gd name="T66" fmla="+- 0 3290 430"/>
                <a:gd name="T67" fmla="*/ 3290 h 3000"/>
                <a:gd name="T68" fmla="+- 0 11994 11640"/>
                <a:gd name="T69" fmla="*/ T68 w 2580"/>
                <a:gd name="T70" fmla="+- 0 3413 430"/>
                <a:gd name="T71" fmla="*/ 3413 h 3000"/>
                <a:gd name="T72" fmla="+- 0 13805 11640"/>
                <a:gd name="T73" fmla="*/ T72 w 2580"/>
                <a:gd name="T74" fmla="+- 0 3430 430"/>
                <a:gd name="T75" fmla="*/ 3430 h 3000"/>
                <a:gd name="T76" fmla="+- 0 13925 11640"/>
                <a:gd name="T77" fmla="*/ T76 w 2580"/>
                <a:gd name="T78" fmla="+- 0 3366 430"/>
                <a:gd name="T79" fmla="*/ 3366 h 3000"/>
                <a:gd name="T80" fmla="+- 0 14031 11640"/>
                <a:gd name="T81" fmla="*/ T80 w 2580"/>
                <a:gd name="T82" fmla="+- 0 3188 430"/>
                <a:gd name="T83" fmla="*/ 3188 h 3000"/>
                <a:gd name="T84" fmla="+- 0 14077 11640"/>
                <a:gd name="T85" fmla="*/ T84 w 2580"/>
                <a:gd name="T86" fmla="+- 0 3062 430"/>
                <a:gd name="T87" fmla="*/ 3062 h 3000"/>
                <a:gd name="T88" fmla="+- 0 14118 11640"/>
                <a:gd name="T89" fmla="*/ T88 w 2580"/>
                <a:gd name="T90" fmla="+- 0 2914 430"/>
                <a:gd name="T91" fmla="*/ 2914 h 3000"/>
                <a:gd name="T92" fmla="+- 0 14153 11640"/>
                <a:gd name="T93" fmla="*/ T92 w 2580"/>
                <a:gd name="T94" fmla="+- 0 2746 430"/>
                <a:gd name="T95" fmla="*/ 2746 h 3000"/>
                <a:gd name="T96" fmla="+- 0 14181 11640"/>
                <a:gd name="T97" fmla="*/ T96 w 2580"/>
                <a:gd name="T98" fmla="+- 0 2562 430"/>
                <a:gd name="T99" fmla="*/ 2562 h 3000"/>
                <a:gd name="T100" fmla="+- 0 14202 11640"/>
                <a:gd name="T101" fmla="*/ T100 w 2580"/>
                <a:gd name="T102" fmla="+- 0 2363 430"/>
                <a:gd name="T103" fmla="*/ 2363 h 3000"/>
                <a:gd name="T104" fmla="+- 0 14216 11640"/>
                <a:gd name="T105" fmla="*/ T104 w 2580"/>
                <a:gd name="T106" fmla="+- 0 2151 430"/>
                <a:gd name="T107" fmla="*/ 2151 h 3000"/>
                <a:gd name="T108" fmla="+- 0 14220 11640"/>
                <a:gd name="T109" fmla="*/ T108 w 2580"/>
                <a:gd name="T110" fmla="+- 0 1930 430"/>
                <a:gd name="T111" fmla="*/ 1930 h 3000"/>
                <a:gd name="T112" fmla="+- 0 14216 11640"/>
                <a:gd name="T113" fmla="*/ T112 w 2580"/>
                <a:gd name="T114" fmla="+- 0 1708 430"/>
                <a:gd name="T115" fmla="*/ 1708 h 3000"/>
                <a:gd name="T116" fmla="+- 0 14202 11640"/>
                <a:gd name="T117" fmla="*/ T116 w 2580"/>
                <a:gd name="T118" fmla="+- 0 1496 430"/>
                <a:gd name="T119" fmla="*/ 1496 h 3000"/>
                <a:gd name="T120" fmla="+- 0 14181 11640"/>
                <a:gd name="T121" fmla="*/ T120 w 2580"/>
                <a:gd name="T122" fmla="+- 0 1297 430"/>
                <a:gd name="T123" fmla="*/ 1297 h 3000"/>
                <a:gd name="T124" fmla="+- 0 14153 11640"/>
                <a:gd name="T125" fmla="*/ T124 w 2580"/>
                <a:gd name="T126" fmla="+- 0 1113 430"/>
                <a:gd name="T127" fmla="*/ 1113 h 3000"/>
                <a:gd name="T128" fmla="+- 0 14118 11640"/>
                <a:gd name="T129" fmla="*/ T128 w 2580"/>
                <a:gd name="T130" fmla="+- 0 945 430"/>
                <a:gd name="T131" fmla="*/ 945 h 3000"/>
                <a:gd name="T132" fmla="+- 0 14077 11640"/>
                <a:gd name="T133" fmla="*/ T132 w 2580"/>
                <a:gd name="T134" fmla="+- 0 797 430"/>
                <a:gd name="T135" fmla="*/ 797 h 3000"/>
                <a:gd name="T136" fmla="+- 0 14031 11640"/>
                <a:gd name="T137" fmla="*/ T136 w 2580"/>
                <a:gd name="T138" fmla="+- 0 671 430"/>
                <a:gd name="T139" fmla="*/ 671 h 3000"/>
                <a:gd name="T140" fmla="+- 0 13925 11640"/>
                <a:gd name="T141" fmla="*/ T140 w 2580"/>
                <a:gd name="T142" fmla="+- 0 493 430"/>
                <a:gd name="T143" fmla="*/ 493 h 3000"/>
                <a:gd name="T144" fmla="+- 0 13805 11640"/>
                <a:gd name="T145" fmla="*/ T144 w 2580"/>
                <a:gd name="T146" fmla="+- 0 430 430"/>
                <a:gd name="T147" fmla="*/ 430 h 3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580" h="3000">
                  <a:moveTo>
                    <a:pt x="415" y="0"/>
                  </a:moveTo>
                  <a:lnTo>
                    <a:pt x="354" y="16"/>
                  </a:lnTo>
                  <a:lnTo>
                    <a:pt x="295" y="63"/>
                  </a:lnTo>
                  <a:lnTo>
                    <a:pt x="240" y="139"/>
                  </a:lnTo>
                  <a:lnTo>
                    <a:pt x="189" y="241"/>
                  </a:lnTo>
                  <a:lnTo>
                    <a:pt x="165" y="302"/>
                  </a:lnTo>
                  <a:lnTo>
                    <a:pt x="143" y="367"/>
                  </a:lnTo>
                  <a:lnTo>
                    <a:pt x="122" y="439"/>
                  </a:lnTo>
                  <a:lnTo>
                    <a:pt x="102" y="515"/>
                  </a:lnTo>
                  <a:lnTo>
                    <a:pt x="84" y="597"/>
                  </a:lnTo>
                  <a:lnTo>
                    <a:pt x="67" y="683"/>
                  </a:lnTo>
                  <a:lnTo>
                    <a:pt x="52" y="773"/>
                  </a:lnTo>
                  <a:lnTo>
                    <a:pt x="39" y="867"/>
                  </a:lnTo>
                  <a:lnTo>
                    <a:pt x="27" y="965"/>
                  </a:lnTo>
                  <a:lnTo>
                    <a:pt x="18" y="1066"/>
                  </a:lnTo>
                  <a:lnTo>
                    <a:pt x="10" y="1171"/>
                  </a:lnTo>
                  <a:lnTo>
                    <a:pt x="4" y="1278"/>
                  </a:lnTo>
                  <a:lnTo>
                    <a:pt x="1" y="1388"/>
                  </a:lnTo>
                  <a:lnTo>
                    <a:pt x="0" y="1500"/>
                  </a:lnTo>
                  <a:lnTo>
                    <a:pt x="1" y="1612"/>
                  </a:lnTo>
                  <a:lnTo>
                    <a:pt x="4" y="1721"/>
                  </a:lnTo>
                  <a:lnTo>
                    <a:pt x="10" y="1828"/>
                  </a:lnTo>
                  <a:lnTo>
                    <a:pt x="18" y="1933"/>
                  </a:lnTo>
                  <a:lnTo>
                    <a:pt x="27" y="2034"/>
                  </a:lnTo>
                  <a:lnTo>
                    <a:pt x="39" y="2132"/>
                  </a:lnTo>
                  <a:lnTo>
                    <a:pt x="52" y="2226"/>
                  </a:lnTo>
                  <a:lnTo>
                    <a:pt x="67" y="2316"/>
                  </a:lnTo>
                  <a:lnTo>
                    <a:pt x="84" y="2402"/>
                  </a:lnTo>
                  <a:lnTo>
                    <a:pt x="102" y="2484"/>
                  </a:lnTo>
                  <a:lnTo>
                    <a:pt x="122" y="2560"/>
                  </a:lnTo>
                  <a:lnTo>
                    <a:pt x="143" y="2632"/>
                  </a:lnTo>
                  <a:lnTo>
                    <a:pt x="165" y="2698"/>
                  </a:lnTo>
                  <a:lnTo>
                    <a:pt x="189" y="2758"/>
                  </a:lnTo>
                  <a:lnTo>
                    <a:pt x="240" y="2860"/>
                  </a:lnTo>
                  <a:lnTo>
                    <a:pt x="295" y="2936"/>
                  </a:lnTo>
                  <a:lnTo>
                    <a:pt x="354" y="2983"/>
                  </a:lnTo>
                  <a:lnTo>
                    <a:pt x="415" y="3000"/>
                  </a:lnTo>
                  <a:lnTo>
                    <a:pt x="2165" y="3000"/>
                  </a:lnTo>
                  <a:lnTo>
                    <a:pt x="2226" y="2983"/>
                  </a:lnTo>
                  <a:lnTo>
                    <a:pt x="2285" y="2936"/>
                  </a:lnTo>
                  <a:lnTo>
                    <a:pt x="2340" y="2860"/>
                  </a:lnTo>
                  <a:lnTo>
                    <a:pt x="2391" y="2758"/>
                  </a:lnTo>
                  <a:lnTo>
                    <a:pt x="2415" y="2698"/>
                  </a:lnTo>
                  <a:lnTo>
                    <a:pt x="2437" y="2632"/>
                  </a:lnTo>
                  <a:lnTo>
                    <a:pt x="2458" y="2560"/>
                  </a:lnTo>
                  <a:lnTo>
                    <a:pt x="2478" y="2484"/>
                  </a:lnTo>
                  <a:lnTo>
                    <a:pt x="2496" y="2402"/>
                  </a:lnTo>
                  <a:lnTo>
                    <a:pt x="2513" y="2316"/>
                  </a:lnTo>
                  <a:lnTo>
                    <a:pt x="2528" y="2226"/>
                  </a:lnTo>
                  <a:lnTo>
                    <a:pt x="2541" y="2132"/>
                  </a:lnTo>
                  <a:lnTo>
                    <a:pt x="2553" y="2034"/>
                  </a:lnTo>
                  <a:lnTo>
                    <a:pt x="2562" y="1933"/>
                  </a:lnTo>
                  <a:lnTo>
                    <a:pt x="2570" y="1828"/>
                  </a:lnTo>
                  <a:lnTo>
                    <a:pt x="2576" y="1721"/>
                  </a:lnTo>
                  <a:lnTo>
                    <a:pt x="2579" y="1612"/>
                  </a:lnTo>
                  <a:lnTo>
                    <a:pt x="2580" y="1500"/>
                  </a:lnTo>
                  <a:lnTo>
                    <a:pt x="2579" y="1388"/>
                  </a:lnTo>
                  <a:lnTo>
                    <a:pt x="2576" y="1278"/>
                  </a:lnTo>
                  <a:lnTo>
                    <a:pt x="2570" y="1171"/>
                  </a:lnTo>
                  <a:lnTo>
                    <a:pt x="2562" y="1066"/>
                  </a:lnTo>
                  <a:lnTo>
                    <a:pt x="2553" y="965"/>
                  </a:lnTo>
                  <a:lnTo>
                    <a:pt x="2541" y="867"/>
                  </a:lnTo>
                  <a:lnTo>
                    <a:pt x="2528" y="773"/>
                  </a:lnTo>
                  <a:lnTo>
                    <a:pt x="2513" y="683"/>
                  </a:lnTo>
                  <a:lnTo>
                    <a:pt x="2496" y="597"/>
                  </a:lnTo>
                  <a:lnTo>
                    <a:pt x="2478" y="515"/>
                  </a:lnTo>
                  <a:lnTo>
                    <a:pt x="2458" y="439"/>
                  </a:lnTo>
                  <a:lnTo>
                    <a:pt x="2437" y="367"/>
                  </a:lnTo>
                  <a:lnTo>
                    <a:pt x="2415" y="302"/>
                  </a:lnTo>
                  <a:lnTo>
                    <a:pt x="2391" y="241"/>
                  </a:lnTo>
                  <a:lnTo>
                    <a:pt x="2340" y="139"/>
                  </a:lnTo>
                  <a:lnTo>
                    <a:pt x="2285" y="63"/>
                  </a:lnTo>
                  <a:lnTo>
                    <a:pt x="2226" y="16"/>
                  </a:lnTo>
                  <a:lnTo>
                    <a:pt x="2165" y="0"/>
                  </a:lnTo>
                  <a:lnTo>
                    <a:pt x="415"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AutoShape 17">
              <a:extLst>
                <a:ext uri="{FF2B5EF4-FFF2-40B4-BE49-F238E27FC236}">
                  <a16:creationId xmlns:a16="http://schemas.microsoft.com/office/drawing/2014/main" xmlns="" id="{F48F4FBF-C021-483A-A84B-FBA9A7912A33}"/>
                </a:ext>
              </a:extLst>
            </p:cNvPr>
            <p:cNvSpPr>
              <a:spLocks/>
            </p:cNvSpPr>
            <p:nvPr/>
          </p:nvSpPr>
          <p:spPr bwMode="auto">
            <a:xfrm>
              <a:off x="5509" y="2623"/>
              <a:ext cx="6192" cy="1718"/>
            </a:xfrm>
            <a:custGeom>
              <a:avLst/>
              <a:gdLst>
                <a:gd name="T0" fmla="+- 0 11581 5509"/>
                <a:gd name="T1" fmla="*/ T0 w 6192"/>
                <a:gd name="T2" fmla="+- 0 2671 2623"/>
                <a:gd name="T3" fmla="*/ 2671 h 1718"/>
                <a:gd name="T4" fmla="+- 0 5517 5509"/>
                <a:gd name="T5" fmla="*/ T4 w 6192"/>
                <a:gd name="T6" fmla="+- 0 4320 2623"/>
                <a:gd name="T7" fmla="*/ 4320 h 1718"/>
                <a:gd name="T8" fmla="+- 0 5512 5509"/>
                <a:gd name="T9" fmla="*/ T8 w 6192"/>
                <a:gd name="T10" fmla="+- 0 4321 2623"/>
                <a:gd name="T11" fmla="*/ 4321 h 1718"/>
                <a:gd name="T12" fmla="+- 0 5509 5509"/>
                <a:gd name="T13" fmla="*/ T12 w 6192"/>
                <a:gd name="T14" fmla="+- 0 4327 2623"/>
                <a:gd name="T15" fmla="*/ 4327 h 1718"/>
                <a:gd name="T16" fmla="+- 0 5510 5509"/>
                <a:gd name="T17" fmla="*/ T16 w 6192"/>
                <a:gd name="T18" fmla="+- 0 4332 2623"/>
                <a:gd name="T19" fmla="*/ 4332 h 1718"/>
                <a:gd name="T20" fmla="+- 0 5512 5509"/>
                <a:gd name="T21" fmla="*/ T20 w 6192"/>
                <a:gd name="T22" fmla="+- 0 4338 2623"/>
                <a:gd name="T23" fmla="*/ 4338 h 1718"/>
                <a:gd name="T24" fmla="+- 0 5517 5509"/>
                <a:gd name="T25" fmla="*/ T24 w 6192"/>
                <a:gd name="T26" fmla="+- 0 4341 2623"/>
                <a:gd name="T27" fmla="*/ 4341 h 1718"/>
                <a:gd name="T28" fmla="+- 0 5523 5509"/>
                <a:gd name="T29" fmla="*/ T28 w 6192"/>
                <a:gd name="T30" fmla="+- 0 4339 2623"/>
                <a:gd name="T31" fmla="*/ 4339 h 1718"/>
                <a:gd name="T32" fmla="+- 0 11587 5509"/>
                <a:gd name="T33" fmla="*/ T32 w 6192"/>
                <a:gd name="T34" fmla="+- 0 2691 2623"/>
                <a:gd name="T35" fmla="*/ 2691 h 1718"/>
                <a:gd name="T36" fmla="+- 0 11581 5509"/>
                <a:gd name="T37" fmla="*/ T36 w 6192"/>
                <a:gd name="T38" fmla="+- 0 2671 2623"/>
                <a:gd name="T39" fmla="*/ 2671 h 1718"/>
                <a:gd name="T40" fmla="+- 0 11683 5509"/>
                <a:gd name="T41" fmla="*/ T40 w 6192"/>
                <a:gd name="T42" fmla="+- 0 2665 2623"/>
                <a:gd name="T43" fmla="*/ 2665 h 1718"/>
                <a:gd name="T44" fmla="+- 0 11606 5509"/>
                <a:gd name="T45" fmla="*/ T44 w 6192"/>
                <a:gd name="T46" fmla="+- 0 2665 2623"/>
                <a:gd name="T47" fmla="*/ 2665 h 1718"/>
                <a:gd name="T48" fmla="+- 0 11612 5509"/>
                <a:gd name="T49" fmla="*/ T48 w 6192"/>
                <a:gd name="T50" fmla="+- 0 2668 2623"/>
                <a:gd name="T51" fmla="*/ 2668 h 1718"/>
                <a:gd name="T52" fmla="+- 0 11613 5509"/>
                <a:gd name="T53" fmla="*/ T52 w 6192"/>
                <a:gd name="T54" fmla="+- 0 2673 2623"/>
                <a:gd name="T55" fmla="*/ 2673 h 1718"/>
                <a:gd name="T56" fmla="+- 0 11615 5509"/>
                <a:gd name="T57" fmla="*/ T56 w 6192"/>
                <a:gd name="T58" fmla="+- 0 2678 2623"/>
                <a:gd name="T59" fmla="*/ 2678 h 1718"/>
                <a:gd name="T60" fmla="+- 0 11611 5509"/>
                <a:gd name="T61" fmla="*/ T60 w 6192"/>
                <a:gd name="T62" fmla="+- 0 2684 2623"/>
                <a:gd name="T63" fmla="*/ 2684 h 1718"/>
                <a:gd name="T64" fmla="+- 0 11606 5509"/>
                <a:gd name="T65" fmla="*/ T64 w 6192"/>
                <a:gd name="T66" fmla="+- 0 2685 2623"/>
                <a:gd name="T67" fmla="*/ 2685 h 1718"/>
                <a:gd name="T68" fmla="+- 0 11587 5509"/>
                <a:gd name="T69" fmla="*/ T68 w 6192"/>
                <a:gd name="T70" fmla="+- 0 2691 2623"/>
                <a:gd name="T71" fmla="*/ 2691 h 1718"/>
                <a:gd name="T72" fmla="+- 0 11600 5509"/>
                <a:gd name="T73" fmla="*/ T72 w 6192"/>
                <a:gd name="T74" fmla="+- 0 2739 2623"/>
                <a:gd name="T75" fmla="*/ 2739 h 1718"/>
                <a:gd name="T76" fmla="+- 0 11683 5509"/>
                <a:gd name="T77" fmla="*/ T76 w 6192"/>
                <a:gd name="T78" fmla="+- 0 2665 2623"/>
                <a:gd name="T79" fmla="*/ 2665 h 1718"/>
                <a:gd name="T80" fmla="+- 0 11606 5509"/>
                <a:gd name="T81" fmla="*/ T80 w 6192"/>
                <a:gd name="T82" fmla="+- 0 2665 2623"/>
                <a:gd name="T83" fmla="*/ 2665 h 1718"/>
                <a:gd name="T84" fmla="+- 0 11601 5509"/>
                <a:gd name="T85" fmla="*/ T84 w 6192"/>
                <a:gd name="T86" fmla="+- 0 2666 2623"/>
                <a:gd name="T87" fmla="*/ 2666 h 1718"/>
                <a:gd name="T88" fmla="+- 0 11581 5509"/>
                <a:gd name="T89" fmla="*/ T88 w 6192"/>
                <a:gd name="T90" fmla="+- 0 2671 2623"/>
                <a:gd name="T91" fmla="*/ 2671 h 1718"/>
                <a:gd name="T92" fmla="+- 0 11587 5509"/>
                <a:gd name="T93" fmla="*/ T92 w 6192"/>
                <a:gd name="T94" fmla="+- 0 2691 2623"/>
                <a:gd name="T95" fmla="*/ 2691 h 1718"/>
                <a:gd name="T96" fmla="+- 0 11606 5509"/>
                <a:gd name="T97" fmla="*/ T96 w 6192"/>
                <a:gd name="T98" fmla="+- 0 2685 2623"/>
                <a:gd name="T99" fmla="*/ 2685 h 1718"/>
                <a:gd name="T100" fmla="+- 0 11611 5509"/>
                <a:gd name="T101" fmla="*/ T100 w 6192"/>
                <a:gd name="T102" fmla="+- 0 2684 2623"/>
                <a:gd name="T103" fmla="*/ 2684 h 1718"/>
                <a:gd name="T104" fmla="+- 0 11615 5509"/>
                <a:gd name="T105" fmla="*/ T104 w 6192"/>
                <a:gd name="T106" fmla="+- 0 2678 2623"/>
                <a:gd name="T107" fmla="*/ 2678 h 1718"/>
                <a:gd name="T108" fmla="+- 0 11613 5509"/>
                <a:gd name="T109" fmla="*/ T108 w 6192"/>
                <a:gd name="T110" fmla="+- 0 2673 2623"/>
                <a:gd name="T111" fmla="*/ 2673 h 1718"/>
                <a:gd name="T112" fmla="+- 0 11612 5509"/>
                <a:gd name="T113" fmla="*/ T112 w 6192"/>
                <a:gd name="T114" fmla="+- 0 2668 2623"/>
                <a:gd name="T115" fmla="*/ 2668 h 1718"/>
                <a:gd name="T116" fmla="+- 0 11606 5509"/>
                <a:gd name="T117" fmla="*/ T116 w 6192"/>
                <a:gd name="T118" fmla="+- 0 2665 2623"/>
                <a:gd name="T119" fmla="*/ 2665 h 1718"/>
                <a:gd name="T120" fmla="+- 0 11568 5509"/>
                <a:gd name="T121" fmla="*/ T120 w 6192"/>
                <a:gd name="T122" fmla="+- 0 2623 2623"/>
                <a:gd name="T123" fmla="*/ 2623 h 1718"/>
                <a:gd name="T124" fmla="+- 0 11581 5509"/>
                <a:gd name="T125" fmla="*/ T124 w 6192"/>
                <a:gd name="T126" fmla="+- 0 2671 2623"/>
                <a:gd name="T127" fmla="*/ 2671 h 1718"/>
                <a:gd name="T128" fmla="+- 0 11601 5509"/>
                <a:gd name="T129" fmla="*/ T128 w 6192"/>
                <a:gd name="T130" fmla="+- 0 2666 2623"/>
                <a:gd name="T131" fmla="*/ 2666 h 1718"/>
                <a:gd name="T132" fmla="+- 0 11606 5509"/>
                <a:gd name="T133" fmla="*/ T132 w 6192"/>
                <a:gd name="T134" fmla="+- 0 2665 2623"/>
                <a:gd name="T135" fmla="*/ 2665 h 1718"/>
                <a:gd name="T136" fmla="+- 0 11683 5509"/>
                <a:gd name="T137" fmla="*/ T136 w 6192"/>
                <a:gd name="T138" fmla="+- 0 2665 2623"/>
                <a:gd name="T139" fmla="*/ 2665 h 1718"/>
                <a:gd name="T140" fmla="+- 0 11700 5509"/>
                <a:gd name="T141" fmla="*/ T140 w 6192"/>
                <a:gd name="T142" fmla="+- 0 2650 2623"/>
                <a:gd name="T143" fmla="*/ 2650 h 1718"/>
                <a:gd name="T144" fmla="+- 0 11568 5509"/>
                <a:gd name="T145" fmla="*/ T144 w 6192"/>
                <a:gd name="T146" fmla="+- 0 2623 2623"/>
                <a:gd name="T147" fmla="*/ 2623 h 17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6192" h="1718">
                  <a:moveTo>
                    <a:pt x="6072" y="48"/>
                  </a:moveTo>
                  <a:lnTo>
                    <a:pt x="8" y="1697"/>
                  </a:lnTo>
                  <a:lnTo>
                    <a:pt x="3" y="1698"/>
                  </a:lnTo>
                  <a:lnTo>
                    <a:pt x="0" y="1704"/>
                  </a:lnTo>
                  <a:lnTo>
                    <a:pt x="1" y="1709"/>
                  </a:lnTo>
                  <a:lnTo>
                    <a:pt x="3" y="1715"/>
                  </a:lnTo>
                  <a:lnTo>
                    <a:pt x="8" y="1718"/>
                  </a:lnTo>
                  <a:lnTo>
                    <a:pt x="14" y="1716"/>
                  </a:lnTo>
                  <a:lnTo>
                    <a:pt x="6078" y="68"/>
                  </a:lnTo>
                  <a:lnTo>
                    <a:pt x="6072" y="48"/>
                  </a:lnTo>
                  <a:close/>
                  <a:moveTo>
                    <a:pt x="6174" y="42"/>
                  </a:moveTo>
                  <a:lnTo>
                    <a:pt x="6097" y="42"/>
                  </a:lnTo>
                  <a:lnTo>
                    <a:pt x="6103" y="45"/>
                  </a:lnTo>
                  <a:lnTo>
                    <a:pt x="6104" y="50"/>
                  </a:lnTo>
                  <a:lnTo>
                    <a:pt x="6106" y="55"/>
                  </a:lnTo>
                  <a:lnTo>
                    <a:pt x="6102" y="61"/>
                  </a:lnTo>
                  <a:lnTo>
                    <a:pt x="6097" y="62"/>
                  </a:lnTo>
                  <a:lnTo>
                    <a:pt x="6078" y="68"/>
                  </a:lnTo>
                  <a:lnTo>
                    <a:pt x="6091" y="116"/>
                  </a:lnTo>
                  <a:lnTo>
                    <a:pt x="6174" y="42"/>
                  </a:lnTo>
                  <a:close/>
                  <a:moveTo>
                    <a:pt x="6097" y="42"/>
                  </a:moveTo>
                  <a:lnTo>
                    <a:pt x="6092" y="43"/>
                  </a:lnTo>
                  <a:lnTo>
                    <a:pt x="6072" y="48"/>
                  </a:lnTo>
                  <a:lnTo>
                    <a:pt x="6078" y="68"/>
                  </a:lnTo>
                  <a:lnTo>
                    <a:pt x="6097" y="62"/>
                  </a:lnTo>
                  <a:lnTo>
                    <a:pt x="6102" y="61"/>
                  </a:lnTo>
                  <a:lnTo>
                    <a:pt x="6106" y="55"/>
                  </a:lnTo>
                  <a:lnTo>
                    <a:pt x="6104" y="50"/>
                  </a:lnTo>
                  <a:lnTo>
                    <a:pt x="6103" y="45"/>
                  </a:lnTo>
                  <a:lnTo>
                    <a:pt x="6097" y="42"/>
                  </a:lnTo>
                  <a:close/>
                  <a:moveTo>
                    <a:pt x="6059" y="0"/>
                  </a:moveTo>
                  <a:lnTo>
                    <a:pt x="6072" y="48"/>
                  </a:lnTo>
                  <a:lnTo>
                    <a:pt x="6092" y="43"/>
                  </a:lnTo>
                  <a:lnTo>
                    <a:pt x="6097" y="42"/>
                  </a:lnTo>
                  <a:lnTo>
                    <a:pt x="6174" y="42"/>
                  </a:lnTo>
                  <a:lnTo>
                    <a:pt x="6191" y="27"/>
                  </a:lnTo>
                  <a:lnTo>
                    <a:pt x="60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6">
              <a:extLst>
                <a:ext uri="{FF2B5EF4-FFF2-40B4-BE49-F238E27FC236}">
                  <a16:creationId xmlns:a16="http://schemas.microsoft.com/office/drawing/2014/main" xmlns="" id="{BD8C0A76-6D3F-4D76-9AD8-4F5FD4077860}"/>
                </a:ext>
              </a:extLst>
            </p:cNvPr>
            <p:cNvSpPr>
              <a:spLocks/>
            </p:cNvSpPr>
            <p:nvPr/>
          </p:nvSpPr>
          <p:spPr bwMode="auto">
            <a:xfrm>
              <a:off x="6300" y="5710"/>
              <a:ext cx="5520" cy="540"/>
            </a:xfrm>
            <a:custGeom>
              <a:avLst/>
              <a:gdLst>
                <a:gd name="T0" fmla="+- 0 6300 6300"/>
                <a:gd name="T1" fmla="*/ T0 w 5520"/>
                <a:gd name="T2" fmla="+- 0 5710 5710"/>
                <a:gd name="T3" fmla="*/ 5710 h 540"/>
                <a:gd name="T4" fmla="+- 0 6345 6300"/>
                <a:gd name="T5" fmla="*/ T4 w 5520"/>
                <a:gd name="T6" fmla="+- 0 5781 5710"/>
                <a:gd name="T7" fmla="*/ 5781 h 540"/>
                <a:gd name="T8" fmla="+- 0 6422 6300"/>
                <a:gd name="T9" fmla="*/ T8 w 5520"/>
                <a:gd name="T10" fmla="+- 0 5825 5710"/>
                <a:gd name="T11" fmla="*/ 5825 h 540"/>
                <a:gd name="T12" fmla="+- 0 6531 6300"/>
                <a:gd name="T13" fmla="*/ T12 w 5520"/>
                <a:gd name="T14" fmla="+- 0 5865 5710"/>
                <a:gd name="T15" fmla="*/ 5865 h 540"/>
                <a:gd name="T16" fmla="+- 0 6598 6300"/>
                <a:gd name="T17" fmla="*/ T16 w 5520"/>
                <a:gd name="T18" fmla="+- 0 5884 5710"/>
                <a:gd name="T19" fmla="*/ 5884 h 540"/>
                <a:gd name="T20" fmla="+- 0 6671 6300"/>
                <a:gd name="T21" fmla="*/ T20 w 5520"/>
                <a:gd name="T22" fmla="+- 0 5901 5710"/>
                <a:gd name="T23" fmla="*/ 5901 h 540"/>
                <a:gd name="T24" fmla="+- 0 6750 6300"/>
                <a:gd name="T25" fmla="*/ T24 w 5520"/>
                <a:gd name="T26" fmla="+- 0 5916 5710"/>
                <a:gd name="T27" fmla="*/ 5916 h 540"/>
                <a:gd name="T28" fmla="+- 0 6835 6300"/>
                <a:gd name="T29" fmla="*/ T28 w 5520"/>
                <a:gd name="T30" fmla="+- 0 5930 5710"/>
                <a:gd name="T31" fmla="*/ 5930 h 540"/>
                <a:gd name="T32" fmla="+- 0 6927 6300"/>
                <a:gd name="T33" fmla="*/ T32 w 5520"/>
                <a:gd name="T34" fmla="+- 0 5943 5710"/>
                <a:gd name="T35" fmla="*/ 5943 h 540"/>
                <a:gd name="T36" fmla="+- 0 7023 6300"/>
                <a:gd name="T37" fmla="*/ T36 w 5520"/>
                <a:gd name="T38" fmla="+- 0 5954 5710"/>
                <a:gd name="T39" fmla="*/ 5954 h 540"/>
                <a:gd name="T40" fmla="+- 0 7124 6300"/>
                <a:gd name="T41" fmla="*/ T40 w 5520"/>
                <a:gd name="T42" fmla="+- 0 5963 5710"/>
                <a:gd name="T43" fmla="*/ 5963 h 540"/>
                <a:gd name="T44" fmla="+- 0 7229 6300"/>
                <a:gd name="T45" fmla="*/ T44 w 5520"/>
                <a:gd name="T46" fmla="+- 0 5970 5710"/>
                <a:gd name="T47" fmla="*/ 5970 h 540"/>
                <a:gd name="T48" fmla="+- 0 7338 6300"/>
                <a:gd name="T49" fmla="*/ T48 w 5520"/>
                <a:gd name="T50" fmla="+- 0 5975 5710"/>
                <a:gd name="T51" fmla="*/ 5975 h 540"/>
                <a:gd name="T52" fmla="+- 0 7450 6300"/>
                <a:gd name="T53" fmla="*/ T52 w 5520"/>
                <a:gd name="T54" fmla="+- 0 5978 5710"/>
                <a:gd name="T55" fmla="*/ 5978 h 540"/>
                <a:gd name="T56" fmla="+- 0 7565 6300"/>
                <a:gd name="T57" fmla="*/ T56 w 5520"/>
                <a:gd name="T58" fmla="+- 0 5980 5710"/>
                <a:gd name="T59" fmla="*/ 5980 h 540"/>
                <a:gd name="T60" fmla="+- 0 7837 6300"/>
                <a:gd name="T61" fmla="*/ T60 w 5520"/>
                <a:gd name="T62" fmla="+- 0 5980 5710"/>
                <a:gd name="T63" fmla="*/ 5980 h 540"/>
                <a:gd name="T64" fmla="+- 0 7953 6300"/>
                <a:gd name="T65" fmla="*/ T64 w 5520"/>
                <a:gd name="T66" fmla="+- 0 5981 5710"/>
                <a:gd name="T67" fmla="*/ 5981 h 540"/>
                <a:gd name="T68" fmla="+- 0 8065 6300"/>
                <a:gd name="T69" fmla="*/ T68 w 5520"/>
                <a:gd name="T70" fmla="+- 0 5984 5710"/>
                <a:gd name="T71" fmla="*/ 5984 h 540"/>
                <a:gd name="T72" fmla="+- 0 8174 6300"/>
                <a:gd name="T73" fmla="*/ T72 w 5520"/>
                <a:gd name="T74" fmla="+- 0 5989 5710"/>
                <a:gd name="T75" fmla="*/ 5989 h 540"/>
                <a:gd name="T76" fmla="+- 0 8279 6300"/>
                <a:gd name="T77" fmla="*/ T76 w 5520"/>
                <a:gd name="T78" fmla="+- 0 5996 5710"/>
                <a:gd name="T79" fmla="*/ 5996 h 540"/>
                <a:gd name="T80" fmla="+- 0 8380 6300"/>
                <a:gd name="T81" fmla="*/ T80 w 5520"/>
                <a:gd name="T82" fmla="+- 0 6006 5710"/>
                <a:gd name="T83" fmla="*/ 6006 h 540"/>
                <a:gd name="T84" fmla="+- 0 8476 6300"/>
                <a:gd name="T85" fmla="*/ T84 w 5520"/>
                <a:gd name="T86" fmla="+- 0 6016 5710"/>
                <a:gd name="T87" fmla="*/ 6016 h 540"/>
                <a:gd name="T88" fmla="+- 0 8567 6300"/>
                <a:gd name="T89" fmla="*/ T88 w 5520"/>
                <a:gd name="T90" fmla="+- 0 6029 5710"/>
                <a:gd name="T91" fmla="*/ 6029 h 540"/>
                <a:gd name="T92" fmla="+- 0 8652 6300"/>
                <a:gd name="T93" fmla="*/ T92 w 5520"/>
                <a:gd name="T94" fmla="+- 0 6043 5710"/>
                <a:gd name="T95" fmla="*/ 6043 h 540"/>
                <a:gd name="T96" fmla="+- 0 8732 6300"/>
                <a:gd name="T97" fmla="*/ T96 w 5520"/>
                <a:gd name="T98" fmla="+- 0 6059 5710"/>
                <a:gd name="T99" fmla="*/ 6059 h 540"/>
                <a:gd name="T100" fmla="+- 0 8805 6300"/>
                <a:gd name="T101" fmla="*/ T100 w 5520"/>
                <a:gd name="T102" fmla="+- 0 6076 5710"/>
                <a:gd name="T103" fmla="*/ 6076 h 540"/>
                <a:gd name="T104" fmla="+- 0 8871 6300"/>
                <a:gd name="T105" fmla="*/ T104 w 5520"/>
                <a:gd name="T106" fmla="+- 0 6094 5710"/>
                <a:gd name="T107" fmla="*/ 6094 h 540"/>
                <a:gd name="T108" fmla="+- 0 8930 6300"/>
                <a:gd name="T109" fmla="*/ T108 w 5520"/>
                <a:gd name="T110" fmla="+- 0 6113 5710"/>
                <a:gd name="T111" fmla="*/ 6113 h 540"/>
                <a:gd name="T112" fmla="+- 0 9023 6300"/>
                <a:gd name="T113" fmla="*/ T112 w 5520"/>
                <a:gd name="T114" fmla="+- 0 6155 5710"/>
                <a:gd name="T115" fmla="*/ 6155 h 540"/>
                <a:gd name="T116" fmla="+- 0 9082 6300"/>
                <a:gd name="T117" fmla="*/ T116 w 5520"/>
                <a:gd name="T118" fmla="+- 0 6201 5710"/>
                <a:gd name="T119" fmla="*/ 6201 h 540"/>
                <a:gd name="T120" fmla="+- 0 9102 6300"/>
                <a:gd name="T121" fmla="*/ T120 w 5520"/>
                <a:gd name="T122" fmla="+- 0 6250 5710"/>
                <a:gd name="T123" fmla="*/ 6250 h 540"/>
                <a:gd name="T124" fmla="+- 0 9108 6300"/>
                <a:gd name="T125" fmla="*/ T124 w 5520"/>
                <a:gd name="T126" fmla="+- 0 6225 5710"/>
                <a:gd name="T127" fmla="*/ 6225 h 540"/>
                <a:gd name="T128" fmla="+- 0 9148 6300"/>
                <a:gd name="T129" fmla="*/ T128 w 5520"/>
                <a:gd name="T130" fmla="+- 0 6178 5710"/>
                <a:gd name="T131" fmla="*/ 6178 h 540"/>
                <a:gd name="T132" fmla="+- 0 9224 6300"/>
                <a:gd name="T133" fmla="*/ T132 w 5520"/>
                <a:gd name="T134" fmla="+- 0 6134 5710"/>
                <a:gd name="T135" fmla="*/ 6134 h 540"/>
                <a:gd name="T136" fmla="+- 0 9334 6300"/>
                <a:gd name="T137" fmla="*/ T136 w 5520"/>
                <a:gd name="T138" fmla="+- 0 6094 5710"/>
                <a:gd name="T139" fmla="*/ 6094 h 540"/>
                <a:gd name="T140" fmla="+- 0 9400 6300"/>
                <a:gd name="T141" fmla="*/ T140 w 5520"/>
                <a:gd name="T142" fmla="+- 0 6076 5710"/>
                <a:gd name="T143" fmla="*/ 6076 h 540"/>
                <a:gd name="T144" fmla="+- 0 9473 6300"/>
                <a:gd name="T145" fmla="*/ T144 w 5520"/>
                <a:gd name="T146" fmla="+- 0 6059 5710"/>
                <a:gd name="T147" fmla="*/ 6059 h 540"/>
                <a:gd name="T148" fmla="+- 0 9552 6300"/>
                <a:gd name="T149" fmla="*/ T148 w 5520"/>
                <a:gd name="T150" fmla="+- 0 6043 5710"/>
                <a:gd name="T151" fmla="*/ 6043 h 540"/>
                <a:gd name="T152" fmla="+- 0 9638 6300"/>
                <a:gd name="T153" fmla="*/ T152 w 5520"/>
                <a:gd name="T154" fmla="+- 0 6029 5710"/>
                <a:gd name="T155" fmla="*/ 6029 h 540"/>
                <a:gd name="T156" fmla="+- 0 9729 6300"/>
                <a:gd name="T157" fmla="*/ T156 w 5520"/>
                <a:gd name="T158" fmla="+- 0 6016 5710"/>
                <a:gd name="T159" fmla="*/ 6016 h 540"/>
                <a:gd name="T160" fmla="+- 0 9825 6300"/>
                <a:gd name="T161" fmla="*/ T160 w 5520"/>
                <a:gd name="T162" fmla="+- 0 6006 5710"/>
                <a:gd name="T163" fmla="*/ 6006 h 540"/>
                <a:gd name="T164" fmla="+- 0 9926 6300"/>
                <a:gd name="T165" fmla="*/ T164 w 5520"/>
                <a:gd name="T166" fmla="+- 0 5996 5710"/>
                <a:gd name="T167" fmla="*/ 5996 h 540"/>
                <a:gd name="T168" fmla="+- 0 10031 6300"/>
                <a:gd name="T169" fmla="*/ T168 w 5520"/>
                <a:gd name="T170" fmla="+- 0 5989 5710"/>
                <a:gd name="T171" fmla="*/ 5989 h 540"/>
                <a:gd name="T172" fmla="+- 0 10140 6300"/>
                <a:gd name="T173" fmla="*/ T172 w 5520"/>
                <a:gd name="T174" fmla="+- 0 5984 5710"/>
                <a:gd name="T175" fmla="*/ 5984 h 540"/>
                <a:gd name="T176" fmla="+- 0 10252 6300"/>
                <a:gd name="T177" fmla="*/ T176 w 5520"/>
                <a:gd name="T178" fmla="+- 0 5981 5710"/>
                <a:gd name="T179" fmla="*/ 5981 h 540"/>
                <a:gd name="T180" fmla="+- 0 10367 6300"/>
                <a:gd name="T181" fmla="*/ T180 w 5520"/>
                <a:gd name="T182" fmla="+- 0 5980 5710"/>
                <a:gd name="T183" fmla="*/ 5980 h 540"/>
                <a:gd name="T184" fmla="+- 0 10555 6300"/>
                <a:gd name="T185" fmla="*/ T184 w 5520"/>
                <a:gd name="T186" fmla="+- 0 5980 5710"/>
                <a:gd name="T187" fmla="*/ 5980 h 540"/>
                <a:gd name="T188" fmla="+- 0 10670 6300"/>
                <a:gd name="T189" fmla="*/ T188 w 5520"/>
                <a:gd name="T190" fmla="+- 0 5978 5710"/>
                <a:gd name="T191" fmla="*/ 5978 h 540"/>
                <a:gd name="T192" fmla="+- 0 10782 6300"/>
                <a:gd name="T193" fmla="*/ T192 w 5520"/>
                <a:gd name="T194" fmla="+- 0 5975 5710"/>
                <a:gd name="T195" fmla="*/ 5975 h 540"/>
                <a:gd name="T196" fmla="+- 0 10891 6300"/>
                <a:gd name="T197" fmla="*/ T196 w 5520"/>
                <a:gd name="T198" fmla="+- 0 5970 5710"/>
                <a:gd name="T199" fmla="*/ 5970 h 540"/>
                <a:gd name="T200" fmla="+- 0 10996 6300"/>
                <a:gd name="T201" fmla="*/ T200 w 5520"/>
                <a:gd name="T202" fmla="+- 0 5963 5710"/>
                <a:gd name="T203" fmla="*/ 5963 h 540"/>
                <a:gd name="T204" fmla="+- 0 11097 6300"/>
                <a:gd name="T205" fmla="*/ T204 w 5520"/>
                <a:gd name="T206" fmla="+- 0 5954 5710"/>
                <a:gd name="T207" fmla="*/ 5954 h 540"/>
                <a:gd name="T208" fmla="+- 0 11193 6300"/>
                <a:gd name="T209" fmla="*/ T208 w 5520"/>
                <a:gd name="T210" fmla="+- 0 5943 5710"/>
                <a:gd name="T211" fmla="*/ 5943 h 540"/>
                <a:gd name="T212" fmla="+- 0 11285 6300"/>
                <a:gd name="T213" fmla="*/ T212 w 5520"/>
                <a:gd name="T214" fmla="+- 0 5930 5710"/>
                <a:gd name="T215" fmla="*/ 5930 h 540"/>
                <a:gd name="T216" fmla="+- 0 11370 6300"/>
                <a:gd name="T217" fmla="*/ T216 w 5520"/>
                <a:gd name="T218" fmla="+- 0 5916 5710"/>
                <a:gd name="T219" fmla="*/ 5916 h 540"/>
                <a:gd name="T220" fmla="+- 0 11449 6300"/>
                <a:gd name="T221" fmla="*/ T220 w 5520"/>
                <a:gd name="T222" fmla="+- 0 5901 5710"/>
                <a:gd name="T223" fmla="*/ 5901 h 540"/>
                <a:gd name="T224" fmla="+- 0 11522 6300"/>
                <a:gd name="T225" fmla="*/ T224 w 5520"/>
                <a:gd name="T226" fmla="+- 0 5884 5710"/>
                <a:gd name="T227" fmla="*/ 5884 h 540"/>
                <a:gd name="T228" fmla="+- 0 11589 6300"/>
                <a:gd name="T229" fmla="*/ T228 w 5520"/>
                <a:gd name="T230" fmla="+- 0 5865 5710"/>
                <a:gd name="T231" fmla="*/ 5865 h 540"/>
                <a:gd name="T232" fmla="+- 0 11647 6300"/>
                <a:gd name="T233" fmla="*/ T232 w 5520"/>
                <a:gd name="T234" fmla="+- 0 5846 5710"/>
                <a:gd name="T235" fmla="*/ 5846 h 540"/>
                <a:gd name="T236" fmla="+- 0 11741 6300"/>
                <a:gd name="T237" fmla="*/ T236 w 5520"/>
                <a:gd name="T238" fmla="+- 0 5804 5710"/>
                <a:gd name="T239" fmla="*/ 5804 h 540"/>
                <a:gd name="T240" fmla="+- 0 11800 6300"/>
                <a:gd name="T241" fmla="*/ T240 w 5520"/>
                <a:gd name="T242" fmla="+- 0 5758 5710"/>
                <a:gd name="T243" fmla="*/ 5758 h 540"/>
                <a:gd name="T244" fmla="+- 0 11815 6300"/>
                <a:gd name="T245" fmla="*/ T244 w 5520"/>
                <a:gd name="T246" fmla="+- 0 5734 5710"/>
                <a:gd name="T247" fmla="*/ 5734 h 540"/>
                <a:gd name="T248" fmla="+- 0 11820 6300"/>
                <a:gd name="T249" fmla="*/ T248 w 5520"/>
                <a:gd name="T250" fmla="+- 0 5710 5710"/>
                <a:gd name="T251" fmla="*/ 5710 h 5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5520" h="540">
                  <a:moveTo>
                    <a:pt x="0" y="0"/>
                  </a:moveTo>
                  <a:lnTo>
                    <a:pt x="45" y="71"/>
                  </a:lnTo>
                  <a:lnTo>
                    <a:pt x="122" y="115"/>
                  </a:lnTo>
                  <a:lnTo>
                    <a:pt x="231" y="155"/>
                  </a:lnTo>
                  <a:lnTo>
                    <a:pt x="298" y="174"/>
                  </a:lnTo>
                  <a:lnTo>
                    <a:pt x="371" y="191"/>
                  </a:lnTo>
                  <a:lnTo>
                    <a:pt x="450" y="206"/>
                  </a:lnTo>
                  <a:lnTo>
                    <a:pt x="535" y="220"/>
                  </a:lnTo>
                  <a:lnTo>
                    <a:pt x="627" y="233"/>
                  </a:lnTo>
                  <a:lnTo>
                    <a:pt x="723" y="244"/>
                  </a:lnTo>
                  <a:lnTo>
                    <a:pt x="824" y="253"/>
                  </a:lnTo>
                  <a:lnTo>
                    <a:pt x="929" y="260"/>
                  </a:lnTo>
                  <a:lnTo>
                    <a:pt x="1038" y="265"/>
                  </a:lnTo>
                  <a:lnTo>
                    <a:pt x="1150" y="268"/>
                  </a:lnTo>
                  <a:lnTo>
                    <a:pt x="1265" y="270"/>
                  </a:lnTo>
                  <a:lnTo>
                    <a:pt x="1537" y="270"/>
                  </a:lnTo>
                  <a:lnTo>
                    <a:pt x="1653" y="271"/>
                  </a:lnTo>
                  <a:lnTo>
                    <a:pt x="1765" y="274"/>
                  </a:lnTo>
                  <a:lnTo>
                    <a:pt x="1874" y="279"/>
                  </a:lnTo>
                  <a:lnTo>
                    <a:pt x="1979" y="286"/>
                  </a:lnTo>
                  <a:lnTo>
                    <a:pt x="2080" y="296"/>
                  </a:lnTo>
                  <a:lnTo>
                    <a:pt x="2176" y="306"/>
                  </a:lnTo>
                  <a:lnTo>
                    <a:pt x="2267" y="319"/>
                  </a:lnTo>
                  <a:lnTo>
                    <a:pt x="2352" y="333"/>
                  </a:lnTo>
                  <a:lnTo>
                    <a:pt x="2432" y="349"/>
                  </a:lnTo>
                  <a:lnTo>
                    <a:pt x="2505" y="366"/>
                  </a:lnTo>
                  <a:lnTo>
                    <a:pt x="2571" y="384"/>
                  </a:lnTo>
                  <a:lnTo>
                    <a:pt x="2630" y="403"/>
                  </a:lnTo>
                  <a:lnTo>
                    <a:pt x="2723" y="445"/>
                  </a:lnTo>
                  <a:lnTo>
                    <a:pt x="2782" y="491"/>
                  </a:lnTo>
                  <a:lnTo>
                    <a:pt x="2802" y="540"/>
                  </a:lnTo>
                  <a:lnTo>
                    <a:pt x="2808" y="515"/>
                  </a:lnTo>
                  <a:lnTo>
                    <a:pt x="2848" y="468"/>
                  </a:lnTo>
                  <a:lnTo>
                    <a:pt x="2924" y="424"/>
                  </a:lnTo>
                  <a:lnTo>
                    <a:pt x="3034" y="384"/>
                  </a:lnTo>
                  <a:lnTo>
                    <a:pt x="3100" y="366"/>
                  </a:lnTo>
                  <a:lnTo>
                    <a:pt x="3173" y="349"/>
                  </a:lnTo>
                  <a:lnTo>
                    <a:pt x="3252" y="333"/>
                  </a:lnTo>
                  <a:lnTo>
                    <a:pt x="3338" y="319"/>
                  </a:lnTo>
                  <a:lnTo>
                    <a:pt x="3429" y="306"/>
                  </a:lnTo>
                  <a:lnTo>
                    <a:pt x="3525" y="296"/>
                  </a:lnTo>
                  <a:lnTo>
                    <a:pt x="3626" y="286"/>
                  </a:lnTo>
                  <a:lnTo>
                    <a:pt x="3731" y="279"/>
                  </a:lnTo>
                  <a:lnTo>
                    <a:pt x="3840" y="274"/>
                  </a:lnTo>
                  <a:lnTo>
                    <a:pt x="3952" y="271"/>
                  </a:lnTo>
                  <a:lnTo>
                    <a:pt x="4067" y="270"/>
                  </a:lnTo>
                  <a:lnTo>
                    <a:pt x="4255" y="270"/>
                  </a:lnTo>
                  <a:lnTo>
                    <a:pt x="4370" y="268"/>
                  </a:lnTo>
                  <a:lnTo>
                    <a:pt x="4482" y="265"/>
                  </a:lnTo>
                  <a:lnTo>
                    <a:pt x="4591" y="260"/>
                  </a:lnTo>
                  <a:lnTo>
                    <a:pt x="4696" y="253"/>
                  </a:lnTo>
                  <a:lnTo>
                    <a:pt x="4797" y="244"/>
                  </a:lnTo>
                  <a:lnTo>
                    <a:pt x="4893" y="233"/>
                  </a:lnTo>
                  <a:lnTo>
                    <a:pt x="4985" y="220"/>
                  </a:lnTo>
                  <a:lnTo>
                    <a:pt x="5070" y="206"/>
                  </a:lnTo>
                  <a:lnTo>
                    <a:pt x="5149" y="191"/>
                  </a:lnTo>
                  <a:lnTo>
                    <a:pt x="5222" y="174"/>
                  </a:lnTo>
                  <a:lnTo>
                    <a:pt x="5289" y="155"/>
                  </a:lnTo>
                  <a:lnTo>
                    <a:pt x="5347" y="136"/>
                  </a:lnTo>
                  <a:lnTo>
                    <a:pt x="5441" y="94"/>
                  </a:lnTo>
                  <a:lnTo>
                    <a:pt x="5500" y="48"/>
                  </a:lnTo>
                  <a:lnTo>
                    <a:pt x="5515" y="24"/>
                  </a:lnTo>
                  <a:lnTo>
                    <a:pt x="552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8" name="Freeform 15">
              <a:extLst>
                <a:ext uri="{FF2B5EF4-FFF2-40B4-BE49-F238E27FC236}">
                  <a16:creationId xmlns:a16="http://schemas.microsoft.com/office/drawing/2014/main" xmlns="" id="{DAE11AEA-C3FB-44D8-BC00-F1AE37F8794E}"/>
                </a:ext>
              </a:extLst>
            </p:cNvPr>
            <p:cNvSpPr>
              <a:spLocks/>
            </p:cNvSpPr>
            <p:nvPr/>
          </p:nvSpPr>
          <p:spPr bwMode="auto">
            <a:xfrm>
              <a:off x="1440" y="4330"/>
              <a:ext cx="1380" cy="1200"/>
            </a:xfrm>
            <a:custGeom>
              <a:avLst/>
              <a:gdLst>
                <a:gd name="T0" fmla="+- 0 2670 1440"/>
                <a:gd name="T1" fmla="*/ T0 w 1380"/>
                <a:gd name="T2" fmla="+- 0 4330 4330"/>
                <a:gd name="T3" fmla="*/ 4330 h 1200"/>
                <a:gd name="T4" fmla="+- 0 1590 1440"/>
                <a:gd name="T5" fmla="*/ T4 w 1380"/>
                <a:gd name="T6" fmla="+- 0 4330 4330"/>
                <a:gd name="T7" fmla="*/ 4330 h 1200"/>
                <a:gd name="T8" fmla="+- 0 1532 1440"/>
                <a:gd name="T9" fmla="*/ T8 w 1380"/>
                <a:gd name="T10" fmla="+- 0 4341 4330"/>
                <a:gd name="T11" fmla="*/ 4341 h 1200"/>
                <a:gd name="T12" fmla="+- 0 1484 1440"/>
                <a:gd name="T13" fmla="*/ T12 w 1380"/>
                <a:gd name="T14" fmla="+- 0 4374 4330"/>
                <a:gd name="T15" fmla="*/ 4374 h 1200"/>
                <a:gd name="T16" fmla="+- 0 1452 1440"/>
                <a:gd name="T17" fmla="*/ T16 w 1380"/>
                <a:gd name="T18" fmla="+- 0 4421 4330"/>
                <a:gd name="T19" fmla="*/ 4421 h 1200"/>
                <a:gd name="T20" fmla="+- 0 1440 1440"/>
                <a:gd name="T21" fmla="*/ T20 w 1380"/>
                <a:gd name="T22" fmla="+- 0 4480 4330"/>
                <a:gd name="T23" fmla="*/ 4480 h 1200"/>
                <a:gd name="T24" fmla="+- 0 1440 1440"/>
                <a:gd name="T25" fmla="*/ T24 w 1380"/>
                <a:gd name="T26" fmla="+- 0 5380 4330"/>
                <a:gd name="T27" fmla="*/ 5380 h 1200"/>
                <a:gd name="T28" fmla="+- 0 1452 1440"/>
                <a:gd name="T29" fmla="*/ T28 w 1380"/>
                <a:gd name="T30" fmla="+- 0 5438 4330"/>
                <a:gd name="T31" fmla="*/ 5438 h 1200"/>
                <a:gd name="T32" fmla="+- 0 1484 1440"/>
                <a:gd name="T33" fmla="*/ T32 w 1380"/>
                <a:gd name="T34" fmla="+- 0 5486 4330"/>
                <a:gd name="T35" fmla="*/ 5486 h 1200"/>
                <a:gd name="T36" fmla="+- 0 1532 1440"/>
                <a:gd name="T37" fmla="*/ T36 w 1380"/>
                <a:gd name="T38" fmla="+- 0 5518 4330"/>
                <a:gd name="T39" fmla="*/ 5518 h 1200"/>
                <a:gd name="T40" fmla="+- 0 1590 1440"/>
                <a:gd name="T41" fmla="*/ T40 w 1380"/>
                <a:gd name="T42" fmla="+- 0 5530 4330"/>
                <a:gd name="T43" fmla="*/ 5530 h 1200"/>
                <a:gd name="T44" fmla="+- 0 2670 1440"/>
                <a:gd name="T45" fmla="*/ T44 w 1380"/>
                <a:gd name="T46" fmla="+- 0 5530 4330"/>
                <a:gd name="T47" fmla="*/ 5530 h 1200"/>
                <a:gd name="T48" fmla="+- 0 2728 1440"/>
                <a:gd name="T49" fmla="*/ T48 w 1380"/>
                <a:gd name="T50" fmla="+- 0 5518 4330"/>
                <a:gd name="T51" fmla="*/ 5518 h 1200"/>
                <a:gd name="T52" fmla="+- 0 2776 1440"/>
                <a:gd name="T53" fmla="*/ T52 w 1380"/>
                <a:gd name="T54" fmla="+- 0 5486 4330"/>
                <a:gd name="T55" fmla="*/ 5486 h 1200"/>
                <a:gd name="T56" fmla="+- 0 2808 1440"/>
                <a:gd name="T57" fmla="*/ T56 w 1380"/>
                <a:gd name="T58" fmla="+- 0 5438 4330"/>
                <a:gd name="T59" fmla="*/ 5438 h 1200"/>
                <a:gd name="T60" fmla="+- 0 2820 1440"/>
                <a:gd name="T61" fmla="*/ T60 w 1380"/>
                <a:gd name="T62" fmla="+- 0 5380 4330"/>
                <a:gd name="T63" fmla="*/ 5380 h 1200"/>
                <a:gd name="T64" fmla="+- 0 2820 1440"/>
                <a:gd name="T65" fmla="*/ T64 w 1380"/>
                <a:gd name="T66" fmla="+- 0 4480 4330"/>
                <a:gd name="T67" fmla="*/ 4480 h 1200"/>
                <a:gd name="T68" fmla="+- 0 2808 1440"/>
                <a:gd name="T69" fmla="*/ T68 w 1380"/>
                <a:gd name="T70" fmla="+- 0 4421 4330"/>
                <a:gd name="T71" fmla="*/ 4421 h 1200"/>
                <a:gd name="T72" fmla="+- 0 2776 1440"/>
                <a:gd name="T73" fmla="*/ T72 w 1380"/>
                <a:gd name="T74" fmla="+- 0 4374 4330"/>
                <a:gd name="T75" fmla="*/ 4374 h 1200"/>
                <a:gd name="T76" fmla="+- 0 2728 1440"/>
                <a:gd name="T77" fmla="*/ T76 w 1380"/>
                <a:gd name="T78" fmla="+- 0 4341 4330"/>
                <a:gd name="T79" fmla="*/ 4341 h 1200"/>
                <a:gd name="T80" fmla="+- 0 2670 1440"/>
                <a:gd name="T81" fmla="*/ T80 w 1380"/>
                <a:gd name="T82" fmla="+- 0 4330 4330"/>
                <a:gd name="T83" fmla="*/ 4330 h 1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80" h="1200">
                  <a:moveTo>
                    <a:pt x="1230" y="0"/>
                  </a:moveTo>
                  <a:lnTo>
                    <a:pt x="150" y="0"/>
                  </a:lnTo>
                  <a:lnTo>
                    <a:pt x="92" y="11"/>
                  </a:lnTo>
                  <a:lnTo>
                    <a:pt x="44" y="44"/>
                  </a:lnTo>
                  <a:lnTo>
                    <a:pt x="12" y="91"/>
                  </a:lnTo>
                  <a:lnTo>
                    <a:pt x="0" y="150"/>
                  </a:lnTo>
                  <a:lnTo>
                    <a:pt x="0" y="1050"/>
                  </a:lnTo>
                  <a:lnTo>
                    <a:pt x="12" y="1108"/>
                  </a:lnTo>
                  <a:lnTo>
                    <a:pt x="44" y="1156"/>
                  </a:lnTo>
                  <a:lnTo>
                    <a:pt x="92" y="1188"/>
                  </a:lnTo>
                  <a:lnTo>
                    <a:pt x="150" y="1200"/>
                  </a:lnTo>
                  <a:lnTo>
                    <a:pt x="1230" y="1200"/>
                  </a:lnTo>
                  <a:lnTo>
                    <a:pt x="1288" y="1188"/>
                  </a:lnTo>
                  <a:lnTo>
                    <a:pt x="1336" y="1156"/>
                  </a:lnTo>
                  <a:lnTo>
                    <a:pt x="1368" y="1108"/>
                  </a:lnTo>
                  <a:lnTo>
                    <a:pt x="1380" y="1050"/>
                  </a:lnTo>
                  <a:lnTo>
                    <a:pt x="1380" y="150"/>
                  </a:lnTo>
                  <a:lnTo>
                    <a:pt x="1368" y="91"/>
                  </a:lnTo>
                  <a:lnTo>
                    <a:pt x="1336" y="44"/>
                  </a:lnTo>
                  <a:lnTo>
                    <a:pt x="1288" y="11"/>
                  </a:lnTo>
                  <a:lnTo>
                    <a:pt x="1230" y="0"/>
                  </a:lnTo>
                  <a:close/>
                </a:path>
              </a:pathLst>
            </a:custGeom>
            <a:solidFill>
              <a:srgbClr val="B9DD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9" name="Freeform 14">
              <a:extLst>
                <a:ext uri="{FF2B5EF4-FFF2-40B4-BE49-F238E27FC236}">
                  <a16:creationId xmlns:a16="http://schemas.microsoft.com/office/drawing/2014/main" xmlns="" id="{63827067-6568-494A-A966-7120C57AA432}"/>
                </a:ext>
              </a:extLst>
            </p:cNvPr>
            <p:cNvSpPr>
              <a:spLocks/>
            </p:cNvSpPr>
            <p:nvPr/>
          </p:nvSpPr>
          <p:spPr bwMode="auto">
            <a:xfrm>
              <a:off x="1440" y="4330"/>
              <a:ext cx="1380" cy="1200"/>
            </a:xfrm>
            <a:custGeom>
              <a:avLst/>
              <a:gdLst>
                <a:gd name="T0" fmla="+- 0 1590 1440"/>
                <a:gd name="T1" fmla="*/ T0 w 1380"/>
                <a:gd name="T2" fmla="+- 0 4330 4330"/>
                <a:gd name="T3" fmla="*/ 4330 h 1200"/>
                <a:gd name="T4" fmla="+- 0 1532 1440"/>
                <a:gd name="T5" fmla="*/ T4 w 1380"/>
                <a:gd name="T6" fmla="+- 0 4341 4330"/>
                <a:gd name="T7" fmla="*/ 4341 h 1200"/>
                <a:gd name="T8" fmla="+- 0 1484 1440"/>
                <a:gd name="T9" fmla="*/ T8 w 1380"/>
                <a:gd name="T10" fmla="+- 0 4374 4330"/>
                <a:gd name="T11" fmla="*/ 4374 h 1200"/>
                <a:gd name="T12" fmla="+- 0 1452 1440"/>
                <a:gd name="T13" fmla="*/ T12 w 1380"/>
                <a:gd name="T14" fmla="+- 0 4421 4330"/>
                <a:gd name="T15" fmla="*/ 4421 h 1200"/>
                <a:gd name="T16" fmla="+- 0 1440 1440"/>
                <a:gd name="T17" fmla="*/ T16 w 1380"/>
                <a:gd name="T18" fmla="+- 0 4480 4330"/>
                <a:gd name="T19" fmla="*/ 4480 h 1200"/>
                <a:gd name="T20" fmla="+- 0 1440 1440"/>
                <a:gd name="T21" fmla="*/ T20 w 1380"/>
                <a:gd name="T22" fmla="+- 0 5380 4330"/>
                <a:gd name="T23" fmla="*/ 5380 h 1200"/>
                <a:gd name="T24" fmla="+- 0 1452 1440"/>
                <a:gd name="T25" fmla="*/ T24 w 1380"/>
                <a:gd name="T26" fmla="+- 0 5438 4330"/>
                <a:gd name="T27" fmla="*/ 5438 h 1200"/>
                <a:gd name="T28" fmla="+- 0 1484 1440"/>
                <a:gd name="T29" fmla="*/ T28 w 1380"/>
                <a:gd name="T30" fmla="+- 0 5486 4330"/>
                <a:gd name="T31" fmla="*/ 5486 h 1200"/>
                <a:gd name="T32" fmla="+- 0 1532 1440"/>
                <a:gd name="T33" fmla="*/ T32 w 1380"/>
                <a:gd name="T34" fmla="+- 0 5518 4330"/>
                <a:gd name="T35" fmla="*/ 5518 h 1200"/>
                <a:gd name="T36" fmla="+- 0 1590 1440"/>
                <a:gd name="T37" fmla="*/ T36 w 1380"/>
                <a:gd name="T38" fmla="+- 0 5530 4330"/>
                <a:gd name="T39" fmla="*/ 5530 h 1200"/>
                <a:gd name="T40" fmla="+- 0 2670 1440"/>
                <a:gd name="T41" fmla="*/ T40 w 1380"/>
                <a:gd name="T42" fmla="+- 0 5530 4330"/>
                <a:gd name="T43" fmla="*/ 5530 h 1200"/>
                <a:gd name="T44" fmla="+- 0 2728 1440"/>
                <a:gd name="T45" fmla="*/ T44 w 1380"/>
                <a:gd name="T46" fmla="+- 0 5518 4330"/>
                <a:gd name="T47" fmla="*/ 5518 h 1200"/>
                <a:gd name="T48" fmla="+- 0 2776 1440"/>
                <a:gd name="T49" fmla="*/ T48 w 1380"/>
                <a:gd name="T50" fmla="+- 0 5486 4330"/>
                <a:gd name="T51" fmla="*/ 5486 h 1200"/>
                <a:gd name="T52" fmla="+- 0 2808 1440"/>
                <a:gd name="T53" fmla="*/ T52 w 1380"/>
                <a:gd name="T54" fmla="+- 0 5438 4330"/>
                <a:gd name="T55" fmla="*/ 5438 h 1200"/>
                <a:gd name="T56" fmla="+- 0 2820 1440"/>
                <a:gd name="T57" fmla="*/ T56 w 1380"/>
                <a:gd name="T58" fmla="+- 0 5380 4330"/>
                <a:gd name="T59" fmla="*/ 5380 h 1200"/>
                <a:gd name="T60" fmla="+- 0 2820 1440"/>
                <a:gd name="T61" fmla="*/ T60 w 1380"/>
                <a:gd name="T62" fmla="+- 0 4480 4330"/>
                <a:gd name="T63" fmla="*/ 4480 h 1200"/>
                <a:gd name="T64" fmla="+- 0 2808 1440"/>
                <a:gd name="T65" fmla="*/ T64 w 1380"/>
                <a:gd name="T66" fmla="+- 0 4421 4330"/>
                <a:gd name="T67" fmla="*/ 4421 h 1200"/>
                <a:gd name="T68" fmla="+- 0 2776 1440"/>
                <a:gd name="T69" fmla="*/ T68 w 1380"/>
                <a:gd name="T70" fmla="+- 0 4374 4330"/>
                <a:gd name="T71" fmla="*/ 4374 h 1200"/>
                <a:gd name="T72" fmla="+- 0 2728 1440"/>
                <a:gd name="T73" fmla="*/ T72 w 1380"/>
                <a:gd name="T74" fmla="+- 0 4341 4330"/>
                <a:gd name="T75" fmla="*/ 4341 h 1200"/>
                <a:gd name="T76" fmla="+- 0 2670 1440"/>
                <a:gd name="T77" fmla="*/ T76 w 1380"/>
                <a:gd name="T78" fmla="+- 0 4330 4330"/>
                <a:gd name="T79" fmla="*/ 4330 h 1200"/>
                <a:gd name="T80" fmla="+- 0 1590 1440"/>
                <a:gd name="T81" fmla="*/ T80 w 1380"/>
                <a:gd name="T82" fmla="+- 0 4330 4330"/>
                <a:gd name="T83" fmla="*/ 4330 h 12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80" h="1200">
                  <a:moveTo>
                    <a:pt x="150" y="0"/>
                  </a:moveTo>
                  <a:lnTo>
                    <a:pt x="92" y="11"/>
                  </a:lnTo>
                  <a:lnTo>
                    <a:pt x="44" y="44"/>
                  </a:lnTo>
                  <a:lnTo>
                    <a:pt x="12" y="91"/>
                  </a:lnTo>
                  <a:lnTo>
                    <a:pt x="0" y="150"/>
                  </a:lnTo>
                  <a:lnTo>
                    <a:pt x="0" y="1050"/>
                  </a:lnTo>
                  <a:lnTo>
                    <a:pt x="12" y="1108"/>
                  </a:lnTo>
                  <a:lnTo>
                    <a:pt x="44" y="1156"/>
                  </a:lnTo>
                  <a:lnTo>
                    <a:pt x="92" y="1188"/>
                  </a:lnTo>
                  <a:lnTo>
                    <a:pt x="150" y="1200"/>
                  </a:lnTo>
                  <a:lnTo>
                    <a:pt x="1230" y="1200"/>
                  </a:lnTo>
                  <a:lnTo>
                    <a:pt x="1288" y="1188"/>
                  </a:lnTo>
                  <a:lnTo>
                    <a:pt x="1336" y="1156"/>
                  </a:lnTo>
                  <a:lnTo>
                    <a:pt x="1368" y="1108"/>
                  </a:lnTo>
                  <a:lnTo>
                    <a:pt x="1380" y="1050"/>
                  </a:lnTo>
                  <a:lnTo>
                    <a:pt x="1380" y="150"/>
                  </a:lnTo>
                  <a:lnTo>
                    <a:pt x="1368" y="91"/>
                  </a:lnTo>
                  <a:lnTo>
                    <a:pt x="1336" y="44"/>
                  </a:lnTo>
                  <a:lnTo>
                    <a:pt x="1288" y="11"/>
                  </a:lnTo>
                  <a:lnTo>
                    <a:pt x="1230" y="0"/>
                  </a:lnTo>
                  <a:lnTo>
                    <a:pt x="15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1" name="Picture 13">
              <a:extLst>
                <a:ext uri="{FF2B5EF4-FFF2-40B4-BE49-F238E27FC236}">
                  <a16:creationId xmlns:a16="http://schemas.microsoft.com/office/drawing/2014/main" xmlns="" id="{A6715608-C7ED-4185-ACC4-F9EBB9E9F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 y="4810"/>
              <a:ext cx="370" cy="120"/>
            </a:xfrm>
            <a:prstGeom prst="rect">
              <a:avLst/>
            </a:prstGeom>
            <a:noFill/>
            <a:extLst>
              <a:ext uri="{909E8E84-426E-40DD-AFC4-6F175D3DCCD1}">
                <a14:hiddenFill xmlns:a14="http://schemas.microsoft.com/office/drawing/2010/main">
                  <a:solidFill>
                    <a:srgbClr val="FFFFFF"/>
                  </a:solidFill>
                </a14:hiddenFill>
              </a:ext>
            </a:extLst>
          </p:spPr>
        </p:pic>
        <p:sp>
          <p:nvSpPr>
            <p:cNvPr id="2050" name="AutoShape 12">
              <a:extLst>
                <a:ext uri="{FF2B5EF4-FFF2-40B4-BE49-F238E27FC236}">
                  <a16:creationId xmlns:a16="http://schemas.microsoft.com/office/drawing/2014/main" xmlns="" id="{D41E32A3-0DB1-4B50-B4C0-D9D452BDE8A2}"/>
                </a:ext>
              </a:extLst>
            </p:cNvPr>
            <p:cNvSpPr>
              <a:spLocks/>
            </p:cNvSpPr>
            <p:nvPr/>
          </p:nvSpPr>
          <p:spPr bwMode="auto">
            <a:xfrm>
              <a:off x="2810" y="2398"/>
              <a:ext cx="3610" cy="2532"/>
            </a:xfrm>
            <a:custGeom>
              <a:avLst/>
              <a:gdLst>
                <a:gd name="T0" fmla="+- 0 3240 2810"/>
                <a:gd name="T1" fmla="*/ T0 w 3610"/>
                <a:gd name="T2" fmla="+- 0 4870 2398"/>
                <a:gd name="T3" fmla="*/ 4870 h 2532"/>
                <a:gd name="T4" fmla="+- 0 3220 2810"/>
                <a:gd name="T5" fmla="*/ T4 w 3610"/>
                <a:gd name="T6" fmla="+- 0 4860 2398"/>
                <a:gd name="T7" fmla="*/ 4860 h 2532"/>
                <a:gd name="T8" fmla="+- 0 3120 2810"/>
                <a:gd name="T9" fmla="*/ T8 w 3610"/>
                <a:gd name="T10" fmla="+- 0 4810 2398"/>
                <a:gd name="T11" fmla="*/ 4810 h 2532"/>
                <a:gd name="T12" fmla="+- 0 3120 2810"/>
                <a:gd name="T13" fmla="*/ T12 w 3610"/>
                <a:gd name="T14" fmla="+- 0 4860 2398"/>
                <a:gd name="T15" fmla="*/ 4860 h 2532"/>
                <a:gd name="T16" fmla="+- 0 2814 2810"/>
                <a:gd name="T17" fmla="*/ T16 w 3610"/>
                <a:gd name="T18" fmla="+- 0 4860 2398"/>
                <a:gd name="T19" fmla="*/ 4860 h 2532"/>
                <a:gd name="T20" fmla="+- 0 2810 2810"/>
                <a:gd name="T21" fmla="*/ T20 w 3610"/>
                <a:gd name="T22" fmla="+- 0 4864 2398"/>
                <a:gd name="T23" fmla="*/ 4864 h 2532"/>
                <a:gd name="T24" fmla="+- 0 2810 2810"/>
                <a:gd name="T25" fmla="*/ T24 w 3610"/>
                <a:gd name="T26" fmla="+- 0 4875 2398"/>
                <a:gd name="T27" fmla="*/ 4875 h 2532"/>
                <a:gd name="T28" fmla="+- 0 2814 2810"/>
                <a:gd name="T29" fmla="*/ T28 w 3610"/>
                <a:gd name="T30" fmla="+- 0 4880 2398"/>
                <a:gd name="T31" fmla="*/ 4880 h 2532"/>
                <a:gd name="T32" fmla="+- 0 3120 2810"/>
                <a:gd name="T33" fmla="*/ T32 w 3610"/>
                <a:gd name="T34" fmla="+- 0 4880 2398"/>
                <a:gd name="T35" fmla="*/ 4880 h 2532"/>
                <a:gd name="T36" fmla="+- 0 3120 2810"/>
                <a:gd name="T37" fmla="*/ T36 w 3610"/>
                <a:gd name="T38" fmla="+- 0 4930 2398"/>
                <a:gd name="T39" fmla="*/ 4930 h 2532"/>
                <a:gd name="T40" fmla="+- 0 3220 2810"/>
                <a:gd name="T41" fmla="*/ T40 w 3610"/>
                <a:gd name="T42" fmla="+- 0 4880 2398"/>
                <a:gd name="T43" fmla="*/ 4880 h 2532"/>
                <a:gd name="T44" fmla="+- 0 3240 2810"/>
                <a:gd name="T45" fmla="*/ T44 w 3610"/>
                <a:gd name="T46" fmla="+- 0 4870 2398"/>
                <a:gd name="T47" fmla="*/ 4870 h 2532"/>
                <a:gd name="T48" fmla="+- 0 6420 2810"/>
                <a:gd name="T49" fmla="*/ T48 w 3610"/>
                <a:gd name="T50" fmla="+- 0 4330 2398"/>
                <a:gd name="T51" fmla="*/ 4330 h 2532"/>
                <a:gd name="T52" fmla="+- 0 6395 2810"/>
                <a:gd name="T53" fmla="*/ T52 w 3610"/>
                <a:gd name="T54" fmla="+- 0 4293 2398"/>
                <a:gd name="T55" fmla="*/ 4293 h 2532"/>
                <a:gd name="T56" fmla="+- 0 6343 2810"/>
                <a:gd name="T57" fmla="*/ T56 w 3610"/>
                <a:gd name="T58" fmla="+- 0 4220 2398"/>
                <a:gd name="T59" fmla="*/ 4220 h 2532"/>
                <a:gd name="T60" fmla="+- 0 6319 2810"/>
                <a:gd name="T61" fmla="*/ T60 w 3610"/>
                <a:gd name="T62" fmla="+- 0 4263 2398"/>
                <a:gd name="T63" fmla="*/ 4263 h 2532"/>
                <a:gd name="T64" fmla="+- 0 2885 2810"/>
                <a:gd name="T65" fmla="*/ T64 w 3610"/>
                <a:gd name="T66" fmla="+- 0 2401 2398"/>
                <a:gd name="T67" fmla="*/ 2401 h 2532"/>
                <a:gd name="T68" fmla="+- 0 2880 2810"/>
                <a:gd name="T69" fmla="*/ T68 w 3610"/>
                <a:gd name="T70" fmla="+- 0 2398 2398"/>
                <a:gd name="T71" fmla="*/ 2398 h 2532"/>
                <a:gd name="T72" fmla="+- 0 2874 2810"/>
                <a:gd name="T73" fmla="*/ T72 w 3610"/>
                <a:gd name="T74" fmla="+- 0 2400 2398"/>
                <a:gd name="T75" fmla="*/ 2400 h 2532"/>
                <a:gd name="T76" fmla="+- 0 2869 2810"/>
                <a:gd name="T77" fmla="*/ T76 w 3610"/>
                <a:gd name="T78" fmla="+- 0 2410 2398"/>
                <a:gd name="T79" fmla="*/ 2410 h 2532"/>
                <a:gd name="T80" fmla="+- 0 2870 2810"/>
                <a:gd name="T81" fmla="*/ T80 w 3610"/>
                <a:gd name="T82" fmla="+- 0 2416 2398"/>
                <a:gd name="T83" fmla="*/ 2416 h 2532"/>
                <a:gd name="T84" fmla="+- 0 6310 2810"/>
                <a:gd name="T85" fmla="*/ T84 w 3610"/>
                <a:gd name="T86" fmla="+- 0 4281 2398"/>
                <a:gd name="T87" fmla="*/ 4281 h 2532"/>
                <a:gd name="T88" fmla="+- 0 6286 2810"/>
                <a:gd name="T89" fmla="*/ T88 w 3610"/>
                <a:gd name="T90" fmla="+- 0 4325 2398"/>
                <a:gd name="T91" fmla="*/ 4325 h 2532"/>
                <a:gd name="T92" fmla="+- 0 6420 2810"/>
                <a:gd name="T93" fmla="*/ T92 w 3610"/>
                <a:gd name="T94" fmla="+- 0 4330 2398"/>
                <a:gd name="T95" fmla="*/ 4330 h 2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3610" h="2532">
                  <a:moveTo>
                    <a:pt x="430" y="2472"/>
                  </a:moveTo>
                  <a:lnTo>
                    <a:pt x="410" y="2462"/>
                  </a:lnTo>
                  <a:lnTo>
                    <a:pt x="310" y="2412"/>
                  </a:lnTo>
                  <a:lnTo>
                    <a:pt x="310" y="2462"/>
                  </a:lnTo>
                  <a:lnTo>
                    <a:pt x="4" y="2462"/>
                  </a:lnTo>
                  <a:lnTo>
                    <a:pt x="0" y="2466"/>
                  </a:lnTo>
                  <a:lnTo>
                    <a:pt x="0" y="2477"/>
                  </a:lnTo>
                  <a:lnTo>
                    <a:pt x="4" y="2482"/>
                  </a:lnTo>
                  <a:lnTo>
                    <a:pt x="310" y="2482"/>
                  </a:lnTo>
                  <a:lnTo>
                    <a:pt x="310" y="2532"/>
                  </a:lnTo>
                  <a:lnTo>
                    <a:pt x="410" y="2482"/>
                  </a:lnTo>
                  <a:lnTo>
                    <a:pt x="430" y="2472"/>
                  </a:lnTo>
                  <a:moveTo>
                    <a:pt x="3610" y="1932"/>
                  </a:moveTo>
                  <a:lnTo>
                    <a:pt x="3585" y="1895"/>
                  </a:lnTo>
                  <a:lnTo>
                    <a:pt x="3533" y="1822"/>
                  </a:lnTo>
                  <a:lnTo>
                    <a:pt x="3509" y="1865"/>
                  </a:lnTo>
                  <a:lnTo>
                    <a:pt x="75" y="3"/>
                  </a:lnTo>
                  <a:lnTo>
                    <a:pt x="70" y="0"/>
                  </a:lnTo>
                  <a:lnTo>
                    <a:pt x="64" y="2"/>
                  </a:lnTo>
                  <a:lnTo>
                    <a:pt x="59" y="12"/>
                  </a:lnTo>
                  <a:lnTo>
                    <a:pt x="60" y="18"/>
                  </a:lnTo>
                  <a:lnTo>
                    <a:pt x="3500" y="1883"/>
                  </a:lnTo>
                  <a:lnTo>
                    <a:pt x="3476" y="1927"/>
                  </a:lnTo>
                  <a:lnTo>
                    <a:pt x="3610" y="1932"/>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Text Box 11">
              <a:extLst>
                <a:ext uri="{FF2B5EF4-FFF2-40B4-BE49-F238E27FC236}">
                  <a16:creationId xmlns:a16="http://schemas.microsoft.com/office/drawing/2014/main" xmlns="" id="{79A0F407-911E-4B5D-A49C-0FD5A059D0F8}"/>
                </a:ext>
              </a:extLst>
            </p:cNvPr>
            <p:cNvSpPr txBox="1">
              <a:spLocks noChangeArrowheads="1"/>
            </p:cNvSpPr>
            <p:nvPr/>
          </p:nvSpPr>
          <p:spPr bwMode="auto">
            <a:xfrm>
              <a:off x="1498" y="612"/>
              <a:ext cx="462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2" name="Text Box 10">
              <a:extLst>
                <a:ext uri="{FF2B5EF4-FFF2-40B4-BE49-F238E27FC236}">
                  <a16:creationId xmlns:a16="http://schemas.microsoft.com/office/drawing/2014/main" xmlns="" id="{4D683E77-7960-452E-A790-BFE801362B50}"/>
                </a:ext>
              </a:extLst>
            </p:cNvPr>
            <p:cNvSpPr txBox="1">
              <a:spLocks noChangeArrowheads="1"/>
            </p:cNvSpPr>
            <p:nvPr/>
          </p:nvSpPr>
          <p:spPr bwMode="auto">
            <a:xfrm>
              <a:off x="1538" y="1632"/>
              <a:ext cx="1164"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Arial" panose="020B0604020202020204" pitchFamily="34" charset="0"/>
                </a:rPr>
                <a:t>Violation</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notice issued</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2053" name="Text Box 9">
              <a:extLst>
                <a:ext uri="{FF2B5EF4-FFF2-40B4-BE49-F238E27FC236}">
                  <a16:creationId xmlns:a16="http://schemas.microsoft.com/office/drawing/2014/main" xmlns="" id="{A197FC14-2C0F-4B3B-B4C7-5A03730AD208}"/>
                </a:ext>
              </a:extLst>
            </p:cNvPr>
            <p:cNvSpPr txBox="1">
              <a:spLocks noChangeArrowheads="1"/>
            </p:cNvSpPr>
            <p:nvPr/>
          </p:nvSpPr>
          <p:spPr bwMode="auto">
            <a:xfrm>
              <a:off x="11959" y="1723"/>
              <a:ext cx="1943"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Property rehabilitation</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initiated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054" name="Text Box 8">
              <a:extLst>
                <a:ext uri="{FF2B5EF4-FFF2-40B4-BE49-F238E27FC236}">
                  <a16:creationId xmlns:a16="http://schemas.microsoft.com/office/drawing/2014/main" xmlns="" id="{DCF87710-B8F9-40C5-A5F4-6BADC7B4EA52}"/>
                </a:ext>
              </a:extLst>
            </p:cNvPr>
            <p:cNvSpPr txBox="1">
              <a:spLocks noChangeArrowheads="1"/>
            </p:cNvSpPr>
            <p:nvPr/>
          </p:nvSpPr>
          <p:spPr bwMode="auto">
            <a:xfrm>
              <a:off x="1548" y="4462"/>
              <a:ext cx="1075"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Citation</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process warning letter issued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5" name="Text Box 7">
              <a:extLst>
                <a:ext uri="{FF2B5EF4-FFF2-40B4-BE49-F238E27FC236}">
                  <a16:creationId xmlns:a16="http://schemas.microsoft.com/office/drawing/2014/main" xmlns="" id="{DAD81ED7-E37A-471E-A3C0-6A04327C22E7}"/>
                </a:ext>
              </a:extLst>
            </p:cNvPr>
            <p:cNvSpPr txBox="1">
              <a:spLocks noChangeArrowheads="1"/>
            </p:cNvSpPr>
            <p:nvPr/>
          </p:nvSpPr>
          <p:spPr bwMode="auto">
            <a:xfrm>
              <a:off x="3346" y="4460"/>
              <a:ext cx="632"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First</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citation issued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6" name="Text Box 6">
              <a:extLst>
                <a:ext uri="{FF2B5EF4-FFF2-40B4-BE49-F238E27FC236}">
                  <a16:creationId xmlns:a16="http://schemas.microsoft.com/office/drawing/2014/main" xmlns="" id="{4E09212A-BF41-4BEF-94C9-0FED61956137}"/>
                </a:ext>
              </a:extLst>
            </p:cNvPr>
            <p:cNvSpPr txBox="1">
              <a:spLocks noChangeArrowheads="1"/>
            </p:cNvSpPr>
            <p:nvPr/>
          </p:nvSpPr>
          <p:spPr bwMode="auto">
            <a:xfrm>
              <a:off x="4906" y="4460"/>
              <a:ext cx="67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Second</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citation issued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7" name="Text Box 5">
              <a:extLst>
                <a:ext uri="{FF2B5EF4-FFF2-40B4-BE49-F238E27FC236}">
                  <a16:creationId xmlns:a16="http://schemas.microsoft.com/office/drawing/2014/main" xmlns="" id="{F39CAA6B-3D3E-4CDD-BBF9-88B59516944D}"/>
                </a:ext>
              </a:extLst>
            </p:cNvPr>
            <p:cNvSpPr txBox="1">
              <a:spLocks noChangeArrowheads="1"/>
            </p:cNvSpPr>
            <p:nvPr/>
          </p:nvSpPr>
          <p:spPr bwMode="auto">
            <a:xfrm>
              <a:off x="6407" y="4460"/>
              <a:ext cx="799"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Litigation</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prep/title work initiated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8" name="Text Box 4">
              <a:extLst>
                <a:ext uri="{FF2B5EF4-FFF2-40B4-BE49-F238E27FC236}">
                  <a16:creationId xmlns:a16="http://schemas.microsoft.com/office/drawing/2014/main" xmlns="" id="{BDA3C76D-AA82-494E-A832-BA56CFCCAA4A}"/>
                </a:ext>
              </a:extLst>
            </p:cNvPr>
            <p:cNvSpPr txBox="1">
              <a:spLocks noChangeArrowheads="1"/>
            </p:cNvSpPr>
            <p:nvPr/>
          </p:nvSpPr>
          <p:spPr bwMode="auto">
            <a:xfrm>
              <a:off x="7904" y="4457"/>
              <a:ext cx="843"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Title</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received/ case filed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9" name="Text Box 3">
              <a:extLst>
                <a:ext uri="{FF2B5EF4-FFF2-40B4-BE49-F238E27FC236}">
                  <a16:creationId xmlns:a16="http://schemas.microsoft.com/office/drawing/2014/main" xmlns="" id="{C8FC14E7-E92C-4984-96AB-A356EBCE32DE}"/>
                </a:ext>
              </a:extLst>
            </p:cNvPr>
            <p:cNvSpPr txBox="1">
              <a:spLocks noChangeArrowheads="1"/>
            </p:cNvSpPr>
            <p:nvPr/>
          </p:nvSpPr>
          <p:spPr bwMode="auto">
            <a:xfrm>
              <a:off x="9345" y="4457"/>
              <a:ext cx="757"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Property</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goes to auction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60" name="Text Box 2">
              <a:extLst>
                <a:ext uri="{FF2B5EF4-FFF2-40B4-BE49-F238E27FC236}">
                  <a16:creationId xmlns:a16="http://schemas.microsoft.com/office/drawing/2014/main" xmlns="" id="{ECDF7710-F182-45CE-AFC4-B201928BB6A8}"/>
                </a:ext>
              </a:extLst>
            </p:cNvPr>
            <p:cNvSpPr txBox="1">
              <a:spLocks noChangeArrowheads="1"/>
            </p:cNvSpPr>
            <p:nvPr/>
          </p:nvSpPr>
          <p:spPr bwMode="auto">
            <a:xfrm>
              <a:off x="10787" y="4460"/>
              <a:ext cx="922"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Property</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Arial" panose="020B0604020202020204" pitchFamily="34" charset="0"/>
                </a:rPr>
                <a:t>goes to settlement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2062" name="Rectangle 53">
            <a:extLst>
              <a:ext uri="{FF2B5EF4-FFF2-40B4-BE49-F238E27FC236}">
                <a16:creationId xmlns:a16="http://schemas.microsoft.com/office/drawing/2014/main" xmlns="" id="{5A7A64A6-8F86-4C10-805B-A9024BB14723}"/>
              </a:ext>
            </a:extLst>
          </p:cNvPr>
          <p:cNvSpPr>
            <a:spLocks noChangeArrowheads="1"/>
          </p:cNvSpPr>
          <p:nvPr/>
        </p:nvSpPr>
        <p:spPr bwMode="auto">
          <a:xfrm>
            <a:off x="594870" y="294799"/>
            <a:ext cx="485979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chemeClr val="tx1"/>
              </a:solidFill>
              <a:effectLst/>
              <a:latin typeface="Arial Black" panose="020B0A040201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rPr>
              <a:t>Baltimore Vacants to Value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rPr>
              <a:t>Flowchart</a:t>
            </a:r>
            <a:endParaRPr kumimoji="0" lang="en-US" altLang="en-US" sz="3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63" name="Oval 2062">
            <a:extLst>
              <a:ext uri="{FF2B5EF4-FFF2-40B4-BE49-F238E27FC236}">
                <a16:creationId xmlns:a16="http://schemas.microsoft.com/office/drawing/2014/main" xmlns="" id="{14E7AC8A-75B2-44A4-89E7-875E12EA6663}"/>
              </a:ext>
            </a:extLst>
          </p:cNvPr>
          <p:cNvSpPr/>
          <p:nvPr/>
        </p:nvSpPr>
        <p:spPr>
          <a:xfrm>
            <a:off x="4236676" y="4363253"/>
            <a:ext cx="914400" cy="9372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Rounded Corners 2063">
            <a:extLst>
              <a:ext uri="{FF2B5EF4-FFF2-40B4-BE49-F238E27FC236}">
                <a16:creationId xmlns:a16="http://schemas.microsoft.com/office/drawing/2014/main" xmlns="" id="{269F2377-6426-41A3-91B1-A372AAD9EFD4}"/>
              </a:ext>
            </a:extLst>
          </p:cNvPr>
          <p:cNvSpPr/>
          <p:nvPr/>
        </p:nvSpPr>
        <p:spPr>
          <a:xfrm>
            <a:off x="3875313" y="1403164"/>
            <a:ext cx="1712653" cy="13742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Court proceeding  to transfer title</a:t>
            </a:r>
          </a:p>
        </p:txBody>
      </p:sp>
      <p:sp>
        <p:nvSpPr>
          <p:cNvPr id="2065" name="Arrow: Down 2064">
            <a:extLst>
              <a:ext uri="{FF2B5EF4-FFF2-40B4-BE49-F238E27FC236}">
                <a16:creationId xmlns:a16="http://schemas.microsoft.com/office/drawing/2014/main" xmlns="" id="{9EBD6BE8-C536-4F48-B5F1-D4F279D24C6B}"/>
              </a:ext>
            </a:extLst>
          </p:cNvPr>
          <p:cNvSpPr/>
          <p:nvPr/>
        </p:nvSpPr>
        <p:spPr>
          <a:xfrm>
            <a:off x="4407535" y="307817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403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1"/>
          <p:cNvPicPr preferRelativeResize="0"/>
          <p:nvPr/>
        </p:nvPicPr>
        <p:blipFill rotWithShape="1">
          <a:blip r:embed="rId3">
            <a:alphaModFix/>
          </a:blip>
          <a:srcRect/>
          <a:stretch/>
        </p:blipFill>
        <p:spPr>
          <a:xfrm>
            <a:off x="0" y="0"/>
            <a:ext cx="9144000" cy="6019800"/>
          </a:xfrm>
          <a:prstGeom prst="rect">
            <a:avLst/>
          </a:prstGeom>
          <a:noFill/>
          <a:ln>
            <a:noFill/>
          </a:ln>
        </p:spPr>
      </p:pic>
      <p:pic>
        <p:nvPicPr>
          <p:cNvPr id="338" name="Google Shape;338;p31"/>
          <p:cNvPicPr preferRelativeResize="0"/>
          <p:nvPr/>
        </p:nvPicPr>
        <p:blipFill rotWithShape="1">
          <a:blip r:embed="rId4">
            <a:alphaModFix amt="74000"/>
          </a:blip>
          <a:srcRect/>
          <a:stretch/>
        </p:blipFill>
        <p:spPr>
          <a:xfrm>
            <a:off x="0" y="-13855"/>
            <a:ext cx="9144000" cy="6858000"/>
          </a:xfrm>
          <a:prstGeom prst="rect">
            <a:avLst/>
          </a:prstGeom>
          <a:noFill/>
          <a:ln>
            <a:noFill/>
          </a:ln>
        </p:spPr>
      </p:pic>
      <p:sp>
        <p:nvSpPr>
          <p:cNvPr id="339" name="Google Shape;339;p31"/>
          <p:cNvSpPr txBox="1"/>
          <p:nvPr/>
        </p:nvSpPr>
        <p:spPr>
          <a:xfrm>
            <a:off x="218567" y="2286000"/>
            <a:ext cx="4419600" cy="1752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400" b="1" dirty="0">
                <a:solidFill>
                  <a:srgbClr val="E34A21"/>
                </a:solidFill>
                <a:latin typeface="Arial"/>
                <a:ea typeface="Arial"/>
                <a:cs typeface="Arial"/>
                <a:sym typeface="Arial"/>
              </a:rPr>
              <a:t>Strategies for problem rental properties</a:t>
            </a:r>
            <a:endParaRPr dirty="0"/>
          </a:p>
        </p:txBody>
      </p:sp>
      <p:sp>
        <p:nvSpPr>
          <p:cNvPr id="340" name="Google Shape;340;p31"/>
          <p:cNvSpPr txBox="1"/>
          <p:nvPr/>
        </p:nvSpPr>
        <p:spPr>
          <a:xfrm>
            <a:off x="6096000" y="5867400"/>
            <a:ext cx="2374235" cy="1600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3600"/>
              <a:buFont typeface="Calibri"/>
              <a:buNone/>
            </a:pPr>
            <a:endParaRPr sz="3600" i="0" u="none" strike="noStrike" cap="none">
              <a:solidFill>
                <a:schemeClr val="lt1"/>
              </a:solidFill>
              <a:latin typeface="Arial"/>
              <a:ea typeface="Arial"/>
              <a:cs typeface="Arial"/>
              <a:sym typeface="Arial"/>
            </a:endParaRPr>
          </a:p>
        </p:txBody>
      </p:sp>
      <p:sp>
        <p:nvSpPr>
          <p:cNvPr id="341" name="Google Shape;341;p31"/>
          <p:cNvSpPr txBox="1"/>
          <p:nvPr/>
        </p:nvSpPr>
        <p:spPr>
          <a:xfrm>
            <a:off x="762000" y="5867400"/>
            <a:ext cx="3733800" cy="1600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3600"/>
              <a:buFont typeface="Calibri"/>
              <a:buNone/>
            </a:pPr>
            <a:endParaRPr sz="3600" i="0" u="none" strike="noStrike" cap="none">
              <a:solidFill>
                <a:schemeClr val="lt1"/>
              </a:solidFill>
              <a:latin typeface="Arial"/>
              <a:ea typeface="Arial"/>
              <a:cs typeface="Arial"/>
              <a:sym typeface="Arial"/>
            </a:endParaRPr>
          </a:p>
        </p:txBody>
      </p:sp>
      <p:pic>
        <p:nvPicPr>
          <p:cNvPr id="342" name="Google Shape;342;p31" descr="NOLA more houses.crop.jpg"/>
          <p:cNvPicPr preferRelativeResize="0"/>
          <p:nvPr/>
        </p:nvPicPr>
        <p:blipFill rotWithShape="1">
          <a:blip r:embed="rId5">
            <a:alphaModFix/>
          </a:blip>
          <a:srcRect/>
          <a:stretch/>
        </p:blipFill>
        <p:spPr>
          <a:xfrm>
            <a:off x="4343400" y="0"/>
            <a:ext cx="4123944" cy="6025896"/>
          </a:xfrm>
          <a:prstGeom prst="rect">
            <a:avLst/>
          </a:prstGeom>
          <a:noFill/>
          <a:ln>
            <a:noFill/>
          </a:ln>
        </p:spPr>
      </p:pic>
      <p:sp>
        <p:nvSpPr>
          <p:cNvPr id="343" name="Google Shape;343;p31"/>
          <p:cNvSpPr/>
          <p:nvPr/>
        </p:nvSpPr>
        <p:spPr>
          <a:xfrm>
            <a:off x="4343400" y="5638800"/>
            <a:ext cx="4123944" cy="393192"/>
          </a:xfrm>
          <a:prstGeom prst="rect">
            <a:avLst/>
          </a:prstGeom>
          <a:solidFill>
            <a:srgbClr val="E34A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53020"/>
              </a:solidFill>
              <a:latin typeface="Calibri"/>
              <a:ea typeface="Calibri"/>
              <a:cs typeface="Calibri"/>
              <a:sym typeface="Calibri"/>
            </a:endParaRPr>
          </a:p>
        </p:txBody>
      </p:sp>
    </p:spTree>
    <p:extLst>
      <p:ext uri="{BB962C8B-B14F-4D97-AF65-F5344CB8AC3E}">
        <p14:creationId xmlns:p14="http://schemas.microsoft.com/office/powerpoint/2010/main" val="489095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935AC4-8FFC-4608-A3D3-0014EDDB9732}"/>
              </a:ext>
            </a:extLst>
          </p:cNvPr>
          <p:cNvSpPr>
            <a:spLocks noGrp="1"/>
          </p:cNvSpPr>
          <p:nvPr>
            <p:ph type="title"/>
          </p:nvPr>
        </p:nvSpPr>
        <p:spPr/>
        <p:txBody>
          <a:bodyPr>
            <a:normAutofit/>
          </a:bodyPr>
          <a:lstStyle/>
          <a:p>
            <a:r>
              <a:rPr lang="en-US" sz="3200" dirty="0"/>
              <a:t>Rentals have rapidly grown since 2007</a:t>
            </a:r>
          </a:p>
        </p:txBody>
      </p:sp>
      <p:graphicFrame>
        <p:nvGraphicFramePr>
          <p:cNvPr id="4" name="Content Placeholder 3">
            <a:extLst>
              <a:ext uri="{FF2B5EF4-FFF2-40B4-BE49-F238E27FC236}">
                <a16:creationId xmlns:a16="http://schemas.microsoft.com/office/drawing/2014/main" xmlns="" id="{0674F6F4-0A21-4EBF-8A16-59548D4A4421}"/>
              </a:ext>
            </a:extLst>
          </p:cNvPr>
          <p:cNvGraphicFramePr>
            <a:graphicFrameLocks noGrp="1"/>
          </p:cNvGraphicFramePr>
          <p:nvPr>
            <p:ph idx="1"/>
          </p:nvPr>
        </p:nvGraphicFramePr>
        <p:xfrm>
          <a:off x="689610" y="1690689"/>
          <a:ext cx="6973933"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xmlns="" id="{805AB5E5-E369-4F1F-9763-2C3029CB28F0}"/>
              </a:ext>
            </a:extLst>
          </p:cNvPr>
          <p:cNvPicPr>
            <a:picLocks noChangeAspect="1"/>
          </p:cNvPicPr>
          <p:nvPr/>
        </p:nvPicPr>
        <p:blipFill>
          <a:blip r:embed="rId3"/>
          <a:stretch>
            <a:fillRect/>
          </a:stretch>
        </p:blipFill>
        <p:spPr>
          <a:xfrm>
            <a:off x="0" y="0"/>
            <a:ext cx="9144000" cy="457200"/>
          </a:xfrm>
          <a:prstGeom prst="rect">
            <a:avLst/>
          </a:prstGeom>
        </p:spPr>
      </p:pic>
      <p:pic>
        <p:nvPicPr>
          <p:cNvPr id="6" name="Picture 5" descr="CFCP Logo CMYK.pdf">
            <a:extLst>
              <a:ext uri="{FF2B5EF4-FFF2-40B4-BE49-F238E27FC236}">
                <a16:creationId xmlns:a16="http://schemas.microsoft.com/office/drawing/2014/main" xmlns="" id="{04B22CB1-083C-4272-BD90-26443FCB3D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7" name="Rectangle 6">
            <a:extLst>
              <a:ext uri="{FF2B5EF4-FFF2-40B4-BE49-F238E27FC236}">
                <a16:creationId xmlns:a16="http://schemas.microsoft.com/office/drawing/2014/main" xmlns="" id="{74DAB4E6-C3AF-4F99-8538-8A468D54E822}"/>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4242796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6C366D-F35D-478D-9BF3-C3B56874327C}"/>
              </a:ext>
            </a:extLst>
          </p:cNvPr>
          <p:cNvSpPr>
            <a:spLocks noGrp="1"/>
          </p:cNvSpPr>
          <p:nvPr>
            <p:ph type="title"/>
          </p:nvPr>
        </p:nvSpPr>
        <p:spPr/>
        <p:txBody>
          <a:bodyPr>
            <a:normAutofit/>
          </a:bodyPr>
          <a:lstStyle/>
          <a:p>
            <a:r>
              <a:rPr lang="en-US" sz="3200" dirty="0"/>
              <a:t>Most low-income families are renters</a:t>
            </a:r>
          </a:p>
        </p:txBody>
      </p:sp>
      <p:graphicFrame>
        <p:nvGraphicFramePr>
          <p:cNvPr id="4" name="Content Placeholder 3">
            <a:extLst>
              <a:ext uri="{FF2B5EF4-FFF2-40B4-BE49-F238E27FC236}">
                <a16:creationId xmlns:a16="http://schemas.microsoft.com/office/drawing/2014/main" xmlns="" id="{99D2BF8B-E034-49F4-BF5A-CF5092F724E4}"/>
              </a:ext>
            </a:extLst>
          </p:cNvPr>
          <p:cNvGraphicFramePr>
            <a:graphicFrameLocks noGrp="1"/>
          </p:cNvGraphicFramePr>
          <p:nvPr>
            <p:ph idx="1"/>
            <p:extLst>
              <p:ext uri="{D42A27DB-BD31-4B8C-83A1-F6EECF244321}">
                <p14:modId xmlns:p14="http://schemas.microsoft.com/office/powerpoint/2010/main" val="3784444273"/>
              </p:ext>
            </p:extLst>
          </p:nvPr>
        </p:nvGraphicFramePr>
        <p:xfrm>
          <a:off x="628650" y="1584960"/>
          <a:ext cx="7886700" cy="459200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xmlns="" id="{298877C9-1C8A-465C-86A2-63978AA20AAD}"/>
              </a:ext>
            </a:extLst>
          </p:cNvPr>
          <p:cNvPicPr>
            <a:picLocks noChangeAspect="1"/>
          </p:cNvPicPr>
          <p:nvPr/>
        </p:nvPicPr>
        <p:blipFill>
          <a:blip r:embed="rId3"/>
          <a:stretch>
            <a:fillRect/>
          </a:stretch>
        </p:blipFill>
        <p:spPr>
          <a:xfrm>
            <a:off x="0" y="0"/>
            <a:ext cx="9144000" cy="457200"/>
          </a:xfrm>
          <a:prstGeom prst="rect">
            <a:avLst/>
          </a:prstGeom>
        </p:spPr>
      </p:pic>
      <p:pic>
        <p:nvPicPr>
          <p:cNvPr id="6" name="Picture 5" descr="CFCP Logo CMYK.pdf">
            <a:extLst>
              <a:ext uri="{FF2B5EF4-FFF2-40B4-BE49-F238E27FC236}">
                <a16:creationId xmlns:a16="http://schemas.microsoft.com/office/drawing/2014/main" xmlns="" id="{CA6FCD65-E66C-4D6D-8B29-24A2FDFD4B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7" name="Rectangle 6">
            <a:extLst>
              <a:ext uri="{FF2B5EF4-FFF2-40B4-BE49-F238E27FC236}">
                <a16:creationId xmlns:a16="http://schemas.microsoft.com/office/drawing/2014/main" xmlns="" id="{6FC9036B-46D4-4D0E-AA58-74424FEDEC6E}"/>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1052693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9446B4-7A23-4A40-8CF8-2CC74A04F996}"/>
              </a:ext>
            </a:extLst>
          </p:cNvPr>
          <p:cNvSpPr>
            <a:spLocks noGrp="1"/>
          </p:cNvSpPr>
          <p:nvPr>
            <p:ph type="title"/>
          </p:nvPr>
        </p:nvSpPr>
        <p:spPr>
          <a:xfrm>
            <a:off x="822960" y="286604"/>
            <a:ext cx="7543800" cy="1106767"/>
          </a:xfrm>
        </p:spPr>
        <p:txBody>
          <a:bodyPr>
            <a:normAutofit/>
          </a:bodyPr>
          <a:lstStyle/>
          <a:p>
            <a:r>
              <a:rPr lang="en-US" sz="3200" dirty="0"/>
              <a:t>The framework of rental regulation</a:t>
            </a:r>
          </a:p>
        </p:txBody>
      </p:sp>
      <p:graphicFrame>
        <p:nvGraphicFramePr>
          <p:cNvPr id="4" name="Content Placeholder 3">
            <a:extLst>
              <a:ext uri="{FF2B5EF4-FFF2-40B4-BE49-F238E27FC236}">
                <a16:creationId xmlns:a16="http://schemas.microsoft.com/office/drawing/2014/main" xmlns="" id="{F08A1FEA-B545-4AF3-9B0A-D5AAD382CA66}"/>
              </a:ext>
            </a:extLst>
          </p:cNvPr>
          <p:cNvGraphicFramePr>
            <a:graphicFrameLocks noGrp="1"/>
          </p:cNvGraphicFramePr>
          <p:nvPr>
            <p:ph idx="1"/>
          </p:nvPr>
        </p:nvGraphicFramePr>
        <p:xfrm>
          <a:off x="883920" y="1441742"/>
          <a:ext cx="7543800" cy="4746570"/>
        </p:xfrm>
        <a:graphic>
          <a:graphicData uri="http://schemas.openxmlformats.org/drawingml/2006/table">
            <a:tbl>
              <a:tblPr firstRow="1" bandRow="1">
                <a:tableStyleId>{5C22544A-7EE6-4342-B048-85BDC9FD1C3A}</a:tableStyleId>
              </a:tblPr>
              <a:tblGrid>
                <a:gridCol w="1939313">
                  <a:extLst>
                    <a:ext uri="{9D8B030D-6E8A-4147-A177-3AD203B41FA5}">
                      <a16:colId xmlns:a16="http://schemas.microsoft.com/office/drawing/2014/main" xmlns="" val="1740297635"/>
                    </a:ext>
                  </a:extLst>
                </a:gridCol>
                <a:gridCol w="5604487">
                  <a:extLst>
                    <a:ext uri="{9D8B030D-6E8A-4147-A177-3AD203B41FA5}">
                      <a16:colId xmlns:a16="http://schemas.microsoft.com/office/drawing/2014/main" xmlns="" val="3894221857"/>
                    </a:ext>
                  </a:extLst>
                </a:gridCol>
              </a:tblGrid>
              <a:tr h="864525">
                <a:tc>
                  <a:txBody>
                    <a:bodyPr/>
                    <a:lstStyle/>
                    <a:p>
                      <a:r>
                        <a:rPr lang="en-US" sz="2000" b="1" dirty="0"/>
                        <a:t>Complaint-based inspection</a:t>
                      </a:r>
                    </a:p>
                  </a:txBody>
                  <a:tcPr marL="87464" marR="87464"/>
                </a:tc>
                <a:tc>
                  <a:txBody>
                    <a:bodyPr/>
                    <a:lstStyle/>
                    <a:p>
                      <a:r>
                        <a:rPr lang="en-US" sz="2000" b="1" dirty="0"/>
                        <a:t>Properties inspected only in response to complaints. </a:t>
                      </a:r>
                    </a:p>
                  </a:txBody>
                  <a:tcPr marL="87464" marR="87464"/>
                </a:tc>
                <a:extLst>
                  <a:ext uri="{0D108BD9-81ED-4DB2-BD59-A6C34878D82A}">
                    <a16:rowId xmlns:a16="http://schemas.microsoft.com/office/drawing/2014/main" xmlns="" val="3849308193"/>
                  </a:ext>
                </a:extLst>
              </a:tr>
              <a:tr h="864525">
                <a:tc>
                  <a:txBody>
                    <a:bodyPr/>
                    <a:lstStyle/>
                    <a:p>
                      <a:r>
                        <a:rPr lang="en-US" sz="2000" b="1" dirty="0"/>
                        <a:t>Rental registration</a:t>
                      </a:r>
                    </a:p>
                  </a:txBody>
                  <a:tcPr marL="87464" marR="87464"/>
                </a:tc>
                <a:tc>
                  <a:txBody>
                    <a:bodyPr/>
                    <a:lstStyle/>
                    <a:p>
                      <a:r>
                        <a:rPr lang="en-US" sz="2000" b="1" dirty="0"/>
                        <a:t>All landlords required to register and provide contact information for emergencies and service</a:t>
                      </a:r>
                    </a:p>
                  </a:txBody>
                  <a:tcPr marL="87464" marR="87464"/>
                </a:tc>
                <a:extLst>
                  <a:ext uri="{0D108BD9-81ED-4DB2-BD59-A6C34878D82A}">
                    <a16:rowId xmlns:a16="http://schemas.microsoft.com/office/drawing/2014/main" xmlns="" val="3533031302"/>
                  </a:ext>
                </a:extLst>
              </a:tr>
              <a:tr h="864525">
                <a:tc>
                  <a:txBody>
                    <a:bodyPr/>
                    <a:lstStyle/>
                    <a:p>
                      <a:r>
                        <a:rPr lang="en-US" sz="2000" b="1" dirty="0"/>
                        <a:t>Registration + inspection</a:t>
                      </a:r>
                    </a:p>
                  </a:txBody>
                  <a:tcPr marL="87464" marR="87464"/>
                </a:tc>
                <a:tc>
                  <a:txBody>
                    <a:bodyPr/>
                    <a:lstStyle/>
                    <a:p>
                      <a:r>
                        <a:rPr lang="en-US" sz="2000" b="1" dirty="0"/>
                        <a:t>All landlords required to register and inspections conducted on regular basis</a:t>
                      </a:r>
                    </a:p>
                  </a:txBody>
                  <a:tcPr marL="87464" marR="87464"/>
                </a:tc>
                <a:extLst>
                  <a:ext uri="{0D108BD9-81ED-4DB2-BD59-A6C34878D82A}">
                    <a16:rowId xmlns:a16="http://schemas.microsoft.com/office/drawing/2014/main" xmlns="" val="3387336984"/>
                  </a:ext>
                </a:extLst>
              </a:tr>
              <a:tr h="864525">
                <a:tc>
                  <a:txBody>
                    <a:bodyPr/>
                    <a:lstStyle/>
                    <a:p>
                      <a:r>
                        <a:rPr lang="en-US" sz="2000" b="1" dirty="0"/>
                        <a:t>Rental licensing</a:t>
                      </a:r>
                    </a:p>
                  </a:txBody>
                  <a:tcPr marL="87464" marR="87464"/>
                </a:tc>
                <a:tc>
                  <a:txBody>
                    <a:bodyPr/>
                    <a:lstStyle/>
                    <a:p>
                      <a:r>
                        <a:rPr lang="en-US" sz="2000" b="1" dirty="0"/>
                        <a:t>All landlords required to obtain license conditional on property meeting code requirements and other criteria</a:t>
                      </a:r>
                    </a:p>
                  </a:txBody>
                  <a:tcPr marL="87464" marR="87464"/>
                </a:tc>
                <a:extLst>
                  <a:ext uri="{0D108BD9-81ED-4DB2-BD59-A6C34878D82A}">
                    <a16:rowId xmlns:a16="http://schemas.microsoft.com/office/drawing/2014/main" xmlns="" val="2876496363"/>
                  </a:ext>
                </a:extLst>
              </a:tr>
              <a:tr h="864525">
                <a:tc>
                  <a:txBody>
                    <a:bodyPr/>
                    <a:lstStyle/>
                    <a:p>
                      <a:r>
                        <a:rPr lang="en-US" sz="2000" b="1" dirty="0"/>
                        <a:t>Performance-based</a:t>
                      </a:r>
                    </a:p>
                    <a:p>
                      <a:r>
                        <a:rPr lang="en-US" sz="2000" b="1" dirty="0"/>
                        <a:t>rental licensing</a:t>
                      </a:r>
                    </a:p>
                  </a:txBody>
                  <a:tcPr marL="87464" marR="87464"/>
                </a:tc>
                <a:tc>
                  <a:txBody>
                    <a:bodyPr/>
                    <a:lstStyle/>
                    <a:p>
                      <a:r>
                        <a:rPr lang="en-US" sz="2000" b="1" dirty="0"/>
                        <a:t>License requirements, inspection frequency and fees are adjusted on the basis of landlord’s past track record.</a:t>
                      </a:r>
                    </a:p>
                  </a:txBody>
                  <a:tcPr marL="87464" marR="87464"/>
                </a:tc>
                <a:extLst>
                  <a:ext uri="{0D108BD9-81ED-4DB2-BD59-A6C34878D82A}">
                    <a16:rowId xmlns:a16="http://schemas.microsoft.com/office/drawing/2014/main" xmlns="" val="1577194834"/>
                  </a:ext>
                </a:extLst>
              </a:tr>
            </a:tbl>
          </a:graphicData>
        </a:graphic>
      </p:graphicFrame>
      <p:pic>
        <p:nvPicPr>
          <p:cNvPr id="5" name="Picture 4">
            <a:extLst>
              <a:ext uri="{FF2B5EF4-FFF2-40B4-BE49-F238E27FC236}">
                <a16:creationId xmlns:a16="http://schemas.microsoft.com/office/drawing/2014/main" xmlns="" id="{4AFC67FB-7BBF-4ADD-817A-175B6D94BAA9}"/>
              </a:ext>
            </a:extLst>
          </p:cNvPr>
          <p:cNvPicPr>
            <a:picLocks noChangeAspect="1"/>
          </p:cNvPicPr>
          <p:nvPr/>
        </p:nvPicPr>
        <p:blipFill>
          <a:blip r:embed="rId2"/>
          <a:stretch>
            <a:fillRect/>
          </a:stretch>
        </p:blipFill>
        <p:spPr>
          <a:xfrm>
            <a:off x="0" y="0"/>
            <a:ext cx="9144000" cy="457200"/>
          </a:xfrm>
          <a:prstGeom prst="rect">
            <a:avLst/>
          </a:prstGeom>
        </p:spPr>
      </p:pic>
      <p:pic>
        <p:nvPicPr>
          <p:cNvPr id="6" name="Picture 5" descr="CFCP Logo CMYK.pdf">
            <a:extLst>
              <a:ext uri="{FF2B5EF4-FFF2-40B4-BE49-F238E27FC236}">
                <a16:creationId xmlns:a16="http://schemas.microsoft.com/office/drawing/2014/main" xmlns="" id="{5B54EBE0-5748-4DDF-B844-81AEFADD9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7" name="Rectangle 6">
            <a:extLst>
              <a:ext uri="{FF2B5EF4-FFF2-40B4-BE49-F238E27FC236}">
                <a16:creationId xmlns:a16="http://schemas.microsoft.com/office/drawing/2014/main" xmlns="" id="{0D40EF4E-F371-49B0-AD71-DCC5382F6D23}"/>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2222430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4FE63-A4D6-42F0-9EF5-450198250C48}"/>
              </a:ext>
            </a:extLst>
          </p:cNvPr>
          <p:cNvSpPr>
            <a:spLocks noGrp="1"/>
          </p:cNvSpPr>
          <p:nvPr>
            <p:ph type="title"/>
          </p:nvPr>
        </p:nvSpPr>
        <p:spPr>
          <a:xfrm>
            <a:off x="822960" y="286604"/>
            <a:ext cx="7543800" cy="1106767"/>
          </a:xfrm>
        </p:spPr>
        <p:txBody>
          <a:bodyPr>
            <a:normAutofit/>
          </a:bodyPr>
          <a:lstStyle/>
          <a:p>
            <a:r>
              <a:rPr lang="en-US" sz="3200" dirty="0"/>
              <a:t>Performance-based regulation </a:t>
            </a:r>
            <a:br>
              <a:rPr lang="en-US" sz="3200" dirty="0"/>
            </a:br>
            <a:r>
              <a:rPr lang="en-US" sz="2400" dirty="0"/>
              <a:t>Brooklyn Center, Minnesota</a:t>
            </a:r>
          </a:p>
        </p:txBody>
      </p:sp>
      <p:graphicFrame>
        <p:nvGraphicFramePr>
          <p:cNvPr id="4" name="Content Placeholder 3">
            <a:extLst>
              <a:ext uri="{FF2B5EF4-FFF2-40B4-BE49-F238E27FC236}">
                <a16:creationId xmlns:a16="http://schemas.microsoft.com/office/drawing/2014/main" xmlns="" id="{CF41ECFF-43FD-4320-92F4-BCE21CDD900E}"/>
              </a:ext>
            </a:extLst>
          </p:cNvPr>
          <p:cNvGraphicFramePr>
            <a:graphicFrameLocks noGrp="1"/>
          </p:cNvGraphicFramePr>
          <p:nvPr>
            <p:ph idx="1"/>
          </p:nvPr>
        </p:nvGraphicFramePr>
        <p:xfrm>
          <a:off x="628650" y="1576251"/>
          <a:ext cx="7886701" cy="4679769"/>
        </p:xfrm>
        <a:graphic>
          <a:graphicData uri="http://schemas.openxmlformats.org/drawingml/2006/table">
            <a:tbl>
              <a:tblPr firstRow="1" firstCol="1" bandRow="1">
                <a:tableStyleId>{5C22544A-7EE6-4342-B048-85BDC9FD1C3A}</a:tableStyleId>
              </a:tblPr>
              <a:tblGrid>
                <a:gridCol w="1597320">
                  <a:extLst>
                    <a:ext uri="{9D8B030D-6E8A-4147-A177-3AD203B41FA5}">
                      <a16:colId xmlns:a16="http://schemas.microsoft.com/office/drawing/2014/main" xmlns="" val="808697329"/>
                    </a:ext>
                  </a:extLst>
                </a:gridCol>
                <a:gridCol w="1483881">
                  <a:extLst>
                    <a:ext uri="{9D8B030D-6E8A-4147-A177-3AD203B41FA5}">
                      <a16:colId xmlns:a16="http://schemas.microsoft.com/office/drawing/2014/main" xmlns="" val="596915770"/>
                    </a:ext>
                  </a:extLst>
                </a:gridCol>
                <a:gridCol w="1193075">
                  <a:extLst>
                    <a:ext uri="{9D8B030D-6E8A-4147-A177-3AD203B41FA5}">
                      <a16:colId xmlns:a16="http://schemas.microsoft.com/office/drawing/2014/main" xmlns="" val="3316014429"/>
                    </a:ext>
                  </a:extLst>
                </a:gridCol>
                <a:gridCol w="1532708">
                  <a:extLst>
                    <a:ext uri="{9D8B030D-6E8A-4147-A177-3AD203B41FA5}">
                      <a16:colId xmlns:a16="http://schemas.microsoft.com/office/drawing/2014/main" xmlns="" val="1528287280"/>
                    </a:ext>
                  </a:extLst>
                </a:gridCol>
                <a:gridCol w="2079717">
                  <a:extLst>
                    <a:ext uri="{9D8B030D-6E8A-4147-A177-3AD203B41FA5}">
                      <a16:colId xmlns:a16="http://schemas.microsoft.com/office/drawing/2014/main" xmlns="" val="2911870618"/>
                    </a:ext>
                  </a:extLst>
                </a:gridCol>
              </a:tblGrid>
              <a:tr h="478972">
                <a:tc>
                  <a:txBody>
                    <a:bodyPr/>
                    <a:lstStyle/>
                    <a:p>
                      <a:pPr marL="0" marR="0" algn="ctr">
                        <a:spcBef>
                          <a:spcPts val="0"/>
                        </a:spcBef>
                        <a:spcAft>
                          <a:spcPts val="0"/>
                        </a:spcAft>
                      </a:pPr>
                      <a:r>
                        <a:rPr lang="en-US" sz="1800" dirty="0">
                          <a:effectLst/>
                        </a:rPr>
                        <a:t>Requirement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a:effectLst/>
                        </a:rPr>
                        <a:t>Type I</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dirty="0">
                          <a:effectLst/>
                        </a:rPr>
                        <a:t>Type II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a:effectLst/>
                        </a:rPr>
                        <a:t>Type III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a:effectLst/>
                        </a:rPr>
                        <a:t> Type IV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1053680326"/>
                  </a:ext>
                </a:extLst>
              </a:tr>
              <a:tr h="478972">
                <a:tc>
                  <a:txBody>
                    <a:bodyPr/>
                    <a:lstStyle/>
                    <a:p>
                      <a:pPr marL="0" marR="0">
                        <a:spcBef>
                          <a:spcPts val="0"/>
                        </a:spcBef>
                        <a:spcAft>
                          <a:spcPts val="0"/>
                        </a:spcAft>
                      </a:pPr>
                      <a:r>
                        <a:rPr lang="en-US" sz="1800" dirty="0">
                          <a:effectLst/>
                        </a:rPr>
                        <a:t>Action Plan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b="1" dirty="0">
                          <a:effectLst/>
                        </a:rPr>
                        <a:t>No</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b="1" dirty="0">
                          <a:effectLst/>
                        </a:rPr>
                        <a:t>No</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dirty="0">
                          <a:effectLst/>
                        </a:rPr>
                        <a:t>Required</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b="1" dirty="0">
                          <a:effectLst/>
                        </a:rPr>
                        <a:t>No</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3459901303"/>
                  </a:ext>
                </a:extLst>
              </a:tr>
              <a:tr h="862149">
                <a:tc>
                  <a:txBody>
                    <a:bodyPr/>
                    <a:lstStyle/>
                    <a:p>
                      <a:pPr marL="0" marR="0">
                        <a:spcBef>
                          <a:spcPts val="0"/>
                        </a:spcBef>
                        <a:spcAft>
                          <a:spcPts val="0"/>
                        </a:spcAft>
                      </a:pPr>
                      <a:r>
                        <a:rPr lang="en-US" sz="1800" dirty="0">
                          <a:effectLst/>
                        </a:rPr>
                        <a:t>Association for Responsible Management </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a:effectLst/>
                        </a:rPr>
                        <a:t>Recommended</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tc>
                <a:tc>
                  <a:txBody>
                    <a:bodyPr/>
                    <a:lstStyle/>
                    <a:p>
                      <a:pPr marL="0" marR="0">
                        <a:spcBef>
                          <a:spcPts val="0"/>
                        </a:spcBef>
                        <a:spcAft>
                          <a:spcPts val="0"/>
                        </a:spcAft>
                      </a:pPr>
                      <a:r>
                        <a:rPr lang="en-US" sz="1800" b="1" dirty="0" err="1">
                          <a:effectLst/>
                        </a:rPr>
                        <a:t>Recom</a:t>
                      </a:r>
                      <a:r>
                        <a:rPr lang="en-US" sz="1800" b="1" dirty="0">
                          <a:effectLst/>
                        </a:rPr>
                        <a:t>-mended</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tc>
                <a:tc>
                  <a:txBody>
                    <a:bodyPr/>
                    <a:lstStyle/>
                    <a:p>
                      <a:pPr marL="0" marR="0">
                        <a:spcBef>
                          <a:spcPts val="0"/>
                        </a:spcBef>
                        <a:spcAft>
                          <a:spcPts val="0"/>
                        </a:spcAft>
                      </a:pPr>
                      <a:r>
                        <a:rPr lang="en-US" sz="1800" b="1" dirty="0">
                          <a:effectLst/>
                        </a:rPr>
                        <a:t>Attend 25% of meetings</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tc>
                <a:tc>
                  <a:txBody>
                    <a:bodyPr/>
                    <a:lstStyle/>
                    <a:p>
                      <a:pPr marL="0" marR="0">
                        <a:spcBef>
                          <a:spcPts val="0"/>
                        </a:spcBef>
                        <a:spcAft>
                          <a:spcPts val="0"/>
                        </a:spcAft>
                      </a:pPr>
                      <a:r>
                        <a:rPr lang="en-US" sz="1800" b="1" dirty="0">
                          <a:effectLst/>
                        </a:rPr>
                        <a:t>Attend 50% of meetings</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tc>
                <a:extLst>
                  <a:ext uri="{0D108BD9-81ED-4DB2-BD59-A6C34878D82A}">
                    <a16:rowId xmlns:a16="http://schemas.microsoft.com/office/drawing/2014/main" xmlns="" val="4159998668"/>
                  </a:ext>
                </a:extLst>
              </a:tr>
              <a:tr h="478972">
                <a:tc>
                  <a:txBody>
                    <a:bodyPr/>
                    <a:lstStyle/>
                    <a:p>
                      <a:pPr marL="0" marR="0">
                        <a:spcBef>
                          <a:spcPts val="0"/>
                        </a:spcBef>
                        <a:spcAft>
                          <a:spcPts val="0"/>
                        </a:spcAft>
                      </a:pPr>
                      <a:r>
                        <a:rPr lang="en-US" sz="1800" dirty="0">
                          <a:effectLst/>
                        </a:rPr>
                        <a:t>Crime Free Housing</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dirty="0">
                          <a:effectLst/>
                        </a:rPr>
                        <a:t>recommended</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a:effectLst/>
                        </a:rPr>
                        <a:t>Phase I </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a:effectLst/>
                        </a:rPr>
                        <a:t>Phase I and II </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dirty="0">
                          <a:effectLst/>
                        </a:rPr>
                        <a:t>Phase I, II, and III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3380553945"/>
                  </a:ext>
                </a:extLst>
              </a:tr>
              <a:tr h="478972">
                <a:tc>
                  <a:txBody>
                    <a:bodyPr/>
                    <a:lstStyle/>
                    <a:p>
                      <a:pPr marL="0" marR="0">
                        <a:spcBef>
                          <a:spcPts val="0"/>
                        </a:spcBef>
                        <a:spcAft>
                          <a:spcPts val="0"/>
                        </a:spcAft>
                      </a:pPr>
                      <a:r>
                        <a:rPr lang="en-US" sz="1800" dirty="0">
                          <a:effectLst/>
                        </a:rPr>
                        <a:t>Inspections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a:effectLst/>
                        </a:rPr>
                        <a:t>Once every three years </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a:effectLst/>
                        </a:rPr>
                        <a:t>Once every two years </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a:effectLst/>
                        </a:rPr>
                        <a:t>Once every year </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dirty="0">
                          <a:effectLst/>
                        </a:rPr>
                        <a:t>Once every six months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125685452"/>
                  </a:ext>
                </a:extLst>
              </a:tr>
              <a:tr h="1099456">
                <a:tc>
                  <a:txBody>
                    <a:bodyPr/>
                    <a:lstStyle/>
                    <a:p>
                      <a:pPr marL="0" marR="0">
                        <a:spcBef>
                          <a:spcPts val="0"/>
                        </a:spcBef>
                        <a:spcAft>
                          <a:spcPts val="0"/>
                        </a:spcAft>
                      </a:pPr>
                      <a:r>
                        <a:rPr lang="en-US" sz="1800" dirty="0">
                          <a:effectLst/>
                        </a:rPr>
                        <a:t>Mitigation Plan</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tc>
                <a:tc>
                  <a:txBody>
                    <a:bodyPr/>
                    <a:lstStyle/>
                    <a:p>
                      <a:pPr marL="0" marR="0" algn="ctr">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No</a:t>
                      </a:r>
                    </a:p>
                  </a:txBody>
                  <a:tcPr marL="19050" marR="19050" marT="19050" marB="19050" anchor="ctr"/>
                </a:tc>
                <a:tc>
                  <a:txBody>
                    <a:bodyPr/>
                    <a:lstStyle/>
                    <a:p>
                      <a:pPr marL="0" marR="0" algn="ctr">
                        <a:spcBef>
                          <a:spcPts val="0"/>
                        </a:spcBef>
                        <a:spcAft>
                          <a:spcPts val="0"/>
                        </a:spcAft>
                      </a:pPr>
                      <a:r>
                        <a:rPr lang="en-US" sz="1800" b="1" dirty="0">
                          <a:effectLst/>
                        </a:rPr>
                        <a:t>No</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b="1" dirty="0">
                          <a:effectLst/>
                        </a:rPr>
                        <a:t>No</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dirty="0">
                          <a:effectLst/>
                        </a:rPr>
                        <a:t>Must be completed prior to council approval of license</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1620696042"/>
                  </a:ext>
                </a:extLst>
              </a:tr>
              <a:tr h="478972">
                <a:tc>
                  <a:txBody>
                    <a:bodyPr/>
                    <a:lstStyle/>
                    <a:p>
                      <a:pPr marL="0" marR="0">
                        <a:spcBef>
                          <a:spcPts val="0"/>
                        </a:spcBef>
                        <a:spcAft>
                          <a:spcPts val="0"/>
                        </a:spcAft>
                      </a:pPr>
                      <a:r>
                        <a:rPr lang="en-US" sz="1800" dirty="0">
                          <a:effectLst/>
                        </a:rPr>
                        <a:t>Monthly Updates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b="1" dirty="0">
                          <a:effectLst/>
                        </a:rPr>
                        <a:t>No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b="1" dirty="0">
                          <a:effectLst/>
                        </a:rPr>
                        <a:t>No</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lgn="ctr">
                        <a:spcBef>
                          <a:spcPts val="0"/>
                        </a:spcBef>
                        <a:spcAft>
                          <a:spcPts val="0"/>
                        </a:spcAft>
                      </a:pPr>
                      <a:r>
                        <a:rPr lang="en-US" sz="1800" b="1" dirty="0">
                          <a:effectLst/>
                        </a:rPr>
                        <a:t>No</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tc>
                  <a:txBody>
                    <a:bodyPr/>
                    <a:lstStyle/>
                    <a:p>
                      <a:pPr marL="0" marR="0">
                        <a:spcBef>
                          <a:spcPts val="0"/>
                        </a:spcBef>
                        <a:spcAft>
                          <a:spcPts val="0"/>
                        </a:spcAft>
                      </a:pPr>
                      <a:r>
                        <a:rPr lang="en-US" sz="1800" b="1" dirty="0">
                          <a:effectLst/>
                        </a:rPr>
                        <a:t>Required </a:t>
                      </a:r>
                      <a:endParaRPr lang="en-US" sz="1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9050" marR="19050" marT="19050" marB="19050" anchor="ctr"/>
                </a:tc>
                <a:extLst>
                  <a:ext uri="{0D108BD9-81ED-4DB2-BD59-A6C34878D82A}">
                    <a16:rowId xmlns:a16="http://schemas.microsoft.com/office/drawing/2014/main" xmlns="" val="3979177783"/>
                  </a:ext>
                </a:extLst>
              </a:tr>
            </a:tbl>
          </a:graphicData>
        </a:graphic>
      </p:graphicFrame>
      <p:pic>
        <p:nvPicPr>
          <p:cNvPr id="5" name="Picture 4">
            <a:extLst>
              <a:ext uri="{FF2B5EF4-FFF2-40B4-BE49-F238E27FC236}">
                <a16:creationId xmlns:a16="http://schemas.microsoft.com/office/drawing/2014/main" xmlns="" id="{57F6FDD9-D9E9-45C8-AAF7-11FAADCC7316}"/>
              </a:ext>
            </a:extLst>
          </p:cNvPr>
          <p:cNvPicPr>
            <a:picLocks noChangeAspect="1"/>
          </p:cNvPicPr>
          <p:nvPr/>
        </p:nvPicPr>
        <p:blipFill>
          <a:blip r:embed="rId2"/>
          <a:stretch>
            <a:fillRect/>
          </a:stretch>
        </p:blipFill>
        <p:spPr>
          <a:xfrm>
            <a:off x="0" y="0"/>
            <a:ext cx="9144000" cy="457200"/>
          </a:xfrm>
          <a:prstGeom prst="rect">
            <a:avLst/>
          </a:prstGeom>
        </p:spPr>
      </p:pic>
      <p:pic>
        <p:nvPicPr>
          <p:cNvPr id="6" name="Picture 5" descr="CFCP Logo CMYK.pdf">
            <a:extLst>
              <a:ext uri="{FF2B5EF4-FFF2-40B4-BE49-F238E27FC236}">
                <a16:creationId xmlns:a16="http://schemas.microsoft.com/office/drawing/2014/main" xmlns="" id="{FF947458-68D3-41D5-8227-279DDC4D79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7" name="Rectangle 6">
            <a:extLst>
              <a:ext uri="{FF2B5EF4-FFF2-40B4-BE49-F238E27FC236}">
                <a16:creationId xmlns:a16="http://schemas.microsoft.com/office/drawing/2014/main" xmlns="" id="{DA8A23F3-6F96-40F9-9C13-FF0A15435762}"/>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2167186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Designing a local ordinance</a:t>
            </a:r>
            <a:endParaRPr lang="en-US" sz="3200" dirty="0"/>
          </a:p>
        </p:txBody>
      </p:sp>
      <p:sp>
        <p:nvSpPr>
          <p:cNvPr id="3" name="Content Placeholder 2">
            <a:extLst>
              <a:ext uri="{FF2B5EF4-FFF2-40B4-BE49-F238E27FC236}">
                <a16:creationId xmlns:a16="http://schemas.microsoft.com/office/drawing/2014/main" xmlns="" id="{61AD1198-DEE3-4C8C-850A-E53107CB8F7F}"/>
              </a:ext>
            </a:extLst>
          </p:cNvPr>
          <p:cNvSpPr>
            <a:spLocks noGrp="1"/>
          </p:cNvSpPr>
          <p:nvPr>
            <p:ph idx="1"/>
          </p:nvPr>
        </p:nvSpPr>
        <p:spPr>
          <a:xfrm>
            <a:off x="518159" y="1859962"/>
            <a:ext cx="7683138" cy="4023360"/>
          </a:xfrm>
        </p:spPr>
        <p:txBody>
          <a:bodyPr>
            <a:normAutofit/>
          </a:bodyPr>
          <a:lstStyle/>
          <a:p>
            <a:r>
              <a:rPr lang="en-US" sz="6000" dirty="0"/>
              <a:t>What can you do? </a:t>
            </a:r>
          </a:p>
          <a:p>
            <a:r>
              <a:rPr lang="en-US" sz="6000" dirty="0"/>
              <a:t>What must you </a:t>
            </a:r>
            <a:r>
              <a:rPr lang="en-US" sz="6000" b="1" dirty="0">
                <a:solidFill>
                  <a:srgbClr val="FF0000"/>
                </a:solidFill>
              </a:rPr>
              <a:t>not</a:t>
            </a:r>
            <a:r>
              <a:rPr lang="en-US" sz="6000" dirty="0"/>
              <a:t> do?</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7" name="Picture 6" descr="A close up of text on a black background&#10;&#10;Description automatically generated">
            <a:extLst>
              <a:ext uri="{FF2B5EF4-FFF2-40B4-BE49-F238E27FC236}">
                <a16:creationId xmlns:a16="http://schemas.microsoft.com/office/drawing/2014/main" xmlns="" id="{B272E2A8-ECED-4F36-82EF-CA6230864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1841" y="3760334"/>
            <a:ext cx="4064000" cy="2286000"/>
          </a:xfrm>
          <a:prstGeom prst="rect">
            <a:avLst/>
          </a:prstGeom>
        </p:spPr>
      </p:pic>
    </p:spTree>
    <p:extLst>
      <p:ext uri="{BB962C8B-B14F-4D97-AF65-F5344CB8AC3E}">
        <p14:creationId xmlns:p14="http://schemas.microsoft.com/office/powerpoint/2010/main" val="401339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The number of vacant properties</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is growing</a:t>
            </a:r>
            <a:endParaRPr lang="en-US" sz="3200" dirty="0"/>
          </a:p>
        </p:txBody>
      </p:sp>
      <p:graphicFrame>
        <p:nvGraphicFramePr>
          <p:cNvPr id="7" name="Content Placeholder 3">
            <a:extLst>
              <a:ext uri="{FF2B5EF4-FFF2-40B4-BE49-F238E27FC236}">
                <a16:creationId xmlns:a16="http://schemas.microsoft.com/office/drawing/2014/main" xmlns="" id="{6D29ED61-066D-4B2F-8522-DDECAC2FDBC4}"/>
              </a:ext>
            </a:extLst>
          </p:cNvPr>
          <p:cNvGraphicFramePr>
            <a:graphicFrameLocks noGrp="1"/>
          </p:cNvGraphicFramePr>
          <p:nvPr>
            <p:ph idx="1"/>
            <p:extLst>
              <p:ext uri="{D42A27DB-BD31-4B8C-83A1-F6EECF244321}">
                <p14:modId xmlns:p14="http://schemas.microsoft.com/office/powerpoint/2010/main" val="2065388877"/>
              </p:ext>
            </p:extLst>
          </p:nvPr>
        </p:nvGraphicFramePr>
        <p:xfrm>
          <a:off x="607528" y="2587110"/>
          <a:ext cx="2144382" cy="2180994"/>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3"/>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graphicFrame>
        <p:nvGraphicFramePr>
          <p:cNvPr id="11" name="Chart 10">
            <a:extLst>
              <a:ext uri="{FF2B5EF4-FFF2-40B4-BE49-F238E27FC236}">
                <a16:creationId xmlns:a16="http://schemas.microsoft.com/office/drawing/2014/main" xmlns="" id="{8BDAEF9D-E15C-4F68-BE8C-676DD6069A19}"/>
              </a:ext>
            </a:extLst>
          </p:cNvPr>
          <p:cNvGraphicFramePr>
            <a:graphicFrameLocks/>
          </p:cNvGraphicFramePr>
          <p:nvPr>
            <p:extLst>
              <p:ext uri="{D42A27DB-BD31-4B8C-83A1-F6EECF244321}">
                <p14:modId xmlns:p14="http://schemas.microsoft.com/office/powerpoint/2010/main" val="742325864"/>
              </p:ext>
            </p:extLst>
          </p:nvPr>
        </p:nvGraphicFramePr>
        <p:xfrm>
          <a:off x="4279156" y="1295138"/>
          <a:ext cx="2278856" cy="2057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xmlns="" id="{E84DF811-7175-41DC-ACBB-6CAEEDF45AC6}"/>
              </a:ext>
            </a:extLst>
          </p:cNvPr>
          <p:cNvGraphicFramePr>
            <a:graphicFrameLocks/>
          </p:cNvGraphicFramePr>
          <p:nvPr>
            <p:extLst>
              <p:ext uri="{D42A27DB-BD31-4B8C-83A1-F6EECF244321}">
                <p14:modId xmlns:p14="http://schemas.microsoft.com/office/powerpoint/2010/main" val="3567974178"/>
              </p:ext>
            </p:extLst>
          </p:nvPr>
        </p:nvGraphicFramePr>
        <p:xfrm>
          <a:off x="4279156" y="3764557"/>
          <a:ext cx="2278856" cy="2057400"/>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xmlns="" id="{2A0D2B34-D638-4BC2-8D33-B5F4C5405D00}"/>
              </a:ext>
            </a:extLst>
          </p:cNvPr>
          <p:cNvSpPr txBox="1"/>
          <p:nvPr/>
        </p:nvSpPr>
        <p:spPr>
          <a:xfrm>
            <a:off x="6442167" y="1647085"/>
            <a:ext cx="1128835" cy="923330"/>
          </a:xfrm>
          <a:prstGeom prst="rect">
            <a:avLst/>
          </a:prstGeom>
          <a:noFill/>
        </p:spPr>
        <p:txBody>
          <a:bodyPr wrap="none" rtlCol="0">
            <a:spAutoFit/>
          </a:bodyPr>
          <a:lstStyle/>
          <a:p>
            <a:r>
              <a:rPr lang="en-US" b="1" dirty="0"/>
              <a:t>+4 million</a:t>
            </a:r>
          </a:p>
          <a:p>
            <a:r>
              <a:rPr lang="en-US" b="1" dirty="0"/>
              <a:t>+29%</a:t>
            </a:r>
          </a:p>
          <a:p>
            <a:endParaRPr lang="en-US" b="1" dirty="0"/>
          </a:p>
        </p:txBody>
      </p:sp>
      <p:sp>
        <p:nvSpPr>
          <p:cNvPr id="14" name="TextBox 13">
            <a:extLst>
              <a:ext uri="{FF2B5EF4-FFF2-40B4-BE49-F238E27FC236}">
                <a16:creationId xmlns:a16="http://schemas.microsoft.com/office/drawing/2014/main" xmlns="" id="{4AD67C2B-8F99-4E68-A62C-DADC92C9C629}"/>
              </a:ext>
            </a:extLst>
          </p:cNvPr>
          <p:cNvSpPr txBox="1"/>
          <p:nvPr/>
        </p:nvSpPr>
        <p:spPr>
          <a:xfrm>
            <a:off x="6509691" y="3749732"/>
            <a:ext cx="1306768" cy="646331"/>
          </a:xfrm>
          <a:prstGeom prst="rect">
            <a:avLst/>
          </a:prstGeom>
          <a:noFill/>
        </p:spPr>
        <p:txBody>
          <a:bodyPr wrap="none" rtlCol="0">
            <a:spAutoFit/>
          </a:bodyPr>
          <a:lstStyle/>
          <a:p>
            <a:r>
              <a:rPr lang="en-US" b="1" dirty="0"/>
              <a:t>+2.4 million</a:t>
            </a:r>
          </a:p>
          <a:p>
            <a:r>
              <a:rPr lang="en-US" b="1" dirty="0"/>
              <a:t>+65%</a:t>
            </a:r>
          </a:p>
        </p:txBody>
      </p:sp>
      <p:sp>
        <p:nvSpPr>
          <p:cNvPr id="15" name="Arrow: Right 14">
            <a:extLst>
              <a:ext uri="{FF2B5EF4-FFF2-40B4-BE49-F238E27FC236}">
                <a16:creationId xmlns:a16="http://schemas.microsoft.com/office/drawing/2014/main" xmlns="" id="{6EF4E820-9881-48A5-B894-2E5A0290D09F}"/>
              </a:ext>
            </a:extLst>
          </p:cNvPr>
          <p:cNvSpPr/>
          <p:nvPr/>
        </p:nvSpPr>
        <p:spPr>
          <a:xfrm>
            <a:off x="3089169" y="2990308"/>
            <a:ext cx="852728" cy="1153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85573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What one can do</a:t>
            </a:r>
            <a:endParaRPr lang="en-US" sz="3200" dirty="0"/>
          </a:p>
        </p:txBody>
      </p:sp>
      <p:sp>
        <p:nvSpPr>
          <p:cNvPr id="3" name="Content Placeholder 2">
            <a:extLst>
              <a:ext uri="{FF2B5EF4-FFF2-40B4-BE49-F238E27FC236}">
                <a16:creationId xmlns:a16="http://schemas.microsoft.com/office/drawing/2014/main" xmlns="" id="{61AD1198-DEE3-4C8C-850A-E53107CB8F7F}"/>
              </a:ext>
            </a:extLst>
          </p:cNvPr>
          <p:cNvSpPr>
            <a:spLocks noGrp="1"/>
          </p:cNvSpPr>
          <p:nvPr>
            <p:ph idx="1"/>
          </p:nvPr>
        </p:nvSpPr>
        <p:spPr>
          <a:xfrm>
            <a:off x="518159" y="1859962"/>
            <a:ext cx="7683138" cy="4023360"/>
          </a:xfrm>
        </p:spPr>
        <p:txBody>
          <a:bodyPr/>
          <a:lstStyle/>
          <a:p>
            <a:pPr>
              <a:buFont typeface="Wingdings" panose="05000000000000000000" pitchFamily="2" charset="2"/>
              <a:buChar char="Ø"/>
            </a:pPr>
            <a:r>
              <a:rPr lang="en-US" dirty="0"/>
              <a:t>  </a:t>
            </a:r>
            <a:r>
              <a:rPr lang="en-US" sz="3200" dirty="0"/>
              <a:t>Generally</a:t>
            </a:r>
            <a:r>
              <a:rPr lang="en-US" sz="2800" dirty="0"/>
              <a:t> </a:t>
            </a:r>
          </a:p>
          <a:p>
            <a:pPr marL="687388" lvl="1" indent="-344488">
              <a:buFont typeface="Wingdings" panose="05000000000000000000" pitchFamily="2" charset="2"/>
              <a:buChar char="Ø"/>
            </a:pPr>
            <a:r>
              <a:rPr lang="en-US" sz="2400" dirty="0"/>
              <a:t>Inspect properties</a:t>
            </a:r>
          </a:p>
          <a:p>
            <a:pPr marL="687388" lvl="1" indent="-344488">
              <a:buFont typeface="Wingdings" panose="05000000000000000000" pitchFamily="2" charset="2"/>
              <a:buChar char="Ø"/>
            </a:pPr>
            <a:r>
              <a:rPr lang="en-US" sz="2400" dirty="0"/>
              <a:t>Charge reasonable fees</a:t>
            </a:r>
          </a:p>
          <a:p>
            <a:pPr marL="687388" lvl="1" indent="-344488">
              <a:buFont typeface="Wingdings" panose="05000000000000000000" pitchFamily="2" charset="2"/>
              <a:buChar char="Ø"/>
            </a:pPr>
            <a:r>
              <a:rPr lang="en-US" sz="2400" dirty="0"/>
              <a:t>Establish reasonable ‘crime-free’ programs</a:t>
            </a:r>
          </a:p>
          <a:p>
            <a:pPr marL="400050" indent="-400050">
              <a:buFont typeface="Wingdings" panose="05000000000000000000" pitchFamily="2" charset="2"/>
              <a:buChar char="Ø"/>
            </a:pPr>
            <a:r>
              <a:rPr lang="en-US" sz="3200" dirty="0"/>
              <a:t>Usually</a:t>
            </a:r>
            <a:r>
              <a:rPr lang="en-US" dirty="0"/>
              <a:t>  </a:t>
            </a:r>
          </a:p>
          <a:p>
            <a:pPr marL="687388" lvl="1" indent="-344488">
              <a:buFont typeface="Wingdings" panose="05000000000000000000" pitchFamily="2" charset="2"/>
              <a:buChar char="Ø"/>
            </a:pPr>
            <a:r>
              <a:rPr lang="en-US" sz="2400" dirty="0"/>
              <a:t>Require rental properties to be licensed </a:t>
            </a:r>
          </a:p>
          <a:p>
            <a:pPr marL="687388" lvl="1" indent="-344488">
              <a:buFont typeface="Wingdings" panose="05000000000000000000" pitchFamily="2" charset="2"/>
              <a:buChar char="Ø"/>
            </a:pPr>
            <a:r>
              <a:rPr lang="en-US" sz="2400" dirty="0"/>
              <a:t>Conduct regularly-scheduled inspections</a:t>
            </a:r>
          </a:p>
          <a:p>
            <a:pPr marL="687388" lvl="1" indent="-344488">
              <a:buFont typeface="Wingdings" panose="05000000000000000000" pitchFamily="2" charset="2"/>
              <a:buChar char="Ø"/>
            </a:pPr>
            <a:r>
              <a:rPr lang="en-US" sz="2400" dirty="0"/>
              <a:t>Establish different requirements for different properties based on rational, explicit and transparent standards</a:t>
            </a:r>
          </a:p>
          <a:p>
            <a:pPr marL="342900" lvl="1" indent="0">
              <a:buNone/>
            </a:pPr>
            <a:endParaRPr lang="en-US" sz="2400" dirty="0"/>
          </a:p>
          <a:p>
            <a:pPr lvl="1">
              <a:buFont typeface="Wingdings" panose="05000000000000000000" pitchFamily="2" charset="2"/>
              <a:buChar char="Ø"/>
            </a:pPr>
            <a:endParaRPr lang="en-US" sz="2400" dirty="0"/>
          </a:p>
          <a:p>
            <a:pPr marL="0" indent="0">
              <a:buNone/>
            </a:pPr>
            <a:endParaRPr lang="en-US" dirty="0"/>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1750213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What one cannot do</a:t>
            </a:r>
            <a:endParaRPr lang="en-US" sz="3200" dirty="0"/>
          </a:p>
        </p:txBody>
      </p:sp>
      <p:sp>
        <p:nvSpPr>
          <p:cNvPr id="3" name="Content Placeholder 2">
            <a:extLst>
              <a:ext uri="{FF2B5EF4-FFF2-40B4-BE49-F238E27FC236}">
                <a16:creationId xmlns:a16="http://schemas.microsoft.com/office/drawing/2014/main" xmlns="" id="{61AD1198-DEE3-4C8C-850A-E53107CB8F7F}"/>
              </a:ext>
            </a:extLst>
          </p:cNvPr>
          <p:cNvSpPr>
            <a:spLocks noGrp="1"/>
          </p:cNvSpPr>
          <p:nvPr>
            <p:ph idx="1"/>
          </p:nvPr>
        </p:nvSpPr>
        <p:spPr>
          <a:xfrm>
            <a:off x="518159" y="1859962"/>
            <a:ext cx="7467601" cy="4023360"/>
          </a:xfrm>
        </p:spPr>
        <p:txBody>
          <a:bodyPr>
            <a:normAutofit fontScale="92500" lnSpcReduction="10000"/>
          </a:bodyPr>
          <a:lstStyle/>
          <a:p>
            <a:pPr marL="287338" indent="-287338">
              <a:buFont typeface="Wingdings" panose="05000000000000000000" pitchFamily="2" charset="2"/>
              <a:buChar char="Ø"/>
            </a:pPr>
            <a:r>
              <a:rPr lang="en-US" sz="3200" dirty="0"/>
              <a:t>Penalize owners or tenants for refusal to   grant voluntary entry to property</a:t>
            </a:r>
          </a:p>
          <a:p>
            <a:pPr lvl="1">
              <a:buFont typeface="Wingdings" panose="05000000000000000000" pitchFamily="2" charset="2"/>
              <a:buChar char="v"/>
            </a:pPr>
            <a:r>
              <a:rPr lang="en-US" sz="2900" dirty="0"/>
              <a:t>If entry is denied, the inspector must get a warrant </a:t>
            </a:r>
          </a:p>
          <a:p>
            <a:pPr marL="287338" indent="-287338">
              <a:buFont typeface="Wingdings" panose="05000000000000000000" pitchFamily="2" charset="2"/>
              <a:buChar char="Ø"/>
            </a:pPr>
            <a:r>
              <a:rPr lang="en-US" sz="3200" dirty="0"/>
              <a:t>Impose ‘crime-free’ requirements that are excessive or potentially discriminatory</a:t>
            </a:r>
          </a:p>
          <a:p>
            <a:pPr marL="287338" indent="-287338">
              <a:buFont typeface="Wingdings" panose="05000000000000000000" pitchFamily="2" charset="2"/>
              <a:buChar char="Ø"/>
            </a:pPr>
            <a:r>
              <a:rPr lang="en-US" sz="3200" dirty="0"/>
              <a:t>Charge fees that exceed the cost of the program</a:t>
            </a:r>
          </a:p>
          <a:p>
            <a:pPr marL="627063" lvl="1" indent="-284163">
              <a:buFont typeface="Wingdings" panose="05000000000000000000" pitchFamily="2" charset="2"/>
              <a:buChar char="v"/>
            </a:pPr>
            <a:r>
              <a:rPr lang="en-US" sz="2400" dirty="0"/>
              <a:t>But there is a gray area in terms of what ‘the   program’ can include</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4293744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xmlns="" id="{66B73971-41A5-471C-953C-A77E594918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4909" y="4490476"/>
            <a:ext cx="3653155" cy="1554480"/>
          </a:xfrm>
          <a:prstGeom prst="rect">
            <a:avLst/>
          </a:prstGeom>
        </p:spPr>
      </p:pic>
      <p:pic>
        <p:nvPicPr>
          <p:cNvPr id="2050" name="Picture 2" descr="Image result for accredited landlord">
            <a:extLst>
              <a:ext uri="{FF2B5EF4-FFF2-40B4-BE49-F238E27FC236}">
                <a16:creationId xmlns:a16="http://schemas.microsoft.com/office/drawing/2014/main" xmlns="" id="{DE849A08-2A8B-421F-A9A8-A2DF9F3FB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836" y="2323375"/>
            <a:ext cx="2019300"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xmlns="" id="{0BFA0992-A84E-4062-87AF-9BB6907E587B}"/>
              </a:ext>
            </a:extLst>
          </p:cNvPr>
          <p:cNvSpPr>
            <a:spLocks noGrp="1"/>
          </p:cNvSpPr>
          <p:nvPr>
            <p:ph type="title"/>
          </p:nvPr>
        </p:nvSpPr>
        <p:spPr/>
        <p:txBody>
          <a:bodyPr>
            <a:normAutofit/>
          </a:bodyPr>
          <a:lstStyle/>
          <a:p>
            <a:r>
              <a:rPr lang="en-US" sz="3600" dirty="0"/>
              <a:t>Fostering better landlords</a:t>
            </a:r>
          </a:p>
        </p:txBody>
      </p:sp>
      <p:sp>
        <p:nvSpPr>
          <p:cNvPr id="3" name="Content Placeholder 2">
            <a:extLst>
              <a:ext uri="{FF2B5EF4-FFF2-40B4-BE49-F238E27FC236}">
                <a16:creationId xmlns:a16="http://schemas.microsoft.com/office/drawing/2014/main" xmlns="" id="{E78ED47C-A298-404E-8122-7744BCE41706}"/>
              </a:ext>
            </a:extLst>
          </p:cNvPr>
          <p:cNvSpPr>
            <a:spLocks noGrp="1"/>
          </p:cNvSpPr>
          <p:nvPr>
            <p:ph idx="1"/>
          </p:nvPr>
        </p:nvSpPr>
        <p:spPr>
          <a:xfrm>
            <a:off x="628650" y="1825625"/>
            <a:ext cx="3821430" cy="4351338"/>
          </a:xfrm>
        </p:spPr>
        <p:txBody>
          <a:bodyPr>
            <a:normAutofit/>
          </a:bodyPr>
          <a:lstStyle/>
          <a:p>
            <a:pPr marL="339725" indent="-339725">
              <a:buFont typeface="Wingdings" panose="05000000000000000000" pitchFamily="2" charset="2"/>
              <a:buChar char="Ø"/>
            </a:pPr>
            <a:r>
              <a:rPr lang="en-US" sz="3600" dirty="0"/>
              <a:t>Financial incentives</a:t>
            </a:r>
          </a:p>
          <a:p>
            <a:pPr marL="339725" indent="-339725">
              <a:buFont typeface="Wingdings" panose="05000000000000000000" pitchFamily="2" charset="2"/>
              <a:buChar char="Ø"/>
            </a:pPr>
            <a:r>
              <a:rPr lang="en-US" sz="3600" dirty="0"/>
              <a:t>Non-financial incentives</a:t>
            </a:r>
          </a:p>
          <a:p>
            <a:pPr marL="339725" indent="-339725">
              <a:buFont typeface="Wingdings" panose="05000000000000000000" pitchFamily="2" charset="2"/>
              <a:buChar char="Ø"/>
            </a:pPr>
            <a:r>
              <a:rPr lang="en-US" sz="3600" dirty="0"/>
              <a:t>Good landlord programs</a:t>
            </a:r>
          </a:p>
        </p:txBody>
      </p:sp>
      <p:pic>
        <p:nvPicPr>
          <p:cNvPr id="7" name="Picture 6" descr="A screenshot of a cell phone&#10;&#10;Description automatically generated">
            <a:extLst>
              <a:ext uri="{FF2B5EF4-FFF2-40B4-BE49-F238E27FC236}">
                <a16:creationId xmlns:a16="http://schemas.microsoft.com/office/drawing/2014/main" xmlns="" id="{EE306E84-B523-455C-9011-29D567584E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0000"/>
          <a:stretch/>
        </p:blipFill>
        <p:spPr>
          <a:xfrm>
            <a:off x="5416732" y="1977639"/>
            <a:ext cx="3251200" cy="731520"/>
          </a:xfrm>
          <a:prstGeom prst="rect">
            <a:avLst/>
          </a:prstGeom>
        </p:spPr>
      </p:pic>
      <p:pic>
        <p:nvPicPr>
          <p:cNvPr id="9" name="Picture 8" descr="A drawing of a face&#10;&#10;Description automatically generated">
            <a:extLst>
              <a:ext uri="{FF2B5EF4-FFF2-40B4-BE49-F238E27FC236}">
                <a16:creationId xmlns:a16="http://schemas.microsoft.com/office/drawing/2014/main" xmlns="" id="{BA7C33D9-3D8F-49A6-AD8E-2C161464A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835" y="3644159"/>
            <a:ext cx="2307515" cy="1188720"/>
          </a:xfrm>
          <a:prstGeom prst="rect">
            <a:avLst/>
          </a:prstGeom>
        </p:spPr>
      </p:pic>
      <p:pic>
        <p:nvPicPr>
          <p:cNvPr id="8" name="Picture 7">
            <a:extLst>
              <a:ext uri="{FF2B5EF4-FFF2-40B4-BE49-F238E27FC236}">
                <a16:creationId xmlns:a16="http://schemas.microsoft.com/office/drawing/2014/main" xmlns="" id="{88BB2349-BDE4-4B22-A8F4-82E432F0379D}"/>
              </a:ext>
            </a:extLst>
          </p:cNvPr>
          <p:cNvPicPr>
            <a:picLocks noChangeAspect="1"/>
          </p:cNvPicPr>
          <p:nvPr/>
        </p:nvPicPr>
        <p:blipFill>
          <a:blip r:embed="rId6"/>
          <a:stretch>
            <a:fillRect/>
          </a:stretch>
        </p:blipFill>
        <p:spPr>
          <a:xfrm>
            <a:off x="0" y="0"/>
            <a:ext cx="9144000" cy="457200"/>
          </a:xfrm>
          <a:prstGeom prst="rect">
            <a:avLst/>
          </a:prstGeom>
        </p:spPr>
      </p:pic>
      <p:pic>
        <p:nvPicPr>
          <p:cNvPr id="10" name="Picture 9" descr="CFCP Logo CMYK.pdf">
            <a:extLst>
              <a:ext uri="{FF2B5EF4-FFF2-40B4-BE49-F238E27FC236}">
                <a16:creationId xmlns:a16="http://schemas.microsoft.com/office/drawing/2014/main" xmlns="" id="{833F2853-7CD3-4D46-98AD-88A2D210F5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2" name="Rectangle 11">
            <a:extLst>
              <a:ext uri="{FF2B5EF4-FFF2-40B4-BE49-F238E27FC236}">
                <a16:creationId xmlns:a16="http://schemas.microsoft.com/office/drawing/2014/main" xmlns="" id="{3DAE23C0-8EF1-4F5C-B88B-A701416C912B}"/>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440469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0" y="0"/>
            <a:ext cx="9144000" cy="6019800"/>
          </a:xfrm>
          <a:prstGeom prst="rect">
            <a:avLst/>
          </a:prstGeom>
        </p:spPr>
      </p:pic>
      <p:pic>
        <p:nvPicPr>
          <p:cNvPr id="20" name="Picture 19"/>
          <p:cNvPicPr>
            <a:picLocks noChangeAspect="1"/>
          </p:cNvPicPr>
          <p:nvPr/>
        </p:nvPicPr>
        <p:blipFill>
          <a:blip r:embed="rId3">
            <a:alphaModFix amt="74000"/>
          </a:blip>
          <a:stretch>
            <a:fillRect/>
          </a:stretch>
        </p:blipFill>
        <p:spPr>
          <a:xfrm>
            <a:off x="0" y="288779"/>
            <a:ext cx="9144000" cy="6934200"/>
          </a:xfrm>
          <a:prstGeom prst="rect">
            <a:avLst/>
          </a:prstGeom>
        </p:spPr>
      </p:pic>
      <p:sp>
        <p:nvSpPr>
          <p:cNvPr id="7" name="Rectangle 2"/>
          <p:cNvSpPr txBox="1">
            <a:spLocks noChangeArrowheads="1"/>
          </p:cNvSpPr>
          <p:nvPr/>
        </p:nvSpPr>
        <p:spPr bwMode="auto">
          <a:xfrm>
            <a:off x="156873" y="2670829"/>
            <a:ext cx="4123943"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90000"/>
              </a:lnSpc>
              <a:spcBef>
                <a:spcPct val="0"/>
              </a:spcBef>
              <a:spcAft>
                <a:spcPct val="0"/>
              </a:spcAft>
              <a:buClrTx/>
              <a:buSzTx/>
              <a:buFontTx/>
              <a:buNone/>
              <a:tabLst/>
              <a:defRPr/>
            </a:pPr>
            <a:r>
              <a:rPr lang="en-US" sz="3200" b="1" kern="0" dirty="0">
                <a:solidFill>
                  <a:srgbClr val="E34A21"/>
                </a:solidFill>
                <a:latin typeface="Arial" charset="0"/>
                <a:ea typeface="+mj-ea"/>
                <a:cs typeface="Arial" charset="0"/>
              </a:rPr>
              <a:t>Group Exercises – Applying the Tools</a:t>
            </a:r>
            <a:endParaRPr kumimoji="0" lang="en-US" sz="3200" b="1" i="0" u="none" strike="noStrike" kern="0" cap="none" spc="0" normalizeH="0" baseline="0" noProof="0" dirty="0">
              <a:ln>
                <a:noFill/>
              </a:ln>
              <a:solidFill>
                <a:srgbClr val="E34A21"/>
              </a:solidFill>
              <a:effectLst/>
              <a:uLnTx/>
              <a:uFillTx/>
              <a:latin typeface="Arial" charset="0"/>
              <a:ea typeface="+mj-ea"/>
              <a:cs typeface="Arial" charset="0"/>
            </a:endParaRPr>
          </a:p>
          <a:p>
            <a:pPr marL="0" marR="0" lvl="0" indent="0" defTabSz="914400" rtl="0" eaLnBrk="1" fontAlgn="base" latinLnBrk="0" hangingPunct="1">
              <a:lnSpc>
                <a:spcPct val="90000"/>
              </a:lnSpc>
              <a:spcBef>
                <a:spcPct val="0"/>
              </a:spcBef>
              <a:spcAft>
                <a:spcPct val="0"/>
              </a:spcAft>
              <a:buClrTx/>
              <a:buSzTx/>
              <a:buFontTx/>
              <a:buNone/>
              <a:tabLst/>
              <a:defRPr/>
            </a:pPr>
            <a:endParaRPr lang="en-US" sz="3400" b="1" kern="0" dirty="0">
              <a:solidFill>
                <a:srgbClr val="E34A21"/>
              </a:solidFill>
              <a:latin typeface="Arial" charset="0"/>
              <a:ea typeface="+mj-ea"/>
              <a:cs typeface="Arial" charset="0"/>
            </a:endParaRPr>
          </a:p>
          <a:p>
            <a:pPr marL="0" marR="0" lvl="0" indent="0" defTabSz="914400" rtl="0" eaLnBrk="1" fontAlgn="base" latinLnBrk="0" hangingPunct="1">
              <a:lnSpc>
                <a:spcPct val="90000"/>
              </a:lnSpc>
              <a:spcBef>
                <a:spcPct val="0"/>
              </a:spcBef>
              <a:spcAft>
                <a:spcPct val="0"/>
              </a:spcAft>
              <a:buClrTx/>
              <a:buSzTx/>
              <a:buFontTx/>
              <a:buNone/>
              <a:tabLst/>
              <a:defRPr/>
            </a:pPr>
            <a:endParaRPr lang="en-US" sz="2100" kern="0" dirty="0">
              <a:solidFill>
                <a:srgbClr val="E34A21"/>
              </a:solidFill>
              <a:latin typeface="Arial" charset="0"/>
              <a:ea typeface="+mj-ea"/>
              <a:cs typeface="Arial" charset="0"/>
            </a:endParaRPr>
          </a:p>
        </p:txBody>
      </p:sp>
      <p:pic>
        <p:nvPicPr>
          <p:cNvPr id="3" name="Picture 2" descr="CFCP Logo CMY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457200"/>
            <a:ext cx="2878062" cy="1626170"/>
          </a:xfrm>
          <a:prstGeom prst="rect">
            <a:avLst/>
          </a:prstGeom>
        </p:spPr>
      </p:pic>
      <p:sp>
        <p:nvSpPr>
          <p:cNvPr id="22" name="Rectangle 2"/>
          <p:cNvSpPr txBox="1">
            <a:spLocks noChangeArrowheads="1"/>
          </p:cNvSpPr>
          <p:nvPr/>
        </p:nvSpPr>
        <p:spPr bwMode="auto">
          <a:xfrm>
            <a:off x="3557827" y="5638802"/>
            <a:ext cx="4959049"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defRPr/>
            </a:pPr>
            <a:endParaRPr kumimoji="0" lang="en-US" sz="2400" i="0" u="none" strike="noStrike" kern="0" cap="none" spc="0" normalizeH="0" noProof="0" dirty="0">
              <a:ln>
                <a:noFill/>
              </a:ln>
              <a:solidFill>
                <a:schemeClr val="bg1"/>
              </a:solidFill>
              <a:effectLst/>
              <a:uLnTx/>
              <a:uFillTx/>
              <a:latin typeface="Arial" charset="0"/>
              <a:ea typeface="+mj-ea"/>
              <a:cs typeface="Arial" charset="0"/>
            </a:endParaRPr>
          </a:p>
        </p:txBody>
      </p:sp>
      <p:pic>
        <p:nvPicPr>
          <p:cNvPr id="9" name="Picture 8">
            <a:extLst>
              <a:ext uri="{FF2B5EF4-FFF2-40B4-BE49-F238E27FC236}">
                <a16:creationId xmlns:a16="http://schemas.microsoft.com/office/drawing/2014/main" xmlns="" id="{6625E162-04C5-45A9-A968-3EC64E0BA5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565" r="21738"/>
          <a:stretch/>
        </p:blipFill>
        <p:spPr>
          <a:xfrm rot="5400000">
            <a:off x="3730360" y="901819"/>
            <a:ext cx="5350023" cy="4123943"/>
          </a:xfrm>
          <a:prstGeom prst="rect">
            <a:avLst/>
          </a:prstGeom>
        </p:spPr>
      </p:pic>
      <p:sp>
        <p:nvSpPr>
          <p:cNvPr id="17" name="Rectangle 16"/>
          <p:cNvSpPr/>
          <p:nvPr/>
        </p:nvSpPr>
        <p:spPr>
          <a:xfrm>
            <a:off x="4343400" y="5626608"/>
            <a:ext cx="4123944" cy="393192"/>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19" name="TextBox 18"/>
          <p:cNvSpPr txBox="1"/>
          <p:nvPr/>
        </p:nvSpPr>
        <p:spPr>
          <a:xfrm>
            <a:off x="5764220" y="5557195"/>
            <a:ext cx="3326997" cy="477054"/>
          </a:xfrm>
          <a:prstGeom prst="rect">
            <a:avLst/>
          </a:prstGeom>
          <a:noFill/>
        </p:spPr>
        <p:txBody>
          <a:bodyPr wrap="square" rtlCol="0">
            <a:spAutoFit/>
          </a:bodyPr>
          <a:lstStyle/>
          <a:p>
            <a:endParaRPr lang="en-US" sz="2500" dirty="0"/>
          </a:p>
        </p:txBody>
      </p:sp>
    </p:spTree>
    <p:extLst>
      <p:ext uri="{BB962C8B-B14F-4D97-AF65-F5344CB8AC3E}">
        <p14:creationId xmlns:p14="http://schemas.microsoft.com/office/powerpoint/2010/main" val="275527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4800" y="1257413"/>
            <a:ext cx="8382000" cy="1905000"/>
          </a:xfrm>
          <a:prstGeom prst="roundRect">
            <a:avLst/>
          </a:prstGeom>
          <a:solidFill>
            <a:schemeClr val="accent6">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900" dirty="0">
                <a:solidFill>
                  <a:srgbClr val="5E6766"/>
                </a:solidFill>
                <a:latin typeface="Arial"/>
                <a:cs typeface="Arial"/>
              </a:rPr>
              <a:t>General Questions</a:t>
            </a:r>
          </a:p>
        </p:txBody>
      </p:sp>
      <p:sp>
        <p:nvSpPr>
          <p:cNvPr id="3" name="Content Placeholder 2"/>
          <p:cNvSpPr>
            <a:spLocks noGrp="1"/>
          </p:cNvSpPr>
          <p:nvPr>
            <p:ph idx="1"/>
          </p:nvPr>
        </p:nvSpPr>
        <p:spPr/>
        <p:txBody>
          <a:bodyPr>
            <a:normAutofit/>
          </a:bodyPr>
          <a:lstStyle/>
          <a:p>
            <a:pPr marL="0" indent="0">
              <a:buNone/>
            </a:pPr>
            <a:r>
              <a:rPr lang="en-US" dirty="0">
                <a:solidFill>
                  <a:schemeClr val="bg1"/>
                </a:solidFill>
              </a:rPr>
              <a:t>What tools should the Pennsylvania county, city and its business or non-profit partners use to address the issues presented in each scenario? </a:t>
            </a:r>
            <a:r>
              <a:rPr lang="en-US" dirty="0"/>
              <a:t> </a:t>
            </a:r>
          </a:p>
          <a:p>
            <a:pPr marL="0" indent="0">
              <a:buNone/>
            </a:pPr>
            <a:endParaRPr lang="en-US" dirty="0"/>
          </a:p>
          <a:p>
            <a:pPr marL="0" indent="0">
              <a:buNone/>
            </a:pPr>
            <a:endParaRPr lang="en-US" dirty="0"/>
          </a:p>
          <a:p>
            <a:r>
              <a:rPr lang="en-US" dirty="0"/>
              <a:t>Things to consider:</a:t>
            </a:r>
          </a:p>
          <a:p>
            <a:pPr lvl="1"/>
            <a:r>
              <a:rPr lang="en-US" dirty="0"/>
              <a:t>Who owns the properties? What are their resources?  </a:t>
            </a:r>
          </a:p>
          <a:p>
            <a:pPr lvl="1"/>
            <a:r>
              <a:rPr lang="en-US" dirty="0"/>
              <a:t>What active organizations are based in the neighborhood?</a:t>
            </a:r>
          </a:p>
          <a:p>
            <a:pPr lvl="1"/>
            <a:r>
              <a:rPr lang="en-US" dirty="0"/>
              <a:t>What capacity do the city and its partners have to take on different types of property action? </a:t>
            </a:r>
          </a:p>
          <a:p>
            <a:pPr lvl="1"/>
            <a:r>
              <a:rPr lang="en-US" dirty="0"/>
              <a:t>What are the market conditions in the area? What types of activity can the market support? </a:t>
            </a:r>
          </a:p>
        </p:txBody>
      </p:sp>
      <p:pic>
        <p:nvPicPr>
          <p:cNvPr id="5" name="Picture 4"/>
          <p:cNvPicPr>
            <a:picLocks noChangeAspect="1"/>
          </p:cNvPicPr>
          <p:nvPr/>
        </p:nvPicPr>
        <p:blipFill>
          <a:blip r:embed="rId3"/>
          <a:stretch>
            <a:fillRect/>
          </a:stretch>
        </p:blipFill>
        <p:spPr>
          <a:xfrm>
            <a:off x="0" y="0"/>
            <a:ext cx="9144000" cy="457200"/>
          </a:xfrm>
          <a:prstGeom prst="rect">
            <a:avLst/>
          </a:prstGeom>
        </p:spPr>
      </p:pic>
      <p:sp>
        <p:nvSpPr>
          <p:cNvPr id="7" name="Rectangle 6">
            <a:extLst>
              <a:ext uri="{FF2B5EF4-FFF2-40B4-BE49-F238E27FC236}">
                <a16:creationId xmlns:a16="http://schemas.microsoft.com/office/drawing/2014/main" xmlns="" id="{5D2A4934-B45A-2545-BCE9-3E4DCD239A8F}"/>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2066836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E2A63-F9D5-9F4E-B182-EB9882F838DB}"/>
              </a:ext>
            </a:extLst>
          </p:cNvPr>
          <p:cNvSpPr>
            <a:spLocks noGrp="1"/>
          </p:cNvSpPr>
          <p:nvPr>
            <p:ph type="title"/>
          </p:nvPr>
        </p:nvSpPr>
        <p:spPr>
          <a:xfrm>
            <a:off x="609600" y="762000"/>
            <a:ext cx="7886700" cy="753534"/>
          </a:xfrm>
        </p:spPr>
        <p:txBody>
          <a:bodyPr>
            <a:normAutofit/>
          </a:bodyPr>
          <a:lstStyle/>
          <a:p>
            <a:r>
              <a:rPr lang="en-US" sz="2400" dirty="0">
                <a:solidFill>
                  <a:srgbClr val="000000"/>
                </a:solidFill>
              </a:rPr>
              <a:t>What tools for blighted properties do you use?</a:t>
            </a:r>
          </a:p>
        </p:txBody>
      </p:sp>
      <p:graphicFrame>
        <p:nvGraphicFramePr>
          <p:cNvPr id="4" name="Chart 3">
            <a:extLst>
              <a:ext uri="{FF2B5EF4-FFF2-40B4-BE49-F238E27FC236}">
                <a16:creationId xmlns:a16="http://schemas.microsoft.com/office/drawing/2014/main" xmlns="" id="{50E9DD38-257E-A940-8D96-831463BC210E}"/>
              </a:ext>
            </a:extLst>
          </p:cNvPr>
          <p:cNvGraphicFramePr/>
          <p:nvPr/>
        </p:nvGraphicFramePr>
        <p:xfrm>
          <a:off x="279181" y="1439335"/>
          <a:ext cx="8217119" cy="488526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xmlns="" id="{5F3E2A63-F9D5-9F4E-B182-EB9882F838DB}"/>
              </a:ext>
            </a:extLst>
          </p:cNvPr>
          <p:cNvSpPr txBox="1">
            <a:spLocks/>
          </p:cNvSpPr>
          <p:nvPr/>
        </p:nvSpPr>
        <p:spPr>
          <a:xfrm>
            <a:off x="152400" y="434768"/>
            <a:ext cx="8229600" cy="563562"/>
          </a:xfrm>
          <a:prstGeom prst="rect">
            <a:avLst/>
          </a:prstGeom>
        </p:spPr>
        <p:txBody>
          <a:bodyPr vert="horz" lIns="91440" tIns="45720" rIns="91440" bIns="45720" rtlCol="0" anchor="ctr">
            <a:normAutofit fontScale="97500" lnSpcReduction="10000"/>
          </a:bodyPr>
          <a:lstStyle>
            <a:lvl1pPr algn="l" defTabSz="914400" rtl="0" eaLnBrk="1" latinLnBrk="0" hangingPunct="1">
              <a:spcBef>
                <a:spcPct val="0"/>
              </a:spcBef>
              <a:buNone/>
              <a:defRPr sz="3000" b="1" kern="1200">
                <a:solidFill>
                  <a:srgbClr val="4E4E4E"/>
                </a:solidFill>
                <a:latin typeface="+mj-lt"/>
                <a:ea typeface="+mj-ea"/>
                <a:cs typeface="+mj-cs"/>
              </a:defRPr>
            </a:lvl1pPr>
          </a:lstStyle>
          <a:p>
            <a:pPr algn="ctr"/>
            <a:r>
              <a:rPr lang="en-US" sz="3200" b="0" dirty="0"/>
              <a:t>Municipalities Are Using a Diverse Set of Tools</a:t>
            </a:r>
          </a:p>
        </p:txBody>
      </p:sp>
      <p:sp>
        <p:nvSpPr>
          <p:cNvPr id="6" name="Rectangle 5">
            <a:extLst>
              <a:ext uri="{FF2B5EF4-FFF2-40B4-BE49-F238E27FC236}">
                <a16:creationId xmlns:a16="http://schemas.microsoft.com/office/drawing/2014/main" xmlns="" id="{AC28D41E-3323-E24C-AB48-5FBFA11C17B5}"/>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8" name="Picture 7">
            <a:extLst>
              <a:ext uri="{FF2B5EF4-FFF2-40B4-BE49-F238E27FC236}">
                <a16:creationId xmlns:a16="http://schemas.microsoft.com/office/drawing/2014/main" xmlns="" id="{48C2FF0E-0BEC-FE4A-A574-0877D4CF9FAE}"/>
              </a:ext>
            </a:extLst>
          </p:cNvPr>
          <p:cNvPicPr>
            <a:picLocks noChangeAspect="1"/>
          </p:cNvPicPr>
          <p:nvPr/>
        </p:nvPicPr>
        <p:blipFill>
          <a:blip r:embed="rId4"/>
          <a:stretch>
            <a:fillRect/>
          </a:stretch>
        </p:blipFill>
        <p:spPr>
          <a:xfrm>
            <a:off x="0" y="-13648"/>
            <a:ext cx="9144000" cy="457200"/>
          </a:xfrm>
          <a:prstGeom prst="rect">
            <a:avLst/>
          </a:prstGeom>
        </p:spPr>
      </p:pic>
    </p:spTree>
    <p:extLst>
      <p:ext uri="{BB962C8B-B14F-4D97-AF65-F5344CB8AC3E}">
        <p14:creationId xmlns:p14="http://schemas.microsoft.com/office/powerpoint/2010/main" val="3371969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70" y="206058"/>
            <a:ext cx="8610600" cy="563562"/>
          </a:xfrm>
        </p:spPr>
        <p:txBody>
          <a:bodyPr>
            <a:normAutofit/>
          </a:bodyPr>
          <a:lstStyle/>
          <a:p>
            <a:pPr algn="l"/>
            <a:r>
              <a:rPr lang="en-US" sz="3200" dirty="0"/>
              <a:t>Tools for Pennsylvania Municipalities</a:t>
            </a:r>
          </a:p>
        </p:txBody>
      </p:sp>
      <p:graphicFrame>
        <p:nvGraphicFramePr>
          <p:cNvPr id="5" name="Table 4"/>
          <p:cNvGraphicFramePr>
            <a:graphicFrameLocks noGrp="1"/>
          </p:cNvGraphicFramePr>
          <p:nvPr>
            <p:extLst>
              <p:ext uri="{D42A27DB-BD31-4B8C-83A1-F6EECF244321}">
                <p14:modId xmlns:p14="http://schemas.microsoft.com/office/powerpoint/2010/main" val="2123808225"/>
              </p:ext>
            </p:extLst>
          </p:nvPr>
        </p:nvGraphicFramePr>
        <p:xfrm>
          <a:off x="0" y="990600"/>
          <a:ext cx="9144000" cy="5821359"/>
        </p:xfrm>
        <a:graphic>
          <a:graphicData uri="http://schemas.openxmlformats.org/drawingml/2006/table">
            <a:tbl>
              <a:tblPr/>
              <a:tblGrid>
                <a:gridCol w="3787682">
                  <a:extLst>
                    <a:ext uri="{9D8B030D-6E8A-4147-A177-3AD203B41FA5}">
                      <a16:colId xmlns:a16="http://schemas.microsoft.com/office/drawing/2014/main" xmlns="" val="20000"/>
                    </a:ext>
                  </a:extLst>
                </a:gridCol>
                <a:gridCol w="5356318">
                  <a:extLst>
                    <a:ext uri="{9D8B030D-6E8A-4147-A177-3AD203B41FA5}">
                      <a16:colId xmlns:a16="http://schemas.microsoft.com/office/drawing/2014/main" xmlns="" val="20001"/>
                    </a:ext>
                  </a:extLst>
                </a:gridCol>
              </a:tblGrid>
              <a:tr h="687723">
                <a:tc>
                  <a:txBody>
                    <a:bodyPr/>
                    <a:lstStyle/>
                    <a:p>
                      <a:pPr algn="ctr" fontAlgn="b"/>
                      <a:r>
                        <a:rPr lang="en-US" sz="2200" b="1" i="0" u="none" strike="noStrike" dirty="0">
                          <a:solidFill>
                            <a:srgbClr val="000000"/>
                          </a:solidFill>
                          <a:effectLst/>
                          <a:latin typeface="+mn-lt"/>
                        </a:rPr>
                        <a:t>Consistent, Data-Driven Code Enforcement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Adopt International Property Maintenance Code or local code to enforce clear standards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687723">
                <a:tc>
                  <a:txBody>
                    <a:bodyPr/>
                    <a:lstStyle/>
                    <a:p>
                      <a:pPr algn="ctr" fontAlgn="b"/>
                      <a:r>
                        <a:rPr lang="en-US" sz="2200" b="1" i="0" u="none" strike="noStrike" dirty="0">
                          <a:solidFill>
                            <a:srgbClr val="000000"/>
                          </a:solidFill>
                          <a:effectLst/>
                          <a:latin typeface="+mn-lt"/>
                        </a:rPr>
                        <a:t>Rental Property Licensing/Registration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Require rental property owners to obtain rental</a:t>
                      </a:r>
                      <a:r>
                        <a:rPr lang="en-US" sz="2000" b="0" i="0" u="none" strike="noStrike" baseline="0" dirty="0">
                          <a:solidFill>
                            <a:srgbClr val="000000"/>
                          </a:solidFill>
                          <a:effectLst/>
                          <a:latin typeface="+mn-lt"/>
                        </a:rPr>
                        <a:t> license and/or </a:t>
                      </a:r>
                      <a:r>
                        <a:rPr lang="en-US" sz="2000" b="0" i="0" u="none" strike="noStrike" dirty="0">
                          <a:solidFill>
                            <a:srgbClr val="000000"/>
                          </a:solidFill>
                          <a:effectLst/>
                          <a:latin typeface="+mn-lt"/>
                        </a:rPr>
                        <a:t>register property.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626365">
                <a:tc>
                  <a:txBody>
                    <a:bodyPr/>
                    <a:lstStyle/>
                    <a:p>
                      <a:pPr algn="ctr" fontAlgn="b"/>
                      <a:r>
                        <a:rPr lang="en-US" sz="2200" b="1" i="0" u="none" strike="noStrike" dirty="0">
                          <a:solidFill>
                            <a:srgbClr val="000000"/>
                          </a:solidFill>
                          <a:effectLst/>
                          <a:latin typeface="+mn-lt"/>
                        </a:rPr>
                        <a:t>Vacant Property Registration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Require vacant property owners to register, pay fee and file statement of intent to reactivate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687723">
                <a:tc>
                  <a:txBody>
                    <a:bodyPr/>
                    <a:lstStyle/>
                    <a:p>
                      <a:pPr algn="ctr" fontAlgn="b"/>
                      <a:r>
                        <a:rPr lang="en-US" sz="2200" b="1" i="0" u="none" strike="noStrike" dirty="0">
                          <a:solidFill>
                            <a:srgbClr val="000000"/>
                          </a:solidFill>
                          <a:effectLst/>
                          <a:latin typeface="+mn-lt"/>
                        </a:rPr>
                        <a:t>Foreclosed Property Registration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Require lenders to register and maintain foreclosed properties those in process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r h="626365">
                <a:tc>
                  <a:txBody>
                    <a:bodyPr/>
                    <a:lstStyle/>
                    <a:p>
                      <a:pPr algn="ctr" fontAlgn="b"/>
                      <a:r>
                        <a:rPr lang="en-US" sz="2200" b="1" i="0" u="none" strike="noStrike" dirty="0">
                          <a:solidFill>
                            <a:srgbClr val="000000"/>
                          </a:solidFill>
                          <a:effectLst/>
                          <a:latin typeface="+mn-lt"/>
                        </a:rPr>
                        <a:t>Quality of Life Ticketing</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Replace formal code enforcement citations with tickets for immediate payment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626365">
                <a:tc>
                  <a:txBody>
                    <a:bodyPr/>
                    <a:lstStyle/>
                    <a:p>
                      <a:pPr algn="ctr" fontAlgn="b"/>
                      <a:r>
                        <a:rPr lang="en-US" sz="2200" b="1" i="0" u="none" strike="noStrike" dirty="0">
                          <a:solidFill>
                            <a:srgbClr val="000000"/>
                          </a:solidFill>
                          <a:effectLst/>
                          <a:latin typeface="+mn-lt"/>
                        </a:rPr>
                        <a:t>Permit Denial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Deny permits to owners with code violations and tax delinquency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4"/>
                  </a:ext>
                </a:extLst>
              </a:tr>
              <a:tr h="626365">
                <a:tc>
                  <a:txBody>
                    <a:bodyPr/>
                    <a:lstStyle/>
                    <a:p>
                      <a:pPr algn="ctr" fontAlgn="b"/>
                      <a:r>
                        <a:rPr lang="en-US" sz="2200" b="1" i="0" u="none" strike="noStrike" dirty="0">
                          <a:solidFill>
                            <a:srgbClr val="000000"/>
                          </a:solidFill>
                          <a:effectLst/>
                          <a:latin typeface="+mn-lt"/>
                        </a:rPr>
                        <a:t>Asset Attachment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Attach owner's wages/properties to recover public dollars used to improve properties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5"/>
                  </a:ext>
                </a:extLst>
              </a:tr>
              <a:tr h="626365">
                <a:tc>
                  <a:txBody>
                    <a:bodyPr/>
                    <a:lstStyle/>
                    <a:p>
                      <a:pPr algn="ctr"/>
                      <a:r>
                        <a:rPr lang="en-US" sz="2200" b="1" dirty="0">
                          <a:latin typeface="+mn-lt"/>
                        </a:rPr>
                        <a:t>Pre-sale Inspections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Mandatory inspection prior to sale identifies deficiencies to be fixed within set timeframe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626365">
                <a:tc>
                  <a:txBody>
                    <a:bodyPr/>
                    <a:lstStyle/>
                    <a:p>
                      <a:pPr algn="ctr" fontAlgn="b"/>
                      <a:r>
                        <a:rPr lang="en-US" sz="2200" b="1" i="0" u="none" strike="noStrike" dirty="0">
                          <a:solidFill>
                            <a:srgbClr val="000000"/>
                          </a:solidFill>
                          <a:effectLst/>
                          <a:latin typeface="+mn-lt"/>
                        </a:rPr>
                        <a:t>Receivership</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Third party receiver fixes violations and recovers investment through</a:t>
                      </a:r>
                      <a:r>
                        <a:rPr lang="en-US" sz="2000" b="0" i="0" u="none" strike="noStrike" baseline="0" dirty="0">
                          <a:solidFill>
                            <a:srgbClr val="000000"/>
                          </a:solidFill>
                          <a:effectLst/>
                          <a:latin typeface="+mn-lt"/>
                        </a:rPr>
                        <a:t> rental or sale of property</a:t>
                      </a:r>
                      <a:endParaRPr lang="en-US" sz="20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337137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63"/>
            <a:ext cx="7886700" cy="1325563"/>
          </a:xfrm>
        </p:spPr>
        <p:txBody>
          <a:bodyPr/>
          <a:lstStyle/>
          <a:p>
            <a:r>
              <a:rPr lang="en-US" sz="3200" dirty="0"/>
              <a:t>Pennsylvania County-wide Tools</a:t>
            </a:r>
          </a:p>
        </p:txBody>
      </p:sp>
      <p:graphicFrame>
        <p:nvGraphicFramePr>
          <p:cNvPr id="5" name="Table 4"/>
          <p:cNvGraphicFramePr>
            <a:graphicFrameLocks noGrp="1"/>
          </p:cNvGraphicFramePr>
          <p:nvPr>
            <p:extLst>
              <p:ext uri="{D42A27DB-BD31-4B8C-83A1-F6EECF244321}">
                <p14:modId xmlns:p14="http://schemas.microsoft.com/office/powerpoint/2010/main" val="3199196226"/>
              </p:ext>
            </p:extLst>
          </p:nvPr>
        </p:nvGraphicFramePr>
        <p:xfrm>
          <a:off x="19050" y="1039192"/>
          <a:ext cx="9105900" cy="4792961"/>
        </p:xfrm>
        <a:graphic>
          <a:graphicData uri="http://schemas.openxmlformats.org/drawingml/2006/table">
            <a:tbl>
              <a:tblPr/>
              <a:tblGrid>
                <a:gridCol w="3771900">
                  <a:extLst>
                    <a:ext uri="{9D8B030D-6E8A-4147-A177-3AD203B41FA5}">
                      <a16:colId xmlns:a16="http://schemas.microsoft.com/office/drawing/2014/main" xmlns="" val="20000"/>
                    </a:ext>
                  </a:extLst>
                </a:gridCol>
                <a:gridCol w="5334000">
                  <a:extLst>
                    <a:ext uri="{9D8B030D-6E8A-4147-A177-3AD203B41FA5}">
                      <a16:colId xmlns:a16="http://schemas.microsoft.com/office/drawing/2014/main" xmlns="" val="20001"/>
                    </a:ext>
                  </a:extLst>
                </a:gridCol>
              </a:tblGrid>
              <a:tr h="659625">
                <a:tc>
                  <a:txBody>
                    <a:bodyPr/>
                    <a:lstStyle/>
                    <a:p>
                      <a:pPr algn="ctr" fontAlgn="b"/>
                      <a:r>
                        <a:rPr lang="en-US" sz="2200" b="1" i="0" u="none" strike="noStrike" dirty="0">
                          <a:solidFill>
                            <a:srgbClr val="000000"/>
                          </a:solidFill>
                          <a:effectLst/>
                          <a:latin typeface="+mn-lt"/>
                        </a:rPr>
                        <a:t>Land Bank</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Form agency to eliminate blight and reactivate properties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982706">
                <a:tc>
                  <a:txBody>
                    <a:bodyPr/>
                    <a:lstStyle/>
                    <a:p>
                      <a:pPr algn="ctr" fontAlgn="b"/>
                      <a:r>
                        <a:rPr lang="en-US" sz="2200" b="1" i="0" u="none" strike="noStrike" dirty="0">
                          <a:solidFill>
                            <a:srgbClr val="000000"/>
                          </a:solidFill>
                          <a:effectLst/>
                          <a:latin typeface="+mn-lt"/>
                        </a:rPr>
                        <a:t>Redevelopment or General</a:t>
                      </a:r>
                      <a:r>
                        <a:rPr lang="en-US" sz="2200" b="1" i="0" u="none" strike="noStrike" baseline="0" dirty="0">
                          <a:solidFill>
                            <a:srgbClr val="000000"/>
                          </a:solidFill>
                          <a:effectLst/>
                          <a:latin typeface="+mn-lt"/>
                        </a:rPr>
                        <a:t> Purpose Authority</a:t>
                      </a:r>
                      <a:endParaRPr lang="en-US" sz="2200" b="1"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Create RDA to act as land bank or repurpose</a:t>
                      </a:r>
                      <a:r>
                        <a:rPr lang="en-US" sz="2000" b="0" i="0" u="none" strike="noStrike" baseline="0" dirty="0">
                          <a:solidFill>
                            <a:srgbClr val="000000"/>
                          </a:solidFill>
                          <a:effectLst/>
                          <a:latin typeface="+mn-lt"/>
                        </a:rPr>
                        <a:t> existing authority to obtain eminent domain powers</a:t>
                      </a:r>
                      <a:endParaRPr lang="en-US" sz="20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659625">
                <a:tc>
                  <a:txBody>
                    <a:bodyPr/>
                    <a:lstStyle/>
                    <a:p>
                      <a:pPr algn="ctr" fontAlgn="b"/>
                      <a:r>
                        <a:rPr lang="en-US" sz="2200" b="1" i="0" u="none" strike="noStrike" dirty="0">
                          <a:solidFill>
                            <a:srgbClr val="000000"/>
                          </a:solidFill>
                          <a:effectLst/>
                          <a:latin typeface="+mn-lt"/>
                        </a:rPr>
                        <a:t>Educate Magistrates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Educate magistrates on adjudicating</a:t>
                      </a:r>
                      <a:r>
                        <a:rPr lang="en-US" sz="2000" b="0" i="0" u="none" strike="noStrike" baseline="0" dirty="0">
                          <a:solidFill>
                            <a:srgbClr val="000000"/>
                          </a:solidFill>
                          <a:effectLst/>
                          <a:latin typeface="+mn-lt"/>
                        </a:rPr>
                        <a:t> property maintenance laws</a:t>
                      </a:r>
                      <a:endParaRPr lang="en-US" sz="20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382898">
                <a:tc>
                  <a:txBody>
                    <a:bodyPr/>
                    <a:lstStyle/>
                    <a:p>
                      <a:pPr algn="ctr" fontAlgn="b"/>
                      <a:r>
                        <a:rPr lang="en-US" sz="2200" b="1" i="0" u="none" strike="noStrike" dirty="0">
                          <a:solidFill>
                            <a:srgbClr val="000000"/>
                          </a:solidFill>
                          <a:effectLst/>
                          <a:latin typeface="+mn-lt"/>
                        </a:rPr>
                        <a:t>Demolition Fund (Act 152)</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$15 Recorder</a:t>
                      </a:r>
                      <a:r>
                        <a:rPr lang="en-US" sz="2000" b="0" i="0" u="none" strike="noStrike" baseline="0" dirty="0">
                          <a:solidFill>
                            <a:srgbClr val="000000"/>
                          </a:solidFill>
                          <a:effectLst/>
                          <a:latin typeface="+mn-lt"/>
                        </a:rPr>
                        <a:t> of Deeds fee to fund demolition</a:t>
                      </a:r>
                      <a:endParaRPr lang="en-US" sz="20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r h="724241">
                <a:tc>
                  <a:txBody>
                    <a:bodyPr/>
                    <a:lstStyle/>
                    <a:p>
                      <a:pPr algn="ctr" fontAlgn="b"/>
                      <a:r>
                        <a:rPr lang="en-US" sz="2200" b="1" i="0" u="none" strike="noStrike" dirty="0">
                          <a:solidFill>
                            <a:srgbClr val="000000"/>
                          </a:solidFill>
                          <a:effectLst/>
                          <a:latin typeface="+mn-lt"/>
                        </a:rPr>
                        <a:t>County-Wide Blighted</a:t>
                      </a:r>
                      <a:r>
                        <a:rPr lang="en-US" sz="2200" b="1" i="0" u="none" strike="noStrike" baseline="0" dirty="0">
                          <a:solidFill>
                            <a:srgbClr val="000000"/>
                          </a:solidFill>
                          <a:effectLst/>
                          <a:latin typeface="+mn-lt"/>
                        </a:rPr>
                        <a:t> </a:t>
                      </a:r>
                      <a:r>
                        <a:rPr lang="en-US" sz="2200" b="1" i="0" u="none" strike="noStrike" dirty="0">
                          <a:solidFill>
                            <a:srgbClr val="000000"/>
                          </a:solidFill>
                          <a:effectLst/>
                          <a:latin typeface="+mn-lt"/>
                        </a:rPr>
                        <a:t>Property List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Create priority blighted properties list for limited county resources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4"/>
                  </a:ext>
                </a:extLst>
              </a:tr>
              <a:tr h="659625">
                <a:tc>
                  <a:txBody>
                    <a:bodyPr/>
                    <a:lstStyle/>
                    <a:p>
                      <a:pPr algn="ctr"/>
                      <a:r>
                        <a:rPr lang="en-US" sz="2200" b="1" dirty="0">
                          <a:latin typeface="+mn-lt"/>
                        </a:rPr>
                        <a:t>Reform</a:t>
                      </a:r>
                      <a:r>
                        <a:rPr lang="en-US" sz="2200" b="1" baseline="0" dirty="0">
                          <a:latin typeface="+mn-lt"/>
                        </a:rPr>
                        <a:t> Tax Sale Process</a:t>
                      </a:r>
                      <a:endParaRPr lang="en-US" sz="2200" b="1" dirty="0">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Establish bidder</a:t>
                      </a:r>
                      <a:r>
                        <a:rPr lang="en-US" sz="2000" b="0" i="0" u="none" strike="noStrike" baseline="0" dirty="0">
                          <a:solidFill>
                            <a:srgbClr val="000000"/>
                          </a:solidFill>
                          <a:effectLst/>
                          <a:latin typeface="+mn-lt"/>
                        </a:rPr>
                        <a:t> </a:t>
                      </a:r>
                      <a:r>
                        <a:rPr lang="en-US" sz="2000" b="0" i="0" u="none" strike="noStrike" dirty="0">
                          <a:solidFill>
                            <a:srgbClr val="000000"/>
                          </a:solidFill>
                          <a:effectLst/>
                          <a:latin typeface="+mn-lt"/>
                        </a:rPr>
                        <a:t>eligibility standards and market properties</a:t>
                      </a:r>
                      <a:r>
                        <a:rPr lang="en-US" sz="2000" b="0" i="0" u="none" strike="noStrike" baseline="0" dirty="0">
                          <a:solidFill>
                            <a:srgbClr val="000000"/>
                          </a:solidFill>
                          <a:effectLst/>
                          <a:latin typeface="+mn-lt"/>
                        </a:rPr>
                        <a:t> for community gardens and </a:t>
                      </a:r>
                      <a:r>
                        <a:rPr lang="en-US" sz="2000" b="0" i="0" u="none" strike="noStrike" baseline="0" dirty="0" err="1">
                          <a:solidFill>
                            <a:srgbClr val="000000"/>
                          </a:solidFill>
                          <a:effectLst/>
                          <a:latin typeface="+mn-lt"/>
                        </a:rPr>
                        <a:t>sidelots</a:t>
                      </a:r>
                      <a:endParaRPr lang="en-US" sz="2000" b="0" i="0" u="none" strike="noStrike" dirty="0">
                        <a:solidFill>
                          <a:srgbClr val="000000"/>
                        </a:solidFill>
                        <a:effectLst/>
                        <a:latin typeface="+mn-lt"/>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6"/>
                  </a:ext>
                </a:extLst>
              </a:tr>
              <a:tr h="724241">
                <a:tc>
                  <a:txBody>
                    <a:bodyPr/>
                    <a:lstStyle/>
                    <a:p>
                      <a:pPr algn="ctr" fontAlgn="b"/>
                      <a:r>
                        <a:rPr lang="en-US" sz="2200" b="1" i="0" u="none" strike="noStrike" dirty="0">
                          <a:solidFill>
                            <a:srgbClr val="000000"/>
                          </a:solidFill>
                          <a:effectLst/>
                          <a:latin typeface="+mn-lt"/>
                        </a:rPr>
                        <a:t>Encourage Shared Code Enforcement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r>
                        <a:rPr lang="en-US" sz="2000" b="0" i="0" u="none" strike="noStrike" dirty="0">
                          <a:solidFill>
                            <a:srgbClr val="000000"/>
                          </a:solidFill>
                          <a:effectLst/>
                          <a:latin typeface="+mn-lt"/>
                        </a:rPr>
                        <a:t>Encourage municipalities to cost-effectively share code enforcement resources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7"/>
                  </a:ext>
                </a:extLst>
              </a:tr>
            </a:tbl>
          </a:graphicData>
        </a:graphic>
      </p:graphicFrame>
      <p:sp>
        <p:nvSpPr>
          <p:cNvPr id="4" name="Rectangle 3">
            <a:extLst>
              <a:ext uri="{FF2B5EF4-FFF2-40B4-BE49-F238E27FC236}">
                <a16:creationId xmlns:a16="http://schemas.microsoft.com/office/drawing/2014/main" xmlns="" id="{4D4E4B1C-5D76-3544-B462-5544F5DA75AA}"/>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3748627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19100" y="592162"/>
            <a:ext cx="8284097" cy="587239"/>
          </a:xfrm>
        </p:spPr>
        <p:txBody>
          <a:bodyPr>
            <a:normAutofit fontScale="90000"/>
          </a:bodyPr>
          <a:lstStyle/>
          <a:p>
            <a:pPr>
              <a:lnSpc>
                <a:spcPct val="90000"/>
              </a:lnSpc>
            </a:pPr>
            <a:r>
              <a:rPr lang="en-US" sz="3200" b="1" dirty="0">
                <a:solidFill>
                  <a:srgbClr val="5E6766"/>
                </a:solidFill>
                <a:latin typeface="Arial" panose="020B0604020202020204" pitchFamily="34" charset="0"/>
                <a:cs typeface="Arial" panose="020B0604020202020204" pitchFamily="34" charset="0"/>
              </a:rPr>
              <a:t>Receivership in Pennsylvania</a:t>
            </a:r>
            <a:br>
              <a:rPr lang="en-US" sz="3200" b="1" dirty="0">
                <a:solidFill>
                  <a:srgbClr val="5E6766"/>
                </a:solidFill>
                <a:latin typeface="Arial" panose="020B0604020202020204" pitchFamily="34" charset="0"/>
                <a:cs typeface="Arial" panose="020B0604020202020204" pitchFamily="34" charset="0"/>
              </a:rPr>
            </a:br>
            <a:endParaRPr lang="en-US" sz="2000" b="1" dirty="0">
              <a:solidFill>
                <a:srgbClr val="5E676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0" y="-13648"/>
            <a:ext cx="9144000" cy="457200"/>
          </a:xfrm>
          <a:prstGeom prst="rect">
            <a:avLst/>
          </a:prstGeom>
        </p:spPr>
      </p:pic>
      <p:cxnSp>
        <p:nvCxnSpPr>
          <p:cNvPr id="9" name="Straight Connector 8"/>
          <p:cNvCxnSpPr/>
          <p:nvPr/>
        </p:nvCxnSpPr>
        <p:spPr>
          <a:xfrm flipH="1">
            <a:off x="419100" y="1357696"/>
            <a:ext cx="8305800" cy="0"/>
          </a:xfrm>
          <a:prstGeom prst="line">
            <a:avLst/>
          </a:prstGeom>
          <a:noFill/>
          <a:ln w="3175" cap="flat" cmpd="sng" algn="ctr">
            <a:solidFill>
              <a:srgbClr val="7F7F7F"/>
            </a:solidFill>
            <a:prstDash val="dot"/>
          </a:ln>
          <a:effectLst/>
        </p:spPr>
      </p:cxnSp>
      <p:sp>
        <p:nvSpPr>
          <p:cNvPr id="2" name="TextBox 1"/>
          <p:cNvSpPr txBox="1"/>
          <p:nvPr/>
        </p:nvSpPr>
        <p:spPr>
          <a:xfrm>
            <a:off x="564590" y="1233929"/>
            <a:ext cx="7303548" cy="4893647"/>
          </a:xfrm>
          <a:prstGeom prst="rect">
            <a:avLst/>
          </a:prstGeom>
          <a:noFill/>
        </p:spPr>
        <p:txBody>
          <a:bodyPr wrap="square" rtlCol="0">
            <a:spAutoFit/>
          </a:bodyPr>
          <a:lstStyle/>
          <a:p>
            <a:pPr marL="342900" indent="-342900">
              <a:buAutoNum type="arabicPeriod"/>
            </a:pPr>
            <a:r>
              <a:rPr lang="en-US" sz="2400" b="1" dirty="0"/>
              <a:t>Eligible Property </a:t>
            </a:r>
            <a:r>
              <a:rPr lang="en-US" sz="2400" dirty="0"/>
              <a:t>- not legally occupied for 12 months or actively marketed for 60 days, no new owner for 6 months, no foreclosure action</a:t>
            </a:r>
          </a:p>
          <a:p>
            <a:pPr marL="342900" indent="-342900">
              <a:buAutoNum type="arabicPeriod"/>
            </a:pPr>
            <a:r>
              <a:rPr lang="en-US" sz="2400" b="1" dirty="0"/>
              <a:t>Must meet 3 conditions that show poor condition </a:t>
            </a:r>
            <a:r>
              <a:rPr lang="en-US" sz="2400" dirty="0"/>
              <a:t>such as health and safety issues, not fit for occupancy</a:t>
            </a:r>
          </a:p>
          <a:p>
            <a:pPr marL="342900" indent="-342900">
              <a:buAutoNum type="arabicPeriod"/>
            </a:pPr>
            <a:r>
              <a:rPr lang="en-US" sz="2400" b="1" dirty="0"/>
              <a:t>Eligible Receiver - </a:t>
            </a:r>
            <a:r>
              <a:rPr lang="en-US" sz="2400" dirty="0"/>
              <a:t>resident, business owner within 2000 feet, lienholder, non-profit, municipality, RDA can be conservator</a:t>
            </a:r>
          </a:p>
          <a:p>
            <a:pPr marL="342900" indent="-342900">
              <a:buFontTx/>
              <a:buAutoNum type="arabicPeriod"/>
            </a:pPr>
            <a:r>
              <a:rPr lang="en-US" sz="2400" b="1" dirty="0"/>
              <a:t>Receiver Fee</a:t>
            </a:r>
            <a:r>
              <a:rPr lang="en-US" sz="2400" dirty="0"/>
              <a:t> - $2500 or 20% sale price</a:t>
            </a:r>
          </a:p>
          <a:p>
            <a:pPr marL="342900" indent="-342900">
              <a:buAutoNum type="arabicPeriod"/>
            </a:pPr>
            <a:r>
              <a:rPr lang="en-US" sz="2400" b="1" dirty="0"/>
              <a:t>PA Actions Brought - </a:t>
            </a:r>
            <a:r>
              <a:rPr lang="en-US" sz="2400" dirty="0"/>
              <a:t>368 (2009-17) 269 in </a:t>
            </a:r>
            <a:r>
              <a:rPr lang="en-US" sz="2400" dirty="0" err="1"/>
              <a:t>Phila</a:t>
            </a:r>
            <a:r>
              <a:rPr lang="en-US" sz="2400" dirty="0"/>
              <a:t>, 54 in Allegheny, 13 in Northumberland and 10 in Butler. </a:t>
            </a:r>
          </a:p>
          <a:p>
            <a:pPr marL="342900" indent="-342900">
              <a:buAutoNum type="arabicPeriod"/>
            </a:pPr>
            <a:r>
              <a:rPr lang="en-US" sz="2400" b="1" dirty="0"/>
              <a:t>Controversy</a:t>
            </a:r>
            <a:r>
              <a:rPr lang="en-US" sz="2400" dirty="0"/>
              <a:t> </a:t>
            </a:r>
            <a:r>
              <a:rPr lang="mr-IN" sz="2400" dirty="0"/>
              <a:t>–</a:t>
            </a:r>
            <a:r>
              <a:rPr lang="en-US" sz="2400" dirty="0"/>
              <a:t> for-profit businesses using tool but 65% of petitioners were private non-profits</a:t>
            </a:r>
          </a:p>
        </p:txBody>
      </p:sp>
      <p:sp>
        <p:nvSpPr>
          <p:cNvPr id="7" name="Rectangle 6">
            <a:extLst>
              <a:ext uri="{FF2B5EF4-FFF2-40B4-BE49-F238E27FC236}">
                <a16:creationId xmlns:a16="http://schemas.microsoft.com/office/drawing/2014/main" xmlns="" id="{02AC2F2E-0FDC-1445-BCE3-7F1C8F784F00}"/>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3587798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02703" y="438736"/>
            <a:ext cx="7349320" cy="898747"/>
          </a:xfrm>
        </p:spPr>
        <p:txBody>
          <a:bodyPr>
            <a:normAutofit/>
          </a:bodyPr>
          <a:lstStyle/>
          <a:p>
            <a:pPr>
              <a:lnSpc>
                <a:spcPct val="90000"/>
              </a:lnSpc>
            </a:pPr>
            <a:r>
              <a:rPr lang="en-US" sz="2900" dirty="0">
                <a:solidFill>
                  <a:srgbClr val="5E6766"/>
                </a:solidFill>
                <a:latin typeface="Arial" panose="020B0604020202020204" pitchFamily="34" charset="0"/>
                <a:cs typeface="Arial" panose="020B0604020202020204" pitchFamily="34" charset="0"/>
              </a:rPr>
              <a:t>Quality of Life Ticketing in Pennsylvania</a:t>
            </a:r>
          </a:p>
        </p:txBody>
      </p:sp>
      <p:pic>
        <p:nvPicPr>
          <p:cNvPr id="6" name="Picture 5"/>
          <p:cNvPicPr>
            <a:picLocks noChangeAspect="1"/>
          </p:cNvPicPr>
          <p:nvPr/>
        </p:nvPicPr>
        <p:blipFill>
          <a:blip r:embed="rId3"/>
          <a:stretch>
            <a:fillRect/>
          </a:stretch>
        </p:blipFill>
        <p:spPr>
          <a:xfrm>
            <a:off x="0" y="-13648"/>
            <a:ext cx="9144000" cy="457200"/>
          </a:xfrm>
          <a:prstGeom prst="rect">
            <a:avLst/>
          </a:prstGeom>
        </p:spPr>
      </p:pic>
      <p:cxnSp>
        <p:nvCxnSpPr>
          <p:cNvPr id="9" name="Straight Connector 8"/>
          <p:cNvCxnSpPr/>
          <p:nvPr/>
        </p:nvCxnSpPr>
        <p:spPr>
          <a:xfrm flipH="1">
            <a:off x="419100" y="1274064"/>
            <a:ext cx="8305800" cy="0"/>
          </a:xfrm>
          <a:prstGeom prst="line">
            <a:avLst/>
          </a:prstGeom>
          <a:noFill/>
          <a:ln w="3175" cap="flat" cmpd="sng" algn="ctr">
            <a:solidFill>
              <a:srgbClr val="7F7F7F"/>
            </a:solidFill>
            <a:prstDash val="dot"/>
          </a:ln>
          <a:effectLst/>
        </p:spPr>
      </p:cxnSp>
      <p:sp>
        <p:nvSpPr>
          <p:cNvPr id="2" name="TextBox 1"/>
          <p:cNvSpPr txBox="1"/>
          <p:nvPr/>
        </p:nvSpPr>
        <p:spPr>
          <a:xfrm>
            <a:off x="524702" y="1274064"/>
            <a:ext cx="8162098" cy="5432256"/>
          </a:xfrm>
          <a:prstGeom prst="rect">
            <a:avLst/>
          </a:prstGeom>
          <a:noFill/>
        </p:spPr>
        <p:txBody>
          <a:bodyPr wrap="square" rtlCol="0">
            <a:spAutoFit/>
          </a:bodyPr>
          <a:lstStyle/>
          <a:p>
            <a:pPr marL="342900" indent="-342900">
              <a:buAutoNum type="arabicPeriod"/>
            </a:pPr>
            <a:r>
              <a:rPr lang="en-US" sz="2500" b="1" dirty="0"/>
              <a:t>Conditions addressed </a:t>
            </a:r>
            <a:r>
              <a:rPr lang="mr-IN" sz="2500" dirty="0"/>
              <a:t>–</a:t>
            </a:r>
            <a:r>
              <a:rPr lang="en-US" sz="2500" dirty="0"/>
              <a:t> Trash, high weeds, abandoned cars </a:t>
            </a:r>
          </a:p>
          <a:p>
            <a:pPr marL="342900" indent="-342900">
              <a:buAutoNum type="arabicPeriod"/>
            </a:pPr>
            <a:r>
              <a:rPr lang="en-US" sz="2500" b="1" dirty="0"/>
              <a:t>Benefits</a:t>
            </a:r>
            <a:r>
              <a:rPr lang="en-US" sz="2500" dirty="0"/>
              <a:t> </a:t>
            </a:r>
            <a:r>
              <a:rPr lang="mr-IN" sz="2500" dirty="0"/>
              <a:t>–</a:t>
            </a:r>
            <a:r>
              <a:rPr lang="en-US" sz="2500" dirty="0"/>
              <a:t> Cheaper to administer/Municipality keeps fees</a:t>
            </a:r>
          </a:p>
          <a:p>
            <a:pPr marL="342900" indent="-342900">
              <a:buAutoNum type="arabicPeriod"/>
            </a:pPr>
            <a:r>
              <a:rPr lang="en-US" sz="2500" b="1" dirty="0"/>
              <a:t>Key Decisions</a:t>
            </a:r>
            <a:r>
              <a:rPr lang="en-US" sz="2500" dirty="0"/>
              <a:t> - Warnings </a:t>
            </a:r>
            <a:r>
              <a:rPr lang="en-US" sz="2500" dirty="0" err="1"/>
              <a:t>vs</a:t>
            </a:r>
            <a:r>
              <a:rPr lang="en-US" sz="2500" dirty="0"/>
              <a:t> fines and door hangers vs. violation notices vs. stickers</a:t>
            </a:r>
          </a:p>
          <a:p>
            <a:pPr marL="342900" indent="-342900">
              <a:buAutoNum type="arabicPeriod"/>
            </a:pPr>
            <a:r>
              <a:rPr lang="en-US" sz="2500" b="1" dirty="0"/>
              <a:t>Example - Wilkes </a:t>
            </a:r>
            <a:r>
              <a:rPr lang="en-US" sz="2500" b="1" dirty="0" err="1"/>
              <a:t>Barre</a:t>
            </a:r>
            <a:endParaRPr lang="en-US" sz="2500" b="1" dirty="0"/>
          </a:p>
          <a:p>
            <a:pPr marL="800100" lvl="1" indent="-342900">
              <a:buFontTx/>
              <a:buAutoNum type="arabicPeriod"/>
            </a:pPr>
            <a:r>
              <a:rPr lang="en-US" sz="2400" dirty="0"/>
              <a:t>Taking it To The Streets: Teams of building, health and rental inspectors dedicating one day each week to WALK an assigned neighborhood. (Begins with those with higher-than-average number of complaints.)</a:t>
            </a:r>
          </a:p>
          <a:p>
            <a:pPr marL="800100" lvl="1" indent="-342900">
              <a:buFontTx/>
              <a:buAutoNum type="arabicPeriod"/>
            </a:pPr>
            <a:r>
              <a:rPr lang="en-US" sz="2400" dirty="0"/>
              <a:t>Most residents pay ticket </a:t>
            </a:r>
            <a:r>
              <a:rPr lang="mr-IN" sz="2400" dirty="0"/>
              <a:t>–</a:t>
            </a:r>
            <a:r>
              <a:rPr lang="en-US" sz="2400" dirty="0"/>
              <a:t> if not, magistrate hearing </a:t>
            </a:r>
          </a:p>
          <a:p>
            <a:pPr marL="800100" lvl="1" indent="-342900">
              <a:buFontTx/>
              <a:buAutoNum type="arabicPeriod"/>
            </a:pPr>
            <a:r>
              <a:rPr lang="en-US" sz="2400" dirty="0"/>
              <a:t>2019: 215 QOL between March and Mid-May (decreased from 355 in 2017 and 264 in 2018)</a:t>
            </a:r>
          </a:p>
          <a:p>
            <a:pPr marL="800100" lvl="1" indent="-342900">
              <a:buFontTx/>
              <a:buAutoNum type="arabicPeriod"/>
            </a:pPr>
            <a:endParaRPr lang="en-US" dirty="0"/>
          </a:p>
          <a:p>
            <a:pPr marL="800100" lvl="1" indent="-342900">
              <a:buAutoNum type="arabicPeriod"/>
            </a:pPr>
            <a:endParaRPr lang="en-US" dirty="0"/>
          </a:p>
          <a:p>
            <a:endParaRPr lang="en-US" dirty="0"/>
          </a:p>
        </p:txBody>
      </p:sp>
      <p:sp>
        <p:nvSpPr>
          <p:cNvPr id="7" name="Rectangle 6">
            <a:extLst>
              <a:ext uri="{FF2B5EF4-FFF2-40B4-BE49-F238E27FC236}">
                <a16:creationId xmlns:a16="http://schemas.microsoft.com/office/drawing/2014/main" xmlns="" id="{19BCD030-4623-A147-A1DB-872AC6F47B0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1483051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Hypervacancy is increasing</a:t>
            </a:r>
            <a:endParaRPr lang="en-US" sz="3200" dirty="0"/>
          </a:p>
        </p:txBody>
      </p:sp>
      <p:pic>
        <p:nvPicPr>
          <p:cNvPr id="5" name="Content Placeholder 4" descr="A screenshot of a social media post&#10;&#10;Description automatically generated">
            <a:extLst>
              <a:ext uri="{FF2B5EF4-FFF2-40B4-BE49-F238E27FC236}">
                <a16:creationId xmlns:a16="http://schemas.microsoft.com/office/drawing/2014/main" xmlns="" id="{3D3802EF-F14E-4F16-BAE0-AA4D6F075C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978" t="39936" r="20845" b="21340"/>
          <a:stretch/>
        </p:blipFill>
        <p:spPr>
          <a:xfrm>
            <a:off x="191357" y="1908987"/>
            <a:ext cx="8724043" cy="4206240"/>
          </a:xfrm>
        </p:spPr>
      </p:pic>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3"/>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1295786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28600" y="1192061"/>
            <a:ext cx="8382000" cy="2819400"/>
          </a:xfrm>
          <a:prstGeom prst="roundRect">
            <a:avLst/>
          </a:prstGeom>
          <a:solidFill>
            <a:schemeClr val="accent6">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06575"/>
            <a:ext cx="8229600" cy="885486"/>
          </a:xfrm>
        </p:spPr>
        <p:txBody>
          <a:bodyPr>
            <a:normAutofit fontScale="90000"/>
          </a:bodyPr>
          <a:lstStyle/>
          <a:p>
            <a:r>
              <a:rPr lang="en-US" sz="3200" dirty="0"/>
              <a:t>Scenario 1: An underutilized Pennsylvania building</a:t>
            </a:r>
          </a:p>
        </p:txBody>
      </p:sp>
      <p:sp>
        <p:nvSpPr>
          <p:cNvPr id="3" name="Content Placeholder 2"/>
          <p:cNvSpPr>
            <a:spLocks noGrp="1"/>
          </p:cNvSpPr>
          <p:nvPr>
            <p:ph sz="half" idx="4294967295"/>
          </p:nvPr>
        </p:nvSpPr>
        <p:spPr>
          <a:xfrm>
            <a:off x="533400" y="887261"/>
            <a:ext cx="8001000" cy="3124200"/>
          </a:xfrm>
          <a:prstGeom prst="rect">
            <a:avLst/>
          </a:prstGeom>
          <a:ln w="28575">
            <a:noFill/>
          </a:ln>
        </p:spPr>
        <p:txBody>
          <a:bodyPr>
            <a:normAutofit/>
          </a:bodyPr>
          <a:lstStyle/>
          <a:p>
            <a:pPr marL="0" indent="0">
              <a:buNone/>
            </a:pPr>
            <a:endParaRPr lang="en-US" sz="2400" i="1" dirty="0">
              <a:latin typeface="Apple Symbols" charset="0"/>
              <a:ea typeface="Apple Symbols" charset="0"/>
              <a:cs typeface="Apple Symbols" charset="0"/>
            </a:endParaRPr>
          </a:p>
          <a:p>
            <a:pPr marL="0" indent="0">
              <a:buNone/>
            </a:pPr>
            <a:r>
              <a:rPr lang="en-US" sz="2400" b="1" dirty="0">
                <a:solidFill>
                  <a:schemeClr val="bg1"/>
                </a:solidFill>
                <a:latin typeface="Apple Symbols" charset="0"/>
                <a:ea typeface="Apple Symbols" charset="0"/>
                <a:cs typeface="Apple Symbols" charset="0"/>
              </a:rPr>
              <a:t>A large, brick four-story building adjacent to a major commercial corridor is visibly in disrepair. The street level retail spaces have been vacant since 2007.  There may be residential tenants living on the upper floors but it is unclear. The owner is an LLC that has ignored repeated code citations under the Property Maintenance Code.  Neighboring businesses complain about the appearance of the building and the rodents that have spread from the building. </a:t>
            </a:r>
          </a:p>
          <a:p>
            <a:pPr marL="0" indent="0">
              <a:buNone/>
            </a:pPr>
            <a:endParaRPr lang="en-US" sz="2400" i="1" dirty="0">
              <a:latin typeface="Apple Symbols" charset="0"/>
              <a:ea typeface="Apple Symbols" charset="0"/>
              <a:cs typeface="Apple Symbols" charset="0"/>
            </a:endParaRPr>
          </a:p>
          <a:p>
            <a:endParaRPr lang="en-US" dirty="0"/>
          </a:p>
        </p:txBody>
      </p:sp>
      <p:sp>
        <p:nvSpPr>
          <p:cNvPr id="4" name="Content Placeholder 3"/>
          <p:cNvSpPr>
            <a:spLocks noGrp="1"/>
          </p:cNvSpPr>
          <p:nvPr>
            <p:ph sz="half" idx="4294967295"/>
          </p:nvPr>
        </p:nvSpPr>
        <p:spPr>
          <a:xfrm>
            <a:off x="304800" y="4267200"/>
            <a:ext cx="8610600" cy="2133600"/>
          </a:xfrm>
          <a:prstGeom prst="rect">
            <a:avLst/>
          </a:prstGeom>
          <a:ln>
            <a:noFill/>
          </a:ln>
        </p:spPr>
        <p:txBody>
          <a:bodyPr>
            <a:normAutofit/>
          </a:bodyPr>
          <a:lstStyle/>
          <a:p>
            <a:r>
              <a:rPr lang="en-US" sz="2800" dirty="0"/>
              <a:t>What are the challenges this situation poses? </a:t>
            </a:r>
          </a:p>
          <a:p>
            <a:r>
              <a:rPr lang="en-US" sz="2800" dirty="0"/>
              <a:t>How should the municipality first try to address the issue?</a:t>
            </a:r>
          </a:p>
          <a:p>
            <a:r>
              <a:rPr lang="en-US" sz="2800" dirty="0"/>
              <a:t>If those steps fail, what next? </a:t>
            </a:r>
          </a:p>
        </p:txBody>
      </p:sp>
      <p:pic>
        <p:nvPicPr>
          <p:cNvPr id="7" name="Picture 6"/>
          <p:cNvPicPr>
            <a:picLocks noChangeAspect="1"/>
          </p:cNvPicPr>
          <p:nvPr/>
        </p:nvPicPr>
        <p:blipFill>
          <a:blip r:embed="rId3"/>
          <a:stretch>
            <a:fillRect/>
          </a:stretch>
        </p:blipFill>
        <p:spPr>
          <a:xfrm>
            <a:off x="0" y="0"/>
            <a:ext cx="9144000" cy="457200"/>
          </a:xfrm>
          <a:prstGeom prst="rect">
            <a:avLst/>
          </a:prstGeom>
        </p:spPr>
      </p:pic>
      <p:sp>
        <p:nvSpPr>
          <p:cNvPr id="9" name="Rectangle 8">
            <a:extLst>
              <a:ext uri="{FF2B5EF4-FFF2-40B4-BE49-F238E27FC236}">
                <a16:creationId xmlns:a16="http://schemas.microsoft.com/office/drawing/2014/main" xmlns="" id="{3244BA5F-B51F-5646-BB37-6A512F8C3EAA}"/>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3065604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546061"/>
            <a:ext cx="8229600" cy="885486"/>
          </a:xfrm>
        </p:spPr>
        <p:txBody>
          <a:bodyPr>
            <a:normAutofit fontScale="90000"/>
          </a:bodyPr>
          <a:lstStyle/>
          <a:p>
            <a:r>
              <a:rPr lang="en-US" sz="3200" dirty="0"/>
              <a:t>Scenario: a Pennsylvania struggling neighborhood</a:t>
            </a:r>
          </a:p>
        </p:txBody>
      </p:sp>
      <p:sp>
        <p:nvSpPr>
          <p:cNvPr id="3" name="Content Placeholder 2"/>
          <p:cNvSpPr>
            <a:spLocks noGrp="1"/>
          </p:cNvSpPr>
          <p:nvPr>
            <p:ph sz="half" idx="4294967295"/>
          </p:nvPr>
        </p:nvSpPr>
        <p:spPr>
          <a:xfrm>
            <a:off x="533400" y="887261"/>
            <a:ext cx="8001000" cy="3124200"/>
          </a:xfrm>
          <a:prstGeom prst="rect">
            <a:avLst/>
          </a:prstGeom>
          <a:ln w="28575">
            <a:noFill/>
          </a:ln>
        </p:spPr>
        <p:txBody>
          <a:bodyPr>
            <a:normAutofit/>
          </a:bodyPr>
          <a:lstStyle/>
          <a:p>
            <a:pPr marL="0" indent="0">
              <a:buNone/>
            </a:pPr>
            <a:endParaRPr lang="en-US" sz="2400" i="1" dirty="0">
              <a:latin typeface="Apple Symbols" charset="0"/>
              <a:ea typeface="Apple Symbols" charset="0"/>
              <a:cs typeface="Apple Symbols" charset="0"/>
            </a:endParaRPr>
          </a:p>
          <a:p>
            <a:pPr marL="0" indent="0">
              <a:buNone/>
            </a:pPr>
            <a:endParaRPr lang="en-US" sz="2400" i="1" dirty="0">
              <a:latin typeface="Apple Symbols" charset="0"/>
              <a:ea typeface="Apple Symbols" charset="0"/>
              <a:cs typeface="Apple Symbols" charset="0"/>
            </a:endParaRPr>
          </a:p>
          <a:p>
            <a:endParaRPr lang="en-US" dirty="0"/>
          </a:p>
        </p:txBody>
      </p:sp>
      <p:sp>
        <p:nvSpPr>
          <p:cNvPr id="4" name="Content Placeholder 3"/>
          <p:cNvSpPr>
            <a:spLocks noGrp="1"/>
          </p:cNvSpPr>
          <p:nvPr>
            <p:ph sz="half" idx="4294967295"/>
          </p:nvPr>
        </p:nvSpPr>
        <p:spPr>
          <a:xfrm>
            <a:off x="266700" y="1877861"/>
            <a:ext cx="8610600" cy="2133600"/>
          </a:xfrm>
          <a:prstGeom prst="rect">
            <a:avLst/>
          </a:prstGeom>
          <a:ln>
            <a:noFill/>
          </a:ln>
        </p:spPr>
        <p:txBody>
          <a:bodyPr>
            <a:normAutofit/>
          </a:bodyPr>
          <a:lstStyle/>
          <a:p>
            <a:endParaRPr lang="en-US" sz="2400" dirty="0"/>
          </a:p>
        </p:txBody>
      </p:sp>
      <p:pic>
        <p:nvPicPr>
          <p:cNvPr id="7" name="Picture 6"/>
          <p:cNvPicPr>
            <a:picLocks noChangeAspect="1"/>
          </p:cNvPicPr>
          <p:nvPr/>
        </p:nvPicPr>
        <p:blipFill>
          <a:blip r:embed="rId3"/>
          <a:stretch>
            <a:fillRect/>
          </a:stretch>
        </p:blipFill>
        <p:spPr>
          <a:xfrm>
            <a:off x="0" y="0"/>
            <a:ext cx="9144000" cy="457200"/>
          </a:xfrm>
          <a:prstGeom prst="rect">
            <a:avLst/>
          </a:prstGeom>
        </p:spPr>
      </p:pic>
      <p:sp>
        <p:nvSpPr>
          <p:cNvPr id="9" name="Rectangle: Rounded Corners 8">
            <a:extLst>
              <a:ext uri="{FF2B5EF4-FFF2-40B4-BE49-F238E27FC236}">
                <a16:creationId xmlns:a16="http://schemas.microsoft.com/office/drawing/2014/main" xmlns="" id="{9AFF721B-482B-409C-9DDB-B245E0AC9E29}"/>
              </a:ext>
            </a:extLst>
          </p:cNvPr>
          <p:cNvSpPr/>
          <p:nvPr/>
        </p:nvSpPr>
        <p:spPr>
          <a:xfrm>
            <a:off x="266700" y="1417637"/>
            <a:ext cx="8610600" cy="2740705"/>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Apple Symbols" charset="0"/>
                <a:ea typeface="Apple Symbols" charset="0"/>
                <a:cs typeface="Apple Symbols" charset="0"/>
              </a:rPr>
              <a:t>Collingwood, a once-stable and still viable single-family neighborhood has seen many foreclosures, many homes go from homeowner to investor, and increased evidence of deferred maintenance. Many homeowners are elderly and struggling financially. Dozens of owner-occupied and rented single-family houses are showing evidence of disrepair and neglect. Vacant properties are popping up, and a few long term vacant and abandoned properties are open to intruders and their yards are overgrown and covered with litter and trash.  </a:t>
            </a:r>
          </a:p>
        </p:txBody>
      </p:sp>
      <p:sp>
        <p:nvSpPr>
          <p:cNvPr id="5" name="Rectangle 4">
            <a:extLst>
              <a:ext uri="{FF2B5EF4-FFF2-40B4-BE49-F238E27FC236}">
                <a16:creationId xmlns:a16="http://schemas.microsoft.com/office/drawing/2014/main" xmlns="" id="{D7ACEE18-ED47-4EB9-8F6D-3105D1757BF8}"/>
              </a:ext>
            </a:extLst>
          </p:cNvPr>
          <p:cNvSpPr/>
          <p:nvPr/>
        </p:nvSpPr>
        <p:spPr>
          <a:xfrm>
            <a:off x="533400" y="4541837"/>
            <a:ext cx="4572000" cy="954107"/>
          </a:xfrm>
          <a:prstGeom prst="rect">
            <a:avLst/>
          </a:prstGeom>
        </p:spPr>
        <p:txBody>
          <a:bodyPr>
            <a:spAutoFit/>
          </a:bodyPr>
          <a:lstStyle/>
          <a:p>
            <a:pPr marL="457200" indent="-457200">
              <a:buFont typeface="Arial" panose="020B0604020202020204" pitchFamily="34" charset="0"/>
              <a:buChar char="•"/>
            </a:pPr>
            <a:r>
              <a:rPr lang="en-US" sz="2800" dirty="0"/>
              <a:t>What do you do?</a:t>
            </a:r>
          </a:p>
          <a:p>
            <a:pPr marL="457200" indent="-457200">
              <a:buFont typeface="Arial" panose="020B0604020202020204" pitchFamily="34" charset="0"/>
              <a:buChar char="•"/>
            </a:pPr>
            <a:r>
              <a:rPr lang="en-US" sz="2800" dirty="0"/>
              <a:t>Where do you start?</a:t>
            </a:r>
          </a:p>
        </p:txBody>
      </p:sp>
      <p:sp>
        <p:nvSpPr>
          <p:cNvPr id="10" name="Rectangle 9">
            <a:extLst>
              <a:ext uri="{FF2B5EF4-FFF2-40B4-BE49-F238E27FC236}">
                <a16:creationId xmlns:a16="http://schemas.microsoft.com/office/drawing/2014/main" xmlns="" id="{B2C45642-2DFA-DA44-BF80-6287151FA983}"/>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Tree>
    <p:extLst>
      <p:ext uri="{BB962C8B-B14F-4D97-AF65-F5344CB8AC3E}">
        <p14:creationId xmlns:p14="http://schemas.microsoft.com/office/powerpoint/2010/main" val="126771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lint_last slid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486400"/>
          </a:xfrm>
          <a:prstGeom prst="rect">
            <a:avLst/>
          </a:prstGeom>
        </p:spPr>
      </p:pic>
      <p:sp>
        <p:nvSpPr>
          <p:cNvPr id="14" name="Rectangle 13"/>
          <p:cNvSpPr/>
          <p:nvPr/>
        </p:nvSpPr>
        <p:spPr>
          <a:xfrm>
            <a:off x="1" y="5486400"/>
            <a:ext cx="9171708" cy="1371600"/>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3020"/>
              </a:solidFill>
            </a:endParaRPr>
          </a:p>
        </p:txBody>
      </p:sp>
      <p:sp>
        <p:nvSpPr>
          <p:cNvPr id="15" name="Rectangle 14"/>
          <p:cNvSpPr/>
          <p:nvPr/>
        </p:nvSpPr>
        <p:spPr>
          <a:xfrm>
            <a:off x="4419600" y="0"/>
            <a:ext cx="3810000" cy="54864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53020"/>
              </a:solidFill>
            </a:endParaRPr>
          </a:p>
        </p:txBody>
      </p:sp>
      <p:pic>
        <p:nvPicPr>
          <p:cNvPr id="16" name="Picture 15" descr="CFCP Logo CMYK.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304800"/>
            <a:ext cx="2427515" cy="1371600"/>
          </a:xfrm>
          <a:prstGeom prst="rect">
            <a:avLst/>
          </a:prstGeom>
        </p:spPr>
      </p:pic>
      <p:pic>
        <p:nvPicPr>
          <p:cNvPr id="17" name="Picture 16"/>
          <p:cNvPicPr>
            <a:picLocks noChangeAspect="1"/>
          </p:cNvPicPr>
          <p:nvPr/>
        </p:nvPicPr>
        <p:blipFill>
          <a:blip r:embed="rId4"/>
          <a:stretch>
            <a:fillRect/>
          </a:stretch>
        </p:blipFill>
        <p:spPr>
          <a:xfrm>
            <a:off x="4572000" y="1600200"/>
            <a:ext cx="3432175" cy="3581400"/>
          </a:xfrm>
          <a:prstGeom prst="rect">
            <a:avLst/>
          </a:prstGeom>
        </p:spPr>
      </p:pic>
      <p:pic>
        <p:nvPicPr>
          <p:cNvPr id="18" name="Picture 17"/>
          <p:cNvPicPr>
            <a:picLocks noChangeAspect="1"/>
          </p:cNvPicPr>
          <p:nvPr/>
        </p:nvPicPr>
        <p:blipFill>
          <a:blip r:embed="rId5"/>
          <a:stretch>
            <a:fillRect/>
          </a:stretch>
        </p:blipFill>
        <p:spPr>
          <a:xfrm>
            <a:off x="381000" y="5715000"/>
            <a:ext cx="8458200" cy="952500"/>
          </a:xfrm>
          <a:prstGeom prst="rect">
            <a:avLst/>
          </a:prstGeom>
        </p:spPr>
      </p:pic>
    </p:spTree>
    <p:extLst>
      <p:ext uri="{BB962C8B-B14F-4D97-AF65-F5344CB8AC3E}">
        <p14:creationId xmlns:p14="http://schemas.microsoft.com/office/powerpoint/2010/main" val="210001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pic>
        <p:nvPicPr>
          <p:cNvPr id="4" name="Content Placeholder 3" descr="A car parked on the side of a building&#10;&#10;Description automatically generated">
            <a:extLst>
              <a:ext uri="{FF2B5EF4-FFF2-40B4-BE49-F238E27FC236}">
                <a16:creationId xmlns:a16="http://schemas.microsoft.com/office/drawing/2014/main" xmlns="" id="{A44FEE2E-4450-4A9B-A79D-F3A6D89C65C3}"/>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l="14772" t="7327" r="3612" b="16622"/>
          <a:stretch/>
        </p:blipFill>
        <p:spPr>
          <a:xfrm>
            <a:off x="539935" y="1645920"/>
            <a:ext cx="4278461" cy="2468880"/>
          </a:xfrm>
        </p:spPr>
      </p:pic>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4"/>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pic>
        <p:nvPicPr>
          <p:cNvPr id="7" name="Picture 6" descr="A sign on the side of a dirt field&#10;&#10;Description automatically generated">
            <a:extLst>
              <a:ext uri="{FF2B5EF4-FFF2-40B4-BE49-F238E27FC236}">
                <a16:creationId xmlns:a16="http://schemas.microsoft.com/office/drawing/2014/main" xmlns="" id="{415AB807-7E46-4974-89D2-7F55B27233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53" t="7592" r="17499" b="8130"/>
          <a:stretch/>
        </p:blipFill>
        <p:spPr>
          <a:xfrm>
            <a:off x="4127874" y="3152503"/>
            <a:ext cx="4571998" cy="2926080"/>
          </a:xfrm>
          <a:prstGeom prst="rect">
            <a:avLst/>
          </a:prstGeom>
        </p:spPr>
      </p:pic>
      <p:sp>
        <p:nvSpPr>
          <p:cNvPr id="11" name="Title 1">
            <a:extLst>
              <a:ext uri="{FF2B5EF4-FFF2-40B4-BE49-F238E27FC236}">
                <a16:creationId xmlns:a16="http://schemas.microsoft.com/office/drawing/2014/main" xmlns="" id="{605C2658-4B83-4CAC-A083-665815940E22}"/>
              </a:ext>
            </a:extLst>
          </p:cNvPr>
          <p:cNvSpPr txBox="1">
            <a:spLocks/>
          </p:cNvSpPr>
          <p:nvPr/>
        </p:nvSpPr>
        <p:spPr>
          <a:xfrm>
            <a:off x="809897" y="663154"/>
            <a:ext cx="7543800" cy="880345"/>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The landscape of hypervacancy</a:t>
            </a:r>
            <a:endParaRPr lang="en-US" sz="3200" dirty="0"/>
          </a:p>
        </p:txBody>
      </p:sp>
    </p:spTree>
    <p:extLst>
      <p:ext uri="{BB962C8B-B14F-4D97-AF65-F5344CB8AC3E}">
        <p14:creationId xmlns:p14="http://schemas.microsoft.com/office/powerpoint/2010/main" val="215291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r>
              <a:rPr lang="en-US" sz="3200" b="1" kern="0" spc="0" dirty="0">
                <a:solidFill>
                  <a:srgbClr val="5E6766"/>
                </a:solidFill>
                <a:latin typeface="Arial" charset="0"/>
                <a:cs typeface="Arial" charset="0"/>
              </a:rPr>
              <a:t>Vacancy, poverty and race coincide</a:t>
            </a:r>
            <a:endParaRPr lang="en-US" sz="3200" dirty="0"/>
          </a:p>
        </p:txBody>
      </p:sp>
      <p:graphicFrame>
        <p:nvGraphicFramePr>
          <p:cNvPr id="7" name="Content Placeholder 6">
            <a:extLst>
              <a:ext uri="{FF2B5EF4-FFF2-40B4-BE49-F238E27FC236}">
                <a16:creationId xmlns:a16="http://schemas.microsoft.com/office/drawing/2014/main" xmlns="" id="{12B1E673-D017-406C-A5DD-F61DC8AAAA43}"/>
              </a:ext>
            </a:extLst>
          </p:cNvPr>
          <p:cNvGraphicFramePr>
            <a:graphicFrameLocks noGrp="1"/>
          </p:cNvGraphicFramePr>
          <p:nvPr>
            <p:ph idx="1"/>
            <p:extLst>
              <p:ext uri="{D42A27DB-BD31-4B8C-83A1-F6EECF244321}">
                <p14:modId xmlns:p14="http://schemas.microsoft.com/office/powerpoint/2010/main" val="846217744"/>
              </p:ext>
            </p:extLst>
          </p:nvPr>
        </p:nvGraphicFramePr>
        <p:xfrm>
          <a:off x="3692435" y="1860550"/>
          <a:ext cx="4508590" cy="402272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3"/>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11" name="TextBox 10">
            <a:extLst>
              <a:ext uri="{FF2B5EF4-FFF2-40B4-BE49-F238E27FC236}">
                <a16:creationId xmlns:a16="http://schemas.microsoft.com/office/drawing/2014/main" xmlns="" id="{647FFFA5-3701-4277-ADAF-CFB888FDC617}"/>
              </a:ext>
            </a:extLst>
          </p:cNvPr>
          <p:cNvSpPr txBox="1"/>
          <p:nvPr/>
        </p:nvSpPr>
        <p:spPr>
          <a:xfrm>
            <a:off x="778669" y="3457575"/>
            <a:ext cx="2636044" cy="1708160"/>
          </a:xfrm>
          <a:prstGeom prst="rect">
            <a:avLst/>
          </a:prstGeom>
          <a:noFill/>
        </p:spPr>
        <p:txBody>
          <a:bodyPr wrap="square" rtlCol="0">
            <a:spAutoFit/>
          </a:bodyPr>
          <a:lstStyle/>
          <a:p>
            <a:r>
              <a:rPr lang="en-US" sz="2100" dirty="0"/>
              <a:t>Vacancy rate, poverty rate and African-American population share in Baltimore MD 2017</a:t>
            </a:r>
          </a:p>
        </p:txBody>
      </p:sp>
    </p:spTree>
    <p:extLst>
      <p:ext uri="{BB962C8B-B14F-4D97-AF65-F5344CB8AC3E}">
        <p14:creationId xmlns:p14="http://schemas.microsoft.com/office/powerpoint/2010/main" val="890320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4AA04-EE09-416B-9A9E-32D55A066952}"/>
              </a:ext>
            </a:extLst>
          </p:cNvPr>
          <p:cNvSpPr>
            <a:spLocks noGrp="1"/>
          </p:cNvSpPr>
          <p:nvPr>
            <p:ph type="title"/>
          </p:nvPr>
        </p:nvSpPr>
        <p:spPr>
          <a:xfrm>
            <a:off x="657497" y="510754"/>
            <a:ext cx="7543800" cy="880345"/>
          </a:xfrm>
        </p:spPr>
        <p:txBody>
          <a:bodyPr>
            <a:normAutofit fontScale="90000"/>
          </a:bodyPr>
          <a:lstStyle/>
          <a:p>
            <a:r>
              <a:rPr lang="en-US" sz="3200" b="1" kern="0" spc="0" dirty="0">
                <a:solidFill>
                  <a:srgbClr val="5E6766"/>
                </a:solidFill>
                <a:latin typeface="Arial" charset="0"/>
                <a:cs typeface="Arial" charset="0"/>
              </a:rPr>
              <a:t/>
            </a:r>
            <a:br>
              <a:rPr lang="en-US" sz="3200" b="1" kern="0" spc="0" dirty="0">
                <a:solidFill>
                  <a:srgbClr val="5E6766"/>
                </a:solidFill>
                <a:latin typeface="Arial" charset="0"/>
                <a:cs typeface="Arial" charset="0"/>
              </a:rPr>
            </a:br>
            <a:endParaRPr lang="en-US" sz="3200" dirty="0"/>
          </a:p>
        </p:txBody>
      </p:sp>
      <p:sp>
        <p:nvSpPr>
          <p:cNvPr id="5" name="Content Placeholder 4">
            <a:extLst>
              <a:ext uri="{FF2B5EF4-FFF2-40B4-BE49-F238E27FC236}">
                <a16:creationId xmlns:a16="http://schemas.microsoft.com/office/drawing/2014/main" xmlns="" id="{F6C698D4-E951-4639-BDC7-727BB893A2F5}"/>
              </a:ext>
            </a:extLst>
          </p:cNvPr>
          <p:cNvSpPr>
            <a:spLocks noGrp="1"/>
          </p:cNvSpPr>
          <p:nvPr>
            <p:ph idx="1"/>
          </p:nvPr>
        </p:nvSpPr>
        <p:spPr/>
        <p:txBody>
          <a:bodyPr>
            <a:normAutofit/>
          </a:bodyPr>
          <a:lstStyle/>
          <a:p>
            <a:pPr>
              <a:buFont typeface="Wingdings" panose="05000000000000000000" pitchFamily="2" charset="2"/>
              <a:buChar char="Ø"/>
            </a:pPr>
            <a:r>
              <a:rPr lang="en-US" sz="2400" b="1" dirty="0"/>
              <a:t>Neither vacant properties nor rental properties are an </a:t>
            </a:r>
            <a:r>
              <a:rPr lang="en-US" sz="2400" b="1" dirty="0">
                <a:solidFill>
                  <a:srgbClr val="FF0000"/>
                </a:solidFill>
              </a:rPr>
              <a:t>inherent</a:t>
            </a:r>
            <a:r>
              <a:rPr lang="en-US" sz="2400" b="1" dirty="0"/>
              <a:t> problem. </a:t>
            </a:r>
          </a:p>
          <a:p>
            <a:pPr>
              <a:buFont typeface="Wingdings" panose="05000000000000000000" pitchFamily="2" charset="2"/>
              <a:buChar char="Ø"/>
            </a:pPr>
            <a:r>
              <a:rPr lang="en-US" sz="2400" b="1" dirty="0"/>
              <a:t> Vacant properties become a problem when they are neglected or abandoned</a:t>
            </a:r>
          </a:p>
          <a:p>
            <a:pPr>
              <a:buFont typeface="Wingdings" panose="05000000000000000000" pitchFamily="2" charset="2"/>
              <a:buChar char="Ø"/>
            </a:pPr>
            <a:r>
              <a:rPr lang="en-US" sz="2400" b="1" dirty="0"/>
              <a:t>Rental properties become a problem when they are exploited, mismanaged or allowed to deteriorate or be misused.</a:t>
            </a:r>
          </a:p>
          <a:p>
            <a:pPr>
              <a:buFont typeface="Wingdings" panose="05000000000000000000" pitchFamily="2" charset="2"/>
              <a:buChar char="Ø"/>
            </a:pPr>
            <a:r>
              <a:rPr lang="en-US" sz="2400" b="1" dirty="0"/>
              <a:t>Strategies should be designed to eliminate the </a:t>
            </a:r>
            <a:r>
              <a:rPr lang="en-US" sz="2400" b="1" i="1" dirty="0">
                <a:solidFill>
                  <a:srgbClr val="FF0000"/>
                </a:solidFill>
              </a:rPr>
              <a:t>problem,</a:t>
            </a:r>
            <a:r>
              <a:rPr lang="en-US" sz="2400" b="1" dirty="0"/>
              <a:t> not the property. </a:t>
            </a:r>
          </a:p>
        </p:txBody>
      </p:sp>
      <p:pic>
        <p:nvPicPr>
          <p:cNvPr id="8" name="Picture 7">
            <a:extLst>
              <a:ext uri="{FF2B5EF4-FFF2-40B4-BE49-F238E27FC236}">
                <a16:creationId xmlns:a16="http://schemas.microsoft.com/office/drawing/2014/main" xmlns="" id="{36A77F66-CB20-4867-BF1B-7798608FF37C}"/>
              </a:ext>
            </a:extLst>
          </p:cNvPr>
          <p:cNvPicPr>
            <a:picLocks noChangeAspect="1"/>
          </p:cNvPicPr>
          <p:nvPr/>
        </p:nvPicPr>
        <p:blipFill>
          <a:blip r:embed="rId2"/>
          <a:stretch>
            <a:fillRect/>
          </a:stretch>
        </p:blipFill>
        <p:spPr>
          <a:xfrm>
            <a:off x="0" y="0"/>
            <a:ext cx="9144000" cy="457200"/>
          </a:xfrm>
          <a:prstGeom prst="rect">
            <a:avLst/>
          </a:prstGeom>
        </p:spPr>
      </p:pic>
      <p:pic>
        <p:nvPicPr>
          <p:cNvPr id="9" name="Picture 8" descr="CFCP Logo CMYK.pdf">
            <a:extLst>
              <a:ext uri="{FF2B5EF4-FFF2-40B4-BE49-F238E27FC236}">
                <a16:creationId xmlns:a16="http://schemas.microsoft.com/office/drawing/2014/main" xmlns="" id="{38C20494-6C13-4BAF-988E-B2738A95AD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600" y="490687"/>
            <a:ext cx="1828800" cy="1033313"/>
          </a:xfrm>
          <a:prstGeom prst="rect">
            <a:avLst/>
          </a:prstGeom>
        </p:spPr>
      </p:pic>
      <p:sp>
        <p:nvSpPr>
          <p:cNvPr id="10" name="Rectangle 9">
            <a:extLst>
              <a:ext uri="{FF2B5EF4-FFF2-40B4-BE49-F238E27FC236}">
                <a16:creationId xmlns:a16="http://schemas.microsoft.com/office/drawing/2014/main" xmlns="" id="{633371A6-F700-4AE8-812E-E644F6124831}"/>
              </a:ext>
            </a:extLst>
          </p:cNvPr>
          <p:cNvSpPr/>
          <p:nvPr/>
        </p:nvSpPr>
        <p:spPr>
          <a:xfrm>
            <a:off x="0" y="6367313"/>
            <a:ext cx="9144000" cy="490687"/>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11" name="Title 1">
            <a:extLst>
              <a:ext uri="{FF2B5EF4-FFF2-40B4-BE49-F238E27FC236}">
                <a16:creationId xmlns:a16="http://schemas.microsoft.com/office/drawing/2014/main" xmlns="" id="{5199C0B7-2B4B-4478-8DAA-155D3A40F04D}"/>
              </a:ext>
            </a:extLst>
          </p:cNvPr>
          <p:cNvSpPr txBox="1">
            <a:spLocks/>
          </p:cNvSpPr>
          <p:nvPr/>
        </p:nvSpPr>
        <p:spPr>
          <a:xfrm>
            <a:off x="822960" y="714103"/>
            <a:ext cx="7543800" cy="80989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b="1" dirty="0">
                <a:solidFill>
                  <a:schemeClr val="accent6">
                    <a:lumMod val="75000"/>
                  </a:schemeClr>
                </a:solidFill>
                <a:latin typeface="+mn-lt"/>
              </a:rPr>
              <a:t>Remember!</a:t>
            </a:r>
          </a:p>
        </p:txBody>
      </p:sp>
    </p:spTree>
    <p:extLst>
      <p:ext uri="{BB962C8B-B14F-4D97-AF65-F5344CB8AC3E}">
        <p14:creationId xmlns:p14="http://schemas.microsoft.com/office/powerpoint/2010/main" val="2727754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0" y="0"/>
            <a:ext cx="9144000" cy="6019800"/>
          </a:xfrm>
          <a:prstGeom prst="rect">
            <a:avLst/>
          </a:prstGeom>
        </p:spPr>
      </p:pic>
      <p:pic>
        <p:nvPicPr>
          <p:cNvPr id="20" name="Picture 19"/>
          <p:cNvPicPr>
            <a:picLocks noChangeAspect="1"/>
          </p:cNvPicPr>
          <p:nvPr/>
        </p:nvPicPr>
        <p:blipFill>
          <a:blip r:embed="rId4">
            <a:alphaModFix amt="74000"/>
          </a:blip>
          <a:stretch>
            <a:fillRect/>
          </a:stretch>
        </p:blipFill>
        <p:spPr>
          <a:xfrm>
            <a:off x="0" y="31181"/>
            <a:ext cx="9144000" cy="6934200"/>
          </a:xfrm>
          <a:prstGeom prst="rect">
            <a:avLst/>
          </a:prstGeom>
        </p:spPr>
      </p:pic>
      <p:sp>
        <p:nvSpPr>
          <p:cNvPr id="7" name="Rectangle 2"/>
          <p:cNvSpPr txBox="1">
            <a:spLocks noChangeArrowheads="1"/>
          </p:cNvSpPr>
          <p:nvPr/>
        </p:nvSpPr>
        <p:spPr bwMode="auto">
          <a:xfrm>
            <a:off x="302406" y="2621981"/>
            <a:ext cx="4415127"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E34A21"/>
                </a:solidFill>
                <a:effectLst/>
                <a:uLnTx/>
                <a:uFillTx/>
                <a:latin typeface="Arial" charset="0"/>
                <a:ea typeface="+mj-ea"/>
                <a:cs typeface="Arial" charset="0"/>
              </a:rPr>
              <a:t>Legal Framework</a:t>
            </a:r>
          </a:p>
          <a:p>
            <a:pPr marL="0" marR="0" lvl="0" indent="0" defTabSz="914400" rtl="0" eaLnBrk="1" fontAlgn="base" latinLnBrk="0" hangingPunct="1">
              <a:lnSpc>
                <a:spcPct val="90000"/>
              </a:lnSpc>
              <a:spcBef>
                <a:spcPct val="0"/>
              </a:spcBef>
              <a:spcAft>
                <a:spcPct val="0"/>
              </a:spcAft>
              <a:buClrTx/>
              <a:buSzTx/>
              <a:buFontTx/>
              <a:buNone/>
              <a:tabLst/>
              <a:defRPr/>
            </a:pPr>
            <a:endParaRPr lang="en-US" sz="3400" b="1" kern="0" dirty="0">
              <a:solidFill>
                <a:srgbClr val="E34A21"/>
              </a:solidFill>
              <a:latin typeface="Arial" charset="0"/>
              <a:ea typeface="+mj-ea"/>
              <a:cs typeface="Arial" charset="0"/>
            </a:endParaRPr>
          </a:p>
          <a:p>
            <a:pPr marL="0" marR="0" lvl="0" indent="0" defTabSz="914400" rtl="0" eaLnBrk="1" fontAlgn="base" latinLnBrk="0" hangingPunct="1">
              <a:lnSpc>
                <a:spcPct val="90000"/>
              </a:lnSpc>
              <a:spcBef>
                <a:spcPct val="0"/>
              </a:spcBef>
              <a:spcAft>
                <a:spcPct val="0"/>
              </a:spcAft>
              <a:buClrTx/>
              <a:buSzTx/>
              <a:buFontTx/>
              <a:buNone/>
              <a:tabLst/>
              <a:defRPr/>
            </a:pPr>
            <a:endParaRPr lang="en-US" sz="2100" kern="0" dirty="0">
              <a:solidFill>
                <a:srgbClr val="E34A21"/>
              </a:solidFill>
              <a:latin typeface="Arial" charset="0"/>
              <a:ea typeface="+mj-ea"/>
              <a:cs typeface="Arial" charset="0"/>
            </a:endParaRPr>
          </a:p>
        </p:txBody>
      </p:sp>
      <p:pic>
        <p:nvPicPr>
          <p:cNvPr id="3" name="Picture 2" descr="CFCP Logo CMYK.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57200"/>
            <a:ext cx="2878062" cy="1626170"/>
          </a:xfrm>
          <a:prstGeom prst="rect">
            <a:avLst/>
          </a:prstGeom>
        </p:spPr>
      </p:pic>
      <p:sp>
        <p:nvSpPr>
          <p:cNvPr id="22" name="Rectangle 2"/>
          <p:cNvSpPr txBox="1">
            <a:spLocks noChangeArrowheads="1"/>
          </p:cNvSpPr>
          <p:nvPr/>
        </p:nvSpPr>
        <p:spPr bwMode="auto">
          <a:xfrm>
            <a:off x="3557827" y="5638802"/>
            <a:ext cx="4959049"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spcBef>
                <a:spcPct val="0"/>
              </a:spcBef>
              <a:spcAft>
                <a:spcPct val="0"/>
              </a:spcAft>
              <a:buClrTx/>
              <a:buSzTx/>
              <a:buFontTx/>
              <a:buNone/>
              <a:tabLst/>
              <a:defRPr/>
            </a:pPr>
            <a:endParaRPr kumimoji="0" lang="en-US" sz="2400" i="0" u="none" strike="noStrike" kern="0" cap="none" spc="0" normalizeH="0" noProof="0" dirty="0">
              <a:ln>
                <a:noFill/>
              </a:ln>
              <a:solidFill>
                <a:schemeClr val="bg1"/>
              </a:solidFill>
              <a:effectLst/>
              <a:uLnTx/>
              <a:uFillTx/>
              <a:latin typeface="Arial" charset="0"/>
              <a:ea typeface="+mj-ea"/>
              <a:cs typeface="Arial" charset="0"/>
            </a:endParaRPr>
          </a:p>
        </p:txBody>
      </p:sp>
      <p:pic>
        <p:nvPicPr>
          <p:cNvPr id="9" name="Picture 8">
            <a:extLst>
              <a:ext uri="{FF2B5EF4-FFF2-40B4-BE49-F238E27FC236}">
                <a16:creationId xmlns:a16="http://schemas.microsoft.com/office/drawing/2014/main" xmlns="" id="{6625E162-04C5-45A9-A968-3EC64E0BA5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65" r="21738"/>
          <a:stretch/>
        </p:blipFill>
        <p:spPr>
          <a:xfrm rot="5400000">
            <a:off x="3730360" y="901819"/>
            <a:ext cx="5350023" cy="4123943"/>
          </a:xfrm>
          <a:prstGeom prst="rect">
            <a:avLst/>
          </a:prstGeom>
        </p:spPr>
      </p:pic>
      <p:sp>
        <p:nvSpPr>
          <p:cNvPr id="17" name="Rectangle 16"/>
          <p:cNvSpPr/>
          <p:nvPr/>
        </p:nvSpPr>
        <p:spPr>
          <a:xfrm>
            <a:off x="4343400" y="5626608"/>
            <a:ext cx="4123944" cy="393192"/>
          </a:xfrm>
          <a:prstGeom prst="rect">
            <a:avLst/>
          </a:prstGeom>
          <a:solidFill>
            <a:srgbClr val="E3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3020"/>
              </a:solidFill>
            </a:endParaRPr>
          </a:p>
        </p:txBody>
      </p:sp>
      <p:sp>
        <p:nvSpPr>
          <p:cNvPr id="19" name="TextBox 18"/>
          <p:cNvSpPr txBox="1"/>
          <p:nvPr/>
        </p:nvSpPr>
        <p:spPr>
          <a:xfrm>
            <a:off x="5764220" y="5557195"/>
            <a:ext cx="3326997" cy="477054"/>
          </a:xfrm>
          <a:prstGeom prst="rect">
            <a:avLst/>
          </a:prstGeom>
          <a:noFill/>
        </p:spPr>
        <p:txBody>
          <a:bodyPr wrap="square" rtlCol="0">
            <a:spAutoFit/>
          </a:bodyPr>
          <a:lstStyle/>
          <a:p>
            <a:endParaRPr lang="en-US" sz="2500" dirty="0"/>
          </a:p>
        </p:txBody>
      </p:sp>
    </p:spTree>
    <p:extLst>
      <p:ext uri="{BB962C8B-B14F-4D97-AF65-F5344CB8AC3E}">
        <p14:creationId xmlns:p14="http://schemas.microsoft.com/office/powerpoint/2010/main" val="55608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3890</TotalTime>
  <Words>2915</Words>
  <Application>Microsoft Office PowerPoint</Application>
  <PresentationFormat>On-screen Show (4:3)</PresentationFormat>
  <Paragraphs>408</Paragraphs>
  <Slides>52</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 Unicode MS</vt:lpstr>
      <vt:lpstr>Apple Symbols</vt:lpstr>
      <vt:lpstr>Arial</vt:lpstr>
      <vt:lpstr>Arial Black</vt:lpstr>
      <vt:lpstr>Calibri</vt:lpstr>
      <vt:lpstr>Calibri Light</vt:lpstr>
      <vt:lpstr>Mangal</vt:lpstr>
      <vt:lpstr>Times New Roman</vt:lpstr>
      <vt:lpstr>Wingdings</vt:lpstr>
      <vt:lpstr>Office Theme</vt:lpstr>
      <vt:lpstr>PowerPoint Presentation</vt:lpstr>
      <vt:lpstr> </vt:lpstr>
      <vt:lpstr> </vt:lpstr>
      <vt:lpstr> The number of vacant properties is growing</vt:lpstr>
      <vt:lpstr> Hypervacancy is increasing</vt:lpstr>
      <vt:lpstr> </vt:lpstr>
      <vt:lpstr> Vacancy, poverty and race coincide</vt:lpstr>
      <vt:lpstr> </vt:lpstr>
      <vt:lpstr>PowerPoint Presentation</vt:lpstr>
      <vt:lpstr>Huge Benefits When Eliminate Blight</vt:lpstr>
      <vt:lpstr>Municipalities Authorized to Address Property Condition</vt:lpstr>
      <vt:lpstr>What is the most significant type of blight in your community?</vt:lpstr>
      <vt:lpstr>States Are Modernizing Three Historic Tools </vt:lpstr>
      <vt:lpstr>Power to Inspect</vt:lpstr>
      <vt:lpstr> </vt:lpstr>
      <vt:lpstr> </vt:lpstr>
      <vt:lpstr> </vt:lpstr>
      <vt:lpstr>PowerPoint Presentation</vt:lpstr>
      <vt:lpstr>States Are Authorizing A Series of New Tools to Address Problem Properties</vt:lpstr>
      <vt:lpstr>Two Categories of Tools that Work Together</vt:lpstr>
      <vt:lpstr>Why is Code Enforcement Important? </vt:lpstr>
      <vt:lpstr>Effective Code Enforcement Has Three Parts</vt:lpstr>
      <vt:lpstr>When Can Inspect Without a Warrant Differs in Each Jurisdiction But Common Exceptions Include:</vt:lpstr>
      <vt:lpstr>New State Authorized Tools Seek To:</vt:lpstr>
      <vt:lpstr>New State Authorized Tools Seek To:</vt:lpstr>
      <vt:lpstr>Where Enforcement Fails, Tools to Demolish or Transfer Properties</vt:lpstr>
      <vt:lpstr>Assess property condition routinely when property changes hands, becomes vacant or requires a permit</vt:lpstr>
      <vt:lpstr>Philadelphia Doors and Windows</vt:lpstr>
      <vt:lpstr>Courts Uphold Doors &amp; Windows</vt:lpstr>
      <vt:lpstr> Spot blight taking</vt:lpstr>
      <vt:lpstr> </vt:lpstr>
      <vt:lpstr> </vt:lpstr>
      <vt:lpstr> </vt:lpstr>
      <vt:lpstr>PowerPoint Presentation</vt:lpstr>
      <vt:lpstr>Rentals have rapidly grown since 2007</vt:lpstr>
      <vt:lpstr>Most low-income families are renters</vt:lpstr>
      <vt:lpstr>The framework of rental regulation</vt:lpstr>
      <vt:lpstr>Performance-based regulation  Brooklyn Center, Minnesota</vt:lpstr>
      <vt:lpstr> Designing a local ordinance</vt:lpstr>
      <vt:lpstr> What one can do</vt:lpstr>
      <vt:lpstr> What one cannot do</vt:lpstr>
      <vt:lpstr>Fostering better landlords</vt:lpstr>
      <vt:lpstr>PowerPoint Presentation</vt:lpstr>
      <vt:lpstr>General Questions</vt:lpstr>
      <vt:lpstr>What tools for blighted properties do you use?</vt:lpstr>
      <vt:lpstr>Tools for Pennsylvania Municipalities</vt:lpstr>
      <vt:lpstr>Pennsylvania County-wide Tools</vt:lpstr>
      <vt:lpstr>Receivership in Pennsylvania </vt:lpstr>
      <vt:lpstr>Quality of Life Ticketing in Pennsylvania</vt:lpstr>
      <vt:lpstr>Scenario 1: An underutilized Pennsylvania building</vt:lpstr>
      <vt:lpstr>Scenario: a Pennsylvania struggling neighborhood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Mallach</dc:creator>
  <cp:lastModifiedBy>Jennifer Talik</cp:lastModifiedBy>
  <cp:revision>128</cp:revision>
  <cp:lastPrinted>2019-09-04T12:11:01Z</cp:lastPrinted>
  <dcterms:created xsi:type="dcterms:W3CDTF">2019-03-13T15:36:02Z</dcterms:created>
  <dcterms:modified xsi:type="dcterms:W3CDTF">2019-09-27T14:03:31Z</dcterms:modified>
</cp:coreProperties>
</file>