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59"/>
  </p:notesMasterIdLst>
  <p:sldIdLst>
    <p:sldId id="256" r:id="rId2"/>
    <p:sldId id="259" r:id="rId3"/>
    <p:sldId id="304" r:id="rId4"/>
    <p:sldId id="260" r:id="rId5"/>
    <p:sldId id="392" r:id="rId6"/>
    <p:sldId id="305" r:id="rId7"/>
    <p:sldId id="391" r:id="rId8"/>
    <p:sldId id="393" r:id="rId9"/>
    <p:sldId id="394" r:id="rId10"/>
    <p:sldId id="395" r:id="rId11"/>
    <p:sldId id="321" r:id="rId12"/>
    <p:sldId id="398" r:id="rId13"/>
    <p:sldId id="396" r:id="rId14"/>
    <p:sldId id="397" r:id="rId15"/>
    <p:sldId id="264" r:id="rId16"/>
    <p:sldId id="355" r:id="rId17"/>
    <p:sldId id="399" r:id="rId18"/>
    <p:sldId id="427" r:id="rId19"/>
    <p:sldId id="455" r:id="rId20"/>
    <p:sldId id="456" r:id="rId21"/>
    <p:sldId id="454" r:id="rId22"/>
    <p:sldId id="429" r:id="rId23"/>
    <p:sldId id="428" r:id="rId24"/>
    <p:sldId id="432" r:id="rId25"/>
    <p:sldId id="402" r:id="rId26"/>
    <p:sldId id="434" r:id="rId27"/>
    <p:sldId id="435" r:id="rId28"/>
    <p:sldId id="437" r:id="rId29"/>
    <p:sldId id="438" r:id="rId30"/>
    <p:sldId id="404" r:id="rId31"/>
    <p:sldId id="439" r:id="rId32"/>
    <p:sldId id="401" r:id="rId33"/>
    <p:sldId id="423" r:id="rId34"/>
    <p:sldId id="424" r:id="rId35"/>
    <p:sldId id="433" r:id="rId36"/>
    <p:sldId id="400" r:id="rId37"/>
    <p:sldId id="405" r:id="rId38"/>
    <p:sldId id="426" r:id="rId39"/>
    <p:sldId id="441" r:id="rId40"/>
    <p:sldId id="440" r:id="rId41"/>
    <p:sldId id="442" r:id="rId42"/>
    <p:sldId id="444" r:id="rId43"/>
    <p:sldId id="445" r:id="rId44"/>
    <p:sldId id="446" r:id="rId45"/>
    <p:sldId id="447" r:id="rId46"/>
    <p:sldId id="448" r:id="rId47"/>
    <p:sldId id="449" r:id="rId48"/>
    <p:sldId id="403" r:id="rId49"/>
    <p:sldId id="425" r:id="rId50"/>
    <p:sldId id="331" r:id="rId51"/>
    <p:sldId id="451" r:id="rId52"/>
    <p:sldId id="452" r:id="rId53"/>
    <p:sldId id="453" r:id="rId54"/>
    <p:sldId id="412" r:id="rId55"/>
    <p:sldId id="430" r:id="rId56"/>
    <p:sldId id="431" r:id="rId57"/>
    <p:sldId id="279" r:id="rId58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entury Gothic" panose="020B0502020202020204" pitchFamily="34" charset="0"/>
      <p:regular r:id="rId64"/>
      <p:bold r:id="rId65"/>
      <p:italic r:id="rId66"/>
      <p:boldItalic r:id="rId67"/>
    </p:embeddedFont>
    <p:embeddedFont>
      <p:font typeface="Lato" panose="020B0604020202020204" charset="0"/>
      <p:regular r:id="rId68"/>
      <p:bold r:id="rId69"/>
      <p:italic r:id="rId70"/>
      <p:boldItalic r:id="rId71"/>
    </p:embeddedFont>
    <p:embeddedFont>
      <p:font typeface="Raleway" panose="020B0604020202020204" charset="0"/>
      <p:regular r:id="rId72"/>
      <p:bold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896"/>
    <a:srgbClr val="FFFF80"/>
    <a:srgbClr val="BEF691"/>
    <a:srgbClr val="0D1178"/>
    <a:srgbClr val="2FA190"/>
    <a:srgbClr val="3DD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ECA0BB-6169-4791-AE3A-E7F22AB81920}">
  <a:tblStyle styleId="{E0ECA0BB-6169-4791-AE3A-E7F22AB81920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04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IS%20Projects\Reclaiming%20Vacant%20Properties%20Powerpoint%205-7-18\Slide%20Development\Foreclosure%20Summary%205-7-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IS%20Projects\Reclaiming%20Vacant%20Properties%20Conference%20Slides%209-18-19\Inventory%20Graph\Inventory%20Graph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IS%20Projects\Reclaiming%20Vacant%20Properties%20Conference%20Slides%209-18-19\Inventory%20Concentration%20Graph\Longitudinal%20Concentration%20Graph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Population</c:v>
                </c:pt>
              </c:strCache>
            </c:strRef>
          </c:tx>
          <c:spPr>
            <a:ln w="3492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1930</c:v>
                </c:pt>
                <c:pt idx="1">
                  <c:v>1940</c:v>
                </c:pt>
                <c:pt idx="2">
                  <c:v>1950</c:v>
                </c:pt>
                <c:pt idx="3">
                  <c:v>1960</c:v>
                </c:pt>
                <c:pt idx="4">
                  <c:v>1970</c:v>
                </c:pt>
                <c:pt idx="5">
                  <c:v>1980</c:v>
                </c:pt>
                <c:pt idx="6">
                  <c:v>1990</c:v>
                </c:pt>
                <c:pt idx="7">
                  <c:v>2000</c:v>
                </c:pt>
                <c:pt idx="8">
                  <c:v>2010</c:v>
                </c:pt>
                <c:pt idx="9">
                  <c:v>2016</c:v>
                </c:pt>
              </c:numCache>
            </c:numRef>
          </c:cat>
          <c:val>
            <c:numRef>
              <c:f>Sheet1!$B$2:$B$11</c:f>
              <c:numCache>
                <c:formatCode>#,##0</c:formatCode>
                <c:ptCount val="10"/>
                <c:pt idx="0">
                  <c:v>1568662</c:v>
                </c:pt>
                <c:pt idx="1">
                  <c:v>1623452</c:v>
                </c:pt>
                <c:pt idx="2">
                  <c:v>1849568</c:v>
                </c:pt>
                <c:pt idx="3">
                  <c:v>1670144</c:v>
                </c:pt>
                <c:pt idx="4">
                  <c:v>1514063</c:v>
                </c:pt>
                <c:pt idx="5">
                  <c:v>1203368</c:v>
                </c:pt>
                <c:pt idx="6">
                  <c:v>1027974</c:v>
                </c:pt>
                <c:pt idx="7">
                  <c:v>951270</c:v>
                </c:pt>
                <c:pt idx="8">
                  <c:v>713777</c:v>
                </c:pt>
                <c:pt idx="9">
                  <c:v>672795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C7-4CFB-9BCF-1F0EED7FB8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09496863"/>
        <c:axId val="1922460175"/>
      </c:lineChart>
      <c:catAx>
        <c:axId val="1809496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22460175"/>
        <c:crosses val="autoZero"/>
        <c:auto val="1"/>
        <c:lblAlgn val="ctr"/>
        <c:lblOffset val="100"/>
        <c:noMultiLvlLbl val="0"/>
      </c:catAx>
      <c:valAx>
        <c:axId val="1922460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09496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just"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Foreclosures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Sheet1!$A$2:$A$19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Sheet1!$B$2:$B$19</c:f>
              <c:numCache>
                <c:formatCode>#,##0</c:formatCode>
                <c:ptCount val="18"/>
                <c:pt idx="0">
                  <c:v>247</c:v>
                </c:pt>
                <c:pt idx="1">
                  <c:v>2489</c:v>
                </c:pt>
                <c:pt idx="2">
                  <c:v>2039</c:v>
                </c:pt>
                <c:pt idx="3">
                  <c:v>2090</c:v>
                </c:pt>
                <c:pt idx="4">
                  <c:v>5100</c:v>
                </c:pt>
                <c:pt idx="5">
                  <c:v>2251</c:v>
                </c:pt>
                <c:pt idx="6">
                  <c:v>4100</c:v>
                </c:pt>
                <c:pt idx="7">
                  <c:v>8008</c:v>
                </c:pt>
                <c:pt idx="8">
                  <c:v>11588</c:v>
                </c:pt>
                <c:pt idx="9">
                  <c:v>13001</c:v>
                </c:pt>
                <c:pt idx="10">
                  <c:v>20030</c:v>
                </c:pt>
                <c:pt idx="11">
                  <c:v>18753</c:v>
                </c:pt>
                <c:pt idx="12">
                  <c:v>23702</c:v>
                </c:pt>
                <c:pt idx="13">
                  <c:v>26765</c:v>
                </c:pt>
                <c:pt idx="14">
                  <c:v>13768</c:v>
                </c:pt>
                <c:pt idx="15">
                  <c:v>6996</c:v>
                </c:pt>
                <c:pt idx="16">
                  <c:v>3961</c:v>
                </c:pt>
                <c:pt idx="17">
                  <c:v>3490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CC-499E-862D-1E46E0458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2607584"/>
        <c:axId val="602607024"/>
      </c:barChart>
      <c:catAx>
        <c:axId val="60260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602607024"/>
        <c:crosses val="autoZero"/>
        <c:auto val="1"/>
        <c:lblAlgn val="ctr"/>
        <c:lblOffset val="100"/>
        <c:noMultiLvlLbl val="0"/>
      </c:catAx>
      <c:valAx>
        <c:axId val="60260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602607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Inventory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December, 2013</c:v>
                </c:pt>
                <c:pt idx="1">
                  <c:v>June, 2014</c:v>
                </c:pt>
                <c:pt idx="2">
                  <c:v>December, 2014</c:v>
                </c:pt>
                <c:pt idx="3">
                  <c:v>June, 2015</c:v>
                </c:pt>
                <c:pt idx="4">
                  <c:v>December, 2015</c:v>
                </c:pt>
                <c:pt idx="5">
                  <c:v>June, 2016</c:v>
                </c:pt>
                <c:pt idx="6">
                  <c:v>December, 2016</c:v>
                </c:pt>
                <c:pt idx="7">
                  <c:v>June, 2017</c:v>
                </c:pt>
                <c:pt idx="8">
                  <c:v>December, 2017</c:v>
                </c:pt>
                <c:pt idx="9">
                  <c:v>June, 2018</c:v>
                </c:pt>
                <c:pt idx="10">
                  <c:v>December, 2018</c:v>
                </c:pt>
                <c:pt idx="11">
                  <c:v>June, 2019</c:v>
                </c:pt>
              </c:strCache>
            </c:strRef>
          </c:cat>
          <c:val>
            <c:numRef>
              <c:f>Sheet1!$B$2:$B$13</c:f>
              <c:numCache>
                <c:formatCode>#,##0</c:formatCode>
                <c:ptCount val="12"/>
                <c:pt idx="0">
                  <c:v>766</c:v>
                </c:pt>
                <c:pt idx="1">
                  <c:v>11044</c:v>
                </c:pt>
                <c:pt idx="2">
                  <c:v>35440</c:v>
                </c:pt>
                <c:pt idx="3">
                  <c:v>55094</c:v>
                </c:pt>
                <c:pt idx="4">
                  <c:v>78508</c:v>
                </c:pt>
                <c:pt idx="5">
                  <c:v>95189</c:v>
                </c:pt>
                <c:pt idx="6">
                  <c:v>99738</c:v>
                </c:pt>
                <c:pt idx="7">
                  <c:v>97707</c:v>
                </c:pt>
                <c:pt idx="8">
                  <c:v>96812</c:v>
                </c:pt>
                <c:pt idx="9">
                  <c:v>95228</c:v>
                </c:pt>
                <c:pt idx="10">
                  <c:v>93921</c:v>
                </c:pt>
                <c:pt idx="11">
                  <c:v>91257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42-4249-829C-08ADB3FDD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14736543"/>
        <c:axId val="1002947103"/>
      </c:lineChart>
      <c:catAx>
        <c:axId val="1014736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002947103"/>
        <c:crosses val="autoZero"/>
        <c:auto val="1"/>
        <c:lblAlgn val="ctr"/>
        <c:lblOffset val="100"/>
        <c:noMultiLvlLbl val="0"/>
      </c:catAx>
      <c:valAx>
        <c:axId val="1002947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0147365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Sheet1!$B$1:$B$5</c:f>
              <c:strCache>
                <c:ptCount val="5"/>
                <c:pt idx="0">
                  <c:v>Percent of Inventory</c:v>
                </c:pt>
                <c:pt idx="1">
                  <c:v>28.19%</c:v>
                </c:pt>
                <c:pt idx="2">
                  <c:v>34.36%</c:v>
                </c:pt>
                <c:pt idx="3">
                  <c:v>42.20%</c:v>
                </c:pt>
                <c:pt idx="4">
                  <c:v>59.40%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Sheet1!$B$2:$B$5</c:f>
              <c:numCache>
                <c:formatCode>0.00%</c:formatCode>
                <c:ptCount val="4"/>
                <c:pt idx="0">
                  <c:v>0.28190000000000004</c:v>
                </c:pt>
                <c:pt idx="1">
                  <c:v>0.34360000000000002</c:v>
                </c:pt>
                <c:pt idx="2">
                  <c:v>0.42200000000000004</c:v>
                </c:pt>
                <c:pt idx="3">
                  <c:v>0.59399999999999997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03-4EC3-9E65-2D5D9685DF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5547712"/>
        <c:axId val="1717610544"/>
      </c:barChart>
      <c:catAx>
        <c:axId val="201554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717610544"/>
        <c:crosses val="autoZero"/>
        <c:auto val="1"/>
        <c:lblAlgn val="ctr"/>
        <c:lblOffset val="100"/>
        <c:noMultiLvlLbl val="0"/>
      </c:catAx>
      <c:valAx>
        <c:axId val="171761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0155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Q3 2018</c:v>
                </c:pt>
                <c:pt idx="1">
                  <c:v>Q4 2018</c:v>
                </c:pt>
                <c:pt idx="2">
                  <c:v>Q1 2019</c:v>
                </c:pt>
                <c:pt idx="3">
                  <c:v>Q2 2019</c:v>
                </c:pt>
                <c:pt idx="4">
                  <c:v>Q3 2019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0.1164</c:v>
                </c:pt>
                <c:pt idx="1">
                  <c:v>0.2011</c:v>
                </c:pt>
                <c:pt idx="2">
                  <c:v>0.24390000000000001</c:v>
                </c:pt>
                <c:pt idx="3">
                  <c:v>0.2949</c:v>
                </c:pt>
                <c:pt idx="4">
                  <c:v>0.375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EE-43CF-80E3-82CFC18B4E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86326144"/>
        <c:axId val="850538096"/>
      </c:lineChart>
      <c:catAx>
        <c:axId val="198632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0538096"/>
        <c:crosses val="autoZero"/>
        <c:auto val="1"/>
        <c:lblAlgn val="ctr"/>
        <c:lblOffset val="100"/>
        <c:noMultiLvlLbl val="0"/>
      </c:catAx>
      <c:valAx>
        <c:axId val="85053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8632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EDCA7D-0AA8-441C-BE1B-EAA51E02597C}" type="doc">
      <dgm:prSet loTypeId="urn:microsoft.com/office/officeart/2005/8/layout/pyramid1" loCatId="pyramid" qsTypeId="urn:microsoft.com/office/officeart/2005/8/quickstyle/simple2" qsCatId="simple" csTypeId="urn:microsoft.com/office/officeart/2005/8/colors/accent1_5" csCatId="accent1" phldr="1"/>
      <dgm:spPr/>
    </dgm:pt>
    <dgm:pt modelId="{21717AE6-1A5E-4C4E-BCB9-2D0467BE3AE8}">
      <dgm:prSet phldrT="[Text]" custT="1"/>
      <dgm:spPr>
        <a:solidFill>
          <a:srgbClr val="0D1178">
            <a:alpha val="55000"/>
          </a:srgbClr>
        </a:solidFill>
      </dgm:spPr>
      <dgm:t>
        <a:bodyPr/>
        <a:lstStyle/>
        <a:p>
          <a:r>
            <a:rPr lang="en-US" sz="1100" dirty="0">
              <a:latin typeface="Century Gothic" panose="020B0502020202020204" pitchFamily="34" charset="0"/>
            </a:rPr>
            <a:t>120</a:t>
          </a:r>
        </a:p>
        <a:p>
          <a:r>
            <a:rPr lang="en-US" sz="1100" dirty="0">
              <a:latin typeface="Century Gothic" panose="020B0502020202020204" pitchFamily="34" charset="0"/>
            </a:rPr>
            <a:t>+/SQF</a:t>
          </a:r>
        </a:p>
      </dgm:t>
    </dgm:pt>
    <dgm:pt modelId="{81C0CC5D-4E4C-4362-A531-D95EA27ECA1A}" type="parTrans" cxnId="{B55EEC83-0A94-4234-B1FA-2D0BCFDABC1C}">
      <dgm:prSet/>
      <dgm:spPr/>
      <dgm:t>
        <a:bodyPr/>
        <a:lstStyle/>
        <a:p>
          <a:endParaRPr lang="en-US"/>
        </a:p>
      </dgm:t>
    </dgm:pt>
    <dgm:pt modelId="{7AFE6DA7-209E-4776-A305-3A2AABF661C4}" type="sibTrans" cxnId="{B55EEC83-0A94-4234-B1FA-2D0BCFDABC1C}">
      <dgm:prSet/>
      <dgm:spPr/>
      <dgm:t>
        <a:bodyPr/>
        <a:lstStyle/>
        <a:p>
          <a:endParaRPr lang="en-US"/>
        </a:p>
      </dgm:t>
    </dgm:pt>
    <dgm:pt modelId="{70531206-1720-4543-A76A-5A2CA3F73338}">
      <dgm:prSet phldrT="[Text]" custT="1"/>
      <dgm:spPr>
        <a:solidFill>
          <a:srgbClr val="BEF691">
            <a:alpha val="55000"/>
          </a:srgbClr>
        </a:solidFill>
      </dgm:spPr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$15.00 - $20.00/SQF</a:t>
          </a:r>
          <a:endParaRPr lang="en-US" sz="1200" dirty="0"/>
        </a:p>
      </dgm:t>
    </dgm:pt>
    <dgm:pt modelId="{24C976CD-26F7-4405-AC57-8010E383F989}" type="parTrans" cxnId="{EE6163B8-D953-4761-A9AA-1872FAAF1530}">
      <dgm:prSet/>
      <dgm:spPr/>
      <dgm:t>
        <a:bodyPr/>
        <a:lstStyle/>
        <a:p>
          <a:endParaRPr lang="en-US"/>
        </a:p>
      </dgm:t>
    </dgm:pt>
    <dgm:pt modelId="{BBD2D35A-6DDF-4E1F-8B04-6E941D747A15}" type="sibTrans" cxnId="{EE6163B8-D953-4761-A9AA-1872FAAF1530}">
      <dgm:prSet/>
      <dgm:spPr/>
      <dgm:t>
        <a:bodyPr/>
        <a:lstStyle/>
        <a:p>
          <a:endParaRPr lang="en-US"/>
        </a:p>
      </dgm:t>
    </dgm:pt>
    <dgm:pt modelId="{E8D6D0F2-7D02-49CB-9684-BBC1661B053D}">
      <dgm:prSet phldrT="[Text]" custT="1"/>
      <dgm:spPr>
        <a:solidFill>
          <a:srgbClr val="FFFF80">
            <a:alpha val="55000"/>
          </a:srgbClr>
        </a:solidFill>
      </dgm:spPr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$0.00 - $15.00/SQF</a:t>
          </a:r>
        </a:p>
      </dgm:t>
    </dgm:pt>
    <dgm:pt modelId="{E41D691C-4C47-49B5-B2A6-102BFCF89849}" type="parTrans" cxnId="{3612811B-78CA-4357-8E75-908B5C0A6BAD}">
      <dgm:prSet/>
      <dgm:spPr/>
      <dgm:t>
        <a:bodyPr/>
        <a:lstStyle/>
        <a:p>
          <a:endParaRPr lang="en-US"/>
        </a:p>
      </dgm:t>
    </dgm:pt>
    <dgm:pt modelId="{92393FB2-D105-454F-8D4A-6B62869094FA}" type="sibTrans" cxnId="{3612811B-78CA-4357-8E75-908B5C0A6BAD}">
      <dgm:prSet/>
      <dgm:spPr/>
      <dgm:t>
        <a:bodyPr/>
        <a:lstStyle/>
        <a:p>
          <a:endParaRPr lang="en-US"/>
        </a:p>
      </dgm:t>
    </dgm:pt>
    <dgm:pt modelId="{7DF58BB7-3B61-47B3-AA42-6B3C49EC3D6D}">
      <dgm:prSet custT="1"/>
      <dgm:spPr>
        <a:solidFill>
          <a:srgbClr val="215896">
            <a:alpha val="55000"/>
          </a:srgbClr>
        </a:solidFill>
      </dgm:spPr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$50.00 – $120.00/SQF</a:t>
          </a:r>
        </a:p>
      </dgm:t>
    </dgm:pt>
    <dgm:pt modelId="{6905FD72-7317-47AB-AAA0-686FDD18DC97}" type="parTrans" cxnId="{A7DB63C5-4E5B-42B3-8341-FD5A549FBF65}">
      <dgm:prSet/>
      <dgm:spPr/>
      <dgm:t>
        <a:bodyPr/>
        <a:lstStyle/>
        <a:p>
          <a:endParaRPr lang="en-US"/>
        </a:p>
      </dgm:t>
    </dgm:pt>
    <dgm:pt modelId="{372082FC-46C2-465F-B5BF-3066A2D9DF9E}" type="sibTrans" cxnId="{A7DB63C5-4E5B-42B3-8341-FD5A549FBF65}">
      <dgm:prSet/>
      <dgm:spPr/>
      <dgm:t>
        <a:bodyPr/>
        <a:lstStyle/>
        <a:p>
          <a:endParaRPr lang="en-US"/>
        </a:p>
      </dgm:t>
    </dgm:pt>
    <dgm:pt modelId="{BCAF12EA-7213-432A-A750-7871B17FA16B}">
      <dgm:prSet custT="1"/>
      <dgm:spPr>
        <a:solidFill>
          <a:srgbClr val="2FA190">
            <a:alpha val="55000"/>
          </a:srgbClr>
        </a:solidFill>
      </dgm:spPr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$30.00 – $50.00 SQF</a:t>
          </a:r>
        </a:p>
      </dgm:t>
    </dgm:pt>
    <dgm:pt modelId="{F7F665C3-5427-4D3B-A6A1-3B21DE71BAEE}" type="parTrans" cxnId="{E41529C8-6A1F-468C-A353-79A272C87342}">
      <dgm:prSet/>
      <dgm:spPr/>
      <dgm:t>
        <a:bodyPr/>
        <a:lstStyle/>
        <a:p>
          <a:endParaRPr lang="en-US"/>
        </a:p>
      </dgm:t>
    </dgm:pt>
    <dgm:pt modelId="{EA1EA1F8-B5C4-4D35-AB54-8DF96BD5D3AD}" type="sibTrans" cxnId="{E41529C8-6A1F-468C-A353-79A272C87342}">
      <dgm:prSet/>
      <dgm:spPr/>
      <dgm:t>
        <a:bodyPr/>
        <a:lstStyle/>
        <a:p>
          <a:endParaRPr lang="en-US"/>
        </a:p>
      </dgm:t>
    </dgm:pt>
    <dgm:pt modelId="{8FD36FB1-35B7-4D0F-8610-8EC1C9D389BF}">
      <dgm:prSet custT="1"/>
      <dgm:spPr>
        <a:solidFill>
          <a:srgbClr val="3DD13B">
            <a:alpha val="55000"/>
          </a:srgbClr>
        </a:solidFill>
      </dgm:spPr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$20.00 - $30.00/SQF</a:t>
          </a:r>
        </a:p>
      </dgm:t>
    </dgm:pt>
    <dgm:pt modelId="{7306ECED-7A5B-494A-A815-21B4C10CEE05}" type="parTrans" cxnId="{75A7584F-1C42-4F94-886A-E6F7F9B1C73B}">
      <dgm:prSet/>
      <dgm:spPr/>
      <dgm:t>
        <a:bodyPr/>
        <a:lstStyle/>
        <a:p>
          <a:endParaRPr lang="en-US"/>
        </a:p>
      </dgm:t>
    </dgm:pt>
    <dgm:pt modelId="{50AE93FC-DC65-416C-8ED3-46D05C7E8799}" type="sibTrans" cxnId="{75A7584F-1C42-4F94-886A-E6F7F9B1C73B}">
      <dgm:prSet/>
      <dgm:spPr/>
      <dgm:t>
        <a:bodyPr/>
        <a:lstStyle/>
        <a:p>
          <a:endParaRPr lang="en-US"/>
        </a:p>
      </dgm:t>
    </dgm:pt>
    <dgm:pt modelId="{E8A0B5D7-593E-443B-8EFD-0D3281E1AE3E}" type="pres">
      <dgm:prSet presAssocID="{56EDCA7D-0AA8-441C-BE1B-EAA51E02597C}" presName="Name0" presStyleCnt="0">
        <dgm:presLayoutVars>
          <dgm:dir/>
          <dgm:animLvl val="lvl"/>
          <dgm:resizeHandles val="exact"/>
        </dgm:presLayoutVars>
      </dgm:prSet>
      <dgm:spPr/>
    </dgm:pt>
    <dgm:pt modelId="{4788AFDD-C832-4160-A746-DAA571FA0D50}" type="pres">
      <dgm:prSet presAssocID="{21717AE6-1A5E-4C4E-BCB9-2D0467BE3AE8}" presName="Name8" presStyleCnt="0"/>
      <dgm:spPr/>
    </dgm:pt>
    <dgm:pt modelId="{DB0CAF6D-191D-455A-9B47-E314DA03AEDA}" type="pres">
      <dgm:prSet presAssocID="{21717AE6-1A5E-4C4E-BCB9-2D0467BE3AE8}" presName="level" presStyleLbl="node1" presStyleIdx="0" presStyleCnt="6">
        <dgm:presLayoutVars>
          <dgm:chMax val="1"/>
          <dgm:bulletEnabled val="1"/>
        </dgm:presLayoutVars>
      </dgm:prSet>
      <dgm:spPr/>
    </dgm:pt>
    <dgm:pt modelId="{3C7AE339-622A-4E85-8B89-F6EF4C25A894}" type="pres">
      <dgm:prSet presAssocID="{21717AE6-1A5E-4C4E-BCB9-2D0467BE3AE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2A09AD4-651D-4E10-967B-1A47C61561A4}" type="pres">
      <dgm:prSet presAssocID="{7DF58BB7-3B61-47B3-AA42-6B3C49EC3D6D}" presName="Name8" presStyleCnt="0"/>
      <dgm:spPr/>
    </dgm:pt>
    <dgm:pt modelId="{9A5D1113-BF3A-47D4-8582-B612164637D4}" type="pres">
      <dgm:prSet presAssocID="{7DF58BB7-3B61-47B3-AA42-6B3C49EC3D6D}" presName="level" presStyleLbl="node1" presStyleIdx="1" presStyleCnt="6">
        <dgm:presLayoutVars>
          <dgm:chMax val="1"/>
          <dgm:bulletEnabled val="1"/>
        </dgm:presLayoutVars>
      </dgm:prSet>
      <dgm:spPr/>
    </dgm:pt>
    <dgm:pt modelId="{4AD67ABC-8905-4463-8BFE-BF404BEF280F}" type="pres">
      <dgm:prSet presAssocID="{7DF58BB7-3B61-47B3-AA42-6B3C49EC3D6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39FF8BC-B0CA-4BE7-89F3-AC5ACF0CCA97}" type="pres">
      <dgm:prSet presAssocID="{BCAF12EA-7213-432A-A750-7871B17FA16B}" presName="Name8" presStyleCnt="0"/>
      <dgm:spPr/>
    </dgm:pt>
    <dgm:pt modelId="{42AB2DE4-CD85-4357-997A-3E2FFE100A6B}" type="pres">
      <dgm:prSet presAssocID="{BCAF12EA-7213-432A-A750-7871B17FA16B}" presName="level" presStyleLbl="node1" presStyleIdx="2" presStyleCnt="6">
        <dgm:presLayoutVars>
          <dgm:chMax val="1"/>
          <dgm:bulletEnabled val="1"/>
        </dgm:presLayoutVars>
      </dgm:prSet>
      <dgm:spPr/>
    </dgm:pt>
    <dgm:pt modelId="{30D2B9C9-2BB4-4A33-A55D-4B670119B2BA}" type="pres">
      <dgm:prSet presAssocID="{BCAF12EA-7213-432A-A750-7871B17FA16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FD592C2-C37B-46EE-A39B-D3ED5707E85E}" type="pres">
      <dgm:prSet presAssocID="{8FD36FB1-35B7-4D0F-8610-8EC1C9D389BF}" presName="Name8" presStyleCnt="0"/>
      <dgm:spPr/>
    </dgm:pt>
    <dgm:pt modelId="{0F1F74A9-468F-4AC8-AD81-177ED5ED6E4C}" type="pres">
      <dgm:prSet presAssocID="{8FD36FB1-35B7-4D0F-8610-8EC1C9D389BF}" presName="level" presStyleLbl="node1" presStyleIdx="3" presStyleCnt="6">
        <dgm:presLayoutVars>
          <dgm:chMax val="1"/>
          <dgm:bulletEnabled val="1"/>
        </dgm:presLayoutVars>
      </dgm:prSet>
      <dgm:spPr/>
    </dgm:pt>
    <dgm:pt modelId="{06A47EF8-DBE6-4350-8350-8BB47705AA53}" type="pres">
      <dgm:prSet presAssocID="{8FD36FB1-35B7-4D0F-8610-8EC1C9D389B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CAE5799-9582-4C31-9375-247596A3E804}" type="pres">
      <dgm:prSet presAssocID="{70531206-1720-4543-A76A-5A2CA3F73338}" presName="Name8" presStyleCnt="0"/>
      <dgm:spPr/>
    </dgm:pt>
    <dgm:pt modelId="{14E9AB1B-1180-4E46-9CF6-76D6456F2E43}" type="pres">
      <dgm:prSet presAssocID="{70531206-1720-4543-A76A-5A2CA3F73338}" presName="level" presStyleLbl="node1" presStyleIdx="4" presStyleCnt="6">
        <dgm:presLayoutVars>
          <dgm:chMax val="1"/>
          <dgm:bulletEnabled val="1"/>
        </dgm:presLayoutVars>
      </dgm:prSet>
      <dgm:spPr/>
    </dgm:pt>
    <dgm:pt modelId="{AE67AB72-DFA9-436B-89A7-590D404C7FDD}" type="pres">
      <dgm:prSet presAssocID="{70531206-1720-4543-A76A-5A2CA3F7333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4E7A7DA-F9C7-486F-8AEB-03AFAC57587F}" type="pres">
      <dgm:prSet presAssocID="{E8D6D0F2-7D02-49CB-9684-BBC1661B053D}" presName="Name8" presStyleCnt="0"/>
      <dgm:spPr/>
    </dgm:pt>
    <dgm:pt modelId="{47369472-EC79-4BF9-9E2A-6C3C6890914D}" type="pres">
      <dgm:prSet presAssocID="{E8D6D0F2-7D02-49CB-9684-BBC1661B053D}" presName="level" presStyleLbl="node1" presStyleIdx="5" presStyleCnt="6">
        <dgm:presLayoutVars>
          <dgm:chMax val="1"/>
          <dgm:bulletEnabled val="1"/>
        </dgm:presLayoutVars>
      </dgm:prSet>
      <dgm:spPr/>
    </dgm:pt>
    <dgm:pt modelId="{9A2A3225-7AC3-4DB6-A36A-D19E0EE9D0EE}" type="pres">
      <dgm:prSet presAssocID="{E8D6D0F2-7D02-49CB-9684-BBC1661B053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27B6817-944E-4647-B437-E5DD88A1632A}" type="presOf" srcId="{70531206-1720-4543-A76A-5A2CA3F73338}" destId="{14E9AB1B-1180-4E46-9CF6-76D6456F2E43}" srcOrd="0" destOrd="0" presId="urn:microsoft.com/office/officeart/2005/8/layout/pyramid1"/>
    <dgm:cxn modelId="{1488301A-0D92-48DD-886C-EE11862D1992}" type="presOf" srcId="{70531206-1720-4543-A76A-5A2CA3F73338}" destId="{AE67AB72-DFA9-436B-89A7-590D404C7FDD}" srcOrd="1" destOrd="0" presId="urn:microsoft.com/office/officeart/2005/8/layout/pyramid1"/>
    <dgm:cxn modelId="{3612811B-78CA-4357-8E75-908B5C0A6BAD}" srcId="{56EDCA7D-0AA8-441C-BE1B-EAA51E02597C}" destId="{E8D6D0F2-7D02-49CB-9684-BBC1661B053D}" srcOrd="5" destOrd="0" parTransId="{E41D691C-4C47-49B5-B2A6-102BFCF89849}" sibTransId="{92393FB2-D105-454F-8D4A-6B62869094FA}"/>
    <dgm:cxn modelId="{B7208521-8429-4462-B548-59F7CEC6C1FA}" type="presOf" srcId="{BCAF12EA-7213-432A-A750-7871B17FA16B}" destId="{42AB2DE4-CD85-4357-997A-3E2FFE100A6B}" srcOrd="0" destOrd="0" presId="urn:microsoft.com/office/officeart/2005/8/layout/pyramid1"/>
    <dgm:cxn modelId="{E1EB1A39-CEBE-444A-B25D-1655C46CE620}" type="presOf" srcId="{BCAF12EA-7213-432A-A750-7871B17FA16B}" destId="{30D2B9C9-2BB4-4A33-A55D-4B670119B2BA}" srcOrd="1" destOrd="0" presId="urn:microsoft.com/office/officeart/2005/8/layout/pyramid1"/>
    <dgm:cxn modelId="{578B613A-9EDD-40FA-B25C-A93C2707B52C}" type="presOf" srcId="{21717AE6-1A5E-4C4E-BCB9-2D0467BE3AE8}" destId="{3C7AE339-622A-4E85-8B89-F6EF4C25A894}" srcOrd="1" destOrd="0" presId="urn:microsoft.com/office/officeart/2005/8/layout/pyramid1"/>
    <dgm:cxn modelId="{C0109D64-4F30-4E34-B3A8-890CEC3569D3}" type="presOf" srcId="{21717AE6-1A5E-4C4E-BCB9-2D0467BE3AE8}" destId="{DB0CAF6D-191D-455A-9B47-E314DA03AEDA}" srcOrd="0" destOrd="0" presId="urn:microsoft.com/office/officeart/2005/8/layout/pyramid1"/>
    <dgm:cxn modelId="{75A7584F-1C42-4F94-886A-E6F7F9B1C73B}" srcId="{56EDCA7D-0AA8-441C-BE1B-EAA51E02597C}" destId="{8FD36FB1-35B7-4D0F-8610-8EC1C9D389BF}" srcOrd="3" destOrd="0" parTransId="{7306ECED-7A5B-494A-A815-21B4C10CEE05}" sibTransId="{50AE93FC-DC65-416C-8ED3-46D05C7E8799}"/>
    <dgm:cxn modelId="{B55EEC83-0A94-4234-B1FA-2D0BCFDABC1C}" srcId="{56EDCA7D-0AA8-441C-BE1B-EAA51E02597C}" destId="{21717AE6-1A5E-4C4E-BCB9-2D0467BE3AE8}" srcOrd="0" destOrd="0" parTransId="{81C0CC5D-4E4C-4362-A531-D95EA27ECA1A}" sibTransId="{7AFE6DA7-209E-4776-A305-3A2AABF661C4}"/>
    <dgm:cxn modelId="{E4CB3A8B-D7F1-4ECA-92AA-15A847DAAF9A}" type="presOf" srcId="{7DF58BB7-3B61-47B3-AA42-6B3C49EC3D6D}" destId="{4AD67ABC-8905-4463-8BFE-BF404BEF280F}" srcOrd="1" destOrd="0" presId="urn:microsoft.com/office/officeart/2005/8/layout/pyramid1"/>
    <dgm:cxn modelId="{5FF13899-112C-4BD1-85D1-2DF9B6D8F5CD}" type="presOf" srcId="{7DF58BB7-3B61-47B3-AA42-6B3C49EC3D6D}" destId="{9A5D1113-BF3A-47D4-8582-B612164637D4}" srcOrd="0" destOrd="0" presId="urn:microsoft.com/office/officeart/2005/8/layout/pyramid1"/>
    <dgm:cxn modelId="{EE6163B8-D953-4761-A9AA-1872FAAF1530}" srcId="{56EDCA7D-0AA8-441C-BE1B-EAA51E02597C}" destId="{70531206-1720-4543-A76A-5A2CA3F73338}" srcOrd="4" destOrd="0" parTransId="{24C976CD-26F7-4405-AC57-8010E383F989}" sibTransId="{BBD2D35A-6DDF-4E1F-8B04-6E941D747A15}"/>
    <dgm:cxn modelId="{A7DB63C5-4E5B-42B3-8341-FD5A549FBF65}" srcId="{56EDCA7D-0AA8-441C-BE1B-EAA51E02597C}" destId="{7DF58BB7-3B61-47B3-AA42-6B3C49EC3D6D}" srcOrd="1" destOrd="0" parTransId="{6905FD72-7317-47AB-AAA0-686FDD18DC97}" sibTransId="{372082FC-46C2-465F-B5BF-3066A2D9DF9E}"/>
    <dgm:cxn modelId="{E41529C8-6A1F-468C-A353-79A272C87342}" srcId="{56EDCA7D-0AA8-441C-BE1B-EAA51E02597C}" destId="{BCAF12EA-7213-432A-A750-7871B17FA16B}" srcOrd="2" destOrd="0" parTransId="{F7F665C3-5427-4D3B-A6A1-3B21DE71BAEE}" sibTransId="{EA1EA1F8-B5C4-4D35-AB54-8DF96BD5D3AD}"/>
    <dgm:cxn modelId="{BE18CDD7-228D-444C-B88A-DEDD6763FAE4}" type="presOf" srcId="{8FD36FB1-35B7-4D0F-8610-8EC1C9D389BF}" destId="{0F1F74A9-468F-4AC8-AD81-177ED5ED6E4C}" srcOrd="0" destOrd="0" presId="urn:microsoft.com/office/officeart/2005/8/layout/pyramid1"/>
    <dgm:cxn modelId="{CCC844DD-1F32-498E-BFC8-45B86759F35C}" type="presOf" srcId="{E8D6D0F2-7D02-49CB-9684-BBC1661B053D}" destId="{9A2A3225-7AC3-4DB6-A36A-D19E0EE9D0EE}" srcOrd="1" destOrd="0" presId="urn:microsoft.com/office/officeart/2005/8/layout/pyramid1"/>
    <dgm:cxn modelId="{DA93A5E9-BC1E-495E-B79C-9872E7FDA827}" type="presOf" srcId="{8FD36FB1-35B7-4D0F-8610-8EC1C9D389BF}" destId="{06A47EF8-DBE6-4350-8350-8BB47705AA53}" srcOrd="1" destOrd="0" presId="urn:microsoft.com/office/officeart/2005/8/layout/pyramid1"/>
    <dgm:cxn modelId="{8B1187FC-612C-4B44-BF86-D7192AFBEA47}" type="presOf" srcId="{56EDCA7D-0AA8-441C-BE1B-EAA51E02597C}" destId="{E8A0B5D7-593E-443B-8EFD-0D3281E1AE3E}" srcOrd="0" destOrd="0" presId="urn:microsoft.com/office/officeart/2005/8/layout/pyramid1"/>
    <dgm:cxn modelId="{33BA46FE-A8AC-4B3A-87FC-5B91B9D8E69A}" type="presOf" srcId="{E8D6D0F2-7D02-49CB-9684-BBC1661B053D}" destId="{47369472-EC79-4BF9-9E2A-6C3C6890914D}" srcOrd="0" destOrd="0" presId="urn:microsoft.com/office/officeart/2005/8/layout/pyramid1"/>
    <dgm:cxn modelId="{02FC1169-B8A9-4C39-9C4D-ABE9950406DC}" type="presParOf" srcId="{E8A0B5D7-593E-443B-8EFD-0D3281E1AE3E}" destId="{4788AFDD-C832-4160-A746-DAA571FA0D50}" srcOrd="0" destOrd="0" presId="urn:microsoft.com/office/officeart/2005/8/layout/pyramid1"/>
    <dgm:cxn modelId="{E958CA35-19B3-4D23-83F8-B71618B2BDA8}" type="presParOf" srcId="{4788AFDD-C832-4160-A746-DAA571FA0D50}" destId="{DB0CAF6D-191D-455A-9B47-E314DA03AEDA}" srcOrd="0" destOrd="0" presId="urn:microsoft.com/office/officeart/2005/8/layout/pyramid1"/>
    <dgm:cxn modelId="{6B66ACAC-8AE5-4CCD-87C7-5820057C5FFB}" type="presParOf" srcId="{4788AFDD-C832-4160-A746-DAA571FA0D50}" destId="{3C7AE339-622A-4E85-8B89-F6EF4C25A894}" srcOrd="1" destOrd="0" presId="urn:microsoft.com/office/officeart/2005/8/layout/pyramid1"/>
    <dgm:cxn modelId="{CC992125-9A69-4BFA-A2B5-7B1DD01C570F}" type="presParOf" srcId="{E8A0B5D7-593E-443B-8EFD-0D3281E1AE3E}" destId="{62A09AD4-651D-4E10-967B-1A47C61561A4}" srcOrd="1" destOrd="0" presId="urn:microsoft.com/office/officeart/2005/8/layout/pyramid1"/>
    <dgm:cxn modelId="{6C9F78DC-87A4-4A02-BEC8-FADEC299346B}" type="presParOf" srcId="{62A09AD4-651D-4E10-967B-1A47C61561A4}" destId="{9A5D1113-BF3A-47D4-8582-B612164637D4}" srcOrd="0" destOrd="0" presId="urn:microsoft.com/office/officeart/2005/8/layout/pyramid1"/>
    <dgm:cxn modelId="{DE108DC6-ACCE-4AB3-BD47-32DC6E6C0632}" type="presParOf" srcId="{62A09AD4-651D-4E10-967B-1A47C61561A4}" destId="{4AD67ABC-8905-4463-8BFE-BF404BEF280F}" srcOrd="1" destOrd="0" presId="urn:microsoft.com/office/officeart/2005/8/layout/pyramid1"/>
    <dgm:cxn modelId="{164D99FB-BE62-4C4B-BC8D-BE2C38B41ECE}" type="presParOf" srcId="{E8A0B5D7-593E-443B-8EFD-0D3281E1AE3E}" destId="{139FF8BC-B0CA-4BE7-89F3-AC5ACF0CCA97}" srcOrd="2" destOrd="0" presId="urn:microsoft.com/office/officeart/2005/8/layout/pyramid1"/>
    <dgm:cxn modelId="{3BDC2352-CF04-458F-B3E9-8AC4CA006842}" type="presParOf" srcId="{139FF8BC-B0CA-4BE7-89F3-AC5ACF0CCA97}" destId="{42AB2DE4-CD85-4357-997A-3E2FFE100A6B}" srcOrd="0" destOrd="0" presId="urn:microsoft.com/office/officeart/2005/8/layout/pyramid1"/>
    <dgm:cxn modelId="{D2BD7B99-A08C-427F-9205-9C3EB6192144}" type="presParOf" srcId="{139FF8BC-B0CA-4BE7-89F3-AC5ACF0CCA97}" destId="{30D2B9C9-2BB4-4A33-A55D-4B670119B2BA}" srcOrd="1" destOrd="0" presId="urn:microsoft.com/office/officeart/2005/8/layout/pyramid1"/>
    <dgm:cxn modelId="{3DBD241A-4064-41CB-8B2B-B409DE56A30E}" type="presParOf" srcId="{E8A0B5D7-593E-443B-8EFD-0D3281E1AE3E}" destId="{7FD592C2-C37B-46EE-A39B-D3ED5707E85E}" srcOrd="3" destOrd="0" presId="urn:microsoft.com/office/officeart/2005/8/layout/pyramid1"/>
    <dgm:cxn modelId="{ED8B28F9-D160-4C69-A49B-7C48388A43D1}" type="presParOf" srcId="{7FD592C2-C37B-46EE-A39B-D3ED5707E85E}" destId="{0F1F74A9-468F-4AC8-AD81-177ED5ED6E4C}" srcOrd="0" destOrd="0" presId="urn:microsoft.com/office/officeart/2005/8/layout/pyramid1"/>
    <dgm:cxn modelId="{E2D361ED-410D-4811-8F20-E2D0238F3355}" type="presParOf" srcId="{7FD592C2-C37B-46EE-A39B-D3ED5707E85E}" destId="{06A47EF8-DBE6-4350-8350-8BB47705AA53}" srcOrd="1" destOrd="0" presId="urn:microsoft.com/office/officeart/2005/8/layout/pyramid1"/>
    <dgm:cxn modelId="{7D929276-B1FB-4C97-9E4B-E10932C12308}" type="presParOf" srcId="{E8A0B5D7-593E-443B-8EFD-0D3281E1AE3E}" destId="{CCAE5799-9582-4C31-9375-247596A3E804}" srcOrd="4" destOrd="0" presId="urn:microsoft.com/office/officeart/2005/8/layout/pyramid1"/>
    <dgm:cxn modelId="{4DC031E2-90A3-4177-8D8F-BA1047EC992F}" type="presParOf" srcId="{CCAE5799-9582-4C31-9375-247596A3E804}" destId="{14E9AB1B-1180-4E46-9CF6-76D6456F2E43}" srcOrd="0" destOrd="0" presId="urn:microsoft.com/office/officeart/2005/8/layout/pyramid1"/>
    <dgm:cxn modelId="{7D471169-D8EE-47B1-88B6-F3A0D927C910}" type="presParOf" srcId="{CCAE5799-9582-4C31-9375-247596A3E804}" destId="{AE67AB72-DFA9-436B-89A7-590D404C7FDD}" srcOrd="1" destOrd="0" presId="urn:microsoft.com/office/officeart/2005/8/layout/pyramid1"/>
    <dgm:cxn modelId="{C4B7E295-AF24-4335-BE4F-BA7F5EE97703}" type="presParOf" srcId="{E8A0B5D7-593E-443B-8EFD-0D3281E1AE3E}" destId="{D4E7A7DA-F9C7-486F-8AEB-03AFAC57587F}" srcOrd="5" destOrd="0" presId="urn:microsoft.com/office/officeart/2005/8/layout/pyramid1"/>
    <dgm:cxn modelId="{851AF911-6EB5-43B5-86B7-9C397A5591F1}" type="presParOf" srcId="{D4E7A7DA-F9C7-486F-8AEB-03AFAC57587F}" destId="{47369472-EC79-4BF9-9E2A-6C3C6890914D}" srcOrd="0" destOrd="0" presId="urn:microsoft.com/office/officeart/2005/8/layout/pyramid1"/>
    <dgm:cxn modelId="{4720D8A4-2E27-4F33-94B9-1E08989FA8D2}" type="presParOf" srcId="{D4E7A7DA-F9C7-486F-8AEB-03AFAC57587F}" destId="{9A2A3225-7AC3-4DB6-A36A-D19E0EE9D0E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D81792-E8BC-4075-8132-2E4BD0F6845C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B2B11FEE-BCEE-49E1-84E6-1C98B5B6F02B}">
      <dgm:prSet phldrT="[Text]"/>
      <dgm:spPr>
        <a:solidFill>
          <a:srgbClr val="92D050">
            <a:alpha val="50000"/>
          </a:srgbClr>
        </a:solidFill>
      </dgm:spPr>
      <dgm:t>
        <a:bodyPr/>
        <a:lstStyle/>
        <a:p>
          <a:endParaRPr lang="en-US" dirty="0"/>
        </a:p>
      </dgm:t>
    </dgm:pt>
    <dgm:pt modelId="{658F1810-7E7C-4A72-A01B-538E8F18D886}" type="parTrans" cxnId="{EA0CA075-712C-4DDE-B87A-586E1C3F6D03}">
      <dgm:prSet/>
      <dgm:spPr/>
      <dgm:t>
        <a:bodyPr/>
        <a:lstStyle/>
        <a:p>
          <a:endParaRPr lang="en-US"/>
        </a:p>
      </dgm:t>
    </dgm:pt>
    <dgm:pt modelId="{DFBB9686-1A6A-4BA1-A304-C62F711CFB77}" type="sibTrans" cxnId="{EA0CA075-712C-4DDE-B87A-586E1C3F6D03}">
      <dgm:prSet/>
      <dgm:spPr/>
      <dgm:t>
        <a:bodyPr/>
        <a:lstStyle/>
        <a:p>
          <a:endParaRPr lang="en-US"/>
        </a:p>
      </dgm:t>
    </dgm:pt>
    <dgm:pt modelId="{312DA805-799F-47FE-A298-64F3DF72F6A8}">
      <dgm:prSet phldrT="[Text]"/>
      <dgm:spPr>
        <a:solidFill>
          <a:schemeClr val="accent1">
            <a:lumMod val="60000"/>
            <a:lumOff val="40000"/>
            <a:alpha val="50000"/>
          </a:schemeClr>
        </a:solidFill>
      </dgm:spPr>
      <dgm:t>
        <a:bodyPr/>
        <a:lstStyle/>
        <a:p>
          <a:endParaRPr lang="en-US" dirty="0"/>
        </a:p>
      </dgm:t>
    </dgm:pt>
    <dgm:pt modelId="{A7D343BC-525A-4BE6-9CF2-49A303A440FD}" type="parTrans" cxnId="{7DBD1E73-537C-4EFC-A9D4-A74218D2D8FE}">
      <dgm:prSet/>
      <dgm:spPr/>
      <dgm:t>
        <a:bodyPr/>
        <a:lstStyle/>
        <a:p>
          <a:endParaRPr lang="en-US"/>
        </a:p>
      </dgm:t>
    </dgm:pt>
    <dgm:pt modelId="{AACFC093-577A-4189-8BF2-DA94CDF70EDF}" type="sibTrans" cxnId="{7DBD1E73-537C-4EFC-A9D4-A74218D2D8FE}">
      <dgm:prSet/>
      <dgm:spPr/>
      <dgm:t>
        <a:bodyPr/>
        <a:lstStyle/>
        <a:p>
          <a:endParaRPr lang="en-US"/>
        </a:p>
      </dgm:t>
    </dgm:pt>
    <dgm:pt modelId="{97623E85-0835-49F2-9BB3-D30CBCD390B1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endParaRPr lang="en-US" sz="2400" dirty="0"/>
        </a:p>
      </dgm:t>
    </dgm:pt>
    <dgm:pt modelId="{27B3A5AF-402D-4DA1-9154-8CE84933AEC6}" type="sibTrans" cxnId="{242BBB55-68F2-49E8-AE2B-F87D14C774E5}">
      <dgm:prSet/>
      <dgm:spPr/>
      <dgm:t>
        <a:bodyPr/>
        <a:lstStyle/>
        <a:p>
          <a:endParaRPr lang="en-US"/>
        </a:p>
      </dgm:t>
    </dgm:pt>
    <dgm:pt modelId="{7A0F1D81-825F-449B-BD71-BA637E41EC4E}" type="parTrans" cxnId="{242BBB55-68F2-49E8-AE2B-F87D14C774E5}">
      <dgm:prSet/>
      <dgm:spPr/>
      <dgm:t>
        <a:bodyPr/>
        <a:lstStyle/>
        <a:p>
          <a:endParaRPr lang="en-US"/>
        </a:p>
      </dgm:t>
    </dgm:pt>
    <dgm:pt modelId="{4D34CF90-D9A5-4CEE-A1C4-A6A6008046C1}" type="pres">
      <dgm:prSet presAssocID="{ADD81792-E8BC-4075-8132-2E4BD0F6845C}" presName="compositeShape" presStyleCnt="0">
        <dgm:presLayoutVars>
          <dgm:chMax val="7"/>
          <dgm:dir/>
          <dgm:resizeHandles val="exact"/>
        </dgm:presLayoutVars>
      </dgm:prSet>
      <dgm:spPr/>
    </dgm:pt>
    <dgm:pt modelId="{0D7FEB68-BB78-4E52-AD2D-838ACB7F90E8}" type="pres">
      <dgm:prSet presAssocID="{97623E85-0835-49F2-9BB3-D30CBCD390B1}" presName="circ1" presStyleLbl="vennNode1" presStyleIdx="0" presStyleCnt="3"/>
      <dgm:spPr/>
    </dgm:pt>
    <dgm:pt modelId="{5ACE054B-24E8-4AFC-92A5-C23C4536D217}" type="pres">
      <dgm:prSet presAssocID="{97623E85-0835-49F2-9BB3-D30CBCD390B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786E2CA-5E36-40C8-8FBE-59526635D34B}" type="pres">
      <dgm:prSet presAssocID="{B2B11FEE-BCEE-49E1-84E6-1C98B5B6F02B}" presName="circ2" presStyleLbl="vennNode1" presStyleIdx="1" presStyleCnt="3"/>
      <dgm:spPr/>
    </dgm:pt>
    <dgm:pt modelId="{7A1E0269-8CFB-419A-AA39-891B69C638A8}" type="pres">
      <dgm:prSet presAssocID="{B2B11FEE-BCEE-49E1-84E6-1C98B5B6F02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5CDDFC4-F010-4A99-A2F5-281F70A02B64}" type="pres">
      <dgm:prSet presAssocID="{312DA805-799F-47FE-A298-64F3DF72F6A8}" presName="circ3" presStyleLbl="vennNode1" presStyleIdx="2" presStyleCnt="3"/>
      <dgm:spPr/>
    </dgm:pt>
    <dgm:pt modelId="{E78D73DA-401E-4C61-A058-0121467D551D}" type="pres">
      <dgm:prSet presAssocID="{312DA805-799F-47FE-A298-64F3DF72F6A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7ABC733-6EEB-47A3-A81F-7942B3109CC3}" type="presOf" srcId="{97623E85-0835-49F2-9BB3-D30CBCD390B1}" destId="{5ACE054B-24E8-4AFC-92A5-C23C4536D217}" srcOrd="1" destOrd="0" presId="urn:microsoft.com/office/officeart/2005/8/layout/venn1"/>
    <dgm:cxn modelId="{7DBD1E73-537C-4EFC-A9D4-A74218D2D8FE}" srcId="{ADD81792-E8BC-4075-8132-2E4BD0F6845C}" destId="{312DA805-799F-47FE-A298-64F3DF72F6A8}" srcOrd="2" destOrd="0" parTransId="{A7D343BC-525A-4BE6-9CF2-49A303A440FD}" sibTransId="{AACFC093-577A-4189-8BF2-DA94CDF70EDF}"/>
    <dgm:cxn modelId="{EA0CA075-712C-4DDE-B87A-586E1C3F6D03}" srcId="{ADD81792-E8BC-4075-8132-2E4BD0F6845C}" destId="{B2B11FEE-BCEE-49E1-84E6-1C98B5B6F02B}" srcOrd="1" destOrd="0" parTransId="{658F1810-7E7C-4A72-A01B-538E8F18D886}" sibTransId="{DFBB9686-1A6A-4BA1-A304-C62F711CFB77}"/>
    <dgm:cxn modelId="{242BBB55-68F2-49E8-AE2B-F87D14C774E5}" srcId="{ADD81792-E8BC-4075-8132-2E4BD0F6845C}" destId="{97623E85-0835-49F2-9BB3-D30CBCD390B1}" srcOrd="0" destOrd="0" parTransId="{7A0F1D81-825F-449B-BD71-BA637E41EC4E}" sibTransId="{27B3A5AF-402D-4DA1-9154-8CE84933AEC6}"/>
    <dgm:cxn modelId="{6F02DE7C-0F5D-4F35-BE47-29F1FCC568E5}" type="presOf" srcId="{312DA805-799F-47FE-A298-64F3DF72F6A8}" destId="{85CDDFC4-F010-4A99-A2F5-281F70A02B64}" srcOrd="0" destOrd="0" presId="urn:microsoft.com/office/officeart/2005/8/layout/venn1"/>
    <dgm:cxn modelId="{39C41F8B-0077-41B4-B89F-CF33D4B3392E}" type="presOf" srcId="{97623E85-0835-49F2-9BB3-D30CBCD390B1}" destId="{0D7FEB68-BB78-4E52-AD2D-838ACB7F90E8}" srcOrd="0" destOrd="0" presId="urn:microsoft.com/office/officeart/2005/8/layout/venn1"/>
    <dgm:cxn modelId="{C65330B5-513A-4175-B8F9-6FE2BE1915DF}" type="presOf" srcId="{B2B11FEE-BCEE-49E1-84E6-1C98B5B6F02B}" destId="{7A1E0269-8CFB-419A-AA39-891B69C638A8}" srcOrd="1" destOrd="0" presId="urn:microsoft.com/office/officeart/2005/8/layout/venn1"/>
    <dgm:cxn modelId="{B6B9C3BC-A317-4932-8784-FD675C185768}" type="presOf" srcId="{B2B11FEE-BCEE-49E1-84E6-1C98B5B6F02B}" destId="{D786E2CA-5E36-40C8-8FBE-59526635D34B}" srcOrd="0" destOrd="0" presId="urn:microsoft.com/office/officeart/2005/8/layout/venn1"/>
    <dgm:cxn modelId="{4285A7CF-0CF6-4FE0-A193-54A60C06FF78}" type="presOf" srcId="{312DA805-799F-47FE-A298-64F3DF72F6A8}" destId="{E78D73DA-401E-4C61-A058-0121467D551D}" srcOrd="1" destOrd="0" presId="urn:microsoft.com/office/officeart/2005/8/layout/venn1"/>
    <dgm:cxn modelId="{579395FD-4CF5-46FF-88DF-B21AA2D7CC89}" type="presOf" srcId="{ADD81792-E8BC-4075-8132-2E4BD0F6845C}" destId="{4D34CF90-D9A5-4CEE-A1C4-A6A6008046C1}" srcOrd="0" destOrd="0" presId="urn:microsoft.com/office/officeart/2005/8/layout/venn1"/>
    <dgm:cxn modelId="{EF30A420-40AA-4ECA-8510-E5BCBB34AC4F}" type="presParOf" srcId="{4D34CF90-D9A5-4CEE-A1C4-A6A6008046C1}" destId="{0D7FEB68-BB78-4E52-AD2D-838ACB7F90E8}" srcOrd="0" destOrd="0" presId="urn:microsoft.com/office/officeart/2005/8/layout/venn1"/>
    <dgm:cxn modelId="{54019B9D-1DD7-49DF-9CCA-EF1D676D1D73}" type="presParOf" srcId="{4D34CF90-D9A5-4CEE-A1C4-A6A6008046C1}" destId="{5ACE054B-24E8-4AFC-92A5-C23C4536D217}" srcOrd="1" destOrd="0" presId="urn:microsoft.com/office/officeart/2005/8/layout/venn1"/>
    <dgm:cxn modelId="{D49D7AE3-9757-4645-9494-A4917247BA73}" type="presParOf" srcId="{4D34CF90-D9A5-4CEE-A1C4-A6A6008046C1}" destId="{D786E2CA-5E36-40C8-8FBE-59526635D34B}" srcOrd="2" destOrd="0" presId="urn:microsoft.com/office/officeart/2005/8/layout/venn1"/>
    <dgm:cxn modelId="{F0E314E1-BE50-4161-9110-30CA80BE088A}" type="presParOf" srcId="{4D34CF90-D9A5-4CEE-A1C4-A6A6008046C1}" destId="{7A1E0269-8CFB-419A-AA39-891B69C638A8}" srcOrd="3" destOrd="0" presId="urn:microsoft.com/office/officeart/2005/8/layout/venn1"/>
    <dgm:cxn modelId="{E67C849B-7E91-4CBC-B717-E1C0BC849734}" type="presParOf" srcId="{4D34CF90-D9A5-4CEE-A1C4-A6A6008046C1}" destId="{85CDDFC4-F010-4A99-A2F5-281F70A02B64}" srcOrd="4" destOrd="0" presId="urn:microsoft.com/office/officeart/2005/8/layout/venn1"/>
    <dgm:cxn modelId="{74093628-9FE6-4804-A9BA-3A6713D8274B}" type="presParOf" srcId="{4D34CF90-D9A5-4CEE-A1C4-A6A6008046C1}" destId="{E78D73DA-401E-4C61-A058-0121467D551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44875A-1CD4-4958-A5C6-59D8759076DA}" type="doc">
      <dgm:prSet loTypeId="urn:microsoft.com/office/officeart/2005/8/layout/pyramid1" loCatId="pyramid" qsTypeId="urn:microsoft.com/office/officeart/2005/8/quickstyle/simple1" qsCatId="simple" csTypeId="urn:microsoft.com/office/officeart/2005/8/colors/accent4_5" csCatId="accent4" phldr="1"/>
      <dgm:spPr/>
    </dgm:pt>
    <dgm:pt modelId="{4C18168D-CEEB-4217-8C5F-A813896133CA}">
      <dgm:prSet phldrT="[Text]" custT="1"/>
      <dgm:spPr>
        <a:solidFill>
          <a:srgbClr val="3DD13B">
            <a:alpha val="60784"/>
          </a:srgbClr>
        </a:solidFill>
      </dgm:spPr>
      <dgm:t>
        <a:bodyPr/>
        <a:lstStyle/>
        <a:p>
          <a:r>
            <a:rPr lang="en-US" sz="2400" b="1" dirty="0"/>
            <a:t>AUCTION</a:t>
          </a:r>
        </a:p>
      </dgm:t>
    </dgm:pt>
    <dgm:pt modelId="{902C3881-7A9E-4373-9A5A-1C0BB521C480}" type="parTrans" cxnId="{71FF7C94-06F5-4B52-8828-6F716289DB5B}">
      <dgm:prSet/>
      <dgm:spPr/>
      <dgm:t>
        <a:bodyPr/>
        <a:lstStyle/>
        <a:p>
          <a:endParaRPr lang="en-US"/>
        </a:p>
      </dgm:t>
    </dgm:pt>
    <dgm:pt modelId="{174D4312-82B4-47E3-A50C-E518D93DA026}" type="sibTrans" cxnId="{71FF7C94-06F5-4B52-8828-6F716289DB5B}">
      <dgm:prSet/>
      <dgm:spPr/>
      <dgm:t>
        <a:bodyPr/>
        <a:lstStyle/>
        <a:p>
          <a:endParaRPr lang="en-US"/>
        </a:p>
      </dgm:t>
    </dgm:pt>
    <dgm:pt modelId="{1317A03F-7F4A-451A-86DA-86C671174FDF}">
      <dgm:prSet phldrT="[Text]" custT="1"/>
      <dgm:spPr>
        <a:solidFill>
          <a:srgbClr val="FFFF80">
            <a:alpha val="49804"/>
          </a:srgbClr>
        </a:solidFill>
      </dgm:spPr>
      <dgm:t>
        <a:bodyPr/>
        <a:lstStyle/>
        <a:p>
          <a:r>
            <a:rPr lang="en-US" sz="2400" b="1" dirty="0"/>
            <a:t>OWN IT NOW</a:t>
          </a:r>
        </a:p>
      </dgm:t>
    </dgm:pt>
    <dgm:pt modelId="{1F553C98-D0C2-4D52-91D3-A794D4FAD9AF}" type="parTrans" cxnId="{C666981F-B91A-4656-BD1A-ACB8018BE133}">
      <dgm:prSet/>
      <dgm:spPr/>
      <dgm:t>
        <a:bodyPr/>
        <a:lstStyle/>
        <a:p>
          <a:endParaRPr lang="en-US"/>
        </a:p>
      </dgm:t>
    </dgm:pt>
    <dgm:pt modelId="{03928D71-84F0-4775-A26A-E64363371314}" type="sibTrans" cxnId="{C666981F-B91A-4656-BD1A-ACB8018BE133}">
      <dgm:prSet/>
      <dgm:spPr/>
      <dgm:t>
        <a:bodyPr/>
        <a:lstStyle/>
        <a:p>
          <a:endParaRPr lang="en-US"/>
        </a:p>
      </dgm:t>
    </dgm:pt>
    <dgm:pt modelId="{C7875419-D5CE-47BF-80F5-7DDF5616C3AE}">
      <dgm:prSet phldrT="[Text]" custT="1"/>
      <dgm:spPr>
        <a:solidFill>
          <a:srgbClr val="215896">
            <a:alpha val="89804"/>
          </a:srgbClr>
        </a:solidFill>
      </dgm:spPr>
      <dgm:t>
        <a:bodyPr/>
        <a:lstStyle/>
        <a:p>
          <a:pPr marR="0" algn="ctr" rtl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endParaRPr lang="en-US" sz="1800" b="1" i="0" u="none" strike="noStrike" cap="none" dirty="0">
            <a:solidFill>
              <a:srgbClr val="000000"/>
            </a:solidFill>
            <a:latin typeface="Century Gothic" panose="020B0502020202020204" pitchFamily="34" charset="0"/>
            <a:ea typeface="Arial"/>
            <a:cs typeface="Arial"/>
            <a:sym typeface="Arial"/>
            <a:rtl val="0"/>
          </a:endParaRPr>
        </a:p>
        <a:p>
          <a:pPr marR="0" algn="ctr" rtl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endParaRPr lang="en-US" sz="1800" b="1" i="0" u="none" strike="noStrike" cap="none" dirty="0">
            <a:solidFill>
              <a:srgbClr val="000000"/>
            </a:solidFill>
            <a:latin typeface="Century Gothic" panose="020B0502020202020204" pitchFamily="34" charset="0"/>
            <a:ea typeface="Arial"/>
            <a:cs typeface="Arial"/>
            <a:sym typeface="Arial"/>
            <a:rtl val="0"/>
          </a:endParaRPr>
        </a:p>
        <a:p>
          <a:pPr marR="0" algn="ctr" rtl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sz="1800" b="1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  <a:rtl val="0"/>
            </a:rPr>
            <a:t>REHABBED</a:t>
          </a:r>
        </a:p>
        <a:p>
          <a:pPr marR="0" algn="ctr" rtl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sz="1800" b="1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  <a:rtl val="0"/>
            </a:rPr>
            <a:t> &amp; READY</a:t>
          </a:r>
        </a:p>
      </dgm:t>
    </dgm:pt>
    <dgm:pt modelId="{6ACD5EE1-9818-4DD7-954B-06A16BFBFA00}" type="sibTrans" cxnId="{22A90367-15A6-4823-8993-9F84736152D2}">
      <dgm:prSet/>
      <dgm:spPr/>
      <dgm:t>
        <a:bodyPr/>
        <a:lstStyle/>
        <a:p>
          <a:endParaRPr lang="en-US"/>
        </a:p>
      </dgm:t>
    </dgm:pt>
    <dgm:pt modelId="{89F58448-CEE6-4E43-BE10-9620DE9D9565}" type="parTrans" cxnId="{22A90367-15A6-4823-8993-9F84736152D2}">
      <dgm:prSet/>
      <dgm:spPr/>
      <dgm:t>
        <a:bodyPr/>
        <a:lstStyle/>
        <a:p>
          <a:endParaRPr lang="en-US"/>
        </a:p>
      </dgm:t>
    </dgm:pt>
    <dgm:pt modelId="{5638E63F-E1F5-4CB7-B358-BD96FC362726}" type="pres">
      <dgm:prSet presAssocID="{6644875A-1CD4-4958-A5C6-59D8759076DA}" presName="Name0" presStyleCnt="0">
        <dgm:presLayoutVars>
          <dgm:dir/>
          <dgm:animLvl val="lvl"/>
          <dgm:resizeHandles val="exact"/>
        </dgm:presLayoutVars>
      </dgm:prSet>
      <dgm:spPr/>
    </dgm:pt>
    <dgm:pt modelId="{167C6AAD-4C07-4246-AD1F-FE6694E93890}" type="pres">
      <dgm:prSet presAssocID="{C7875419-D5CE-47BF-80F5-7DDF5616C3AE}" presName="Name8" presStyleCnt="0"/>
      <dgm:spPr/>
    </dgm:pt>
    <dgm:pt modelId="{9DF9ED9E-BA56-4EFB-A76E-52BC077927F0}" type="pres">
      <dgm:prSet presAssocID="{C7875419-D5CE-47BF-80F5-7DDF5616C3AE}" presName="level" presStyleLbl="node1" presStyleIdx="0" presStyleCnt="3">
        <dgm:presLayoutVars>
          <dgm:chMax val="1"/>
          <dgm:bulletEnabled val="1"/>
        </dgm:presLayoutVars>
      </dgm:prSet>
      <dgm:spPr/>
    </dgm:pt>
    <dgm:pt modelId="{93EEF6B8-4BE8-44F0-922F-BB6AF674B40A}" type="pres">
      <dgm:prSet presAssocID="{C7875419-D5CE-47BF-80F5-7DDF5616C3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8A7AACD-70CA-491F-85D8-03AF9581E11A}" type="pres">
      <dgm:prSet presAssocID="{4C18168D-CEEB-4217-8C5F-A813896133CA}" presName="Name8" presStyleCnt="0"/>
      <dgm:spPr/>
    </dgm:pt>
    <dgm:pt modelId="{0928B369-0A2E-402A-8DFE-0B4A2DDFD5EF}" type="pres">
      <dgm:prSet presAssocID="{4C18168D-CEEB-4217-8C5F-A813896133CA}" presName="level" presStyleLbl="node1" presStyleIdx="1" presStyleCnt="3">
        <dgm:presLayoutVars>
          <dgm:chMax val="1"/>
          <dgm:bulletEnabled val="1"/>
        </dgm:presLayoutVars>
      </dgm:prSet>
      <dgm:spPr/>
    </dgm:pt>
    <dgm:pt modelId="{5D3A6A4B-7F2F-43F2-92A5-DCC65D2DC365}" type="pres">
      <dgm:prSet presAssocID="{4C18168D-CEEB-4217-8C5F-A813896133C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44F0A1-6411-49B2-8E24-AA97A44F75CC}" type="pres">
      <dgm:prSet presAssocID="{1317A03F-7F4A-451A-86DA-86C671174FDF}" presName="Name8" presStyleCnt="0"/>
      <dgm:spPr/>
    </dgm:pt>
    <dgm:pt modelId="{9E83AAD7-F488-4693-AD08-943B6DCCC6BE}" type="pres">
      <dgm:prSet presAssocID="{1317A03F-7F4A-451A-86DA-86C671174FDF}" presName="level" presStyleLbl="node1" presStyleIdx="2" presStyleCnt="3">
        <dgm:presLayoutVars>
          <dgm:chMax val="1"/>
          <dgm:bulletEnabled val="1"/>
        </dgm:presLayoutVars>
      </dgm:prSet>
      <dgm:spPr/>
    </dgm:pt>
    <dgm:pt modelId="{CE62FCBA-ED0C-486F-B3A7-E98127D16255}" type="pres">
      <dgm:prSet presAssocID="{1317A03F-7F4A-451A-86DA-86C671174FD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666981F-B91A-4656-BD1A-ACB8018BE133}" srcId="{6644875A-1CD4-4958-A5C6-59D8759076DA}" destId="{1317A03F-7F4A-451A-86DA-86C671174FDF}" srcOrd="2" destOrd="0" parTransId="{1F553C98-D0C2-4D52-91D3-A794D4FAD9AF}" sibTransId="{03928D71-84F0-4775-A26A-E64363371314}"/>
    <dgm:cxn modelId="{22A90367-15A6-4823-8993-9F84736152D2}" srcId="{6644875A-1CD4-4958-A5C6-59D8759076DA}" destId="{C7875419-D5CE-47BF-80F5-7DDF5616C3AE}" srcOrd="0" destOrd="0" parTransId="{89F58448-CEE6-4E43-BE10-9620DE9D9565}" sibTransId="{6ACD5EE1-9818-4DD7-954B-06A16BFBFA00}"/>
    <dgm:cxn modelId="{2227E14C-BE36-4A4A-B82D-D83E00C92B48}" type="presOf" srcId="{1317A03F-7F4A-451A-86DA-86C671174FDF}" destId="{9E83AAD7-F488-4693-AD08-943B6DCCC6BE}" srcOrd="0" destOrd="0" presId="urn:microsoft.com/office/officeart/2005/8/layout/pyramid1"/>
    <dgm:cxn modelId="{71FF7C94-06F5-4B52-8828-6F716289DB5B}" srcId="{6644875A-1CD4-4958-A5C6-59D8759076DA}" destId="{4C18168D-CEEB-4217-8C5F-A813896133CA}" srcOrd="1" destOrd="0" parTransId="{902C3881-7A9E-4373-9A5A-1C0BB521C480}" sibTransId="{174D4312-82B4-47E3-A50C-E518D93DA026}"/>
    <dgm:cxn modelId="{44BA3C9D-D87B-47E9-BA2E-48044E23854A}" type="presOf" srcId="{4C18168D-CEEB-4217-8C5F-A813896133CA}" destId="{5D3A6A4B-7F2F-43F2-92A5-DCC65D2DC365}" srcOrd="1" destOrd="0" presId="urn:microsoft.com/office/officeart/2005/8/layout/pyramid1"/>
    <dgm:cxn modelId="{2FF1439D-45EC-4C91-B16C-27AEE7CCD71A}" type="presOf" srcId="{4C18168D-CEEB-4217-8C5F-A813896133CA}" destId="{0928B369-0A2E-402A-8DFE-0B4A2DDFD5EF}" srcOrd="0" destOrd="0" presId="urn:microsoft.com/office/officeart/2005/8/layout/pyramid1"/>
    <dgm:cxn modelId="{36F30AD5-ECD2-4EB4-9EE8-FC9DCE25C1DB}" type="presOf" srcId="{C7875419-D5CE-47BF-80F5-7DDF5616C3AE}" destId="{93EEF6B8-4BE8-44F0-922F-BB6AF674B40A}" srcOrd="1" destOrd="0" presId="urn:microsoft.com/office/officeart/2005/8/layout/pyramid1"/>
    <dgm:cxn modelId="{94E223ED-355D-4668-BA74-BACE3BFD37FC}" type="presOf" srcId="{6644875A-1CD4-4958-A5C6-59D8759076DA}" destId="{5638E63F-E1F5-4CB7-B358-BD96FC362726}" srcOrd="0" destOrd="0" presId="urn:microsoft.com/office/officeart/2005/8/layout/pyramid1"/>
    <dgm:cxn modelId="{1D1CC0EF-BCBF-448F-8587-B25CDADD7FA4}" type="presOf" srcId="{1317A03F-7F4A-451A-86DA-86C671174FDF}" destId="{CE62FCBA-ED0C-486F-B3A7-E98127D16255}" srcOrd="1" destOrd="0" presId="urn:microsoft.com/office/officeart/2005/8/layout/pyramid1"/>
    <dgm:cxn modelId="{AF1E21FB-F764-48AC-8BE5-793D240623D7}" type="presOf" srcId="{C7875419-D5CE-47BF-80F5-7DDF5616C3AE}" destId="{9DF9ED9E-BA56-4EFB-A76E-52BC077927F0}" srcOrd="0" destOrd="0" presId="urn:microsoft.com/office/officeart/2005/8/layout/pyramid1"/>
    <dgm:cxn modelId="{EE3E6AAF-0153-4127-9622-49F773BD95B4}" type="presParOf" srcId="{5638E63F-E1F5-4CB7-B358-BD96FC362726}" destId="{167C6AAD-4C07-4246-AD1F-FE6694E93890}" srcOrd="0" destOrd="0" presId="urn:microsoft.com/office/officeart/2005/8/layout/pyramid1"/>
    <dgm:cxn modelId="{C80FE6C0-02BA-4F70-A44B-56E9F03B119C}" type="presParOf" srcId="{167C6AAD-4C07-4246-AD1F-FE6694E93890}" destId="{9DF9ED9E-BA56-4EFB-A76E-52BC077927F0}" srcOrd="0" destOrd="0" presId="urn:microsoft.com/office/officeart/2005/8/layout/pyramid1"/>
    <dgm:cxn modelId="{5CDFD669-7CCB-428F-BCB8-6697C6A28B99}" type="presParOf" srcId="{167C6AAD-4C07-4246-AD1F-FE6694E93890}" destId="{93EEF6B8-4BE8-44F0-922F-BB6AF674B40A}" srcOrd="1" destOrd="0" presId="urn:microsoft.com/office/officeart/2005/8/layout/pyramid1"/>
    <dgm:cxn modelId="{26CC8E97-6A0A-4732-ABC9-1D9ADE362180}" type="presParOf" srcId="{5638E63F-E1F5-4CB7-B358-BD96FC362726}" destId="{28A7AACD-70CA-491F-85D8-03AF9581E11A}" srcOrd="1" destOrd="0" presId="urn:microsoft.com/office/officeart/2005/8/layout/pyramid1"/>
    <dgm:cxn modelId="{8A45E3BF-2980-4472-A043-75E79C130E9B}" type="presParOf" srcId="{28A7AACD-70CA-491F-85D8-03AF9581E11A}" destId="{0928B369-0A2E-402A-8DFE-0B4A2DDFD5EF}" srcOrd="0" destOrd="0" presId="urn:microsoft.com/office/officeart/2005/8/layout/pyramid1"/>
    <dgm:cxn modelId="{19BEDF30-2C56-4D75-848C-8FF85C1E5959}" type="presParOf" srcId="{28A7AACD-70CA-491F-85D8-03AF9581E11A}" destId="{5D3A6A4B-7F2F-43F2-92A5-DCC65D2DC365}" srcOrd="1" destOrd="0" presId="urn:microsoft.com/office/officeart/2005/8/layout/pyramid1"/>
    <dgm:cxn modelId="{2B5DCA89-43C1-416D-B03F-A6DFEAC6609E}" type="presParOf" srcId="{5638E63F-E1F5-4CB7-B358-BD96FC362726}" destId="{9444F0A1-6411-49B2-8E24-AA97A44F75CC}" srcOrd="2" destOrd="0" presId="urn:microsoft.com/office/officeart/2005/8/layout/pyramid1"/>
    <dgm:cxn modelId="{D206B5D2-1A6E-4E57-AE82-CAF1C0A55AFD}" type="presParOf" srcId="{9444F0A1-6411-49B2-8E24-AA97A44F75CC}" destId="{9E83AAD7-F488-4693-AD08-943B6DCCC6BE}" srcOrd="0" destOrd="0" presId="urn:microsoft.com/office/officeart/2005/8/layout/pyramid1"/>
    <dgm:cxn modelId="{7B76380A-2714-42BD-A09C-0EEFE4D562F7}" type="presParOf" srcId="{9444F0A1-6411-49B2-8E24-AA97A44F75CC}" destId="{CE62FCBA-ED0C-486F-B3A7-E98127D1625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44875A-1CD4-4958-A5C6-59D8759076DA}" type="doc">
      <dgm:prSet loTypeId="urn:microsoft.com/office/officeart/2005/8/layout/pyramid1" loCatId="pyramid" qsTypeId="urn:microsoft.com/office/officeart/2005/8/quickstyle/simple1" qsCatId="simple" csTypeId="urn:microsoft.com/office/officeart/2005/8/colors/accent4_5" csCatId="accent4" phldr="1"/>
      <dgm:spPr/>
    </dgm:pt>
    <dgm:pt modelId="{4C18168D-CEEB-4217-8C5F-A813896133CA}">
      <dgm:prSet phldrT="[Text]" custT="1"/>
      <dgm:spPr>
        <a:solidFill>
          <a:srgbClr val="215896">
            <a:alpha val="60392"/>
          </a:srgbClr>
        </a:solidFill>
      </dgm:spPr>
      <dgm:t>
        <a:bodyPr/>
        <a:lstStyle/>
        <a:p>
          <a:r>
            <a:rPr lang="en-US" sz="1600" b="1" dirty="0"/>
            <a:t>REHABBED &amp; READY</a:t>
          </a:r>
        </a:p>
      </dgm:t>
    </dgm:pt>
    <dgm:pt modelId="{902C3881-7A9E-4373-9A5A-1C0BB521C480}" type="parTrans" cxnId="{71FF7C94-06F5-4B52-8828-6F716289DB5B}">
      <dgm:prSet/>
      <dgm:spPr/>
      <dgm:t>
        <a:bodyPr/>
        <a:lstStyle/>
        <a:p>
          <a:endParaRPr lang="en-US"/>
        </a:p>
      </dgm:t>
    </dgm:pt>
    <dgm:pt modelId="{174D4312-82B4-47E3-A50C-E518D93DA026}" type="sibTrans" cxnId="{71FF7C94-06F5-4B52-8828-6F716289DB5B}">
      <dgm:prSet/>
      <dgm:spPr/>
      <dgm:t>
        <a:bodyPr/>
        <a:lstStyle/>
        <a:p>
          <a:endParaRPr lang="en-US"/>
        </a:p>
      </dgm:t>
    </dgm:pt>
    <dgm:pt modelId="{0959E82C-C347-4C9C-A3FB-DA26DE63BC9E}">
      <dgm:prSet phldrT="[Text]" custT="1"/>
      <dgm:spPr>
        <a:solidFill>
          <a:srgbClr val="2FA190">
            <a:alpha val="49804"/>
          </a:srgbClr>
        </a:solidFill>
      </dgm:spPr>
      <dgm:t>
        <a:bodyPr/>
        <a:lstStyle/>
        <a:p>
          <a:r>
            <a:rPr lang="en-US" sz="2000" b="1" dirty="0"/>
            <a:t>PARTIAL REHABS</a:t>
          </a:r>
        </a:p>
      </dgm:t>
    </dgm:pt>
    <dgm:pt modelId="{B27E1457-5E42-4CC6-86B9-2EDF8CB64699}" type="parTrans" cxnId="{38EFDC25-49BA-4219-B5E7-878A70681D09}">
      <dgm:prSet/>
      <dgm:spPr/>
      <dgm:t>
        <a:bodyPr/>
        <a:lstStyle/>
        <a:p>
          <a:endParaRPr lang="en-US"/>
        </a:p>
      </dgm:t>
    </dgm:pt>
    <dgm:pt modelId="{85F5DB86-79A3-470D-8006-557EFDBB83F0}" type="sibTrans" cxnId="{38EFDC25-49BA-4219-B5E7-878A70681D09}">
      <dgm:prSet/>
      <dgm:spPr/>
      <dgm:t>
        <a:bodyPr/>
        <a:lstStyle/>
        <a:p>
          <a:endParaRPr lang="en-US"/>
        </a:p>
      </dgm:t>
    </dgm:pt>
    <dgm:pt modelId="{6BC99AC8-80A4-4FE3-AC4F-D1F37499F251}">
      <dgm:prSet phldrT="[Text]" custT="1"/>
      <dgm:spPr>
        <a:solidFill>
          <a:srgbClr val="3DD13B">
            <a:alpha val="49804"/>
          </a:srgbClr>
        </a:solidFill>
      </dgm:spPr>
      <dgm:t>
        <a:bodyPr/>
        <a:lstStyle/>
        <a:p>
          <a:r>
            <a:rPr lang="en-US" sz="2400" b="1" dirty="0"/>
            <a:t>AUCTION</a:t>
          </a:r>
        </a:p>
      </dgm:t>
    </dgm:pt>
    <dgm:pt modelId="{64752D3F-E437-4733-B867-E381856B47F1}" type="parTrans" cxnId="{95FE9622-BFE3-43DD-991F-38F13E006AD5}">
      <dgm:prSet/>
      <dgm:spPr/>
      <dgm:t>
        <a:bodyPr/>
        <a:lstStyle/>
        <a:p>
          <a:endParaRPr lang="en-US"/>
        </a:p>
      </dgm:t>
    </dgm:pt>
    <dgm:pt modelId="{E494C628-1AC0-4BFF-900B-D5EA782A6AFE}" type="sibTrans" cxnId="{95FE9622-BFE3-43DD-991F-38F13E006AD5}">
      <dgm:prSet/>
      <dgm:spPr/>
      <dgm:t>
        <a:bodyPr/>
        <a:lstStyle/>
        <a:p>
          <a:endParaRPr lang="en-US"/>
        </a:p>
      </dgm:t>
    </dgm:pt>
    <dgm:pt modelId="{8C712BFE-4D81-4DE1-86F5-EBBF098E4E4D}">
      <dgm:prSet phldrT="[Text]" custT="1"/>
      <dgm:spPr>
        <a:solidFill>
          <a:srgbClr val="BEF691">
            <a:alpha val="49804"/>
          </a:srgbClr>
        </a:solidFill>
      </dgm:spPr>
      <dgm:t>
        <a:bodyPr/>
        <a:lstStyle/>
        <a:p>
          <a:r>
            <a:rPr lang="en-US" sz="2400" b="1" dirty="0"/>
            <a:t>OWN IT NOW</a:t>
          </a:r>
        </a:p>
      </dgm:t>
    </dgm:pt>
    <dgm:pt modelId="{2577E270-77DB-4208-A279-7592C6BC9A12}" type="parTrans" cxnId="{BC777B4D-D86D-482B-BCEB-781142982816}">
      <dgm:prSet/>
      <dgm:spPr/>
      <dgm:t>
        <a:bodyPr/>
        <a:lstStyle/>
        <a:p>
          <a:endParaRPr lang="en-US"/>
        </a:p>
      </dgm:t>
    </dgm:pt>
    <dgm:pt modelId="{DE0E55B0-EB16-4572-946F-23E6C42949D4}" type="sibTrans" cxnId="{BC777B4D-D86D-482B-BCEB-781142982816}">
      <dgm:prSet/>
      <dgm:spPr/>
      <dgm:t>
        <a:bodyPr/>
        <a:lstStyle/>
        <a:p>
          <a:endParaRPr lang="en-US"/>
        </a:p>
      </dgm:t>
    </dgm:pt>
    <dgm:pt modelId="{40458F27-30F9-4E20-9028-CAEF8851360A}">
      <dgm:prSet phldrT="[Text]" custT="1"/>
      <dgm:spPr>
        <a:solidFill>
          <a:srgbClr val="FFFF80">
            <a:alpha val="49804"/>
          </a:srgbClr>
        </a:solidFill>
      </dgm:spPr>
      <dgm:t>
        <a:bodyPr/>
        <a:lstStyle/>
        <a:p>
          <a:r>
            <a:rPr lang="en-US" sz="2400" b="1" dirty="0"/>
            <a:t>BUNDLED SALES</a:t>
          </a:r>
        </a:p>
      </dgm:t>
    </dgm:pt>
    <dgm:pt modelId="{06D5D724-4D48-4368-926B-DD84D0C94BB5}" type="parTrans" cxnId="{724A124A-9F60-40C3-97EF-15E951CCF84B}">
      <dgm:prSet/>
      <dgm:spPr/>
      <dgm:t>
        <a:bodyPr/>
        <a:lstStyle/>
        <a:p>
          <a:endParaRPr lang="en-US"/>
        </a:p>
      </dgm:t>
    </dgm:pt>
    <dgm:pt modelId="{5F2675F1-940D-4741-8DA8-859F79E01269}" type="sibTrans" cxnId="{724A124A-9F60-40C3-97EF-15E951CCF84B}">
      <dgm:prSet/>
      <dgm:spPr/>
      <dgm:t>
        <a:bodyPr/>
        <a:lstStyle/>
        <a:p>
          <a:endParaRPr lang="en-US"/>
        </a:p>
      </dgm:t>
    </dgm:pt>
    <dgm:pt modelId="{009A8637-6AB7-4D3C-8A61-E84273AAD5D5}">
      <dgm:prSet custT="1"/>
      <dgm:spPr>
        <a:solidFill>
          <a:srgbClr val="0D1178">
            <a:alpha val="83137"/>
          </a:srgbClr>
        </a:solidFill>
      </dgm:spPr>
      <dgm:t>
        <a:bodyPr/>
        <a:lstStyle/>
        <a:p>
          <a:pPr marR="0" algn="ctr" rtl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sz="1200" b="1" dirty="0">
              <a:solidFill>
                <a:schemeClr val="tx1"/>
              </a:solidFill>
            </a:rPr>
            <a:t>MARKETING</a:t>
          </a:r>
        </a:p>
      </dgm:t>
    </dgm:pt>
    <dgm:pt modelId="{64CE5897-8D59-4368-A756-9D9BB01E57F0}" type="parTrans" cxnId="{6CB188F4-25FC-4B4E-8173-E60BDBE3B665}">
      <dgm:prSet/>
      <dgm:spPr/>
      <dgm:t>
        <a:bodyPr/>
        <a:lstStyle/>
        <a:p>
          <a:endParaRPr lang="en-US"/>
        </a:p>
      </dgm:t>
    </dgm:pt>
    <dgm:pt modelId="{66D1A876-43C0-4B40-8979-2BD11C286F95}" type="sibTrans" cxnId="{6CB188F4-25FC-4B4E-8173-E60BDBE3B665}">
      <dgm:prSet/>
      <dgm:spPr/>
      <dgm:t>
        <a:bodyPr/>
        <a:lstStyle/>
        <a:p>
          <a:endParaRPr lang="en-US"/>
        </a:p>
      </dgm:t>
    </dgm:pt>
    <dgm:pt modelId="{5638E63F-E1F5-4CB7-B358-BD96FC362726}" type="pres">
      <dgm:prSet presAssocID="{6644875A-1CD4-4958-A5C6-59D8759076DA}" presName="Name0" presStyleCnt="0">
        <dgm:presLayoutVars>
          <dgm:dir/>
          <dgm:animLvl val="lvl"/>
          <dgm:resizeHandles val="exact"/>
        </dgm:presLayoutVars>
      </dgm:prSet>
      <dgm:spPr/>
    </dgm:pt>
    <dgm:pt modelId="{37644EEE-5FDB-461A-A89D-AF92C89A4769}" type="pres">
      <dgm:prSet presAssocID="{009A8637-6AB7-4D3C-8A61-E84273AAD5D5}" presName="Name8" presStyleCnt="0"/>
      <dgm:spPr/>
    </dgm:pt>
    <dgm:pt modelId="{209ED89B-CC8D-49F2-9E86-18C1819070E7}" type="pres">
      <dgm:prSet presAssocID="{009A8637-6AB7-4D3C-8A61-E84273AAD5D5}" presName="level" presStyleLbl="node1" presStyleIdx="0" presStyleCnt="6">
        <dgm:presLayoutVars>
          <dgm:chMax val="1"/>
          <dgm:bulletEnabled val="1"/>
        </dgm:presLayoutVars>
      </dgm:prSet>
      <dgm:spPr/>
    </dgm:pt>
    <dgm:pt modelId="{08BA1632-7099-48F5-8A75-06733F9E88C8}" type="pres">
      <dgm:prSet presAssocID="{009A8637-6AB7-4D3C-8A61-E84273AAD5D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8A7AACD-70CA-491F-85D8-03AF9581E11A}" type="pres">
      <dgm:prSet presAssocID="{4C18168D-CEEB-4217-8C5F-A813896133CA}" presName="Name8" presStyleCnt="0"/>
      <dgm:spPr/>
    </dgm:pt>
    <dgm:pt modelId="{0928B369-0A2E-402A-8DFE-0B4A2DDFD5EF}" type="pres">
      <dgm:prSet presAssocID="{4C18168D-CEEB-4217-8C5F-A813896133CA}" presName="level" presStyleLbl="node1" presStyleIdx="1" presStyleCnt="6">
        <dgm:presLayoutVars>
          <dgm:chMax val="1"/>
          <dgm:bulletEnabled val="1"/>
        </dgm:presLayoutVars>
      </dgm:prSet>
      <dgm:spPr/>
    </dgm:pt>
    <dgm:pt modelId="{5D3A6A4B-7F2F-43F2-92A5-DCC65D2DC365}" type="pres">
      <dgm:prSet presAssocID="{4C18168D-CEEB-4217-8C5F-A813896133C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CCD02C8-261C-41DB-A6FE-1FBAA6964E61}" type="pres">
      <dgm:prSet presAssocID="{0959E82C-C347-4C9C-A3FB-DA26DE63BC9E}" presName="Name8" presStyleCnt="0"/>
      <dgm:spPr/>
    </dgm:pt>
    <dgm:pt modelId="{1D30FEC5-CB1D-4E04-9E49-B82D2175D2E2}" type="pres">
      <dgm:prSet presAssocID="{0959E82C-C347-4C9C-A3FB-DA26DE63BC9E}" presName="level" presStyleLbl="node1" presStyleIdx="2" presStyleCnt="6">
        <dgm:presLayoutVars>
          <dgm:chMax val="1"/>
          <dgm:bulletEnabled val="1"/>
        </dgm:presLayoutVars>
      </dgm:prSet>
      <dgm:spPr/>
    </dgm:pt>
    <dgm:pt modelId="{D9BD6C68-743F-4872-AB68-A8261D3B59A6}" type="pres">
      <dgm:prSet presAssocID="{0959E82C-C347-4C9C-A3FB-DA26DE63BC9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1588997-52BA-47EA-BE1E-1520B3DE1320}" type="pres">
      <dgm:prSet presAssocID="{6BC99AC8-80A4-4FE3-AC4F-D1F37499F251}" presName="Name8" presStyleCnt="0"/>
      <dgm:spPr/>
    </dgm:pt>
    <dgm:pt modelId="{90A430B2-82CE-4442-AB7B-733354443466}" type="pres">
      <dgm:prSet presAssocID="{6BC99AC8-80A4-4FE3-AC4F-D1F37499F251}" presName="level" presStyleLbl="node1" presStyleIdx="3" presStyleCnt="6">
        <dgm:presLayoutVars>
          <dgm:chMax val="1"/>
          <dgm:bulletEnabled val="1"/>
        </dgm:presLayoutVars>
      </dgm:prSet>
      <dgm:spPr/>
    </dgm:pt>
    <dgm:pt modelId="{9FE134AA-21DF-4324-876D-9E5E5A0D654A}" type="pres">
      <dgm:prSet presAssocID="{6BC99AC8-80A4-4FE3-AC4F-D1F37499F25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0261E9A-F814-40BD-8E4E-943A33642B74}" type="pres">
      <dgm:prSet presAssocID="{8C712BFE-4D81-4DE1-86F5-EBBF098E4E4D}" presName="Name8" presStyleCnt="0"/>
      <dgm:spPr/>
    </dgm:pt>
    <dgm:pt modelId="{98E81020-05B0-4C66-83BA-015A8F5FD589}" type="pres">
      <dgm:prSet presAssocID="{8C712BFE-4D81-4DE1-86F5-EBBF098E4E4D}" presName="level" presStyleLbl="node1" presStyleIdx="4" presStyleCnt="6">
        <dgm:presLayoutVars>
          <dgm:chMax val="1"/>
          <dgm:bulletEnabled val="1"/>
        </dgm:presLayoutVars>
      </dgm:prSet>
      <dgm:spPr/>
    </dgm:pt>
    <dgm:pt modelId="{C4DF54B0-4842-489B-880B-E855317CEEE9}" type="pres">
      <dgm:prSet presAssocID="{8C712BFE-4D81-4DE1-86F5-EBBF098E4E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3225476-27E2-4D99-9D0A-E3C90CAFD3DB}" type="pres">
      <dgm:prSet presAssocID="{40458F27-30F9-4E20-9028-CAEF8851360A}" presName="Name8" presStyleCnt="0"/>
      <dgm:spPr/>
    </dgm:pt>
    <dgm:pt modelId="{2C2AB6E8-2BA2-459C-AFDE-DCA10F287485}" type="pres">
      <dgm:prSet presAssocID="{40458F27-30F9-4E20-9028-CAEF8851360A}" presName="level" presStyleLbl="node1" presStyleIdx="5" presStyleCnt="6">
        <dgm:presLayoutVars>
          <dgm:chMax val="1"/>
          <dgm:bulletEnabled val="1"/>
        </dgm:presLayoutVars>
      </dgm:prSet>
      <dgm:spPr/>
    </dgm:pt>
    <dgm:pt modelId="{48E9181A-6DC1-4FF4-AF19-8D186ED65A5D}" type="pres">
      <dgm:prSet presAssocID="{40458F27-30F9-4E20-9028-CAEF8851360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5FE9622-BFE3-43DD-991F-38F13E006AD5}" srcId="{6644875A-1CD4-4958-A5C6-59D8759076DA}" destId="{6BC99AC8-80A4-4FE3-AC4F-D1F37499F251}" srcOrd="3" destOrd="0" parTransId="{64752D3F-E437-4733-B867-E381856B47F1}" sibTransId="{E494C628-1AC0-4BFF-900B-D5EA782A6AFE}"/>
    <dgm:cxn modelId="{38EFDC25-49BA-4219-B5E7-878A70681D09}" srcId="{6644875A-1CD4-4958-A5C6-59D8759076DA}" destId="{0959E82C-C347-4C9C-A3FB-DA26DE63BC9E}" srcOrd="2" destOrd="0" parTransId="{B27E1457-5E42-4CC6-86B9-2EDF8CB64699}" sibTransId="{85F5DB86-79A3-470D-8006-557EFDBB83F0}"/>
    <dgm:cxn modelId="{8919DC26-C182-4D56-B3C3-73B0D041A404}" type="presOf" srcId="{8C712BFE-4D81-4DE1-86F5-EBBF098E4E4D}" destId="{C4DF54B0-4842-489B-880B-E855317CEEE9}" srcOrd="1" destOrd="0" presId="urn:microsoft.com/office/officeart/2005/8/layout/pyramid1"/>
    <dgm:cxn modelId="{49EA323A-479A-4745-81C7-C8CFC0C104E1}" type="presOf" srcId="{009A8637-6AB7-4D3C-8A61-E84273AAD5D5}" destId="{08BA1632-7099-48F5-8A75-06733F9E88C8}" srcOrd="1" destOrd="0" presId="urn:microsoft.com/office/officeart/2005/8/layout/pyramid1"/>
    <dgm:cxn modelId="{CFC95D3A-4F86-4D20-9A1C-3A07A48A595C}" type="presOf" srcId="{40458F27-30F9-4E20-9028-CAEF8851360A}" destId="{48E9181A-6DC1-4FF4-AF19-8D186ED65A5D}" srcOrd="1" destOrd="0" presId="urn:microsoft.com/office/officeart/2005/8/layout/pyramid1"/>
    <dgm:cxn modelId="{724A124A-9F60-40C3-97EF-15E951CCF84B}" srcId="{6644875A-1CD4-4958-A5C6-59D8759076DA}" destId="{40458F27-30F9-4E20-9028-CAEF8851360A}" srcOrd="5" destOrd="0" parTransId="{06D5D724-4D48-4368-926B-DD84D0C94BB5}" sibTransId="{5F2675F1-940D-4741-8DA8-859F79E01269}"/>
    <dgm:cxn modelId="{BC777B4D-D86D-482B-BCEB-781142982816}" srcId="{6644875A-1CD4-4958-A5C6-59D8759076DA}" destId="{8C712BFE-4D81-4DE1-86F5-EBBF098E4E4D}" srcOrd="4" destOrd="0" parTransId="{2577E270-77DB-4208-A279-7592C6BC9A12}" sibTransId="{DE0E55B0-EB16-4572-946F-23E6C42949D4}"/>
    <dgm:cxn modelId="{DA5AD550-303F-46ED-8F3F-2076071B2104}" type="presOf" srcId="{40458F27-30F9-4E20-9028-CAEF8851360A}" destId="{2C2AB6E8-2BA2-459C-AFDE-DCA10F287485}" srcOrd="0" destOrd="0" presId="urn:microsoft.com/office/officeart/2005/8/layout/pyramid1"/>
    <dgm:cxn modelId="{F4674554-1036-4F10-8EF8-5B29618A9088}" type="presOf" srcId="{009A8637-6AB7-4D3C-8A61-E84273AAD5D5}" destId="{209ED89B-CC8D-49F2-9E86-18C1819070E7}" srcOrd="0" destOrd="0" presId="urn:microsoft.com/office/officeart/2005/8/layout/pyramid1"/>
    <dgm:cxn modelId="{4BA7E657-CDBC-48E9-8CA5-96EA229265A3}" type="presOf" srcId="{0959E82C-C347-4C9C-A3FB-DA26DE63BC9E}" destId="{D9BD6C68-743F-4872-AB68-A8261D3B59A6}" srcOrd="1" destOrd="0" presId="urn:microsoft.com/office/officeart/2005/8/layout/pyramid1"/>
    <dgm:cxn modelId="{71FF7C94-06F5-4B52-8828-6F716289DB5B}" srcId="{6644875A-1CD4-4958-A5C6-59D8759076DA}" destId="{4C18168D-CEEB-4217-8C5F-A813896133CA}" srcOrd="1" destOrd="0" parTransId="{902C3881-7A9E-4373-9A5A-1C0BB521C480}" sibTransId="{174D4312-82B4-47E3-A50C-E518D93DA026}"/>
    <dgm:cxn modelId="{44BA3C9D-D87B-47E9-BA2E-48044E23854A}" type="presOf" srcId="{4C18168D-CEEB-4217-8C5F-A813896133CA}" destId="{5D3A6A4B-7F2F-43F2-92A5-DCC65D2DC365}" srcOrd="1" destOrd="0" presId="urn:microsoft.com/office/officeart/2005/8/layout/pyramid1"/>
    <dgm:cxn modelId="{2FF1439D-45EC-4C91-B16C-27AEE7CCD71A}" type="presOf" srcId="{4C18168D-CEEB-4217-8C5F-A813896133CA}" destId="{0928B369-0A2E-402A-8DFE-0B4A2DDFD5EF}" srcOrd="0" destOrd="0" presId="urn:microsoft.com/office/officeart/2005/8/layout/pyramid1"/>
    <dgm:cxn modelId="{9359A7A2-80A0-45E8-B488-6AE9C9F5CA84}" type="presOf" srcId="{6BC99AC8-80A4-4FE3-AC4F-D1F37499F251}" destId="{90A430B2-82CE-4442-AB7B-733354443466}" srcOrd="0" destOrd="0" presId="urn:microsoft.com/office/officeart/2005/8/layout/pyramid1"/>
    <dgm:cxn modelId="{D50628AB-40B1-4BA1-8E49-124A87E2CFDF}" type="presOf" srcId="{8C712BFE-4D81-4DE1-86F5-EBBF098E4E4D}" destId="{98E81020-05B0-4C66-83BA-015A8F5FD589}" srcOrd="0" destOrd="0" presId="urn:microsoft.com/office/officeart/2005/8/layout/pyramid1"/>
    <dgm:cxn modelId="{A0E904BC-EB2B-4CF2-8781-37EBD9261638}" type="presOf" srcId="{6BC99AC8-80A4-4FE3-AC4F-D1F37499F251}" destId="{9FE134AA-21DF-4324-876D-9E5E5A0D654A}" srcOrd="1" destOrd="0" presId="urn:microsoft.com/office/officeart/2005/8/layout/pyramid1"/>
    <dgm:cxn modelId="{94E223ED-355D-4668-BA74-BACE3BFD37FC}" type="presOf" srcId="{6644875A-1CD4-4958-A5C6-59D8759076DA}" destId="{5638E63F-E1F5-4CB7-B358-BD96FC362726}" srcOrd="0" destOrd="0" presId="urn:microsoft.com/office/officeart/2005/8/layout/pyramid1"/>
    <dgm:cxn modelId="{6CB188F4-25FC-4B4E-8173-E60BDBE3B665}" srcId="{6644875A-1CD4-4958-A5C6-59D8759076DA}" destId="{009A8637-6AB7-4D3C-8A61-E84273AAD5D5}" srcOrd="0" destOrd="0" parTransId="{64CE5897-8D59-4368-A756-9D9BB01E57F0}" sibTransId="{66D1A876-43C0-4B40-8979-2BD11C286F95}"/>
    <dgm:cxn modelId="{FAF87EFA-F024-4229-BE20-915A9138A0DA}" type="presOf" srcId="{0959E82C-C347-4C9C-A3FB-DA26DE63BC9E}" destId="{1D30FEC5-CB1D-4E04-9E49-B82D2175D2E2}" srcOrd="0" destOrd="0" presId="urn:microsoft.com/office/officeart/2005/8/layout/pyramid1"/>
    <dgm:cxn modelId="{30BBCFBC-A676-43A5-A68D-923B1E21CFC9}" type="presParOf" srcId="{5638E63F-E1F5-4CB7-B358-BD96FC362726}" destId="{37644EEE-5FDB-461A-A89D-AF92C89A4769}" srcOrd="0" destOrd="0" presId="urn:microsoft.com/office/officeart/2005/8/layout/pyramid1"/>
    <dgm:cxn modelId="{339B3D39-4011-4478-87A1-2E2DB3A52FDA}" type="presParOf" srcId="{37644EEE-5FDB-461A-A89D-AF92C89A4769}" destId="{209ED89B-CC8D-49F2-9E86-18C1819070E7}" srcOrd="0" destOrd="0" presId="urn:microsoft.com/office/officeart/2005/8/layout/pyramid1"/>
    <dgm:cxn modelId="{FACEC9C3-1822-4A5C-BEF8-9C74BB2AC648}" type="presParOf" srcId="{37644EEE-5FDB-461A-A89D-AF92C89A4769}" destId="{08BA1632-7099-48F5-8A75-06733F9E88C8}" srcOrd="1" destOrd="0" presId="urn:microsoft.com/office/officeart/2005/8/layout/pyramid1"/>
    <dgm:cxn modelId="{26CC8E97-6A0A-4732-ABC9-1D9ADE362180}" type="presParOf" srcId="{5638E63F-E1F5-4CB7-B358-BD96FC362726}" destId="{28A7AACD-70CA-491F-85D8-03AF9581E11A}" srcOrd="1" destOrd="0" presId="urn:microsoft.com/office/officeart/2005/8/layout/pyramid1"/>
    <dgm:cxn modelId="{8A45E3BF-2980-4472-A043-75E79C130E9B}" type="presParOf" srcId="{28A7AACD-70CA-491F-85D8-03AF9581E11A}" destId="{0928B369-0A2E-402A-8DFE-0B4A2DDFD5EF}" srcOrd="0" destOrd="0" presId="urn:microsoft.com/office/officeart/2005/8/layout/pyramid1"/>
    <dgm:cxn modelId="{19BEDF30-2C56-4D75-848C-8FF85C1E5959}" type="presParOf" srcId="{28A7AACD-70CA-491F-85D8-03AF9581E11A}" destId="{5D3A6A4B-7F2F-43F2-92A5-DCC65D2DC365}" srcOrd="1" destOrd="0" presId="urn:microsoft.com/office/officeart/2005/8/layout/pyramid1"/>
    <dgm:cxn modelId="{D681E3FF-B2D7-4184-886E-68FC5D50B96A}" type="presParOf" srcId="{5638E63F-E1F5-4CB7-B358-BD96FC362726}" destId="{ECCD02C8-261C-41DB-A6FE-1FBAA6964E61}" srcOrd="2" destOrd="0" presId="urn:microsoft.com/office/officeart/2005/8/layout/pyramid1"/>
    <dgm:cxn modelId="{22361104-C42B-49D1-9A0D-E9284CD5B31B}" type="presParOf" srcId="{ECCD02C8-261C-41DB-A6FE-1FBAA6964E61}" destId="{1D30FEC5-CB1D-4E04-9E49-B82D2175D2E2}" srcOrd="0" destOrd="0" presId="urn:microsoft.com/office/officeart/2005/8/layout/pyramid1"/>
    <dgm:cxn modelId="{BB31173F-E6D2-4BC8-BDB6-CCE1C56D43BA}" type="presParOf" srcId="{ECCD02C8-261C-41DB-A6FE-1FBAA6964E61}" destId="{D9BD6C68-743F-4872-AB68-A8261D3B59A6}" srcOrd="1" destOrd="0" presId="urn:microsoft.com/office/officeart/2005/8/layout/pyramid1"/>
    <dgm:cxn modelId="{260249F0-1061-4741-A51E-DAC509407030}" type="presParOf" srcId="{5638E63F-E1F5-4CB7-B358-BD96FC362726}" destId="{C1588997-52BA-47EA-BE1E-1520B3DE1320}" srcOrd="3" destOrd="0" presId="urn:microsoft.com/office/officeart/2005/8/layout/pyramid1"/>
    <dgm:cxn modelId="{19038949-1691-4BDE-9CFE-01B69F431E3C}" type="presParOf" srcId="{C1588997-52BA-47EA-BE1E-1520B3DE1320}" destId="{90A430B2-82CE-4442-AB7B-733354443466}" srcOrd="0" destOrd="0" presId="urn:microsoft.com/office/officeart/2005/8/layout/pyramid1"/>
    <dgm:cxn modelId="{D103B02E-FE7C-4406-A262-DAB01BA59835}" type="presParOf" srcId="{C1588997-52BA-47EA-BE1E-1520B3DE1320}" destId="{9FE134AA-21DF-4324-876D-9E5E5A0D654A}" srcOrd="1" destOrd="0" presId="urn:microsoft.com/office/officeart/2005/8/layout/pyramid1"/>
    <dgm:cxn modelId="{B0475C2E-486B-478B-B699-D86E2C944839}" type="presParOf" srcId="{5638E63F-E1F5-4CB7-B358-BD96FC362726}" destId="{40261E9A-F814-40BD-8E4E-943A33642B74}" srcOrd="4" destOrd="0" presId="urn:microsoft.com/office/officeart/2005/8/layout/pyramid1"/>
    <dgm:cxn modelId="{ABBBCA61-8CAF-4491-A248-E03D923E1E7F}" type="presParOf" srcId="{40261E9A-F814-40BD-8E4E-943A33642B74}" destId="{98E81020-05B0-4C66-83BA-015A8F5FD589}" srcOrd="0" destOrd="0" presId="urn:microsoft.com/office/officeart/2005/8/layout/pyramid1"/>
    <dgm:cxn modelId="{0CC7ABCA-AB1D-4A04-B9BA-590451EA319B}" type="presParOf" srcId="{40261E9A-F814-40BD-8E4E-943A33642B74}" destId="{C4DF54B0-4842-489B-880B-E855317CEEE9}" srcOrd="1" destOrd="0" presId="urn:microsoft.com/office/officeart/2005/8/layout/pyramid1"/>
    <dgm:cxn modelId="{2FFFF874-B707-4540-9A00-8CEEA49C0912}" type="presParOf" srcId="{5638E63F-E1F5-4CB7-B358-BD96FC362726}" destId="{93225476-27E2-4D99-9D0A-E3C90CAFD3DB}" srcOrd="5" destOrd="0" presId="urn:microsoft.com/office/officeart/2005/8/layout/pyramid1"/>
    <dgm:cxn modelId="{42D7D445-9738-40F9-B1A0-0545B364E730}" type="presParOf" srcId="{93225476-27E2-4D99-9D0A-E3C90CAFD3DB}" destId="{2C2AB6E8-2BA2-459C-AFDE-DCA10F287485}" srcOrd="0" destOrd="0" presId="urn:microsoft.com/office/officeart/2005/8/layout/pyramid1"/>
    <dgm:cxn modelId="{B57D532D-52B7-493E-B7B9-2692AB307135}" type="presParOf" srcId="{93225476-27E2-4D99-9D0A-E3C90CAFD3DB}" destId="{48E9181A-6DC1-4FF4-AF19-8D186ED65A5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A17BBC-0F0A-47E3-8FE5-EDE9C17F6D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14ED34-6E0E-446E-B23E-925CDFD8ADB3}">
      <dgm:prSet phldrT="[Text]"/>
      <dgm:spPr>
        <a:xfrm rot="10800000">
          <a:off x="0" y="1842"/>
          <a:ext cx="8128000" cy="1495464"/>
        </a:xfrm>
        <a:prstGeom prst="upArrowCallou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Rehabbed and Ready</a:t>
          </a:r>
        </a:p>
      </dgm:t>
    </dgm:pt>
    <dgm:pt modelId="{F382400F-C196-49CA-8F4B-907785A69D3A}" type="parTrans" cxnId="{12E31090-0860-4B27-BA73-637F9CD34AAE}">
      <dgm:prSet/>
      <dgm:spPr/>
      <dgm:t>
        <a:bodyPr/>
        <a:lstStyle/>
        <a:p>
          <a:endParaRPr lang="en-US"/>
        </a:p>
      </dgm:t>
    </dgm:pt>
    <dgm:pt modelId="{7FD7FCFA-4271-47FB-BB10-3E756CB7D46E}" type="sibTrans" cxnId="{12E31090-0860-4B27-BA73-637F9CD34AAE}">
      <dgm:prSet/>
      <dgm:spPr/>
      <dgm:t>
        <a:bodyPr/>
        <a:lstStyle/>
        <a:p>
          <a:endParaRPr lang="en-US"/>
        </a:p>
      </dgm:t>
    </dgm:pt>
    <dgm:pt modelId="{471EEA30-8A17-4220-B094-A0E75EF5C32D}">
      <dgm:prSet phldrT="[Text]"/>
      <dgm:spPr>
        <a:xfrm>
          <a:off x="0" y="534128"/>
          <a:ext cx="8128000" cy="447143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Full Rehab Scope</a:t>
          </a:r>
        </a:p>
      </dgm:t>
    </dgm:pt>
    <dgm:pt modelId="{5B05438F-E0FC-4AAB-95ED-5F0BA7245A3B}" type="parTrans" cxnId="{18A331DB-0ABA-4297-8D9D-C41DA4713245}">
      <dgm:prSet/>
      <dgm:spPr/>
      <dgm:t>
        <a:bodyPr/>
        <a:lstStyle/>
        <a:p>
          <a:endParaRPr lang="en-US"/>
        </a:p>
      </dgm:t>
    </dgm:pt>
    <dgm:pt modelId="{904C85A2-2B5F-49A1-8CEC-D716EFF5BD70}" type="sibTrans" cxnId="{18A331DB-0ABA-4297-8D9D-C41DA4713245}">
      <dgm:prSet/>
      <dgm:spPr/>
      <dgm:t>
        <a:bodyPr/>
        <a:lstStyle/>
        <a:p>
          <a:endParaRPr lang="en-US"/>
        </a:p>
      </dgm:t>
    </dgm:pt>
    <dgm:pt modelId="{F1461465-9BF6-4ABF-8DE6-4F9DD35D43CC}">
      <dgm:prSet phldrT="[Text]"/>
      <dgm:spPr>
        <a:xfrm rot="10800000">
          <a:off x="0" y="1482721"/>
          <a:ext cx="8128000" cy="1495464"/>
        </a:xfrm>
        <a:prstGeom prst="upArrowCallou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White boxing</a:t>
          </a:r>
        </a:p>
      </dgm:t>
    </dgm:pt>
    <dgm:pt modelId="{4F9879BD-24BC-4CAA-B9AD-827C3E57D952}" type="parTrans" cxnId="{BE5578C4-08E2-422B-80B1-2263D1248668}">
      <dgm:prSet/>
      <dgm:spPr/>
      <dgm:t>
        <a:bodyPr/>
        <a:lstStyle/>
        <a:p>
          <a:endParaRPr lang="en-US"/>
        </a:p>
      </dgm:t>
    </dgm:pt>
    <dgm:pt modelId="{FBC7EFF9-4AEE-4186-AE9E-4D30C94362ED}" type="sibTrans" cxnId="{BE5578C4-08E2-422B-80B1-2263D1248668}">
      <dgm:prSet/>
      <dgm:spPr/>
      <dgm:t>
        <a:bodyPr/>
        <a:lstStyle/>
        <a:p>
          <a:endParaRPr lang="en-US"/>
        </a:p>
      </dgm:t>
    </dgm:pt>
    <dgm:pt modelId="{093B6F7D-2BBB-4A58-BE8F-23F6CBD070F5}">
      <dgm:prSet phldrT="[Text]"/>
      <dgm:spPr>
        <a:xfrm>
          <a:off x="0" y="2007629"/>
          <a:ext cx="8128000" cy="447143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Limited Rehab Scope</a:t>
          </a:r>
        </a:p>
      </dgm:t>
    </dgm:pt>
    <dgm:pt modelId="{FB362A0E-91A1-4E8B-978C-E1626C50A3A4}" type="parTrans" cxnId="{BCD9B977-8149-4758-A899-9578F128D896}">
      <dgm:prSet/>
      <dgm:spPr/>
      <dgm:t>
        <a:bodyPr/>
        <a:lstStyle/>
        <a:p>
          <a:endParaRPr lang="en-US"/>
        </a:p>
      </dgm:t>
    </dgm:pt>
    <dgm:pt modelId="{F8D2289B-93A0-4616-9988-22F58D1A1E9D}" type="sibTrans" cxnId="{BCD9B977-8149-4758-A899-9578F128D896}">
      <dgm:prSet/>
      <dgm:spPr/>
      <dgm:t>
        <a:bodyPr/>
        <a:lstStyle/>
        <a:p>
          <a:endParaRPr lang="en-US"/>
        </a:p>
      </dgm:t>
    </dgm:pt>
    <dgm:pt modelId="{1C1048AA-1F0A-45EF-AEED-844999017E5C}">
      <dgm:prSet phldrT="[Text]"/>
      <dgm:spPr>
        <a:xfrm rot="10800000">
          <a:off x="0" y="2963601"/>
          <a:ext cx="8128000" cy="1495464"/>
        </a:xfrm>
        <a:prstGeom prst="upArrowCallou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Partial Rehab</a:t>
          </a:r>
        </a:p>
      </dgm:t>
    </dgm:pt>
    <dgm:pt modelId="{73AA4CC1-AC9C-4420-8AB3-E17E4C103A5F}" type="parTrans" cxnId="{D91D0A4C-4548-4749-A325-0F45AB0BDB92}">
      <dgm:prSet/>
      <dgm:spPr/>
      <dgm:t>
        <a:bodyPr/>
        <a:lstStyle/>
        <a:p>
          <a:endParaRPr lang="en-US"/>
        </a:p>
      </dgm:t>
    </dgm:pt>
    <dgm:pt modelId="{8617CBDD-2539-4E43-895F-6742945F8841}" type="sibTrans" cxnId="{D91D0A4C-4548-4749-A325-0F45AB0BDB92}">
      <dgm:prSet/>
      <dgm:spPr/>
      <dgm:t>
        <a:bodyPr/>
        <a:lstStyle/>
        <a:p>
          <a:endParaRPr lang="en-US"/>
        </a:p>
      </dgm:t>
    </dgm:pt>
    <dgm:pt modelId="{06E9F79A-3C44-4B72-AF30-291CDBF4D745}">
      <dgm:prSet phldrT="[Text]"/>
      <dgm:spPr>
        <a:xfrm>
          <a:off x="0" y="3488509"/>
          <a:ext cx="8128000" cy="447143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Major Components Only</a:t>
          </a:r>
        </a:p>
      </dgm:t>
    </dgm:pt>
    <dgm:pt modelId="{1C5A1DB7-4B32-48F4-9638-668FD66A2E6B}" type="parTrans" cxnId="{B448AEFC-A55D-4ACB-81BD-2ED672BAFF18}">
      <dgm:prSet/>
      <dgm:spPr/>
      <dgm:t>
        <a:bodyPr/>
        <a:lstStyle/>
        <a:p>
          <a:endParaRPr lang="en-US"/>
        </a:p>
      </dgm:t>
    </dgm:pt>
    <dgm:pt modelId="{63427604-F23C-464F-91B0-6A68C7596D78}" type="sibTrans" cxnId="{B448AEFC-A55D-4ACB-81BD-2ED672BAFF18}">
      <dgm:prSet/>
      <dgm:spPr/>
      <dgm:t>
        <a:bodyPr/>
        <a:lstStyle/>
        <a:p>
          <a:endParaRPr lang="en-US"/>
        </a:p>
      </dgm:t>
    </dgm:pt>
    <dgm:pt modelId="{824CAA76-AADC-4FF2-BF3C-26BAABB937C9}">
      <dgm:prSet phldrT="[Text]"/>
      <dgm:spPr>
        <a:xfrm>
          <a:off x="0" y="4444481"/>
          <a:ext cx="8128000" cy="972343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Exterior Only Rehab</a:t>
          </a:r>
        </a:p>
      </dgm:t>
    </dgm:pt>
    <dgm:pt modelId="{2CE2A8FD-5DB0-465E-81B9-F16DE59DAAC7}" type="parTrans" cxnId="{06518D51-6CDC-43D6-81D5-E7405147626B}">
      <dgm:prSet/>
      <dgm:spPr/>
      <dgm:t>
        <a:bodyPr/>
        <a:lstStyle/>
        <a:p>
          <a:endParaRPr lang="en-US"/>
        </a:p>
      </dgm:t>
    </dgm:pt>
    <dgm:pt modelId="{0BB25D10-721A-4895-8E1A-41AA0F0DAFCB}" type="sibTrans" cxnId="{06518D51-6CDC-43D6-81D5-E7405147626B}">
      <dgm:prSet/>
      <dgm:spPr/>
      <dgm:t>
        <a:bodyPr/>
        <a:lstStyle/>
        <a:p>
          <a:endParaRPr lang="en-US"/>
        </a:p>
      </dgm:t>
    </dgm:pt>
    <dgm:pt modelId="{75BD4120-57CF-4371-A50B-6D9AFA8D457C}">
      <dgm:prSet phldrT="[Text]"/>
      <dgm:spPr>
        <a:xfrm>
          <a:off x="0" y="4950099"/>
          <a:ext cx="8128000" cy="447278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Exterior Updates Only</a:t>
          </a:r>
        </a:p>
      </dgm:t>
    </dgm:pt>
    <dgm:pt modelId="{84AE81C4-BB35-4746-ABD7-258D4D5BA754}" type="parTrans" cxnId="{DD1B170B-0CD7-41AA-87FA-7479456EFB36}">
      <dgm:prSet/>
      <dgm:spPr/>
      <dgm:t>
        <a:bodyPr/>
        <a:lstStyle/>
        <a:p>
          <a:endParaRPr lang="en-US"/>
        </a:p>
      </dgm:t>
    </dgm:pt>
    <dgm:pt modelId="{574B20FA-BA77-4EC3-9623-5BCDFFFF8801}" type="sibTrans" cxnId="{DD1B170B-0CD7-41AA-87FA-7479456EFB36}">
      <dgm:prSet/>
      <dgm:spPr/>
      <dgm:t>
        <a:bodyPr/>
        <a:lstStyle/>
        <a:p>
          <a:endParaRPr lang="en-US"/>
        </a:p>
      </dgm:t>
    </dgm:pt>
    <dgm:pt modelId="{2BE32447-D6B2-49C1-9729-7EACE9D17A67}" type="pres">
      <dgm:prSet presAssocID="{5FA17BBC-0F0A-47E3-8FE5-EDE9C17F6D1F}" presName="Name0" presStyleCnt="0">
        <dgm:presLayoutVars>
          <dgm:dir/>
          <dgm:animLvl val="lvl"/>
          <dgm:resizeHandles val="exact"/>
        </dgm:presLayoutVars>
      </dgm:prSet>
      <dgm:spPr/>
    </dgm:pt>
    <dgm:pt modelId="{EB069B13-3421-42AD-B432-FC43CAFD2EE7}" type="pres">
      <dgm:prSet presAssocID="{824CAA76-AADC-4FF2-BF3C-26BAABB937C9}" presName="boxAndChildren" presStyleCnt="0"/>
      <dgm:spPr/>
    </dgm:pt>
    <dgm:pt modelId="{F1291B6D-7FE2-47DE-BD06-82CD559774BA}" type="pres">
      <dgm:prSet presAssocID="{824CAA76-AADC-4FF2-BF3C-26BAABB937C9}" presName="parentTextBox" presStyleLbl="node1" presStyleIdx="0" presStyleCnt="4"/>
      <dgm:spPr/>
    </dgm:pt>
    <dgm:pt modelId="{6AA93467-2C2D-478B-92B5-FBE86B3DFD9E}" type="pres">
      <dgm:prSet presAssocID="{824CAA76-AADC-4FF2-BF3C-26BAABB937C9}" presName="entireBox" presStyleLbl="node1" presStyleIdx="0" presStyleCnt="4"/>
      <dgm:spPr/>
    </dgm:pt>
    <dgm:pt modelId="{C281904A-C90B-41B3-808B-D4A0C1C3AD0D}" type="pres">
      <dgm:prSet presAssocID="{824CAA76-AADC-4FF2-BF3C-26BAABB937C9}" presName="descendantBox" presStyleCnt="0"/>
      <dgm:spPr/>
    </dgm:pt>
    <dgm:pt modelId="{F4554212-27BB-4CF8-B2D3-852212A07EAA}" type="pres">
      <dgm:prSet presAssocID="{75BD4120-57CF-4371-A50B-6D9AFA8D457C}" presName="childTextBox" presStyleLbl="fgAccFollowNode1" presStyleIdx="0" presStyleCnt="4">
        <dgm:presLayoutVars>
          <dgm:bulletEnabled val="1"/>
        </dgm:presLayoutVars>
      </dgm:prSet>
      <dgm:spPr/>
    </dgm:pt>
    <dgm:pt modelId="{0395383C-B6E4-4E7B-B57A-F80083FBBEBF}" type="pres">
      <dgm:prSet presAssocID="{8617CBDD-2539-4E43-895F-6742945F8841}" presName="sp" presStyleCnt="0"/>
      <dgm:spPr/>
    </dgm:pt>
    <dgm:pt modelId="{B17FC17C-4F27-4D33-BEE3-B8919684C25D}" type="pres">
      <dgm:prSet presAssocID="{1C1048AA-1F0A-45EF-AEED-844999017E5C}" presName="arrowAndChildren" presStyleCnt="0"/>
      <dgm:spPr/>
    </dgm:pt>
    <dgm:pt modelId="{98E634CC-E732-4774-8360-316609C5C0BB}" type="pres">
      <dgm:prSet presAssocID="{1C1048AA-1F0A-45EF-AEED-844999017E5C}" presName="parentTextArrow" presStyleLbl="node1" presStyleIdx="0" presStyleCnt="4"/>
      <dgm:spPr/>
    </dgm:pt>
    <dgm:pt modelId="{DC5A8D93-8290-4C4A-90A5-7C6EA169D967}" type="pres">
      <dgm:prSet presAssocID="{1C1048AA-1F0A-45EF-AEED-844999017E5C}" presName="arrow" presStyleLbl="node1" presStyleIdx="1" presStyleCnt="4"/>
      <dgm:spPr/>
    </dgm:pt>
    <dgm:pt modelId="{509565A5-6675-4075-8AD9-D2952A16D40B}" type="pres">
      <dgm:prSet presAssocID="{1C1048AA-1F0A-45EF-AEED-844999017E5C}" presName="descendantArrow" presStyleCnt="0"/>
      <dgm:spPr/>
    </dgm:pt>
    <dgm:pt modelId="{D3AA2108-B306-4029-9303-71B4809C10D5}" type="pres">
      <dgm:prSet presAssocID="{06E9F79A-3C44-4B72-AF30-291CDBF4D745}" presName="childTextArrow" presStyleLbl="fgAccFollowNode1" presStyleIdx="1" presStyleCnt="4">
        <dgm:presLayoutVars>
          <dgm:bulletEnabled val="1"/>
        </dgm:presLayoutVars>
      </dgm:prSet>
      <dgm:spPr/>
    </dgm:pt>
    <dgm:pt modelId="{13137575-D131-4A60-B846-78B828BDFE80}" type="pres">
      <dgm:prSet presAssocID="{FBC7EFF9-4AEE-4186-AE9E-4D30C94362ED}" presName="sp" presStyleCnt="0"/>
      <dgm:spPr/>
    </dgm:pt>
    <dgm:pt modelId="{7EE6589B-C988-4E30-8015-55010A3543ED}" type="pres">
      <dgm:prSet presAssocID="{F1461465-9BF6-4ABF-8DE6-4F9DD35D43CC}" presName="arrowAndChildren" presStyleCnt="0"/>
      <dgm:spPr/>
    </dgm:pt>
    <dgm:pt modelId="{A1E1FB4B-24A3-433A-9054-B0EC5F2484BE}" type="pres">
      <dgm:prSet presAssocID="{F1461465-9BF6-4ABF-8DE6-4F9DD35D43CC}" presName="parentTextArrow" presStyleLbl="node1" presStyleIdx="1" presStyleCnt="4"/>
      <dgm:spPr/>
    </dgm:pt>
    <dgm:pt modelId="{F50729C4-A747-4B3B-A3E4-663E03C04E8C}" type="pres">
      <dgm:prSet presAssocID="{F1461465-9BF6-4ABF-8DE6-4F9DD35D43CC}" presName="arrow" presStyleLbl="node1" presStyleIdx="2" presStyleCnt="4"/>
      <dgm:spPr/>
    </dgm:pt>
    <dgm:pt modelId="{894D6271-599F-4B03-ACAC-CB50510A2A4A}" type="pres">
      <dgm:prSet presAssocID="{F1461465-9BF6-4ABF-8DE6-4F9DD35D43CC}" presName="descendantArrow" presStyleCnt="0"/>
      <dgm:spPr/>
    </dgm:pt>
    <dgm:pt modelId="{E587B6F9-B565-45DD-9806-46E5634BAEB8}" type="pres">
      <dgm:prSet presAssocID="{093B6F7D-2BBB-4A58-BE8F-23F6CBD070F5}" presName="childTextArrow" presStyleLbl="fgAccFollowNode1" presStyleIdx="2" presStyleCnt="4">
        <dgm:presLayoutVars>
          <dgm:bulletEnabled val="1"/>
        </dgm:presLayoutVars>
      </dgm:prSet>
      <dgm:spPr/>
    </dgm:pt>
    <dgm:pt modelId="{5A9466FA-243E-452D-B51F-656531909DA9}" type="pres">
      <dgm:prSet presAssocID="{7FD7FCFA-4271-47FB-BB10-3E756CB7D46E}" presName="sp" presStyleCnt="0"/>
      <dgm:spPr/>
    </dgm:pt>
    <dgm:pt modelId="{9EC5AEFA-62C2-4368-8FCC-79C9E65D4279}" type="pres">
      <dgm:prSet presAssocID="{BA14ED34-6E0E-446E-B23E-925CDFD8ADB3}" presName="arrowAndChildren" presStyleCnt="0"/>
      <dgm:spPr/>
    </dgm:pt>
    <dgm:pt modelId="{CC2A13EA-F531-4636-B2EB-518A67E3DEBB}" type="pres">
      <dgm:prSet presAssocID="{BA14ED34-6E0E-446E-B23E-925CDFD8ADB3}" presName="parentTextArrow" presStyleLbl="node1" presStyleIdx="2" presStyleCnt="4"/>
      <dgm:spPr/>
    </dgm:pt>
    <dgm:pt modelId="{F275DB8E-E55E-4C4B-9276-1AF627C06DBE}" type="pres">
      <dgm:prSet presAssocID="{BA14ED34-6E0E-446E-B23E-925CDFD8ADB3}" presName="arrow" presStyleLbl="node1" presStyleIdx="3" presStyleCnt="4"/>
      <dgm:spPr/>
    </dgm:pt>
    <dgm:pt modelId="{4FAB89A3-411B-44E7-935C-DA4D5EF8619D}" type="pres">
      <dgm:prSet presAssocID="{BA14ED34-6E0E-446E-B23E-925CDFD8ADB3}" presName="descendantArrow" presStyleCnt="0"/>
      <dgm:spPr/>
    </dgm:pt>
    <dgm:pt modelId="{12BDDD5B-331C-4090-870A-56CC23E92E06}" type="pres">
      <dgm:prSet presAssocID="{471EEA30-8A17-4220-B094-A0E75EF5C32D}" presName="childTextArrow" presStyleLbl="fgAccFollowNode1" presStyleIdx="3" presStyleCnt="4" custLinFactNeighborX="2500" custLinFactNeighborY="1650">
        <dgm:presLayoutVars>
          <dgm:bulletEnabled val="1"/>
        </dgm:presLayoutVars>
      </dgm:prSet>
      <dgm:spPr/>
    </dgm:pt>
  </dgm:ptLst>
  <dgm:cxnLst>
    <dgm:cxn modelId="{DD1B170B-0CD7-41AA-87FA-7479456EFB36}" srcId="{824CAA76-AADC-4FF2-BF3C-26BAABB937C9}" destId="{75BD4120-57CF-4371-A50B-6D9AFA8D457C}" srcOrd="0" destOrd="0" parTransId="{84AE81C4-BB35-4746-ABD7-258D4D5BA754}" sibTransId="{574B20FA-BA77-4EC3-9623-5BCDFFFF8801}"/>
    <dgm:cxn modelId="{67181527-A931-4B66-985A-C7186D65A071}" type="presOf" srcId="{824CAA76-AADC-4FF2-BF3C-26BAABB937C9}" destId="{6AA93467-2C2D-478B-92B5-FBE86B3DFD9E}" srcOrd="1" destOrd="0" presId="urn:microsoft.com/office/officeart/2005/8/layout/process4"/>
    <dgm:cxn modelId="{2BA14C41-7DE7-4D82-879A-F9E1517D308C}" type="presOf" srcId="{093B6F7D-2BBB-4A58-BE8F-23F6CBD070F5}" destId="{E587B6F9-B565-45DD-9806-46E5634BAEB8}" srcOrd="0" destOrd="0" presId="urn:microsoft.com/office/officeart/2005/8/layout/process4"/>
    <dgm:cxn modelId="{797ABA66-6554-489A-91EA-1F16B54C4AF3}" type="presOf" srcId="{1C1048AA-1F0A-45EF-AEED-844999017E5C}" destId="{98E634CC-E732-4774-8360-316609C5C0BB}" srcOrd="0" destOrd="0" presId="urn:microsoft.com/office/officeart/2005/8/layout/process4"/>
    <dgm:cxn modelId="{E136F867-EECA-4E8F-89BD-40359519A614}" type="presOf" srcId="{471EEA30-8A17-4220-B094-A0E75EF5C32D}" destId="{12BDDD5B-331C-4090-870A-56CC23E92E06}" srcOrd="0" destOrd="0" presId="urn:microsoft.com/office/officeart/2005/8/layout/process4"/>
    <dgm:cxn modelId="{D91D0A4C-4548-4749-A325-0F45AB0BDB92}" srcId="{5FA17BBC-0F0A-47E3-8FE5-EDE9C17F6D1F}" destId="{1C1048AA-1F0A-45EF-AEED-844999017E5C}" srcOrd="2" destOrd="0" parTransId="{73AA4CC1-AC9C-4420-8AB3-E17E4C103A5F}" sibTransId="{8617CBDD-2539-4E43-895F-6742945F8841}"/>
    <dgm:cxn modelId="{06518D51-6CDC-43D6-81D5-E7405147626B}" srcId="{5FA17BBC-0F0A-47E3-8FE5-EDE9C17F6D1F}" destId="{824CAA76-AADC-4FF2-BF3C-26BAABB937C9}" srcOrd="3" destOrd="0" parTransId="{2CE2A8FD-5DB0-465E-81B9-F16DE59DAAC7}" sibTransId="{0BB25D10-721A-4895-8E1A-41AA0F0DAFCB}"/>
    <dgm:cxn modelId="{C856D755-D8E7-43E5-95C8-946C856D803E}" type="presOf" srcId="{1C1048AA-1F0A-45EF-AEED-844999017E5C}" destId="{DC5A8D93-8290-4C4A-90A5-7C6EA169D967}" srcOrd="1" destOrd="0" presId="urn:microsoft.com/office/officeart/2005/8/layout/process4"/>
    <dgm:cxn modelId="{BCD9B977-8149-4758-A899-9578F128D896}" srcId="{F1461465-9BF6-4ABF-8DE6-4F9DD35D43CC}" destId="{093B6F7D-2BBB-4A58-BE8F-23F6CBD070F5}" srcOrd="0" destOrd="0" parTransId="{FB362A0E-91A1-4E8B-978C-E1626C50A3A4}" sibTransId="{F8D2289B-93A0-4616-9988-22F58D1A1E9D}"/>
    <dgm:cxn modelId="{7D5BC27C-F37F-48C9-928B-EF2B29C051D6}" type="presOf" srcId="{BA14ED34-6E0E-446E-B23E-925CDFD8ADB3}" destId="{F275DB8E-E55E-4C4B-9276-1AF627C06DBE}" srcOrd="1" destOrd="0" presId="urn:microsoft.com/office/officeart/2005/8/layout/process4"/>
    <dgm:cxn modelId="{A54CFA80-FC23-4D50-93F9-D2A4AB8E7878}" type="presOf" srcId="{F1461465-9BF6-4ABF-8DE6-4F9DD35D43CC}" destId="{F50729C4-A747-4B3B-A3E4-663E03C04E8C}" srcOrd="1" destOrd="0" presId="urn:microsoft.com/office/officeart/2005/8/layout/process4"/>
    <dgm:cxn modelId="{32634189-FC23-472E-B77A-C87EDA5B2A56}" type="presOf" srcId="{75BD4120-57CF-4371-A50B-6D9AFA8D457C}" destId="{F4554212-27BB-4CF8-B2D3-852212A07EAA}" srcOrd="0" destOrd="0" presId="urn:microsoft.com/office/officeart/2005/8/layout/process4"/>
    <dgm:cxn modelId="{1914388B-17D8-4CD1-B013-2A9C80A5DF10}" type="presOf" srcId="{824CAA76-AADC-4FF2-BF3C-26BAABB937C9}" destId="{F1291B6D-7FE2-47DE-BD06-82CD559774BA}" srcOrd="0" destOrd="0" presId="urn:microsoft.com/office/officeart/2005/8/layout/process4"/>
    <dgm:cxn modelId="{12E31090-0860-4B27-BA73-637F9CD34AAE}" srcId="{5FA17BBC-0F0A-47E3-8FE5-EDE9C17F6D1F}" destId="{BA14ED34-6E0E-446E-B23E-925CDFD8ADB3}" srcOrd="0" destOrd="0" parTransId="{F382400F-C196-49CA-8F4B-907785A69D3A}" sibTransId="{7FD7FCFA-4271-47FB-BB10-3E756CB7D46E}"/>
    <dgm:cxn modelId="{BB0490A4-64E0-4581-BBD9-574C1C296AAB}" type="presOf" srcId="{5FA17BBC-0F0A-47E3-8FE5-EDE9C17F6D1F}" destId="{2BE32447-D6B2-49C1-9729-7EACE9D17A67}" srcOrd="0" destOrd="0" presId="urn:microsoft.com/office/officeart/2005/8/layout/process4"/>
    <dgm:cxn modelId="{B59594A8-D269-4335-9332-561945397B8D}" type="presOf" srcId="{BA14ED34-6E0E-446E-B23E-925CDFD8ADB3}" destId="{CC2A13EA-F531-4636-B2EB-518A67E3DEBB}" srcOrd="0" destOrd="0" presId="urn:microsoft.com/office/officeart/2005/8/layout/process4"/>
    <dgm:cxn modelId="{8D7896AA-282A-4578-80A3-100922FEE825}" type="presOf" srcId="{F1461465-9BF6-4ABF-8DE6-4F9DD35D43CC}" destId="{A1E1FB4B-24A3-433A-9054-B0EC5F2484BE}" srcOrd="0" destOrd="0" presId="urn:microsoft.com/office/officeart/2005/8/layout/process4"/>
    <dgm:cxn modelId="{A4A991B5-9B11-46EA-9E3A-347DD065A401}" type="presOf" srcId="{06E9F79A-3C44-4B72-AF30-291CDBF4D745}" destId="{D3AA2108-B306-4029-9303-71B4809C10D5}" srcOrd="0" destOrd="0" presId="urn:microsoft.com/office/officeart/2005/8/layout/process4"/>
    <dgm:cxn modelId="{BE5578C4-08E2-422B-80B1-2263D1248668}" srcId="{5FA17BBC-0F0A-47E3-8FE5-EDE9C17F6D1F}" destId="{F1461465-9BF6-4ABF-8DE6-4F9DD35D43CC}" srcOrd="1" destOrd="0" parTransId="{4F9879BD-24BC-4CAA-B9AD-827C3E57D952}" sibTransId="{FBC7EFF9-4AEE-4186-AE9E-4D30C94362ED}"/>
    <dgm:cxn modelId="{18A331DB-0ABA-4297-8D9D-C41DA4713245}" srcId="{BA14ED34-6E0E-446E-B23E-925CDFD8ADB3}" destId="{471EEA30-8A17-4220-B094-A0E75EF5C32D}" srcOrd="0" destOrd="0" parTransId="{5B05438F-E0FC-4AAB-95ED-5F0BA7245A3B}" sibTransId="{904C85A2-2B5F-49A1-8CEC-D716EFF5BD70}"/>
    <dgm:cxn modelId="{B448AEFC-A55D-4ACB-81BD-2ED672BAFF18}" srcId="{1C1048AA-1F0A-45EF-AEED-844999017E5C}" destId="{06E9F79A-3C44-4B72-AF30-291CDBF4D745}" srcOrd="0" destOrd="0" parTransId="{1C5A1DB7-4B32-48F4-9638-668FD66A2E6B}" sibTransId="{63427604-F23C-464F-91B0-6A68C7596D78}"/>
    <dgm:cxn modelId="{1F586D06-9C83-460E-B347-DD7573FC5A79}" type="presParOf" srcId="{2BE32447-D6B2-49C1-9729-7EACE9D17A67}" destId="{EB069B13-3421-42AD-B432-FC43CAFD2EE7}" srcOrd="0" destOrd="0" presId="urn:microsoft.com/office/officeart/2005/8/layout/process4"/>
    <dgm:cxn modelId="{86315586-152A-4D6F-B7AC-B060829A4ABB}" type="presParOf" srcId="{EB069B13-3421-42AD-B432-FC43CAFD2EE7}" destId="{F1291B6D-7FE2-47DE-BD06-82CD559774BA}" srcOrd="0" destOrd="0" presId="urn:microsoft.com/office/officeart/2005/8/layout/process4"/>
    <dgm:cxn modelId="{085FBBD9-9FC5-4EC2-B366-884FC78C7B5F}" type="presParOf" srcId="{EB069B13-3421-42AD-B432-FC43CAFD2EE7}" destId="{6AA93467-2C2D-478B-92B5-FBE86B3DFD9E}" srcOrd="1" destOrd="0" presId="urn:microsoft.com/office/officeart/2005/8/layout/process4"/>
    <dgm:cxn modelId="{FDA4AED1-3A42-487B-BE90-36320D5366D1}" type="presParOf" srcId="{EB069B13-3421-42AD-B432-FC43CAFD2EE7}" destId="{C281904A-C90B-41B3-808B-D4A0C1C3AD0D}" srcOrd="2" destOrd="0" presId="urn:microsoft.com/office/officeart/2005/8/layout/process4"/>
    <dgm:cxn modelId="{30B2C238-B1E4-4873-840C-7037A802EFDB}" type="presParOf" srcId="{C281904A-C90B-41B3-808B-D4A0C1C3AD0D}" destId="{F4554212-27BB-4CF8-B2D3-852212A07EAA}" srcOrd="0" destOrd="0" presId="urn:microsoft.com/office/officeart/2005/8/layout/process4"/>
    <dgm:cxn modelId="{656EAE19-F5CD-4A86-B62C-7E4F5ED62034}" type="presParOf" srcId="{2BE32447-D6B2-49C1-9729-7EACE9D17A67}" destId="{0395383C-B6E4-4E7B-B57A-F80083FBBEBF}" srcOrd="1" destOrd="0" presId="urn:microsoft.com/office/officeart/2005/8/layout/process4"/>
    <dgm:cxn modelId="{688FA603-07B3-4107-A24B-2AF79BA1F320}" type="presParOf" srcId="{2BE32447-D6B2-49C1-9729-7EACE9D17A67}" destId="{B17FC17C-4F27-4D33-BEE3-B8919684C25D}" srcOrd="2" destOrd="0" presId="urn:microsoft.com/office/officeart/2005/8/layout/process4"/>
    <dgm:cxn modelId="{59E8EFC6-B38D-4F85-A930-62CC310C794F}" type="presParOf" srcId="{B17FC17C-4F27-4D33-BEE3-B8919684C25D}" destId="{98E634CC-E732-4774-8360-316609C5C0BB}" srcOrd="0" destOrd="0" presId="urn:microsoft.com/office/officeart/2005/8/layout/process4"/>
    <dgm:cxn modelId="{E0884FBC-A9F6-45F8-8D37-CB1AEFA44F59}" type="presParOf" srcId="{B17FC17C-4F27-4D33-BEE3-B8919684C25D}" destId="{DC5A8D93-8290-4C4A-90A5-7C6EA169D967}" srcOrd="1" destOrd="0" presId="urn:microsoft.com/office/officeart/2005/8/layout/process4"/>
    <dgm:cxn modelId="{E1BA0B30-E89E-4F41-B1A5-6F42EB660D42}" type="presParOf" srcId="{B17FC17C-4F27-4D33-BEE3-B8919684C25D}" destId="{509565A5-6675-4075-8AD9-D2952A16D40B}" srcOrd="2" destOrd="0" presId="urn:microsoft.com/office/officeart/2005/8/layout/process4"/>
    <dgm:cxn modelId="{8AD2739E-4B5C-4B55-86D1-15C237EB9F24}" type="presParOf" srcId="{509565A5-6675-4075-8AD9-D2952A16D40B}" destId="{D3AA2108-B306-4029-9303-71B4809C10D5}" srcOrd="0" destOrd="0" presId="urn:microsoft.com/office/officeart/2005/8/layout/process4"/>
    <dgm:cxn modelId="{DD209FE2-2021-4477-BF21-349CAB4D83DE}" type="presParOf" srcId="{2BE32447-D6B2-49C1-9729-7EACE9D17A67}" destId="{13137575-D131-4A60-B846-78B828BDFE80}" srcOrd="3" destOrd="0" presId="urn:microsoft.com/office/officeart/2005/8/layout/process4"/>
    <dgm:cxn modelId="{143A86DF-433C-43EA-9386-248B7094E3DF}" type="presParOf" srcId="{2BE32447-D6B2-49C1-9729-7EACE9D17A67}" destId="{7EE6589B-C988-4E30-8015-55010A3543ED}" srcOrd="4" destOrd="0" presId="urn:microsoft.com/office/officeart/2005/8/layout/process4"/>
    <dgm:cxn modelId="{F45995CB-F0F5-4D3E-8A64-EB25928FD2DF}" type="presParOf" srcId="{7EE6589B-C988-4E30-8015-55010A3543ED}" destId="{A1E1FB4B-24A3-433A-9054-B0EC5F2484BE}" srcOrd="0" destOrd="0" presId="urn:microsoft.com/office/officeart/2005/8/layout/process4"/>
    <dgm:cxn modelId="{084ED0A8-76AD-4E69-A146-F20817568AE1}" type="presParOf" srcId="{7EE6589B-C988-4E30-8015-55010A3543ED}" destId="{F50729C4-A747-4B3B-A3E4-663E03C04E8C}" srcOrd="1" destOrd="0" presId="urn:microsoft.com/office/officeart/2005/8/layout/process4"/>
    <dgm:cxn modelId="{9EB08240-374D-4CF9-B7A2-9435F8372184}" type="presParOf" srcId="{7EE6589B-C988-4E30-8015-55010A3543ED}" destId="{894D6271-599F-4B03-ACAC-CB50510A2A4A}" srcOrd="2" destOrd="0" presId="urn:microsoft.com/office/officeart/2005/8/layout/process4"/>
    <dgm:cxn modelId="{A79AAC53-D390-4DCE-BD70-635175DA6314}" type="presParOf" srcId="{894D6271-599F-4B03-ACAC-CB50510A2A4A}" destId="{E587B6F9-B565-45DD-9806-46E5634BAEB8}" srcOrd="0" destOrd="0" presId="urn:microsoft.com/office/officeart/2005/8/layout/process4"/>
    <dgm:cxn modelId="{924D44FC-439B-4791-8B85-DE474719FAC8}" type="presParOf" srcId="{2BE32447-D6B2-49C1-9729-7EACE9D17A67}" destId="{5A9466FA-243E-452D-B51F-656531909DA9}" srcOrd="5" destOrd="0" presId="urn:microsoft.com/office/officeart/2005/8/layout/process4"/>
    <dgm:cxn modelId="{04D863D5-8EB9-4349-8E93-0A38910D659A}" type="presParOf" srcId="{2BE32447-D6B2-49C1-9729-7EACE9D17A67}" destId="{9EC5AEFA-62C2-4368-8FCC-79C9E65D4279}" srcOrd="6" destOrd="0" presId="urn:microsoft.com/office/officeart/2005/8/layout/process4"/>
    <dgm:cxn modelId="{C8A3862C-61CE-4F10-91E4-0366B03B61F2}" type="presParOf" srcId="{9EC5AEFA-62C2-4368-8FCC-79C9E65D4279}" destId="{CC2A13EA-F531-4636-B2EB-518A67E3DEBB}" srcOrd="0" destOrd="0" presId="urn:microsoft.com/office/officeart/2005/8/layout/process4"/>
    <dgm:cxn modelId="{038C0586-FEC1-4342-A3DF-E97FB20D4FFE}" type="presParOf" srcId="{9EC5AEFA-62C2-4368-8FCC-79C9E65D4279}" destId="{F275DB8E-E55E-4C4B-9276-1AF627C06DBE}" srcOrd="1" destOrd="0" presId="urn:microsoft.com/office/officeart/2005/8/layout/process4"/>
    <dgm:cxn modelId="{73B90F8C-A393-4649-93F5-86F1C9085345}" type="presParOf" srcId="{9EC5AEFA-62C2-4368-8FCC-79C9E65D4279}" destId="{4FAB89A3-411B-44E7-935C-DA4D5EF8619D}" srcOrd="2" destOrd="0" presId="urn:microsoft.com/office/officeart/2005/8/layout/process4"/>
    <dgm:cxn modelId="{051A6F0A-3062-4743-8081-CDB5A76DB120}" type="presParOf" srcId="{4FAB89A3-411B-44E7-935C-DA4D5EF8619D}" destId="{12BDDD5B-331C-4090-870A-56CC23E92E0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CAF6D-191D-455A-9B47-E314DA03AEDA}">
      <dsp:nvSpPr>
        <dsp:cNvPr id="0" name=""/>
        <dsp:cNvSpPr/>
      </dsp:nvSpPr>
      <dsp:spPr>
        <a:xfrm>
          <a:off x="1997273" y="0"/>
          <a:ext cx="798909" cy="476779"/>
        </a:xfrm>
        <a:prstGeom prst="trapezoid">
          <a:avLst>
            <a:gd name="adj" fmla="val 83782"/>
          </a:avLst>
        </a:prstGeom>
        <a:solidFill>
          <a:srgbClr val="0D1178">
            <a:alpha val="55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entury Gothic" panose="020B0502020202020204" pitchFamily="34" charset="0"/>
            </a:rPr>
            <a:t>120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entury Gothic" panose="020B0502020202020204" pitchFamily="34" charset="0"/>
            </a:rPr>
            <a:t>+/SQF</a:t>
          </a:r>
        </a:p>
      </dsp:txBody>
      <dsp:txXfrm>
        <a:off x="1997273" y="0"/>
        <a:ext cx="798909" cy="476779"/>
      </dsp:txXfrm>
    </dsp:sp>
    <dsp:sp modelId="{9A5D1113-BF3A-47D4-8582-B612164637D4}">
      <dsp:nvSpPr>
        <dsp:cNvPr id="0" name=""/>
        <dsp:cNvSpPr/>
      </dsp:nvSpPr>
      <dsp:spPr>
        <a:xfrm>
          <a:off x="1597818" y="476779"/>
          <a:ext cx="1597818" cy="476779"/>
        </a:xfrm>
        <a:prstGeom prst="trapezoid">
          <a:avLst>
            <a:gd name="adj" fmla="val 83782"/>
          </a:avLst>
        </a:prstGeom>
        <a:solidFill>
          <a:srgbClr val="215896">
            <a:alpha val="55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$50.00 – $120.00/SQF</a:t>
          </a:r>
        </a:p>
      </dsp:txBody>
      <dsp:txXfrm>
        <a:off x="1877436" y="476779"/>
        <a:ext cx="1038582" cy="476779"/>
      </dsp:txXfrm>
    </dsp:sp>
    <dsp:sp modelId="{42AB2DE4-CD85-4357-997A-3E2FFE100A6B}">
      <dsp:nvSpPr>
        <dsp:cNvPr id="0" name=""/>
        <dsp:cNvSpPr/>
      </dsp:nvSpPr>
      <dsp:spPr>
        <a:xfrm>
          <a:off x="1198364" y="953558"/>
          <a:ext cx="2396728" cy="476779"/>
        </a:xfrm>
        <a:prstGeom prst="trapezoid">
          <a:avLst>
            <a:gd name="adj" fmla="val 83782"/>
          </a:avLst>
        </a:prstGeom>
        <a:solidFill>
          <a:srgbClr val="2FA190">
            <a:alpha val="55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$30.00 – $50.00 SQF</a:t>
          </a:r>
        </a:p>
      </dsp:txBody>
      <dsp:txXfrm>
        <a:off x="1617791" y="953558"/>
        <a:ext cx="1557873" cy="476779"/>
      </dsp:txXfrm>
    </dsp:sp>
    <dsp:sp modelId="{0F1F74A9-468F-4AC8-AD81-177ED5ED6E4C}">
      <dsp:nvSpPr>
        <dsp:cNvPr id="0" name=""/>
        <dsp:cNvSpPr/>
      </dsp:nvSpPr>
      <dsp:spPr>
        <a:xfrm>
          <a:off x="798909" y="1430337"/>
          <a:ext cx="3195637" cy="476779"/>
        </a:xfrm>
        <a:prstGeom prst="trapezoid">
          <a:avLst>
            <a:gd name="adj" fmla="val 83782"/>
          </a:avLst>
        </a:prstGeom>
        <a:solidFill>
          <a:srgbClr val="3DD13B">
            <a:alpha val="55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$20.00 - $30.00/SQF</a:t>
          </a:r>
        </a:p>
      </dsp:txBody>
      <dsp:txXfrm>
        <a:off x="1358145" y="1430337"/>
        <a:ext cx="2077164" cy="476779"/>
      </dsp:txXfrm>
    </dsp:sp>
    <dsp:sp modelId="{14E9AB1B-1180-4E46-9CF6-76D6456F2E43}">
      <dsp:nvSpPr>
        <dsp:cNvPr id="0" name=""/>
        <dsp:cNvSpPr/>
      </dsp:nvSpPr>
      <dsp:spPr>
        <a:xfrm>
          <a:off x="399454" y="1907116"/>
          <a:ext cx="3994546" cy="476779"/>
        </a:xfrm>
        <a:prstGeom prst="trapezoid">
          <a:avLst>
            <a:gd name="adj" fmla="val 83782"/>
          </a:avLst>
        </a:prstGeom>
        <a:solidFill>
          <a:srgbClr val="BEF691">
            <a:alpha val="55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$15.00 - $20.00/SQF</a:t>
          </a:r>
          <a:endParaRPr lang="en-US" sz="1200" kern="1200" dirty="0"/>
        </a:p>
      </dsp:txBody>
      <dsp:txXfrm>
        <a:off x="1098500" y="1907116"/>
        <a:ext cx="2596455" cy="476779"/>
      </dsp:txXfrm>
    </dsp:sp>
    <dsp:sp modelId="{47369472-EC79-4BF9-9E2A-6C3C6890914D}">
      <dsp:nvSpPr>
        <dsp:cNvPr id="0" name=""/>
        <dsp:cNvSpPr/>
      </dsp:nvSpPr>
      <dsp:spPr>
        <a:xfrm>
          <a:off x="0" y="2383895"/>
          <a:ext cx="4793456" cy="476779"/>
        </a:xfrm>
        <a:prstGeom prst="trapezoid">
          <a:avLst>
            <a:gd name="adj" fmla="val 83782"/>
          </a:avLst>
        </a:prstGeom>
        <a:solidFill>
          <a:srgbClr val="FFFF80">
            <a:alpha val="55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$0.00 - $15.00/SQF</a:t>
          </a:r>
        </a:p>
      </dsp:txBody>
      <dsp:txXfrm>
        <a:off x="838854" y="2383895"/>
        <a:ext cx="3115746" cy="4767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FEB68-BB78-4E52-AD2D-838ACB7F90E8}">
      <dsp:nvSpPr>
        <dsp:cNvPr id="0" name=""/>
        <dsp:cNvSpPr/>
      </dsp:nvSpPr>
      <dsp:spPr>
        <a:xfrm>
          <a:off x="2101947" y="56202"/>
          <a:ext cx="2697699" cy="2697699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2461640" y="528299"/>
        <a:ext cx="1978313" cy="1213964"/>
      </dsp:txXfrm>
    </dsp:sp>
    <dsp:sp modelId="{D786E2CA-5E36-40C8-8FBE-59526635D34B}">
      <dsp:nvSpPr>
        <dsp:cNvPr id="0" name=""/>
        <dsp:cNvSpPr/>
      </dsp:nvSpPr>
      <dsp:spPr>
        <a:xfrm>
          <a:off x="3075367" y="1742264"/>
          <a:ext cx="2697699" cy="2697699"/>
        </a:xfrm>
        <a:prstGeom prst="ellipse">
          <a:avLst/>
        </a:prstGeom>
        <a:solidFill>
          <a:srgbClr val="92D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900414" y="2439170"/>
        <a:ext cx="1618619" cy="1483734"/>
      </dsp:txXfrm>
    </dsp:sp>
    <dsp:sp modelId="{85CDDFC4-F010-4A99-A2F5-281F70A02B64}">
      <dsp:nvSpPr>
        <dsp:cNvPr id="0" name=""/>
        <dsp:cNvSpPr/>
      </dsp:nvSpPr>
      <dsp:spPr>
        <a:xfrm>
          <a:off x="1128527" y="1742264"/>
          <a:ext cx="2697699" cy="2697699"/>
        </a:xfrm>
        <a:prstGeom prst="ellipse">
          <a:avLst/>
        </a:prstGeom>
        <a:solidFill>
          <a:schemeClr val="accent1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382561" y="2439170"/>
        <a:ext cx="1618619" cy="14837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9ED9E-BA56-4EFB-A76E-52BC077927F0}">
      <dsp:nvSpPr>
        <dsp:cNvPr id="0" name=""/>
        <dsp:cNvSpPr/>
      </dsp:nvSpPr>
      <dsp:spPr>
        <a:xfrm>
          <a:off x="2032000" y="0"/>
          <a:ext cx="2032000" cy="1380066"/>
        </a:xfrm>
        <a:prstGeom prst="trapezoid">
          <a:avLst>
            <a:gd name="adj" fmla="val 73620"/>
          </a:avLst>
        </a:prstGeom>
        <a:solidFill>
          <a:srgbClr val="215896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1800" b="1" i="0" u="none" strike="noStrike" kern="1200" cap="none" dirty="0">
            <a:solidFill>
              <a:srgbClr val="000000"/>
            </a:solidFill>
            <a:latin typeface="Century Gothic" panose="020B0502020202020204" pitchFamily="34" charset="0"/>
            <a:ea typeface="Arial"/>
            <a:cs typeface="Arial"/>
            <a:sym typeface="Arial"/>
            <a:rtl val="0"/>
          </a:endParaRPr>
        </a:p>
        <a:p>
          <a:pPr marL="0" marR="0" lvl="0" indent="0" algn="ctr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1800" b="1" i="0" u="none" strike="noStrike" kern="1200" cap="none" dirty="0">
            <a:solidFill>
              <a:srgbClr val="000000"/>
            </a:solidFill>
            <a:latin typeface="Century Gothic" panose="020B0502020202020204" pitchFamily="34" charset="0"/>
            <a:ea typeface="Arial"/>
            <a:cs typeface="Arial"/>
            <a:sym typeface="Arial"/>
            <a:rtl val="0"/>
          </a:endParaRPr>
        </a:p>
        <a:p>
          <a:pPr marL="0" marR="0" lvl="0" indent="0" algn="ctr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i="0" u="none" strike="noStrike" kern="1200" cap="none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  <a:rtl val="0"/>
            </a:rPr>
            <a:t>REHABBED</a:t>
          </a:r>
        </a:p>
        <a:p>
          <a:pPr marL="0" marR="0" lvl="0" indent="0" algn="ctr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i="0" u="none" strike="noStrike" kern="1200" cap="none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  <a:rtl val="0"/>
            </a:rPr>
            <a:t> &amp; READY</a:t>
          </a:r>
        </a:p>
      </dsp:txBody>
      <dsp:txXfrm>
        <a:off x="2032000" y="0"/>
        <a:ext cx="2032000" cy="1380066"/>
      </dsp:txXfrm>
    </dsp:sp>
    <dsp:sp modelId="{0928B369-0A2E-402A-8DFE-0B4A2DDFD5EF}">
      <dsp:nvSpPr>
        <dsp:cNvPr id="0" name=""/>
        <dsp:cNvSpPr/>
      </dsp:nvSpPr>
      <dsp:spPr>
        <a:xfrm>
          <a:off x="1016000" y="1380066"/>
          <a:ext cx="4064000" cy="1380066"/>
        </a:xfrm>
        <a:prstGeom prst="trapezoid">
          <a:avLst>
            <a:gd name="adj" fmla="val 73620"/>
          </a:avLst>
        </a:prstGeom>
        <a:solidFill>
          <a:srgbClr val="3DD13B">
            <a:alpha val="6078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AUCTION</a:t>
          </a:r>
        </a:p>
      </dsp:txBody>
      <dsp:txXfrm>
        <a:off x="1727200" y="1380066"/>
        <a:ext cx="2641600" cy="1380066"/>
      </dsp:txXfrm>
    </dsp:sp>
    <dsp:sp modelId="{9E83AAD7-F488-4693-AD08-943B6DCCC6BE}">
      <dsp:nvSpPr>
        <dsp:cNvPr id="0" name=""/>
        <dsp:cNvSpPr/>
      </dsp:nvSpPr>
      <dsp:spPr>
        <a:xfrm>
          <a:off x="0" y="2760132"/>
          <a:ext cx="6096000" cy="1380066"/>
        </a:xfrm>
        <a:prstGeom prst="trapezoid">
          <a:avLst>
            <a:gd name="adj" fmla="val 73620"/>
          </a:avLst>
        </a:prstGeom>
        <a:solidFill>
          <a:srgbClr val="FFFF80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OWN IT NOW</a:t>
          </a:r>
        </a:p>
      </dsp:txBody>
      <dsp:txXfrm>
        <a:off x="1066799" y="2760132"/>
        <a:ext cx="3962400" cy="13800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9ED89B-CC8D-49F2-9E86-18C1819070E7}">
      <dsp:nvSpPr>
        <dsp:cNvPr id="0" name=""/>
        <dsp:cNvSpPr/>
      </dsp:nvSpPr>
      <dsp:spPr>
        <a:xfrm>
          <a:off x="2540000" y="0"/>
          <a:ext cx="1016000" cy="690033"/>
        </a:xfrm>
        <a:prstGeom prst="trapezoid">
          <a:avLst>
            <a:gd name="adj" fmla="val 73620"/>
          </a:avLst>
        </a:prstGeom>
        <a:solidFill>
          <a:srgbClr val="0D1178">
            <a:alpha val="83137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5334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MARKETING</a:t>
          </a:r>
        </a:p>
      </dsp:txBody>
      <dsp:txXfrm>
        <a:off x="2540000" y="0"/>
        <a:ext cx="1016000" cy="690033"/>
      </dsp:txXfrm>
    </dsp:sp>
    <dsp:sp modelId="{0928B369-0A2E-402A-8DFE-0B4A2DDFD5EF}">
      <dsp:nvSpPr>
        <dsp:cNvPr id="0" name=""/>
        <dsp:cNvSpPr/>
      </dsp:nvSpPr>
      <dsp:spPr>
        <a:xfrm>
          <a:off x="2032000" y="690033"/>
          <a:ext cx="2032000" cy="690033"/>
        </a:xfrm>
        <a:prstGeom prst="trapezoid">
          <a:avLst>
            <a:gd name="adj" fmla="val 73620"/>
          </a:avLst>
        </a:prstGeom>
        <a:solidFill>
          <a:srgbClr val="215896">
            <a:alpha val="60392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REHABBED &amp; READY</a:t>
          </a:r>
        </a:p>
      </dsp:txBody>
      <dsp:txXfrm>
        <a:off x="2387600" y="690033"/>
        <a:ext cx="1320800" cy="690033"/>
      </dsp:txXfrm>
    </dsp:sp>
    <dsp:sp modelId="{1D30FEC5-CB1D-4E04-9E49-B82D2175D2E2}">
      <dsp:nvSpPr>
        <dsp:cNvPr id="0" name=""/>
        <dsp:cNvSpPr/>
      </dsp:nvSpPr>
      <dsp:spPr>
        <a:xfrm>
          <a:off x="1524000" y="1380066"/>
          <a:ext cx="3048000" cy="690033"/>
        </a:xfrm>
        <a:prstGeom prst="trapezoid">
          <a:avLst>
            <a:gd name="adj" fmla="val 73620"/>
          </a:avLst>
        </a:prstGeom>
        <a:solidFill>
          <a:srgbClr val="2FA190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PARTIAL REHABS</a:t>
          </a:r>
        </a:p>
      </dsp:txBody>
      <dsp:txXfrm>
        <a:off x="2057400" y="1380066"/>
        <a:ext cx="1981200" cy="690033"/>
      </dsp:txXfrm>
    </dsp:sp>
    <dsp:sp modelId="{90A430B2-82CE-4442-AB7B-733354443466}">
      <dsp:nvSpPr>
        <dsp:cNvPr id="0" name=""/>
        <dsp:cNvSpPr/>
      </dsp:nvSpPr>
      <dsp:spPr>
        <a:xfrm>
          <a:off x="1016000" y="2070099"/>
          <a:ext cx="4064000" cy="690033"/>
        </a:xfrm>
        <a:prstGeom prst="trapezoid">
          <a:avLst>
            <a:gd name="adj" fmla="val 73620"/>
          </a:avLst>
        </a:prstGeom>
        <a:solidFill>
          <a:srgbClr val="3DD13B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AUCTION</a:t>
          </a:r>
        </a:p>
      </dsp:txBody>
      <dsp:txXfrm>
        <a:off x="1727200" y="2070099"/>
        <a:ext cx="2641600" cy="690033"/>
      </dsp:txXfrm>
    </dsp:sp>
    <dsp:sp modelId="{98E81020-05B0-4C66-83BA-015A8F5FD589}">
      <dsp:nvSpPr>
        <dsp:cNvPr id="0" name=""/>
        <dsp:cNvSpPr/>
      </dsp:nvSpPr>
      <dsp:spPr>
        <a:xfrm>
          <a:off x="508000" y="2760132"/>
          <a:ext cx="5080000" cy="690033"/>
        </a:xfrm>
        <a:prstGeom prst="trapezoid">
          <a:avLst>
            <a:gd name="adj" fmla="val 73620"/>
          </a:avLst>
        </a:prstGeom>
        <a:solidFill>
          <a:srgbClr val="BEF691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OWN IT NOW</a:t>
          </a:r>
        </a:p>
      </dsp:txBody>
      <dsp:txXfrm>
        <a:off x="1396999" y="2760132"/>
        <a:ext cx="3302000" cy="690033"/>
      </dsp:txXfrm>
    </dsp:sp>
    <dsp:sp modelId="{2C2AB6E8-2BA2-459C-AFDE-DCA10F287485}">
      <dsp:nvSpPr>
        <dsp:cNvPr id="0" name=""/>
        <dsp:cNvSpPr/>
      </dsp:nvSpPr>
      <dsp:spPr>
        <a:xfrm>
          <a:off x="0" y="3450165"/>
          <a:ext cx="6095999" cy="690033"/>
        </a:xfrm>
        <a:prstGeom prst="trapezoid">
          <a:avLst>
            <a:gd name="adj" fmla="val 73620"/>
          </a:avLst>
        </a:prstGeom>
        <a:solidFill>
          <a:srgbClr val="FFFF80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BUNDLED SALES</a:t>
          </a:r>
        </a:p>
      </dsp:txBody>
      <dsp:txXfrm>
        <a:off x="1066800" y="3450165"/>
        <a:ext cx="3962400" cy="6900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93467-2C2D-478B-92B5-FBE86B3DFD9E}">
      <dsp:nvSpPr>
        <dsp:cNvPr id="0" name=""/>
        <dsp:cNvSpPr/>
      </dsp:nvSpPr>
      <dsp:spPr>
        <a:xfrm>
          <a:off x="0" y="4444481"/>
          <a:ext cx="6392617" cy="972343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Exterior Only Rehab</a:t>
          </a:r>
        </a:p>
      </dsp:txBody>
      <dsp:txXfrm>
        <a:off x="0" y="4444481"/>
        <a:ext cx="6392617" cy="525065"/>
      </dsp:txXfrm>
    </dsp:sp>
    <dsp:sp modelId="{F4554212-27BB-4CF8-B2D3-852212A07EAA}">
      <dsp:nvSpPr>
        <dsp:cNvPr id="0" name=""/>
        <dsp:cNvSpPr/>
      </dsp:nvSpPr>
      <dsp:spPr>
        <a:xfrm>
          <a:off x="0" y="4950099"/>
          <a:ext cx="6392617" cy="447278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Exterior Updates Only</a:t>
          </a:r>
        </a:p>
      </dsp:txBody>
      <dsp:txXfrm>
        <a:off x="0" y="4950099"/>
        <a:ext cx="6392617" cy="447278"/>
      </dsp:txXfrm>
    </dsp:sp>
    <dsp:sp modelId="{DC5A8D93-8290-4C4A-90A5-7C6EA169D967}">
      <dsp:nvSpPr>
        <dsp:cNvPr id="0" name=""/>
        <dsp:cNvSpPr/>
      </dsp:nvSpPr>
      <dsp:spPr>
        <a:xfrm rot="10800000">
          <a:off x="0" y="2963601"/>
          <a:ext cx="6392617" cy="1495464"/>
        </a:xfrm>
        <a:prstGeom prst="upArrowCallou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Partial Rehab</a:t>
          </a:r>
        </a:p>
      </dsp:txBody>
      <dsp:txXfrm rot="-10800000">
        <a:off x="0" y="3147440"/>
        <a:ext cx="6392617" cy="341069"/>
      </dsp:txXfrm>
    </dsp:sp>
    <dsp:sp modelId="{D3AA2108-B306-4029-9303-71B4809C10D5}">
      <dsp:nvSpPr>
        <dsp:cNvPr id="0" name=""/>
        <dsp:cNvSpPr/>
      </dsp:nvSpPr>
      <dsp:spPr>
        <a:xfrm>
          <a:off x="0" y="3488509"/>
          <a:ext cx="6392617" cy="447143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Major Components Only</a:t>
          </a:r>
        </a:p>
      </dsp:txBody>
      <dsp:txXfrm>
        <a:off x="0" y="3488509"/>
        <a:ext cx="6392617" cy="447143"/>
      </dsp:txXfrm>
    </dsp:sp>
    <dsp:sp modelId="{F50729C4-A747-4B3B-A3E4-663E03C04E8C}">
      <dsp:nvSpPr>
        <dsp:cNvPr id="0" name=""/>
        <dsp:cNvSpPr/>
      </dsp:nvSpPr>
      <dsp:spPr>
        <a:xfrm rot="10800000">
          <a:off x="0" y="1482721"/>
          <a:ext cx="6392617" cy="1495464"/>
        </a:xfrm>
        <a:prstGeom prst="upArrowCallou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White boxing</a:t>
          </a:r>
        </a:p>
      </dsp:txBody>
      <dsp:txXfrm rot="-10800000">
        <a:off x="0" y="1666560"/>
        <a:ext cx="6392617" cy="341069"/>
      </dsp:txXfrm>
    </dsp:sp>
    <dsp:sp modelId="{E587B6F9-B565-45DD-9806-46E5634BAEB8}">
      <dsp:nvSpPr>
        <dsp:cNvPr id="0" name=""/>
        <dsp:cNvSpPr/>
      </dsp:nvSpPr>
      <dsp:spPr>
        <a:xfrm>
          <a:off x="0" y="2007629"/>
          <a:ext cx="6392617" cy="447143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Limited Rehab Scope</a:t>
          </a:r>
        </a:p>
      </dsp:txBody>
      <dsp:txXfrm>
        <a:off x="0" y="2007629"/>
        <a:ext cx="6392617" cy="447143"/>
      </dsp:txXfrm>
    </dsp:sp>
    <dsp:sp modelId="{F275DB8E-E55E-4C4B-9276-1AF627C06DBE}">
      <dsp:nvSpPr>
        <dsp:cNvPr id="0" name=""/>
        <dsp:cNvSpPr/>
      </dsp:nvSpPr>
      <dsp:spPr>
        <a:xfrm rot="10800000">
          <a:off x="0" y="1842"/>
          <a:ext cx="6392617" cy="1495464"/>
        </a:xfrm>
        <a:prstGeom prst="upArrowCallou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Rehabbed and Ready</a:t>
          </a:r>
        </a:p>
      </dsp:txBody>
      <dsp:txXfrm rot="-10800000">
        <a:off x="0" y="185681"/>
        <a:ext cx="6392617" cy="341069"/>
      </dsp:txXfrm>
    </dsp:sp>
    <dsp:sp modelId="{12BDDD5B-331C-4090-870A-56CC23E92E06}">
      <dsp:nvSpPr>
        <dsp:cNvPr id="0" name=""/>
        <dsp:cNvSpPr/>
      </dsp:nvSpPr>
      <dsp:spPr>
        <a:xfrm>
          <a:off x="0" y="534128"/>
          <a:ext cx="6392617" cy="447143"/>
        </a:xfrm>
        <a:prstGeom prst="rect">
          <a:avLst/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Full Rehab Scope</a:t>
          </a:r>
        </a:p>
      </dsp:txBody>
      <dsp:txXfrm>
        <a:off x="0" y="534128"/>
        <a:ext cx="6392617" cy="447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03202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051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039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5196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2007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332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412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547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370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632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092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08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427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717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8092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3092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2559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1673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389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5100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790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4070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965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2083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5840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0427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398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777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0737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1390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15040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5608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425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741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221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406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48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314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16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721425" y="3785246"/>
            <a:ext cx="52166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1pPr>
            <a:lvl2pPr lvl="1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2pPr>
            <a:lvl3pPr lvl="2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3pPr>
            <a:lvl4pPr lvl="3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4pPr>
            <a:lvl5pPr lvl="4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5pPr>
            <a:lvl6pPr lvl="5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6pPr>
            <a:lvl7pPr lvl="6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7pPr>
            <a:lvl8pPr lvl="7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8pPr>
            <a:lvl9pPr lvl="8">
              <a:spcBef>
                <a:spcPts val="0"/>
              </a:spcBef>
              <a:buClr>
                <a:srgbClr val="2185C5"/>
              </a:buClr>
              <a:buSzPct val="100000"/>
              <a:defRPr sz="4800">
                <a:solidFill>
                  <a:srgbClr val="2185C5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5938246" y="3377550"/>
            <a:ext cx="7218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6659860" y="3377550"/>
            <a:ext cx="7218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-1" y="3377550"/>
            <a:ext cx="7218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721424" y="3377550"/>
            <a:ext cx="5216699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0"/>
            <a:ext cx="9144000" cy="53238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None/>
              <a:defRPr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/>
          <p:nvPr/>
        </p:nvSpPr>
        <p:spPr>
          <a:xfrm>
            <a:off x="3047703" y="5323800"/>
            <a:ext cx="30477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6096270" y="5323800"/>
            <a:ext cx="30477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" y="5323800"/>
            <a:ext cx="30477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1710425" y="2882400"/>
            <a:ext cx="57236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 i="1"/>
            </a:lvl1pPr>
            <a:lvl2pPr lvl="1" algn="ctr" rtl="0">
              <a:spcBef>
                <a:spcPts val="0"/>
              </a:spcBef>
              <a:defRPr i="1"/>
            </a:lvl2pPr>
            <a:lvl3pPr lvl="2" algn="ctr" rtl="0">
              <a:spcBef>
                <a:spcPts val="0"/>
              </a:spcBef>
              <a:defRPr i="1"/>
            </a:lvl3pPr>
            <a:lvl4pPr lvl="3" algn="ctr" rtl="0">
              <a:spcBef>
                <a:spcPts val="0"/>
              </a:spcBef>
              <a:defRPr i="1"/>
            </a:lvl4pPr>
            <a:lvl5pPr lvl="4" algn="ctr" rtl="0">
              <a:spcBef>
                <a:spcPts val="0"/>
              </a:spcBef>
              <a:defRPr i="1"/>
            </a:lvl5pPr>
            <a:lvl6pPr lvl="5" algn="ctr" rtl="0">
              <a:spcBef>
                <a:spcPts val="0"/>
              </a:spcBef>
              <a:defRPr i="1"/>
            </a:lvl6pPr>
            <a:lvl7pPr lvl="6" algn="ctr" rtl="0">
              <a:spcBef>
                <a:spcPts val="0"/>
              </a:spcBef>
              <a:defRPr i="1"/>
            </a:lvl7pPr>
            <a:lvl8pPr lvl="7" algn="ctr" rtl="0">
              <a:spcBef>
                <a:spcPts val="0"/>
              </a:spcBef>
              <a:defRPr i="1"/>
            </a:lvl8pPr>
            <a:lvl9pPr lvl="8" algn="ctr">
              <a:spcBef>
                <a:spcPts val="0"/>
              </a:spcBef>
              <a:defRPr i="1"/>
            </a:lvl9pPr>
          </a:lstStyle>
          <a:p>
            <a:endParaRPr/>
          </a:p>
        </p:txBody>
      </p:sp>
      <p:sp>
        <p:nvSpPr>
          <p:cNvPr id="23" name="Shape 23"/>
          <p:cNvSpPr txBox="1"/>
          <p:nvPr/>
        </p:nvSpPr>
        <p:spPr>
          <a:xfrm>
            <a:off x="3593400" y="1575225"/>
            <a:ext cx="1957200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9600" b="1">
                <a:solidFill>
                  <a:srgbClr val="97ABBC"/>
                </a:solidFill>
              </a:rPr>
              <a:t>“</a:t>
            </a:r>
          </a:p>
        </p:txBody>
      </p:sp>
      <p:sp>
        <p:nvSpPr>
          <p:cNvPr id="24" name="Shape 24"/>
          <p:cNvSpPr/>
          <p:nvPr/>
        </p:nvSpPr>
        <p:spPr>
          <a:xfrm>
            <a:off x="5723283" y="2132900"/>
            <a:ext cx="17103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7434176" y="2132900"/>
            <a:ext cx="17103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2132900"/>
            <a:ext cx="17103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1710424" y="2132900"/>
            <a:ext cx="17103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7356366" y="6755100"/>
            <a:ext cx="8936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8250311" y="6755100"/>
            <a:ext cx="8936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0" y="6755100"/>
            <a:ext cx="8936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893709" y="6755100"/>
            <a:ext cx="64626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 background">
    <p:bg>
      <p:bgPr>
        <a:solidFill>
          <a:srgbClr val="2185C5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7356366" y="6755100"/>
            <a:ext cx="8936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8250311" y="6755100"/>
            <a:ext cx="8936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0" y="6755100"/>
            <a:ext cx="893699" cy="102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893709" y="6755100"/>
            <a:ext cx="64626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91CF7-BDD3-429E-8FE9-F212BB30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FEDEB-6CBD-476A-A53E-855798E90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FA6F9-B35C-4D13-9CB5-3AD9E69BE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BD2EE-A0BA-4765-87E8-933CA24BB4C7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3C48D-2060-493A-86A9-ADE89FF33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D3268-1B98-4874-8442-CD94A37A0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C494-9C5A-487D-BFF4-2B93A0EBD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1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E32C-CE20-46A5-BF6E-15052457A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7EDEF2-A3DF-435C-AFAB-01BB108F5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E4C6-D6CD-4D33-9F5F-E225E41D5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55943-4305-465C-87B5-CB80A57433C3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56924-9A93-498A-82CE-E11685828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BE5BB-2946-413C-ABC1-5AD76D68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B6C2-DDF0-48D2-A612-3E1517ED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8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97ABBC"/>
              </a:buClr>
              <a:buSzPct val="1000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93700" y="1831450"/>
            <a:ext cx="6462600" cy="473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77480"/>
              </a:buClr>
              <a:buSzPct val="100000"/>
              <a:buFont typeface="Lato"/>
              <a:buChar char="▷"/>
              <a:defRPr sz="3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480"/>
              </a:spcBef>
              <a:buClr>
                <a:srgbClr val="677480"/>
              </a:buClr>
              <a:buSzPct val="100000"/>
              <a:buFont typeface="Lato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360"/>
              </a:spcBef>
              <a:buClr>
                <a:srgbClr val="677480"/>
              </a:buClr>
              <a:buSzPct val="100000"/>
              <a:buFont typeface="Lato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6" r:id="rId4"/>
    <p:sldLayoutId id="2147483657" r:id="rId5"/>
    <p:sldLayoutId id="2147483659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ctrTitle"/>
          </p:nvPr>
        </p:nvSpPr>
        <p:spPr>
          <a:xfrm>
            <a:off x="522765" y="3763731"/>
            <a:ext cx="7131657" cy="1546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/>
              <a:t>SALES STRATEGIES FOR LOW DEMAND HOUSING MARKETS: THE DETROIT EXPERIENCE</a:t>
            </a:r>
            <a:endParaRPr lang="en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22" y="5852161"/>
            <a:ext cx="975772" cy="6859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9EE349-98F7-4CAA-9C78-299F8B1E4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06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ctrTitle"/>
          </p:nvPr>
        </p:nvSpPr>
        <p:spPr>
          <a:xfrm>
            <a:off x="685800" y="2655750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 dirty="0">
                <a:solidFill>
                  <a:srgbClr val="7ECEFD"/>
                </a:solidFill>
              </a:rPr>
              <a:t>2.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AN EVOLVING LAND BANK INVENTORY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286998348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84A0B-884E-4700-A15B-F3B1EC02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24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521CB-37D9-40C0-B445-C15D4F38B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74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AC27C9-E55F-4510-A83A-D3F78F2DB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12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rrow: Right 44">
            <a:extLst>
              <a:ext uri="{FF2B5EF4-FFF2-40B4-BE49-F238E27FC236}">
                <a16:creationId xmlns:a16="http://schemas.microsoft.com/office/drawing/2014/main" id="{1CAD2BE1-31C0-4053-867A-C8D9F7EDE9AB}"/>
              </a:ext>
            </a:extLst>
          </p:cNvPr>
          <p:cNvSpPr/>
          <p:nvPr/>
        </p:nvSpPr>
        <p:spPr>
          <a:xfrm rot="16200000">
            <a:off x="6591149" y="3272554"/>
            <a:ext cx="2273696" cy="687391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CB911D8-3A5A-4B4F-AFD1-EF2E668D48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244500"/>
              </p:ext>
            </p:extLst>
          </p:nvPr>
        </p:nvGraphicFramePr>
        <p:xfrm>
          <a:off x="3165367" y="1869469"/>
          <a:ext cx="4793456" cy="286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3B259-C770-48F3-96A0-4978FFA604F0}"/>
              </a:ext>
            </a:extLst>
          </p:cNvPr>
          <p:cNvCxnSpPr>
            <a:cxnSpLocks/>
          </p:cNvCxnSpPr>
          <p:nvPr/>
        </p:nvCxnSpPr>
        <p:spPr>
          <a:xfrm>
            <a:off x="1094174" y="2355679"/>
            <a:ext cx="482979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6EDF2C-0A39-469E-8770-3BAE0D8B273B}"/>
              </a:ext>
            </a:extLst>
          </p:cNvPr>
          <p:cNvCxnSpPr>
            <a:cxnSpLocks/>
          </p:cNvCxnSpPr>
          <p:nvPr/>
        </p:nvCxnSpPr>
        <p:spPr>
          <a:xfrm>
            <a:off x="1094174" y="2830739"/>
            <a:ext cx="52298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ABFD30-DF0A-41C1-B8C3-3BDEB69D782B}"/>
              </a:ext>
            </a:extLst>
          </p:cNvPr>
          <p:cNvCxnSpPr>
            <a:cxnSpLocks/>
          </p:cNvCxnSpPr>
          <p:nvPr/>
        </p:nvCxnSpPr>
        <p:spPr>
          <a:xfrm flipV="1">
            <a:off x="1094174" y="3313059"/>
            <a:ext cx="5644186" cy="861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6F7BB8-42C6-4042-9ECF-7CF2643C523D}"/>
              </a:ext>
            </a:extLst>
          </p:cNvPr>
          <p:cNvCxnSpPr>
            <a:cxnSpLocks/>
          </p:cNvCxnSpPr>
          <p:nvPr/>
        </p:nvCxnSpPr>
        <p:spPr>
          <a:xfrm>
            <a:off x="1094174" y="3777403"/>
            <a:ext cx="6033521" cy="34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8F5D91-E324-4EF2-A093-2EB0D3BE4C60}"/>
              </a:ext>
            </a:extLst>
          </p:cNvPr>
          <p:cNvCxnSpPr>
            <a:cxnSpLocks/>
          </p:cNvCxnSpPr>
          <p:nvPr/>
        </p:nvCxnSpPr>
        <p:spPr>
          <a:xfrm>
            <a:off x="1094174" y="4259488"/>
            <a:ext cx="6437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DB5573E-F87B-4292-AD6C-BC3A84EC6965}"/>
              </a:ext>
            </a:extLst>
          </p:cNvPr>
          <p:cNvCxnSpPr>
            <a:cxnSpLocks/>
          </p:cNvCxnSpPr>
          <p:nvPr/>
        </p:nvCxnSpPr>
        <p:spPr>
          <a:xfrm>
            <a:off x="1094174" y="4743395"/>
            <a:ext cx="6833621" cy="34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C1D9C54-19F0-4496-8F53-E74BFD8936FD}"/>
              </a:ext>
            </a:extLst>
          </p:cNvPr>
          <p:cNvSpPr txBox="1"/>
          <p:nvPr/>
        </p:nvSpPr>
        <p:spPr>
          <a:xfrm>
            <a:off x="1953713" y="2044187"/>
            <a:ext cx="22467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entury Gothic" panose="020B0502020202020204" pitchFamily="34" charset="0"/>
              </a:rPr>
              <a:t>INFILL INQUIRIES BEGIN</a:t>
            </a:r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2A4F6E-127B-44AA-B072-1E2512703D05}"/>
              </a:ext>
            </a:extLst>
          </p:cNvPr>
          <p:cNvSpPr txBox="1"/>
          <p:nvPr/>
        </p:nvSpPr>
        <p:spPr>
          <a:xfrm>
            <a:off x="1942460" y="2482483"/>
            <a:ext cx="28577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entury Gothic" panose="020B0502020202020204" pitchFamily="34" charset="0"/>
              </a:rPr>
              <a:t>DEMOLITION RARELY NECESSARY</a:t>
            </a:r>
          </a:p>
          <a:p>
            <a:endParaRPr lang="en-US" sz="1050" b="1" dirty="0"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36A7F4-D5B0-4A51-9710-C0DF8EA94836}"/>
              </a:ext>
            </a:extLst>
          </p:cNvPr>
          <p:cNvSpPr txBox="1"/>
          <p:nvPr/>
        </p:nvSpPr>
        <p:spPr>
          <a:xfrm>
            <a:off x="1935853" y="2968944"/>
            <a:ext cx="22645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entury Gothic" panose="020B0502020202020204" pitchFamily="34" charset="0"/>
              </a:rPr>
              <a:t>FOR PROFIT REHAB POSSIBLE</a:t>
            </a:r>
          </a:p>
          <a:p>
            <a:endParaRPr lang="en-US" sz="1050" b="1" dirty="0"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F99C37-B084-4F2C-B74E-A0BB6E1EF0AE}"/>
              </a:ext>
            </a:extLst>
          </p:cNvPr>
          <p:cNvSpPr txBox="1"/>
          <p:nvPr/>
        </p:nvSpPr>
        <p:spPr>
          <a:xfrm>
            <a:off x="1909862" y="3448243"/>
            <a:ext cx="23707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entury Gothic" panose="020B0502020202020204" pitchFamily="34" charset="0"/>
              </a:rPr>
              <a:t>TYPICAL AUCTION INVENTORY</a:t>
            </a:r>
          </a:p>
          <a:p>
            <a:endParaRPr lang="en-US" sz="1050" b="1" dirty="0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E8347F-D7D3-448A-A2F3-3598B59F145C}"/>
              </a:ext>
            </a:extLst>
          </p:cNvPr>
          <p:cNvSpPr txBox="1"/>
          <p:nvPr/>
        </p:nvSpPr>
        <p:spPr>
          <a:xfrm>
            <a:off x="1909811" y="3910932"/>
            <a:ext cx="19987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entury Gothic" panose="020B0502020202020204" pitchFamily="34" charset="0"/>
              </a:rPr>
              <a:t>TYPICAL OIN INVENTORY</a:t>
            </a:r>
          </a:p>
          <a:p>
            <a:endParaRPr lang="en-US" sz="1050" b="1" dirty="0"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BC05B7-E118-46B2-AF8E-5C3848ACBE0A}"/>
              </a:ext>
            </a:extLst>
          </p:cNvPr>
          <p:cNvSpPr txBox="1"/>
          <p:nvPr/>
        </p:nvSpPr>
        <p:spPr>
          <a:xfrm>
            <a:off x="1870799" y="4359595"/>
            <a:ext cx="15787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entury Gothic" panose="020B0502020202020204" pitchFamily="34" charset="0"/>
              </a:rPr>
              <a:t>LIMITED TOOLS</a:t>
            </a:r>
          </a:p>
          <a:p>
            <a:endParaRPr lang="en-US" sz="1050" b="1" dirty="0"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E37A91-6599-4313-AE03-DC200C8C086C}"/>
              </a:ext>
            </a:extLst>
          </p:cNvPr>
          <p:cNvSpPr txBox="1"/>
          <p:nvPr/>
        </p:nvSpPr>
        <p:spPr>
          <a:xfrm rot="16200000">
            <a:off x="6775567" y="3554749"/>
            <a:ext cx="193425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b="1" dirty="0">
                <a:latin typeface="Century Gothic" panose="020B0502020202020204" pitchFamily="34" charset="0"/>
              </a:rPr>
              <a:t>OPPORTUNITIES FOR INTERVENTION</a:t>
            </a:r>
            <a:endParaRPr lang="en-US" sz="788" b="1" dirty="0"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C68B39-C0FC-4443-8354-09B98FF0E45C}"/>
              </a:ext>
            </a:extLst>
          </p:cNvPr>
          <p:cNvSpPr txBox="1"/>
          <p:nvPr/>
        </p:nvSpPr>
        <p:spPr>
          <a:xfrm>
            <a:off x="1015852" y="1898889"/>
            <a:ext cx="82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entury Gothic" panose="020B0502020202020204" pitchFamily="34" charset="0"/>
              </a:rPr>
              <a:t>0.3%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FD7C5C-98AD-4ADE-96DC-EA965259A708}"/>
              </a:ext>
            </a:extLst>
          </p:cNvPr>
          <p:cNvSpPr txBox="1"/>
          <p:nvPr/>
        </p:nvSpPr>
        <p:spPr>
          <a:xfrm>
            <a:off x="1003523" y="2325353"/>
            <a:ext cx="82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entury Gothic" panose="020B0502020202020204" pitchFamily="34" charset="0"/>
              </a:rPr>
              <a:t>0.7%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C31786-1E15-479D-BA6A-0EF033C2EFC5}"/>
              </a:ext>
            </a:extLst>
          </p:cNvPr>
          <p:cNvSpPr txBox="1"/>
          <p:nvPr/>
        </p:nvSpPr>
        <p:spPr>
          <a:xfrm>
            <a:off x="957279" y="2818903"/>
            <a:ext cx="94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entury Gothic" panose="020B0502020202020204" pitchFamily="34" charset="0"/>
              </a:rPr>
              <a:t>4.1%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194208-C0C2-4149-9352-A1153E5D4210}"/>
              </a:ext>
            </a:extLst>
          </p:cNvPr>
          <p:cNvSpPr txBox="1"/>
          <p:nvPr/>
        </p:nvSpPr>
        <p:spPr>
          <a:xfrm>
            <a:off x="994195" y="3299807"/>
            <a:ext cx="94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entury Gothic" panose="020B0502020202020204" pitchFamily="34" charset="0"/>
              </a:rPr>
              <a:t>10.5%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A4741D-D56D-4FBB-B1F4-809268B1428D}"/>
              </a:ext>
            </a:extLst>
          </p:cNvPr>
          <p:cNvSpPr txBox="1"/>
          <p:nvPr/>
        </p:nvSpPr>
        <p:spPr>
          <a:xfrm>
            <a:off x="1015852" y="3753306"/>
            <a:ext cx="94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entury Gothic" panose="020B0502020202020204" pitchFamily="34" charset="0"/>
              </a:rPr>
              <a:t>25.1%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2616B-6686-4BFA-825B-FA87E8A6D444}"/>
              </a:ext>
            </a:extLst>
          </p:cNvPr>
          <p:cNvSpPr txBox="1"/>
          <p:nvPr/>
        </p:nvSpPr>
        <p:spPr>
          <a:xfrm>
            <a:off x="994195" y="4241747"/>
            <a:ext cx="94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entury Gothic" panose="020B0502020202020204" pitchFamily="34" charset="0"/>
              </a:rPr>
              <a:t>59.4%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09A7272-6816-4181-9FBD-7FE655CEAB81}"/>
              </a:ext>
            </a:extLst>
          </p:cNvPr>
          <p:cNvSpPr txBox="1"/>
          <p:nvPr/>
        </p:nvSpPr>
        <p:spPr>
          <a:xfrm>
            <a:off x="942780" y="2167454"/>
            <a:ext cx="990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" dirty="0">
                <a:latin typeface="Century Gothic" panose="020B0502020202020204" pitchFamily="34" charset="0"/>
              </a:rPr>
              <a:t>PERCENT OF SALVAGEABLE </a:t>
            </a:r>
          </a:p>
          <a:p>
            <a:pPr algn="ctr"/>
            <a:r>
              <a:rPr lang="en-US" sz="450" dirty="0">
                <a:latin typeface="Century Gothic" panose="020B0502020202020204" pitchFamily="34" charset="0"/>
              </a:rPr>
              <a:t>STRUCTURES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FB6CC1-48FA-4454-B4C7-870334231617}"/>
              </a:ext>
            </a:extLst>
          </p:cNvPr>
          <p:cNvSpPr txBox="1"/>
          <p:nvPr/>
        </p:nvSpPr>
        <p:spPr>
          <a:xfrm>
            <a:off x="928009" y="2593394"/>
            <a:ext cx="990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" dirty="0">
                <a:latin typeface="Century Gothic" panose="020B0502020202020204" pitchFamily="34" charset="0"/>
              </a:rPr>
              <a:t>PERCENT OF SALVAGEABLE </a:t>
            </a:r>
          </a:p>
          <a:p>
            <a:pPr algn="ctr"/>
            <a:r>
              <a:rPr lang="en-US" sz="450" dirty="0">
                <a:latin typeface="Century Gothic" panose="020B0502020202020204" pitchFamily="34" charset="0"/>
              </a:rPr>
              <a:t>STRUCTURES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699262-4C52-49DB-8CA6-4B160132E2E6}"/>
              </a:ext>
            </a:extLst>
          </p:cNvPr>
          <p:cNvSpPr txBox="1"/>
          <p:nvPr/>
        </p:nvSpPr>
        <p:spPr>
          <a:xfrm>
            <a:off x="945160" y="3101223"/>
            <a:ext cx="990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" dirty="0">
                <a:latin typeface="Century Gothic" panose="020B0502020202020204" pitchFamily="34" charset="0"/>
              </a:rPr>
              <a:t>PERCENT OF SALVAGEABLE </a:t>
            </a:r>
          </a:p>
          <a:p>
            <a:pPr algn="ctr"/>
            <a:r>
              <a:rPr lang="en-US" sz="450" dirty="0">
                <a:latin typeface="Century Gothic" panose="020B0502020202020204" pitchFamily="34" charset="0"/>
              </a:rPr>
              <a:t>STRUCTURES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2BC5065-DDB6-4F82-A84C-7215E5D27EB8}"/>
              </a:ext>
            </a:extLst>
          </p:cNvPr>
          <p:cNvSpPr txBox="1"/>
          <p:nvPr/>
        </p:nvSpPr>
        <p:spPr>
          <a:xfrm>
            <a:off x="967510" y="3574885"/>
            <a:ext cx="990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" dirty="0">
                <a:latin typeface="Century Gothic" panose="020B0502020202020204" pitchFamily="34" charset="0"/>
              </a:rPr>
              <a:t>PERCENT OF SALVAGEABLE </a:t>
            </a:r>
          </a:p>
          <a:p>
            <a:pPr algn="ctr"/>
            <a:r>
              <a:rPr lang="en-US" sz="450" dirty="0">
                <a:latin typeface="Century Gothic" panose="020B0502020202020204" pitchFamily="34" charset="0"/>
              </a:rPr>
              <a:t>STRUCTURES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634E8C-EEF2-4553-B711-0AB99266155F}"/>
              </a:ext>
            </a:extLst>
          </p:cNvPr>
          <p:cNvSpPr txBox="1"/>
          <p:nvPr/>
        </p:nvSpPr>
        <p:spPr>
          <a:xfrm>
            <a:off x="928009" y="4048547"/>
            <a:ext cx="990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" dirty="0">
                <a:latin typeface="Century Gothic" panose="020B0502020202020204" pitchFamily="34" charset="0"/>
              </a:rPr>
              <a:t>PERCENT OF SALVAGEABLE </a:t>
            </a:r>
          </a:p>
          <a:p>
            <a:pPr algn="ctr"/>
            <a:r>
              <a:rPr lang="en-US" sz="450" dirty="0">
                <a:latin typeface="Century Gothic" panose="020B0502020202020204" pitchFamily="34" charset="0"/>
              </a:rPr>
              <a:t>STRUCTURES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4D2F2FA-87EE-46F5-A846-9143C3EA8190}"/>
              </a:ext>
            </a:extLst>
          </p:cNvPr>
          <p:cNvSpPr txBox="1"/>
          <p:nvPr/>
        </p:nvSpPr>
        <p:spPr>
          <a:xfrm>
            <a:off x="932278" y="4534175"/>
            <a:ext cx="990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" dirty="0">
                <a:latin typeface="Century Gothic" panose="020B0502020202020204" pitchFamily="34" charset="0"/>
              </a:rPr>
              <a:t>PERCENT OF SALVAGEABLE </a:t>
            </a:r>
          </a:p>
          <a:p>
            <a:pPr algn="ctr"/>
            <a:r>
              <a:rPr lang="en-US" sz="450" dirty="0">
                <a:latin typeface="Century Gothic" panose="020B0502020202020204" pitchFamily="34" charset="0"/>
              </a:rPr>
              <a:t>STRUCTURES</a:t>
            </a:r>
          </a:p>
        </p:txBody>
      </p:sp>
      <p:sp>
        <p:nvSpPr>
          <p:cNvPr id="34" name="Shape 78">
            <a:extLst>
              <a:ext uri="{FF2B5EF4-FFF2-40B4-BE49-F238E27FC236}">
                <a16:creationId xmlns:a16="http://schemas.microsoft.com/office/drawing/2014/main" id="{64331B01-A78E-4791-B35F-FBEC7011BFBC}"/>
              </a:ext>
            </a:extLst>
          </p:cNvPr>
          <p:cNvSpPr txBox="1">
            <a:spLocks/>
          </p:cNvSpPr>
          <p:nvPr/>
        </p:nvSpPr>
        <p:spPr>
          <a:xfrm>
            <a:off x="465382" y="369894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DETROIT LAND BANK INVENTORY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025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>
            <a:extLst>
              <a:ext uri="{FF2B5EF4-FFF2-40B4-BE49-F238E27FC236}">
                <a16:creationId xmlns:a16="http://schemas.microsoft.com/office/drawing/2014/main" id="{8A3B027B-A040-4B70-A5E2-554F48F6C2CF}"/>
              </a:ext>
            </a:extLst>
          </p:cNvPr>
          <p:cNvSpPr txBox="1">
            <a:spLocks/>
          </p:cNvSpPr>
          <p:nvPr/>
        </p:nvSpPr>
        <p:spPr>
          <a:xfrm>
            <a:off x="299926" y="357027"/>
            <a:ext cx="8544146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INVENTORY IN LOW VALUE MARKETS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D299858-A16A-4D2B-865E-9B04A8B97B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307715"/>
              </p:ext>
            </p:extLst>
          </p:nvPr>
        </p:nvGraphicFramePr>
        <p:xfrm>
          <a:off x="1713390" y="1546934"/>
          <a:ext cx="5717220" cy="3764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62008A9-D19E-4843-96B3-99DD6978B775}"/>
              </a:ext>
            </a:extLst>
          </p:cNvPr>
          <p:cNvSpPr/>
          <p:nvPr/>
        </p:nvSpPr>
        <p:spPr>
          <a:xfrm>
            <a:off x="-1" y="1311308"/>
            <a:ext cx="9144000" cy="304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</a:pPr>
            <a:r>
              <a:rPr lang="en-US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Percent of Structures in sub-$15/SQF Markets</a:t>
            </a:r>
            <a:endParaRPr lang="en-US" sz="12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316926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D2E26B4-53B0-4328-91A2-AA65FF4CD0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2489594"/>
              </p:ext>
            </p:extLst>
          </p:nvPr>
        </p:nvGraphicFramePr>
        <p:xfrm>
          <a:off x="1263241" y="1665673"/>
          <a:ext cx="6617516" cy="3366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403288-EFFC-408D-8976-EEB9FE6A161D}"/>
              </a:ext>
            </a:extLst>
          </p:cNvPr>
          <p:cNvSpPr/>
          <p:nvPr/>
        </p:nvSpPr>
        <p:spPr>
          <a:xfrm>
            <a:off x="0" y="1440617"/>
            <a:ext cx="9144000" cy="304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</a:pPr>
            <a:r>
              <a:rPr lang="en-US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Percent of Auction Sales Selling For $1,100 or Less, Per Quarter</a:t>
            </a:r>
            <a:endParaRPr lang="en-US" sz="12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hape 78">
            <a:extLst>
              <a:ext uri="{FF2B5EF4-FFF2-40B4-BE49-F238E27FC236}">
                <a16:creationId xmlns:a16="http://schemas.microsoft.com/office/drawing/2014/main" id="{8C807DF0-9768-453B-A45A-06C24AC46624}"/>
              </a:ext>
            </a:extLst>
          </p:cNvPr>
          <p:cNvSpPr txBox="1">
            <a:spLocks/>
          </p:cNvSpPr>
          <p:nvPr/>
        </p:nvSpPr>
        <p:spPr>
          <a:xfrm>
            <a:off x="299926" y="357027"/>
            <a:ext cx="8544146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CHANGING SALES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409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ctrTitle"/>
          </p:nvPr>
        </p:nvSpPr>
        <p:spPr>
          <a:xfrm>
            <a:off x="685800" y="2655750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 dirty="0">
                <a:solidFill>
                  <a:srgbClr val="7ECEFD"/>
                </a:solidFill>
              </a:rPr>
              <a:t>3.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ASSESSING WEAK MARKETS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2307363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1FA38C-784A-4BBA-A9CE-AFD3AFDE2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70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 dirty="0">
                <a:solidFill>
                  <a:srgbClr val="7ECEFD"/>
                </a:solidFill>
              </a:rPr>
              <a:t>1.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BACKGROUND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64C307-9D82-4371-9863-3D6CA02E8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07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8">
            <a:extLst>
              <a:ext uri="{FF2B5EF4-FFF2-40B4-BE49-F238E27FC236}">
                <a16:creationId xmlns:a16="http://schemas.microsoft.com/office/drawing/2014/main" id="{8C807DF0-9768-453B-A45A-06C24AC46624}"/>
              </a:ext>
            </a:extLst>
          </p:cNvPr>
          <p:cNvSpPr txBox="1">
            <a:spLocks/>
          </p:cNvSpPr>
          <p:nvPr/>
        </p:nvSpPr>
        <p:spPr>
          <a:xfrm>
            <a:off x="299926" y="357027"/>
            <a:ext cx="8544146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WEAK MARKET THEORY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3B772F7-524F-46C0-91FD-CAD0884ED865}"/>
              </a:ext>
            </a:extLst>
          </p:cNvPr>
          <p:cNvSpPr>
            <a:spLocks noGrp="1"/>
          </p:cNvSpPr>
          <p:nvPr/>
        </p:nvSpPr>
        <p:spPr>
          <a:xfrm>
            <a:off x="707175" y="1183287"/>
            <a:ext cx="7729649" cy="50052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Raleway" panose="020B0604020202020204" charset="0"/>
              </a:rPr>
              <a:t>Cash Value –</a:t>
            </a:r>
            <a:r>
              <a:rPr lang="en-US" sz="2800" dirty="0">
                <a:latin typeface="Raleway" panose="020B0604020202020204" charset="0"/>
              </a:rPr>
              <a:t> </a:t>
            </a:r>
            <a:r>
              <a:rPr lang="en-US" sz="2800" i="1" dirty="0">
                <a:latin typeface="Raleway" panose="020B0604020202020204" charset="0"/>
              </a:rPr>
              <a:t>The financial value of a home, based on supply and demand</a:t>
            </a:r>
          </a:p>
          <a:p>
            <a:r>
              <a:rPr lang="en-US" sz="2800" b="1" dirty="0">
                <a:latin typeface="Raleway" panose="020B0604020202020204" charset="0"/>
              </a:rPr>
              <a:t>Use Value – </a:t>
            </a:r>
            <a:r>
              <a:rPr lang="en-US" sz="2800" i="1" dirty="0">
                <a:latin typeface="Raleway" panose="020B0604020202020204" charset="0"/>
              </a:rPr>
              <a:t>The inherent value of a home as a place to live</a:t>
            </a:r>
          </a:p>
          <a:p>
            <a:r>
              <a:rPr lang="en-US" sz="2800" b="1" dirty="0">
                <a:latin typeface="Raleway" panose="020B0604020202020204" charset="0"/>
              </a:rPr>
              <a:t>Imperfect Markets </a:t>
            </a:r>
            <a:r>
              <a:rPr lang="en-US" sz="2800" i="1" dirty="0">
                <a:latin typeface="Raleway" panose="020B0604020202020204" charset="0"/>
              </a:rPr>
              <a:t>– Small numbers of buyers and sellers, incomplete information, high barriers to exit, difficulty assessing value</a:t>
            </a:r>
          </a:p>
          <a:p>
            <a:pPr marL="0" indent="0">
              <a:buNone/>
            </a:pPr>
            <a:r>
              <a:rPr lang="en-US" sz="2800" i="1" dirty="0">
                <a:latin typeface="Raleway" panose="020B0604020202020204" charset="0"/>
              </a:rPr>
              <a:t> </a:t>
            </a:r>
            <a:r>
              <a:rPr lang="en-US" sz="2800" dirty="0">
                <a:latin typeface="Raleway" panose="020B0604020202020204" charset="0"/>
              </a:rPr>
              <a:t>   </a:t>
            </a:r>
            <a:endParaRPr lang="en-US" dirty="0"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97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AE3BCB1-B161-40B6-92BD-C1184E8B89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6113601"/>
              </p:ext>
            </p:extLst>
          </p:nvPr>
        </p:nvGraphicFramePr>
        <p:xfrm>
          <a:off x="1121202" y="1571442"/>
          <a:ext cx="6901595" cy="4496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9826197-2882-46E6-917B-4A22323DF402}"/>
              </a:ext>
            </a:extLst>
          </p:cNvPr>
          <p:cNvSpPr txBox="1"/>
          <p:nvPr/>
        </p:nvSpPr>
        <p:spPr>
          <a:xfrm>
            <a:off x="3728134" y="1203051"/>
            <a:ext cx="1686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aleway" panose="020B0604020202020204" charset="0"/>
              </a:rPr>
              <a:t>CONDITION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3E864-E3E5-4E60-A77F-6E3CAB81259E}"/>
              </a:ext>
            </a:extLst>
          </p:cNvPr>
          <p:cNvSpPr txBox="1"/>
          <p:nvPr/>
        </p:nvSpPr>
        <p:spPr>
          <a:xfrm>
            <a:off x="1165252" y="5645687"/>
            <a:ext cx="159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aleway" panose="020B0604020202020204" charset="0"/>
              </a:rPr>
              <a:t>LOCATION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B33A00-DB23-4A67-B656-14C1EF04397C}"/>
              </a:ext>
            </a:extLst>
          </p:cNvPr>
          <p:cNvSpPr txBox="1"/>
          <p:nvPr/>
        </p:nvSpPr>
        <p:spPr>
          <a:xfrm>
            <a:off x="6493852" y="5631575"/>
            <a:ext cx="212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aleway" panose="020B0604020202020204" charset="0"/>
              </a:rPr>
              <a:t>PUBLIC INPUT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5A2F7E-183F-4666-962B-B7DADACEF433}"/>
              </a:ext>
            </a:extLst>
          </p:cNvPr>
          <p:cNvSpPr txBox="1"/>
          <p:nvPr/>
        </p:nvSpPr>
        <p:spPr>
          <a:xfrm>
            <a:off x="3758437" y="1808344"/>
            <a:ext cx="1226527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Multiple Structural Issues (foundation, roof, support structure)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AB9920-5341-4AC8-9D05-99A9316C3D16}"/>
              </a:ext>
            </a:extLst>
          </p:cNvPr>
          <p:cNvSpPr txBox="1"/>
          <p:nvPr/>
        </p:nvSpPr>
        <p:spPr>
          <a:xfrm>
            <a:off x="3765612" y="2964816"/>
            <a:ext cx="1226527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No Structural Issues (foundation, roof, support structure)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071A20-EC2A-4900-831E-73713F4B6685}"/>
              </a:ext>
            </a:extLst>
          </p:cNvPr>
          <p:cNvSpPr txBox="1"/>
          <p:nvPr/>
        </p:nvSpPr>
        <p:spPr>
          <a:xfrm>
            <a:off x="2003912" y="4743540"/>
            <a:ext cx="901471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High Area Vacancy/Public Ownership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B9D8FD-B6AC-41CE-9F9E-49243CEA1EA5}"/>
              </a:ext>
            </a:extLst>
          </p:cNvPr>
          <p:cNvSpPr txBox="1"/>
          <p:nvPr/>
        </p:nvSpPr>
        <p:spPr>
          <a:xfrm>
            <a:off x="2518903" y="5268883"/>
            <a:ext cx="822393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Low Private Market Home Sale Prices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E6FB3C-F842-4329-A603-5F5B63E896FE}"/>
              </a:ext>
            </a:extLst>
          </p:cNvPr>
          <p:cNvSpPr txBox="1"/>
          <p:nvPr/>
        </p:nvSpPr>
        <p:spPr>
          <a:xfrm>
            <a:off x="3388756" y="3761711"/>
            <a:ext cx="854640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High Private Market Home Sale Prices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DEC58D-BD5F-454D-B49E-028131E71A46}"/>
              </a:ext>
            </a:extLst>
          </p:cNvPr>
          <p:cNvSpPr txBox="1"/>
          <p:nvPr/>
        </p:nvSpPr>
        <p:spPr>
          <a:xfrm>
            <a:off x="3957961" y="3389900"/>
            <a:ext cx="12265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Optimal Home Sale/Rehab Candidate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63B063-6CD4-4A20-B0ED-A14255B10681}"/>
              </a:ext>
            </a:extLst>
          </p:cNvPr>
          <p:cNvSpPr txBox="1"/>
          <p:nvPr/>
        </p:nvSpPr>
        <p:spPr>
          <a:xfrm>
            <a:off x="2659148" y="3403837"/>
            <a:ext cx="939653" cy="57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High Area Occupancy/Low Public Ownership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60D805-DF90-44C6-AD66-C4B863F57160}"/>
              </a:ext>
            </a:extLst>
          </p:cNvPr>
          <p:cNvSpPr txBox="1"/>
          <p:nvPr/>
        </p:nvSpPr>
        <p:spPr>
          <a:xfrm>
            <a:off x="3925582" y="4622728"/>
            <a:ext cx="1003743" cy="57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Adjacent City Investment (catalytic parks, SNF $, </a:t>
            </a:r>
            <a:r>
              <a:rPr lang="en-US" sz="788" dirty="0" err="1"/>
              <a:t>etc</a:t>
            </a:r>
            <a:r>
              <a:rPr lang="en-US" sz="788" dirty="0"/>
              <a:t>)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AF8F94-F112-4788-80E6-D7BB4A26C2DD}"/>
              </a:ext>
            </a:extLst>
          </p:cNvPr>
          <p:cNvSpPr txBox="1"/>
          <p:nvPr/>
        </p:nvSpPr>
        <p:spPr>
          <a:xfrm>
            <a:off x="4875085" y="1867031"/>
            <a:ext cx="729599" cy="57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High Projected Rehab Costs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88664B-DEF8-4741-9B1C-E32B47637292}"/>
              </a:ext>
            </a:extLst>
          </p:cNvPr>
          <p:cNvSpPr txBox="1"/>
          <p:nvPr/>
        </p:nvSpPr>
        <p:spPr>
          <a:xfrm>
            <a:off x="4881543" y="2999986"/>
            <a:ext cx="729599" cy="57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Low Projected Rehab Costs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C27719-8A67-4BC9-8DB7-4C25493A0956}"/>
              </a:ext>
            </a:extLst>
          </p:cNvPr>
          <p:cNvSpPr txBox="1"/>
          <p:nvPr/>
        </p:nvSpPr>
        <p:spPr>
          <a:xfrm>
            <a:off x="4881542" y="3739276"/>
            <a:ext cx="990233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Active Home Purchase Request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F37859-F9A9-428E-A6DF-3167009F4425}"/>
              </a:ext>
            </a:extLst>
          </p:cNvPr>
          <p:cNvSpPr txBox="1"/>
          <p:nvPr/>
        </p:nvSpPr>
        <p:spPr>
          <a:xfrm>
            <a:off x="5794283" y="5328459"/>
            <a:ext cx="848457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Demolition Request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92F716-C7FF-4EAA-AA13-3A222171E641}"/>
              </a:ext>
            </a:extLst>
          </p:cNvPr>
          <p:cNvSpPr txBox="1"/>
          <p:nvPr/>
        </p:nvSpPr>
        <p:spPr>
          <a:xfrm>
            <a:off x="5228278" y="4499562"/>
            <a:ext cx="99023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No Public Input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657B226-399B-46CA-AA23-7D8A54B57D81}"/>
              </a:ext>
            </a:extLst>
          </p:cNvPr>
          <p:cNvCxnSpPr/>
          <p:nvPr/>
        </p:nvCxnSpPr>
        <p:spPr>
          <a:xfrm flipH="1" flipV="1">
            <a:off x="5525324" y="4174684"/>
            <a:ext cx="164433" cy="314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6A53E4B-9C2A-4D84-A1CA-8BEBC5C2082D}"/>
              </a:ext>
            </a:extLst>
          </p:cNvPr>
          <p:cNvSpPr txBox="1"/>
          <p:nvPr/>
        </p:nvSpPr>
        <p:spPr>
          <a:xfrm>
            <a:off x="4118364" y="4015257"/>
            <a:ext cx="854640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Growing Private Market Values/Activity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DD99A8D-0CFA-477F-969F-BD439EBC5B39}"/>
              </a:ext>
            </a:extLst>
          </p:cNvPr>
          <p:cNvCxnSpPr>
            <a:cxnSpLocks/>
          </p:cNvCxnSpPr>
          <p:nvPr/>
        </p:nvCxnSpPr>
        <p:spPr>
          <a:xfrm>
            <a:off x="5832801" y="4687378"/>
            <a:ext cx="327443" cy="621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93A6E3B-1DD1-4510-B1CC-C41A6C4FE58C}"/>
              </a:ext>
            </a:extLst>
          </p:cNvPr>
          <p:cNvSpPr txBox="1"/>
          <p:nvPr/>
        </p:nvSpPr>
        <p:spPr>
          <a:xfrm>
            <a:off x="3223819" y="5417643"/>
            <a:ext cx="863607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Decreasing Private Market Values/Activity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CC9CF27-E6C6-41BD-9D4D-CDD6C458E810}"/>
              </a:ext>
            </a:extLst>
          </p:cNvPr>
          <p:cNvCxnSpPr/>
          <p:nvPr/>
        </p:nvCxnSpPr>
        <p:spPr>
          <a:xfrm flipH="1">
            <a:off x="3494941" y="4429730"/>
            <a:ext cx="664094" cy="9943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34E1366-5300-4A21-ACA2-D35249B954B1}"/>
              </a:ext>
            </a:extLst>
          </p:cNvPr>
          <p:cNvCxnSpPr>
            <a:endCxn id="22" idx="0"/>
          </p:cNvCxnSpPr>
          <p:nvPr/>
        </p:nvCxnSpPr>
        <p:spPr>
          <a:xfrm flipH="1">
            <a:off x="2930100" y="4194521"/>
            <a:ext cx="756076" cy="10743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0AEE00A-D184-4EEC-9C59-9A995CF1C29D}"/>
              </a:ext>
            </a:extLst>
          </p:cNvPr>
          <p:cNvCxnSpPr/>
          <p:nvPr/>
        </p:nvCxnSpPr>
        <p:spPr>
          <a:xfrm flipH="1">
            <a:off x="2518903" y="3957835"/>
            <a:ext cx="554007" cy="7738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C498AEF-2D59-4916-8BFA-D6FEDC8B8034}"/>
              </a:ext>
            </a:extLst>
          </p:cNvPr>
          <p:cNvCxnSpPr/>
          <p:nvPr/>
        </p:nvCxnSpPr>
        <p:spPr>
          <a:xfrm>
            <a:off x="4371700" y="2241154"/>
            <a:ext cx="0" cy="7236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DCCB4F2-9D3F-4D10-93D5-3D44D554B6F0}"/>
              </a:ext>
            </a:extLst>
          </p:cNvPr>
          <p:cNvCxnSpPr>
            <a:cxnSpLocks/>
          </p:cNvCxnSpPr>
          <p:nvPr/>
        </p:nvCxnSpPr>
        <p:spPr>
          <a:xfrm>
            <a:off x="5233428" y="2413693"/>
            <a:ext cx="12914" cy="5511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hape 78">
            <a:extLst>
              <a:ext uri="{FF2B5EF4-FFF2-40B4-BE49-F238E27FC236}">
                <a16:creationId xmlns:a16="http://schemas.microsoft.com/office/drawing/2014/main" id="{767D4BA9-DAD2-42F2-82B2-299F64A49557}"/>
              </a:ext>
            </a:extLst>
          </p:cNvPr>
          <p:cNvSpPr txBox="1">
            <a:spLocks/>
          </p:cNvSpPr>
          <p:nvPr/>
        </p:nvSpPr>
        <p:spPr>
          <a:xfrm>
            <a:off x="299151" y="299089"/>
            <a:ext cx="8544146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ASSESSING STRUCTURES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00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8">
            <a:extLst>
              <a:ext uri="{FF2B5EF4-FFF2-40B4-BE49-F238E27FC236}">
                <a16:creationId xmlns:a16="http://schemas.microsoft.com/office/drawing/2014/main" id="{8C807DF0-9768-453B-A45A-06C24AC46624}"/>
              </a:ext>
            </a:extLst>
          </p:cNvPr>
          <p:cNvSpPr txBox="1">
            <a:spLocks/>
          </p:cNvSpPr>
          <p:nvPr/>
        </p:nvSpPr>
        <p:spPr>
          <a:xfrm>
            <a:off x="299926" y="357027"/>
            <a:ext cx="8544146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ASSESSING WEAK MARKETS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3B772F7-524F-46C0-91FD-CAD0884ED865}"/>
              </a:ext>
            </a:extLst>
          </p:cNvPr>
          <p:cNvSpPr>
            <a:spLocks noGrp="1"/>
          </p:cNvSpPr>
          <p:nvPr/>
        </p:nvSpPr>
        <p:spPr>
          <a:xfrm>
            <a:off x="707175" y="1183287"/>
            <a:ext cx="7729649" cy="50052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Raleway" panose="020B0604020202020204" charset="0"/>
              </a:rPr>
              <a:t>Sales History </a:t>
            </a:r>
            <a:r>
              <a:rPr lang="en-US" sz="2800" dirty="0">
                <a:latin typeface="Raleway" panose="020B0604020202020204" charset="0"/>
              </a:rPr>
              <a:t>– </a:t>
            </a:r>
            <a:r>
              <a:rPr lang="en-US" i="1" dirty="0">
                <a:latin typeface="Raleway" panose="020B0604020202020204" charset="0"/>
              </a:rPr>
              <a:t>The organization’s past sales experience, including prices, time on market, and listing conversions</a:t>
            </a:r>
          </a:p>
          <a:p>
            <a:r>
              <a:rPr lang="en-US" sz="2800" b="1" dirty="0">
                <a:latin typeface="Raleway" panose="020B0604020202020204" charset="0"/>
              </a:rPr>
              <a:t>Mortgage Originations </a:t>
            </a:r>
            <a:r>
              <a:rPr lang="en-US" sz="2800" dirty="0">
                <a:latin typeface="Raleway" panose="020B0604020202020204" charset="0"/>
              </a:rPr>
              <a:t>– </a:t>
            </a:r>
            <a:r>
              <a:rPr lang="en-US" dirty="0">
                <a:latin typeface="Raleway" panose="020B0604020202020204" charset="0"/>
              </a:rPr>
              <a:t>Conventional, VA, FHA, and 203K loans, and their relative concentrations over time</a:t>
            </a:r>
            <a:r>
              <a:rPr lang="en-US" i="1" dirty="0">
                <a:latin typeface="Raleway" panose="020B0604020202020204" charset="0"/>
              </a:rPr>
              <a:t> </a:t>
            </a:r>
          </a:p>
          <a:p>
            <a:r>
              <a:rPr lang="en-US" sz="2800" b="1" dirty="0">
                <a:latin typeface="Raleway" panose="020B0604020202020204" charset="0"/>
              </a:rPr>
              <a:t>Amenity Locations </a:t>
            </a:r>
            <a:r>
              <a:rPr lang="en-US" sz="2800" dirty="0">
                <a:latin typeface="Raleway" panose="020B0604020202020204" charset="0"/>
              </a:rPr>
              <a:t>–</a:t>
            </a:r>
            <a:r>
              <a:rPr lang="en-US" sz="2800" b="1" dirty="0">
                <a:latin typeface="Raleway" panose="020B0604020202020204" charset="0"/>
              </a:rPr>
              <a:t> </a:t>
            </a:r>
            <a:r>
              <a:rPr lang="en-US" i="1" dirty="0">
                <a:latin typeface="Raleway" panose="020B0604020202020204" charset="0"/>
              </a:rPr>
              <a:t>The proximity of schools, churches, commercial districts, etc. </a:t>
            </a:r>
          </a:p>
          <a:p>
            <a:r>
              <a:rPr lang="en-US" sz="2800" b="1" dirty="0">
                <a:latin typeface="Raleway" panose="020B0604020202020204" charset="0"/>
              </a:rPr>
              <a:t>Building Permits </a:t>
            </a:r>
            <a:r>
              <a:rPr lang="en-US" dirty="0">
                <a:latin typeface="Raleway" panose="020B0604020202020204" charset="0"/>
              </a:rPr>
              <a:t>– Tracking resident investment in their properties.  Also, dumpster rentals.  </a:t>
            </a:r>
          </a:p>
        </p:txBody>
      </p:sp>
    </p:spTree>
    <p:extLst>
      <p:ext uri="{BB962C8B-B14F-4D97-AF65-F5344CB8AC3E}">
        <p14:creationId xmlns:p14="http://schemas.microsoft.com/office/powerpoint/2010/main" val="1532415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8">
            <a:extLst>
              <a:ext uri="{FF2B5EF4-FFF2-40B4-BE49-F238E27FC236}">
                <a16:creationId xmlns:a16="http://schemas.microsoft.com/office/drawing/2014/main" id="{8C807DF0-9768-453B-A45A-06C24AC46624}"/>
              </a:ext>
            </a:extLst>
          </p:cNvPr>
          <p:cNvSpPr txBox="1">
            <a:spLocks/>
          </p:cNvSpPr>
          <p:nvPr/>
        </p:nvSpPr>
        <p:spPr>
          <a:xfrm>
            <a:off x="299926" y="357027"/>
            <a:ext cx="8544146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ASSESSING WEAK MARKETS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3B772F7-524F-46C0-91FD-CAD0884ED865}"/>
              </a:ext>
            </a:extLst>
          </p:cNvPr>
          <p:cNvSpPr>
            <a:spLocks noGrp="1"/>
          </p:cNvSpPr>
          <p:nvPr/>
        </p:nvSpPr>
        <p:spPr>
          <a:xfrm>
            <a:off x="707175" y="1183287"/>
            <a:ext cx="7729649" cy="50052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Raleway" panose="020B0604020202020204" charset="0"/>
              </a:rPr>
              <a:t>Housing Occupancy </a:t>
            </a:r>
            <a:r>
              <a:rPr lang="en-US" sz="2800" dirty="0">
                <a:latin typeface="Raleway" panose="020B0604020202020204" charset="0"/>
              </a:rPr>
              <a:t>– </a:t>
            </a:r>
            <a:r>
              <a:rPr lang="en-US" i="1" dirty="0">
                <a:latin typeface="Raleway" panose="020B0604020202020204" charset="0"/>
              </a:rPr>
              <a:t>Housing occupancy – and changes over time</a:t>
            </a:r>
          </a:p>
          <a:p>
            <a:r>
              <a:rPr lang="en-US" sz="2800" b="1" dirty="0">
                <a:latin typeface="Raleway" panose="020B0604020202020204" charset="0"/>
              </a:rPr>
              <a:t>Tax Payments </a:t>
            </a:r>
            <a:r>
              <a:rPr lang="en-US" sz="2800" dirty="0">
                <a:latin typeface="Raleway" panose="020B0604020202020204" charset="0"/>
              </a:rPr>
              <a:t>– </a:t>
            </a:r>
            <a:r>
              <a:rPr lang="en-US" i="1" dirty="0">
                <a:latin typeface="Raleway" panose="020B0604020202020204" charset="0"/>
              </a:rPr>
              <a:t>Tax payment rates are a leading indicator of future foreclosures and a type of property investment</a:t>
            </a:r>
          </a:p>
          <a:p>
            <a:r>
              <a:rPr lang="en-US" sz="2800" b="1" dirty="0">
                <a:latin typeface="Raleway" panose="020B0604020202020204" charset="0"/>
              </a:rPr>
              <a:t>Crime</a:t>
            </a:r>
            <a:r>
              <a:rPr lang="en-US" sz="2800" dirty="0">
                <a:latin typeface="Raleway" panose="020B0604020202020204" charset="0"/>
              </a:rPr>
              <a:t>–</a:t>
            </a:r>
            <a:r>
              <a:rPr lang="en-US" sz="2800" b="1" dirty="0">
                <a:latin typeface="Raleway" panose="020B0604020202020204" charset="0"/>
              </a:rPr>
              <a:t> </a:t>
            </a:r>
            <a:r>
              <a:rPr lang="en-US" i="1" dirty="0">
                <a:latin typeface="Raleway" panose="020B0604020202020204" charset="0"/>
              </a:rPr>
              <a:t>Rates of property and violent crime </a:t>
            </a:r>
          </a:p>
          <a:p>
            <a:r>
              <a:rPr lang="en-US" sz="2800" b="1" dirty="0">
                <a:latin typeface="Raleway" panose="020B0604020202020204" charset="0"/>
              </a:rPr>
              <a:t>Civic Engagement &amp; Infrastructure </a:t>
            </a:r>
            <a:r>
              <a:rPr lang="en-US" dirty="0">
                <a:latin typeface="Raleway" panose="020B0604020202020204" charset="0"/>
              </a:rPr>
              <a:t>– </a:t>
            </a:r>
            <a:r>
              <a:rPr lang="en-US" i="1" dirty="0">
                <a:latin typeface="Raleway" panose="020B0604020202020204" charset="0"/>
              </a:rPr>
              <a:t>Indicators of civic infrastructure – voting rates, and the presence of CDCs, block clubs, neighborhood associations, etc.</a:t>
            </a:r>
          </a:p>
          <a:p>
            <a:endParaRPr lang="en-US" i="1" dirty="0"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63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ctrTitle"/>
          </p:nvPr>
        </p:nvSpPr>
        <p:spPr>
          <a:xfrm>
            <a:off x="685800" y="2655750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 dirty="0">
                <a:solidFill>
                  <a:srgbClr val="7ECEFD"/>
                </a:solidFill>
              </a:rPr>
              <a:t>4.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DEMOGRAPHICS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6154669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>
            <a:extLst>
              <a:ext uri="{FF2B5EF4-FFF2-40B4-BE49-F238E27FC236}">
                <a16:creationId xmlns:a16="http://schemas.microsoft.com/office/drawing/2014/main" id="{8A3B027B-A040-4B70-A5E2-554F48F6C2CF}"/>
              </a:ext>
            </a:extLst>
          </p:cNvPr>
          <p:cNvSpPr txBox="1">
            <a:spLocks/>
          </p:cNvSpPr>
          <p:nvPr/>
        </p:nvSpPr>
        <p:spPr>
          <a:xfrm>
            <a:off x="465383" y="362172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cap="all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City of Detroit Demographics</a:t>
            </a:r>
            <a:endParaRPr lang="en" sz="3600" cap="all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1A9DF45-018A-4BA2-A485-497A9C584D32}"/>
              </a:ext>
            </a:extLst>
          </p:cNvPr>
          <p:cNvSpPr>
            <a:spLocks noGrp="1"/>
          </p:cNvSpPr>
          <p:nvPr/>
        </p:nvSpPr>
        <p:spPr>
          <a:xfrm>
            <a:off x="707175" y="1183287"/>
            <a:ext cx="7729649" cy="50052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Raleway" panose="020B060402020202020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722BD0-3E40-4672-BBAE-64A30F7B8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66411"/>
              </p:ext>
            </p:extLst>
          </p:nvPr>
        </p:nvGraphicFramePr>
        <p:xfrm>
          <a:off x="974621" y="2547938"/>
          <a:ext cx="7194756" cy="1762123"/>
        </p:xfrm>
        <a:graphic>
          <a:graphicData uri="http://schemas.openxmlformats.org/drawingml/2006/table">
            <a:tbl>
              <a:tblPr/>
              <a:tblGrid>
                <a:gridCol w="5061155">
                  <a:extLst>
                    <a:ext uri="{9D8B030D-6E8A-4147-A177-3AD203B41FA5}">
                      <a16:colId xmlns:a16="http://schemas.microsoft.com/office/drawing/2014/main" val="418902956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3230969344"/>
                    </a:ext>
                  </a:extLst>
                </a:gridCol>
                <a:gridCol w="1057276">
                  <a:extLst>
                    <a:ext uri="{9D8B030D-6E8A-4147-A177-3AD203B41FA5}">
                      <a16:colId xmlns:a16="http://schemas.microsoft.com/office/drawing/2014/main" val="1638385443"/>
                    </a:ext>
                  </a:extLst>
                </a:gridCol>
              </a:tblGrid>
              <a:tr h="36638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Fact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Detroit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Michigan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4323658"/>
                  </a:ext>
                </a:extLst>
              </a:tr>
              <a:tr h="34893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Population estimates, July 1, 2018,  (V2018)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672,662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9,995,915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33823"/>
                  </a:ext>
                </a:extLst>
              </a:tr>
              <a:tr h="34893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Owner-occupied housing unit rate, 2013-2017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71%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427336"/>
                  </a:ext>
                </a:extLst>
              </a:tr>
              <a:tr h="34893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 household income (in 2017 dollars), 2013-2017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27,838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52,668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552281"/>
                  </a:ext>
                </a:extLst>
              </a:tr>
              <a:tr h="34893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 value of owner-occupied housing units, 2013-2017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42,800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136,400</a:t>
                      </a:r>
                    </a:p>
                  </a:txBody>
                  <a:tcPr marL="13714" marR="13714" marT="137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27014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8932136-0EEC-4D13-BF8E-44D21C240BB1}"/>
              </a:ext>
            </a:extLst>
          </p:cNvPr>
          <p:cNvSpPr txBox="1"/>
          <p:nvPr/>
        </p:nvSpPr>
        <p:spPr>
          <a:xfrm>
            <a:off x="1882349" y="6188558"/>
            <a:ext cx="5379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Quick Facts. United States Census Bureau. Web 30 Sept. 2019.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E9C13-79E2-4264-9EB4-9869DE042BC4}"/>
              </a:ext>
            </a:extLst>
          </p:cNvPr>
          <p:cNvSpPr txBox="1"/>
          <p:nvPr/>
        </p:nvSpPr>
        <p:spPr>
          <a:xfrm>
            <a:off x="1882349" y="6465557"/>
            <a:ext cx="6646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https://www.census.gov/quickfacts/fact/table/detroitcitymichigan,MI/PST045218</a:t>
            </a:r>
          </a:p>
        </p:txBody>
      </p:sp>
    </p:spTree>
    <p:extLst>
      <p:ext uri="{BB962C8B-B14F-4D97-AF65-F5344CB8AC3E}">
        <p14:creationId xmlns:p14="http://schemas.microsoft.com/office/powerpoint/2010/main" val="2237976915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>
            <a:extLst>
              <a:ext uri="{FF2B5EF4-FFF2-40B4-BE49-F238E27FC236}">
                <a16:creationId xmlns:a16="http://schemas.microsoft.com/office/drawing/2014/main" id="{8A3B027B-A040-4B70-A5E2-554F48F6C2CF}"/>
              </a:ext>
            </a:extLst>
          </p:cNvPr>
          <p:cNvSpPr txBox="1">
            <a:spLocks/>
          </p:cNvSpPr>
          <p:nvPr/>
        </p:nvSpPr>
        <p:spPr>
          <a:xfrm>
            <a:off x="465383" y="362172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cap="all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Dlba</a:t>
            </a:r>
            <a:r>
              <a:rPr lang="en-US" sz="3600" cap="all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Demographics</a:t>
            </a:r>
            <a:endParaRPr lang="en" sz="3600" cap="all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1A9DF45-018A-4BA2-A485-497A9C584D32}"/>
              </a:ext>
            </a:extLst>
          </p:cNvPr>
          <p:cNvSpPr>
            <a:spLocks noGrp="1"/>
          </p:cNvSpPr>
          <p:nvPr/>
        </p:nvSpPr>
        <p:spPr>
          <a:xfrm>
            <a:off x="707175" y="1183287"/>
            <a:ext cx="7729649" cy="50052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Raleway" panose="020B0604020202020204" charset="0"/>
              </a:rPr>
              <a:t>Optional Survey</a:t>
            </a:r>
          </a:p>
          <a:p>
            <a:r>
              <a:rPr lang="en-US" sz="2800" b="1" dirty="0">
                <a:latin typeface="Raleway" panose="020B0604020202020204" charset="0"/>
              </a:rPr>
              <a:t>Ethnicity</a:t>
            </a:r>
          </a:p>
          <a:p>
            <a:endParaRPr lang="en-US" sz="2800" i="1" dirty="0">
              <a:latin typeface="Raleway" panose="020B0604020202020204" charset="0"/>
            </a:endParaRPr>
          </a:p>
          <a:p>
            <a:pPr marL="0" indent="0">
              <a:buNone/>
            </a:pPr>
            <a:endParaRPr lang="en-US" sz="2800" dirty="0">
              <a:latin typeface="Raleway" panose="020B060402020202020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AE6BC6-C159-4AD4-BF49-5A827A1C0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450786"/>
              </p:ext>
            </p:extLst>
          </p:nvPr>
        </p:nvGraphicFramePr>
        <p:xfrm>
          <a:off x="2212186" y="2581275"/>
          <a:ext cx="4719628" cy="2296210"/>
        </p:xfrm>
        <a:graphic>
          <a:graphicData uri="http://schemas.openxmlformats.org/drawingml/2006/table">
            <a:tbl>
              <a:tblPr/>
              <a:tblGrid>
                <a:gridCol w="2826519">
                  <a:extLst>
                    <a:ext uri="{9D8B030D-6E8A-4147-A177-3AD203B41FA5}">
                      <a16:colId xmlns:a16="http://schemas.microsoft.com/office/drawing/2014/main" val="1156410583"/>
                    </a:ext>
                  </a:extLst>
                </a:gridCol>
                <a:gridCol w="1051727">
                  <a:extLst>
                    <a:ext uri="{9D8B030D-6E8A-4147-A177-3AD203B41FA5}">
                      <a16:colId xmlns:a16="http://schemas.microsoft.com/office/drawing/2014/main" val="1939985448"/>
                    </a:ext>
                  </a:extLst>
                </a:gridCol>
                <a:gridCol w="841382">
                  <a:extLst>
                    <a:ext uri="{9D8B030D-6E8A-4147-A177-3AD203B41FA5}">
                      <a16:colId xmlns:a16="http://schemas.microsoft.com/office/drawing/2014/main" val="82053717"/>
                    </a:ext>
                  </a:extLst>
                </a:gridCol>
              </a:tblGrid>
              <a:tr h="223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Ethnicity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Count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877143"/>
                  </a:ext>
                </a:extLst>
              </a:tr>
              <a:tr h="2368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Black / African American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1522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73.07%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781168"/>
                  </a:ext>
                </a:extLst>
              </a:tr>
              <a:tr h="223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White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9.46%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358272"/>
                  </a:ext>
                </a:extLst>
              </a:tr>
              <a:tr h="223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Hispanic / Latino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7.15%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838109"/>
                  </a:ext>
                </a:extLst>
              </a:tr>
              <a:tr h="223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Middle Eastern / Arab American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4.32%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187634"/>
                  </a:ext>
                </a:extLst>
              </a:tr>
              <a:tr h="223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Asian / Asian American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2.69%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942289"/>
                  </a:ext>
                </a:extLst>
              </a:tr>
              <a:tr h="223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Native American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1.44%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551854"/>
                  </a:ext>
                </a:extLst>
              </a:tr>
              <a:tr h="223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Multiracial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1.44%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7004125"/>
                  </a:ext>
                </a:extLst>
              </a:tr>
              <a:tr h="2368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0.43%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213135"/>
                  </a:ext>
                </a:extLst>
              </a:tr>
              <a:tr h="2368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Grand Total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2083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59" marR="13159" marT="131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884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5023205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>
            <a:extLst>
              <a:ext uri="{FF2B5EF4-FFF2-40B4-BE49-F238E27FC236}">
                <a16:creationId xmlns:a16="http://schemas.microsoft.com/office/drawing/2014/main" id="{8A3B027B-A040-4B70-A5E2-554F48F6C2CF}"/>
              </a:ext>
            </a:extLst>
          </p:cNvPr>
          <p:cNvSpPr txBox="1">
            <a:spLocks/>
          </p:cNvSpPr>
          <p:nvPr/>
        </p:nvSpPr>
        <p:spPr>
          <a:xfrm>
            <a:off x="465383" y="362172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cap="all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Dlba</a:t>
            </a:r>
            <a:r>
              <a:rPr lang="en-US" sz="3600" cap="all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Demographics</a:t>
            </a:r>
            <a:endParaRPr lang="en" sz="3600" cap="all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1A9DF45-018A-4BA2-A485-497A9C584D32}"/>
              </a:ext>
            </a:extLst>
          </p:cNvPr>
          <p:cNvSpPr>
            <a:spLocks noGrp="1"/>
          </p:cNvSpPr>
          <p:nvPr/>
        </p:nvSpPr>
        <p:spPr>
          <a:xfrm>
            <a:off x="707175" y="1183287"/>
            <a:ext cx="7729649" cy="50052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Raleway" panose="020B0604020202020204" charset="0"/>
              </a:rPr>
              <a:t>Age</a:t>
            </a:r>
          </a:p>
          <a:p>
            <a:endParaRPr lang="en-US" sz="2800" i="1" dirty="0">
              <a:latin typeface="Raleway" panose="020B0604020202020204" charset="0"/>
            </a:endParaRPr>
          </a:p>
          <a:p>
            <a:pPr marL="0" indent="0">
              <a:buNone/>
            </a:pPr>
            <a:endParaRPr lang="en-US" sz="2800" dirty="0">
              <a:latin typeface="Raleway" panose="020B060402020202020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B43B2D-5E9D-4E99-A75B-70B3497FE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893992"/>
              </p:ext>
            </p:extLst>
          </p:nvPr>
        </p:nvGraphicFramePr>
        <p:xfrm>
          <a:off x="2104755" y="2570179"/>
          <a:ext cx="4934489" cy="1717642"/>
        </p:xfrm>
        <a:graphic>
          <a:graphicData uri="http://schemas.openxmlformats.org/drawingml/2006/table">
            <a:tbl>
              <a:tblPr/>
              <a:tblGrid>
                <a:gridCol w="2955196">
                  <a:extLst>
                    <a:ext uri="{9D8B030D-6E8A-4147-A177-3AD203B41FA5}">
                      <a16:colId xmlns:a16="http://schemas.microsoft.com/office/drawing/2014/main" val="1667683665"/>
                    </a:ext>
                  </a:extLst>
                </a:gridCol>
                <a:gridCol w="1099607">
                  <a:extLst>
                    <a:ext uri="{9D8B030D-6E8A-4147-A177-3AD203B41FA5}">
                      <a16:colId xmlns:a16="http://schemas.microsoft.com/office/drawing/2014/main" val="2030706507"/>
                    </a:ext>
                  </a:extLst>
                </a:gridCol>
                <a:gridCol w="879686">
                  <a:extLst>
                    <a:ext uri="{9D8B030D-6E8A-4147-A177-3AD203B41FA5}">
                      <a16:colId xmlns:a16="http://schemas.microsoft.com/office/drawing/2014/main" val="3800767872"/>
                    </a:ext>
                  </a:extLst>
                </a:gridCol>
              </a:tblGrid>
              <a:tr h="2476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 Range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Count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559320"/>
                  </a:ext>
                </a:extLst>
              </a:tr>
              <a:tr h="2476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18-24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185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8.24%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93007"/>
                  </a:ext>
                </a:extLst>
              </a:tr>
              <a:tr h="240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25-34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817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36.39%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189185"/>
                  </a:ext>
                </a:extLst>
              </a:tr>
              <a:tr h="240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35-49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803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35.77%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7622405"/>
                  </a:ext>
                </a:extLst>
              </a:tr>
              <a:tr h="2401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50-64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385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17.15%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367433"/>
                  </a:ext>
                </a:extLst>
              </a:tr>
              <a:tr h="2476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65+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2.45%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99958"/>
                  </a:ext>
                </a:extLst>
              </a:tr>
              <a:tr h="2476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Grand Total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2245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758" marR="13758" marT="1375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283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85058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>
            <a:extLst>
              <a:ext uri="{FF2B5EF4-FFF2-40B4-BE49-F238E27FC236}">
                <a16:creationId xmlns:a16="http://schemas.microsoft.com/office/drawing/2014/main" id="{8A3B027B-A040-4B70-A5E2-554F48F6C2CF}"/>
              </a:ext>
            </a:extLst>
          </p:cNvPr>
          <p:cNvSpPr txBox="1">
            <a:spLocks/>
          </p:cNvSpPr>
          <p:nvPr/>
        </p:nvSpPr>
        <p:spPr>
          <a:xfrm>
            <a:off x="465383" y="362172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cap="all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Dlba</a:t>
            </a:r>
            <a:r>
              <a:rPr lang="en-US" sz="3600" cap="all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Demographics</a:t>
            </a:r>
            <a:endParaRPr lang="en" sz="3600" cap="all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1A9DF45-018A-4BA2-A485-497A9C584D32}"/>
              </a:ext>
            </a:extLst>
          </p:cNvPr>
          <p:cNvSpPr>
            <a:spLocks noGrp="1"/>
          </p:cNvSpPr>
          <p:nvPr/>
        </p:nvSpPr>
        <p:spPr>
          <a:xfrm>
            <a:off x="707175" y="1183287"/>
            <a:ext cx="7729649" cy="50052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Raleway" panose="020B0604020202020204" charset="0"/>
              </a:rPr>
              <a:t>Do you currently own or rent the home you are currently living in?</a:t>
            </a: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pPr marL="0" indent="0">
              <a:buNone/>
            </a:pPr>
            <a:endParaRPr lang="en-US" sz="2800" dirty="0">
              <a:latin typeface="Raleway" panose="020B060402020202020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D5F409F-883B-4A69-9749-6C2D3EEDE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295422"/>
              </p:ext>
            </p:extLst>
          </p:nvPr>
        </p:nvGraphicFramePr>
        <p:xfrm>
          <a:off x="2786062" y="2990994"/>
          <a:ext cx="3571874" cy="1389856"/>
        </p:xfrm>
        <a:graphic>
          <a:graphicData uri="http://schemas.openxmlformats.org/drawingml/2006/table">
            <a:tbl>
              <a:tblPr/>
              <a:tblGrid>
                <a:gridCol w="1685925">
                  <a:extLst>
                    <a:ext uri="{9D8B030D-6E8A-4147-A177-3AD203B41FA5}">
                      <a16:colId xmlns:a16="http://schemas.microsoft.com/office/drawing/2014/main" val="390031445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1047535466"/>
                    </a:ext>
                  </a:extLst>
                </a:gridCol>
                <a:gridCol w="990599">
                  <a:extLst>
                    <a:ext uri="{9D8B030D-6E8A-4147-A177-3AD203B41FA5}">
                      <a16:colId xmlns:a16="http://schemas.microsoft.com/office/drawing/2014/main" val="3122962007"/>
                    </a:ext>
                  </a:extLst>
                </a:gridCol>
              </a:tblGrid>
              <a:tr h="3474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Rent/Own</a:t>
                      </a:r>
                    </a:p>
                  </a:txBody>
                  <a:tcPr marL="15467" marR="15467" marT="15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Count</a:t>
                      </a:r>
                    </a:p>
                  </a:txBody>
                  <a:tcPr marL="15467" marR="15467" marT="15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15467" marR="15467" marT="15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509946"/>
                  </a:ext>
                </a:extLst>
              </a:tr>
              <a:tr h="347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Own</a:t>
                      </a:r>
                    </a:p>
                  </a:txBody>
                  <a:tcPr marL="15467" marR="15467" marT="15467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589</a:t>
                      </a:r>
                    </a:p>
                  </a:txBody>
                  <a:tcPr marL="15467" marR="15467" marT="15467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38.42%</a:t>
                      </a:r>
                    </a:p>
                  </a:txBody>
                  <a:tcPr marL="15467" marR="15467" marT="15467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612154"/>
                  </a:ext>
                </a:extLst>
              </a:tr>
              <a:tr h="3474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Rent</a:t>
                      </a:r>
                    </a:p>
                  </a:txBody>
                  <a:tcPr marL="15467" marR="15467" marT="15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944</a:t>
                      </a:r>
                    </a:p>
                  </a:txBody>
                  <a:tcPr marL="15467" marR="15467" marT="15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62%</a:t>
                      </a:r>
                    </a:p>
                  </a:txBody>
                  <a:tcPr marL="15467" marR="15467" marT="15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649766"/>
                  </a:ext>
                </a:extLst>
              </a:tr>
              <a:tr h="347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Grand Total</a:t>
                      </a:r>
                    </a:p>
                  </a:txBody>
                  <a:tcPr marL="15467" marR="15467" marT="15467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1533</a:t>
                      </a:r>
                    </a:p>
                  </a:txBody>
                  <a:tcPr marL="15467" marR="15467" marT="15467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5467" marR="15467" marT="15467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2790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136086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8"/>
          <p:cNvSpPr txBox="1">
            <a:spLocks/>
          </p:cNvSpPr>
          <p:nvPr/>
        </p:nvSpPr>
        <p:spPr>
          <a:xfrm>
            <a:off x="0" y="449585"/>
            <a:ext cx="9144000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DETROIT POPULATION 1930-2016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1F25028-1674-4C9A-8206-1E20C61C5B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872839"/>
              </p:ext>
            </p:extLst>
          </p:nvPr>
        </p:nvGraphicFramePr>
        <p:xfrm>
          <a:off x="861277" y="1502546"/>
          <a:ext cx="7421445" cy="425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1783805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ctrTitle"/>
          </p:nvPr>
        </p:nvSpPr>
        <p:spPr>
          <a:xfrm>
            <a:off x="685800" y="2731950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 dirty="0">
                <a:solidFill>
                  <a:srgbClr val="7ECEFD"/>
                </a:solidFill>
              </a:rPr>
              <a:t>5.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EXISTING PROGRAMS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4475506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78">
            <a:extLst>
              <a:ext uri="{FF2B5EF4-FFF2-40B4-BE49-F238E27FC236}">
                <a16:creationId xmlns:a16="http://schemas.microsoft.com/office/drawing/2014/main" id="{F5EFD15F-4D4B-4BA4-A092-CCF3449DDA56}"/>
              </a:ext>
            </a:extLst>
          </p:cNvPr>
          <p:cNvSpPr txBox="1">
            <a:spLocks/>
          </p:cNvSpPr>
          <p:nvPr/>
        </p:nvSpPr>
        <p:spPr>
          <a:xfrm>
            <a:off x="217715" y="363043"/>
            <a:ext cx="8586651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SALES PROGRAMS OVERVIEW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CD92C71-776A-4E7D-BD8D-BE1582BE4665}"/>
              </a:ext>
            </a:extLst>
          </p:cNvPr>
          <p:cNvSpPr>
            <a:spLocks noGrp="1"/>
          </p:cNvSpPr>
          <p:nvPr/>
        </p:nvSpPr>
        <p:spPr>
          <a:xfrm>
            <a:off x="656705" y="1581150"/>
            <a:ext cx="8020570" cy="45732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latin typeface="Raleway" panose="020B0604020202020204" charset="0"/>
              </a:rPr>
              <a:t>		Eligibility vs. Credit Worthiness</a:t>
            </a:r>
          </a:p>
          <a:p>
            <a:endParaRPr lang="en-US" sz="2800" b="1" dirty="0">
              <a:latin typeface="Raleway" panose="020B0604020202020204" charset="0"/>
            </a:endParaRPr>
          </a:p>
          <a:p>
            <a:r>
              <a:rPr lang="en-US" sz="2800" b="1" dirty="0">
                <a:latin typeface="Raleway" panose="020B0604020202020204" charset="0"/>
              </a:rPr>
              <a:t>Auction </a:t>
            </a:r>
            <a:r>
              <a:rPr lang="en-US" dirty="0">
                <a:latin typeface="Raleway" panose="020B0604020202020204" charset="0"/>
              </a:rPr>
              <a:t>– Daily sales of vacant properties with full cleanouts, inspector scopes, and title insurance </a:t>
            </a:r>
          </a:p>
          <a:p>
            <a:r>
              <a:rPr lang="en-US" sz="2800" b="1" dirty="0">
                <a:latin typeface="Raleway" panose="020B0604020202020204" charset="0"/>
              </a:rPr>
              <a:t>Own it Now </a:t>
            </a:r>
            <a:r>
              <a:rPr lang="en-US" sz="2800" dirty="0">
                <a:latin typeface="Raleway" panose="020B0604020202020204" charset="0"/>
              </a:rPr>
              <a:t>– </a:t>
            </a:r>
            <a:r>
              <a:rPr lang="en-US" dirty="0">
                <a:latin typeface="Raleway" panose="020B0604020202020204" charset="0"/>
              </a:rPr>
              <a:t>Longer term listings with minimal maintenance and without scopes </a:t>
            </a:r>
            <a:endParaRPr lang="en-US" sz="2800" b="1" dirty="0">
              <a:latin typeface="Raleway" panose="020B0604020202020204" charset="0"/>
            </a:endParaRPr>
          </a:p>
          <a:p>
            <a:r>
              <a:rPr lang="en-US" sz="2800" b="1" dirty="0">
                <a:latin typeface="Raleway" panose="020B0604020202020204" charset="0"/>
              </a:rPr>
              <a:t>Side Lots </a:t>
            </a:r>
            <a:r>
              <a:rPr lang="en-US" sz="2800" dirty="0">
                <a:latin typeface="Raleway" panose="020B0604020202020204" charset="0"/>
              </a:rPr>
              <a:t>– </a:t>
            </a:r>
            <a:r>
              <a:rPr lang="en-US" dirty="0">
                <a:latin typeface="Raleway" panose="020B0604020202020204" charset="0"/>
              </a:rPr>
              <a:t>Vacant land sold to adjacent, occupied homes for $100</a:t>
            </a:r>
            <a:endParaRPr lang="en-US" sz="2800" b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dirty="0">
              <a:latin typeface="Raleway" panose="020B0604020202020204" charset="0"/>
            </a:endParaRPr>
          </a:p>
          <a:p>
            <a:endParaRPr lang="en-US" sz="2800" dirty="0"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33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78">
            <a:extLst>
              <a:ext uri="{FF2B5EF4-FFF2-40B4-BE49-F238E27FC236}">
                <a16:creationId xmlns:a16="http://schemas.microsoft.com/office/drawing/2014/main" id="{F5EFD15F-4D4B-4BA4-A092-CCF3449DDA56}"/>
              </a:ext>
            </a:extLst>
          </p:cNvPr>
          <p:cNvSpPr txBox="1">
            <a:spLocks/>
          </p:cNvSpPr>
          <p:nvPr/>
        </p:nvSpPr>
        <p:spPr>
          <a:xfrm>
            <a:off x="217715" y="363043"/>
            <a:ext cx="8586651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SALES PROGRAMS OVERVIEW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CD92C71-776A-4E7D-BD8D-BE1582BE4665}"/>
              </a:ext>
            </a:extLst>
          </p:cNvPr>
          <p:cNvSpPr>
            <a:spLocks noGrp="1"/>
          </p:cNvSpPr>
          <p:nvPr/>
        </p:nvSpPr>
        <p:spPr>
          <a:xfrm>
            <a:off x="656705" y="1619250"/>
            <a:ext cx="8020570" cy="45351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latin typeface="Raleway" panose="020B0604020202020204" charset="0"/>
              </a:rPr>
              <a:t>			Traditional Sales Approach</a:t>
            </a:r>
          </a:p>
          <a:p>
            <a:r>
              <a:rPr lang="en-US" sz="2800" b="1" dirty="0">
                <a:latin typeface="Raleway" panose="020B0604020202020204" charset="0"/>
              </a:rPr>
              <a:t>Marketing </a:t>
            </a:r>
            <a:r>
              <a:rPr lang="en-US" dirty="0">
                <a:latin typeface="Raleway" panose="020B0604020202020204" charset="0"/>
              </a:rPr>
              <a:t>– Realtors list with exceptional rehab needs, allowing the vetting of purchasers</a:t>
            </a:r>
            <a:endParaRPr lang="en-US" sz="2800" b="1" dirty="0">
              <a:latin typeface="Raleway" panose="020B0604020202020204" charset="0"/>
            </a:endParaRPr>
          </a:p>
          <a:p>
            <a:r>
              <a:rPr lang="en-US" sz="2800" b="1" dirty="0">
                <a:latin typeface="Raleway" panose="020B0604020202020204" charset="0"/>
              </a:rPr>
              <a:t>Rehabbed &amp; Ready </a:t>
            </a:r>
            <a:r>
              <a:rPr lang="en-US" dirty="0">
                <a:latin typeface="Raleway" panose="020B0604020202020204" charset="0"/>
              </a:rPr>
              <a:t>– An investment-intensive tool that fully rehabs properties</a:t>
            </a:r>
            <a:endParaRPr lang="en-US" b="1" dirty="0">
              <a:latin typeface="Raleway" panose="020B0604020202020204" charset="0"/>
            </a:endParaRPr>
          </a:p>
          <a:p>
            <a:r>
              <a:rPr lang="en-US" sz="2800" b="1" dirty="0">
                <a:latin typeface="Raleway" panose="020B0604020202020204" charset="0"/>
              </a:rPr>
              <a:t>Partial Rehabs </a:t>
            </a:r>
            <a:r>
              <a:rPr lang="en-US" dirty="0">
                <a:latin typeface="Raleway" panose="020B0604020202020204" charset="0"/>
              </a:rPr>
              <a:t>– Nascent program, limited rehab efforts to provide greater purchaser certainty </a:t>
            </a:r>
            <a:endParaRPr lang="en-US" sz="2800" b="1" dirty="0">
              <a:latin typeface="Raleway" panose="020B0604020202020204" charset="0"/>
            </a:endParaRPr>
          </a:p>
          <a:p>
            <a:r>
              <a:rPr lang="en-US" sz="2800" b="1" dirty="0">
                <a:latin typeface="Raleway" panose="020B0604020202020204" charset="0"/>
              </a:rPr>
              <a:t>Bundles </a:t>
            </a:r>
            <a:r>
              <a:rPr lang="en-US" sz="2800" dirty="0">
                <a:latin typeface="Raleway" panose="020B0604020202020204" charset="0"/>
              </a:rPr>
              <a:t>– </a:t>
            </a:r>
            <a:r>
              <a:rPr lang="en-US" dirty="0">
                <a:latin typeface="Raleway" panose="020B0604020202020204" charset="0"/>
              </a:rPr>
              <a:t>Small batches of homes with minimal preparation</a:t>
            </a:r>
            <a:r>
              <a:rPr lang="en-US" b="1" dirty="0">
                <a:latin typeface="Raleway" panose="020B0604020202020204" charset="0"/>
              </a:rPr>
              <a:t> </a:t>
            </a:r>
            <a:endParaRPr lang="en-US" sz="2800" b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dirty="0">
              <a:latin typeface="Raleway" panose="020B0604020202020204" charset="0"/>
            </a:endParaRPr>
          </a:p>
          <a:p>
            <a:endParaRPr lang="en-US" sz="2800" dirty="0"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60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2D59E9C-5C15-47C4-93C0-BD73D6555B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8871841"/>
              </p:ext>
            </p:extLst>
          </p:nvPr>
        </p:nvGraphicFramePr>
        <p:xfrm>
          <a:off x="2114550" y="1358900"/>
          <a:ext cx="6096000" cy="414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hape 78">
            <a:extLst>
              <a:ext uri="{FF2B5EF4-FFF2-40B4-BE49-F238E27FC236}">
                <a16:creationId xmlns:a16="http://schemas.microsoft.com/office/drawing/2014/main" id="{A8C8CA20-1C61-4035-BEF7-369D9227FBD2}"/>
              </a:ext>
            </a:extLst>
          </p:cNvPr>
          <p:cNvSpPr txBox="1">
            <a:spLocks/>
          </p:cNvSpPr>
          <p:nvPr/>
        </p:nvSpPr>
        <p:spPr>
          <a:xfrm>
            <a:off x="465383" y="362172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HISTORIC VACANT SALES</a:t>
            </a:r>
          </a:p>
          <a:p>
            <a:pPr algn="ctr"/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DDDC68-2DA0-4DB8-8458-39D3A20194F0}"/>
              </a:ext>
            </a:extLst>
          </p:cNvPr>
          <p:cNvSpPr txBox="1"/>
          <p:nvPr/>
        </p:nvSpPr>
        <p:spPr>
          <a:xfrm>
            <a:off x="559802" y="2111995"/>
            <a:ext cx="1922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0.61%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0B7D1-6E55-4FA6-80B3-0187DA0F1A1A}"/>
              </a:ext>
            </a:extLst>
          </p:cNvPr>
          <p:cNvSpPr txBox="1"/>
          <p:nvPr/>
        </p:nvSpPr>
        <p:spPr>
          <a:xfrm>
            <a:off x="817292" y="2559219"/>
            <a:ext cx="15787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Century Gothic" panose="020B0502020202020204" pitchFamily="34" charset="0"/>
              </a:rPr>
              <a:t>PERCENT OF CLOSINGS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0CD42D-846A-4B72-8AD2-43868EE8E0D2}"/>
              </a:ext>
            </a:extLst>
          </p:cNvPr>
          <p:cNvCxnSpPr>
            <a:cxnSpLocks/>
          </p:cNvCxnSpPr>
          <p:nvPr/>
        </p:nvCxnSpPr>
        <p:spPr>
          <a:xfrm>
            <a:off x="927350" y="2753591"/>
            <a:ext cx="5251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54E51A-765D-479E-BE72-53BCA653A27E}"/>
              </a:ext>
            </a:extLst>
          </p:cNvPr>
          <p:cNvCxnSpPr>
            <a:cxnSpLocks/>
          </p:cNvCxnSpPr>
          <p:nvPr/>
        </p:nvCxnSpPr>
        <p:spPr>
          <a:xfrm>
            <a:off x="927350" y="4127921"/>
            <a:ext cx="62634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B455E3-550D-4134-A708-A1C3E8D38482}"/>
              </a:ext>
            </a:extLst>
          </p:cNvPr>
          <p:cNvSpPr txBox="1"/>
          <p:nvPr/>
        </p:nvSpPr>
        <p:spPr>
          <a:xfrm>
            <a:off x="765914" y="3481020"/>
            <a:ext cx="1767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31.05%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FC0F7F-1F27-4E93-A215-C8BA0A479710}"/>
              </a:ext>
            </a:extLst>
          </p:cNvPr>
          <p:cNvSpPr txBox="1"/>
          <p:nvPr/>
        </p:nvSpPr>
        <p:spPr>
          <a:xfrm>
            <a:off x="816449" y="3925406"/>
            <a:ext cx="15787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Century Gothic" panose="020B0502020202020204" pitchFamily="34" charset="0"/>
              </a:rPr>
              <a:t>PERCENT OF CLOSINGS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2CD64D1-ACB5-4025-B151-BA8D8709911D}"/>
              </a:ext>
            </a:extLst>
          </p:cNvPr>
          <p:cNvCxnSpPr>
            <a:cxnSpLocks/>
          </p:cNvCxnSpPr>
          <p:nvPr/>
        </p:nvCxnSpPr>
        <p:spPr>
          <a:xfrm>
            <a:off x="927350" y="5499099"/>
            <a:ext cx="7283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D00E3D-9E89-4413-A7BB-647BCB87B606}"/>
              </a:ext>
            </a:extLst>
          </p:cNvPr>
          <p:cNvSpPr txBox="1"/>
          <p:nvPr/>
        </p:nvSpPr>
        <p:spPr>
          <a:xfrm>
            <a:off x="816448" y="5291781"/>
            <a:ext cx="15787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Century Gothic" panose="020B0502020202020204" pitchFamily="34" charset="0"/>
              </a:rPr>
              <a:t>PERCENT OF CLOSINGS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86B07D-85E6-451F-8D4C-9BBA076F2F57}"/>
              </a:ext>
            </a:extLst>
          </p:cNvPr>
          <p:cNvSpPr txBox="1"/>
          <p:nvPr/>
        </p:nvSpPr>
        <p:spPr>
          <a:xfrm>
            <a:off x="765914" y="4810665"/>
            <a:ext cx="1767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68.34%</a:t>
            </a:r>
          </a:p>
        </p:txBody>
      </p:sp>
    </p:spTree>
    <p:extLst>
      <p:ext uri="{BB962C8B-B14F-4D97-AF65-F5344CB8AC3E}">
        <p14:creationId xmlns:p14="http://schemas.microsoft.com/office/powerpoint/2010/main" val="434687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2D59E9C-5C15-47C4-93C0-BD73D6555B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7989501"/>
              </p:ext>
            </p:extLst>
          </p:nvPr>
        </p:nvGraphicFramePr>
        <p:xfrm>
          <a:off x="1524000" y="1358900"/>
          <a:ext cx="6096000" cy="414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hape 78">
            <a:extLst>
              <a:ext uri="{FF2B5EF4-FFF2-40B4-BE49-F238E27FC236}">
                <a16:creationId xmlns:a16="http://schemas.microsoft.com/office/drawing/2014/main" id="{A8C8CA20-1C61-4035-BEF7-369D9227FBD2}"/>
              </a:ext>
            </a:extLst>
          </p:cNvPr>
          <p:cNvSpPr txBox="1">
            <a:spLocks/>
          </p:cNvSpPr>
          <p:nvPr/>
        </p:nvSpPr>
        <p:spPr>
          <a:xfrm>
            <a:off x="465383" y="362172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NEW VACANT SALES OPTIONS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21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ctrTitle"/>
          </p:nvPr>
        </p:nvSpPr>
        <p:spPr>
          <a:xfrm>
            <a:off x="685800" y="2655750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 dirty="0">
                <a:solidFill>
                  <a:srgbClr val="7ECEFD"/>
                </a:solidFill>
              </a:rPr>
              <a:t>6.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DEVELOPING NEW PHILOSOPHIES</a:t>
            </a:r>
            <a:endParaRPr lang="en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E2CD1D2-A001-47D7-AF52-2F47B89838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0216064"/>
                  </p:ext>
                </p:extLst>
              </p:nvPr>
            </p:nvGraphicFramePr>
            <p:xfrm>
              <a:off x="9439275" y="-28575"/>
              <a:ext cx="2286000" cy="1714500"/>
            </p:xfrm>
            <a:graphic>
              <a:graphicData uri="http://schemas.microsoft.com/office/powerpoint/2016/slidezoom">
                <pslz:sldZm>
                  <pslz:sldZmObj sldId="433" cId="1674994523">
                    <pslz:zmPr id="{3C757FBC-DED2-45CB-BA4B-983FAF4B9882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E2CD1D2-A001-47D7-AF52-2F47B89838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39275" y="-28575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4994523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>
            <a:extLst>
              <a:ext uri="{FF2B5EF4-FFF2-40B4-BE49-F238E27FC236}">
                <a16:creationId xmlns:a16="http://schemas.microsoft.com/office/drawing/2014/main" id="{8A3B027B-A040-4B70-A5E2-554F48F6C2CF}"/>
              </a:ext>
            </a:extLst>
          </p:cNvPr>
          <p:cNvSpPr txBox="1">
            <a:spLocks/>
          </p:cNvSpPr>
          <p:nvPr/>
        </p:nvSpPr>
        <p:spPr>
          <a:xfrm>
            <a:off x="465383" y="362172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PHILOSOPHIES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1A9DF45-018A-4BA2-A485-497A9C584D32}"/>
              </a:ext>
            </a:extLst>
          </p:cNvPr>
          <p:cNvSpPr>
            <a:spLocks noGrp="1"/>
          </p:cNvSpPr>
          <p:nvPr/>
        </p:nvSpPr>
        <p:spPr>
          <a:xfrm>
            <a:off x="707175" y="1183287"/>
            <a:ext cx="7729649" cy="14075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Raleway" panose="020B0604020202020204" charset="0"/>
              </a:rPr>
              <a:t>Cohort Dynamics </a:t>
            </a:r>
            <a:r>
              <a:rPr lang="en-US" sz="2800" dirty="0">
                <a:latin typeface="Raleway" panose="020B0604020202020204" charset="0"/>
              </a:rPr>
              <a:t>– </a:t>
            </a:r>
            <a:r>
              <a:rPr lang="en-US" sz="2000" i="1" dirty="0">
                <a:latin typeface="Raleway" panose="020B0604020202020204" charset="0"/>
              </a:rPr>
              <a:t>In areas of high vacancy, selling multiple homes at once can create certainty in future investment</a:t>
            </a:r>
          </a:p>
          <a:p>
            <a:endParaRPr lang="en-US" i="1" dirty="0">
              <a:latin typeface="Raleway" panose="020B060402020202020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EDD11D2-B58D-436D-8128-BBE94FFBE556}"/>
              </a:ext>
            </a:extLst>
          </p:cNvPr>
          <p:cNvSpPr>
            <a:spLocks noGrp="1"/>
          </p:cNvSpPr>
          <p:nvPr/>
        </p:nvSpPr>
        <p:spPr>
          <a:xfrm>
            <a:off x="707173" y="2474671"/>
            <a:ext cx="7729649" cy="6248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>
                <a:latin typeface="Raleway" panose="020B0604020202020204" charset="0"/>
              </a:rPr>
              <a:t>Building Block Events</a:t>
            </a:r>
            <a:endParaRPr lang="en-US" dirty="0">
              <a:latin typeface="Raleway" panose="020B060402020202020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626BB49-9C4C-4BE7-A6B8-A02C9F373377}"/>
              </a:ext>
            </a:extLst>
          </p:cNvPr>
          <p:cNvSpPr>
            <a:spLocks noGrp="1"/>
          </p:cNvSpPr>
          <p:nvPr/>
        </p:nvSpPr>
        <p:spPr>
          <a:xfrm>
            <a:off x="707172" y="3113888"/>
            <a:ext cx="7729649" cy="12892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Raleway" panose="020B0604020202020204" charset="0"/>
              </a:rPr>
              <a:t>Self-Fulfilling Prophecies </a:t>
            </a:r>
            <a:r>
              <a:rPr lang="en-US" sz="2800" dirty="0">
                <a:latin typeface="Raleway" panose="020B0604020202020204" charset="0"/>
              </a:rPr>
              <a:t>– </a:t>
            </a:r>
            <a:r>
              <a:rPr lang="en-US" sz="2000" i="1" dirty="0">
                <a:latin typeface="Raleway" panose="020B0604020202020204" charset="0"/>
              </a:rPr>
              <a:t>Announcing plans and intent is a powerful tool to create excitement and a sense of inevitability. 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8F96C70-D459-4F09-9833-7E323C124DA2}"/>
              </a:ext>
            </a:extLst>
          </p:cNvPr>
          <p:cNvSpPr>
            <a:spLocks noGrp="1"/>
          </p:cNvSpPr>
          <p:nvPr/>
        </p:nvSpPr>
        <p:spPr>
          <a:xfrm>
            <a:off x="707171" y="4417502"/>
            <a:ext cx="7729649" cy="6248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>
                <a:latin typeface="Raleway" panose="020B0604020202020204" charset="0"/>
              </a:rPr>
              <a:t>Strategic Neighborhood Fund Zones</a:t>
            </a:r>
            <a:endParaRPr lang="en-US" dirty="0"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3691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8"/>
          <p:cNvSpPr txBox="1">
            <a:spLocks/>
          </p:cNvSpPr>
          <p:nvPr/>
        </p:nvSpPr>
        <p:spPr>
          <a:xfrm>
            <a:off x="217715" y="363043"/>
            <a:ext cx="8586651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BUILDING BLOCKS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F8859-7488-4313-B138-C3EA48EC6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62" y="1111155"/>
            <a:ext cx="5084355" cy="3289877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5C0EF4B-E258-4C34-B6E2-DB285430FBC4}"/>
              </a:ext>
            </a:extLst>
          </p:cNvPr>
          <p:cNvSpPr>
            <a:spLocks noGrp="1"/>
          </p:cNvSpPr>
          <p:nvPr/>
        </p:nvSpPr>
        <p:spPr>
          <a:xfrm>
            <a:off x="323941" y="4524316"/>
            <a:ext cx="7729649" cy="17633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aleway" panose="020B0604020202020204" charset="0"/>
              </a:rPr>
              <a:t>District Wide Maintenance</a:t>
            </a:r>
          </a:p>
          <a:p>
            <a:r>
              <a:rPr lang="en-US" dirty="0">
                <a:latin typeface="Raleway" panose="020B0604020202020204" charset="0"/>
              </a:rPr>
              <a:t>Engaging a Neighborhood Partner Organization</a:t>
            </a:r>
          </a:p>
          <a:p>
            <a:r>
              <a:rPr lang="en-US" dirty="0">
                <a:latin typeface="Raleway" panose="020B0604020202020204" charset="0"/>
              </a:rPr>
              <a:t>Creating a Cohort of Purchasers</a:t>
            </a:r>
          </a:p>
          <a:p>
            <a:r>
              <a:rPr lang="en-US" dirty="0">
                <a:latin typeface="Raleway" panose="020B0604020202020204" charset="0"/>
              </a:rPr>
              <a:t>Layering Other Tools</a:t>
            </a:r>
          </a:p>
          <a:p>
            <a:endParaRPr lang="en-US" b="1" dirty="0">
              <a:latin typeface="Raleway" panose="020B0604020202020204" charset="0"/>
            </a:endParaRPr>
          </a:p>
          <a:p>
            <a:endParaRPr lang="en-US" sz="2800" b="1" dirty="0">
              <a:latin typeface="Raleway" panose="020B060402020202020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800" b="1" dirty="0">
              <a:latin typeface="Raleway" panose="020B060402020202020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800" b="1" dirty="0">
              <a:latin typeface="Raleway" panose="020B060402020202020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800" b="1" dirty="0">
              <a:latin typeface="Raleway" panose="020B0604020202020204" charset="0"/>
            </a:endParaRPr>
          </a:p>
          <a:p>
            <a:pPr lvl="1"/>
            <a:endParaRPr lang="en-US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dirty="0">
              <a:latin typeface="Raleway" panose="020B0604020202020204" charset="0"/>
            </a:endParaRPr>
          </a:p>
          <a:p>
            <a:endParaRPr lang="en-US" sz="2800" dirty="0"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43626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8"/>
          <p:cNvSpPr txBox="1">
            <a:spLocks/>
          </p:cNvSpPr>
          <p:nvPr/>
        </p:nvSpPr>
        <p:spPr>
          <a:xfrm>
            <a:off x="217715" y="363043"/>
            <a:ext cx="8586651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BUILDING BLOCKS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pic>
        <p:nvPicPr>
          <p:cNvPr id="6" name="table">
            <a:extLst>
              <a:ext uri="{FF2B5EF4-FFF2-40B4-BE49-F238E27FC236}">
                <a16:creationId xmlns:a16="http://schemas.microsoft.com/office/drawing/2014/main" id="{CB058515-F7F2-47F8-8A26-42DA3836A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60" y="1393010"/>
            <a:ext cx="8304680" cy="2923148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AB88F887-9227-45DC-9C8A-24D5D9A207E1}"/>
              </a:ext>
            </a:extLst>
          </p:cNvPr>
          <p:cNvSpPr txBox="1"/>
          <p:nvPr/>
        </p:nvSpPr>
        <p:spPr>
          <a:xfrm>
            <a:off x="6880257" y="4235522"/>
            <a:ext cx="1844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kern="1800" spc="60" dirty="0">
                <a:latin typeface="Century Gothic" panose="020B0502020202020204" pitchFamily="34" charset="0"/>
              </a:rPr>
              <a:t>Overall: 70.31%</a:t>
            </a:r>
          </a:p>
        </p:txBody>
      </p:sp>
    </p:spTree>
    <p:extLst>
      <p:ext uri="{BB962C8B-B14F-4D97-AF65-F5344CB8AC3E}">
        <p14:creationId xmlns:p14="http://schemas.microsoft.com/office/powerpoint/2010/main" val="1396240387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>
            <a:extLst>
              <a:ext uri="{FF2B5EF4-FFF2-40B4-BE49-F238E27FC236}">
                <a16:creationId xmlns:a16="http://schemas.microsoft.com/office/drawing/2014/main" id="{8A3B027B-A040-4B70-A5E2-554F48F6C2CF}"/>
              </a:ext>
            </a:extLst>
          </p:cNvPr>
          <p:cNvSpPr txBox="1">
            <a:spLocks/>
          </p:cNvSpPr>
          <p:nvPr/>
        </p:nvSpPr>
        <p:spPr>
          <a:xfrm>
            <a:off x="465383" y="362172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PHILOSOPHIES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93BDF2D-FC2E-49B5-A867-09FE089C9642}"/>
              </a:ext>
            </a:extLst>
          </p:cNvPr>
          <p:cNvSpPr>
            <a:spLocks noGrp="1"/>
          </p:cNvSpPr>
          <p:nvPr/>
        </p:nvSpPr>
        <p:spPr>
          <a:xfrm>
            <a:off x="1554896" y="987001"/>
            <a:ext cx="7729649" cy="6248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dirty="0">
                <a:latin typeface="Raleway" panose="020B0604020202020204" charset="0"/>
              </a:rPr>
              <a:t>Strategic Neighborhood Fund Zones</a:t>
            </a:r>
            <a:endParaRPr lang="en-US" dirty="0">
              <a:latin typeface="Raleway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75F5D8-59C8-47C6-A9D3-E64F3E0B2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744" y="1611830"/>
            <a:ext cx="7334511" cy="455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33084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1155249" y="2882400"/>
            <a:ext cx="7083875" cy="1093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en" dirty="0"/>
              <a:t>“The fundamental problem with population loss is that people</a:t>
            </a:r>
            <a:r>
              <a:rPr lang="en-US" dirty="0"/>
              <a:t> often forget to take their homes with them” – Dan Kildee</a:t>
            </a:r>
            <a:endParaRPr lang="en" dirty="0"/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>
            <a:extLst>
              <a:ext uri="{FF2B5EF4-FFF2-40B4-BE49-F238E27FC236}">
                <a16:creationId xmlns:a16="http://schemas.microsoft.com/office/drawing/2014/main" id="{8A3B027B-A040-4B70-A5E2-554F48F6C2CF}"/>
              </a:ext>
            </a:extLst>
          </p:cNvPr>
          <p:cNvSpPr txBox="1">
            <a:spLocks/>
          </p:cNvSpPr>
          <p:nvPr/>
        </p:nvSpPr>
        <p:spPr>
          <a:xfrm>
            <a:off x="465383" y="362172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PHILOSOPHIES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1A9DF45-018A-4BA2-A485-497A9C584D32}"/>
              </a:ext>
            </a:extLst>
          </p:cNvPr>
          <p:cNvSpPr>
            <a:spLocks noGrp="1"/>
          </p:cNvSpPr>
          <p:nvPr/>
        </p:nvSpPr>
        <p:spPr>
          <a:xfrm>
            <a:off x="707175" y="1183287"/>
            <a:ext cx="7729649" cy="13694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Raleway" panose="020B0604020202020204" charset="0"/>
              </a:rPr>
              <a:t>Non-Market-Motivated Purchasers – </a:t>
            </a:r>
            <a:r>
              <a:rPr lang="en-US" i="1" dirty="0">
                <a:latin typeface="Raleway" panose="020B0604020202020204" charset="0"/>
              </a:rPr>
              <a:t>Some buyers are not market-driven, and their investment can spur market improvement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88B36F7-D626-43EF-A1FA-8D7AC26F299D}"/>
              </a:ext>
            </a:extLst>
          </p:cNvPr>
          <p:cNvSpPr>
            <a:spLocks noGrp="1"/>
          </p:cNvSpPr>
          <p:nvPr/>
        </p:nvSpPr>
        <p:spPr>
          <a:xfrm>
            <a:off x="592871" y="2552700"/>
            <a:ext cx="7729649" cy="6248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>
                <a:latin typeface="Raleway" panose="020B0604020202020204" charset="0"/>
              </a:rPr>
              <a:t>Ancestral Homes</a:t>
            </a:r>
            <a:endParaRPr lang="en-US" dirty="0">
              <a:latin typeface="Raleway" panose="020B060402020202020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A15037B-F6EB-4430-A9EB-485778046FB0}"/>
              </a:ext>
            </a:extLst>
          </p:cNvPr>
          <p:cNvSpPr>
            <a:spLocks noGrp="1"/>
          </p:cNvSpPr>
          <p:nvPr/>
        </p:nvSpPr>
        <p:spPr>
          <a:xfrm>
            <a:off x="592871" y="3160666"/>
            <a:ext cx="7729649" cy="13313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Raleway" panose="020B0604020202020204" charset="0"/>
              </a:rPr>
              <a:t>Layering Tools – </a:t>
            </a:r>
            <a:r>
              <a:rPr lang="en-US" i="1" dirty="0">
                <a:latin typeface="Raleway" panose="020B0604020202020204" charset="0"/>
              </a:rPr>
              <a:t>Applying multiple tools in a single space can create an impact greater than the sum of its parts</a:t>
            </a:r>
            <a:endParaRPr lang="en-US" sz="2800" dirty="0">
              <a:latin typeface="Raleway" panose="020B060402020202020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D953C17-9F63-4F9A-B46D-E577BD6D3A18}"/>
              </a:ext>
            </a:extLst>
          </p:cNvPr>
          <p:cNvSpPr>
            <a:spLocks noGrp="1"/>
          </p:cNvSpPr>
          <p:nvPr/>
        </p:nvSpPr>
        <p:spPr>
          <a:xfrm>
            <a:off x="592871" y="4507290"/>
            <a:ext cx="7729649" cy="6248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 err="1">
                <a:latin typeface="Raleway" panose="020B0604020202020204" charset="0"/>
              </a:rPr>
              <a:t>Crary</a:t>
            </a:r>
            <a:r>
              <a:rPr lang="en-US" sz="2400" dirty="0">
                <a:latin typeface="Raleway" panose="020B0604020202020204" charset="0"/>
              </a:rPr>
              <a:t>/St. </a:t>
            </a:r>
            <a:r>
              <a:rPr lang="en-US" sz="2400" dirty="0" err="1">
                <a:latin typeface="Raleway" panose="020B0604020202020204" charset="0"/>
              </a:rPr>
              <a:t>Marys</a:t>
            </a:r>
            <a:endParaRPr lang="en-US" dirty="0"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9564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>
            <a:extLst>
              <a:ext uri="{FF2B5EF4-FFF2-40B4-BE49-F238E27FC236}">
                <a16:creationId xmlns:a16="http://schemas.microsoft.com/office/drawing/2014/main" id="{8A3B027B-A040-4B70-A5E2-554F48F6C2CF}"/>
              </a:ext>
            </a:extLst>
          </p:cNvPr>
          <p:cNvSpPr txBox="1">
            <a:spLocks/>
          </p:cNvSpPr>
          <p:nvPr/>
        </p:nvSpPr>
        <p:spPr>
          <a:xfrm>
            <a:off x="465383" y="362172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PHILOSOPHIES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DEA19A-9FA9-410E-9732-C038068CE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9" y="1254003"/>
            <a:ext cx="5543982" cy="490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03495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>
            <a:extLst>
              <a:ext uri="{FF2B5EF4-FFF2-40B4-BE49-F238E27FC236}">
                <a16:creationId xmlns:a16="http://schemas.microsoft.com/office/drawing/2014/main" id="{8A3B027B-A040-4B70-A5E2-554F48F6C2CF}"/>
              </a:ext>
            </a:extLst>
          </p:cNvPr>
          <p:cNvSpPr txBox="1">
            <a:spLocks/>
          </p:cNvSpPr>
          <p:nvPr/>
        </p:nvSpPr>
        <p:spPr>
          <a:xfrm>
            <a:off x="465383" y="362172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PHILOSOPHIES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BD1AB-04FC-4826-93F6-21F083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42" b="53504"/>
          <a:stretch/>
        </p:blipFill>
        <p:spPr>
          <a:xfrm>
            <a:off x="1741233" y="2090415"/>
            <a:ext cx="5661534" cy="24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25357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DD87D9-33FD-4C7C-AB9D-ED89E624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47" y="349177"/>
            <a:ext cx="7971305" cy="6159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6321DA-A1B2-4F6C-9780-70D9A5103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0" y="0"/>
            <a:ext cx="871481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580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DD87D9-33FD-4C7C-AB9D-ED89E624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47" y="349177"/>
            <a:ext cx="7971305" cy="6159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8A8C85-45C5-4A0F-8D37-3E62A8E82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733305" cy="67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26775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DD87D9-33FD-4C7C-AB9D-ED89E624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47" y="349177"/>
            <a:ext cx="7971305" cy="6159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8A8C85-45C5-4A0F-8D37-3E62A8E82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733305" cy="6748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B31D1-6680-41E0-AE3F-D6BEF7654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70" y="0"/>
            <a:ext cx="8733305" cy="67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28899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DD87D9-33FD-4C7C-AB9D-ED89E624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47" y="349177"/>
            <a:ext cx="7971305" cy="6159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8A8C85-45C5-4A0F-8D37-3E62A8E82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733305" cy="6748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B31D1-6680-41E0-AE3F-D6BEF7654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70" y="0"/>
            <a:ext cx="8733305" cy="6748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060A52-0A41-423A-A2B4-03803205B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70" y="0"/>
            <a:ext cx="8733305" cy="67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88858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DD87D9-33FD-4C7C-AB9D-ED89E624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47" y="349177"/>
            <a:ext cx="7971305" cy="6159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8A8C85-45C5-4A0F-8D37-3E62A8E82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" y="0"/>
            <a:ext cx="8733305" cy="6748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B31D1-6680-41E0-AE3F-D6BEF7654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70" y="0"/>
            <a:ext cx="8733305" cy="6748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060A52-0A41-423A-A2B4-03803205B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70" y="0"/>
            <a:ext cx="8733305" cy="67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2590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>
            <a:extLst>
              <a:ext uri="{FF2B5EF4-FFF2-40B4-BE49-F238E27FC236}">
                <a16:creationId xmlns:a16="http://schemas.microsoft.com/office/drawing/2014/main" id="{8A3B027B-A040-4B70-A5E2-554F48F6C2CF}"/>
              </a:ext>
            </a:extLst>
          </p:cNvPr>
          <p:cNvSpPr txBox="1">
            <a:spLocks/>
          </p:cNvSpPr>
          <p:nvPr/>
        </p:nvSpPr>
        <p:spPr>
          <a:xfrm>
            <a:off x="465383" y="362172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PHILOSOPHIES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1A9DF45-018A-4BA2-A485-497A9C584D32}"/>
              </a:ext>
            </a:extLst>
          </p:cNvPr>
          <p:cNvSpPr>
            <a:spLocks noGrp="1"/>
          </p:cNvSpPr>
          <p:nvPr/>
        </p:nvSpPr>
        <p:spPr>
          <a:xfrm>
            <a:off x="707175" y="1165532"/>
            <a:ext cx="7729649" cy="50052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Raleway" panose="020B0604020202020204" charset="0"/>
              </a:rPr>
              <a:t>Forming Partnerships </a:t>
            </a:r>
            <a:r>
              <a:rPr lang="en-US" sz="2800" dirty="0">
                <a:latin typeface="Raleway" panose="020B0604020202020204" charset="0"/>
              </a:rPr>
              <a:t>– </a:t>
            </a:r>
            <a:r>
              <a:rPr lang="en-US" i="1" dirty="0">
                <a:latin typeface="Raleway" panose="020B0604020202020204" charset="0"/>
              </a:rPr>
              <a:t>Leveraging neighborhood partners can ground efforts and leverage a network of prospective purchasers</a:t>
            </a:r>
          </a:p>
          <a:p>
            <a:r>
              <a:rPr lang="en-US" sz="2800" b="1" dirty="0">
                <a:latin typeface="Raleway" panose="020B0604020202020204" charset="0"/>
              </a:rPr>
              <a:t>Neighborhood-Level Approaches</a:t>
            </a:r>
            <a:r>
              <a:rPr lang="en-US" i="1" dirty="0">
                <a:latin typeface="Raleway" panose="020B0604020202020204" charset="0"/>
              </a:rPr>
              <a:t> – To improve the desirability of properties, the land bank often must think holistically and look beyond its ownership</a:t>
            </a:r>
          </a:p>
          <a:p>
            <a:r>
              <a:rPr lang="en-US" sz="2800" b="1" dirty="0">
                <a:latin typeface="Raleway" panose="020B0604020202020204" charset="0"/>
              </a:rPr>
              <a:t>Harnessing History &amp; Identity </a:t>
            </a:r>
            <a:r>
              <a:rPr lang="en-US" i="1" dirty="0">
                <a:latin typeface="Raleway" panose="020B0604020202020204" charset="0"/>
              </a:rPr>
              <a:t>– Investing in opportunities to share the stories of neighborhoods</a:t>
            </a:r>
          </a:p>
          <a:p>
            <a:r>
              <a:rPr lang="en-US" sz="2800" b="1" dirty="0">
                <a:latin typeface="Raleway" panose="020B0604020202020204" charset="0"/>
              </a:rPr>
              <a:t>Targeting Small Constituencies </a:t>
            </a:r>
            <a:r>
              <a:rPr lang="en-US" i="1" dirty="0">
                <a:latin typeface="Raleway" panose="020B0604020202020204" charset="0"/>
              </a:rPr>
              <a:t>– Tailored programs have the potential to attract niche purchasers who view neighborhoods differently </a:t>
            </a:r>
          </a:p>
        </p:txBody>
      </p:sp>
    </p:spTree>
    <p:extLst>
      <p:ext uri="{BB962C8B-B14F-4D97-AF65-F5344CB8AC3E}">
        <p14:creationId xmlns:p14="http://schemas.microsoft.com/office/powerpoint/2010/main" val="46210188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ctrTitle"/>
          </p:nvPr>
        </p:nvSpPr>
        <p:spPr>
          <a:xfrm>
            <a:off x="685800" y="2655750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 dirty="0">
                <a:solidFill>
                  <a:srgbClr val="7ECEFD"/>
                </a:solidFill>
              </a:rPr>
              <a:t>7.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ADAPTING TO WEAK MARKETS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17698785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8E75A0-C6AE-4536-82AA-86D654A00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27100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8"/>
          <p:cNvSpPr txBox="1">
            <a:spLocks/>
          </p:cNvSpPr>
          <p:nvPr/>
        </p:nvSpPr>
        <p:spPr>
          <a:xfrm>
            <a:off x="217715" y="363043"/>
            <a:ext cx="8586651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OWN IT NOW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D8CA7-3BEE-4042-A5E7-49D592A4E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41" y="1288121"/>
            <a:ext cx="4191000" cy="3143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86D45C-F7AF-4963-8289-59A326114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366" y="1288121"/>
            <a:ext cx="4191000" cy="314325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B128EAD-E3BB-44EB-A30C-3D2D95292A51}"/>
              </a:ext>
            </a:extLst>
          </p:cNvPr>
          <p:cNvSpPr>
            <a:spLocks noGrp="1"/>
          </p:cNvSpPr>
          <p:nvPr/>
        </p:nvSpPr>
        <p:spPr>
          <a:xfrm>
            <a:off x="323941" y="4524316"/>
            <a:ext cx="7729649" cy="17633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aleway" panose="020B0604020202020204" charset="0"/>
              </a:rPr>
              <a:t>With Shift to Weaker Markets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latin typeface="Raleway" panose="020B0604020202020204" charset="0"/>
              </a:rPr>
              <a:t>Exterior Maintenance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latin typeface="Raleway" panose="020B0604020202020204" charset="0"/>
              </a:rPr>
              <a:t>Rehab Scopes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latin typeface="Raleway" panose="020B0604020202020204" charset="0"/>
              </a:rPr>
              <a:t>Modifying Bidding Rules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800" b="1" dirty="0">
              <a:latin typeface="Raleway" panose="020B060402020202020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800" b="1" dirty="0">
              <a:latin typeface="Raleway" panose="020B060402020202020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800" b="1" dirty="0">
              <a:latin typeface="Raleway" panose="020B0604020202020204" charset="0"/>
            </a:endParaRPr>
          </a:p>
          <a:p>
            <a:pPr lvl="1"/>
            <a:endParaRPr lang="en-US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dirty="0">
              <a:latin typeface="Raleway" panose="020B0604020202020204" charset="0"/>
            </a:endParaRPr>
          </a:p>
          <a:p>
            <a:endParaRPr lang="en-US" sz="2800" dirty="0">
              <a:latin typeface="Raleway" panose="020B060402020202020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2525B01-25D7-4D23-8BA0-821E41054734}"/>
              </a:ext>
            </a:extLst>
          </p:cNvPr>
          <p:cNvSpPr/>
          <p:nvPr/>
        </p:nvSpPr>
        <p:spPr>
          <a:xfrm>
            <a:off x="3987891" y="2574813"/>
            <a:ext cx="1152525" cy="62482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6140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>
            <a:extLst>
              <a:ext uri="{FF2B5EF4-FFF2-40B4-BE49-F238E27FC236}">
                <a16:creationId xmlns:a16="http://schemas.microsoft.com/office/drawing/2014/main" id="{8A3B027B-A040-4B70-A5E2-554F48F6C2CF}"/>
              </a:ext>
            </a:extLst>
          </p:cNvPr>
          <p:cNvSpPr txBox="1">
            <a:spLocks/>
          </p:cNvSpPr>
          <p:nvPr/>
        </p:nvSpPr>
        <p:spPr>
          <a:xfrm>
            <a:off x="465383" y="353294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Renovation Funding Model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1A9DF45-018A-4BA2-A485-497A9C584D32}"/>
              </a:ext>
            </a:extLst>
          </p:cNvPr>
          <p:cNvSpPr>
            <a:spLocks noGrp="1"/>
          </p:cNvSpPr>
          <p:nvPr/>
        </p:nvSpPr>
        <p:spPr>
          <a:xfrm>
            <a:off x="707173" y="1324899"/>
            <a:ext cx="7729649" cy="18157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Raleway" panose="020B0604020202020204" charset="0"/>
              </a:rPr>
              <a:t>Revolving Fund</a:t>
            </a:r>
            <a:r>
              <a:rPr lang="en-US" sz="2800" dirty="0">
                <a:latin typeface="Raleway" panose="020B0604020202020204" charset="0"/>
              </a:rPr>
              <a:t>– </a:t>
            </a:r>
            <a:r>
              <a:rPr lang="en-US" i="1" dirty="0">
                <a:latin typeface="Raleway" panose="020B0604020202020204" charset="0"/>
              </a:rPr>
              <a:t>Funds to allocate toward rehab of properties in order to grow or stabilize markets</a:t>
            </a:r>
          </a:p>
          <a:p>
            <a:r>
              <a:rPr lang="en-US" i="1" dirty="0">
                <a:latin typeface="Raleway" panose="020B0604020202020204" charset="0"/>
              </a:rPr>
              <a:t>*As houses sell, the Revolving Fund replenishes</a:t>
            </a:r>
          </a:p>
          <a:p>
            <a:pPr marL="0" indent="0">
              <a:buNone/>
            </a:pPr>
            <a:endParaRPr lang="en-US" i="1" dirty="0">
              <a:latin typeface="Raleway" panose="020B0604020202020204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F97FA3-8AF5-4A2E-B955-4E424DF43520}"/>
              </a:ext>
            </a:extLst>
          </p:cNvPr>
          <p:cNvSpPr>
            <a:spLocks noGrp="1"/>
          </p:cNvSpPr>
          <p:nvPr/>
        </p:nvSpPr>
        <p:spPr>
          <a:xfrm>
            <a:off x="707174" y="3720792"/>
            <a:ext cx="7729649" cy="19716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Raleway" panose="020B0604020202020204" charset="0"/>
              </a:rPr>
              <a:t>Loss Reserve Fund</a:t>
            </a:r>
            <a:r>
              <a:rPr lang="en-US" i="1" dirty="0">
                <a:latin typeface="Raleway" panose="020B0604020202020204" charset="0"/>
              </a:rPr>
              <a:t>– Funds to allocate toward sustained losses in order to grow or stabilize markets</a:t>
            </a:r>
          </a:p>
          <a:p>
            <a:r>
              <a:rPr lang="en-US" i="1" dirty="0">
                <a:latin typeface="Raleway" panose="020B0604020202020204" charset="0"/>
              </a:rPr>
              <a:t>*	As houses sell, the loss decreases</a:t>
            </a:r>
          </a:p>
          <a:p>
            <a:endParaRPr lang="en-US" i="1" dirty="0"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5696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>
            <a:extLst>
              <a:ext uri="{FF2B5EF4-FFF2-40B4-BE49-F238E27FC236}">
                <a16:creationId xmlns:a16="http://schemas.microsoft.com/office/drawing/2014/main" id="{8A3B027B-A040-4B70-A5E2-554F48F6C2CF}"/>
              </a:ext>
            </a:extLst>
          </p:cNvPr>
          <p:cNvSpPr txBox="1">
            <a:spLocks/>
          </p:cNvSpPr>
          <p:nvPr/>
        </p:nvSpPr>
        <p:spPr>
          <a:xfrm>
            <a:off x="465383" y="362172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Renovation Funding Model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0ABB389-3E85-4B7D-9039-8290DC041B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992855"/>
              </p:ext>
            </p:extLst>
          </p:nvPr>
        </p:nvGraphicFramePr>
        <p:xfrm>
          <a:off x="625793" y="2450235"/>
          <a:ext cx="7892414" cy="1957530"/>
        </p:xfrm>
        <a:graphic>
          <a:graphicData uri="http://schemas.openxmlformats.org/drawingml/2006/table">
            <a:tbl>
              <a:tblPr/>
              <a:tblGrid>
                <a:gridCol w="1688782">
                  <a:extLst>
                    <a:ext uri="{9D8B030D-6E8A-4147-A177-3AD203B41FA5}">
                      <a16:colId xmlns:a16="http://schemas.microsoft.com/office/drawing/2014/main" val="1625298445"/>
                    </a:ext>
                  </a:extLst>
                </a:gridCol>
                <a:gridCol w="2269269">
                  <a:extLst>
                    <a:ext uri="{9D8B030D-6E8A-4147-A177-3AD203B41FA5}">
                      <a16:colId xmlns:a16="http://schemas.microsoft.com/office/drawing/2014/main" val="843668947"/>
                    </a:ext>
                  </a:extLst>
                </a:gridCol>
                <a:gridCol w="2122147">
                  <a:extLst>
                    <a:ext uri="{9D8B030D-6E8A-4147-A177-3AD203B41FA5}">
                      <a16:colId xmlns:a16="http://schemas.microsoft.com/office/drawing/2014/main" val="2207079599"/>
                    </a:ext>
                  </a:extLst>
                </a:gridCol>
                <a:gridCol w="1812216">
                  <a:extLst>
                    <a:ext uri="{9D8B030D-6E8A-4147-A177-3AD203B41FA5}">
                      <a16:colId xmlns:a16="http://schemas.microsoft.com/office/drawing/2014/main" val="2924420525"/>
                    </a:ext>
                  </a:extLst>
                </a:gridCol>
              </a:tblGrid>
              <a:tr h="45173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ctr"/>
                      <a:r>
                        <a:rPr lang="en-US" sz="1000" u="none" strike="noStrike" dirty="0">
                          <a:effectLst/>
                        </a:rPr>
                        <a:t>Property: Floor Area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Estimated Rehab Cost-Prelim Budgets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ctr"/>
                      <a:r>
                        <a:rPr lang="en-US" sz="1000" u="none" strike="noStrike" dirty="0">
                          <a:effectLst/>
                        </a:rPr>
                        <a:t>Estimated List Price-w/formula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ctr"/>
                      <a:r>
                        <a:rPr lang="en-US" sz="1000" u="none" strike="noStrike" dirty="0">
                          <a:effectLst/>
                        </a:rPr>
                        <a:t>Budgeted Loss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482275"/>
                  </a:ext>
                </a:extLst>
              </a:tr>
              <a:tr h="16216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704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113,263.60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   81,631.80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  (31,631.80)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808528"/>
                  </a:ext>
                </a:extLst>
              </a:tr>
              <a:tr h="1679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1152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133,763.60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 106,881.80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  (26,881.80)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06139"/>
                  </a:ext>
                </a:extLst>
              </a:tr>
              <a:tr h="1679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1,152.00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131,713.60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 106,176.80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  (25,536.80)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097036"/>
                  </a:ext>
                </a:extLst>
              </a:tr>
              <a:tr h="1679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1,218.00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164,973.60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 124,986.80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  (39,986.80)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468477"/>
                  </a:ext>
                </a:extLst>
              </a:tr>
              <a:tr h="1679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1,817.00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166,303.60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 140,000.00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  (26,303.60)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213491"/>
                  </a:ext>
                </a:extLst>
              </a:tr>
              <a:tr h="1679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1,866.00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156,165.60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 128,082.80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  (28,082.80)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26856"/>
                  </a:ext>
                </a:extLst>
              </a:tr>
              <a:tr h="1679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2,142.00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159,528.60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 149,764.30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 $                   (9,764.30)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99789"/>
                  </a:ext>
                </a:extLst>
              </a:tr>
              <a:tr h="1679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650653"/>
                  </a:ext>
                </a:extLst>
              </a:tr>
              <a:tr h="1679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   1,025,712.20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       837,524.30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  <a:rtl val="0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     (188,187.90)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452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43147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>
            <a:extLst>
              <a:ext uri="{FF2B5EF4-FFF2-40B4-BE49-F238E27FC236}">
                <a16:creationId xmlns:a16="http://schemas.microsoft.com/office/drawing/2014/main" id="{8A3B027B-A040-4B70-A5E2-554F48F6C2CF}"/>
              </a:ext>
            </a:extLst>
          </p:cNvPr>
          <p:cNvSpPr txBox="1">
            <a:spLocks/>
          </p:cNvSpPr>
          <p:nvPr/>
        </p:nvSpPr>
        <p:spPr>
          <a:xfrm>
            <a:off x="465383" y="362172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Renovation Funding Flow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38A481C-5B78-4382-924A-52A950A9B7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7851413"/>
              </p:ext>
            </p:extLst>
          </p:nvPr>
        </p:nvGraphicFramePr>
        <p:xfrm>
          <a:off x="1375691" y="1092612"/>
          <a:ext cx="639261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5681787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8"/>
          <p:cNvSpPr txBox="1">
            <a:spLocks/>
          </p:cNvSpPr>
          <p:nvPr/>
        </p:nvSpPr>
        <p:spPr>
          <a:xfrm>
            <a:off x="217715" y="363043"/>
            <a:ext cx="8586651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PARTIAL REHAB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/>
        </p:nvSpPr>
        <p:spPr>
          <a:xfrm>
            <a:off x="707175" y="4756844"/>
            <a:ext cx="7729649" cy="15296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aleway" panose="020B0604020202020204" charset="0"/>
              </a:rPr>
              <a:t>Replace/Repair Major Systems – Roof, Water Line, Foundation</a:t>
            </a:r>
          </a:p>
          <a:p>
            <a:r>
              <a:rPr lang="en-US" dirty="0">
                <a:latin typeface="Raleway" panose="020B0604020202020204" charset="0"/>
              </a:rPr>
              <a:t>Create Certainty for Purchasers </a:t>
            </a: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dirty="0">
              <a:latin typeface="Raleway" panose="020B0604020202020204" charset="0"/>
            </a:endParaRPr>
          </a:p>
          <a:p>
            <a:endParaRPr lang="en-US" sz="2800" dirty="0">
              <a:latin typeface="Raleway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F245D-DBA5-4F16-83E8-89ABB98CC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227" y="1200800"/>
            <a:ext cx="6143625" cy="34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93777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8"/>
          <p:cNvSpPr txBox="1">
            <a:spLocks/>
          </p:cNvSpPr>
          <p:nvPr/>
        </p:nvSpPr>
        <p:spPr>
          <a:xfrm>
            <a:off x="217715" y="363043"/>
            <a:ext cx="8586651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HOMESTEADS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/>
        </p:nvSpPr>
        <p:spPr>
          <a:xfrm>
            <a:off x="600198" y="4756843"/>
            <a:ext cx="7729649" cy="15296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aleway" panose="020B0604020202020204" charset="0"/>
              </a:rPr>
              <a:t>Using adjacent vacant lots to increase equity – “putting meat on the bone”</a:t>
            </a:r>
          </a:p>
          <a:p>
            <a:r>
              <a:rPr lang="en-US" dirty="0">
                <a:latin typeface="Raleway" panose="020B0604020202020204" charset="0"/>
              </a:rPr>
              <a:t>Creates market among specialty purchasers – gardeners, in-home day care, dog care</a:t>
            </a: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i="1" dirty="0">
              <a:latin typeface="Raleway" panose="020B0604020202020204" charset="0"/>
            </a:endParaRPr>
          </a:p>
          <a:p>
            <a:endParaRPr lang="en-US" sz="2800" dirty="0">
              <a:latin typeface="Raleway" panose="020B0604020202020204" charset="0"/>
            </a:endParaRPr>
          </a:p>
          <a:p>
            <a:endParaRPr lang="en-US" sz="2800" dirty="0">
              <a:latin typeface="Raleway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A3F2E5-A799-4A0C-9D21-C2693F781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108" y="1168486"/>
            <a:ext cx="3603716" cy="3407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8A4629-357F-4952-9CCE-75B676C38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87" r="11170"/>
          <a:stretch/>
        </p:blipFill>
        <p:spPr>
          <a:xfrm>
            <a:off x="600198" y="1180031"/>
            <a:ext cx="4038600" cy="339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66848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8"/>
          <p:cNvSpPr txBox="1">
            <a:spLocks/>
          </p:cNvSpPr>
          <p:nvPr/>
        </p:nvSpPr>
        <p:spPr>
          <a:xfrm>
            <a:off x="217715" y="363043"/>
            <a:ext cx="8586651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FUTURE DIRECTIONS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A5AECD9-0FA8-4FE9-AC9F-F05C835804B6}"/>
              </a:ext>
            </a:extLst>
          </p:cNvPr>
          <p:cNvSpPr>
            <a:spLocks noGrp="1"/>
          </p:cNvSpPr>
          <p:nvPr/>
        </p:nvSpPr>
        <p:spPr>
          <a:xfrm>
            <a:off x="707175" y="1183287"/>
            <a:ext cx="7729649" cy="50052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Raleway" panose="020B0604020202020204" charset="0"/>
              </a:rPr>
              <a:t>Direct Incentives </a:t>
            </a:r>
            <a:r>
              <a:rPr lang="en-US" sz="2800" dirty="0">
                <a:latin typeface="Raleway" panose="020B0604020202020204" charset="0"/>
              </a:rPr>
              <a:t>– </a:t>
            </a:r>
            <a:r>
              <a:rPr lang="en-US" i="1" dirty="0">
                <a:latin typeface="Raleway" panose="020B0604020202020204" charset="0"/>
              </a:rPr>
              <a:t>Rededicating demolition funds to offer gap financing to eligible purchasers</a:t>
            </a:r>
            <a:r>
              <a:rPr lang="en-US" sz="2200" i="1" dirty="0">
                <a:latin typeface="Raleway" panose="020B0604020202020204" charset="0"/>
              </a:rPr>
              <a:t> </a:t>
            </a:r>
            <a:endParaRPr lang="en-US" sz="2200" dirty="0">
              <a:latin typeface="Raleway" panose="020B0604020202020204" charset="0"/>
            </a:endParaRPr>
          </a:p>
          <a:p>
            <a:r>
              <a:rPr lang="en-US" sz="2800" b="1" dirty="0">
                <a:latin typeface="Raleway" panose="020B0604020202020204" charset="0"/>
              </a:rPr>
              <a:t>Immigrant-Centered Programs</a:t>
            </a:r>
            <a:r>
              <a:rPr lang="en-US" sz="2800" dirty="0">
                <a:latin typeface="Raleway" panose="020B0604020202020204" charset="0"/>
              </a:rPr>
              <a:t>– </a:t>
            </a:r>
            <a:r>
              <a:rPr lang="en-US" i="1" dirty="0">
                <a:latin typeface="Raleway" panose="020B0604020202020204" charset="0"/>
              </a:rPr>
              <a:t>Creating programs with fewer tech and language barriers, greater through the purchase process</a:t>
            </a:r>
            <a:r>
              <a:rPr lang="en-US" sz="2200" i="1" dirty="0">
                <a:latin typeface="Raleway" panose="020B0604020202020204" charset="0"/>
              </a:rPr>
              <a:t> </a:t>
            </a:r>
          </a:p>
          <a:p>
            <a:r>
              <a:rPr lang="en-US" sz="2800" b="1" dirty="0" err="1">
                <a:latin typeface="Raleway" panose="020B0604020202020204" charset="0"/>
              </a:rPr>
              <a:t>Microrehabs</a:t>
            </a:r>
            <a:r>
              <a:rPr lang="en-US" sz="2800" b="1" dirty="0">
                <a:latin typeface="Raleway" panose="020B0604020202020204" charset="0"/>
              </a:rPr>
              <a:t> </a:t>
            </a:r>
            <a:r>
              <a:rPr lang="en-US" sz="2800" dirty="0">
                <a:latin typeface="Raleway" panose="020B0604020202020204" charset="0"/>
              </a:rPr>
              <a:t>–</a:t>
            </a:r>
            <a:r>
              <a:rPr lang="en-US" sz="2800" b="1" dirty="0">
                <a:latin typeface="Raleway" panose="020B0604020202020204" charset="0"/>
              </a:rPr>
              <a:t> </a:t>
            </a:r>
            <a:r>
              <a:rPr lang="en-US" i="1" dirty="0">
                <a:latin typeface="Raleway" panose="020B0604020202020204" charset="0"/>
              </a:rPr>
              <a:t>Creating new levels of ‘rehab’ that emphasize minor curb appeal improvements</a:t>
            </a:r>
          </a:p>
        </p:txBody>
      </p:sp>
    </p:spTree>
    <p:extLst>
      <p:ext uri="{BB962C8B-B14F-4D97-AF65-F5344CB8AC3E}">
        <p14:creationId xmlns:p14="http://schemas.microsoft.com/office/powerpoint/2010/main" val="1334870808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ctrTitle" idx="4294967295"/>
          </p:nvPr>
        </p:nvSpPr>
        <p:spPr>
          <a:xfrm>
            <a:off x="403431" y="1092412"/>
            <a:ext cx="55611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dirty="0">
                <a:solidFill>
                  <a:srgbClr val="7ECEFD"/>
                </a:solidFill>
              </a:rPr>
              <a:t>Thanks!</a:t>
            </a:r>
          </a:p>
        </p:txBody>
      </p:sp>
      <p:sp>
        <p:nvSpPr>
          <p:cNvPr id="295" name="Shape 295"/>
          <p:cNvSpPr txBox="1">
            <a:spLocks noGrp="1"/>
          </p:cNvSpPr>
          <p:nvPr>
            <p:ph type="subTitle" idx="4294967295"/>
          </p:nvPr>
        </p:nvSpPr>
        <p:spPr>
          <a:xfrm>
            <a:off x="403431" y="2241295"/>
            <a:ext cx="55611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 dirty="0">
                <a:solidFill>
                  <a:srgbClr val="FFFFFF"/>
                </a:solidFill>
              </a:rPr>
              <a:t>Any questions?</a:t>
            </a:r>
          </a:p>
        </p:txBody>
      </p:sp>
      <p:sp>
        <p:nvSpPr>
          <p:cNvPr id="296" name="Shape 296"/>
          <p:cNvSpPr txBox="1">
            <a:spLocks noGrp="1"/>
          </p:cNvSpPr>
          <p:nvPr>
            <p:ph type="body" idx="4294967295"/>
          </p:nvPr>
        </p:nvSpPr>
        <p:spPr>
          <a:xfrm>
            <a:off x="403431" y="2564163"/>
            <a:ext cx="5561100" cy="39572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200" dirty="0">
                <a:solidFill>
                  <a:srgbClr val="FFFFFF"/>
                </a:solidFill>
              </a:rPr>
              <a:t>Reginald B. Scott II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200" dirty="0">
                <a:solidFill>
                  <a:srgbClr val="FFFFFF"/>
                </a:solidFill>
              </a:rPr>
              <a:t>Dispositions Director</a:t>
            </a:r>
            <a:endParaRPr lang="en" sz="22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200" dirty="0">
                <a:solidFill>
                  <a:srgbClr val="FFFFFF"/>
                </a:solidFill>
              </a:rPr>
              <a:t>313.261.9983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200" dirty="0">
                <a:solidFill>
                  <a:srgbClr val="FFFFFF"/>
                </a:solidFill>
              </a:rPr>
              <a:t>rscott@detroitlandbank.org</a:t>
            </a:r>
          </a:p>
          <a:p>
            <a:pPr lvl="0" rtl="0">
              <a:spcBef>
                <a:spcPts val="0"/>
              </a:spcBef>
              <a:buNone/>
            </a:pPr>
            <a:endParaRPr lang="en" sz="22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200" dirty="0">
                <a:solidFill>
                  <a:srgbClr val="FFFFFF"/>
                </a:solidFill>
              </a:rPr>
              <a:t>@buildingdet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200" dirty="0">
                <a:solidFill>
                  <a:srgbClr val="FFFFFF"/>
                </a:solidFill>
              </a:rPr>
              <a:t>f</a:t>
            </a:r>
            <a:r>
              <a:rPr lang="en" sz="2200" dirty="0">
                <a:solidFill>
                  <a:srgbClr val="FFFFFF"/>
                </a:solidFill>
              </a:rPr>
              <a:t>acebook.com/buildingdetroit</a:t>
            </a:r>
          </a:p>
        </p:txBody>
      </p:sp>
      <p:sp>
        <p:nvSpPr>
          <p:cNvPr id="5" name="Shape 296">
            <a:extLst>
              <a:ext uri="{FF2B5EF4-FFF2-40B4-BE49-F238E27FC236}">
                <a16:creationId xmlns:a16="http://schemas.microsoft.com/office/drawing/2014/main" id="{A7CDF561-1494-45E8-832C-06E340027BBB}"/>
              </a:ext>
            </a:extLst>
          </p:cNvPr>
          <p:cNvSpPr txBox="1">
            <a:spLocks/>
          </p:cNvSpPr>
          <p:nvPr/>
        </p:nvSpPr>
        <p:spPr>
          <a:xfrm>
            <a:off x="4802819" y="2564163"/>
            <a:ext cx="5561100" cy="3957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  <a:rtl val="0"/>
              </a:defRPr>
            </a:lvl9pPr>
          </a:lstStyle>
          <a:p>
            <a:pPr>
              <a:spcBef>
                <a:spcPts val="0"/>
              </a:spcBef>
              <a:buFont typeface="Lato"/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buFont typeface="Lato"/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buFont typeface="Lato"/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buFont typeface="Lato"/>
              <a:buNone/>
            </a:pPr>
            <a:r>
              <a:rPr lang="en-US" sz="2200" dirty="0">
                <a:solidFill>
                  <a:srgbClr val="FFFFFF"/>
                </a:solidFill>
              </a:rPr>
              <a:t>Robert Linn</a:t>
            </a:r>
          </a:p>
          <a:p>
            <a:pPr>
              <a:spcBef>
                <a:spcPts val="0"/>
              </a:spcBef>
              <a:buFont typeface="Lato"/>
              <a:buNone/>
            </a:pPr>
            <a:r>
              <a:rPr lang="en-US" sz="2200" dirty="0">
                <a:solidFill>
                  <a:srgbClr val="FFFFFF"/>
                </a:solidFill>
              </a:rPr>
              <a:t>Inventory Director</a:t>
            </a:r>
            <a:endParaRPr lang="en" sz="2200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buFont typeface="Lato"/>
              <a:buNone/>
            </a:pPr>
            <a:r>
              <a:rPr lang="en" sz="2200" dirty="0">
                <a:solidFill>
                  <a:srgbClr val="FFFFFF"/>
                </a:solidFill>
              </a:rPr>
              <a:t>313.261.9950</a:t>
            </a:r>
          </a:p>
          <a:p>
            <a:pPr>
              <a:spcBef>
                <a:spcPts val="0"/>
              </a:spcBef>
              <a:buFont typeface="Lato"/>
              <a:buNone/>
            </a:pPr>
            <a:r>
              <a:rPr lang="en" sz="2200" dirty="0">
                <a:solidFill>
                  <a:srgbClr val="FFFFFF"/>
                </a:solidFill>
              </a:rPr>
              <a:t>rlinn@detroitlandbank.org</a:t>
            </a:r>
          </a:p>
          <a:p>
            <a:pPr>
              <a:spcBef>
                <a:spcPts val="0"/>
              </a:spcBef>
              <a:buFont typeface="Lato"/>
              <a:buNone/>
            </a:pPr>
            <a:endParaRPr lang="en" sz="2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8"/>
          <p:cNvSpPr txBox="1">
            <a:spLocks/>
          </p:cNvSpPr>
          <p:nvPr/>
        </p:nvSpPr>
        <p:spPr>
          <a:xfrm>
            <a:off x="465382" y="369894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DETROIT TAX FORECLOSURES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508033"/>
              </p:ext>
            </p:extLst>
          </p:nvPr>
        </p:nvGraphicFramePr>
        <p:xfrm>
          <a:off x="349488" y="1473693"/>
          <a:ext cx="8445023" cy="4701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9752143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946DCA5-345C-4B29-83B2-8CBE727D23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2828739"/>
              </p:ext>
            </p:extLst>
          </p:nvPr>
        </p:nvGraphicFramePr>
        <p:xfrm>
          <a:off x="827496" y="1369381"/>
          <a:ext cx="7489008" cy="411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hape 78">
            <a:extLst>
              <a:ext uri="{FF2B5EF4-FFF2-40B4-BE49-F238E27FC236}">
                <a16:creationId xmlns:a16="http://schemas.microsoft.com/office/drawing/2014/main" id="{B3B6C3D6-FAF7-4405-8A1E-E8B4AE3F964C}"/>
              </a:ext>
            </a:extLst>
          </p:cNvPr>
          <p:cNvSpPr txBox="1">
            <a:spLocks/>
          </p:cNvSpPr>
          <p:nvPr/>
        </p:nvSpPr>
        <p:spPr>
          <a:xfrm>
            <a:off x="465382" y="369894"/>
            <a:ext cx="8213234" cy="6248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DETROIT LAND BANK INVENTORY</a:t>
            </a:r>
            <a:endParaRPr lang="en" sz="3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60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FB3FE-A487-40BA-9A1C-9D90095C5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30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D05CF5-4056-44D4-839D-544C58119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64949"/>
      </p:ext>
    </p:extLst>
  </p:cSld>
  <p:clrMapOvr>
    <a:masterClrMapping/>
  </p:clrMapOvr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6158</TotalTime>
  <Words>1271</Words>
  <Application>Microsoft Office PowerPoint</Application>
  <PresentationFormat>On-screen Show (4:3)</PresentationFormat>
  <Paragraphs>349</Paragraphs>
  <Slides>57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Courier New</vt:lpstr>
      <vt:lpstr>Lato</vt:lpstr>
      <vt:lpstr>Century Gothic</vt:lpstr>
      <vt:lpstr>Raleway</vt:lpstr>
      <vt:lpstr>Arial</vt:lpstr>
      <vt:lpstr>Calibri</vt:lpstr>
      <vt:lpstr>Antonio template</vt:lpstr>
      <vt:lpstr>SALES STRATEGIES FOR LOW DEMAND HOUSING MARKETS: THE DETROIT EXPERIENCE</vt:lpstr>
      <vt:lpstr>1.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AN EVOLVING LAND BANK INVENTORY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ASSESSING WEAK MARKETS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DEMOGRAPHICS</vt:lpstr>
      <vt:lpstr>PowerPoint Presentation</vt:lpstr>
      <vt:lpstr>PowerPoint Presentation</vt:lpstr>
      <vt:lpstr>PowerPoint Presentation</vt:lpstr>
      <vt:lpstr>PowerPoint Presentation</vt:lpstr>
      <vt:lpstr>5. EXISTING PROGRAMS</vt:lpstr>
      <vt:lpstr>PowerPoint Presentation</vt:lpstr>
      <vt:lpstr>PowerPoint Presentation</vt:lpstr>
      <vt:lpstr>PowerPoint Presentation</vt:lpstr>
      <vt:lpstr>PowerPoint Presentation</vt:lpstr>
      <vt:lpstr>6. DEVELOPING NEW PHILOSOPHIES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7. ADAPTING TO WEAK MARKETS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USE AT THE DETROIT LAND BANK AUTHORITY</dc:title>
  <dc:creator>RLinn</dc:creator>
  <cp:lastModifiedBy>Rob Linn</cp:lastModifiedBy>
  <cp:revision>165</cp:revision>
  <cp:lastPrinted>2019-09-24T07:18:56Z</cp:lastPrinted>
  <dcterms:modified xsi:type="dcterms:W3CDTF">2019-10-01T04:22:44Z</dcterms:modified>
</cp:coreProperties>
</file>