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2"/>
  </p:notesMasterIdLst>
  <p:sldIdLst>
    <p:sldId id="256" r:id="rId5"/>
    <p:sldId id="332" r:id="rId6"/>
    <p:sldId id="300" r:id="rId7"/>
    <p:sldId id="272" r:id="rId8"/>
    <p:sldId id="287" r:id="rId9"/>
    <p:sldId id="274" r:id="rId10"/>
    <p:sldId id="289" r:id="rId11"/>
    <p:sldId id="283" r:id="rId12"/>
    <p:sldId id="285" r:id="rId13"/>
    <p:sldId id="290" r:id="rId14"/>
    <p:sldId id="292" r:id="rId15"/>
    <p:sldId id="330" r:id="rId16"/>
    <p:sldId id="303" r:id="rId17"/>
    <p:sldId id="305" r:id="rId18"/>
    <p:sldId id="327" r:id="rId19"/>
    <p:sldId id="291" r:id="rId20"/>
    <p:sldId id="33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wden,  Yvette" initials="BY" lastIdx="2" clrIdx="0">
    <p:extLst>
      <p:ext uri="{19B8F6BF-5375-455C-9EA6-DF929625EA0E}">
        <p15:presenceInfo xmlns:p15="http://schemas.microsoft.com/office/powerpoint/2012/main" userId="S-1-5-21-371025987-857221705-1844936127-29931" providerId="AD"/>
      </p:ext>
    </p:extLst>
  </p:cmAuthor>
  <p:cmAuthor id="2" name="Bray, Jennifer" initials="BJ" lastIdx="9" clrIdx="1">
    <p:extLst>
      <p:ext uri="{19B8F6BF-5375-455C-9EA6-DF929625EA0E}">
        <p15:presenceInfo xmlns:p15="http://schemas.microsoft.com/office/powerpoint/2012/main" userId="S-1-5-21-371025987-857221705-1844936127-20146" providerId="AD"/>
      </p:ext>
    </p:extLst>
  </p:cmAuthor>
  <p:cmAuthor id="3" name="Yates, Melissa" initials="YM" lastIdx="8" clrIdx="2">
    <p:extLst>
      <p:ext uri="{19B8F6BF-5375-455C-9EA6-DF929625EA0E}">
        <p15:presenceInfo xmlns:p15="http://schemas.microsoft.com/office/powerpoint/2012/main" userId="S-1-5-21-371025987-857221705-1844936127-391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C6C518-56A7-4B27-BE7F-3D70E1261300}" v="13" dt="2019-09-28T04:01:38.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1" autoAdjust="0"/>
    <p:restoredTop sz="94660"/>
  </p:normalViewPr>
  <p:slideViewPr>
    <p:cSldViewPr snapToGrid="0">
      <p:cViewPr varScale="1">
        <p:scale>
          <a:sx n="85" d="100"/>
          <a:sy n="85" d="100"/>
        </p:scale>
        <p:origin x="48" y="360"/>
      </p:cViewPr>
      <p:guideLst/>
    </p:cSldViewPr>
  </p:slideViewPr>
  <p:notesTextViewPr>
    <p:cViewPr>
      <p:scale>
        <a:sx n="1" d="1"/>
        <a:sy n="1" d="1"/>
      </p:scale>
      <p:origin x="0" y="0"/>
    </p:cViewPr>
  </p:notesTextViewPr>
  <p:sorterViewPr>
    <p:cViewPr>
      <p:scale>
        <a:sx n="100" d="100"/>
        <a:sy n="100" d="100"/>
      </p:scale>
      <p:origin x="0" y="-2463"/>
    </p:cViewPr>
  </p:sorterViewPr>
  <p:notesViewPr>
    <p:cSldViewPr snapToGrid="0">
      <p:cViewPr varScale="1">
        <p:scale>
          <a:sx n="87" d="100"/>
          <a:sy n="87" d="100"/>
        </p:scale>
        <p:origin x="576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Housing</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9800-46B8-98FD-A0A227F4686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ECE-4845-9E3D-BBC15CAC50A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9800-46B8-98FD-A0A227F4686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ECE-4845-9E3D-BBC15CAC50AC}"/>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Apartment, condo</c:v>
                </c:pt>
                <c:pt idx="1">
                  <c:v>Manufactured housing</c:v>
                </c:pt>
                <c:pt idx="2">
                  <c:v>Townhome, duplex, triplex</c:v>
                </c:pt>
                <c:pt idx="3">
                  <c:v>Single family detached</c:v>
                </c:pt>
              </c:strCache>
            </c:strRef>
          </c:cat>
          <c:val>
            <c:numRef>
              <c:f>Sheet1!$B$2:$B$5</c:f>
              <c:numCache>
                <c:formatCode>0%</c:formatCode>
                <c:ptCount val="4"/>
                <c:pt idx="0">
                  <c:v>0.64</c:v>
                </c:pt>
                <c:pt idx="1">
                  <c:v>0.13</c:v>
                </c:pt>
                <c:pt idx="2">
                  <c:v>0.12</c:v>
                </c:pt>
                <c:pt idx="3">
                  <c:v>0.1</c:v>
                </c:pt>
              </c:numCache>
            </c:numRef>
          </c:val>
          <c:extLst>
            <c:ext xmlns:c16="http://schemas.microsoft.com/office/drawing/2014/chart" uri="{C3380CC4-5D6E-409C-BE32-E72D297353CC}">
              <c16:uniqueId val="{00000000-9800-46B8-98FD-A0A227F4686C}"/>
            </c:ext>
          </c:extLst>
        </c:ser>
        <c:dLbls>
          <c:dLblPos val="bestFit"/>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Industry</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9800-46B8-98FD-A0A227F4686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321-4C25-AC0D-2C1BBBA3B76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9800-46B8-98FD-A0A227F4686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1-2321-4C25-AC0D-2C1BBBA3B76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450-41C2-9784-BD9EBAE02EB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450-41C2-9784-BD9EBAE02EBD}"/>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450-41C2-9784-BD9EBAE02EBD}"/>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D450-41C2-9784-BD9EBAE02EBD}"/>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0-2321-4C25-AC0D-2C1BBBA3B763}"/>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2-2321-4C25-AC0D-2C1BBBA3B763}"/>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D450-41C2-9784-BD9EBAE02EBD}"/>
              </c:ext>
            </c:extLst>
          </c:dPt>
          <c:dLbls>
            <c:dLbl>
              <c:idx val="0"/>
              <c:layout>
                <c:manualLayout>
                  <c:x val="9.9522932512950916E-3"/>
                  <c:y val="-1.705513428030959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800-46B8-98FD-A0A227F4686C}"/>
                </c:ext>
              </c:extLst>
            </c:dLbl>
            <c:dLbl>
              <c:idx val="1"/>
              <c:layout>
                <c:manualLayout>
                  <c:x val="-1.8928038132693895E-2"/>
                  <c:y val="-0.3266619699362957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321-4C25-AC0D-2C1BBBA3B763}"/>
                </c:ext>
              </c:extLst>
            </c:dLbl>
            <c:dLbl>
              <c:idx val="3"/>
              <c:layout>
                <c:manualLayout>
                  <c:x val="0.13933210551813127"/>
                  <c:y val="-3.7779673986407997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352583419416751"/>
                      <c:h val="0.17086209540722691"/>
                    </c:manualLayout>
                  </c15:layout>
                </c:ext>
                <c:ext xmlns:c16="http://schemas.microsoft.com/office/drawing/2014/chart" uri="{C3380CC4-5D6E-409C-BE32-E72D297353CC}">
                  <c16:uniqueId val="{00000001-2321-4C25-AC0D-2C1BBBA3B763}"/>
                </c:ext>
              </c:extLst>
            </c:dLbl>
            <c:dLbl>
              <c:idx val="8"/>
              <c:layout>
                <c:manualLayout>
                  <c:x val="-4.9761466256475456E-2"/>
                  <c:y val="-7.845361768942411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321-4C25-AC0D-2C1BBBA3B763}"/>
                </c:ext>
              </c:extLst>
            </c:dLbl>
            <c:dLbl>
              <c:idx val="9"/>
              <c:layout>
                <c:manualLayout>
                  <c:x val="4.179963165543938E-2"/>
                  <c:y val="-6.822053712123836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2321-4C25-AC0D-2C1BBBA3B763}"/>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Sheet1!$A$2:$A$12</c:f>
              <c:strCache>
                <c:ptCount val="11"/>
                <c:pt idx="0">
                  <c:v>Professional services</c:v>
                </c:pt>
                <c:pt idx="1">
                  <c:v>Healthcare</c:v>
                </c:pt>
                <c:pt idx="2">
                  <c:v>Retail</c:v>
                </c:pt>
                <c:pt idx="3">
                  <c:v>Finance and RE</c:v>
                </c:pt>
                <c:pt idx="4">
                  <c:v>Services</c:v>
                </c:pt>
                <c:pt idx="5">
                  <c:v>Wholesale</c:v>
                </c:pt>
                <c:pt idx="6">
                  <c:v>Manufacturing</c:v>
                </c:pt>
                <c:pt idx="7">
                  <c:v>Food and lodging</c:v>
                </c:pt>
                <c:pt idx="8">
                  <c:v>Arts and rec</c:v>
                </c:pt>
                <c:pt idx="9">
                  <c:v>Information</c:v>
                </c:pt>
                <c:pt idx="10">
                  <c:v>Other</c:v>
                </c:pt>
              </c:strCache>
            </c:strRef>
          </c:cat>
          <c:val>
            <c:numRef>
              <c:f>Sheet1!$B$2:$B$12</c:f>
              <c:numCache>
                <c:formatCode>0%</c:formatCode>
                <c:ptCount val="11"/>
                <c:pt idx="0">
                  <c:v>0.23</c:v>
                </c:pt>
                <c:pt idx="1">
                  <c:v>0.12</c:v>
                </c:pt>
                <c:pt idx="2">
                  <c:v>0.11</c:v>
                </c:pt>
                <c:pt idx="3">
                  <c:v>0.1</c:v>
                </c:pt>
                <c:pt idx="4">
                  <c:v>0.08</c:v>
                </c:pt>
                <c:pt idx="5">
                  <c:v>0.08</c:v>
                </c:pt>
                <c:pt idx="6">
                  <c:v>7.0000000000000007E-2</c:v>
                </c:pt>
                <c:pt idx="7">
                  <c:v>0.05</c:v>
                </c:pt>
                <c:pt idx="8">
                  <c:v>0.03</c:v>
                </c:pt>
                <c:pt idx="9">
                  <c:v>0.03</c:v>
                </c:pt>
                <c:pt idx="10">
                  <c:v>0.1</c:v>
                </c:pt>
              </c:numCache>
            </c:numRef>
          </c:val>
          <c:extLst>
            <c:ext xmlns:c16="http://schemas.microsoft.com/office/drawing/2014/chart" uri="{C3380CC4-5D6E-409C-BE32-E72D297353CC}">
              <c16:uniqueId val="{00000000-9800-46B8-98FD-A0A227F4686C}"/>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BEC34-B897-4F96-9E1A-0C3CDF32091E}" type="datetimeFigureOut">
              <a:rPr lang="en-US" smtClean="0"/>
              <a:t>9/27/2019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691F5-71EF-431D-B240-539963D05685}" type="slidenum">
              <a:rPr lang="en-US" smtClean="0"/>
              <a:t>‹#›</a:t>
            </a:fld>
            <a:endParaRPr lang="en-US" dirty="0"/>
          </a:p>
        </p:txBody>
      </p:sp>
    </p:spTree>
    <p:extLst>
      <p:ext uri="{BB962C8B-B14F-4D97-AF65-F5344CB8AC3E}">
        <p14:creationId xmlns:p14="http://schemas.microsoft.com/office/powerpoint/2010/main" val="154592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9F3691F5-71EF-431D-B240-539963D05685}" type="slidenum">
              <a:rPr lang="en-US" smtClean="0"/>
              <a:t>4</a:t>
            </a:fld>
            <a:endParaRPr lang="en-US" dirty="0"/>
          </a:p>
        </p:txBody>
      </p:sp>
    </p:spTree>
    <p:extLst>
      <p:ext uri="{BB962C8B-B14F-4D97-AF65-F5344CB8AC3E}">
        <p14:creationId xmlns:p14="http://schemas.microsoft.com/office/powerpoint/2010/main" val="62728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Program provides incentive for investing sooner and for holding investments at least ten years. Tax benefit would only apply for investments that are eventually sold and result in capital gains.</a:t>
            </a:r>
          </a:p>
        </p:txBody>
      </p:sp>
      <p:sp>
        <p:nvSpPr>
          <p:cNvPr id="4" name="Slide Number Placeholder 3"/>
          <p:cNvSpPr>
            <a:spLocks noGrp="1"/>
          </p:cNvSpPr>
          <p:nvPr>
            <p:ph type="sldNum" sz="quarter" idx="5"/>
          </p:nvPr>
        </p:nvSpPr>
        <p:spPr/>
        <p:txBody>
          <a:bodyPr/>
          <a:lstStyle/>
          <a:p>
            <a:fld id="{9F3691F5-71EF-431D-B240-539963D05685}" type="slidenum">
              <a:rPr lang="en-US" smtClean="0"/>
              <a:t>6</a:t>
            </a:fld>
            <a:endParaRPr lang="en-US" dirty="0"/>
          </a:p>
        </p:txBody>
      </p:sp>
    </p:spTree>
    <p:extLst>
      <p:ext uri="{BB962C8B-B14F-4D97-AF65-F5344CB8AC3E}">
        <p14:creationId xmlns:p14="http://schemas.microsoft.com/office/powerpoint/2010/main" val="185128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Housing concentrated north of Valmont; Census tract  includes Orchard Grove and Vista Village mobile home parks</a:t>
            </a:r>
          </a:p>
        </p:txBody>
      </p:sp>
      <p:sp>
        <p:nvSpPr>
          <p:cNvPr id="4" name="Slide Number Placeholder 3"/>
          <p:cNvSpPr>
            <a:spLocks noGrp="1"/>
          </p:cNvSpPr>
          <p:nvPr>
            <p:ph type="sldNum" sz="quarter" idx="5"/>
          </p:nvPr>
        </p:nvSpPr>
        <p:spPr/>
        <p:txBody>
          <a:bodyPr/>
          <a:lstStyle/>
          <a:p>
            <a:fld id="{9F3691F5-71EF-431D-B240-539963D05685}" type="slidenum">
              <a:rPr lang="en-US" smtClean="0"/>
              <a:t>8</a:t>
            </a:fld>
            <a:endParaRPr lang="en-US" dirty="0"/>
          </a:p>
        </p:txBody>
      </p:sp>
    </p:spTree>
    <p:extLst>
      <p:ext uri="{BB962C8B-B14F-4D97-AF65-F5344CB8AC3E}">
        <p14:creationId xmlns:p14="http://schemas.microsoft.com/office/powerpoint/2010/main" val="2319934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Many startups and small tech companies, small manufacturers (inc. food &amp; beverage) and small service businesses (auto repair, etc.) in OZ</a:t>
            </a:r>
          </a:p>
        </p:txBody>
      </p:sp>
      <p:sp>
        <p:nvSpPr>
          <p:cNvPr id="4" name="Slide Number Placeholder 3"/>
          <p:cNvSpPr>
            <a:spLocks noGrp="1"/>
          </p:cNvSpPr>
          <p:nvPr>
            <p:ph type="sldNum" sz="quarter" idx="5"/>
          </p:nvPr>
        </p:nvSpPr>
        <p:spPr/>
        <p:txBody>
          <a:bodyPr/>
          <a:lstStyle/>
          <a:p>
            <a:fld id="{9F3691F5-71EF-431D-B240-539963D05685}" type="slidenum">
              <a:rPr lang="en-US" smtClean="0"/>
              <a:t>9</a:t>
            </a:fld>
            <a:endParaRPr lang="en-US" dirty="0"/>
          </a:p>
        </p:txBody>
      </p:sp>
    </p:spTree>
    <p:extLst>
      <p:ext uri="{BB962C8B-B14F-4D97-AF65-F5344CB8AC3E}">
        <p14:creationId xmlns:p14="http://schemas.microsoft.com/office/powerpoint/2010/main" val="210938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9F3691F5-71EF-431D-B240-539963D05685}" type="slidenum">
              <a:rPr lang="en-US" smtClean="0"/>
              <a:t>12</a:t>
            </a:fld>
            <a:endParaRPr lang="en-US" dirty="0"/>
          </a:p>
        </p:txBody>
      </p:sp>
    </p:spTree>
    <p:extLst>
      <p:ext uri="{BB962C8B-B14F-4D97-AF65-F5344CB8AC3E}">
        <p14:creationId xmlns:p14="http://schemas.microsoft.com/office/powerpoint/2010/main" val="21365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691F5-71EF-431D-B240-539963D05685}" type="slidenum">
              <a:rPr lang="en-US" smtClean="0"/>
              <a:t>13</a:t>
            </a:fld>
            <a:endParaRPr lang="en-US" dirty="0"/>
          </a:p>
        </p:txBody>
      </p:sp>
    </p:spTree>
    <p:extLst>
      <p:ext uri="{BB962C8B-B14F-4D97-AF65-F5344CB8AC3E}">
        <p14:creationId xmlns:p14="http://schemas.microsoft.com/office/powerpoint/2010/main" val="347310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9F3691F5-71EF-431D-B240-539963D05685}" type="slidenum">
              <a:rPr lang="en-US" smtClean="0"/>
              <a:t>15</a:t>
            </a:fld>
            <a:endParaRPr lang="en-US" dirty="0"/>
          </a:p>
        </p:txBody>
      </p:sp>
    </p:spTree>
    <p:extLst>
      <p:ext uri="{BB962C8B-B14F-4D97-AF65-F5344CB8AC3E}">
        <p14:creationId xmlns:p14="http://schemas.microsoft.com/office/powerpoint/2010/main" val="69470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9/27/2019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9/27/2019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250" y="1014028"/>
            <a:ext cx="10993549" cy="1475013"/>
          </a:xfrm>
        </p:spPr>
        <p:txBody>
          <a:bodyPr>
            <a:normAutofit/>
          </a:bodyPr>
          <a:lstStyle/>
          <a:p>
            <a:r>
              <a:rPr lang="en-US" sz="4000" b="1" dirty="0"/>
              <a:t>Opportunity zone </a:t>
            </a:r>
          </a:p>
        </p:txBody>
      </p:sp>
      <p:sp>
        <p:nvSpPr>
          <p:cNvPr id="3" name="Subtitle 2"/>
          <p:cNvSpPr>
            <a:spLocks noGrp="1"/>
          </p:cNvSpPr>
          <p:nvPr>
            <p:ph type="subTitle" idx="1"/>
          </p:nvPr>
        </p:nvSpPr>
        <p:spPr>
          <a:xfrm>
            <a:off x="312253" y="2495445"/>
            <a:ext cx="11672301" cy="590321"/>
          </a:xfrm>
        </p:spPr>
        <p:txBody>
          <a:bodyPr>
            <a:normAutofit/>
          </a:bodyPr>
          <a:lstStyle/>
          <a:p>
            <a:r>
              <a:rPr lang="en-US" sz="2000" b="1" dirty="0"/>
              <a:t>Summary - BOULDER census tract 122.03 project &amp; engagement response</a:t>
            </a:r>
          </a:p>
        </p:txBody>
      </p:sp>
      <p:sp>
        <p:nvSpPr>
          <p:cNvPr id="6" name="TextBox 5">
            <a:extLst>
              <a:ext uri="{FF2B5EF4-FFF2-40B4-BE49-F238E27FC236}">
                <a16:creationId xmlns:a16="http://schemas.microsoft.com/office/drawing/2014/main" id="{E07D742F-A800-40C6-9870-27FF5BCD82E1}"/>
              </a:ext>
            </a:extLst>
          </p:cNvPr>
          <p:cNvSpPr txBox="1"/>
          <p:nvPr/>
        </p:nvSpPr>
        <p:spPr>
          <a:xfrm>
            <a:off x="8465212" y="5159115"/>
            <a:ext cx="3371500" cy="923330"/>
          </a:xfrm>
          <a:prstGeom prst="rect">
            <a:avLst/>
          </a:prstGeom>
          <a:noFill/>
        </p:spPr>
        <p:txBody>
          <a:bodyPr wrap="square" rtlCol="0" anchor="t">
            <a:spAutoFit/>
          </a:bodyPr>
          <a:lstStyle/>
          <a:p>
            <a:r>
              <a:rPr lang="en-US" b="1" dirty="0">
                <a:solidFill>
                  <a:schemeClr val="bg1"/>
                </a:solidFill>
              </a:rPr>
              <a:t>Yvette Bowden, Director</a:t>
            </a:r>
          </a:p>
          <a:p>
            <a:r>
              <a:rPr lang="en-US" b="1" dirty="0">
                <a:solidFill>
                  <a:schemeClr val="bg1"/>
                </a:solidFill>
              </a:rPr>
              <a:t>Community Vitality </a:t>
            </a:r>
          </a:p>
          <a:p>
            <a:r>
              <a:rPr lang="en-US" b="1" dirty="0">
                <a:solidFill>
                  <a:schemeClr val="bg1"/>
                </a:solidFill>
              </a:rPr>
              <a:t>October 4, 2019</a:t>
            </a:r>
          </a:p>
        </p:txBody>
      </p:sp>
      <p:pic>
        <p:nvPicPr>
          <p:cNvPr id="4" name="Picture 4">
            <a:extLst>
              <a:ext uri="{FF2B5EF4-FFF2-40B4-BE49-F238E27FC236}">
                <a16:creationId xmlns:a16="http://schemas.microsoft.com/office/drawing/2014/main" id="{9F535CC2-9ECF-4AD1-BE25-354AE86B72F5}"/>
              </a:ext>
            </a:extLst>
          </p:cNvPr>
          <p:cNvPicPr>
            <a:picLocks noChangeAspect="1"/>
          </p:cNvPicPr>
          <p:nvPr/>
        </p:nvPicPr>
        <p:blipFill>
          <a:blip r:embed="rId2"/>
          <a:stretch>
            <a:fillRect/>
          </a:stretch>
        </p:blipFill>
        <p:spPr>
          <a:xfrm>
            <a:off x="10190651" y="775555"/>
            <a:ext cx="1167178" cy="1167178"/>
          </a:xfrm>
          <a:prstGeom prst="rect">
            <a:avLst/>
          </a:prstGeom>
        </p:spPr>
      </p:pic>
    </p:spTree>
    <p:extLst>
      <p:ext uri="{BB962C8B-B14F-4D97-AF65-F5344CB8AC3E}">
        <p14:creationId xmlns:p14="http://schemas.microsoft.com/office/powerpoint/2010/main" val="401567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DA94-FF2E-44BA-9DED-56FBCA7B7FFB}"/>
              </a:ext>
            </a:extLst>
          </p:cNvPr>
          <p:cNvSpPr>
            <a:spLocks noGrp="1"/>
          </p:cNvSpPr>
          <p:nvPr>
            <p:ph type="title"/>
          </p:nvPr>
        </p:nvSpPr>
        <p:spPr/>
        <p:txBody>
          <a:bodyPr/>
          <a:lstStyle/>
          <a:p>
            <a:r>
              <a:rPr lang="en-US" dirty="0"/>
              <a:t>Zoning overview (Census tract 122.03) - INDUSTRIAL</a:t>
            </a:r>
          </a:p>
        </p:txBody>
      </p:sp>
      <p:pic>
        <p:nvPicPr>
          <p:cNvPr id="5" name="Picture 4">
            <a:extLst>
              <a:ext uri="{FF2B5EF4-FFF2-40B4-BE49-F238E27FC236}">
                <a16:creationId xmlns:a16="http://schemas.microsoft.com/office/drawing/2014/main" id="{FCC3F593-BB9D-4B38-9A58-F22C0820F08A}"/>
              </a:ext>
            </a:extLst>
          </p:cNvPr>
          <p:cNvPicPr/>
          <p:nvPr/>
        </p:nvPicPr>
        <p:blipFill rotWithShape="1">
          <a:blip r:embed="rId2"/>
          <a:srcRect l="26166" t="15744" r="26163" b="9347"/>
          <a:stretch/>
        </p:blipFill>
        <p:spPr bwMode="auto">
          <a:xfrm>
            <a:off x="332509" y="1907010"/>
            <a:ext cx="7718961" cy="4927269"/>
          </a:xfrm>
          <a:prstGeom prst="rect">
            <a:avLst/>
          </a:prstGeom>
          <a:ln>
            <a:no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A3428A5D-D9E8-4486-9897-E88737295A38}"/>
              </a:ext>
            </a:extLst>
          </p:cNvPr>
          <p:cNvSpPr/>
          <p:nvPr/>
        </p:nvSpPr>
        <p:spPr>
          <a:xfrm>
            <a:off x="2505694" y="4037609"/>
            <a:ext cx="3336966" cy="224443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C2890FB-A10E-4ECA-9DB9-BE1EEDB9330A}"/>
              </a:ext>
            </a:extLst>
          </p:cNvPr>
          <p:cNvPicPr>
            <a:picLocks noChangeAspect="1"/>
          </p:cNvPicPr>
          <p:nvPr/>
        </p:nvPicPr>
        <p:blipFill rotWithShape="1">
          <a:blip r:embed="rId3"/>
          <a:srcRect l="22502" t="14130" r="34867"/>
          <a:stretch/>
        </p:blipFill>
        <p:spPr>
          <a:xfrm>
            <a:off x="8124593" y="1907010"/>
            <a:ext cx="3734898" cy="482286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1886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DA94-FF2E-44BA-9DED-56FBCA7B7FFB}"/>
              </a:ext>
            </a:extLst>
          </p:cNvPr>
          <p:cNvSpPr>
            <a:spLocks noGrp="1"/>
          </p:cNvSpPr>
          <p:nvPr>
            <p:ph type="title"/>
          </p:nvPr>
        </p:nvSpPr>
        <p:spPr/>
        <p:txBody>
          <a:bodyPr/>
          <a:lstStyle/>
          <a:p>
            <a:r>
              <a:rPr lang="en-US" dirty="0"/>
              <a:t>Zoning overview (Census tract 122.03) – BVRC</a:t>
            </a:r>
          </a:p>
        </p:txBody>
      </p:sp>
      <p:pic>
        <p:nvPicPr>
          <p:cNvPr id="5" name="Picture 4">
            <a:extLst>
              <a:ext uri="{FF2B5EF4-FFF2-40B4-BE49-F238E27FC236}">
                <a16:creationId xmlns:a16="http://schemas.microsoft.com/office/drawing/2014/main" id="{FCC3F593-BB9D-4B38-9A58-F22C0820F08A}"/>
              </a:ext>
            </a:extLst>
          </p:cNvPr>
          <p:cNvPicPr/>
          <p:nvPr/>
        </p:nvPicPr>
        <p:blipFill rotWithShape="1">
          <a:blip r:embed="rId2"/>
          <a:srcRect l="26166" t="15744" r="26163" b="9347"/>
          <a:stretch/>
        </p:blipFill>
        <p:spPr bwMode="auto">
          <a:xfrm>
            <a:off x="332509" y="1907010"/>
            <a:ext cx="7718961" cy="4927269"/>
          </a:xfrm>
          <a:prstGeom prst="rect">
            <a:avLst/>
          </a:prstGeom>
          <a:ln>
            <a:no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A3428A5D-D9E8-4486-9897-E88737295A38}"/>
              </a:ext>
            </a:extLst>
          </p:cNvPr>
          <p:cNvSpPr/>
          <p:nvPr/>
        </p:nvSpPr>
        <p:spPr>
          <a:xfrm>
            <a:off x="1270959" y="4416725"/>
            <a:ext cx="1374475" cy="217960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44E04B8-72C1-4BB0-8AD2-846E838D8238}"/>
              </a:ext>
            </a:extLst>
          </p:cNvPr>
          <p:cNvPicPr>
            <a:picLocks noChangeAspect="1"/>
          </p:cNvPicPr>
          <p:nvPr/>
        </p:nvPicPr>
        <p:blipFill>
          <a:blip r:embed="rId3"/>
          <a:stretch>
            <a:fillRect/>
          </a:stretch>
        </p:blipFill>
        <p:spPr>
          <a:xfrm>
            <a:off x="8152030" y="1980640"/>
            <a:ext cx="3707461" cy="479218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1476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84E-0274-4A52-AF34-6E33D82B45BE}"/>
              </a:ext>
            </a:extLst>
          </p:cNvPr>
          <p:cNvSpPr>
            <a:spLocks noGrp="1"/>
          </p:cNvSpPr>
          <p:nvPr>
            <p:ph type="title"/>
          </p:nvPr>
        </p:nvSpPr>
        <p:spPr/>
        <p:txBody>
          <a:bodyPr/>
          <a:lstStyle/>
          <a:p>
            <a:r>
              <a:rPr lang="en-US" dirty="0"/>
              <a:t>COMMUNITY PERSPECTIVES SHARED DURING PUBLIC HEARING</a:t>
            </a:r>
          </a:p>
        </p:txBody>
      </p:sp>
      <p:sp>
        <p:nvSpPr>
          <p:cNvPr id="3" name="Content Placeholder 2">
            <a:extLst>
              <a:ext uri="{FF2B5EF4-FFF2-40B4-BE49-F238E27FC236}">
                <a16:creationId xmlns:a16="http://schemas.microsoft.com/office/drawing/2014/main" id="{A3E94D52-F413-4D34-9AB8-26542A00A610}"/>
              </a:ext>
            </a:extLst>
          </p:cNvPr>
          <p:cNvSpPr>
            <a:spLocks noGrp="1"/>
          </p:cNvSpPr>
          <p:nvPr>
            <p:ph idx="1"/>
          </p:nvPr>
        </p:nvSpPr>
        <p:spPr>
          <a:xfrm>
            <a:off x="427512" y="3269068"/>
            <a:ext cx="11029615" cy="2961549"/>
          </a:xfrm>
        </p:spPr>
        <p:txBody>
          <a:bodyPr>
            <a:noAutofit/>
          </a:bodyPr>
          <a:lstStyle/>
          <a:p>
            <a:pPr marL="629920" lvl="1" indent="-305435">
              <a:spcBef>
                <a:spcPts val="1800"/>
              </a:spcBef>
            </a:pPr>
            <a:r>
              <a:rPr lang="en-US" sz="2400" dirty="0"/>
              <a:t>Process for selection of the census tract</a:t>
            </a:r>
          </a:p>
          <a:p>
            <a:pPr marL="629920" lvl="1" indent="-305435">
              <a:spcBef>
                <a:spcPts val="1800"/>
              </a:spcBef>
            </a:pPr>
            <a:r>
              <a:rPr lang="en-US" sz="2400" dirty="0"/>
              <a:t>Possibility of displacement and sale/enhancement of existing “affordable” residential properties</a:t>
            </a:r>
          </a:p>
          <a:p>
            <a:pPr marL="629920" lvl="1" indent="-305435">
              <a:spcBef>
                <a:spcPts val="1800"/>
              </a:spcBef>
            </a:pPr>
            <a:r>
              <a:rPr lang="en-US" sz="2400" dirty="0"/>
              <a:t>Retention of community-serving small/local businesses </a:t>
            </a:r>
          </a:p>
          <a:p>
            <a:pPr marL="629920" lvl="1" indent="-305435">
              <a:spcBef>
                <a:spcPts val="1800"/>
              </a:spcBef>
            </a:pPr>
            <a:r>
              <a:rPr lang="en-US" sz="2400" dirty="0"/>
              <a:t>Desire for transparency in all land transactions/investments</a:t>
            </a:r>
          </a:p>
          <a:p>
            <a:pPr marL="629920" lvl="1" indent="-305435">
              <a:spcBef>
                <a:spcPts val="1800"/>
              </a:spcBef>
            </a:pPr>
            <a:r>
              <a:rPr lang="en-US" sz="2400" dirty="0"/>
              <a:t>Retention of neighborhood character</a:t>
            </a:r>
          </a:p>
          <a:p>
            <a:pPr marL="629920" lvl="1" indent="-305435">
              <a:spcBef>
                <a:spcPts val="1800"/>
              </a:spcBef>
            </a:pPr>
            <a:r>
              <a:rPr lang="en-US" sz="2400" dirty="0"/>
              <a:t>Comprehensive Housing Strategy Implementation</a:t>
            </a:r>
          </a:p>
          <a:p>
            <a:pPr marL="305435" indent="-305435">
              <a:spcBef>
                <a:spcPts val="1800"/>
              </a:spcBef>
            </a:pPr>
            <a:endParaRPr lang="en-US" sz="2000" dirty="0"/>
          </a:p>
          <a:p>
            <a:pPr marL="305435" indent="-305435">
              <a:spcBef>
                <a:spcPts val="1800"/>
              </a:spcBef>
            </a:pPr>
            <a:endParaRPr lang="en-US" sz="2400" dirty="0"/>
          </a:p>
        </p:txBody>
      </p:sp>
    </p:spTree>
    <p:extLst>
      <p:ext uri="{BB962C8B-B14F-4D97-AF65-F5344CB8AC3E}">
        <p14:creationId xmlns:p14="http://schemas.microsoft.com/office/powerpoint/2010/main" val="3739574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1E9F-8497-4933-BFD0-FB34069D423C}"/>
              </a:ext>
            </a:extLst>
          </p:cNvPr>
          <p:cNvSpPr>
            <a:spLocks noGrp="1"/>
          </p:cNvSpPr>
          <p:nvPr>
            <p:ph type="title"/>
          </p:nvPr>
        </p:nvSpPr>
        <p:spPr/>
        <p:txBody>
          <a:bodyPr/>
          <a:lstStyle/>
          <a:p>
            <a:r>
              <a:rPr lang="en-US" dirty="0"/>
              <a:t>TEMPORARY moratorium CONSIDERED</a:t>
            </a:r>
          </a:p>
        </p:txBody>
      </p:sp>
      <p:sp>
        <p:nvSpPr>
          <p:cNvPr id="3" name="Content Placeholder 2">
            <a:extLst>
              <a:ext uri="{FF2B5EF4-FFF2-40B4-BE49-F238E27FC236}">
                <a16:creationId xmlns:a16="http://schemas.microsoft.com/office/drawing/2014/main" id="{6D379A3D-65F7-47D4-98E2-7EF58425011D}"/>
              </a:ext>
            </a:extLst>
          </p:cNvPr>
          <p:cNvSpPr>
            <a:spLocks noGrp="1"/>
          </p:cNvSpPr>
          <p:nvPr>
            <p:ph idx="1"/>
          </p:nvPr>
        </p:nvSpPr>
        <p:spPr>
          <a:xfrm>
            <a:off x="525093" y="2012201"/>
            <a:ext cx="11029615" cy="4360981"/>
          </a:xfrm>
        </p:spPr>
        <p:txBody>
          <a:bodyPr>
            <a:normAutofit/>
          </a:bodyPr>
          <a:lstStyle/>
          <a:p>
            <a:pPr marL="0" indent="0">
              <a:buNone/>
            </a:pPr>
            <a:r>
              <a:rPr lang="en-US" sz="2800" dirty="0"/>
              <a:t>What Ordinance 8308 Regulates</a:t>
            </a:r>
          </a:p>
          <a:p>
            <a:pPr marL="629920" lvl="1" indent="-305435"/>
            <a:r>
              <a:rPr lang="en-US" sz="2600" dirty="0"/>
              <a:t>Suspends applications for site reviews, use reviews and building permits</a:t>
            </a:r>
          </a:p>
          <a:p>
            <a:pPr marL="629920" lvl="1" indent="-305435"/>
            <a:r>
              <a:rPr lang="en-US" sz="2600" dirty="0"/>
              <a:t>In effect until June 22, 2020</a:t>
            </a:r>
          </a:p>
          <a:p>
            <a:pPr marL="629920" lvl="1" indent="-305435"/>
            <a:r>
              <a:rPr lang="en-US" sz="2600" dirty="0"/>
              <a:t>Applies solely to Opportunity Zone Census Tract 122.03 (with exemptions)</a:t>
            </a:r>
          </a:p>
          <a:p>
            <a:pPr marL="629920" lvl="1" indent="-305435"/>
            <a:r>
              <a:rPr lang="en-US" sz="2600" dirty="0">
                <a:solidFill>
                  <a:schemeClr val="tx1"/>
                </a:solidFill>
              </a:rPr>
              <a:t>Prohibits the construction of new floor area for office, medical or financial uses</a:t>
            </a:r>
          </a:p>
          <a:p>
            <a:pPr marL="629920" lvl="1" indent="-305435"/>
            <a:r>
              <a:rPr lang="en-US" sz="2600" dirty="0">
                <a:solidFill>
                  <a:schemeClr val="tx1"/>
                </a:solidFill>
              </a:rPr>
              <a:t>Prohibits additional dwelling units, except for projects that meet Inclusionary Housing requirements onsite  </a:t>
            </a:r>
          </a:p>
        </p:txBody>
      </p:sp>
    </p:spTree>
    <p:extLst>
      <p:ext uri="{BB962C8B-B14F-4D97-AF65-F5344CB8AC3E}">
        <p14:creationId xmlns:p14="http://schemas.microsoft.com/office/powerpoint/2010/main" val="300291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1E9F-8497-4933-BFD0-FB34069D423C}"/>
              </a:ext>
            </a:extLst>
          </p:cNvPr>
          <p:cNvSpPr>
            <a:spLocks noGrp="1"/>
          </p:cNvSpPr>
          <p:nvPr>
            <p:ph type="title"/>
          </p:nvPr>
        </p:nvSpPr>
        <p:spPr/>
        <p:txBody>
          <a:bodyPr/>
          <a:lstStyle/>
          <a:p>
            <a:r>
              <a:rPr lang="en-US" dirty="0"/>
              <a:t>Proposed moratorium (Census tract 122.03)</a:t>
            </a:r>
          </a:p>
        </p:txBody>
      </p:sp>
      <p:sp>
        <p:nvSpPr>
          <p:cNvPr id="3" name="Content Placeholder 2">
            <a:extLst>
              <a:ext uri="{FF2B5EF4-FFF2-40B4-BE49-F238E27FC236}">
                <a16:creationId xmlns:a16="http://schemas.microsoft.com/office/drawing/2014/main" id="{6D379A3D-65F7-47D4-98E2-7EF58425011D}"/>
              </a:ext>
            </a:extLst>
          </p:cNvPr>
          <p:cNvSpPr>
            <a:spLocks noGrp="1"/>
          </p:cNvSpPr>
          <p:nvPr>
            <p:ph idx="1"/>
          </p:nvPr>
        </p:nvSpPr>
        <p:spPr>
          <a:xfrm>
            <a:off x="581192" y="2180496"/>
            <a:ext cx="11029615" cy="4360981"/>
          </a:xfrm>
        </p:spPr>
        <p:txBody>
          <a:bodyPr>
            <a:normAutofit fontScale="92500" lnSpcReduction="10000"/>
          </a:bodyPr>
          <a:lstStyle/>
          <a:p>
            <a:pPr marL="0" indent="0">
              <a:buNone/>
            </a:pPr>
            <a:r>
              <a:rPr lang="en-US" sz="2800" dirty="0"/>
              <a:t>What Ordinance 8308 Expressly Permits</a:t>
            </a:r>
          </a:p>
          <a:p>
            <a:pPr lvl="1"/>
            <a:r>
              <a:rPr lang="en-US" sz="2600" dirty="0"/>
              <a:t>Site reviews, use reviews and building permits for anything not expressly prohibited</a:t>
            </a:r>
          </a:p>
          <a:p>
            <a:pPr lvl="1"/>
            <a:r>
              <a:rPr lang="en-US" sz="2600" dirty="0"/>
              <a:t>Projects that add dwelling units and meet inclusionary housing requirements onsite</a:t>
            </a:r>
          </a:p>
          <a:p>
            <a:pPr lvl="1"/>
            <a:r>
              <a:rPr lang="en-US" sz="2600" dirty="0"/>
              <a:t>Projects that have prior discretionary land use approvals</a:t>
            </a:r>
          </a:p>
          <a:p>
            <a:pPr lvl="1"/>
            <a:r>
              <a:rPr lang="en-US" sz="2600" dirty="0"/>
              <a:t>Site reviews, use reviews and building permits pending will be processed based on rules in place at the time of application</a:t>
            </a:r>
          </a:p>
          <a:p>
            <a:pPr lvl="1"/>
            <a:r>
              <a:rPr lang="en-US" sz="2600" dirty="0"/>
              <a:t>Prohibits additional dwelling units, except for project that meet Inclusionary Housing requirements onsite  </a:t>
            </a:r>
          </a:p>
        </p:txBody>
      </p:sp>
    </p:spTree>
    <p:extLst>
      <p:ext uri="{BB962C8B-B14F-4D97-AF65-F5344CB8AC3E}">
        <p14:creationId xmlns:p14="http://schemas.microsoft.com/office/powerpoint/2010/main" val="3951079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84E-0274-4A52-AF34-6E33D82B45BE}"/>
              </a:ext>
            </a:extLst>
          </p:cNvPr>
          <p:cNvSpPr>
            <a:spLocks noGrp="1"/>
          </p:cNvSpPr>
          <p:nvPr>
            <p:ph type="title"/>
          </p:nvPr>
        </p:nvSpPr>
        <p:spPr/>
        <p:txBody>
          <a:bodyPr/>
          <a:lstStyle/>
          <a:p>
            <a:r>
              <a:rPr lang="en-US" dirty="0"/>
              <a:t>Proposed moratorium (Census tract 122.03)</a:t>
            </a:r>
          </a:p>
        </p:txBody>
      </p:sp>
      <p:sp>
        <p:nvSpPr>
          <p:cNvPr id="3" name="Content Placeholder 2">
            <a:extLst>
              <a:ext uri="{FF2B5EF4-FFF2-40B4-BE49-F238E27FC236}">
                <a16:creationId xmlns:a16="http://schemas.microsoft.com/office/drawing/2014/main" id="{A3E94D52-F413-4D34-9AB8-26542A00A610}"/>
              </a:ext>
            </a:extLst>
          </p:cNvPr>
          <p:cNvSpPr>
            <a:spLocks noGrp="1"/>
          </p:cNvSpPr>
          <p:nvPr>
            <p:ph idx="1"/>
          </p:nvPr>
        </p:nvSpPr>
        <p:spPr/>
        <p:txBody>
          <a:bodyPr>
            <a:normAutofit lnSpcReduction="10000"/>
          </a:bodyPr>
          <a:lstStyle/>
          <a:p>
            <a:pPr marL="0" indent="0">
              <a:buNone/>
            </a:pPr>
            <a:r>
              <a:rPr lang="en-US" sz="2800" dirty="0"/>
              <a:t>Suggested Motion Language</a:t>
            </a:r>
          </a:p>
          <a:p>
            <a:pPr lvl="1"/>
            <a:r>
              <a:rPr lang="en-US" sz="2600" dirty="0"/>
              <a:t>Motion to introduce, order published by title only and adopt by emergency Ordinance 8308 temporarily suspending accepting building permit, site review, and other development applications that will result in adding floor area or dwelling units to land within the census tract 122.03 opportunity zone, generally bounded on the west by 28</a:t>
            </a:r>
            <a:r>
              <a:rPr lang="en-US" sz="2600" baseline="30000" dirty="0"/>
              <a:t>th</a:t>
            </a:r>
            <a:r>
              <a:rPr lang="en-US" sz="2600" dirty="0"/>
              <a:t> Street, on the south by Arapahoe Avenue, on the east by 55</a:t>
            </a:r>
            <a:r>
              <a:rPr lang="en-US" sz="2600" baseline="30000" dirty="0"/>
              <a:t>th</a:t>
            </a:r>
            <a:r>
              <a:rPr lang="en-US" sz="2600" dirty="0"/>
              <a:t> Street/Airport Road and on the north by Highway 119/Independence Road until June 22, 2020, and setting forth related details.</a:t>
            </a:r>
          </a:p>
        </p:txBody>
      </p:sp>
    </p:spTree>
    <p:extLst>
      <p:ext uri="{BB962C8B-B14F-4D97-AF65-F5344CB8AC3E}">
        <p14:creationId xmlns:p14="http://schemas.microsoft.com/office/powerpoint/2010/main" val="970253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DA94-FF2E-44BA-9DED-56FBCA7B7FFB}"/>
              </a:ext>
            </a:extLst>
          </p:cNvPr>
          <p:cNvSpPr>
            <a:spLocks noGrp="1"/>
          </p:cNvSpPr>
          <p:nvPr>
            <p:ph type="title"/>
          </p:nvPr>
        </p:nvSpPr>
        <p:spPr>
          <a:xfrm>
            <a:off x="581192" y="702156"/>
            <a:ext cx="11121978" cy="1013800"/>
          </a:xfrm>
        </p:spPr>
        <p:txBody>
          <a:bodyPr/>
          <a:lstStyle/>
          <a:p>
            <a:r>
              <a:rPr lang="en-US" dirty="0"/>
              <a:t>Zoning overview (Census tract 122.03) – Boulder JuNction</a:t>
            </a:r>
          </a:p>
        </p:txBody>
      </p:sp>
      <p:pic>
        <p:nvPicPr>
          <p:cNvPr id="5" name="Picture 4">
            <a:extLst>
              <a:ext uri="{FF2B5EF4-FFF2-40B4-BE49-F238E27FC236}">
                <a16:creationId xmlns:a16="http://schemas.microsoft.com/office/drawing/2014/main" id="{FCC3F593-BB9D-4B38-9A58-F22C0820F08A}"/>
              </a:ext>
            </a:extLst>
          </p:cNvPr>
          <p:cNvPicPr/>
          <p:nvPr/>
        </p:nvPicPr>
        <p:blipFill rotWithShape="1">
          <a:blip r:embed="rId2"/>
          <a:srcRect l="26166" t="15744" r="26163" b="9347"/>
          <a:stretch/>
        </p:blipFill>
        <p:spPr bwMode="auto">
          <a:xfrm>
            <a:off x="332509" y="1907010"/>
            <a:ext cx="7718961" cy="4927269"/>
          </a:xfrm>
          <a:prstGeom prst="rect">
            <a:avLst/>
          </a:prstGeom>
          <a:ln>
            <a:no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A3428A5D-D9E8-4486-9897-E88737295A38}"/>
              </a:ext>
            </a:extLst>
          </p:cNvPr>
          <p:cNvSpPr/>
          <p:nvPr/>
        </p:nvSpPr>
        <p:spPr>
          <a:xfrm>
            <a:off x="1943819" y="4037609"/>
            <a:ext cx="1374475" cy="124175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3FF253A-0590-4733-85F7-ACCB42438D7E}"/>
              </a:ext>
            </a:extLst>
          </p:cNvPr>
          <p:cNvPicPr>
            <a:picLocks noChangeAspect="1"/>
          </p:cNvPicPr>
          <p:nvPr/>
        </p:nvPicPr>
        <p:blipFill rotWithShape="1">
          <a:blip r:embed="rId3"/>
          <a:srcRect l="29663" t="16604" r="30628" b="3732"/>
          <a:stretch/>
        </p:blipFill>
        <p:spPr>
          <a:xfrm>
            <a:off x="8202478" y="2064515"/>
            <a:ext cx="3592706" cy="461225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3660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218F-6B28-47D1-8BCB-95C68C1687FE}"/>
              </a:ext>
            </a:extLst>
          </p:cNvPr>
          <p:cNvSpPr>
            <a:spLocks noGrp="1"/>
          </p:cNvSpPr>
          <p:nvPr>
            <p:ph type="title"/>
          </p:nvPr>
        </p:nvSpPr>
        <p:spPr/>
        <p:txBody>
          <a:bodyPr/>
          <a:lstStyle/>
          <a:p>
            <a:r>
              <a:rPr lang="en-US" dirty="0"/>
              <a:t>Experience to date </a:t>
            </a:r>
          </a:p>
        </p:txBody>
      </p:sp>
      <p:sp>
        <p:nvSpPr>
          <p:cNvPr id="3" name="Content Placeholder 2">
            <a:extLst>
              <a:ext uri="{FF2B5EF4-FFF2-40B4-BE49-F238E27FC236}">
                <a16:creationId xmlns:a16="http://schemas.microsoft.com/office/drawing/2014/main" id="{4BC9C6E8-98A1-45B8-97EE-FF1DD509D37C}"/>
              </a:ext>
            </a:extLst>
          </p:cNvPr>
          <p:cNvSpPr>
            <a:spLocks noGrp="1"/>
          </p:cNvSpPr>
          <p:nvPr>
            <p:ph sz="half" idx="1"/>
          </p:nvPr>
        </p:nvSpPr>
        <p:spPr>
          <a:xfrm>
            <a:off x="255823" y="2104587"/>
            <a:ext cx="6790106" cy="4301823"/>
          </a:xfrm>
        </p:spPr>
        <p:txBody>
          <a:bodyPr>
            <a:normAutofit fontScale="85000" lnSpcReduction="20000"/>
          </a:bodyPr>
          <a:lstStyle/>
          <a:p>
            <a:pPr marL="305435" indent="-305435"/>
            <a:r>
              <a:rPr lang="en-US" sz="2600" dirty="0"/>
              <a:t>Implementation of Temporary Moratorium</a:t>
            </a:r>
          </a:p>
          <a:p>
            <a:pPr marL="305435" indent="-305435"/>
            <a:r>
              <a:rPr lang="en-US" sz="2600" dirty="0"/>
              <a:t>Cross-departmental Work Plans</a:t>
            </a:r>
          </a:p>
          <a:p>
            <a:pPr marL="629920" lvl="1" indent="-305435"/>
            <a:r>
              <a:rPr lang="en-US" sz="2600" dirty="0"/>
              <a:t>Comprehensive Housing Strategy</a:t>
            </a:r>
          </a:p>
          <a:p>
            <a:pPr marL="629920" lvl="1" indent="-305435"/>
            <a:r>
              <a:rPr lang="en-US" sz="2600" dirty="0"/>
              <a:t>Citywide Retail Study</a:t>
            </a:r>
          </a:p>
          <a:p>
            <a:pPr marL="629920" lvl="1" indent="-305435"/>
            <a:r>
              <a:rPr lang="en-US" sz="2600" dirty="0"/>
              <a:t>Use Table Update </a:t>
            </a:r>
          </a:p>
          <a:p>
            <a:pPr marL="629920" lvl="1" indent="-305435"/>
            <a:r>
              <a:rPr lang="en-US" sz="2600" dirty="0"/>
              <a:t>Community Benefit pilot (housing prioritized)</a:t>
            </a:r>
          </a:p>
          <a:p>
            <a:pPr marL="629920" lvl="1" indent="-305435"/>
            <a:r>
              <a:rPr lang="en-US" sz="2600" dirty="0"/>
              <a:t>Small business initiatives enhancement (proposed)</a:t>
            </a:r>
          </a:p>
          <a:p>
            <a:pPr marL="629920" lvl="1" indent="-305435"/>
            <a:r>
              <a:rPr lang="en-US" sz="2600" dirty="0"/>
              <a:t>Diagonal Plaza focus (on-going)</a:t>
            </a:r>
          </a:p>
          <a:p>
            <a:pPr marL="629920" lvl="1" indent="-305435"/>
            <a:endParaRPr lang="en-US" dirty="0"/>
          </a:p>
          <a:p>
            <a:pPr marL="629920" lvl="1" indent="-305435"/>
            <a:r>
              <a:rPr lang="en-US" dirty="0"/>
              <a:t>Webpage - </a:t>
            </a:r>
            <a:r>
              <a:rPr lang="en-US" b="1" dirty="0">
                <a:solidFill>
                  <a:srgbClr val="0070C0"/>
                </a:solidFill>
              </a:rPr>
              <a:t>https://bouldercolorado.gov/business/opportunity-zone-program</a:t>
            </a:r>
          </a:p>
          <a:p>
            <a:pPr marL="629920" lvl="1" indent="-305435"/>
            <a:endParaRPr lang="en-US" dirty="0"/>
          </a:p>
        </p:txBody>
      </p:sp>
      <p:pic>
        <p:nvPicPr>
          <p:cNvPr id="5" name="Content Placeholder 4">
            <a:extLst>
              <a:ext uri="{FF2B5EF4-FFF2-40B4-BE49-F238E27FC236}">
                <a16:creationId xmlns:a16="http://schemas.microsoft.com/office/drawing/2014/main" id="{D6A06005-AD05-4DBC-B4D5-1DF9A71C13DD}"/>
              </a:ext>
            </a:extLst>
          </p:cNvPr>
          <p:cNvPicPr>
            <a:picLocks noGrp="1" noChangeAspect="1"/>
          </p:cNvPicPr>
          <p:nvPr>
            <p:ph sz="half" idx="2"/>
          </p:nvPr>
        </p:nvPicPr>
        <p:blipFill>
          <a:blip r:embed="rId2"/>
          <a:stretch>
            <a:fillRect/>
          </a:stretch>
        </p:blipFill>
        <p:spPr>
          <a:xfrm>
            <a:off x="6870857" y="2326442"/>
            <a:ext cx="4740117" cy="3002883"/>
          </a:xfrm>
          <a:prstGeom prst="rect">
            <a:avLst/>
          </a:prstGeom>
        </p:spPr>
      </p:pic>
    </p:spTree>
    <p:extLst>
      <p:ext uri="{BB962C8B-B14F-4D97-AF65-F5344CB8AC3E}">
        <p14:creationId xmlns:p14="http://schemas.microsoft.com/office/powerpoint/2010/main" val="3864451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DED7-07A1-4B27-BBC9-1BD3BBF9E52A}"/>
              </a:ext>
            </a:extLst>
          </p:cNvPr>
          <p:cNvSpPr>
            <a:spLocks noGrp="1"/>
          </p:cNvSpPr>
          <p:nvPr>
            <p:ph type="title"/>
          </p:nvPr>
        </p:nvSpPr>
        <p:spPr/>
        <p:txBody>
          <a:bodyPr/>
          <a:lstStyle/>
          <a:p>
            <a:r>
              <a:rPr lang="en-US" dirty="0"/>
              <a:t>About boulder, Colorado</a:t>
            </a:r>
          </a:p>
        </p:txBody>
      </p:sp>
      <p:sp>
        <p:nvSpPr>
          <p:cNvPr id="3" name="Content Placeholder 2">
            <a:extLst>
              <a:ext uri="{FF2B5EF4-FFF2-40B4-BE49-F238E27FC236}">
                <a16:creationId xmlns:a16="http://schemas.microsoft.com/office/drawing/2014/main" id="{1CA8D35B-F41B-4F08-AD50-CA5A241ED74C}"/>
              </a:ext>
            </a:extLst>
          </p:cNvPr>
          <p:cNvSpPr>
            <a:spLocks noGrp="1"/>
          </p:cNvSpPr>
          <p:nvPr>
            <p:ph idx="1"/>
          </p:nvPr>
        </p:nvSpPr>
        <p:spPr>
          <a:xfrm>
            <a:off x="581193" y="2180496"/>
            <a:ext cx="5847656" cy="3678303"/>
          </a:xfrm>
        </p:spPr>
        <p:txBody>
          <a:bodyPr>
            <a:normAutofit fontScale="92500" lnSpcReduction="10000"/>
          </a:bodyPr>
          <a:lstStyle/>
          <a:p>
            <a:pPr marL="305435" indent="-305435"/>
            <a:r>
              <a:rPr lang="en-US" dirty="0"/>
              <a:t>108,000 residents</a:t>
            </a:r>
          </a:p>
          <a:p>
            <a:pPr marL="305435" indent="-305435"/>
            <a:r>
              <a:rPr lang="en-US" dirty="0"/>
              <a:t>“College Town”/large student population</a:t>
            </a:r>
          </a:p>
          <a:p>
            <a:pPr marL="305435" indent="-305435"/>
            <a:r>
              <a:rPr lang="en-US" dirty="0"/>
              <a:t>Robust economy; substantial start-up community</a:t>
            </a:r>
          </a:p>
          <a:p>
            <a:pPr marL="305435" indent="-305435"/>
            <a:r>
              <a:rPr lang="en-US" dirty="0"/>
              <a:t>Affordability challenges </a:t>
            </a:r>
          </a:p>
          <a:p>
            <a:pPr marL="629920" lvl="1" indent="-305435"/>
            <a:r>
              <a:rPr lang="en-US" dirty="0"/>
              <a:t>14% County residents below poverty line (20%+ w/i zone)</a:t>
            </a:r>
          </a:p>
          <a:p>
            <a:pPr marL="629920" lvl="1" indent="-305435"/>
            <a:r>
              <a:rPr lang="en-US" dirty="0"/>
              <a:t>Focus on needed progress in engagement and inclusion citywide</a:t>
            </a:r>
          </a:p>
          <a:p>
            <a:pPr marL="305435" indent="-305435"/>
            <a:r>
              <a:rPr lang="en-US" dirty="0"/>
              <a:t>Policy guided by Boulder Valley Comprehensive Plan</a:t>
            </a:r>
          </a:p>
          <a:p>
            <a:pPr marL="629920" lvl="1" indent="-305435"/>
            <a:r>
              <a:rPr lang="en-US" dirty="0"/>
              <a:t>Maintaining economic stability</a:t>
            </a:r>
          </a:p>
          <a:p>
            <a:pPr marL="629920" lvl="1" indent="-305435"/>
            <a:r>
              <a:rPr lang="en-US" dirty="0"/>
              <a:t>High value placed on local quality of life</a:t>
            </a:r>
          </a:p>
          <a:p>
            <a:pPr marL="629920" lvl="1" indent="-305435"/>
            <a:r>
              <a:rPr lang="en-US" dirty="0"/>
              <a:t>Modeling environmentally-focused policy</a:t>
            </a:r>
          </a:p>
          <a:p>
            <a:pPr marL="305435" indent="-305435"/>
            <a:endParaRPr lang="en-US" dirty="0"/>
          </a:p>
        </p:txBody>
      </p:sp>
      <p:sp>
        <p:nvSpPr>
          <p:cNvPr id="4" name="object 2">
            <a:extLst>
              <a:ext uri="{FF2B5EF4-FFF2-40B4-BE49-F238E27FC236}">
                <a16:creationId xmlns:a16="http://schemas.microsoft.com/office/drawing/2014/main" id="{B347ADFD-8E32-450F-A8AB-9BB92306E967}"/>
              </a:ext>
            </a:extLst>
          </p:cNvPr>
          <p:cNvSpPr/>
          <p:nvPr/>
        </p:nvSpPr>
        <p:spPr>
          <a:xfrm>
            <a:off x="6597144" y="2131729"/>
            <a:ext cx="5196560" cy="40643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044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B92A-92B4-4DBB-8C7E-1EA56024431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F5858CE-AFD7-4D34-BFF3-68D9E2CC501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AB04C2F-A742-401A-AE52-D9B4900C0FB1}"/>
              </a:ext>
            </a:extLst>
          </p:cNvPr>
          <p:cNvPicPr>
            <a:picLocks noChangeAspect="1"/>
          </p:cNvPicPr>
          <p:nvPr/>
        </p:nvPicPr>
        <p:blipFill>
          <a:blip r:embed="rId2"/>
          <a:stretch>
            <a:fillRect/>
          </a:stretch>
        </p:blipFill>
        <p:spPr>
          <a:xfrm>
            <a:off x="868417" y="117305"/>
            <a:ext cx="10455164" cy="6623390"/>
          </a:xfrm>
          <a:prstGeom prst="rect">
            <a:avLst/>
          </a:prstGeom>
        </p:spPr>
      </p:pic>
    </p:spTree>
    <p:extLst>
      <p:ext uri="{BB962C8B-B14F-4D97-AF65-F5344CB8AC3E}">
        <p14:creationId xmlns:p14="http://schemas.microsoft.com/office/powerpoint/2010/main" val="228565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84E-0274-4A52-AF34-6E33D82B45BE}"/>
              </a:ext>
            </a:extLst>
          </p:cNvPr>
          <p:cNvSpPr>
            <a:spLocks noGrp="1"/>
          </p:cNvSpPr>
          <p:nvPr>
            <p:ph type="title"/>
          </p:nvPr>
        </p:nvSpPr>
        <p:spPr/>
        <p:txBody>
          <a:bodyPr/>
          <a:lstStyle/>
          <a:p>
            <a:r>
              <a:rPr lang="en-US" dirty="0"/>
              <a:t>How does it work?</a:t>
            </a:r>
          </a:p>
        </p:txBody>
      </p:sp>
      <p:grpSp>
        <p:nvGrpSpPr>
          <p:cNvPr id="6" name="Group 5">
            <a:extLst>
              <a:ext uri="{FF2B5EF4-FFF2-40B4-BE49-F238E27FC236}">
                <a16:creationId xmlns:a16="http://schemas.microsoft.com/office/drawing/2014/main" id="{FE02D405-D706-4EFA-A2F4-F6898565B3F3}"/>
              </a:ext>
            </a:extLst>
          </p:cNvPr>
          <p:cNvGrpSpPr/>
          <p:nvPr/>
        </p:nvGrpSpPr>
        <p:grpSpPr>
          <a:xfrm>
            <a:off x="2144487" y="1947342"/>
            <a:ext cx="6962438" cy="4498768"/>
            <a:chOff x="-85802" y="200025"/>
            <a:chExt cx="10140865" cy="6458660"/>
          </a:xfrm>
        </p:grpSpPr>
        <p:sp>
          <p:nvSpPr>
            <p:cNvPr id="7" name="Oval 6">
              <a:extLst>
                <a:ext uri="{FF2B5EF4-FFF2-40B4-BE49-F238E27FC236}">
                  <a16:creationId xmlns:a16="http://schemas.microsoft.com/office/drawing/2014/main" id="{E4C698FF-4746-48C7-9228-BF7C57AB178C}"/>
                </a:ext>
              </a:extLst>
            </p:cNvPr>
            <p:cNvSpPr/>
            <p:nvPr/>
          </p:nvSpPr>
          <p:spPr>
            <a:xfrm>
              <a:off x="3202215" y="200025"/>
              <a:ext cx="2057400" cy="2057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accent1"/>
                </a:solidFill>
              </a:endParaRPr>
            </a:p>
          </p:txBody>
        </p:sp>
        <p:pic>
          <p:nvPicPr>
            <p:cNvPr id="8" name="Picture 7" descr="Q:\Design\Design Team Resources\Icons\business man woman blue.png">
              <a:extLst>
                <a:ext uri="{FF2B5EF4-FFF2-40B4-BE49-F238E27FC236}">
                  <a16:creationId xmlns:a16="http://schemas.microsoft.com/office/drawing/2014/main" id="{FA87C1FE-ADA6-4A3B-A72C-830B08ECC8ED}"/>
                </a:ext>
              </a:extLst>
            </p:cNvPr>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3657600" y="583697"/>
              <a:ext cx="1143000" cy="1241393"/>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E9CEAB-3ABB-4170-AB34-6957C508F6CA}"/>
                </a:ext>
              </a:extLst>
            </p:cNvPr>
            <p:cNvSpPr txBox="1"/>
            <p:nvPr/>
          </p:nvSpPr>
          <p:spPr>
            <a:xfrm>
              <a:off x="-85802" y="352655"/>
              <a:ext cx="3150133" cy="1723253"/>
            </a:xfrm>
            <a:prstGeom prst="rect">
              <a:avLst/>
            </a:prstGeom>
            <a:noFill/>
          </p:spPr>
          <p:txBody>
            <a:bodyPr wrap="square" rtlCol="0">
              <a:spAutoFit/>
            </a:bodyPr>
            <a:lstStyle/>
            <a:p>
              <a:pPr algn="r"/>
              <a:r>
                <a:rPr lang="en-US" b="1" dirty="0">
                  <a:solidFill>
                    <a:schemeClr val="tx2"/>
                  </a:solidFill>
                </a:rPr>
                <a:t>Taxpayers can get </a:t>
              </a:r>
            </a:p>
            <a:p>
              <a:pPr algn="r"/>
              <a:r>
                <a:rPr lang="en-US" b="1" dirty="0">
                  <a:solidFill>
                    <a:schemeClr val="tx2"/>
                  </a:solidFill>
                </a:rPr>
                <a:t>capital gains</a:t>
              </a:r>
            </a:p>
            <a:p>
              <a:pPr algn="r"/>
              <a:r>
                <a:rPr lang="en-US" b="1" dirty="0">
                  <a:solidFill>
                    <a:schemeClr val="tx2"/>
                  </a:solidFill>
                </a:rPr>
                <a:t>tax deferral</a:t>
              </a:r>
            </a:p>
            <a:p>
              <a:pPr algn="r"/>
              <a:r>
                <a:rPr lang="en-US" b="1" dirty="0">
                  <a:solidFill>
                    <a:schemeClr val="tx2"/>
                  </a:solidFill>
                </a:rPr>
                <a:t>(&amp; more)</a:t>
              </a:r>
            </a:p>
          </p:txBody>
        </p:sp>
        <p:sp>
          <p:nvSpPr>
            <p:cNvPr id="10" name="Freeform 7">
              <a:extLst>
                <a:ext uri="{FF2B5EF4-FFF2-40B4-BE49-F238E27FC236}">
                  <a16:creationId xmlns:a16="http://schemas.microsoft.com/office/drawing/2014/main" id="{8EF8DBFA-2493-46CA-886A-B3BB0FB1A001}"/>
                </a:ext>
              </a:extLst>
            </p:cNvPr>
            <p:cNvSpPr/>
            <p:nvPr/>
          </p:nvSpPr>
          <p:spPr>
            <a:xfrm>
              <a:off x="5486401" y="1190626"/>
              <a:ext cx="844811" cy="952500"/>
            </a:xfrm>
            <a:custGeom>
              <a:avLst/>
              <a:gdLst>
                <a:gd name="connsiteX0" fmla="*/ 0 w 844811"/>
                <a:gd name="connsiteY0" fmla="*/ 0 h 1447800"/>
                <a:gd name="connsiteX1" fmla="*/ 742950 w 844811"/>
                <a:gd name="connsiteY1" fmla="*/ 285750 h 1447800"/>
                <a:gd name="connsiteX2" fmla="*/ 819150 w 844811"/>
                <a:gd name="connsiteY2" fmla="*/ 1447800 h 1447800"/>
              </a:gdLst>
              <a:ahLst/>
              <a:cxnLst>
                <a:cxn ang="0">
                  <a:pos x="connsiteX0" y="connsiteY0"/>
                </a:cxn>
                <a:cxn ang="0">
                  <a:pos x="connsiteX1" y="connsiteY1"/>
                </a:cxn>
                <a:cxn ang="0">
                  <a:pos x="connsiteX2" y="connsiteY2"/>
                </a:cxn>
              </a:cxnLst>
              <a:rect l="l" t="t" r="r" b="b"/>
              <a:pathLst>
                <a:path w="844811" h="1447800">
                  <a:moveTo>
                    <a:pt x="0" y="0"/>
                  </a:moveTo>
                  <a:cubicBezTo>
                    <a:pt x="303212" y="22225"/>
                    <a:pt x="606425" y="44450"/>
                    <a:pt x="742950" y="285750"/>
                  </a:cubicBezTo>
                  <a:cubicBezTo>
                    <a:pt x="879475" y="527050"/>
                    <a:pt x="849312" y="987425"/>
                    <a:pt x="819150" y="1447800"/>
                  </a:cubicBezTo>
                </a:path>
              </a:pathLst>
            </a:custGeom>
            <a:noFill/>
            <a:ln w="38100">
              <a:solidFill>
                <a:schemeClr val="bg1">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accent1"/>
                </a:solidFill>
              </a:endParaRPr>
            </a:p>
          </p:txBody>
        </p:sp>
        <p:sp>
          <p:nvSpPr>
            <p:cNvPr id="11" name="Oval 10">
              <a:extLst>
                <a:ext uri="{FF2B5EF4-FFF2-40B4-BE49-F238E27FC236}">
                  <a16:creationId xmlns:a16="http://schemas.microsoft.com/office/drawing/2014/main" id="{D998E94B-FC9B-4C9F-8EF3-84C1BE974FE2}"/>
                </a:ext>
              </a:extLst>
            </p:cNvPr>
            <p:cNvSpPr/>
            <p:nvPr/>
          </p:nvSpPr>
          <p:spPr>
            <a:xfrm>
              <a:off x="5259615" y="2214945"/>
              <a:ext cx="2057400" cy="2057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accent1"/>
                </a:solidFill>
              </a:endParaRPr>
            </a:p>
          </p:txBody>
        </p:sp>
        <p:sp>
          <p:nvSpPr>
            <p:cNvPr id="12" name="TextBox 11">
              <a:extLst>
                <a:ext uri="{FF2B5EF4-FFF2-40B4-BE49-F238E27FC236}">
                  <a16:creationId xmlns:a16="http://schemas.microsoft.com/office/drawing/2014/main" id="{14165291-DBDB-4758-9CE4-02DA6A067E9D}"/>
                </a:ext>
              </a:extLst>
            </p:cNvPr>
            <p:cNvSpPr txBox="1"/>
            <p:nvPr/>
          </p:nvSpPr>
          <p:spPr>
            <a:xfrm>
              <a:off x="2890155" y="2875177"/>
              <a:ext cx="2286001" cy="1325580"/>
            </a:xfrm>
            <a:prstGeom prst="rect">
              <a:avLst/>
            </a:prstGeom>
            <a:noFill/>
          </p:spPr>
          <p:txBody>
            <a:bodyPr wrap="square" rtlCol="0">
              <a:spAutoFit/>
            </a:bodyPr>
            <a:lstStyle/>
            <a:p>
              <a:pPr algn="r"/>
              <a:r>
                <a:rPr lang="en-US" b="1" dirty="0">
                  <a:solidFill>
                    <a:schemeClr val="tx2"/>
                  </a:solidFill>
                </a:rPr>
                <a:t>Qualified Opportunity Funds</a:t>
              </a:r>
            </a:p>
          </p:txBody>
        </p:sp>
        <p:pic>
          <p:nvPicPr>
            <p:cNvPr id="13" name="Picture 12" descr="Q:\Design\Design Team Resources\Icons\piggy bank.png">
              <a:extLst>
                <a:ext uri="{FF2B5EF4-FFF2-40B4-BE49-F238E27FC236}">
                  <a16:creationId xmlns:a16="http://schemas.microsoft.com/office/drawing/2014/main" id="{AD506187-01A0-476A-BA74-EAC444B664A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606694" y="2742254"/>
              <a:ext cx="1279783" cy="1070861"/>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C613B4E-1BC6-432D-95F0-1B8F18C26EE9}"/>
                </a:ext>
              </a:extLst>
            </p:cNvPr>
            <p:cNvSpPr txBox="1"/>
            <p:nvPr/>
          </p:nvSpPr>
          <p:spPr>
            <a:xfrm>
              <a:off x="6405597" y="583698"/>
              <a:ext cx="3262319" cy="927906"/>
            </a:xfrm>
            <a:prstGeom prst="rect">
              <a:avLst/>
            </a:prstGeom>
            <a:noFill/>
          </p:spPr>
          <p:txBody>
            <a:bodyPr wrap="square" rtlCol="0">
              <a:spAutoFit/>
            </a:bodyPr>
            <a:lstStyle/>
            <a:p>
              <a:r>
                <a:rPr lang="en-US" i="1" dirty="0">
                  <a:solidFill>
                    <a:schemeClr val="tx2"/>
                  </a:solidFill>
                </a:rPr>
                <a:t>for making timely investments in</a:t>
              </a:r>
            </a:p>
          </p:txBody>
        </p:sp>
        <p:sp>
          <p:nvSpPr>
            <p:cNvPr id="15" name="Oval 14">
              <a:extLst>
                <a:ext uri="{FF2B5EF4-FFF2-40B4-BE49-F238E27FC236}">
                  <a16:creationId xmlns:a16="http://schemas.microsoft.com/office/drawing/2014/main" id="{02AC0569-3993-4C36-9FEE-B8BBBA949C70}"/>
                </a:ext>
              </a:extLst>
            </p:cNvPr>
            <p:cNvSpPr/>
            <p:nvPr/>
          </p:nvSpPr>
          <p:spPr>
            <a:xfrm>
              <a:off x="7400472" y="4169855"/>
              <a:ext cx="2057400" cy="2057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accent1"/>
                </a:solidFill>
              </a:endParaRPr>
            </a:p>
          </p:txBody>
        </p:sp>
        <p:sp>
          <p:nvSpPr>
            <p:cNvPr id="16" name="TextBox 15">
              <a:extLst>
                <a:ext uri="{FF2B5EF4-FFF2-40B4-BE49-F238E27FC236}">
                  <a16:creationId xmlns:a16="http://schemas.microsoft.com/office/drawing/2014/main" id="{5A0F64D3-723B-44B9-A17C-B029069E218F}"/>
                </a:ext>
              </a:extLst>
            </p:cNvPr>
            <p:cNvSpPr txBox="1"/>
            <p:nvPr/>
          </p:nvSpPr>
          <p:spPr>
            <a:xfrm>
              <a:off x="4033154" y="4537758"/>
              <a:ext cx="2969500" cy="2120927"/>
            </a:xfrm>
            <a:prstGeom prst="rect">
              <a:avLst/>
            </a:prstGeom>
            <a:noFill/>
          </p:spPr>
          <p:txBody>
            <a:bodyPr wrap="square" rtlCol="0">
              <a:spAutoFit/>
            </a:bodyPr>
            <a:lstStyle/>
            <a:p>
              <a:pPr algn="r"/>
              <a:r>
                <a:rPr lang="en-US" b="1" dirty="0">
                  <a:solidFill>
                    <a:schemeClr val="tx2"/>
                  </a:solidFill>
                </a:rPr>
                <a:t>Qualified Opportunity Zone Property </a:t>
              </a:r>
              <a:br>
                <a:rPr lang="en-US" b="1" dirty="0">
                  <a:solidFill>
                    <a:schemeClr val="tx2"/>
                  </a:solidFill>
                </a:rPr>
              </a:br>
              <a:r>
                <a:rPr lang="en-US" i="1" dirty="0">
                  <a:solidFill>
                    <a:schemeClr val="tx2"/>
                  </a:solidFill>
                </a:rPr>
                <a:t>(Primarily real estate or businesses)</a:t>
              </a:r>
              <a:endParaRPr lang="en-US" dirty="0">
                <a:solidFill>
                  <a:schemeClr val="tx2"/>
                </a:solidFill>
              </a:endParaRPr>
            </a:p>
          </p:txBody>
        </p:sp>
        <p:grpSp>
          <p:nvGrpSpPr>
            <p:cNvPr id="17" name="Group 16">
              <a:extLst>
                <a:ext uri="{FF2B5EF4-FFF2-40B4-BE49-F238E27FC236}">
                  <a16:creationId xmlns:a16="http://schemas.microsoft.com/office/drawing/2014/main" id="{8D67FAB0-0227-479A-B450-D5216EB4A2C9}"/>
                </a:ext>
              </a:extLst>
            </p:cNvPr>
            <p:cNvGrpSpPr/>
            <p:nvPr/>
          </p:nvGrpSpPr>
          <p:grpSpPr>
            <a:xfrm>
              <a:off x="7526446" y="4931855"/>
              <a:ext cx="1762887" cy="639460"/>
              <a:chOff x="9257145" y="2433297"/>
              <a:chExt cx="1566884" cy="568363"/>
            </a:xfrm>
          </p:grpSpPr>
          <p:pic>
            <p:nvPicPr>
              <p:cNvPr id="20" name="Picture 12" descr="Q:\Design\Design Team Resources\Icons\hospital purple.png">
                <a:extLst>
                  <a:ext uri="{FF2B5EF4-FFF2-40B4-BE49-F238E27FC236}">
                    <a16:creationId xmlns:a16="http://schemas.microsoft.com/office/drawing/2014/main" id="{63FF3436-1591-436F-BE3C-FD558116E291}"/>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875193" y="2438399"/>
                <a:ext cx="948836" cy="563261"/>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Q:\Design\Design Team Resources\Icons\retc.png">
                <a:extLst>
                  <a:ext uri="{FF2B5EF4-FFF2-40B4-BE49-F238E27FC236}">
                    <a16:creationId xmlns:a16="http://schemas.microsoft.com/office/drawing/2014/main" id="{58B1457D-5B82-477C-8B58-F7B9C251789A}"/>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257145" y="2433297"/>
                <a:ext cx="618048" cy="56326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8" name="Freeform 17">
              <a:extLst>
                <a:ext uri="{FF2B5EF4-FFF2-40B4-BE49-F238E27FC236}">
                  <a16:creationId xmlns:a16="http://schemas.microsoft.com/office/drawing/2014/main" id="{2D0E9DCF-C5BA-4483-86DA-E9CB02C97914}"/>
                </a:ext>
              </a:extLst>
            </p:cNvPr>
            <p:cNvSpPr/>
            <p:nvPr/>
          </p:nvSpPr>
          <p:spPr>
            <a:xfrm rot="21327419">
              <a:off x="7529865" y="3081691"/>
              <a:ext cx="844811" cy="952500"/>
            </a:xfrm>
            <a:custGeom>
              <a:avLst/>
              <a:gdLst>
                <a:gd name="connsiteX0" fmla="*/ 0 w 844811"/>
                <a:gd name="connsiteY0" fmla="*/ 0 h 1447800"/>
                <a:gd name="connsiteX1" fmla="*/ 742950 w 844811"/>
                <a:gd name="connsiteY1" fmla="*/ 285750 h 1447800"/>
                <a:gd name="connsiteX2" fmla="*/ 819150 w 844811"/>
                <a:gd name="connsiteY2" fmla="*/ 1447800 h 1447800"/>
              </a:gdLst>
              <a:ahLst/>
              <a:cxnLst>
                <a:cxn ang="0">
                  <a:pos x="connsiteX0" y="connsiteY0"/>
                </a:cxn>
                <a:cxn ang="0">
                  <a:pos x="connsiteX1" y="connsiteY1"/>
                </a:cxn>
                <a:cxn ang="0">
                  <a:pos x="connsiteX2" y="connsiteY2"/>
                </a:cxn>
              </a:cxnLst>
              <a:rect l="l" t="t" r="r" b="b"/>
              <a:pathLst>
                <a:path w="844811" h="1447800">
                  <a:moveTo>
                    <a:pt x="0" y="0"/>
                  </a:moveTo>
                  <a:cubicBezTo>
                    <a:pt x="303212" y="22225"/>
                    <a:pt x="606425" y="44450"/>
                    <a:pt x="742950" y="285750"/>
                  </a:cubicBezTo>
                  <a:cubicBezTo>
                    <a:pt x="879475" y="527050"/>
                    <a:pt x="849312" y="987425"/>
                    <a:pt x="819150" y="1447800"/>
                  </a:cubicBezTo>
                </a:path>
              </a:pathLst>
            </a:custGeom>
            <a:noFill/>
            <a:ln w="38100">
              <a:solidFill>
                <a:schemeClr val="bg1">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accent1"/>
                </a:solidFill>
              </a:endParaRPr>
            </a:p>
          </p:txBody>
        </p:sp>
        <p:sp>
          <p:nvSpPr>
            <p:cNvPr id="19" name="TextBox 18">
              <a:extLst>
                <a:ext uri="{FF2B5EF4-FFF2-40B4-BE49-F238E27FC236}">
                  <a16:creationId xmlns:a16="http://schemas.microsoft.com/office/drawing/2014/main" id="{C39A5205-BAD5-4922-83AC-6809925F6BAF}"/>
                </a:ext>
              </a:extLst>
            </p:cNvPr>
            <p:cNvSpPr txBox="1"/>
            <p:nvPr/>
          </p:nvSpPr>
          <p:spPr>
            <a:xfrm>
              <a:off x="8392035" y="2725906"/>
              <a:ext cx="1663028" cy="927906"/>
            </a:xfrm>
            <a:prstGeom prst="rect">
              <a:avLst/>
            </a:prstGeom>
            <a:noFill/>
          </p:spPr>
          <p:txBody>
            <a:bodyPr wrap="square" rtlCol="0">
              <a:spAutoFit/>
            </a:bodyPr>
            <a:lstStyle/>
            <a:p>
              <a:r>
                <a:rPr lang="en-US" i="1" dirty="0">
                  <a:solidFill>
                    <a:schemeClr val="tx2"/>
                  </a:solidFill>
                </a:rPr>
                <a:t>which invest in</a:t>
              </a:r>
            </a:p>
          </p:txBody>
        </p:sp>
      </p:grpSp>
      <p:sp>
        <p:nvSpPr>
          <p:cNvPr id="23" name="TextBox 22">
            <a:extLst>
              <a:ext uri="{FF2B5EF4-FFF2-40B4-BE49-F238E27FC236}">
                <a16:creationId xmlns:a16="http://schemas.microsoft.com/office/drawing/2014/main" id="{BFA6D2C1-4E9E-42AA-BE9C-791A126E9FF8}"/>
              </a:ext>
            </a:extLst>
          </p:cNvPr>
          <p:cNvSpPr txBox="1"/>
          <p:nvPr/>
        </p:nvSpPr>
        <p:spPr>
          <a:xfrm>
            <a:off x="330151" y="6447810"/>
            <a:ext cx="3499527" cy="276999"/>
          </a:xfrm>
          <a:prstGeom prst="rect">
            <a:avLst/>
          </a:prstGeom>
          <a:noFill/>
        </p:spPr>
        <p:txBody>
          <a:bodyPr wrap="square" rtlCol="0">
            <a:spAutoFit/>
          </a:bodyPr>
          <a:lstStyle/>
          <a:p>
            <a:r>
              <a:rPr lang="en-US" sz="1200" i="1" dirty="0"/>
              <a:t>Source: Novogradac and Company, OEDIT</a:t>
            </a:r>
          </a:p>
        </p:txBody>
      </p:sp>
    </p:spTree>
    <p:extLst>
      <p:ext uri="{BB962C8B-B14F-4D97-AF65-F5344CB8AC3E}">
        <p14:creationId xmlns:p14="http://schemas.microsoft.com/office/powerpoint/2010/main" val="125514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E033-3B64-4103-B23B-506820ADBE20}"/>
              </a:ext>
            </a:extLst>
          </p:cNvPr>
          <p:cNvSpPr>
            <a:spLocks noGrp="1"/>
          </p:cNvSpPr>
          <p:nvPr>
            <p:ph type="title"/>
          </p:nvPr>
        </p:nvSpPr>
        <p:spPr/>
        <p:txBody>
          <a:bodyPr/>
          <a:lstStyle/>
          <a:p>
            <a:r>
              <a:rPr lang="en-US" dirty="0"/>
              <a:t>opportunity zone investment types</a:t>
            </a:r>
          </a:p>
        </p:txBody>
      </p:sp>
      <p:sp>
        <p:nvSpPr>
          <p:cNvPr id="3" name="Content Placeholder 2">
            <a:extLst>
              <a:ext uri="{FF2B5EF4-FFF2-40B4-BE49-F238E27FC236}">
                <a16:creationId xmlns:a16="http://schemas.microsoft.com/office/drawing/2014/main" id="{F40B3093-A131-4DD3-9808-B266674ED374}"/>
              </a:ext>
            </a:extLst>
          </p:cNvPr>
          <p:cNvSpPr>
            <a:spLocks noGrp="1"/>
          </p:cNvSpPr>
          <p:nvPr>
            <p:ph idx="1"/>
          </p:nvPr>
        </p:nvSpPr>
        <p:spPr>
          <a:xfrm>
            <a:off x="9719919" y="2180496"/>
            <a:ext cx="1890888" cy="914400"/>
          </a:xfrm>
        </p:spPr>
        <p:txBody>
          <a:bodyPr>
            <a:normAutofit/>
          </a:bodyPr>
          <a:lstStyle/>
          <a:p>
            <a:endParaRPr lang="en-US" dirty="0"/>
          </a:p>
          <a:p>
            <a:endParaRPr lang="en-US" dirty="0"/>
          </a:p>
          <a:p>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C6730553-D88E-4AAA-BAC6-517C825AD256}"/>
              </a:ext>
            </a:extLst>
          </p:cNvPr>
          <p:cNvSpPr/>
          <p:nvPr/>
        </p:nvSpPr>
        <p:spPr>
          <a:xfrm>
            <a:off x="268295" y="3862844"/>
            <a:ext cx="6968368" cy="2862322"/>
          </a:xfrm>
          <a:prstGeom prst="rect">
            <a:avLst/>
          </a:prstGeom>
        </p:spPr>
        <p:txBody>
          <a:bodyPr wrap="square">
            <a:spAutoFit/>
          </a:bodyPr>
          <a:lstStyle/>
          <a:p>
            <a:pPr marL="285750" indent="-285750">
              <a:buFont typeface="Arial" panose="020B0604020202020204" pitchFamily="34" charset="0"/>
              <a:buChar char="•"/>
            </a:pPr>
            <a:r>
              <a:rPr lang="en-US" sz="2000" dirty="0"/>
              <a:t>The business must use “substantially all” of its tangible property within a zone (70% of basis of building excluding cost of land) and meet additional basic tests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Investments that do not qualify include funds of funds, excluded businesses and financial institutions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substantial improvement test applies unless the business property is “original use”</a:t>
            </a:r>
          </a:p>
        </p:txBody>
      </p:sp>
      <p:sp>
        <p:nvSpPr>
          <p:cNvPr id="5" name="Rectangle: Rounded Corners 4">
            <a:extLst>
              <a:ext uri="{FF2B5EF4-FFF2-40B4-BE49-F238E27FC236}">
                <a16:creationId xmlns:a16="http://schemas.microsoft.com/office/drawing/2014/main" id="{C605A017-AC6F-4DD7-9E7F-5F97BFECB851}"/>
              </a:ext>
            </a:extLst>
          </p:cNvPr>
          <p:cNvSpPr/>
          <p:nvPr/>
        </p:nvSpPr>
        <p:spPr>
          <a:xfrm>
            <a:off x="581192" y="2433530"/>
            <a:ext cx="2272706" cy="10680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498C843B-F26A-4F24-AF19-CBB7175D9454}"/>
              </a:ext>
            </a:extLst>
          </p:cNvPr>
          <p:cNvSpPr/>
          <p:nvPr/>
        </p:nvSpPr>
        <p:spPr>
          <a:xfrm>
            <a:off x="4449030" y="2433530"/>
            <a:ext cx="2040984" cy="10680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DFB199F-6EC0-4393-8351-7441227C0EAE}"/>
              </a:ext>
            </a:extLst>
          </p:cNvPr>
          <p:cNvSpPr/>
          <p:nvPr/>
        </p:nvSpPr>
        <p:spPr>
          <a:xfrm>
            <a:off x="8654581" y="4820707"/>
            <a:ext cx="3034675" cy="96549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0DFF753A-E5CE-427C-9B53-11CC7A2BA94A}"/>
              </a:ext>
            </a:extLst>
          </p:cNvPr>
          <p:cNvSpPr/>
          <p:nvPr/>
        </p:nvSpPr>
        <p:spPr>
          <a:xfrm>
            <a:off x="8654580" y="3438520"/>
            <a:ext cx="3034676" cy="10680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837B5557-29A5-4237-A1D2-C9CA3B14EDE3}"/>
              </a:ext>
            </a:extLst>
          </p:cNvPr>
          <p:cNvSpPr/>
          <p:nvPr/>
        </p:nvSpPr>
        <p:spPr>
          <a:xfrm>
            <a:off x="8654579" y="2056333"/>
            <a:ext cx="3034677" cy="10680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Store">
            <a:extLst>
              <a:ext uri="{FF2B5EF4-FFF2-40B4-BE49-F238E27FC236}">
                <a16:creationId xmlns:a16="http://schemas.microsoft.com/office/drawing/2014/main" id="{38A10F88-4D3B-4727-B0AB-162E2AC2AF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52969" y="2143200"/>
            <a:ext cx="914400" cy="914400"/>
          </a:xfrm>
          <a:prstGeom prst="rect">
            <a:avLst/>
          </a:prstGeom>
        </p:spPr>
      </p:pic>
      <p:pic>
        <p:nvPicPr>
          <p:cNvPr id="13" name="Graphic 12" descr="Meeting">
            <a:extLst>
              <a:ext uri="{FF2B5EF4-FFF2-40B4-BE49-F238E27FC236}">
                <a16:creationId xmlns:a16="http://schemas.microsoft.com/office/drawing/2014/main" id="{CCE0095F-0CD3-4B7B-9EFA-68A3D4CADD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52969" y="3501628"/>
            <a:ext cx="914400" cy="914400"/>
          </a:xfrm>
          <a:prstGeom prst="rect">
            <a:avLst/>
          </a:prstGeom>
        </p:spPr>
      </p:pic>
      <p:pic>
        <p:nvPicPr>
          <p:cNvPr id="15" name="Graphic 14" descr="Upward trend">
            <a:extLst>
              <a:ext uri="{FF2B5EF4-FFF2-40B4-BE49-F238E27FC236}">
                <a16:creationId xmlns:a16="http://schemas.microsoft.com/office/drawing/2014/main" id="{D522C4A3-4C5D-4788-B7A7-739BF5A034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52971" y="4842492"/>
            <a:ext cx="914400" cy="914400"/>
          </a:xfrm>
          <a:prstGeom prst="rect">
            <a:avLst/>
          </a:prstGeom>
        </p:spPr>
      </p:pic>
      <p:sp>
        <p:nvSpPr>
          <p:cNvPr id="16" name="TextBox 15">
            <a:extLst>
              <a:ext uri="{FF2B5EF4-FFF2-40B4-BE49-F238E27FC236}">
                <a16:creationId xmlns:a16="http://schemas.microsoft.com/office/drawing/2014/main" id="{D932CDC1-2FC3-4C41-8F5E-C06C7E2271D4}"/>
              </a:ext>
            </a:extLst>
          </p:cNvPr>
          <p:cNvSpPr txBox="1"/>
          <p:nvPr/>
        </p:nvSpPr>
        <p:spPr>
          <a:xfrm>
            <a:off x="9572771" y="2253932"/>
            <a:ext cx="1999131" cy="646331"/>
          </a:xfrm>
          <a:prstGeom prst="rect">
            <a:avLst/>
          </a:prstGeom>
          <a:noFill/>
        </p:spPr>
        <p:txBody>
          <a:bodyPr wrap="square" rtlCol="0">
            <a:spAutoFit/>
          </a:bodyPr>
          <a:lstStyle/>
          <a:p>
            <a:r>
              <a:rPr lang="en-US" dirty="0">
                <a:solidFill>
                  <a:schemeClr val="bg1"/>
                </a:solidFill>
              </a:rPr>
              <a:t>Qualified OZ Business Property</a:t>
            </a:r>
          </a:p>
        </p:txBody>
      </p:sp>
      <p:sp>
        <p:nvSpPr>
          <p:cNvPr id="18" name="TextBox 17">
            <a:extLst>
              <a:ext uri="{FF2B5EF4-FFF2-40B4-BE49-F238E27FC236}">
                <a16:creationId xmlns:a16="http://schemas.microsoft.com/office/drawing/2014/main" id="{9E1304C9-B785-4663-BC08-F24151AA86CB}"/>
              </a:ext>
            </a:extLst>
          </p:cNvPr>
          <p:cNvSpPr txBox="1"/>
          <p:nvPr/>
        </p:nvSpPr>
        <p:spPr>
          <a:xfrm>
            <a:off x="9597363" y="3631659"/>
            <a:ext cx="2326341" cy="646331"/>
          </a:xfrm>
          <a:prstGeom prst="rect">
            <a:avLst/>
          </a:prstGeom>
          <a:noFill/>
        </p:spPr>
        <p:txBody>
          <a:bodyPr wrap="square" rtlCol="0">
            <a:spAutoFit/>
          </a:bodyPr>
          <a:lstStyle/>
          <a:p>
            <a:r>
              <a:rPr lang="en-US" dirty="0">
                <a:solidFill>
                  <a:schemeClr val="bg1"/>
                </a:solidFill>
              </a:rPr>
              <a:t>Qualified OZ Partnership Interest</a:t>
            </a:r>
          </a:p>
        </p:txBody>
      </p:sp>
      <p:sp>
        <p:nvSpPr>
          <p:cNvPr id="19" name="TextBox 18">
            <a:extLst>
              <a:ext uri="{FF2B5EF4-FFF2-40B4-BE49-F238E27FC236}">
                <a16:creationId xmlns:a16="http://schemas.microsoft.com/office/drawing/2014/main" id="{084EB3C6-C274-4715-B31F-B4EBA2359650}"/>
              </a:ext>
            </a:extLst>
          </p:cNvPr>
          <p:cNvSpPr txBox="1"/>
          <p:nvPr/>
        </p:nvSpPr>
        <p:spPr>
          <a:xfrm>
            <a:off x="9667371" y="4945306"/>
            <a:ext cx="1951879" cy="646331"/>
          </a:xfrm>
          <a:prstGeom prst="rect">
            <a:avLst/>
          </a:prstGeom>
          <a:noFill/>
        </p:spPr>
        <p:txBody>
          <a:bodyPr wrap="square" rtlCol="0">
            <a:spAutoFit/>
          </a:bodyPr>
          <a:lstStyle/>
          <a:p>
            <a:r>
              <a:rPr lang="en-US" dirty="0">
                <a:solidFill>
                  <a:schemeClr val="bg1"/>
                </a:solidFill>
              </a:rPr>
              <a:t>Qualified OZ Stock</a:t>
            </a:r>
          </a:p>
        </p:txBody>
      </p:sp>
      <p:sp>
        <p:nvSpPr>
          <p:cNvPr id="20" name="TextBox 19">
            <a:extLst>
              <a:ext uri="{FF2B5EF4-FFF2-40B4-BE49-F238E27FC236}">
                <a16:creationId xmlns:a16="http://schemas.microsoft.com/office/drawing/2014/main" id="{393D5538-5C1B-45A4-AF0C-3E49B339263C}"/>
              </a:ext>
            </a:extLst>
          </p:cNvPr>
          <p:cNvSpPr txBox="1"/>
          <p:nvPr/>
        </p:nvSpPr>
        <p:spPr>
          <a:xfrm>
            <a:off x="755727" y="2632302"/>
            <a:ext cx="1842218" cy="646331"/>
          </a:xfrm>
          <a:prstGeom prst="rect">
            <a:avLst/>
          </a:prstGeom>
          <a:noFill/>
        </p:spPr>
        <p:txBody>
          <a:bodyPr wrap="square" rtlCol="0">
            <a:spAutoFit/>
          </a:bodyPr>
          <a:lstStyle/>
          <a:p>
            <a:pPr algn="ctr"/>
            <a:r>
              <a:rPr lang="en-US" dirty="0">
                <a:solidFill>
                  <a:schemeClr val="bg1"/>
                </a:solidFill>
              </a:rPr>
              <a:t>Individual Taxpayers</a:t>
            </a:r>
          </a:p>
        </p:txBody>
      </p:sp>
      <p:sp>
        <p:nvSpPr>
          <p:cNvPr id="21" name="TextBox 20">
            <a:extLst>
              <a:ext uri="{FF2B5EF4-FFF2-40B4-BE49-F238E27FC236}">
                <a16:creationId xmlns:a16="http://schemas.microsoft.com/office/drawing/2014/main" id="{DCBF1CDA-89D4-4F8D-BAE7-F8A9FDFBAD32}"/>
              </a:ext>
            </a:extLst>
          </p:cNvPr>
          <p:cNvSpPr txBox="1"/>
          <p:nvPr/>
        </p:nvSpPr>
        <p:spPr>
          <a:xfrm>
            <a:off x="4636455" y="2622000"/>
            <a:ext cx="1650111" cy="646331"/>
          </a:xfrm>
          <a:prstGeom prst="rect">
            <a:avLst/>
          </a:prstGeom>
          <a:noFill/>
        </p:spPr>
        <p:txBody>
          <a:bodyPr wrap="square" rtlCol="0">
            <a:spAutoFit/>
          </a:bodyPr>
          <a:lstStyle/>
          <a:p>
            <a:pPr algn="ctr"/>
            <a:r>
              <a:rPr lang="en-US" dirty="0">
                <a:solidFill>
                  <a:schemeClr val="bg1"/>
                </a:solidFill>
              </a:rPr>
              <a:t>Opportunity Fund</a:t>
            </a:r>
          </a:p>
        </p:txBody>
      </p:sp>
      <p:sp>
        <p:nvSpPr>
          <p:cNvPr id="22" name="Arrow: Right 21">
            <a:extLst>
              <a:ext uri="{FF2B5EF4-FFF2-40B4-BE49-F238E27FC236}">
                <a16:creationId xmlns:a16="http://schemas.microsoft.com/office/drawing/2014/main" id="{FB164EF0-BB6B-486B-BB64-9E60E0614961}"/>
              </a:ext>
            </a:extLst>
          </p:cNvPr>
          <p:cNvSpPr/>
          <p:nvPr/>
        </p:nvSpPr>
        <p:spPr>
          <a:xfrm>
            <a:off x="2977399" y="2765311"/>
            <a:ext cx="1318595" cy="404536"/>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76B7A586-4265-4ED7-B98E-218C17B62F09}"/>
              </a:ext>
            </a:extLst>
          </p:cNvPr>
          <p:cNvSpPr/>
          <p:nvPr/>
        </p:nvSpPr>
        <p:spPr>
          <a:xfrm rot="20905292">
            <a:off x="6603764" y="2612389"/>
            <a:ext cx="2008010" cy="408432"/>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7365AEF0-3817-4426-8145-0213551BC031}"/>
              </a:ext>
            </a:extLst>
          </p:cNvPr>
          <p:cNvSpPr/>
          <p:nvPr/>
        </p:nvSpPr>
        <p:spPr>
          <a:xfrm rot="1245260">
            <a:off x="6592566" y="3240777"/>
            <a:ext cx="1941903" cy="408432"/>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Right 24">
            <a:extLst>
              <a:ext uri="{FF2B5EF4-FFF2-40B4-BE49-F238E27FC236}">
                <a16:creationId xmlns:a16="http://schemas.microsoft.com/office/drawing/2014/main" id="{DB6F3E1F-F4EE-4173-BE81-B945EC0784FC}"/>
              </a:ext>
            </a:extLst>
          </p:cNvPr>
          <p:cNvSpPr/>
          <p:nvPr/>
        </p:nvSpPr>
        <p:spPr>
          <a:xfrm rot="2512580">
            <a:off x="6276420" y="3841671"/>
            <a:ext cx="2499181" cy="408432"/>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239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84E-0274-4A52-AF34-6E33D82B45BE}"/>
              </a:ext>
            </a:extLst>
          </p:cNvPr>
          <p:cNvSpPr>
            <a:spLocks noGrp="1"/>
          </p:cNvSpPr>
          <p:nvPr>
            <p:ph type="title"/>
          </p:nvPr>
        </p:nvSpPr>
        <p:spPr/>
        <p:txBody>
          <a:bodyPr/>
          <a:lstStyle/>
          <a:p>
            <a:r>
              <a:rPr lang="en-US" dirty="0"/>
              <a:t>Potential investment timeline</a:t>
            </a:r>
          </a:p>
        </p:txBody>
      </p:sp>
      <p:grpSp>
        <p:nvGrpSpPr>
          <p:cNvPr id="6" name="Group 5">
            <a:extLst>
              <a:ext uri="{FF2B5EF4-FFF2-40B4-BE49-F238E27FC236}">
                <a16:creationId xmlns:a16="http://schemas.microsoft.com/office/drawing/2014/main" id="{8A51B4B1-8F47-41A6-B735-8EEC2B0656A3}"/>
              </a:ext>
            </a:extLst>
          </p:cNvPr>
          <p:cNvGrpSpPr/>
          <p:nvPr/>
        </p:nvGrpSpPr>
        <p:grpSpPr>
          <a:xfrm>
            <a:off x="1246095" y="1982004"/>
            <a:ext cx="12818713" cy="3643598"/>
            <a:chOff x="-185738" y="1736437"/>
            <a:chExt cx="11840709" cy="3089623"/>
          </a:xfrm>
        </p:grpSpPr>
        <p:grpSp>
          <p:nvGrpSpPr>
            <p:cNvPr id="7" name="Group 6">
              <a:extLst>
                <a:ext uri="{FF2B5EF4-FFF2-40B4-BE49-F238E27FC236}">
                  <a16:creationId xmlns:a16="http://schemas.microsoft.com/office/drawing/2014/main" id="{76381AFD-E574-4D6F-BE1F-706708E5D21D}"/>
                </a:ext>
              </a:extLst>
            </p:cNvPr>
            <p:cNvGrpSpPr/>
            <p:nvPr/>
          </p:nvGrpSpPr>
          <p:grpSpPr>
            <a:xfrm>
              <a:off x="3127255" y="2912570"/>
              <a:ext cx="829588" cy="1516332"/>
              <a:chOff x="11982724" y="2815075"/>
              <a:chExt cx="829588" cy="2021776"/>
            </a:xfrm>
          </p:grpSpPr>
          <p:cxnSp>
            <p:nvCxnSpPr>
              <p:cNvPr id="54" name="Straight Connector 53">
                <a:extLst>
                  <a:ext uri="{FF2B5EF4-FFF2-40B4-BE49-F238E27FC236}">
                    <a16:creationId xmlns:a16="http://schemas.microsoft.com/office/drawing/2014/main" id="{C3D42FC4-1DFA-4F50-93FD-5000A09C9CD6}"/>
                  </a:ext>
                </a:extLst>
              </p:cNvPr>
              <p:cNvCxnSpPr/>
              <p:nvPr/>
            </p:nvCxnSpPr>
            <p:spPr>
              <a:xfrm flipV="1">
                <a:off x="12002588" y="2875407"/>
                <a:ext cx="0" cy="19614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CEEDF19-CA93-4A3D-BE4D-6B926A38D60B}"/>
                  </a:ext>
                </a:extLst>
              </p:cNvPr>
              <p:cNvSpPr txBox="1"/>
              <p:nvPr/>
            </p:nvSpPr>
            <p:spPr>
              <a:xfrm>
                <a:off x="11982724" y="2815075"/>
                <a:ext cx="829588" cy="417571"/>
              </a:xfrm>
              <a:prstGeom prst="rect">
                <a:avLst/>
              </a:prstGeom>
              <a:noFill/>
            </p:spPr>
            <p:txBody>
              <a:bodyPr wrap="none" rtlCol="0">
                <a:spAutoFit/>
              </a:bodyPr>
              <a:lstStyle/>
              <a:p>
                <a:r>
                  <a:rPr lang="en-US" dirty="0">
                    <a:solidFill>
                      <a:schemeClr val="accent1">
                        <a:lumMod val="75000"/>
                      </a:schemeClr>
                    </a:solidFill>
                  </a:rPr>
                  <a:t>SALE</a:t>
                </a:r>
              </a:p>
            </p:txBody>
          </p:sp>
        </p:grpSp>
        <p:grpSp>
          <p:nvGrpSpPr>
            <p:cNvPr id="8" name="Group 7">
              <a:extLst>
                <a:ext uri="{FF2B5EF4-FFF2-40B4-BE49-F238E27FC236}">
                  <a16:creationId xmlns:a16="http://schemas.microsoft.com/office/drawing/2014/main" id="{01690528-B523-44F8-9F8B-F47EF7277B62}"/>
                </a:ext>
              </a:extLst>
            </p:cNvPr>
            <p:cNvGrpSpPr/>
            <p:nvPr/>
          </p:nvGrpSpPr>
          <p:grpSpPr>
            <a:xfrm>
              <a:off x="3353756" y="3304985"/>
              <a:ext cx="1891744" cy="1123917"/>
              <a:chOff x="11982724" y="2815075"/>
              <a:chExt cx="1891744" cy="1498556"/>
            </a:xfrm>
          </p:grpSpPr>
          <p:cxnSp>
            <p:nvCxnSpPr>
              <p:cNvPr id="52" name="Straight Connector 51">
                <a:extLst>
                  <a:ext uri="{FF2B5EF4-FFF2-40B4-BE49-F238E27FC236}">
                    <a16:creationId xmlns:a16="http://schemas.microsoft.com/office/drawing/2014/main" id="{AAC0E768-14DA-4F5C-B7F4-759856C59DCE}"/>
                  </a:ext>
                </a:extLst>
              </p:cNvPr>
              <p:cNvCxnSpPr/>
              <p:nvPr/>
            </p:nvCxnSpPr>
            <p:spPr>
              <a:xfrm flipV="1">
                <a:off x="12002588" y="2875407"/>
                <a:ext cx="0" cy="14382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75BA7F8-6266-4FC6-B6BD-F2380E10A3D9}"/>
                  </a:ext>
                </a:extLst>
              </p:cNvPr>
              <p:cNvSpPr txBox="1"/>
              <p:nvPr/>
            </p:nvSpPr>
            <p:spPr>
              <a:xfrm>
                <a:off x="11982724" y="2815075"/>
                <a:ext cx="1891744" cy="417571"/>
              </a:xfrm>
              <a:prstGeom prst="rect">
                <a:avLst/>
              </a:prstGeom>
              <a:noFill/>
            </p:spPr>
            <p:txBody>
              <a:bodyPr wrap="none" rtlCol="0">
                <a:spAutoFit/>
              </a:bodyPr>
              <a:lstStyle/>
              <a:p>
                <a:r>
                  <a:rPr lang="en-US" dirty="0">
                    <a:solidFill>
                      <a:schemeClr val="accent1">
                        <a:lumMod val="75000"/>
                      </a:schemeClr>
                    </a:solidFill>
                  </a:rPr>
                  <a:t>INVESTMENT</a:t>
                </a:r>
              </a:p>
            </p:txBody>
          </p:sp>
        </p:grpSp>
        <p:grpSp>
          <p:nvGrpSpPr>
            <p:cNvPr id="9" name="Group 8">
              <a:extLst>
                <a:ext uri="{FF2B5EF4-FFF2-40B4-BE49-F238E27FC236}">
                  <a16:creationId xmlns:a16="http://schemas.microsoft.com/office/drawing/2014/main" id="{422ED7D3-525C-4293-9A5C-73E07FB0A5E8}"/>
                </a:ext>
              </a:extLst>
            </p:cNvPr>
            <p:cNvGrpSpPr/>
            <p:nvPr/>
          </p:nvGrpSpPr>
          <p:grpSpPr>
            <a:xfrm>
              <a:off x="7518922" y="3119559"/>
              <a:ext cx="1864835" cy="1309344"/>
              <a:chOff x="11982724" y="2567840"/>
              <a:chExt cx="1864835" cy="1745792"/>
            </a:xfrm>
          </p:grpSpPr>
          <p:cxnSp>
            <p:nvCxnSpPr>
              <p:cNvPr id="50" name="Straight Connector 49">
                <a:extLst>
                  <a:ext uri="{FF2B5EF4-FFF2-40B4-BE49-F238E27FC236}">
                    <a16:creationId xmlns:a16="http://schemas.microsoft.com/office/drawing/2014/main" id="{846F5817-777D-4F71-B6D0-15C7A1189E54}"/>
                  </a:ext>
                </a:extLst>
              </p:cNvPr>
              <p:cNvCxnSpPr/>
              <p:nvPr/>
            </p:nvCxnSpPr>
            <p:spPr>
              <a:xfrm flipV="1">
                <a:off x="12002588" y="2640669"/>
                <a:ext cx="0" cy="16729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609947B-0B28-4DB0-9DB8-628779CE6C82}"/>
                  </a:ext>
                </a:extLst>
              </p:cNvPr>
              <p:cNvSpPr txBox="1"/>
              <p:nvPr/>
            </p:nvSpPr>
            <p:spPr>
              <a:xfrm>
                <a:off x="11982724" y="2567840"/>
                <a:ext cx="1864835" cy="835143"/>
              </a:xfrm>
              <a:prstGeom prst="rect">
                <a:avLst/>
              </a:prstGeom>
              <a:noFill/>
            </p:spPr>
            <p:txBody>
              <a:bodyPr wrap="square" rtlCol="0">
                <a:spAutoFit/>
              </a:bodyPr>
              <a:lstStyle/>
              <a:p>
                <a:pPr>
                  <a:spcAft>
                    <a:spcPts val="450"/>
                  </a:spcAft>
                </a:pPr>
                <a:r>
                  <a:rPr lang="en-US" sz="1400" dirty="0">
                    <a:solidFill>
                      <a:schemeClr val="accent1">
                        <a:lumMod val="75000"/>
                      </a:schemeClr>
                    </a:solidFill>
                  </a:rPr>
                  <a:t>Basis increased by 10% of the deferred gain</a:t>
                </a:r>
              </a:p>
            </p:txBody>
          </p:sp>
        </p:grpSp>
        <p:grpSp>
          <p:nvGrpSpPr>
            <p:cNvPr id="10" name="Group 9">
              <a:extLst>
                <a:ext uri="{FF2B5EF4-FFF2-40B4-BE49-F238E27FC236}">
                  <a16:creationId xmlns:a16="http://schemas.microsoft.com/office/drawing/2014/main" id="{26455B26-E616-46AB-B2C5-DBC097797D39}"/>
                </a:ext>
              </a:extLst>
            </p:cNvPr>
            <p:cNvGrpSpPr/>
            <p:nvPr/>
          </p:nvGrpSpPr>
          <p:grpSpPr>
            <a:xfrm>
              <a:off x="389186" y="4116532"/>
              <a:ext cx="4122240" cy="312368"/>
              <a:chOff x="868370" y="4420361"/>
              <a:chExt cx="3700231" cy="416490"/>
            </a:xfrm>
          </p:grpSpPr>
          <p:sp>
            <p:nvSpPr>
              <p:cNvPr id="48" name="Rectangle 47">
                <a:extLst>
                  <a:ext uri="{FF2B5EF4-FFF2-40B4-BE49-F238E27FC236}">
                    <a16:creationId xmlns:a16="http://schemas.microsoft.com/office/drawing/2014/main" id="{FEA21A0F-3FA3-4827-9989-D6F12952213D}"/>
                  </a:ext>
                </a:extLst>
              </p:cNvPr>
              <p:cNvSpPr/>
              <p:nvPr/>
            </p:nvSpPr>
            <p:spPr>
              <a:xfrm>
                <a:off x="868370" y="4420361"/>
                <a:ext cx="3700231" cy="4164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49" name="TextBox 48">
                <a:extLst>
                  <a:ext uri="{FF2B5EF4-FFF2-40B4-BE49-F238E27FC236}">
                    <a16:creationId xmlns:a16="http://schemas.microsoft.com/office/drawing/2014/main" id="{C42936CB-E185-47BB-8EA2-6B782FB03EB8}"/>
                  </a:ext>
                </a:extLst>
              </p:cNvPr>
              <p:cNvSpPr txBox="1"/>
              <p:nvPr/>
            </p:nvSpPr>
            <p:spPr>
              <a:xfrm>
                <a:off x="2087579" y="4434988"/>
                <a:ext cx="1259737" cy="313178"/>
              </a:xfrm>
              <a:prstGeom prst="rect">
                <a:avLst/>
              </a:prstGeom>
              <a:noFill/>
            </p:spPr>
            <p:txBody>
              <a:bodyPr wrap="none" rtlCol="0">
                <a:spAutoFit/>
              </a:bodyPr>
              <a:lstStyle/>
              <a:p>
                <a:pPr algn="ctr"/>
                <a:r>
                  <a:rPr lang="en-US" sz="1200" dirty="0">
                    <a:solidFill>
                      <a:schemeClr val="bg1"/>
                    </a:solidFill>
                  </a:rPr>
                  <a:t>HELD FOR 5 YEARS</a:t>
                </a:r>
              </a:p>
            </p:txBody>
          </p:sp>
        </p:grpSp>
        <p:cxnSp>
          <p:nvCxnSpPr>
            <p:cNvPr id="11" name="Straight Connector 10">
              <a:extLst>
                <a:ext uri="{FF2B5EF4-FFF2-40B4-BE49-F238E27FC236}">
                  <a16:creationId xmlns:a16="http://schemas.microsoft.com/office/drawing/2014/main" id="{5009A8CC-74BD-489E-BD81-7FF88D331791}"/>
                </a:ext>
              </a:extLst>
            </p:cNvPr>
            <p:cNvCxnSpPr/>
            <p:nvPr/>
          </p:nvCxnSpPr>
          <p:spPr>
            <a:xfrm>
              <a:off x="-185738" y="4535752"/>
              <a:ext cx="9316358"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A81D572-B399-4CCB-A9FA-A4C703869414}"/>
                </a:ext>
              </a:extLst>
            </p:cNvPr>
            <p:cNvSpPr/>
            <p:nvPr/>
          </p:nvSpPr>
          <p:spPr>
            <a:xfrm>
              <a:off x="-41680"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13" name="Oval 12">
              <a:extLst>
                <a:ext uri="{FF2B5EF4-FFF2-40B4-BE49-F238E27FC236}">
                  <a16:creationId xmlns:a16="http://schemas.microsoft.com/office/drawing/2014/main" id="{BE96AAEE-6155-47A3-A398-12DB8C4F3429}"/>
                </a:ext>
              </a:extLst>
            </p:cNvPr>
            <p:cNvSpPr/>
            <p:nvPr/>
          </p:nvSpPr>
          <p:spPr>
            <a:xfrm>
              <a:off x="786424"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14" name="Oval 13">
              <a:extLst>
                <a:ext uri="{FF2B5EF4-FFF2-40B4-BE49-F238E27FC236}">
                  <a16:creationId xmlns:a16="http://schemas.microsoft.com/office/drawing/2014/main" id="{187A68C4-D437-489C-93A5-82AA10BA5596}"/>
                </a:ext>
              </a:extLst>
            </p:cNvPr>
            <p:cNvSpPr/>
            <p:nvPr/>
          </p:nvSpPr>
          <p:spPr>
            <a:xfrm>
              <a:off x="1614527"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15" name="Oval 14">
              <a:extLst>
                <a:ext uri="{FF2B5EF4-FFF2-40B4-BE49-F238E27FC236}">
                  <a16:creationId xmlns:a16="http://schemas.microsoft.com/office/drawing/2014/main" id="{86294354-B75B-4CE0-AB80-05333D4B0D75}"/>
                </a:ext>
              </a:extLst>
            </p:cNvPr>
            <p:cNvSpPr/>
            <p:nvPr/>
          </p:nvSpPr>
          <p:spPr>
            <a:xfrm>
              <a:off x="2442631"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16" name="Oval 15">
              <a:extLst>
                <a:ext uri="{FF2B5EF4-FFF2-40B4-BE49-F238E27FC236}">
                  <a16:creationId xmlns:a16="http://schemas.microsoft.com/office/drawing/2014/main" id="{341BD370-EAF6-42D4-BAE2-2EAA33F04E9E}"/>
                </a:ext>
              </a:extLst>
            </p:cNvPr>
            <p:cNvSpPr/>
            <p:nvPr/>
          </p:nvSpPr>
          <p:spPr>
            <a:xfrm>
              <a:off x="3270734"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17" name="Oval 16">
              <a:extLst>
                <a:ext uri="{FF2B5EF4-FFF2-40B4-BE49-F238E27FC236}">
                  <a16:creationId xmlns:a16="http://schemas.microsoft.com/office/drawing/2014/main" id="{579E08C0-9D51-44CE-8286-AC241052A748}"/>
                </a:ext>
              </a:extLst>
            </p:cNvPr>
            <p:cNvSpPr/>
            <p:nvPr/>
          </p:nvSpPr>
          <p:spPr>
            <a:xfrm>
              <a:off x="4926941"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18" name="Oval 17">
              <a:extLst>
                <a:ext uri="{FF2B5EF4-FFF2-40B4-BE49-F238E27FC236}">
                  <a16:creationId xmlns:a16="http://schemas.microsoft.com/office/drawing/2014/main" id="{D60D6D1B-6F8A-4665-9817-F1F413504828}"/>
                </a:ext>
              </a:extLst>
            </p:cNvPr>
            <p:cNvSpPr/>
            <p:nvPr/>
          </p:nvSpPr>
          <p:spPr>
            <a:xfrm>
              <a:off x="5755045"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19" name="Oval 18">
              <a:extLst>
                <a:ext uri="{FF2B5EF4-FFF2-40B4-BE49-F238E27FC236}">
                  <a16:creationId xmlns:a16="http://schemas.microsoft.com/office/drawing/2014/main" id="{A56B591B-FB15-428C-8C57-B967EA8E6B05}"/>
                </a:ext>
              </a:extLst>
            </p:cNvPr>
            <p:cNvSpPr/>
            <p:nvPr/>
          </p:nvSpPr>
          <p:spPr>
            <a:xfrm>
              <a:off x="6583148"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20" name="Oval 19">
              <a:extLst>
                <a:ext uri="{FF2B5EF4-FFF2-40B4-BE49-F238E27FC236}">
                  <a16:creationId xmlns:a16="http://schemas.microsoft.com/office/drawing/2014/main" id="{206F36FC-3636-4B80-B179-2732D4D74A95}"/>
                </a:ext>
              </a:extLst>
            </p:cNvPr>
            <p:cNvSpPr/>
            <p:nvPr/>
          </p:nvSpPr>
          <p:spPr>
            <a:xfrm>
              <a:off x="7411252"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21" name="Oval 20">
              <a:extLst>
                <a:ext uri="{FF2B5EF4-FFF2-40B4-BE49-F238E27FC236}">
                  <a16:creationId xmlns:a16="http://schemas.microsoft.com/office/drawing/2014/main" id="{0A642B79-4F26-48AD-BC00-D26898A813E5}"/>
                </a:ext>
              </a:extLst>
            </p:cNvPr>
            <p:cNvSpPr/>
            <p:nvPr/>
          </p:nvSpPr>
          <p:spPr>
            <a:xfrm>
              <a:off x="9067461"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22" name="Oval 21">
              <a:extLst>
                <a:ext uri="{FF2B5EF4-FFF2-40B4-BE49-F238E27FC236}">
                  <a16:creationId xmlns:a16="http://schemas.microsoft.com/office/drawing/2014/main" id="{EC1E4F26-FD7B-4D29-A024-B102724F21CB}"/>
                </a:ext>
              </a:extLst>
            </p:cNvPr>
            <p:cNvSpPr/>
            <p:nvPr/>
          </p:nvSpPr>
          <p:spPr>
            <a:xfrm>
              <a:off x="8239355"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23" name="Oval 22">
              <a:extLst>
                <a:ext uri="{FF2B5EF4-FFF2-40B4-BE49-F238E27FC236}">
                  <a16:creationId xmlns:a16="http://schemas.microsoft.com/office/drawing/2014/main" id="{CF4D152B-5419-41F4-9E65-E0721EC96DEF}"/>
                </a:ext>
              </a:extLst>
            </p:cNvPr>
            <p:cNvSpPr/>
            <p:nvPr/>
          </p:nvSpPr>
          <p:spPr>
            <a:xfrm>
              <a:off x="4098838" y="4471458"/>
              <a:ext cx="137160" cy="137160"/>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grpSp>
          <p:nvGrpSpPr>
            <p:cNvPr id="24" name="Group 23">
              <a:extLst>
                <a:ext uri="{FF2B5EF4-FFF2-40B4-BE49-F238E27FC236}">
                  <a16:creationId xmlns:a16="http://schemas.microsoft.com/office/drawing/2014/main" id="{5FA16108-3C3B-4D39-BFDE-C83CB7920936}"/>
                </a:ext>
              </a:extLst>
            </p:cNvPr>
            <p:cNvGrpSpPr/>
            <p:nvPr/>
          </p:nvGrpSpPr>
          <p:grpSpPr>
            <a:xfrm>
              <a:off x="9223838" y="1982056"/>
              <a:ext cx="1780203" cy="2446850"/>
              <a:chOff x="11982725" y="1051168"/>
              <a:chExt cx="1780203" cy="3262466"/>
            </a:xfrm>
          </p:grpSpPr>
          <p:cxnSp>
            <p:nvCxnSpPr>
              <p:cNvPr id="45" name="Straight Connector 44">
                <a:extLst>
                  <a:ext uri="{FF2B5EF4-FFF2-40B4-BE49-F238E27FC236}">
                    <a16:creationId xmlns:a16="http://schemas.microsoft.com/office/drawing/2014/main" id="{73C9369B-5889-4C4F-B7AA-5126B2AF8811}"/>
                  </a:ext>
                </a:extLst>
              </p:cNvPr>
              <p:cNvCxnSpPr/>
              <p:nvPr/>
            </p:nvCxnSpPr>
            <p:spPr>
              <a:xfrm flipV="1">
                <a:off x="12002589" y="2700340"/>
                <a:ext cx="0" cy="161329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930CC98-A0FF-4832-A72D-D64D08F488E5}"/>
                  </a:ext>
                </a:extLst>
              </p:cNvPr>
              <p:cNvSpPr txBox="1"/>
              <p:nvPr/>
            </p:nvSpPr>
            <p:spPr>
              <a:xfrm>
                <a:off x="11982725" y="2567840"/>
                <a:ext cx="1760338" cy="835142"/>
              </a:xfrm>
              <a:prstGeom prst="rect">
                <a:avLst/>
              </a:prstGeom>
              <a:noFill/>
            </p:spPr>
            <p:txBody>
              <a:bodyPr wrap="square" rtlCol="0">
                <a:spAutoFit/>
              </a:bodyPr>
              <a:lstStyle/>
              <a:p>
                <a:pPr>
                  <a:spcAft>
                    <a:spcPts val="450"/>
                  </a:spcAft>
                </a:pPr>
                <a:r>
                  <a:rPr lang="en-US" sz="1400" dirty="0">
                    <a:solidFill>
                      <a:schemeClr val="accent1">
                        <a:lumMod val="75000"/>
                      </a:schemeClr>
                    </a:solidFill>
                  </a:rPr>
                  <a:t>Basis increased by 5% of the deferred gain</a:t>
                </a:r>
              </a:p>
            </p:txBody>
          </p:sp>
          <p:sp>
            <p:nvSpPr>
              <p:cNvPr id="47" name="TextBox 46">
                <a:extLst>
                  <a:ext uri="{FF2B5EF4-FFF2-40B4-BE49-F238E27FC236}">
                    <a16:creationId xmlns:a16="http://schemas.microsoft.com/office/drawing/2014/main" id="{16C265B8-6FA5-41F3-91C1-7ABDC903AAA1}"/>
                  </a:ext>
                </a:extLst>
              </p:cNvPr>
              <p:cNvSpPr txBox="1"/>
              <p:nvPr/>
            </p:nvSpPr>
            <p:spPr>
              <a:xfrm>
                <a:off x="12002590" y="1051168"/>
                <a:ext cx="1760338" cy="1217916"/>
              </a:xfrm>
              <a:prstGeom prst="rect">
                <a:avLst/>
              </a:prstGeom>
              <a:noFill/>
            </p:spPr>
            <p:txBody>
              <a:bodyPr wrap="square" rtlCol="0">
                <a:spAutoFit/>
              </a:bodyPr>
              <a:lstStyle/>
              <a:p>
                <a:pPr>
                  <a:spcAft>
                    <a:spcPts val="450"/>
                  </a:spcAft>
                </a:pPr>
                <a:r>
                  <a:rPr lang="en-US" sz="1600" i="1" dirty="0">
                    <a:solidFill>
                      <a:schemeClr val="accent1">
                        <a:lumMod val="75000"/>
                      </a:schemeClr>
                    </a:solidFill>
                  </a:rPr>
                  <a:t>*Deferred gain recognized in December 2026</a:t>
                </a:r>
              </a:p>
            </p:txBody>
          </p:sp>
        </p:grpSp>
        <p:grpSp>
          <p:nvGrpSpPr>
            <p:cNvPr id="25" name="Group 24">
              <a:extLst>
                <a:ext uri="{FF2B5EF4-FFF2-40B4-BE49-F238E27FC236}">
                  <a16:creationId xmlns:a16="http://schemas.microsoft.com/office/drawing/2014/main" id="{34F4464F-57A0-4EEB-978B-8010E5BFEC7D}"/>
                </a:ext>
              </a:extLst>
            </p:cNvPr>
            <p:cNvGrpSpPr/>
            <p:nvPr/>
          </p:nvGrpSpPr>
          <p:grpSpPr>
            <a:xfrm>
              <a:off x="4555409" y="4116532"/>
              <a:ext cx="1655834" cy="312368"/>
              <a:chOff x="868370" y="4420361"/>
              <a:chExt cx="3700231" cy="416490"/>
            </a:xfrm>
          </p:grpSpPr>
          <p:sp>
            <p:nvSpPr>
              <p:cNvPr id="43" name="Rectangle 42">
                <a:extLst>
                  <a:ext uri="{FF2B5EF4-FFF2-40B4-BE49-F238E27FC236}">
                    <a16:creationId xmlns:a16="http://schemas.microsoft.com/office/drawing/2014/main" id="{AF8840A9-BC24-4DFE-B9B6-1C7A8866C840}"/>
                  </a:ext>
                </a:extLst>
              </p:cNvPr>
              <p:cNvSpPr/>
              <p:nvPr/>
            </p:nvSpPr>
            <p:spPr>
              <a:xfrm>
                <a:off x="868370" y="4420361"/>
                <a:ext cx="3700231" cy="4164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44" name="TextBox 43">
                <a:extLst>
                  <a:ext uri="{FF2B5EF4-FFF2-40B4-BE49-F238E27FC236}">
                    <a16:creationId xmlns:a16="http://schemas.microsoft.com/office/drawing/2014/main" id="{1EE9BC19-47EF-4F3B-8DF3-09126CC4FD9D}"/>
                  </a:ext>
                </a:extLst>
              </p:cNvPr>
              <p:cNvSpPr txBox="1"/>
              <p:nvPr/>
            </p:nvSpPr>
            <p:spPr>
              <a:xfrm>
                <a:off x="1194044" y="4434988"/>
                <a:ext cx="3046806" cy="313178"/>
              </a:xfrm>
              <a:prstGeom prst="rect">
                <a:avLst/>
              </a:prstGeom>
              <a:noFill/>
            </p:spPr>
            <p:txBody>
              <a:bodyPr wrap="none" rtlCol="0">
                <a:spAutoFit/>
              </a:bodyPr>
              <a:lstStyle/>
              <a:p>
                <a:pPr algn="ctr"/>
                <a:r>
                  <a:rPr lang="en-US" sz="1200" dirty="0">
                    <a:solidFill>
                      <a:schemeClr val="bg1"/>
                    </a:solidFill>
                  </a:rPr>
                  <a:t>HELD FOR 7 YEARS</a:t>
                </a:r>
              </a:p>
            </p:txBody>
          </p:sp>
        </p:grpSp>
        <p:grpSp>
          <p:nvGrpSpPr>
            <p:cNvPr id="26" name="Group 25">
              <a:extLst>
                <a:ext uri="{FF2B5EF4-FFF2-40B4-BE49-F238E27FC236}">
                  <a16:creationId xmlns:a16="http://schemas.microsoft.com/office/drawing/2014/main" id="{A5D62A1A-CC69-474F-AD45-A7AA0ED8A749}"/>
                </a:ext>
              </a:extLst>
            </p:cNvPr>
            <p:cNvGrpSpPr/>
            <p:nvPr/>
          </p:nvGrpSpPr>
          <p:grpSpPr>
            <a:xfrm>
              <a:off x="10147256" y="1736437"/>
              <a:ext cx="1507715" cy="2692466"/>
              <a:chOff x="10494873" y="723676"/>
              <a:chExt cx="1507715" cy="3589955"/>
            </a:xfrm>
          </p:grpSpPr>
          <p:cxnSp>
            <p:nvCxnSpPr>
              <p:cNvPr id="41" name="Straight Connector 40">
                <a:extLst>
                  <a:ext uri="{FF2B5EF4-FFF2-40B4-BE49-F238E27FC236}">
                    <a16:creationId xmlns:a16="http://schemas.microsoft.com/office/drawing/2014/main" id="{4710FF91-B0DC-44D1-A8F8-A9B5A46BA486}"/>
                  </a:ext>
                </a:extLst>
              </p:cNvPr>
              <p:cNvCxnSpPr/>
              <p:nvPr/>
            </p:nvCxnSpPr>
            <p:spPr>
              <a:xfrm flipV="1">
                <a:off x="12002588" y="723676"/>
                <a:ext cx="0" cy="358995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EB88410-06CD-491A-8FB6-B642AF9DC1A0}"/>
                  </a:ext>
                </a:extLst>
              </p:cNvPr>
              <p:cNvSpPr txBox="1"/>
              <p:nvPr/>
            </p:nvSpPr>
            <p:spPr>
              <a:xfrm>
                <a:off x="10494873" y="723676"/>
                <a:ext cx="1507715" cy="1881970"/>
              </a:xfrm>
              <a:prstGeom prst="rect">
                <a:avLst/>
              </a:prstGeom>
              <a:noFill/>
            </p:spPr>
            <p:txBody>
              <a:bodyPr wrap="square" rtlCol="0">
                <a:spAutoFit/>
              </a:bodyPr>
              <a:lstStyle/>
              <a:p>
                <a:pPr algn="r">
                  <a:spcAft>
                    <a:spcPts val="450"/>
                  </a:spcAft>
                </a:pPr>
                <a:r>
                  <a:rPr lang="en-US" sz="1400" dirty="0">
                    <a:solidFill>
                      <a:schemeClr val="accent1">
                        <a:lumMod val="75000"/>
                      </a:schemeClr>
                    </a:solidFill>
                  </a:rPr>
                  <a:t>Basis is equal to Fair Market Value</a:t>
                </a:r>
              </a:p>
              <a:p>
                <a:pPr algn="r">
                  <a:spcAft>
                    <a:spcPts val="450"/>
                  </a:spcAft>
                </a:pPr>
                <a:r>
                  <a:rPr lang="en-US" sz="1400" dirty="0">
                    <a:solidFill>
                      <a:schemeClr val="accent1">
                        <a:lumMod val="75000"/>
                      </a:schemeClr>
                    </a:solidFill>
                  </a:rPr>
                  <a:t>Forgiveness of gains on appreciation of investment</a:t>
                </a:r>
              </a:p>
            </p:txBody>
          </p:sp>
        </p:grpSp>
        <p:grpSp>
          <p:nvGrpSpPr>
            <p:cNvPr id="27" name="Group 26">
              <a:extLst>
                <a:ext uri="{FF2B5EF4-FFF2-40B4-BE49-F238E27FC236}">
                  <a16:creationId xmlns:a16="http://schemas.microsoft.com/office/drawing/2014/main" id="{F0BEB744-D7F1-4E40-9ACD-26AFB98F996F}"/>
                </a:ext>
              </a:extLst>
            </p:cNvPr>
            <p:cNvGrpSpPr/>
            <p:nvPr/>
          </p:nvGrpSpPr>
          <p:grpSpPr>
            <a:xfrm>
              <a:off x="6273020" y="4116532"/>
              <a:ext cx="2349486" cy="312368"/>
              <a:chOff x="868370" y="4420361"/>
              <a:chExt cx="3700231" cy="416490"/>
            </a:xfrm>
          </p:grpSpPr>
          <p:sp>
            <p:nvSpPr>
              <p:cNvPr id="39" name="Rectangle 38">
                <a:extLst>
                  <a:ext uri="{FF2B5EF4-FFF2-40B4-BE49-F238E27FC236}">
                    <a16:creationId xmlns:a16="http://schemas.microsoft.com/office/drawing/2014/main" id="{56D887F5-6780-4A91-B23C-26F7F36584CC}"/>
                  </a:ext>
                </a:extLst>
              </p:cNvPr>
              <p:cNvSpPr/>
              <p:nvPr/>
            </p:nvSpPr>
            <p:spPr>
              <a:xfrm>
                <a:off x="868370" y="4420361"/>
                <a:ext cx="3700231" cy="4164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endParaRPr>
              </a:p>
            </p:txBody>
          </p:sp>
          <p:sp>
            <p:nvSpPr>
              <p:cNvPr id="40" name="TextBox 39">
                <a:extLst>
                  <a:ext uri="{FF2B5EF4-FFF2-40B4-BE49-F238E27FC236}">
                    <a16:creationId xmlns:a16="http://schemas.microsoft.com/office/drawing/2014/main" id="{0927EE7C-0E61-4D12-8A60-8DEDD6DBE1A8}"/>
                  </a:ext>
                </a:extLst>
              </p:cNvPr>
              <p:cNvSpPr txBox="1"/>
              <p:nvPr/>
            </p:nvSpPr>
            <p:spPr>
              <a:xfrm>
                <a:off x="1587840" y="4434988"/>
                <a:ext cx="2259214" cy="313178"/>
              </a:xfrm>
              <a:prstGeom prst="rect">
                <a:avLst/>
              </a:prstGeom>
              <a:noFill/>
            </p:spPr>
            <p:txBody>
              <a:bodyPr wrap="none" rtlCol="0">
                <a:spAutoFit/>
              </a:bodyPr>
              <a:lstStyle/>
              <a:p>
                <a:pPr algn="ctr"/>
                <a:r>
                  <a:rPr lang="en-US" sz="1200" dirty="0">
                    <a:solidFill>
                      <a:schemeClr val="bg1"/>
                    </a:solidFill>
                  </a:rPr>
                  <a:t>HELD FOR 10 YEARS</a:t>
                </a:r>
              </a:p>
            </p:txBody>
          </p:sp>
        </p:grpSp>
        <p:sp>
          <p:nvSpPr>
            <p:cNvPr id="28" name="TextBox 27">
              <a:extLst>
                <a:ext uri="{FF2B5EF4-FFF2-40B4-BE49-F238E27FC236}">
                  <a16:creationId xmlns:a16="http://schemas.microsoft.com/office/drawing/2014/main" id="{4E7EED0A-6EDB-4383-9223-5A3DF11F303E}"/>
                </a:ext>
              </a:extLst>
            </p:cNvPr>
            <p:cNvSpPr txBox="1"/>
            <p:nvPr/>
          </p:nvSpPr>
          <p:spPr>
            <a:xfrm>
              <a:off x="189825" y="4565078"/>
              <a:ext cx="502254" cy="260982"/>
            </a:xfrm>
            <a:prstGeom prst="rect">
              <a:avLst/>
            </a:prstGeom>
            <a:noFill/>
          </p:spPr>
          <p:txBody>
            <a:bodyPr wrap="none" rtlCol="0">
              <a:spAutoFit/>
            </a:bodyPr>
            <a:lstStyle/>
            <a:p>
              <a:pPr algn="ctr"/>
              <a:r>
                <a:rPr lang="en-US" sz="1400" dirty="0">
                  <a:solidFill>
                    <a:schemeClr val="accent1">
                      <a:lumMod val="75000"/>
                    </a:schemeClr>
                  </a:solidFill>
                </a:rPr>
                <a:t>2018</a:t>
              </a:r>
            </a:p>
          </p:txBody>
        </p:sp>
        <p:sp>
          <p:nvSpPr>
            <p:cNvPr id="29" name="TextBox 28">
              <a:extLst>
                <a:ext uri="{FF2B5EF4-FFF2-40B4-BE49-F238E27FC236}">
                  <a16:creationId xmlns:a16="http://schemas.microsoft.com/office/drawing/2014/main" id="{55878B79-5BAA-4298-AE81-27E87A802DCC}"/>
                </a:ext>
              </a:extLst>
            </p:cNvPr>
            <p:cNvSpPr txBox="1"/>
            <p:nvPr/>
          </p:nvSpPr>
          <p:spPr>
            <a:xfrm>
              <a:off x="1012219" y="4565078"/>
              <a:ext cx="502254" cy="260982"/>
            </a:xfrm>
            <a:prstGeom prst="rect">
              <a:avLst/>
            </a:prstGeom>
            <a:noFill/>
          </p:spPr>
          <p:txBody>
            <a:bodyPr wrap="none" rtlCol="0">
              <a:spAutoFit/>
            </a:bodyPr>
            <a:lstStyle/>
            <a:p>
              <a:pPr algn="ctr"/>
              <a:r>
                <a:rPr lang="en-US" sz="1400" dirty="0">
                  <a:solidFill>
                    <a:schemeClr val="accent1">
                      <a:lumMod val="75000"/>
                    </a:schemeClr>
                  </a:solidFill>
                </a:rPr>
                <a:t>2019</a:t>
              </a:r>
            </a:p>
          </p:txBody>
        </p:sp>
        <p:sp>
          <p:nvSpPr>
            <p:cNvPr id="30" name="TextBox 29">
              <a:extLst>
                <a:ext uri="{FF2B5EF4-FFF2-40B4-BE49-F238E27FC236}">
                  <a16:creationId xmlns:a16="http://schemas.microsoft.com/office/drawing/2014/main" id="{7ACC00D7-1330-4276-85F7-6519B78C4BA0}"/>
                </a:ext>
              </a:extLst>
            </p:cNvPr>
            <p:cNvSpPr txBox="1"/>
            <p:nvPr/>
          </p:nvSpPr>
          <p:spPr>
            <a:xfrm>
              <a:off x="1836396" y="4565078"/>
              <a:ext cx="502254" cy="260982"/>
            </a:xfrm>
            <a:prstGeom prst="rect">
              <a:avLst/>
            </a:prstGeom>
            <a:noFill/>
          </p:spPr>
          <p:txBody>
            <a:bodyPr wrap="none" rtlCol="0">
              <a:spAutoFit/>
            </a:bodyPr>
            <a:lstStyle/>
            <a:p>
              <a:pPr algn="ctr"/>
              <a:r>
                <a:rPr lang="en-US" sz="1400" dirty="0">
                  <a:solidFill>
                    <a:schemeClr val="accent1">
                      <a:lumMod val="75000"/>
                    </a:schemeClr>
                  </a:solidFill>
                </a:rPr>
                <a:t>2020</a:t>
              </a:r>
            </a:p>
          </p:txBody>
        </p:sp>
        <p:sp>
          <p:nvSpPr>
            <p:cNvPr id="31" name="TextBox 30">
              <a:extLst>
                <a:ext uri="{FF2B5EF4-FFF2-40B4-BE49-F238E27FC236}">
                  <a16:creationId xmlns:a16="http://schemas.microsoft.com/office/drawing/2014/main" id="{27EEB5CB-4FF0-4CE6-ADCF-636C53E3A809}"/>
                </a:ext>
              </a:extLst>
            </p:cNvPr>
            <p:cNvSpPr txBox="1"/>
            <p:nvPr/>
          </p:nvSpPr>
          <p:spPr>
            <a:xfrm>
              <a:off x="2664537" y="4565078"/>
              <a:ext cx="502254" cy="260982"/>
            </a:xfrm>
            <a:prstGeom prst="rect">
              <a:avLst/>
            </a:prstGeom>
            <a:noFill/>
          </p:spPr>
          <p:txBody>
            <a:bodyPr wrap="none" rtlCol="0">
              <a:spAutoFit/>
            </a:bodyPr>
            <a:lstStyle/>
            <a:p>
              <a:pPr algn="ctr"/>
              <a:r>
                <a:rPr lang="en-US" sz="1400" dirty="0">
                  <a:solidFill>
                    <a:schemeClr val="accent1">
                      <a:lumMod val="75000"/>
                    </a:schemeClr>
                  </a:solidFill>
                </a:rPr>
                <a:t>2021</a:t>
              </a:r>
            </a:p>
          </p:txBody>
        </p:sp>
        <p:sp>
          <p:nvSpPr>
            <p:cNvPr id="32" name="TextBox 31">
              <a:extLst>
                <a:ext uri="{FF2B5EF4-FFF2-40B4-BE49-F238E27FC236}">
                  <a16:creationId xmlns:a16="http://schemas.microsoft.com/office/drawing/2014/main" id="{BF0E8617-D173-4122-BF5A-7E0AA863C6F0}"/>
                </a:ext>
              </a:extLst>
            </p:cNvPr>
            <p:cNvSpPr txBox="1"/>
            <p:nvPr/>
          </p:nvSpPr>
          <p:spPr>
            <a:xfrm>
              <a:off x="4322698" y="4565078"/>
              <a:ext cx="502254" cy="260982"/>
            </a:xfrm>
            <a:prstGeom prst="rect">
              <a:avLst/>
            </a:prstGeom>
            <a:noFill/>
          </p:spPr>
          <p:txBody>
            <a:bodyPr wrap="none" rtlCol="0">
              <a:spAutoFit/>
            </a:bodyPr>
            <a:lstStyle/>
            <a:p>
              <a:pPr algn="ctr"/>
              <a:r>
                <a:rPr lang="en-US" sz="1400" dirty="0">
                  <a:solidFill>
                    <a:schemeClr val="accent1">
                      <a:lumMod val="75000"/>
                    </a:schemeClr>
                  </a:solidFill>
                </a:rPr>
                <a:t>2023</a:t>
              </a:r>
            </a:p>
          </p:txBody>
        </p:sp>
        <p:sp>
          <p:nvSpPr>
            <p:cNvPr id="33" name="TextBox 32">
              <a:extLst>
                <a:ext uri="{FF2B5EF4-FFF2-40B4-BE49-F238E27FC236}">
                  <a16:creationId xmlns:a16="http://schemas.microsoft.com/office/drawing/2014/main" id="{1DECD02F-AEF6-4887-B7C1-83341655A5C3}"/>
                </a:ext>
              </a:extLst>
            </p:cNvPr>
            <p:cNvSpPr txBox="1"/>
            <p:nvPr/>
          </p:nvSpPr>
          <p:spPr>
            <a:xfrm>
              <a:off x="5151850" y="4565078"/>
              <a:ext cx="502254" cy="260982"/>
            </a:xfrm>
            <a:prstGeom prst="rect">
              <a:avLst/>
            </a:prstGeom>
            <a:noFill/>
          </p:spPr>
          <p:txBody>
            <a:bodyPr wrap="none" rtlCol="0">
              <a:spAutoFit/>
            </a:bodyPr>
            <a:lstStyle/>
            <a:p>
              <a:pPr algn="ctr"/>
              <a:r>
                <a:rPr lang="en-US" sz="1400" dirty="0">
                  <a:solidFill>
                    <a:schemeClr val="accent1">
                      <a:lumMod val="75000"/>
                    </a:schemeClr>
                  </a:solidFill>
                </a:rPr>
                <a:t>2024</a:t>
              </a:r>
            </a:p>
          </p:txBody>
        </p:sp>
        <p:sp>
          <p:nvSpPr>
            <p:cNvPr id="34" name="TextBox 33">
              <a:extLst>
                <a:ext uri="{FF2B5EF4-FFF2-40B4-BE49-F238E27FC236}">
                  <a16:creationId xmlns:a16="http://schemas.microsoft.com/office/drawing/2014/main" id="{D17F1989-6A4E-4EB3-8D46-51B5749467BC}"/>
                </a:ext>
              </a:extLst>
            </p:cNvPr>
            <p:cNvSpPr txBox="1"/>
            <p:nvPr/>
          </p:nvSpPr>
          <p:spPr>
            <a:xfrm>
              <a:off x="5982540" y="4565078"/>
              <a:ext cx="502254" cy="260982"/>
            </a:xfrm>
            <a:prstGeom prst="rect">
              <a:avLst/>
            </a:prstGeom>
            <a:noFill/>
          </p:spPr>
          <p:txBody>
            <a:bodyPr wrap="none" rtlCol="0">
              <a:spAutoFit/>
            </a:bodyPr>
            <a:lstStyle/>
            <a:p>
              <a:pPr algn="ctr"/>
              <a:r>
                <a:rPr lang="en-US" sz="1400" dirty="0">
                  <a:solidFill>
                    <a:schemeClr val="accent1">
                      <a:lumMod val="75000"/>
                    </a:schemeClr>
                  </a:solidFill>
                </a:rPr>
                <a:t>2025</a:t>
              </a:r>
            </a:p>
          </p:txBody>
        </p:sp>
        <p:sp>
          <p:nvSpPr>
            <p:cNvPr id="35" name="TextBox 34">
              <a:extLst>
                <a:ext uri="{FF2B5EF4-FFF2-40B4-BE49-F238E27FC236}">
                  <a16:creationId xmlns:a16="http://schemas.microsoft.com/office/drawing/2014/main" id="{E02DC67E-514F-4DFD-A60B-8F2E2BC1325B}"/>
                </a:ext>
              </a:extLst>
            </p:cNvPr>
            <p:cNvSpPr txBox="1"/>
            <p:nvPr/>
          </p:nvSpPr>
          <p:spPr>
            <a:xfrm>
              <a:off x="6811356" y="4565078"/>
              <a:ext cx="502254" cy="260982"/>
            </a:xfrm>
            <a:prstGeom prst="rect">
              <a:avLst/>
            </a:prstGeom>
            <a:noFill/>
          </p:spPr>
          <p:txBody>
            <a:bodyPr wrap="none" rtlCol="0">
              <a:spAutoFit/>
            </a:bodyPr>
            <a:lstStyle/>
            <a:p>
              <a:pPr algn="ctr"/>
              <a:r>
                <a:rPr lang="en-US" sz="1400" dirty="0">
                  <a:solidFill>
                    <a:schemeClr val="accent1">
                      <a:lumMod val="75000"/>
                    </a:schemeClr>
                  </a:solidFill>
                </a:rPr>
                <a:t>2026</a:t>
              </a:r>
            </a:p>
          </p:txBody>
        </p:sp>
        <p:sp>
          <p:nvSpPr>
            <p:cNvPr id="36" name="TextBox 35">
              <a:extLst>
                <a:ext uri="{FF2B5EF4-FFF2-40B4-BE49-F238E27FC236}">
                  <a16:creationId xmlns:a16="http://schemas.microsoft.com/office/drawing/2014/main" id="{957B1001-18E6-4B8D-9F68-38DF8E137823}"/>
                </a:ext>
              </a:extLst>
            </p:cNvPr>
            <p:cNvSpPr txBox="1"/>
            <p:nvPr/>
          </p:nvSpPr>
          <p:spPr>
            <a:xfrm>
              <a:off x="7640170" y="4565078"/>
              <a:ext cx="502254" cy="260982"/>
            </a:xfrm>
            <a:prstGeom prst="rect">
              <a:avLst/>
            </a:prstGeom>
            <a:noFill/>
          </p:spPr>
          <p:txBody>
            <a:bodyPr wrap="none" rtlCol="0">
              <a:spAutoFit/>
            </a:bodyPr>
            <a:lstStyle/>
            <a:p>
              <a:pPr algn="ctr"/>
              <a:r>
                <a:rPr lang="en-US" sz="1400" dirty="0">
                  <a:solidFill>
                    <a:schemeClr val="accent1">
                      <a:lumMod val="75000"/>
                    </a:schemeClr>
                  </a:solidFill>
                </a:rPr>
                <a:t>2027</a:t>
              </a:r>
            </a:p>
          </p:txBody>
        </p:sp>
        <p:sp>
          <p:nvSpPr>
            <p:cNvPr id="37" name="TextBox 36">
              <a:extLst>
                <a:ext uri="{FF2B5EF4-FFF2-40B4-BE49-F238E27FC236}">
                  <a16:creationId xmlns:a16="http://schemas.microsoft.com/office/drawing/2014/main" id="{FBBC5FEB-2868-4863-843A-F1CA4B65B7D8}"/>
                </a:ext>
              </a:extLst>
            </p:cNvPr>
            <p:cNvSpPr txBox="1"/>
            <p:nvPr/>
          </p:nvSpPr>
          <p:spPr>
            <a:xfrm>
              <a:off x="8470862" y="4565078"/>
              <a:ext cx="502254" cy="260982"/>
            </a:xfrm>
            <a:prstGeom prst="rect">
              <a:avLst/>
            </a:prstGeom>
            <a:noFill/>
          </p:spPr>
          <p:txBody>
            <a:bodyPr wrap="none" rtlCol="0">
              <a:spAutoFit/>
            </a:bodyPr>
            <a:lstStyle/>
            <a:p>
              <a:pPr algn="ctr"/>
              <a:r>
                <a:rPr lang="en-US" sz="1400" dirty="0">
                  <a:solidFill>
                    <a:schemeClr val="accent1">
                      <a:lumMod val="75000"/>
                    </a:schemeClr>
                  </a:solidFill>
                </a:rPr>
                <a:t>2028</a:t>
              </a:r>
            </a:p>
          </p:txBody>
        </p:sp>
        <p:sp>
          <p:nvSpPr>
            <p:cNvPr id="38" name="TextBox 37">
              <a:extLst>
                <a:ext uri="{FF2B5EF4-FFF2-40B4-BE49-F238E27FC236}">
                  <a16:creationId xmlns:a16="http://schemas.microsoft.com/office/drawing/2014/main" id="{19D1600E-3E40-4888-B549-26732EE29CDF}"/>
                </a:ext>
              </a:extLst>
            </p:cNvPr>
            <p:cNvSpPr txBox="1"/>
            <p:nvPr/>
          </p:nvSpPr>
          <p:spPr>
            <a:xfrm>
              <a:off x="3493545" y="4565078"/>
              <a:ext cx="502254" cy="260982"/>
            </a:xfrm>
            <a:prstGeom prst="rect">
              <a:avLst/>
            </a:prstGeom>
            <a:noFill/>
          </p:spPr>
          <p:txBody>
            <a:bodyPr wrap="none" rtlCol="0">
              <a:spAutoFit/>
            </a:bodyPr>
            <a:lstStyle/>
            <a:p>
              <a:pPr algn="ctr"/>
              <a:r>
                <a:rPr lang="en-US" sz="1400" dirty="0">
                  <a:solidFill>
                    <a:schemeClr val="accent1">
                      <a:lumMod val="75000"/>
                    </a:schemeClr>
                  </a:solidFill>
                </a:rPr>
                <a:t>2022</a:t>
              </a:r>
            </a:p>
          </p:txBody>
        </p:sp>
      </p:grpSp>
      <p:sp>
        <p:nvSpPr>
          <p:cNvPr id="56" name="TextBox 55">
            <a:extLst>
              <a:ext uri="{FF2B5EF4-FFF2-40B4-BE49-F238E27FC236}">
                <a16:creationId xmlns:a16="http://schemas.microsoft.com/office/drawing/2014/main" id="{52547860-E5E4-4B15-BBF1-96EAD749ECEC}"/>
              </a:ext>
            </a:extLst>
          </p:cNvPr>
          <p:cNvSpPr txBox="1"/>
          <p:nvPr/>
        </p:nvSpPr>
        <p:spPr>
          <a:xfrm>
            <a:off x="9282976" y="6425119"/>
            <a:ext cx="2748406" cy="276999"/>
          </a:xfrm>
          <a:prstGeom prst="rect">
            <a:avLst/>
          </a:prstGeom>
          <a:noFill/>
        </p:spPr>
        <p:txBody>
          <a:bodyPr wrap="square" rtlCol="0">
            <a:spAutoFit/>
          </a:bodyPr>
          <a:lstStyle/>
          <a:p>
            <a:r>
              <a:rPr lang="en-US" sz="1200" i="1" dirty="0"/>
              <a:t>Source: Novogradac and Company, OEDIT</a:t>
            </a:r>
          </a:p>
        </p:txBody>
      </p:sp>
      <p:sp>
        <p:nvSpPr>
          <p:cNvPr id="57" name="TextBox 56">
            <a:extLst>
              <a:ext uri="{FF2B5EF4-FFF2-40B4-BE49-F238E27FC236}">
                <a16:creationId xmlns:a16="http://schemas.microsoft.com/office/drawing/2014/main" id="{7D58B715-7885-45FE-8D64-157761C15932}"/>
              </a:ext>
            </a:extLst>
          </p:cNvPr>
          <p:cNvSpPr txBox="1"/>
          <p:nvPr/>
        </p:nvSpPr>
        <p:spPr>
          <a:xfrm>
            <a:off x="423493" y="5796856"/>
            <a:ext cx="8150579" cy="923330"/>
          </a:xfrm>
          <a:prstGeom prst="rect">
            <a:avLst/>
          </a:prstGeom>
          <a:noFill/>
        </p:spPr>
        <p:txBody>
          <a:bodyPr wrap="square" rtlCol="0">
            <a:spAutoFit/>
          </a:bodyPr>
          <a:lstStyle/>
          <a:p>
            <a:pPr marL="285750" indent="-285750">
              <a:buFont typeface="Arial" panose="020B0604020202020204" pitchFamily="34" charset="0"/>
              <a:buChar char="•"/>
            </a:pPr>
            <a:r>
              <a:rPr lang="en-US" dirty="0"/>
              <a:t>Deferred gain recognized in Dec. 2026 regardless of when initial investment made</a:t>
            </a:r>
          </a:p>
          <a:p>
            <a:pPr marL="285750" indent="-285750">
              <a:buFont typeface="Arial" panose="020B0604020202020204" pitchFamily="34" charset="0"/>
              <a:buChar char="•"/>
            </a:pPr>
            <a:r>
              <a:rPr lang="en-US" dirty="0"/>
              <a:t>Initial investments can be made up until Dec. 2026</a:t>
            </a:r>
          </a:p>
          <a:p>
            <a:pPr marL="285750" indent="-285750">
              <a:buFont typeface="Arial" panose="020B0604020202020204" pitchFamily="34" charset="0"/>
              <a:buChar char="•"/>
            </a:pPr>
            <a:r>
              <a:rPr lang="en-US" dirty="0"/>
              <a:t>Opportunity zone investments can be held until Dec. 2047</a:t>
            </a:r>
          </a:p>
        </p:txBody>
      </p:sp>
    </p:spTree>
    <p:extLst>
      <p:ext uri="{BB962C8B-B14F-4D97-AF65-F5344CB8AC3E}">
        <p14:creationId xmlns:p14="http://schemas.microsoft.com/office/powerpoint/2010/main" val="110697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DA94-FF2E-44BA-9DED-56FBCA7B7FFB}"/>
              </a:ext>
            </a:extLst>
          </p:cNvPr>
          <p:cNvSpPr>
            <a:spLocks noGrp="1"/>
          </p:cNvSpPr>
          <p:nvPr>
            <p:ph type="title"/>
          </p:nvPr>
        </p:nvSpPr>
        <p:spPr/>
        <p:txBody>
          <a:bodyPr/>
          <a:lstStyle/>
          <a:p>
            <a:r>
              <a:rPr lang="en-US" dirty="0"/>
              <a:t>Zoning overview (Census tract 122.03)</a:t>
            </a:r>
          </a:p>
        </p:txBody>
      </p:sp>
      <p:graphicFrame>
        <p:nvGraphicFramePr>
          <p:cNvPr id="4" name="Content Placeholder 3">
            <a:extLst>
              <a:ext uri="{FF2B5EF4-FFF2-40B4-BE49-F238E27FC236}">
                <a16:creationId xmlns:a16="http://schemas.microsoft.com/office/drawing/2014/main" id="{7E319F6C-1194-4A8E-902A-32822591858A}"/>
              </a:ext>
            </a:extLst>
          </p:cNvPr>
          <p:cNvGraphicFramePr>
            <a:graphicFrameLocks noGrp="1"/>
          </p:cNvGraphicFramePr>
          <p:nvPr>
            <p:ph idx="1"/>
            <p:extLst>
              <p:ext uri="{D42A27DB-BD31-4B8C-83A1-F6EECF244321}">
                <p14:modId xmlns:p14="http://schemas.microsoft.com/office/powerpoint/2010/main" val="1854488071"/>
              </p:ext>
            </p:extLst>
          </p:nvPr>
        </p:nvGraphicFramePr>
        <p:xfrm>
          <a:off x="486022" y="2011115"/>
          <a:ext cx="4192856" cy="2590800"/>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69831925"/>
                    </a:ext>
                  </a:extLst>
                </a:gridCol>
                <a:gridCol w="1068780">
                  <a:extLst>
                    <a:ext uri="{9D8B030D-6E8A-4147-A177-3AD203B41FA5}">
                      <a16:colId xmlns:a16="http://schemas.microsoft.com/office/drawing/2014/main" val="64202396"/>
                    </a:ext>
                  </a:extLst>
                </a:gridCol>
              </a:tblGrid>
              <a:tr h="370840">
                <a:tc>
                  <a:txBody>
                    <a:bodyPr/>
                    <a:lstStyle/>
                    <a:p>
                      <a:r>
                        <a:rPr lang="en-US" sz="2800" dirty="0"/>
                        <a:t>Zoning Category</a:t>
                      </a:r>
                    </a:p>
                  </a:txBody>
                  <a:tcPr/>
                </a:tc>
                <a:tc>
                  <a:txBody>
                    <a:bodyPr/>
                    <a:lstStyle/>
                    <a:p>
                      <a:r>
                        <a:rPr lang="en-US" sz="2800" dirty="0"/>
                        <a:t>%</a:t>
                      </a:r>
                    </a:p>
                  </a:txBody>
                  <a:tcPr/>
                </a:tc>
                <a:extLst>
                  <a:ext uri="{0D108BD9-81ED-4DB2-BD59-A6C34878D82A}">
                    <a16:rowId xmlns:a16="http://schemas.microsoft.com/office/drawing/2014/main" val="2192030241"/>
                  </a:ext>
                </a:extLst>
              </a:tr>
              <a:tr h="370840">
                <a:tc>
                  <a:txBody>
                    <a:bodyPr/>
                    <a:lstStyle/>
                    <a:p>
                      <a:r>
                        <a:rPr lang="en-US" sz="2800" dirty="0"/>
                        <a:t>Industrial</a:t>
                      </a:r>
                    </a:p>
                  </a:txBody>
                  <a:tcPr/>
                </a:tc>
                <a:tc>
                  <a:txBody>
                    <a:bodyPr/>
                    <a:lstStyle/>
                    <a:p>
                      <a:r>
                        <a:rPr lang="en-US" sz="2800" dirty="0"/>
                        <a:t>41%</a:t>
                      </a:r>
                    </a:p>
                  </a:txBody>
                  <a:tcPr/>
                </a:tc>
                <a:extLst>
                  <a:ext uri="{0D108BD9-81ED-4DB2-BD59-A6C34878D82A}">
                    <a16:rowId xmlns:a16="http://schemas.microsoft.com/office/drawing/2014/main" val="194289961"/>
                  </a:ext>
                </a:extLst>
              </a:tr>
              <a:tr h="370840">
                <a:tc>
                  <a:txBody>
                    <a:bodyPr/>
                    <a:lstStyle/>
                    <a:p>
                      <a:r>
                        <a:rPr lang="en-US" sz="2800" dirty="0"/>
                        <a:t>Residential</a:t>
                      </a:r>
                    </a:p>
                  </a:txBody>
                  <a:tcPr/>
                </a:tc>
                <a:tc>
                  <a:txBody>
                    <a:bodyPr/>
                    <a:lstStyle/>
                    <a:p>
                      <a:r>
                        <a:rPr lang="en-US" sz="2800" dirty="0"/>
                        <a:t>21%</a:t>
                      </a:r>
                    </a:p>
                  </a:txBody>
                  <a:tcPr/>
                </a:tc>
                <a:extLst>
                  <a:ext uri="{0D108BD9-81ED-4DB2-BD59-A6C34878D82A}">
                    <a16:rowId xmlns:a16="http://schemas.microsoft.com/office/drawing/2014/main" val="3741686167"/>
                  </a:ext>
                </a:extLst>
              </a:tr>
              <a:tr h="370840">
                <a:tc>
                  <a:txBody>
                    <a:bodyPr/>
                    <a:lstStyle/>
                    <a:p>
                      <a:r>
                        <a:rPr lang="en-US" sz="2800" dirty="0"/>
                        <a:t>Commercial</a:t>
                      </a:r>
                    </a:p>
                  </a:txBody>
                  <a:tcPr/>
                </a:tc>
                <a:tc>
                  <a:txBody>
                    <a:bodyPr/>
                    <a:lstStyle/>
                    <a:p>
                      <a:r>
                        <a:rPr lang="en-US" sz="2800" dirty="0"/>
                        <a:t>20%</a:t>
                      </a:r>
                    </a:p>
                  </a:txBody>
                  <a:tcPr/>
                </a:tc>
                <a:extLst>
                  <a:ext uri="{0D108BD9-81ED-4DB2-BD59-A6C34878D82A}">
                    <a16:rowId xmlns:a16="http://schemas.microsoft.com/office/drawing/2014/main" val="2791051717"/>
                  </a:ext>
                </a:extLst>
              </a:tr>
              <a:tr h="370840">
                <a:tc>
                  <a:txBody>
                    <a:bodyPr/>
                    <a:lstStyle/>
                    <a:p>
                      <a:r>
                        <a:rPr lang="en-US" sz="2800" dirty="0"/>
                        <a:t>Ag</a:t>
                      </a:r>
                    </a:p>
                  </a:txBody>
                  <a:tcPr/>
                </a:tc>
                <a:tc>
                  <a:txBody>
                    <a:bodyPr/>
                    <a:lstStyle/>
                    <a:p>
                      <a:r>
                        <a:rPr lang="en-US" sz="2800" dirty="0"/>
                        <a:t>2%</a:t>
                      </a:r>
                    </a:p>
                  </a:txBody>
                  <a:tcPr/>
                </a:tc>
                <a:extLst>
                  <a:ext uri="{0D108BD9-81ED-4DB2-BD59-A6C34878D82A}">
                    <a16:rowId xmlns:a16="http://schemas.microsoft.com/office/drawing/2014/main" val="1017496241"/>
                  </a:ext>
                </a:extLst>
              </a:tr>
            </a:tbl>
          </a:graphicData>
        </a:graphic>
      </p:graphicFrame>
      <p:pic>
        <p:nvPicPr>
          <p:cNvPr id="5" name="Picture 4">
            <a:extLst>
              <a:ext uri="{FF2B5EF4-FFF2-40B4-BE49-F238E27FC236}">
                <a16:creationId xmlns:a16="http://schemas.microsoft.com/office/drawing/2014/main" id="{FCC3F593-BB9D-4B38-9A58-F22C0820F08A}"/>
              </a:ext>
            </a:extLst>
          </p:cNvPr>
          <p:cNvPicPr/>
          <p:nvPr/>
        </p:nvPicPr>
        <p:blipFill rotWithShape="1">
          <a:blip r:embed="rId2"/>
          <a:srcRect l="26166" t="15744" r="26163" b="9347"/>
          <a:stretch/>
        </p:blipFill>
        <p:spPr bwMode="auto">
          <a:xfrm>
            <a:off x="4766380" y="2011115"/>
            <a:ext cx="7310825" cy="46667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5832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84E-0274-4A52-AF34-6E33D82B45BE}"/>
              </a:ext>
            </a:extLst>
          </p:cNvPr>
          <p:cNvSpPr>
            <a:spLocks noGrp="1"/>
          </p:cNvSpPr>
          <p:nvPr>
            <p:ph type="title"/>
          </p:nvPr>
        </p:nvSpPr>
        <p:spPr/>
        <p:txBody>
          <a:bodyPr/>
          <a:lstStyle/>
          <a:p>
            <a:r>
              <a:rPr lang="en-US" dirty="0"/>
              <a:t>Population characteristics (Census tract 122.03)</a:t>
            </a:r>
          </a:p>
        </p:txBody>
      </p:sp>
      <p:sp>
        <p:nvSpPr>
          <p:cNvPr id="3" name="Content Placeholder 2">
            <a:extLst>
              <a:ext uri="{FF2B5EF4-FFF2-40B4-BE49-F238E27FC236}">
                <a16:creationId xmlns:a16="http://schemas.microsoft.com/office/drawing/2014/main" id="{A3E94D52-F413-4D34-9AB8-26542A00A610}"/>
              </a:ext>
            </a:extLst>
          </p:cNvPr>
          <p:cNvSpPr>
            <a:spLocks noGrp="1"/>
          </p:cNvSpPr>
          <p:nvPr>
            <p:ph idx="1"/>
          </p:nvPr>
        </p:nvSpPr>
        <p:spPr>
          <a:xfrm>
            <a:off x="581192" y="2094209"/>
            <a:ext cx="4905208" cy="3975347"/>
          </a:xfrm>
        </p:spPr>
        <p:txBody>
          <a:bodyPr>
            <a:noAutofit/>
          </a:bodyPr>
          <a:lstStyle/>
          <a:p>
            <a:pPr marL="305435" indent="-305435">
              <a:spcBef>
                <a:spcPts val="2400"/>
              </a:spcBef>
            </a:pPr>
            <a:r>
              <a:rPr lang="en-US" sz="2000" dirty="0"/>
              <a:t>Approx. 8,300 residents, 4,000 households</a:t>
            </a:r>
          </a:p>
          <a:p>
            <a:pPr marL="305435" indent="-305435">
              <a:spcBef>
                <a:spcPts val="1200"/>
              </a:spcBef>
            </a:pPr>
            <a:r>
              <a:rPr lang="en-US" sz="2000" dirty="0"/>
              <a:t>20.9% below poverty level               (Boulder County: 14.1%)</a:t>
            </a:r>
          </a:p>
          <a:p>
            <a:pPr marL="305435" indent="-305435">
              <a:spcBef>
                <a:spcPts val="1200"/>
              </a:spcBef>
            </a:pPr>
            <a:r>
              <a:rPr lang="en-US" sz="2000" dirty="0"/>
              <a:t>Median household income is $51,719 (Boulder County: $70,961)</a:t>
            </a:r>
          </a:p>
          <a:p>
            <a:pPr marL="305435" indent="-305435">
              <a:spcBef>
                <a:spcPts val="2400"/>
              </a:spcBef>
            </a:pPr>
            <a:r>
              <a:rPr lang="en-US" sz="2000" dirty="0"/>
              <a:t>Housing concentrated north of Valmont</a:t>
            </a:r>
          </a:p>
          <a:p>
            <a:pPr marL="305435" indent="-305435">
              <a:spcBef>
                <a:spcPts val="1200"/>
              </a:spcBef>
            </a:pPr>
            <a:r>
              <a:rPr lang="en-US" sz="2000" dirty="0"/>
              <a:t>Median Home Value is $250,300      (Boulder: $512,600)</a:t>
            </a:r>
          </a:p>
        </p:txBody>
      </p:sp>
      <p:sp>
        <p:nvSpPr>
          <p:cNvPr id="4" name="TextBox 3">
            <a:extLst>
              <a:ext uri="{FF2B5EF4-FFF2-40B4-BE49-F238E27FC236}">
                <a16:creationId xmlns:a16="http://schemas.microsoft.com/office/drawing/2014/main" id="{BD88CC96-5279-490F-94A7-16CF4133764F}"/>
              </a:ext>
            </a:extLst>
          </p:cNvPr>
          <p:cNvSpPr txBox="1"/>
          <p:nvPr/>
        </p:nvSpPr>
        <p:spPr>
          <a:xfrm>
            <a:off x="330151" y="6447810"/>
            <a:ext cx="7388461" cy="276999"/>
          </a:xfrm>
          <a:prstGeom prst="rect">
            <a:avLst/>
          </a:prstGeom>
          <a:noFill/>
        </p:spPr>
        <p:txBody>
          <a:bodyPr wrap="square" rtlCol="0">
            <a:spAutoFit/>
          </a:bodyPr>
          <a:lstStyle/>
          <a:p>
            <a:r>
              <a:rPr lang="en-US" sz="1200" i="1" dirty="0"/>
              <a:t>Source: U.S. Census Bureau 2015 American Community Survey (5-year estimates), City of Boulder</a:t>
            </a:r>
          </a:p>
        </p:txBody>
      </p:sp>
      <p:graphicFrame>
        <p:nvGraphicFramePr>
          <p:cNvPr id="6" name="Chart 5">
            <a:extLst>
              <a:ext uri="{FF2B5EF4-FFF2-40B4-BE49-F238E27FC236}">
                <a16:creationId xmlns:a16="http://schemas.microsoft.com/office/drawing/2014/main" id="{A4AEEB90-8A5B-409F-AC47-99938B7F6B48}"/>
              </a:ext>
            </a:extLst>
          </p:cNvPr>
          <p:cNvGraphicFramePr/>
          <p:nvPr>
            <p:extLst>
              <p:ext uri="{D42A27DB-BD31-4B8C-83A1-F6EECF244321}">
                <p14:modId xmlns:p14="http://schemas.microsoft.com/office/powerpoint/2010/main" val="2050445173"/>
              </p:ext>
            </p:extLst>
          </p:nvPr>
        </p:nvGraphicFramePr>
        <p:xfrm>
          <a:off x="5717893" y="2746579"/>
          <a:ext cx="6471496" cy="31207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0753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84E-0274-4A52-AF34-6E33D82B45BE}"/>
              </a:ext>
            </a:extLst>
          </p:cNvPr>
          <p:cNvSpPr>
            <a:spLocks noGrp="1"/>
          </p:cNvSpPr>
          <p:nvPr>
            <p:ph type="title"/>
          </p:nvPr>
        </p:nvSpPr>
        <p:spPr/>
        <p:txBody>
          <a:bodyPr/>
          <a:lstStyle/>
          <a:p>
            <a:r>
              <a:rPr lang="en-US" dirty="0"/>
              <a:t>Business overview (Census tract 122.03)</a:t>
            </a:r>
          </a:p>
        </p:txBody>
      </p:sp>
      <p:sp>
        <p:nvSpPr>
          <p:cNvPr id="3" name="Content Placeholder 2">
            <a:extLst>
              <a:ext uri="{FF2B5EF4-FFF2-40B4-BE49-F238E27FC236}">
                <a16:creationId xmlns:a16="http://schemas.microsoft.com/office/drawing/2014/main" id="{A3E94D52-F413-4D34-9AB8-26542A00A610}"/>
              </a:ext>
            </a:extLst>
          </p:cNvPr>
          <p:cNvSpPr>
            <a:spLocks noGrp="1"/>
          </p:cNvSpPr>
          <p:nvPr>
            <p:ph idx="1"/>
          </p:nvPr>
        </p:nvSpPr>
        <p:spPr>
          <a:xfrm>
            <a:off x="581192" y="2848065"/>
            <a:ext cx="4058125" cy="2620103"/>
          </a:xfrm>
        </p:spPr>
        <p:txBody>
          <a:bodyPr>
            <a:noAutofit/>
          </a:bodyPr>
          <a:lstStyle/>
          <a:p>
            <a:pPr>
              <a:spcBef>
                <a:spcPts val="2400"/>
              </a:spcBef>
            </a:pPr>
            <a:r>
              <a:rPr lang="en-US" sz="2000" dirty="0"/>
              <a:t>1,508 businesses, 23,000 employees</a:t>
            </a:r>
          </a:p>
          <a:p>
            <a:pPr>
              <a:spcBef>
                <a:spcPts val="2400"/>
              </a:spcBef>
            </a:pPr>
            <a:r>
              <a:rPr lang="en-US" sz="2000" dirty="0"/>
              <a:t>Mostly small </a:t>
            </a:r>
          </a:p>
          <a:p>
            <a:pPr lvl="1">
              <a:spcBef>
                <a:spcPts val="600"/>
              </a:spcBef>
            </a:pPr>
            <a:r>
              <a:rPr lang="en-US" sz="2000" dirty="0"/>
              <a:t>69% have &lt;20 employees</a:t>
            </a:r>
          </a:p>
          <a:p>
            <a:pPr lvl="1">
              <a:spcBef>
                <a:spcPts val="600"/>
              </a:spcBef>
            </a:pPr>
            <a:r>
              <a:rPr lang="en-US" sz="2000" dirty="0"/>
              <a:t>2% have 100+ employees</a:t>
            </a:r>
          </a:p>
          <a:p>
            <a:pPr>
              <a:spcBef>
                <a:spcPts val="1200"/>
              </a:spcBef>
            </a:pPr>
            <a:endParaRPr lang="en-US" sz="2000" dirty="0"/>
          </a:p>
          <a:p>
            <a:pPr>
              <a:spcBef>
                <a:spcPts val="1200"/>
              </a:spcBef>
            </a:pPr>
            <a:r>
              <a:rPr lang="en-US" sz="2000" dirty="0"/>
              <a:t>Mix of industries</a:t>
            </a:r>
          </a:p>
        </p:txBody>
      </p:sp>
      <p:sp>
        <p:nvSpPr>
          <p:cNvPr id="4" name="TextBox 3">
            <a:extLst>
              <a:ext uri="{FF2B5EF4-FFF2-40B4-BE49-F238E27FC236}">
                <a16:creationId xmlns:a16="http://schemas.microsoft.com/office/drawing/2014/main" id="{BD88CC96-5279-490F-94A7-16CF4133764F}"/>
              </a:ext>
            </a:extLst>
          </p:cNvPr>
          <p:cNvSpPr txBox="1"/>
          <p:nvPr/>
        </p:nvSpPr>
        <p:spPr>
          <a:xfrm>
            <a:off x="330151" y="6447810"/>
            <a:ext cx="7388461" cy="276999"/>
          </a:xfrm>
          <a:prstGeom prst="rect">
            <a:avLst/>
          </a:prstGeom>
          <a:noFill/>
        </p:spPr>
        <p:txBody>
          <a:bodyPr wrap="square" rtlCol="0">
            <a:spAutoFit/>
          </a:bodyPr>
          <a:lstStyle/>
          <a:p>
            <a:r>
              <a:rPr lang="en-US" sz="1200" i="1" dirty="0"/>
              <a:t>Source: City of Boulder</a:t>
            </a:r>
          </a:p>
        </p:txBody>
      </p:sp>
      <p:graphicFrame>
        <p:nvGraphicFramePr>
          <p:cNvPr id="7" name="Chart 6">
            <a:extLst>
              <a:ext uri="{FF2B5EF4-FFF2-40B4-BE49-F238E27FC236}">
                <a16:creationId xmlns:a16="http://schemas.microsoft.com/office/drawing/2014/main" id="{78D49D4F-EAE1-4A0B-831C-2FB15B10425F}"/>
              </a:ext>
            </a:extLst>
          </p:cNvPr>
          <p:cNvGraphicFramePr/>
          <p:nvPr>
            <p:extLst>
              <p:ext uri="{D42A27DB-BD31-4B8C-83A1-F6EECF244321}">
                <p14:modId xmlns:p14="http://schemas.microsoft.com/office/powerpoint/2010/main" val="4197594849"/>
              </p:ext>
            </p:extLst>
          </p:nvPr>
        </p:nvGraphicFramePr>
        <p:xfrm>
          <a:off x="4901184" y="2414016"/>
          <a:ext cx="6709623" cy="38878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0453161"/>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D0BD7C77BEDA4683A5D4B58F9559DD" ma:contentTypeVersion="11" ma:contentTypeDescription="Create a new document." ma:contentTypeScope="" ma:versionID="d5ecd0c3896c2e46d414ff6eb9550840">
  <xsd:schema xmlns:xsd="http://www.w3.org/2001/XMLSchema" xmlns:xs="http://www.w3.org/2001/XMLSchema" xmlns:p="http://schemas.microsoft.com/office/2006/metadata/properties" xmlns:ns3="a5bd3ae6-c0a8-4cc5-b6e1-0e1682d2c54c" xmlns:ns4="4e220c48-b123-4d98-8aa3-5640278eef99" targetNamespace="http://schemas.microsoft.com/office/2006/metadata/properties" ma:root="true" ma:fieldsID="691d8370fb08a930b8756eaf8cdb777b" ns3:_="" ns4:_="">
    <xsd:import namespace="a5bd3ae6-c0a8-4cc5-b6e1-0e1682d2c54c"/>
    <xsd:import namespace="4e220c48-b123-4d98-8aa3-5640278eef9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EventHashCode" minOccurs="0"/>
                <xsd:element ref="ns4:MediaServiceGenerationTime"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d3ae6-c0a8-4cc5-b6e1-0e1682d2c54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220c48-b123-4d98-8aa3-5640278eef9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EB2178-8200-48B1-9E71-1821DAE3E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d3ae6-c0a8-4cc5-b6e1-0e1682d2c54c"/>
    <ds:schemaRef ds:uri="4e220c48-b123-4d98-8aa3-5640278eef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456DE4-04DD-4EAC-8CE4-7071619A44F5}">
  <ds:schemaRefs>
    <ds:schemaRef ds:uri="http://schemas.microsoft.com/office/2006/documentManagement/types"/>
    <ds:schemaRef ds:uri="a5bd3ae6-c0a8-4cc5-b6e1-0e1682d2c54c"/>
    <ds:schemaRef ds:uri="http://purl.org/dc/elements/1.1/"/>
    <ds:schemaRef ds:uri="http://www.w3.org/XML/1998/namespace"/>
    <ds:schemaRef ds:uri="http://schemas.microsoft.com/office/infopath/2007/PartnerControls"/>
    <ds:schemaRef ds:uri="http://purl.org/dc/terms/"/>
    <ds:schemaRef ds:uri="http://schemas.openxmlformats.org/package/2006/metadata/core-properties"/>
    <ds:schemaRef ds:uri="4e220c48-b123-4d98-8aa3-5640278eef99"/>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280C51F-B110-4DFF-8C9B-0AF00D357B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TC103457464[[fn=Dividend]]</Template>
  <TotalTime>2070</TotalTime>
  <Words>751</Words>
  <Application>Microsoft Office PowerPoint</Application>
  <PresentationFormat>Widescreen</PresentationFormat>
  <Paragraphs>146</Paragraphs>
  <Slides>17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Gill Sans MT</vt:lpstr>
      <vt:lpstr>Wingdings 2</vt:lpstr>
      <vt:lpstr>Dividend</vt:lpstr>
      <vt:lpstr>Opportunity zone </vt:lpstr>
      <vt:lpstr>About boulder, Colorado</vt:lpstr>
      <vt:lpstr>PowerPoint Presentation</vt:lpstr>
      <vt:lpstr>How does it work?</vt:lpstr>
      <vt:lpstr>opportunity zone investment types</vt:lpstr>
      <vt:lpstr>Potential investment timeline</vt:lpstr>
      <vt:lpstr>Zoning overview (Census tract 122.03)</vt:lpstr>
      <vt:lpstr>Population characteristics (Census tract 122.03)</vt:lpstr>
      <vt:lpstr>Business overview (Census tract 122.03)</vt:lpstr>
      <vt:lpstr>Zoning overview (Census tract 122.03) - INDUSTRIAL</vt:lpstr>
      <vt:lpstr>Zoning overview (Census tract 122.03) – BVRC</vt:lpstr>
      <vt:lpstr>COMMUNITY PERSPECTIVES SHARED DURING PUBLIC HEARING</vt:lpstr>
      <vt:lpstr>TEMPORARY moratorium CONSIDERED</vt:lpstr>
      <vt:lpstr>Proposed moratorium (Census tract 122.03)</vt:lpstr>
      <vt:lpstr>Proposed moratorium (Census tract 122.03)</vt:lpstr>
      <vt:lpstr>Zoning overview (Census tract 122.03) – Boulder JuNction</vt:lpstr>
      <vt:lpstr>Experience to date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Yates, Melissa</dc:creator>
  <cp:lastModifiedBy>Bowden,  Yvette</cp:lastModifiedBy>
  <cp:revision>29</cp:revision>
  <dcterms:created xsi:type="dcterms:W3CDTF">2014-08-26T23:51:37Z</dcterms:created>
  <dcterms:modified xsi:type="dcterms:W3CDTF">2019-09-28T04:04:17Z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0x010100DCD0BD7C77BEDA4683A5D4B58F9559DD</vt:lpwstr>
  </property>
</Properties>
</file>