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618" r:id="rId2"/>
    <p:sldId id="258" r:id="rId3"/>
    <p:sldId id="623" r:id="rId4"/>
    <p:sldId id="627" r:id="rId5"/>
    <p:sldId id="264" r:id="rId6"/>
    <p:sldId id="308" r:id="rId7"/>
    <p:sldId id="269" r:id="rId8"/>
    <p:sldId id="625" r:id="rId9"/>
    <p:sldId id="256" r:id="rId10"/>
    <p:sldId id="259" r:id="rId11"/>
    <p:sldId id="622" r:id="rId12"/>
    <p:sldId id="278" r:id="rId13"/>
    <p:sldId id="628" r:id="rId14"/>
    <p:sldId id="620" r:id="rId15"/>
    <p:sldId id="626" r:id="rId16"/>
    <p:sldId id="265" r:id="rId17"/>
    <p:sldId id="261" r:id="rId18"/>
    <p:sldId id="260" r:id="rId19"/>
    <p:sldId id="263" r:id="rId20"/>
    <p:sldId id="621" r:id="rId2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48" autoAdjust="0"/>
    <p:restoredTop sz="94660"/>
  </p:normalViewPr>
  <p:slideViewPr>
    <p:cSldViewPr snapToGrid="0">
      <p:cViewPr varScale="1">
        <p:scale>
          <a:sx n="76" d="100"/>
          <a:sy n="76" d="100"/>
        </p:scale>
        <p:origin x="-544"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8FD54-9DC3-485E-B19C-E22A874747B7}" type="datetimeFigureOut">
              <a:rPr lang="en-US" smtClean="0"/>
              <a:t>9/30/19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DBD731-EEC8-4B3C-B325-09FC40C4C59E}" type="slidenum">
              <a:rPr lang="en-US" smtClean="0"/>
              <a:t>‹#›</a:t>
            </a:fld>
            <a:endParaRPr lang="en-US"/>
          </a:p>
        </p:txBody>
      </p:sp>
    </p:spTree>
    <p:extLst>
      <p:ext uri="{BB962C8B-B14F-4D97-AF65-F5344CB8AC3E}">
        <p14:creationId xmlns:p14="http://schemas.microsoft.com/office/powerpoint/2010/main" val="286762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4006DB78-6038-4F04-B0FC-F0042DFF0636}"/>
              </a:ext>
            </a:extLst>
          </p:cNvPr>
          <p:cNvSpPr>
            <a:spLocks noGrp="1"/>
          </p:cNvSpPr>
          <p:nvPr>
            <p:ph type="pic" sz="quarter" idx="10"/>
          </p:nvPr>
        </p:nvSpPr>
        <p:spPr>
          <a:xfrm>
            <a:off x="872838" y="914400"/>
            <a:ext cx="5583369" cy="6373091"/>
          </a:xfrm>
          <a:custGeom>
            <a:avLst/>
            <a:gdLst>
              <a:gd name="connsiteX0" fmla="*/ 1704105 w 5583369"/>
              <a:gd name="connsiteY0" fmla="*/ 1891896 h 6373091"/>
              <a:gd name="connsiteX1" fmla="*/ 2175159 w 5583369"/>
              <a:gd name="connsiteY1" fmla="*/ 1891896 h 6373091"/>
              <a:gd name="connsiteX2" fmla="*/ 2175159 w 5583369"/>
              <a:gd name="connsiteY2" fmla="*/ 6373091 h 6373091"/>
              <a:gd name="connsiteX3" fmla="*/ 1704105 w 5583369"/>
              <a:gd name="connsiteY3" fmla="*/ 6373091 h 6373091"/>
              <a:gd name="connsiteX4" fmla="*/ 0 w 5583369"/>
              <a:gd name="connsiteY4" fmla="*/ 1891896 h 6373091"/>
              <a:gd name="connsiteX5" fmla="*/ 471054 w 5583369"/>
              <a:gd name="connsiteY5" fmla="*/ 1891896 h 6373091"/>
              <a:gd name="connsiteX6" fmla="*/ 471054 w 5583369"/>
              <a:gd name="connsiteY6" fmla="*/ 4726031 h 6373091"/>
              <a:gd name="connsiteX7" fmla="*/ 0 w 5583369"/>
              <a:gd name="connsiteY7" fmla="*/ 4726031 h 6373091"/>
              <a:gd name="connsiteX8" fmla="*/ 5112315 w 5583369"/>
              <a:gd name="connsiteY8" fmla="*/ 1461582 h 6373091"/>
              <a:gd name="connsiteX9" fmla="*/ 5583369 w 5583369"/>
              <a:gd name="connsiteY9" fmla="*/ 1461582 h 6373091"/>
              <a:gd name="connsiteX10" fmla="*/ 5583369 w 5583369"/>
              <a:gd name="connsiteY10" fmla="*/ 4295718 h 6373091"/>
              <a:gd name="connsiteX11" fmla="*/ 5112315 w 5583369"/>
              <a:gd name="connsiteY11" fmla="*/ 4295718 h 6373091"/>
              <a:gd name="connsiteX12" fmla="*/ 1136070 w 5583369"/>
              <a:gd name="connsiteY12" fmla="*/ 1328036 h 6373091"/>
              <a:gd name="connsiteX13" fmla="*/ 1607124 w 5583369"/>
              <a:gd name="connsiteY13" fmla="*/ 1328036 h 6373091"/>
              <a:gd name="connsiteX14" fmla="*/ 1607124 w 5583369"/>
              <a:gd name="connsiteY14" fmla="*/ 5809232 h 6373091"/>
              <a:gd name="connsiteX15" fmla="*/ 1136070 w 5583369"/>
              <a:gd name="connsiteY15" fmla="*/ 5809232 h 6373091"/>
              <a:gd name="connsiteX16" fmla="*/ 2272140 w 5583369"/>
              <a:gd name="connsiteY16" fmla="*/ 1328035 h 6373091"/>
              <a:gd name="connsiteX17" fmla="*/ 2743194 w 5583369"/>
              <a:gd name="connsiteY17" fmla="*/ 1328035 h 6373091"/>
              <a:gd name="connsiteX18" fmla="*/ 2743194 w 5583369"/>
              <a:gd name="connsiteY18" fmla="*/ 5809231 h 6373091"/>
              <a:gd name="connsiteX19" fmla="*/ 2272140 w 5583369"/>
              <a:gd name="connsiteY19" fmla="*/ 5809231 h 6373091"/>
              <a:gd name="connsiteX20" fmla="*/ 2840175 w 5583369"/>
              <a:gd name="connsiteY20" fmla="*/ 823532 h 6373091"/>
              <a:gd name="connsiteX21" fmla="*/ 3311229 w 5583369"/>
              <a:gd name="connsiteY21" fmla="*/ 823532 h 6373091"/>
              <a:gd name="connsiteX22" fmla="*/ 3311229 w 5583369"/>
              <a:gd name="connsiteY22" fmla="*/ 5304727 h 6373091"/>
              <a:gd name="connsiteX23" fmla="*/ 2840175 w 5583369"/>
              <a:gd name="connsiteY23" fmla="*/ 5304727 h 6373091"/>
              <a:gd name="connsiteX24" fmla="*/ 568035 w 5583369"/>
              <a:gd name="connsiteY24" fmla="*/ 823532 h 6373091"/>
              <a:gd name="connsiteX25" fmla="*/ 1039089 w 5583369"/>
              <a:gd name="connsiteY25" fmla="*/ 823532 h 6373091"/>
              <a:gd name="connsiteX26" fmla="*/ 1039089 w 5583369"/>
              <a:gd name="connsiteY26" fmla="*/ 5304727 h 6373091"/>
              <a:gd name="connsiteX27" fmla="*/ 568035 w 5583369"/>
              <a:gd name="connsiteY27" fmla="*/ 5304727 h 6373091"/>
              <a:gd name="connsiteX28" fmla="*/ 4544280 w 5583369"/>
              <a:gd name="connsiteY28" fmla="*/ 408057 h 6373091"/>
              <a:gd name="connsiteX29" fmla="*/ 5015334 w 5583369"/>
              <a:gd name="connsiteY29" fmla="*/ 408057 h 6373091"/>
              <a:gd name="connsiteX30" fmla="*/ 5015334 w 5583369"/>
              <a:gd name="connsiteY30" fmla="*/ 4889252 h 6373091"/>
              <a:gd name="connsiteX31" fmla="*/ 4544280 w 5583369"/>
              <a:gd name="connsiteY31" fmla="*/ 4889252 h 6373091"/>
              <a:gd name="connsiteX32" fmla="*/ 3408210 w 5583369"/>
              <a:gd name="connsiteY32" fmla="*/ 408057 h 6373091"/>
              <a:gd name="connsiteX33" fmla="*/ 3879264 w 5583369"/>
              <a:gd name="connsiteY33" fmla="*/ 408057 h 6373091"/>
              <a:gd name="connsiteX34" fmla="*/ 3879264 w 5583369"/>
              <a:gd name="connsiteY34" fmla="*/ 4889252 h 6373091"/>
              <a:gd name="connsiteX35" fmla="*/ 3408210 w 5583369"/>
              <a:gd name="connsiteY35" fmla="*/ 4889252 h 6373091"/>
              <a:gd name="connsiteX36" fmla="*/ 3976245 w 5583369"/>
              <a:gd name="connsiteY36" fmla="*/ 0 h 6373091"/>
              <a:gd name="connsiteX37" fmla="*/ 4447299 w 5583369"/>
              <a:gd name="connsiteY37" fmla="*/ 0 h 6373091"/>
              <a:gd name="connsiteX38" fmla="*/ 4447299 w 5583369"/>
              <a:gd name="connsiteY38" fmla="*/ 4481196 h 6373091"/>
              <a:gd name="connsiteX39" fmla="*/ 3976245 w 5583369"/>
              <a:gd name="connsiteY39" fmla="*/ 4481196 h 6373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583369" h="6373091">
                <a:moveTo>
                  <a:pt x="1704105" y="1891896"/>
                </a:moveTo>
                <a:lnTo>
                  <a:pt x="2175159" y="1891896"/>
                </a:lnTo>
                <a:lnTo>
                  <a:pt x="2175159" y="6373091"/>
                </a:lnTo>
                <a:lnTo>
                  <a:pt x="1704105" y="6373091"/>
                </a:lnTo>
                <a:close/>
                <a:moveTo>
                  <a:pt x="0" y="1891896"/>
                </a:moveTo>
                <a:lnTo>
                  <a:pt x="471054" y="1891896"/>
                </a:lnTo>
                <a:lnTo>
                  <a:pt x="471054" y="4726031"/>
                </a:lnTo>
                <a:lnTo>
                  <a:pt x="0" y="4726031"/>
                </a:lnTo>
                <a:close/>
                <a:moveTo>
                  <a:pt x="5112315" y="1461582"/>
                </a:moveTo>
                <a:lnTo>
                  <a:pt x="5583369" y="1461582"/>
                </a:lnTo>
                <a:lnTo>
                  <a:pt x="5583369" y="4295718"/>
                </a:lnTo>
                <a:lnTo>
                  <a:pt x="5112315" y="4295718"/>
                </a:lnTo>
                <a:close/>
                <a:moveTo>
                  <a:pt x="1136070" y="1328036"/>
                </a:moveTo>
                <a:lnTo>
                  <a:pt x="1607124" y="1328036"/>
                </a:lnTo>
                <a:lnTo>
                  <a:pt x="1607124" y="5809232"/>
                </a:lnTo>
                <a:lnTo>
                  <a:pt x="1136070" y="5809232"/>
                </a:lnTo>
                <a:close/>
                <a:moveTo>
                  <a:pt x="2272140" y="1328035"/>
                </a:moveTo>
                <a:lnTo>
                  <a:pt x="2743194" y="1328035"/>
                </a:lnTo>
                <a:lnTo>
                  <a:pt x="2743194" y="5809231"/>
                </a:lnTo>
                <a:lnTo>
                  <a:pt x="2272140" y="5809231"/>
                </a:lnTo>
                <a:close/>
                <a:moveTo>
                  <a:pt x="2840175" y="823532"/>
                </a:moveTo>
                <a:lnTo>
                  <a:pt x="3311229" y="823532"/>
                </a:lnTo>
                <a:lnTo>
                  <a:pt x="3311229" y="5304727"/>
                </a:lnTo>
                <a:lnTo>
                  <a:pt x="2840175" y="5304727"/>
                </a:lnTo>
                <a:close/>
                <a:moveTo>
                  <a:pt x="568035" y="823532"/>
                </a:moveTo>
                <a:lnTo>
                  <a:pt x="1039089" y="823532"/>
                </a:lnTo>
                <a:lnTo>
                  <a:pt x="1039089" y="5304727"/>
                </a:lnTo>
                <a:lnTo>
                  <a:pt x="568035" y="5304727"/>
                </a:lnTo>
                <a:close/>
                <a:moveTo>
                  <a:pt x="4544280" y="408057"/>
                </a:moveTo>
                <a:lnTo>
                  <a:pt x="5015334" y="408057"/>
                </a:lnTo>
                <a:lnTo>
                  <a:pt x="5015334" y="4889252"/>
                </a:lnTo>
                <a:lnTo>
                  <a:pt x="4544280" y="4889252"/>
                </a:lnTo>
                <a:close/>
                <a:moveTo>
                  <a:pt x="3408210" y="408057"/>
                </a:moveTo>
                <a:lnTo>
                  <a:pt x="3879264" y="408057"/>
                </a:lnTo>
                <a:lnTo>
                  <a:pt x="3879264" y="4889252"/>
                </a:lnTo>
                <a:lnTo>
                  <a:pt x="3408210" y="4889252"/>
                </a:lnTo>
                <a:close/>
                <a:moveTo>
                  <a:pt x="3976245" y="0"/>
                </a:moveTo>
                <a:lnTo>
                  <a:pt x="4447299" y="0"/>
                </a:lnTo>
                <a:lnTo>
                  <a:pt x="4447299" y="4481196"/>
                </a:lnTo>
                <a:lnTo>
                  <a:pt x="3976245" y="4481196"/>
                </a:lnTo>
                <a:close/>
              </a:path>
            </a:pathLst>
          </a:custGeom>
          <a:solidFill>
            <a:schemeClr val="bg1">
              <a:lumMod val="95000"/>
            </a:schemeClr>
          </a:solidFill>
          <a:ln>
            <a:noFill/>
          </a:ln>
        </p:spPr>
        <p:txBody>
          <a:bodyPr wrap="square">
            <a:noAutofit/>
          </a:bodyPr>
          <a:lstStyle/>
          <a:p>
            <a:endParaRPr lang="en-US"/>
          </a:p>
        </p:txBody>
      </p:sp>
    </p:spTree>
    <p:extLst>
      <p:ext uri="{BB962C8B-B14F-4D97-AF65-F5344CB8AC3E}">
        <p14:creationId xmlns:p14="http://schemas.microsoft.com/office/powerpoint/2010/main" val="2586269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8077EA12-0005-46EB-A25E-8120885728C8}"/>
              </a:ext>
            </a:extLst>
          </p:cNvPr>
          <p:cNvSpPr>
            <a:spLocks noGrp="1"/>
          </p:cNvSpPr>
          <p:nvPr>
            <p:ph type="pic" sz="quarter" idx="10"/>
          </p:nvPr>
        </p:nvSpPr>
        <p:spPr>
          <a:xfrm>
            <a:off x="0" y="0"/>
            <a:ext cx="7058025" cy="6858000"/>
          </a:xfrm>
          <a:custGeom>
            <a:avLst/>
            <a:gdLst>
              <a:gd name="connsiteX0" fmla="*/ 4800600 w 7058025"/>
              <a:gd name="connsiteY0" fmla="*/ 0 h 6858000"/>
              <a:gd name="connsiteX1" fmla="*/ 7058025 w 7058025"/>
              <a:gd name="connsiteY1" fmla="*/ 0 h 6858000"/>
              <a:gd name="connsiteX2" fmla="*/ 7058025 w 7058025"/>
              <a:gd name="connsiteY2" fmla="*/ 6858000 h 6858000"/>
              <a:gd name="connsiteX3" fmla="*/ 4800600 w 7058025"/>
              <a:gd name="connsiteY3" fmla="*/ 6858000 h 6858000"/>
              <a:gd name="connsiteX4" fmla="*/ 2400300 w 7058025"/>
              <a:gd name="connsiteY4" fmla="*/ 0 h 6858000"/>
              <a:gd name="connsiteX5" fmla="*/ 4657725 w 7058025"/>
              <a:gd name="connsiteY5" fmla="*/ 0 h 6858000"/>
              <a:gd name="connsiteX6" fmla="*/ 4657725 w 7058025"/>
              <a:gd name="connsiteY6" fmla="*/ 6858000 h 6858000"/>
              <a:gd name="connsiteX7" fmla="*/ 2400300 w 7058025"/>
              <a:gd name="connsiteY7" fmla="*/ 6858000 h 6858000"/>
              <a:gd name="connsiteX8" fmla="*/ 0 w 7058025"/>
              <a:gd name="connsiteY8" fmla="*/ 0 h 6858000"/>
              <a:gd name="connsiteX9" fmla="*/ 2257425 w 7058025"/>
              <a:gd name="connsiteY9" fmla="*/ 0 h 6858000"/>
              <a:gd name="connsiteX10" fmla="*/ 2257425 w 7058025"/>
              <a:gd name="connsiteY10" fmla="*/ 6858000 h 6858000"/>
              <a:gd name="connsiteX11" fmla="*/ 0 w 7058025"/>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58025" h="6858000">
                <a:moveTo>
                  <a:pt x="4800600" y="0"/>
                </a:moveTo>
                <a:lnTo>
                  <a:pt x="7058025" y="0"/>
                </a:lnTo>
                <a:lnTo>
                  <a:pt x="7058025" y="6858000"/>
                </a:lnTo>
                <a:lnTo>
                  <a:pt x="4800600" y="6858000"/>
                </a:lnTo>
                <a:close/>
                <a:moveTo>
                  <a:pt x="2400300" y="0"/>
                </a:moveTo>
                <a:lnTo>
                  <a:pt x="4657725" y="0"/>
                </a:lnTo>
                <a:lnTo>
                  <a:pt x="4657725" y="6858000"/>
                </a:lnTo>
                <a:lnTo>
                  <a:pt x="2400300" y="6858000"/>
                </a:lnTo>
                <a:close/>
                <a:moveTo>
                  <a:pt x="0" y="0"/>
                </a:moveTo>
                <a:lnTo>
                  <a:pt x="2257425" y="0"/>
                </a:lnTo>
                <a:lnTo>
                  <a:pt x="2257425"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57036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F369D7D1-77C2-49EE-B616-1EE84E933F8B}"/>
              </a:ext>
            </a:extLst>
          </p:cNvPr>
          <p:cNvSpPr>
            <a:spLocks noGrp="1"/>
          </p:cNvSpPr>
          <p:nvPr>
            <p:ph type="pic" sz="quarter" idx="10"/>
          </p:nvPr>
        </p:nvSpPr>
        <p:spPr>
          <a:xfrm>
            <a:off x="-1" y="4095748"/>
            <a:ext cx="12192000" cy="2762253"/>
          </a:xfrm>
          <a:custGeom>
            <a:avLst/>
            <a:gdLst>
              <a:gd name="connsiteX0" fmla="*/ 0 w 12192000"/>
              <a:gd name="connsiteY0" fmla="*/ 2 h 2762253"/>
              <a:gd name="connsiteX1" fmla="*/ 8515349 w 12192000"/>
              <a:gd name="connsiteY1" fmla="*/ 2 h 2762253"/>
              <a:gd name="connsiteX2" fmla="*/ 8515349 w 12192000"/>
              <a:gd name="connsiteY2" fmla="*/ 2762253 h 2762253"/>
              <a:gd name="connsiteX3" fmla="*/ 0 w 12192000"/>
              <a:gd name="connsiteY3" fmla="*/ 2762253 h 2762253"/>
              <a:gd name="connsiteX4" fmla="*/ 8754533 w 12192000"/>
              <a:gd name="connsiteY4" fmla="*/ 0 h 2762253"/>
              <a:gd name="connsiteX5" fmla="*/ 12192000 w 12192000"/>
              <a:gd name="connsiteY5" fmla="*/ 0 h 2762253"/>
              <a:gd name="connsiteX6" fmla="*/ 12192000 w 12192000"/>
              <a:gd name="connsiteY6" fmla="*/ 2762251 h 2762253"/>
              <a:gd name="connsiteX7" fmla="*/ 8754533 w 12192000"/>
              <a:gd name="connsiteY7" fmla="*/ 2762251 h 276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762253">
                <a:moveTo>
                  <a:pt x="0" y="2"/>
                </a:moveTo>
                <a:lnTo>
                  <a:pt x="8515349" y="2"/>
                </a:lnTo>
                <a:lnTo>
                  <a:pt x="8515349" y="2762253"/>
                </a:lnTo>
                <a:lnTo>
                  <a:pt x="0" y="2762253"/>
                </a:lnTo>
                <a:close/>
                <a:moveTo>
                  <a:pt x="8754533" y="0"/>
                </a:moveTo>
                <a:lnTo>
                  <a:pt x="12192000" y="0"/>
                </a:lnTo>
                <a:lnTo>
                  <a:pt x="12192000" y="2762251"/>
                </a:lnTo>
                <a:lnTo>
                  <a:pt x="8754533" y="2762251"/>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61981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F01EE96E-875E-4C0A-845C-4C44D578DF48}"/>
              </a:ext>
            </a:extLst>
          </p:cNvPr>
          <p:cNvSpPr>
            <a:spLocks noGrp="1"/>
          </p:cNvSpPr>
          <p:nvPr>
            <p:ph type="pic" sz="quarter" idx="10"/>
          </p:nvPr>
        </p:nvSpPr>
        <p:spPr>
          <a:xfrm>
            <a:off x="5077882" y="-9525"/>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
        <p:nvSpPr>
          <p:cNvPr id="16" name="Picture Placeholder 15">
            <a:extLst>
              <a:ext uri="{FF2B5EF4-FFF2-40B4-BE49-F238E27FC236}">
                <a16:creationId xmlns:a16="http://schemas.microsoft.com/office/drawing/2014/main" xmlns="" id="{BFC0A030-9460-409F-B06E-1B73E0FE24DF}"/>
              </a:ext>
            </a:extLst>
          </p:cNvPr>
          <p:cNvSpPr>
            <a:spLocks noGrp="1"/>
          </p:cNvSpPr>
          <p:nvPr>
            <p:ph type="pic" sz="quarter" idx="11"/>
          </p:nvPr>
        </p:nvSpPr>
        <p:spPr>
          <a:xfrm>
            <a:off x="8754531" y="0"/>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xmlns="" id="{F66B2B27-D552-4D31-A8E2-035B8A56A51C}"/>
              </a:ext>
            </a:extLst>
          </p:cNvPr>
          <p:cNvSpPr>
            <a:spLocks noGrp="1"/>
          </p:cNvSpPr>
          <p:nvPr>
            <p:ph type="pic" sz="quarter" idx="12"/>
          </p:nvPr>
        </p:nvSpPr>
        <p:spPr>
          <a:xfrm>
            <a:off x="8754531" y="2362200"/>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
        <p:nvSpPr>
          <p:cNvPr id="22" name="Picture Placeholder 21">
            <a:extLst>
              <a:ext uri="{FF2B5EF4-FFF2-40B4-BE49-F238E27FC236}">
                <a16:creationId xmlns:a16="http://schemas.microsoft.com/office/drawing/2014/main" xmlns="" id="{D9E92501-55FD-4EE1-BFED-74EECB113096}"/>
              </a:ext>
            </a:extLst>
          </p:cNvPr>
          <p:cNvSpPr>
            <a:spLocks noGrp="1"/>
          </p:cNvSpPr>
          <p:nvPr>
            <p:ph type="pic" sz="quarter" idx="13"/>
          </p:nvPr>
        </p:nvSpPr>
        <p:spPr>
          <a:xfrm>
            <a:off x="8754532" y="4724400"/>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xmlns="" id="{6952AA2B-7BBD-4DB1-99AF-9F40A2E9A29F}"/>
              </a:ext>
            </a:extLst>
          </p:cNvPr>
          <p:cNvSpPr>
            <a:spLocks noGrp="1"/>
          </p:cNvSpPr>
          <p:nvPr>
            <p:ph type="pic" sz="quarter" idx="14"/>
          </p:nvPr>
        </p:nvSpPr>
        <p:spPr>
          <a:xfrm>
            <a:off x="5077882" y="4714875"/>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186627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1600EC36-AFD8-49F6-8F3E-9638286DE58D}"/>
              </a:ext>
            </a:extLst>
          </p:cNvPr>
          <p:cNvSpPr>
            <a:spLocks noGrp="1"/>
          </p:cNvSpPr>
          <p:nvPr>
            <p:ph type="pic" sz="quarter" idx="10"/>
          </p:nvPr>
        </p:nvSpPr>
        <p:spPr>
          <a:xfrm>
            <a:off x="1038225" y="3429000"/>
            <a:ext cx="10115550" cy="3429000"/>
          </a:xfrm>
          <a:custGeom>
            <a:avLst/>
            <a:gdLst>
              <a:gd name="connsiteX0" fmla="*/ 0 w 10115550"/>
              <a:gd name="connsiteY0" fmla="*/ 0 h 3429000"/>
              <a:gd name="connsiteX1" fmla="*/ 10115550 w 10115550"/>
              <a:gd name="connsiteY1" fmla="*/ 0 h 3429000"/>
              <a:gd name="connsiteX2" fmla="*/ 10115550 w 10115550"/>
              <a:gd name="connsiteY2" fmla="*/ 3429000 h 3429000"/>
              <a:gd name="connsiteX3" fmla="*/ 0 w 1011555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0115550" h="3429000">
                <a:moveTo>
                  <a:pt x="0" y="0"/>
                </a:moveTo>
                <a:lnTo>
                  <a:pt x="10115550" y="0"/>
                </a:lnTo>
                <a:lnTo>
                  <a:pt x="10115550" y="3429000"/>
                </a:lnTo>
                <a:lnTo>
                  <a:pt x="0" y="3429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93973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F893E73-B7F1-4248-B241-AB4DA0507A88}"/>
              </a:ext>
            </a:extLst>
          </p:cNvPr>
          <p:cNvSpPr>
            <a:spLocks noGrp="1"/>
          </p:cNvSpPr>
          <p:nvPr>
            <p:ph type="pic" sz="quarter" idx="10"/>
          </p:nvPr>
        </p:nvSpPr>
        <p:spPr>
          <a:xfrm>
            <a:off x="1181100" y="809548"/>
            <a:ext cx="5238824" cy="5238826"/>
          </a:xfrm>
          <a:custGeom>
            <a:avLst/>
            <a:gdLst>
              <a:gd name="connsiteX0" fmla="*/ 2565542 w 5238824"/>
              <a:gd name="connsiteY0" fmla="*/ 541 h 5238826"/>
              <a:gd name="connsiteX1" fmla="*/ 4475472 w 5238824"/>
              <a:gd name="connsiteY1" fmla="*/ 771202 h 5238826"/>
              <a:gd name="connsiteX2" fmla="*/ 5036164 w 5238824"/>
              <a:gd name="connsiteY2" fmla="*/ 3629528 h 5238826"/>
              <a:gd name="connsiteX3" fmla="*/ 2608277 w 5238824"/>
              <a:gd name="connsiteY3" fmla="*/ 5238803 h 5238826"/>
              <a:gd name="connsiteX4" fmla="*/ 2614613 w 5238824"/>
              <a:gd name="connsiteY4" fmla="*/ 3743416 h 5238826"/>
              <a:gd name="connsiteX5" fmla="*/ 3656420 w 5238824"/>
              <a:gd name="connsiteY5" fmla="*/ 3052876 h 5238826"/>
              <a:gd name="connsiteX6" fmla="*/ 3415827 w 5238824"/>
              <a:gd name="connsiteY6" fmla="*/ 1826368 h 5238826"/>
              <a:gd name="connsiteX7" fmla="*/ 2190349 w 5238824"/>
              <a:gd name="connsiteY7" fmla="*/ 1580581 h 5238826"/>
              <a:gd name="connsiteX8" fmla="*/ 1495401 w 5238824"/>
              <a:gd name="connsiteY8" fmla="*/ 2619453 h 5238826"/>
              <a:gd name="connsiteX9" fmla="*/ 0 w 5238824"/>
              <a:gd name="connsiteY9" fmla="*/ 2619452 h 5238826"/>
              <a:gd name="connsiteX10" fmla="*/ 1619547 w 5238824"/>
              <a:gd name="connsiteY10" fmla="*/ 198405 h 5238826"/>
              <a:gd name="connsiteX11" fmla="*/ 2565542 w 5238824"/>
              <a:gd name="connsiteY11" fmla="*/ 541 h 523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8824" h="5238826">
                <a:moveTo>
                  <a:pt x="2565542" y="541"/>
                </a:moveTo>
                <a:cubicBezTo>
                  <a:pt x="3267360" y="-13738"/>
                  <a:pt x="3961043" y="254589"/>
                  <a:pt x="4475472" y="771202"/>
                </a:cubicBezTo>
                <a:cubicBezTo>
                  <a:pt x="5223732" y="1522639"/>
                  <a:pt x="5445091" y="2651096"/>
                  <a:pt x="5036164" y="3629528"/>
                </a:cubicBezTo>
                <a:cubicBezTo>
                  <a:pt x="4627237" y="4607960"/>
                  <a:pt x="3668716" y="5243296"/>
                  <a:pt x="2608277" y="5238803"/>
                </a:cubicBezTo>
                <a:lnTo>
                  <a:pt x="2614613" y="3743416"/>
                </a:lnTo>
                <a:cubicBezTo>
                  <a:pt x="3069647" y="3745344"/>
                  <a:pt x="3480949" y="3472721"/>
                  <a:pt x="3656420" y="3052876"/>
                </a:cubicBezTo>
                <a:cubicBezTo>
                  <a:pt x="3831891" y="2633031"/>
                  <a:pt x="3736905" y="2148810"/>
                  <a:pt x="3415827" y="1826368"/>
                </a:cubicBezTo>
                <a:cubicBezTo>
                  <a:pt x="3094749" y="1503926"/>
                  <a:pt x="2610934" y="1406890"/>
                  <a:pt x="2190349" y="1580581"/>
                </a:cubicBezTo>
                <a:cubicBezTo>
                  <a:pt x="1769764" y="1754271"/>
                  <a:pt x="1495401" y="2164414"/>
                  <a:pt x="1495401" y="2619453"/>
                </a:cubicBezTo>
                <a:lnTo>
                  <a:pt x="0" y="2619452"/>
                </a:lnTo>
                <a:cubicBezTo>
                  <a:pt x="0" y="1559004"/>
                  <a:pt x="639392" y="603183"/>
                  <a:pt x="1619547" y="198405"/>
                </a:cubicBezTo>
                <a:cubicBezTo>
                  <a:pt x="1925846" y="71912"/>
                  <a:pt x="2246534" y="7032"/>
                  <a:pt x="2565542" y="541"/>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544709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D3911AB5-5DDE-4443-90DA-81D6C6A5A753}"/>
              </a:ext>
            </a:extLst>
          </p:cNvPr>
          <p:cNvSpPr>
            <a:spLocks noGrp="1"/>
          </p:cNvSpPr>
          <p:nvPr>
            <p:ph type="pic" sz="quarter" idx="10"/>
          </p:nvPr>
        </p:nvSpPr>
        <p:spPr>
          <a:xfrm>
            <a:off x="-2" y="3105151"/>
            <a:ext cx="12192000" cy="4925290"/>
          </a:xfrm>
          <a:custGeom>
            <a:avLst/>
            <a:gdLst>
              <a:gd name="connsiteX0" fmla="*/ 11655655 w 12192000"/>
              <a:gd name="connsiteY0" fmla="*/ 1462106 h 4925290"/>
              <a:gd name="connsiteX1" fmla="*/ 12192000 w 12192000"/>
              <a:gd name="connsiteY1" fmla="*/ 1462106 h 4925290"/>
              <a:gd name="connsiteX2" fmla="*/ 12192000 w 12192000"/>
              <a:gd name="connsiteY2" fmla="*/ 3652399 h 4925290"/>
              <a:gd name="connsiteX3" fmla="*/ 11655655 w 12192000"/>
              <a:gd name="connsiteY3" fmla="*/ 3652399 h 4925290"/>
              <a:gd name="connsiteX4" fmla="*/ 9715348 w 12192000"/>
              <a:gd name="connsiteY4" fmla="*/ 1462106 h 4925290"/>
              <a:gd name="connsiteX5" fmla="*/ 10251694 w 12192000"/>
              <a:gd name="connsiteY5" fmla="*/ 1462106 h 4925290"/>
              <a:gd name="connsiteX6" fmla="*/ 10251694 w 12192000"/>
              <a:gd name="connsiteY6" fmla="*/ 4925290 h 4925290"/>
              <a:gd name="connsiteX7" fmla="*/ 9715348 w 12192000"/>
              <a:gd name="connsiteY7" fmla="*/ 4925290 h 4925290"/>
              <a:gd name="connsiteX8" fmla="*/ 1940306 w 12192000"/>
              <a:gd name="connsiteY8" fmla="*/ 1462106 h 4925290"/>
              <a:gd name="connsiteX9" fmla="*/ 2476652 w 12192000"/>
              <a:gd name="connsiteY9" fmla="*/ 1462106 h 4925290"/>
              <a:gd name="connsiteX10" fmla="*/ 2476652 w 12192000"/>
              <a:gd name="connsiteY10" fmla="*/ 4925290 h 4925290"/>
              <a:gd name="connsiteX11" fmla="*/ 1940306 w 12192000"/>
              <a:gd name="connsiteY11" fmla="*/ 4925290 h 4925290"/>
              <a:gd name="connsiteX12" fmla="*/ 0 w 12192000"/>
              <a:gd name="connsiteY12" fmla="*/ 1462106 h 4925290"/>
              <a:gd name="connsiteX13" fmla="*/ 536345 w 12192000"/>
              <a:gd name="connsiteY13" fmla="*/ 1462106 h 4925290"/>
              <a:gd name="connsiteX14" fmla="*/ 536345 w 12192000"/>
              <a:gd name="connsiteY14" fmla="*/ 3652399 h 4925290"/>
              <a:gd name="connsiteX15" fmla="*/ 0 w 12192000"/>
              <a:gd name="connsiteY15" fmla="*/ 3652399 h 4925290"/>
              <a:gd name="connsiteX16" fmla="*/ 5820919 w 12192000"/>
              <a:gd name="connsiteY16" fmla="*/ 1129548 h 4925290"/>
              <a:gd name="connsiteX17" fmla="*/ 5834736 w 12192000"/>
              <a:gd name="connsiteY17" fmla="*/ 1129548 h 4925290"/>
              <a:gd name="connsiteX18" fmla="*/ 6357264 w 12192000"/>
              <a:gd name="connsiteY18" fmla="*/ 1129548 h 4925290"/>
              <a:gd name="connsiteX19" fmla="*/ 6371081 w 12192000"/>
              <a:gd name="connsiteY19" fmla="*/ 1129548 h 4925290"/>
              <a:gd name="connsiteX20" fmla="*/ 6371081 w 12192000"/>
              <a:gd name="connsiteY20" fmla="*/ 3319842 h 4925290"/>
              <a:gd name="connsiteX21" fmla="*/ 6357264 w 12192000"/>
              <a:gd name="connsiteY21" fmla="*/ 3319842 h 4925290"/>
              <a:gd name="connsiteX22" fmla="*/ 5834736 w 12192000"/>
              <a:gd name="connsiteY22" fmla="*/ 3319842 h 4925290"/>
              <a:gd name="connsiteX23" fmla="*/ 5820919 w 12192000"/>
              <a:gd name="connsiteY23" fmla="*/ 3319842 h 4925290"/>
              <a:gd name="connsiteX24" fmla="*/ 10362117 w 12192000"/>
              <a:gd name="connsiteY24" fmla="*/ 1026341 h 4925290"/>
              <a:gd name="connsiteX25" fmla="*/ 10898463 w 12192000"/>
              <a:gd name="connsiteY25" fmla="*/ 1026341 h 4925290"/>
              <a:gd name="connsiteX26" fmla="*/ 10898463 w 12192000"/>
              <a:gd name="connsiteY26" fmla="*/ 4489525 h 4925290"/>
              <a:gd name="connsiteX27" fmla="*/ 10362117 w 12192000"/>
              <a:gd name="connsiteY27" fmla="*/ 4489525 h 4925290"/>
              <a:gd name="connsiteX28" fmla="*/ 1293538 w 12192000"/>
              <a:gd name="connsiteY28" fmla="*/ 1026341 h 4925290"/>
              <a:gd name="connsiteX29" fmla="*/ 1829883 w 12192000"/>
              <a:gd name="connsiteY29" fmla="*/ 1026341 h 4925290"/>
              <a:gd name="connsiteX30" fmla="*/ 1829883 w 12192000"/>
              <a:gd name="connsiteY30" fmla="*/ 4489525 h 4925290"/>
              <a:gd name="connsiteX31" fmla="*/ 1293538 w 12192000"/>
              <a:gd name="connsiteY31" fmla="*/ 4489525 h 4925290"/>
              <a:gd name="connsiteX32" fmla="*/ 9068579 w 12192000"/>
              <a:gd name="connsiteY32" fmla="*/ 1026341 h 4925290"/>
              <a:gd name="connsiteX33" fmla="*/ 9604925 w 12192000"/>
              <a:gd name="connsiteY33" fmla="*/ 1026341 h 4925290"/>
              <a:gd name="connsiteX34" fmla="*/ 9604925 w 12192000"/>
              <a:gd name="connsiteY34" fmla="*/ 4489525 h 4925290"/>
              <a:gd name="connsiteX35" fmla="*/ 9068579 w 12192000"/>
              <a:gd name="connsiteY35" fmla="*/ 4489525 h 4925290"/>
              <a:gd name="connsiteX36" fmla="*/ 2587075 w 12192000"/>
              <a:gd name="connsiteY36" fmla="*/ 1026341 h 4925290"/>
              <a:gd name="connsiteX37" fmla="*/ 3123420 w 12192000"/>
              <a:gd name="connsiteY37" fmla="*/ 1026341 h 4925290"/>
              <a:gd name="connsiteX38" fmla="*/ 3123420 w 12192000"/>
              <a:gd name="connsiteY38" fmla="*/ 4489525 h 4925290"/>
              <a:gd name="connsiteX39" fmla="*/ 2587075 w 12192000"/>
              <a:gd name="connsiteY39" fmla="*/ 4489525 h 4925290"/>
              <a:gd name="connsiteX40" fmla="*/ 11008886 w 12192000"/>
              <a:gd name="connsiteY40" fmla="*/ 636447 h 4925290"/>
              <a:gd name="connsiteX41" fmla="*/ 11545231 w 12192000"/>
              <a:gd name="connsiteY41" fmla="*/ 636447 h 4925290"/>
              <a:gd name="connsiteX42" fmla="*/ 11545231 w 12192000"/>
              <a:gd name="connsiteY42" fmla="*/ 4099631 h 4925290"/>
              <a:gd name="connsiteX43" fmla="*/ 11008886 w 12192000"/>
              <a:gd name="connsiteY43" fmla="*/ 4099631 h 4925290"/>
              <a:gd name="connsiteX44" fmla="*/ 8421811 w 12192000"/>
              <a:gd name="connsiteY44" fmla="*/ 636447 h 4925290"/>
              <a:gd name="connsiteX45" fmla="*/ 8958156 w 12192000"/>
              <a:gd name="connsiteY45" fmla="*/ 636447 h 4925290"/>
              <a:gd name="connsiteX46" fmla="*/ 8958156 w 12192000"/>
              <a:gd name="connsiteY46" fmla="*/ 4099631 h 4925290"/>
              <a:gd name="connsiteX47" fmla="*/ 8421811 w 12192000"/>
              <a:gd name="connsiteY47" fmla="*/ 4099631 h 4925290"/>
              <a:gd name="connsiteX48" fmla="*/ 3233844 w 12192000"/>
              <a:gd name="connsiteY48" fmla="*/ 636447 h 4925290"/>
              <a:gd name="connsiteX49" fmla="*/ 3770189 w 12192000"/>
              <a:gd name="connsiteY49" fmla="*/ 636447 h 4925290"/>
              <a:gd name="connsiteX50" fmla="*/ 3770189 w 12192000"/>
              <a:gd name="connsiteY50" fmla="*/ 4099631 h 4925290"/>
              <a:gd name="connsiteX51" fmla="*/ 3233844 w 12192000"/>
              <a:gd name="connsiteY51" fmla="*/ 4099631 h 4925290"/>
              <a:gd name="connsiteX52" fmla="*/ 646769 w 12192000"/>
              <a:gd name="connsiteY52" fmla="*/ 636447 h 4925290"/>
              <a:gd name="connsiteX53" fmla="*/ 1183114 w 12192000"/>
              <a:gd name="connsiteY53" fmla="*/ 636447 h 4925290"/>
              <a:gd name="connsiteX54" fmla="*/ 1183114 w 12192000"/>
              <a:gd name="connsiteY54" fmla="*/ 4099631 h 4925290"/>
              <a:gd name="connsiteX55" fmla="*/ 646769 w 12192000"/>
              <a:gd name="connsiteY55" fmla="*/ 4099631 h 4925290"/>
              <a:gd name="connsiteX56" fmla="*/ 7775042 w 12192000"/>
              <a:gd name="connsiteY56" fmla="*/ 315357 h 4925290"/>
              <a:gd name="connsiteX57" fmla="*/ 8311388 w 12192000"/>
              <a:gd name="connsiteY57" fmla="*/ 315357 h 4925290"/>
              <a:gd name="connsiteX58" fmla="*/ 8311388 w 12192000"/>
              <a:gd name="connsiteY58" fmla="*/ 3778541 h 4925290"/>
              <a:gd name="connsiteX59" fmla="*/ 7775042 w 12192000"/>
              <a:gd name="connsiteY59" fmla="*/ 3778541 h 4925290"/>
              <a:gd name="connsiteX60" fmla="*/ 6481505 w 12192000"/>
              <a:gd name="connsiteY60" fmla="*/ 315357 h 4925290"/>
              <a:gd name="connsiteX61" fmla="*/ 7017850 w 12192000"/>
              <a:gd name="connsiteY61" fmla="*/ 315357 h 4925290"/>
              <a:gd name="connsiteX62" fmla="*/ 7017850 w 12192000"/>
              <a:gd name="connsiteY62" fmla="*/ 3778541 h 4925290"/>
              <a:gd name="connsiteX63" fmla="*/ 6481505 w 12192000"/>
              <a:gd name="connsiteY63" fmla="*/ 3778541 h 4925290"/>
              <a:gd name="connsiteX64" fmla="*/ 5174150 w 12192000"/>
              <a:gd name="connsiteY64" fmla="*/ 315357 h 4925290"/>
              <a:gd name="connsiteX65" fmla="*/ 5710495 w 12192000"/>
              <a:gd name="connsiteY65" fmla="*/ 315357 h 4925290"/>
              <a:gd name="connsiteX66" fmla="*/ 5710495 w 12192000"/>
              <a:gd name="connsiteY66" fmla="*/ 3778541 h 4925290"/>
              <a:gd name="connsiteX67" fmla="*/ 5174150 w 12192000"/>
              <a:gd name="connsiteY67" fmla="*/ 3778541 h 4925290"/>
              <a:gd name="connsiteX68" fmla="*/ 3880612 w 12192000"/>
              <a:gd name="connsiteY68" fmla="*/ 315357 h 4925290"/>
              <a:gd name="connsiteX69" fmla="*/ 4416958 w 12192000"/>
              <a:gd name="connsiteY69" fmla="*/ 315357 h 4925290"/>
              <a:gd name="connsiteX70" fmla="*/ 4416958 w 12192000"/>
              <a:gd name="connsiteY70" fmla="*/ 3778541 h 4925290"/>
              <a:gd name="connsiteX71" fmla="*/ 3880612 w 12192000"/>
              <a:gd name="connsiteY71" fmla="*/ 3778541 h 4925290"/>
              <a:gd name="connsiteX72" fmla="*/ 7128274 w 12192000"/>
              <a:gd name="connsiteY72" fmla="*/ 0 h 4925290"/>
              <a:gd name="connsiteX73" fmla="*/ 7664619 w 12192000"/>
              <a:gd name="connsiteY73" fmla="*/ 0 h 4925290"/>
              <a:gd name="connsiteX74" fmla="*/ 7664619 w 12192000"/>
              <a:gd name="connsiteY74" fmla="*/ 3463185 h 4925290"/>
              <a:gd name="connsiteX75" fmla="*/ 7128274 w 12192000"/>
              <a:gd name="connsiteY75" fmla="*/ 3463185 h 4925290"/>
              <a:gd name="connsiteX76" fmla="*/ 4527381 w 12192000"/>
              <a:gd name="connsiteY76" fmla="*/ 0 h 4925290"/>
              <a:gd name="connsiteX77" fmla="*/ 5063726 w 12192000"/>
              <a:gd name="connsiteY77" fmla="*/ 0 h 4925290"/>
              <a:gd name="connsiteX78" fmla="*/ 5063726 w 12192000"/>
              <a:gd name="connsiteY78" fmla="*/ 3463185 h 4925290"/>
              <a:gd name="connsiteX79" fmla="*/ 4527381 w 12192000"/>
              <a:gd name="connsiteY79" fmla="*/ 3463185 h 492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192000" h="4925290">
                <a:moveTo>
                  <a:pt x="11655655" y="1462106"/>
                </a:moveTo>
                <a:lnTo>
                  <a:pt x="12192000" y="1462106"/>
                </a:lnTo>
                <a:lnTo>
                  <a:pt x="12192000" y="3652399"/>
                </a:lnTo>
                <a:lnTo>
                  <a:pt x="11655655" y="3652399"/>
                </a:lnTo>
                <a:close/>
                <a:moveTo>
                  <a:pt x="9715348" y="1462106"/>
                </a:moveTo>
                <a:lnTo>
                  <a:pt x="10251694" y="1462106"/>
                </a:lnTo>
                <a:lnTo>
                  <a:pt x="10251694" y="4925290"/>
                </a:lnTo>
                <a:lnTo>
                  <a:pt x="9715348" y="4925290"/>
                </a:lnTo>
                <a:close/>
                <a:moveTo>
                  <a:pt x="1940306" y="1462106"/>
                </a:moveTo>
                <a:lnTo>
                  <a:pt x="2476652" y="1462106"/>
                </a:lnTo>
                <a:lnTo>
                  <a:pt x="2476652" y="4925290"/>
                </a:lnTo>
                <a:lnTo>
                  <a:pt x="1940306" y="4925290"/>
                </a:lnTo>
                <a:close/>
                <a:moveTo>
                  <a:pt x="0" y="1462106"/>
                </a:moveTo>
                <a:lnTo>
                  <a:pt x="536345" y="1462106"/>
                </a:lnTo>
                <a:lnTo>
                  <a:pt x="536345" y="3652399"/>
                </a:lnTo>
                <a:lnTo>
                  <a:pt x="0" y="3652399"/>
                </a:lnTo>
                <a:close/>
                <a:moveTo>
                  <a:pt x="5820919" y="1129548"/>
                </a:moveTo>
                <a:lnTo>
                  <a:pt x="5834736" y="1129548"/>
                </a:lnTo>
                <a:lnTo>
                  <a:pt x="6357264" y="1129548"/>
                </a:lnTo>
                <a:lnTo>
                  <a:pt x="6371081" y="1129548"/>
                </a:lnTo>
                <a:lnTo>
                  <a:pt x="6371081" y="3319842"/>
                </a:lnTo>
                <a:lnTo>
                  <a:pt x="6357264" y="3319842"/>
                </a:lnTo>
                <a:lnTo>
                  <a:pt x="5834736" y="3319842"/>
                </a:lnTo>
                <a:lnTo>
                  <a:pt x="5820919" y="3319842"/>
                </a:lnTo>
                <a:close/>
                <a:moveTo>
                  <a:pt x="10362117" y="1026341"/>
                </a:moveTo>
                <a:lnTo>
                  <a:pt x="10898463" y="1026341"/>
                </a:lnTo>
                <a:lnTo>
                  <a:pt x="10898463" y="4489525"/>
                </a:lnTo>
                <a:lnTo>
                  <a:pt x="10362117" y="4489525"/>
                </a:lnTo>
                <a:close/>
                <a:moveTo>
                  <a:pt x="1293538" y="1026341"/>
                </a:moveTo>
                <a:lnTo>
                  <a:pt x="1829883" y="1026341"/>
                </a:lnTo>
                <a:lnTo>
                  <a:pt x="1829883" y="4489525"/>
                </a:lnTo>
                <a:lnTo>
                  <a:pt x="1293538" y="4489525"/>
                </a:lnTo>
                <a:close/>
                <a:moveTo>
                  <a:pt x="9068579" y="1026341"/>
                </a:moveTo>
                <a:lnTo>
                  <a:pt x="9604925" y="1026341"/>
                </a:lnTo>
                <a:lnTo>
                  <a:pt x="9604925" y="4489525"/>
                </a:lnTo>
                <a:lnTo>
                  <a:pt x="9068579" y="4489525"/>
                </a:lnTo>
                <a:close/>
                <a:moveTo>
                  <a:pt x="2587075" y="1026341"/>
                </a:moveTo>
                <a:lnTo>
                  <a:pt x="3123420" y="1026341"/>
                </a:lnTo>
                <a:lnTo>
                  <a:pt x="3123420" y="4489525"/>
                </a:lnTo>
                <a:lnTo>
                  <a:pt x="2587075" y="4489525"/>
                </a:lnTo>
                <a:close/>
                <a:moveTo>
                  <a:pt x="11008886" y="636447"/>
                </a:moveTo>
                <a:lnTo>
                  <a:pt x="11545231" y="636447"/>
                </a:lnTo>
                <a:lnTo>
                  <a:pt x="11545231" y="4099631"/>
                </a:lnTo>
                <a:lnTo>
                  <a:pt x="11008886" y="4099631"/>
                </a:lnTo>
                <a:close/>
                <a:moveTo>
                  <a:pt x="8421811" y="636447"/>
                </a:moveTo>
                <a:lnTo>
                  <a:pt x="8958156" y="636447"/>
                </a:lnTo>
                <a:lnTo>
                  <a:pt x="8958156" y="4099631"/>
                </a:lnTo>
                <a:lnTo>
                  <a:pt x="8421811" y="4099631"/>
                </a:lnTo>
                <a:close/>
                <a:moveTo>
                  <a:pt x="3233844" y="636447"/>
                </a:moveTo>
                <a:lnTo>
                  <a:pt x="3770189" y="636447"/>
                </a:lnTo>
                <a:lnTo>
                  <a:pt x="3770189" y="4099631"/>
                </a:lnTo>
                <a:lnTo>
                  <a:pt x="3233844" y="4099631"/>
                </a:lnTo>
                <a:close/>
                <a:moveTo>
                  <a:pt x="646769" y="636447"/>
                </a:moveTo>
                <a:lnTo>
                  <a:pt x="1183114" y="636447"/>
                </a:lnTo>
                <a:lnTo>
                  <a:pt x="1183114" y="4099631"/>
                </a:lnTo>
                <a:lnTo>
                  <a:pt x="646769" y="4099631"/>
                </a:lnTo>
                <a:close/>
                <a:moveTo>
                  <a:pt x="7775042" y="315357"/>
                </a:moveTo>
                <a:lnTo>
                  <a:pt x="8311388" y="315357"/>
                </a:lnTo>
                <a:lnTo>
                  <a:pt x="8311388" y="3778541"/>
                </a:lnTo>
                <a:lnTo>
                  <a:pt x="7775042" y="3778541"/>
                </a:lnTo>
                <a:close/>
                <a:moveTo>
                  <a:pt x="6481505" y="315357"/>
                </a:moveTo>
                <a:lnTo>
                  <a:pt x="7017850" y="315357"/>
                </a:lnTo>
                <a:lnTo>
                  <a:pt x="7017850" y="3778541"/>
                </a:lnTo>
                <a:lnTo>
                  <a:pt x="6481505" y="3778541"/>
                </a:lnTo>
                <a:close/>
                <a:moveTo>
                  <a:pt x="5174150" y="315357"/>
                </a:moveTo>
                <a:lnTo>
                  <a:pt x="5710495" y="315357"/>
                </a:lnTo>
                <a:lnTo>
                  <a:pt x="5710495" y="3778541"/>
                </a:lnTo>
                <a:lnTo>
                  <a:pt x="5174150" y="3778541"/>
                </a:lnTo>
                <a:close/>
                <a:moveTo>
                  <a:pt x="3880612" y="315357"/>
                </a:moveTo>
                <a:lnTo>
                  <a:pt x="4416958" y="315357"/>
                </a:lnTo>
                <a:lnTo>
                  <a:pt x="4416958" y="3778541"/>
                </a:lnTo>
                <a:lnTo>
                  <a:pt x="3880612" y="3778541"/>
                </a:lnTo>
                <a:close/>
                <a:moveTo>
                  <a:pt x="7128274" y="0"/>
                </a:moveTo>
                <a:lnTo>
                  <a:pt x="7664619" y="0"/>
                </a:lnTo>
                <a:lnTo>
                  <a:pt x="7664619" y="3463185"/>
                </a:lnTo>
                <a:lnTo>
                  <a:pt x="7128274" y="3463185"/>
                </a:lnTo>
                <a:close/>
                <a:moveTo>
                  <a:pt x="4527381" y="0"/>
                </a:moveTo>
                <a:lnTo>
                  <a:pt x="5063726" y="0"/>
                </a:lnTo>
                <a:lnTo>
                  <a:pt x="5063726" y="3463185"/>
                </a:lnTo>
                <a:lnTo>
                  <a:pt x="4527381" y="3463185"/>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40770687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A623F089-7FB7-47B5-BC28-48DA15C8951C}"/>
              </a:ext>
            </a:extLst>
          </p:cNvPr>
          <p:cNvSpPr>
            <a:spLocks noGrp="1"/>
          </p:cNvSpPr>
          <p:nvPr>
            <p:ph type="pic" sz="quarter" idx="10"/>
          </p:nvPr>
        </p:nvSpPr>
        <p:spPr>
          <a:xfrm>
            <a:off x="6515100" y="-438150"/>
            <a:ext cx="1871257" cy="5156200"/>
          </a:xfrm>
          <a:custGeom>
            <a:avLst/>
            <a:gdLst>
              <a:gd name="connsiteX0" fmla="*/ 664951 w 1871257"/>
              <a:gd name="connsiteY0" fmla="*/ 0 h 5156200"/>
              <a:gd name="connsiteX1" fmla="*/ 1206306 w 1871257"/>
              <a:gd name="connsiteY1" fmla="*/ 0 h 5156200"/>
              <a:gd name="connsiteX2" fmla="*/ 1871257 w 1871257"/>
              <a:gd name="connsiteY2" fmla="*/ 664951 h 5156200"/>
              <a:gd name="connsiteX3" fmla="*/ 1871257 w 1871257"/>
              <a:gd name="connsiteY3" fmla="*/ 4491249 h 5156200"/>
              <a:gd name="connsiteX4" fmla="*/ 1206306 w 1871257"/>
              <a:gd name="connsiteY4" fmla="*/ 5156200 h 5156200"/>
              <a:gd name="connsiteX5" fmla="*/ 664951 w 1871257"/>
              <a:gd name="connsiteY5" fmla="*/ 5156200 h 5156200"/>
              <a:gd name="connsiteX6" fmla="*/ 0 w 1871257"/>
              <a:gd name="connsiteY6" fmla="*/ 4491249 h 5156200"/>
              <a:gd name="connsiteX7" fmla="*/ 0 w 1871257"/>
              <a:gd name="connsiteY7" fmla="*/ 664951 h 5156200"/>
              <a:gd name="connsiteX8" fmla="*/ 664951 w 1871257"/>
              <a:gd name="connsiteY8" fmla="*/ 0 h 51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257" h="5156200">
                <a:moveTo>
                  <a:pt x="664951" y="0"/>
                </a:moveTo>
                <a:lnTo>
                  <a:pt x="1206306" y="0"/>
                </a:lnTo>
                <a:cubicBezTo>
                  <a:pt x="1573548" y="0"/>
                  <a:pt x="1871257" y="297709"/>
                  <a:pt x="1871257" y="664951"/>
                </a:cubicBezTo>
                <a:lnTo>
                  <a:pt x="1871257" y="4491249"/>
                </a:lnTo>
                <a:cubicBezTo>
                  <a:pt x="1871257" y="4858491"/>
                  <a:pt x="1573548" y="5156200"/>
                  <a:pt x="1206306" y="5156200"/>
                </a:cubicBezTo>
                <a:lnTo>
                  <a:pt x="664951" y="5156200"/>
                </a:lnTo>
                <a:cubicBezTo>
                  <a:pt x="297709" y="5156200"/>
                  <a:pt x="0" y="4858491"/>
                  <a:pt x="0" y="4491249"/>
                </a:cubicBezTo>
                <a:lnTo>
                  <a:pt x="0" y="664951"/>
                </a:lnTo>
                <a:cubicBezTo>
                  <a:pt x="0" y="297709"/>
                  <a:pt x="297709" y="0"/>
                  <a:pt x="664951" y="0"/>
                </a:cubicBezTo>
                <a:close/>
              </a:path>
            </a:pathLst>
          </a:custGeom>
          <a:solidFill>
            <a:schemeClr val="bg1">
              <a:lumMod val="9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xmlns="" id="{4408CE06-E49D-4C1F-BF85-EA2483DAC304}"/>
              </a:ext>
            </a:extLst>
          </p:cNvPr>
          <p:cNvSpPr>
            <a:spLocks noGrp="1"/>
          </p:cNvSpPr>
          <p:nvPr>
            <p:ph type="pic" sz="quarter" idx="11"/>
          </p:nvPr>
        </p:nvSpPr>
        <p:spPr>
          <a:xfrm>
            <a:off x="8615851" y="850900"/>
            <a:ext cx="1871257" cy="5156200"/>
          </a:xfrm>
          <a:custGeom>
            <a:avLst/>
            <a:gdLst>
              <a:gd name="connsiteX0" fmla="*/ 664951 w 1871257"/>
              <a:gd name="connsiteY0" fmla="*/ 0 h 5156200"/>
              <a:gd name="connsiteX1" fmla="*/ 1206306 w 1871257"/>
              <a:gd name="connsiteY1" fmla="*/ 0 h 5156200"/>
              <a:gd name="connsiteX2" fmla="*/ 1871257 w 1871257"/>
              <a:gd name="connsiteY2" fmla="*/ 664951 h 5156200"/>
              <a:gd name="connsiteX3" fmla="*/ 1871257 w 1871257"/>
              <a:gd name="connsiteY3" fmla="*/ 4491249 h 5156200"/>
              <a:gd name="connsiteX4" fmla="*/ 1206306 w 1871257"/>
              <a:gd name="connsiteY4" fmla="*/ 5156200 h 5156200"/>
              <a:gd name="connsiteX5" fmla="*/ 664951 w 1871257"/>
              <a:gd name="connsiteY5" fmla="*/ 5156200 h 5156200"/>
              <a:gd name="connsiteX6" fmla="*/ 0 w 1871257"/>
              <a:gd name="connsiteY6" fmla="*/ 4491249 h 5156200"/>
              <a:gd name="connsiteX7" fmla="*/ 0 w 1871257"/>
              <a:gd name="connsiteY7" fmla="*/ 664951 h 5156200"/>
              <a:gd name="connsiteX8" fmla="*/ 664951 w 1871257"/>
              <a:gd name="connsiteY8" fmla="*/ 0 h 51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257" h="5156200">
                <a:moveTo>
                  <a:pt x="664951" y="0"/>
                </a:moveTo>
                <a:lnTo>
                  <a:pt x="1206306" y="0"/>
                </a:lnTo>
                <a:cubicBezTo>
                  <a:pt x="1573548" y="0"/>
                  <a:pt x="1871257" y="297709"/>
                  <a:pt x="1871257" y="664951"/>
                </a:cubicBezTo>
                <a:lnTo>
                  <a:pt x="1871257" y="4491249"/>
                </a:lnTo>
                <a:cubicBezTo>
                  <a:pt x="1871257" y="4858491"/>
                  <a:pt x="1573548" y="5156200"/>
                  <a:pt x="1206306" y="5156200"/>
                </a:cubicBezTo>
                <a:lnTo>
                  <a:pt x="664951" y="5156200"/>
                </a:lnTo>
                <a:cubicBezTo>
                  <a:pt x="297709" y="5156200"/>
                  <a:pt x="0" y="4858491"/>
                  <a:pt x="0" y="4491249"/>
                </a:cubicBezTo>
                <a:lnTo>
                  <a:pt x="0" y="664951"/>
                </a:lnTo>
                <a:cubicBezTo>
                  <a:pt x="0" y="297709"/>
                  <a:pt x="297709" y="0"/>
                  <a:pt x="664951" y="0"/>
                </a:cubicBezTo>
                <a:close/>
              </a:path>
            </a:pathLst>
          </a:custGeom>
          <a:solidFill>
            <a:schemeClr val="bg1">
              <a:lumMod val="9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xmlns="" id="{8816CE5A-D4C6-4807-BEF6-214009191825}"/>
              </a:ext>
            </a:extLst>
          </p:cNvPr>
          <p:cNvSpPr>
            <a:spLocks noGrp="1"/>
          </p:cNvSpPr>
          <p:nvPr>
            <p:ph type="pic" sz="quarter" idx="12"/>
          </p:nvPr>
        </p:nvSpPr>
        <p:spPr>
          <a:xfrm>
            <a:off x="10663643" y="2139950"/>
            <a:ext cx="1871257" cy="5156200"/>
          </a:xfrm>
          <a:custGeom>
            <a:avLst/>
            <a:gdLst>
              <a:gd name="connsiteX0" fmla="*/ 664951 w 1871257"/>
              <a:gd name="connsiteY0" fmla="*/ 0 h 5156200"/>
              <a:gd name="connsiteX1" fmla="*/ 1206306 w 1871257"/>
              <a:gd name="connsiteY1" fmla="*/ 0 h 5156200"/>
              <a:gd name="connsiteX2" fmla="*/ 1871257 w 1871257"/>
              <a:gd name="connsiteY2" fmla="*/ 664951 h 5156200"/>
              <a:gd name="connsiteX3" fmla="*/ 1871257 w 1871257"/>
              <a:gd name="connsiteY3" fmla="*/ 4491249 h 5156200"/>
              <a:gd name="connsiteX4" fmla="*/ 1206306 w 1871257"/>
              <a:gd name="connsiteY4" fmla="*/ 5156200 h 5156200"/>
              <a:gd name="connsiteX5" fmla="*/ 664951 w 1871257"/>
              <a:gd name="connsiteY5" fmla="*/ 5156200 h 5156200"/>
              <a:gd name="connsiteX6" fmla="*/ 0 w 1871257"/>
              <a:gd name="connsiteY6" fmla="*/ 4491249 h 5156200"/>
              <a:gd name="connsiteX7" fmla="*/ 0 w 1871257"/>
              <a:gd name="connsiteY7" fmla="*/ 664951 h 5156200"/>
              <a:gd name="connsiteX8" fmla="*/ 664951 w 1871257"/>
              <a:gd name="connsiteY8" fmla="*/ 0 h 515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1257" h="5156200">
                <a:moveTo>
                  <a:pt x="664951" y="0"/>
                </a:moveTo>
                <a:lnTo>
                  <a:pt x="1206306" y="0"/>
                </a:lnTo>
                <a:cubicBezTo>
                  <a:pt x="1573548" y="0"/>
                  <a:pt x="1871257" y="297709"/>
                  <a:pt x="1871257" y="664951"/>
                </a:cubicBezTo>
                <a:lnTo>
                  <a:pt x="1871257" y="4491249"/>
                </a:lnTo>
                <a:cubicBezTo>
                  <a:pt x="1871257" y="4858491"/>
                  <a:pt x="1573548" y="5156200"/>
                  <a:pt x="1206306" y="5156200"/>
                </a:cubicBezTo>
                <a:lnTo>
                  <a:pt x="664951" y="5156200"/>
                </a:lnTo>
                <a:cubicBezTo>
                  <a:pt x="297709" y="5156200"/>
                  <a:pt x="0" y="4858491"/>
                  <a:pt x="0" y="4491249"/>
                </a:cubicBezTo>
                <a:lnTo>
                  <a:pt x="0" y="664951"/>
                </a:lnTo>
                <a:cubicBezTo>
                  <a:pt x="0" y="297709"/>
                  <a:pt x="297709" y="0"/>
                  <a:pt x="664951" y="0"/>
                </a:cubicBez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815177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4">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F711D1B4-C9DE-4EF3-8CD6-57F6F158A90E}"/>
              </a:ext>
            </a:extLst>
          </p:cNvPr>
          <p:cNvSpPr>
            <a:spLocks noGrp="1"/>
          </p:cNvSpPr>
          <p:nvPr>
            <p:ph type="pic" sz="quarter" idx="10"/>
          </p:nvPr>
        </p:nvSpPr>
        <p:spPr>
          <a:xfrm>
            <a:off x="9737947" y="-859631"/>
            <a:ext cx="4852987" cy="4852987"/>
          </a:xfrm>
          <a:custGeom>
            <a:avLst/>
            <a:gdLst>
              <a:gd name="connsiteX0" fmla="*/ 2426494 w 4852987"/>
              <a:gd name="connsiteY0" fmla="*/ 0 h 4852987"/>
              <a:gd name="connsiteX1" fmla="*/ 4852987 w 4852987"/>
              <a:gd name="connsiteY1" fmla="*/ 2426494 h 4852987"/>
              <a:gd name="connsiteX2" fmla="*/ 2426494 w 4852987"/>
              <a:gd name="connsiteY2" fmla="*/ 4852987 h 4852987"/>
              <a:gd name="connsiteX3" fmla="*/ 0 w 4852987"/>
              <a:gd name="connsiteY3" fmla="*/ 2426494 h 4852987"/>
            </a:gdLst>
            <a:ahLst/>
            <a:cxnLst>
              <a:cxn ang="0">
                <a:pos x="connsiteX0" y="connsiteY0"/>
              </a:cxn>
              <a:cxn ang="0">
                <a:pos x="connsiteX1" y="connsiteY1"/>
              </a:cxn>
              <a:cxn ang="0">
                <a:pos x="connsiteX2" y="connsiteY2"/>
              </a:cxn>
              <a:cxn ang="0">
                <a:pos x="connsiteX3" y="connsiteY3"/>
              </a:cxn>
            </a:cxnLst>
            <a:rect l="l" t="t" r="r" b="b"/>
            <a:pathLst>
              <a:path w="4852987" h="4852987">
                <a:moveTo>
                  <a:pt x="2426494" y="0"/>
                </a:moveTo>
                <a:lnTo>
                  <a:pt x="4852987" y="2426494"/>
                </a:lnTo>
                <a:lnTo>
                  <a:pt x="2426494" y="4852987"/>
                </a:lnTo>
                <a:lnTo>
                  <a:pt x="0" y="2426494"/>
                </a:lnTo>
                <a:close/>
              </a:path>
            </a:pathLst>
          </a:custGeom>
          <a:solidFill>
            <a:schemeClr val="bg1">
              <a:lumMod val="95000"/>
            </a:schemeClr>
          </a:solidFill>
        </p:spPr>
        <p:txBody>
          <a:bodyPr wrap="square">
            <a:noAutofit/>
          </a:bodyPr>
          <a:lstStyle/>
          <a:p>
            <a:endParaRPr lang="id-ID"/>
          </a:p>
        </p:txBody>
      </p:sp>
      <p:sp>
        <p:nvSpPr>
          <p:cNvPr id="14" name="Picture Placeholder 13">
            <a:extLst>
              <a:ext uri="{FF2B5EF4-FFF2-40B4-BE49-F238E27FC236}">
                <a16:creationId xmlns:a16="http://schemas.microsoft.com/office/drawing/2014/main" xmlns="" id="{CAF8BB0B-8851-45E2-9455-A5AD41BBF078}"/>
              </a:ext>
            </a:extLst>
          </p:cNvPr>
          <p:cNvSpPr>
            <a:spLocks noGrp="1"/>
          </p:cNvSpPr>
          <p:nvPr>
            <p:ph type="pic" sz="quarter" idx="11"/>
          </p:nvPr>
        </p:nvSpPr>
        <p:spPr>
          <a:xfrm>
            <a:off x="7140004" y="1795463"/>
            <a:ext cx="4852987" cy="4852987"/>
          </a:xfrm>
          <a:custGeom>
            <a:avLst/>
            <a:gdLst>
              <a:gd name="connsiteX0" fmla="*/ 2426494 w 4852987"/>
              <a:gd name="connsiteY0" fmla="*/ 0 h 4852987"/>
              <a:gd name="connsiteX1" fmla="*/ 4852987 w 4852987"/>
              <a:gd name="connsiteY1" fmla="*/ 2426494 h 4852987"/>
              <a:gd name="connsiteX2" fmla="*/ 2426494 w 4852987"/>
              <a:gd name="connsiteY2" fmla="*/ 4852987 h 4852987"/>
              <a:gd name="connsiteX3" fmla="*/ 0 w 4852987"/>
              <a:gd name="connsiteY3" fmla="*/ 2426494 h 4852987"/>
            </a:gdLst>
            <a:ahLst/>
            <a:cxnLst>
              <a:cxn ang="0">
                <a:pos x="connsiteX0" y="connsiteY0"/>
              </a:cxn>
              <a:cxn ang="0">
                <a:pos x="connsiteX1" y="connsiteY1"/>
              </a:cxn>
              <a:cxn ang="0">
                <a:pos x="connsiteX2" y="connsiteY2"/>
              </a:cxn>
              <a:cxn ang="0">
                <a:pos x="connsiteX3" y="connsiteY3"/>
              </a:cxn>
            </a:cxnLst>
            <a:rect l="l" t="t" r="r" b="b"/>
            <a:pathLst>
              <a:path w="4852987" h="4852987">
                <a:moveTo>
                  <a:pt x="2426494" y="0"/>
                </a:moveTo>
                <a:lnTo>
                  <a:pt x="4852987" y="2426494"/>
                </a:lnTo>
                <a:lnTo>
                  <a:pt x="2426494" y="4852987"/>
                </a:lnTo>
                <a:lnTo>
                  <a:pt x="0" y="2426494"/>
                </a:lnTo>
                <a:close/>
              </a:path>
            </a:pathLst>
          </a:custGeom>
          <a:solidFill>
            <a:schemeClr val="bg1">
              <a:lumMod val="95000"/>
            </a:schemeClr>
          </a:solidFill>
        </p:spPr>
        <p:txBody>
          <a:bodyPr wrap="square">
            <a:noAutofit/>
          </a:bodyPr>
          <a:lstStyle/>
          <a:p>
            <a:endParaRPr lang="id-ID"/>
          </a:p>
        </p:txBody>
      </p:sp>
      <p:sp>
        <p:nvSpPr>
          <p:cNvPr id="17" name="Picture Placeholder 16">
            <a:extLst>
              <a:ext uri="{FF2B5EF4-FFF2-40B4-BE49-F238E27FC236}">
                <a16:creationId xmlns:a16="http://schemas.microsoft.com/office/drawing/2014/main" xmlns="" id="{BA31B695-4662-42F0-932C-575D1205F86C}"/>
              </a:ext>
            </a:extLst>
          </p:cNvPr>
          <p:cNvSpPr>
            <a:spLocks noGrp="1"/>
          </p:cNvSpPr>
          <p:nvPr>
            <p:ph type="pic" sz="quarter" idx="12"/>
          </p:nvPr>
        </p:nvSpPr>
        <p:spPr>
          <a:xfrm>
            <a:off x="4503961" y="4431506"/>
            <a:ext cx="4852987" cy="4852987"/>
          </a:xfrm>
          <a:custGeom>
            <a:avLst/>
            <a:gdLst>
              <a:gd name="connsiteX0" fmla="*/ 2426494 w 4852987"/>
              <a:gd name="connsiteY0" fmla="*/ 0 h 4852987"/>
              <a:gd name="connsiteX1" fmla="*/ 4852987 w 4852987"/>
              <a:gd name="connsiteY1" fmla="*/ 2426494 h 4852987"/>
              <a:gd name="connsiteX2" fmla="*/ 2426494 w 4852987"/>
              <a:gd name="connsiteY2" fmla="*/ 4852987 h 4852987"/>
              <a:gd name="connsiteX3" fmla="*/ 0 w 4852987"/>
              <a:gd name="connsiteY3" fmla="*/ 2426494 h 4852987"/>
            </a:gdLst>
            <a:ahLst/>
            <a:cxnLst>
              <a:cxn ang="0">
                <a:pos x="connsiteX0" y="connsiteY0"/>
              </a:cxn>
              <a:cxn ang="0">
                <a:pos x="connsiteX1" y="connsiteY1"/>
              </a:cxn>
              <a:cxn ang="0">
                <a:pos x="connsiteX2" y="connsiteY2"/>
              </a:cxn>
              <a:cxn ang="0">
                <a:pos x="connsiteX3" y="connsiteY3"/>
              </a:cxn>
            </a:cxnLst>
            <a:rect l="l" t="t" r="r" b="b"/>
            <a:pathLst>
              <a:path w="4852987" h="4852987">
                <a:moveTo>
                  <a:pt x="2426494" y="0"/>
                </a:moveTo>
                <a:lnTo>
                  <a:pt x="4852987" y="2426494"/>
                </a:lnTo>
                <a:lnTo>
                  <a:pt x="2426494" y="4852987"/>
                </a:lnTo>
                <a:lnTo>
                  <a:pt x="0" y="2426494"/>
                </a:lnTo>
                <a:close/>
              </a:path>
            </a:pathLst>
          </a:custGeom>
          <a:solidFill>
            <a:schemeClr val="bg1">
              <a:lumMod val="95000"/>
            </a:schemeClr>
          </a:solidFill>
        </p:spPr>
        <p:txBody>
          <a:bodyPr wrap="square">
            <a:noAutofit/>
          </a:bodyPr>
          <a:lstStyle/>
          <a:p>
            <a:endParaRPr lang="id-ID"/>
          </a:p>
        </p:txBody>
      </p:sp>
      <p:sp>
        <p:nvSpPr>
          <p:cNvPr id="20" name="Picture Placeholder 19">
            <a:extLst>
              <a:ext uri="{FF2B5EF4-FFF2-40B4-BE49-F238E27FC236}">
                <a16:creationId xmlns:a16="http://schemas.microsoft.com/office/drawing/2014/main" xmlns="" id="{EAED2B5C-B9B0-4E54-ACC5-78111A421A88}"/>
              </a:ext>
            </a:extLst>
          </p:cNvPr>
          <p:cNvSpPr>
            <a:spLocks noGrp="1"/>
          </p:cNvSpPr>
          <p:nvPr>
            <p:ph type="pic" sz="quarter" idx="13"/>
          </p:nvPr>
        </p:nvSpPr>
        <p:spPr>
          <a:xfrm>
            <a:off x="9737947" y="4450557"/>
            <a:ext cx="4852987" cy="4852987"/>
          </a:xfrm>
          <a:custGeom>
            <a:avLst/>
            <a:gdLst>
              <a:gd name="connsiteX0" fmla="*/ 2426494 w 4852987"/>
              <a:gd name="connsiteY0" fmla="*/ 0 h 4852987"/>
              <a:gd name="connsiteX1" fmla="*/ 4852987 w 4852987"/>
              <a:gd name="connsiteY1" fmla="*/ 2426494 h 4852987"/>
              <a:gd name="connsiteX2" fmla="*/ 2426494 w 4852987"/>
              <a:gd name="connsiteY2" fmla="*/ 4852987 h 4852987"/>
              <a:gd name="connsiteX3" fmla="*/ 0 w 4852987"/>
              <a:gd name="connsiteY3" fmla="*/ 2426494 h 4852987"/>
            </a:gdLst>
            <a:ahLst/>
            <a:cxnLst>
              <a:cxn ang="0">
                <a:pos x="connsiteX0" y="connsiteY0"/>
              </a:cxn>
              <a:cxn ang="0">
                <a:pos x="connsiteX1" y="connsiteY1"/>
              </a:cxn>
              <a:cxn ang="0">
                <a:pos x="connsiteX2" y="connsiteY2"/>
              </a:cxn>
              <a:cxn ang="0">
                <a:pos x="connsiteX3" y="connsiteY3"/>
              </a:cxn>
            </a:cxnLst>
            <a:rect l="l" t="t" r="r" b="b"/>
            <a:pathLst>
              <a:path w="4852987" h="4852987">
                <a:moveTo>
                  <a:pt x="2426494" y="0"/>
                </a:moveTo>
                <a:lnTo>
                  <a:pt x="4852987" y="2426494"/>
                </a:lnTo>
                <a:lnTo>
                  <a:pt x="2426494" y="4852987"/>
                </a:lnTo>
                <a:lnTo>
                  <a:pt x="0" y="2426494"/>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4205638623"/>
      </p:ext>
    </p:extLst>
  </p:cSld>
  <p:clrMapOvr>
    <a:masterClrMapping/>
  </p:clrMapOvr>
  <p:transition xmlns:p14="http://schemas.microsoft.com/office/powerpoint/2010/mai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43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19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71F60C84-E86B-4A30-859E-8DBE4337A597}"/>
              </a:ext>
            </a:extLst>
          </p:cNvPr>
          <p:cNvSpPr>
            <a:spLocks noGrp="1"/>
          </p:cNvSpPr>
          <p:nvPr>
            <p:ph type="pic" sz="quarter" idx="10"/>
          </p:nvPr>
        </p:nvSpPr>
        <p:spPr>
          <a:xfrm>
            <a:off x="0" y="0"/>
            <a:ext cx="12192000"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val="3567648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xmlns="" id="{ED75BABE-3729-45C6-9E08-EF2CE5AF8721}"/>
              </a:ext>
            </a:extLst>
          </p:cNvPr>
          <p:cNvSpPr>
            <a:spLocks noGrp="1"/>
          </p:cNvSpPr>
          <p:nvPr>
            <p:ph type="pic" sz="quarter" idx="10"/>
          </p:nvPr>
        </p:nvSpPr>
        <p:spPr>
          <a:xfrm>
            <a:off x="-4190" y="0"/>
            <a:ext cx="3327038" cy="6645694"/>
          </a:xfrm>
          <a:custGeom>
            <a:avLst/>
            <a:gdLst>
              <a:gd name="connsiteX0" fmla="*/ 0 w 3327038"/>
              <a:gd name="connsiteY0" fmla="*/ 0 h 6645694"/>
              <a:gd name="connsiteX1" fmla="*/ 3327038 w 3327038"/>
              <a:gd name="connsiteY1" fmla="*/ 3318657 h 6645694"/>
              <a:gd name="connsiteX2" fmla="*/ 8381 w 3327038"/>
              <a:gd name="connsiteY2" fmla="*/ 6645694 h 6645694"/>
            </a:gdLst>
            <a:ahLst/>
            <a:cxnLst>
              <a:cxn ang="0">
                <a:pos x="connsiteX0" y="connsiteY0"/>
              </a:cxn>
              <a:cxn ang="0">
                <a:pos x="connsiteX1" y="connsiteY1"/>
              </a:cxn>
              <a:cxn ang="0">
                <a:pos x="connsiteX2" y="connsiteY2"/>
              </a:cxn>
            </a:cxnLst>
            <a:rect l="l" t="t" r="r" b="b"/>
            <a:pathLst>
              <a:path w="3327038" h="6645694">
                <a:moveTo>
                  <a:pt x="0" y="0"/>
                </a:moveTo>
                <a:lnTo>
                  <a:pt x="3327038" y="3318657"/>
                </a:lnTo>
                <a:lnTo>
                  <a:pt x="8381" y="6645694"/>
                </a:lnTo>
                <a:close/>
              </a:path>
            </a:pathLst>
          </a:custGeom>
          <a:solidFill>
            <a:schemeClr val="bg1">
              <a:lumMod val="95000"/>
            </a:schemeClr>
          </a:solidFill>
        </p:spPr>
        <p:txBody>
          <a:bodyPr wrap="square">
            <a:noAutofit/>
          </a:bodyPr>
          <a:lstStyle/>
          <a:p>
            <a:endParaRPr lang="id-ID"/>
          </a:p>
        </p:txBody>
      </p:sp>
      <p:sp>
        <p:nvSpPr>
          <p:cNvPr id="24" name="Picture Placeholder 23">
            <a:extLst>
              <a:ext uri="{FF2B5EF4-FFF2-40B4-BE49-F238E27FC236}">
                <a16:creationId xmlns:a16="http://schemas.microsoft.com/office/drawing/2014/main" xmlns="" id="{674FA823-D952-44CB-93E9-49EAE14473B4}"/>
              </a:ext>
            </a:extLst>
          </p:cNvPr>
          <p:cNvSpPr>
            <a:spLocks noGrp="1"/>
          </p:cNvSpPr>
          <p:nvPr>
            <p:ph type="pic" sz="quarter" idx="11"/>
          </p:nvPr>
        </p:nvSpPr>
        <p:spPr>
          <a:xfrm>
            <a:off x="212305" y="3534013"/>
            <a:ext cx="6645694" cy="3327063"/>
          </a:xfrm>
          <a:custGeom>
            <a:avLst/>
            <a:gdLst>
              <a:gd name="connsiteX0" fmla="*/ 3327062 w 6645694"/>
              <a:gd name="connsiteY0" fmla="*/ 0 h 3327063"/>
              <a:gd name="connsiteX1" fmla="*/ 6645694 w 6645694"/>
              <a:gd name="connsiteY1" fmla="*/ 3327063 h 3327063"/>
              <a:gd name="connsiteX2" fmla="*/ 0 w 6645694"/>
              <a:gd name="connsiteY2" fmla="*/ 3318633 h 3327063"/>
            </a:gdLst>
            <a:ahLst/>
            <a:cxnLst>
              <a:cxn ang="0">
                <a:pos x="connsiteX0" y="connsiteY0"/>
              </a:cxn>
              <a:cxn ang="0">
                <a:pos x="connsiteX1" y="connsiteY1"/>
              </a:cxn>
              <a:cxn ang="0">
                <a:pos x="connsiteX2" y="connsiteY2"/>
              </a:cxn>
            </a:cxnLst>
            <a:rect l="l" t="t" r="r" b="b"/>
            <a:pathLst>
              <a:path w="6645694" h="3327063">
                <a:moveTo>
                  <a:pt x="3327062" y="0"/>
                </a:moveTo>
                <a:lnTo>
                  <a:pt x="6645694" y="3327063"/>
                </a:lnTo>
                <a:lnTo>
                  <a:pt x="0" y="3318633"/>
                </a:lnTo>
                <a:close/>
              </a:path>
            </a:pathLst>
          </a:custGeom>
          <a:solidFill>
            <a:schemeClr val="bg1">
              <a:lumMod val="95000"/>
            </a:schemeClr>
          </a:solidFill>
        </p:spPr>
        <p:txBody>
          <a:bodyPr wrap="square">
            <a:noAutofit/>
          </a:bodyPr>
          <a:lstStyle/>
          <a:p>
            <a:endParaRPr lang="id-ID"/>
          </a:p>
        </p:txBody>
      </p:sp>
      <p:sp>
        <p:nvSpPr>
          <p:cNvPr id="12" name="Picture Placeholder 11">
            <a:extLst>
              <a:ext uri="{FF2B5EF4-FFF2-40B4-BE49-F238E27FC236}">
                <a16:creationId xmlns:a16="http://schemas.microsoft.com/office/drawing/2014/main" xmlns="" id="{CD6BB774-7670-42C6-8457-CC4F0C9BCAC3}"/>
              </a:ext>
            </a:extLst>
          </p:cNvPr>
          <p:cNvSpPr>
            <a:spLocks noGrp="1"/>
          </p:cNvSpPr>
          <p:nvPr>
            <p:ph type="pic" sz="quarter" idx="12"/>
          </p:nvPr>
        </p:nvSpPr>
        <p:spPr>
          <a:xfrm>
            <a:off x="8666748" y="0"/>
            <a:ext cx="3525252" cy="3525252"/>
          </a:xfrm>
          <a:custGeom>
            <a:avLst/>
            <a:gdLst>
              <a:gd name="connsiteX0" fmla="*/ 0 w 3525252"/>
              <a:gd name="connsiteY0" fmla="*/ 0 h 3525252"/>
              <a:gd name="connsiteX1" fmla="*/ 3525252 w 3525252"/>
              <a:gd name="connsiteY1" fmla="*/ 0 h 3525252"/>
              <a:gd name="connsiteX2" fmla="*/ 3525252 w 3525252"/>
              <a:gd name="connsiteY2" fmla="*/ 3525252 h 3525252"/>
            </a:gdLst>
            <a:ahLst/>
            <a:cxnLst>
              <a:cxn ang="0">
                <a:pos x="connsiteX0" y="connsiteY0"/>
              </a:cxn>
              <a:cxn ang="0">
                <a:pos x="connsiteX1" y="connsiteY1"/>
              </a:cxn>
              <a:cxn ang="0">
                <a:pos x="connsiteX2" y="connsiteY2"/>
              </a:cxn>
            </a:cxnLst>
            <a:rect l="l" t="t" r="r" b="b"/>
            <a:pathLst>
              <a:path w="3525252" h="3525252">
                <a:moveTo>
                  <a:pt x="0" y="0"/>
                </a:moveTo>
                <a:lnTo>
                  <a:pt x="3525252" y="0"/>
                </a:lnTo>
                <a:lnTo>
                  <a:pt x="3525252" y="3525252"/>
                </a:lnTo>
                <a:close/>
              </a:path>
            </a:pathLst>
          </a:custGeom>
          <a:solidFill>
            <a:schemeClr val="bg1">
              <a:lumMod val="95000"/>
            </a:schemeClr>
          </a:solidFill>
        </p:spPr>
        <p:txBody>
          <a:bodyPr wrap="square">
            <a:noAutofit/>
          </a:bodyPr>
          <a:lstStyle/>
          <a:p>
            <a:endParaRPr lang="id-ID"/>
          </a:p>
        </p:txBody>
      </p:sp>
    </p:spTree>
    <p:extLst>
      <p:ext uri="{BB962C8B-B14F-4D97-AF65-F5344CB8AC3E}">
        <p14:creationId xmlns:p14="http://schemas.microsoft.com/office/powerpoint/2010/main" val="4120507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640BC487-EEB6-4794-8B8F-FEFA249E68DA}"/>
              </a:ext>
            </a:extLst>
          </p:cNvPr>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105773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3139890-8CD8-4CCC-B8A7-77906FF203A5}"/>
              </a:ext>
            </a:extLst>
          </p:cNvPr>
          <p:cNvSpPr/>
          <p:nvPr userDrawn="1"/>
        </p:nvSpPr>
        <p:spPr>
          <a:xfrm>
            <a:off x="10277060" y="0"/>
            <a:ext cx="1914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Picture Placeholder 9">
            <a:extLst>
              <a:ext uri="{FF2B5EF4-FFF2-40B4-BE49-F238E27FC236}">
                <a16:creationId xmlns:a16="http://schemas.microsoft.com/office/drawing/2014/main" xmlns="" id="{364D5292-5156-4751-B053-0528A1D78192}"/>
              </a:ext>
            </a:extLst>
          </p:cNvPr>
          <p:cNvSpPr>
            <a:spLocks noGrp="1"/>
          </p:cNvSpPr>
          <p:nvPr>
            <p:ph type="pic" sz="quarter" idx="10"/>
          </p:nvPr>
        </p:nvSpPr>
        <p:spPr>
          <a:xfrm>
            <a:off x="984738" y="1415845"/>
            <a:ext cx="2171418" cy="3775587"/>
          </a:xfrm>
          <a:custGeom>
            <a:avLst/>
            <a:gdLst>
              <a:gd name="connsiteX0" fmla="*/ 0 w 2171418"/>
              <a:gd name="connsiteY0" fmla="*/ 0 h 3775587"/>
              <a:gd name="connsiteX1" fmla="*/ 2171418 w 2171418"/>
              <a:gd name="connsiteY1" fmla="*/ 0 h 3775587"/>
              <a:gd name="connsiteX2" fmla="*/ 2171418 w 2171418"/>
              <a:gd name="connsiteY2" fmla="*/ 3775587 h 3775587"/>
              <a:gd name="connsiteX3" fmla="*/ 0 w 2171418"/>
              <a:gd name="connsiteY3" fmla="*/ 3775587 h 3775587"/>
            </a:gdLst>
            <a:ahLst/>
            <a:cxnLst>
              <a:cxn ang="0">
                <a:pos x="connsiteX0" y="connsiteY0"/>
              </a:cxn>
              <a:cxn ang="0">
                <a:pos x="connsiteX1" y="connsiteY1"/>
              </a:cxn>
              <a:cxn ang="0">
                <a:pos x="connsiteX2" y="connsiteY2"/>
              </a:cxn>
              <a:cxn ang="0">
                <a:pos x="connsiteX3" y="connsiteY3"/>
              </a:cxn>
            </a:cxnLst>
            <a:rect l="l" t="t" r="r" b="b"/>
            <a:pathLst>
              <a:path w="2171418" h="3775587">
                <a:moveTo>
                  <a:pt x="0" y="0"/>
                </a:moveTo>
                <a:lnTo>
                  <a:pt x="2171418" y="0"/>
                </a:lnTo>
                <a:lnTo>
                  <a:pt x="2171418" y="3775587"/>
                </a:lnTo>
                <a:lnTo>
                  <a:pt x="0" y="3775587"/>
                </a:lnTo>
                <a:close/>
              </a:path>
            </a:pathLst>
          </a:custGeom>
          <a:solidFill>
            <a:schemeClr val="bg1">
              <a:lumMod val="95000"/>
            </a:schemeClr>
          </a:solidFill>
        </p:spPr>
        <p:txBody>
          <a:bodyPr wrap="square">
            <a:noAutofit/>
          </a:bodyPr>
          <a:lstStyle/>
          <a:p>
            <a:endParaRPr lang="en-US"/>
          </a:p>
        </p:txBody>
      </p:sp>
      <p:sp>
        <p:nvSpPr>
          <p:cNvPr id="13" name="Picture Placeholder 12">
            <a:extLst>
              <a:ext uri="{FF2B5EF4-FFF2-40B4-BE49-F238E27FC236}">
                <a16:creationId xmlns:a16="http://schemas.microsoft.com/office/drawing/2014/main" xmlns="" id="{92E1C3BE-F838-4D76-A843-C29CA7EA360C}"/>
              </a:ext>
            </a:extLst>
          </p:cNvPr>
          <p:cNvSpPr>
            <a:spLocks noGrp="1"/>
          </p:cNvSpPr>
          <p:nvPr>
            <p:ph type="pic" sz="quarter" idx="11"/>
          </p:nvPr>
        </p:nvSpPr>
        <p:spPr>
          <a:xfrm>
            <a:off x="9095478" y="3697963"/>
            <a:ext cx="2171418" cy="3775587"/>
          </a:xfrm>
          <a:custGeom>
            <a:avLst/>
            <a:gdLst>
              <a:gd name="connsiteX0" fmla="*/ 0 w 2171418"/>
              <a:gd name="connsiteY0" fmla="*/ 0 h 3775587"/>
              <a:gd name="connsiteX1" fmla="*/ 2171418 w 2171418"/>
              <a:gd name="connsiteY1" fmla="*/ 0 h 3775587"/>
              <a:gd name="connsiteX2" fmla="*/ 2171418 w 2171418"/>
              <a:gd name="connsiteY2" fmla="*/ 3775587 h 3775587"/>
              <a:gd name="connsiteX3" fmla="*/ 0 w 2171418"/>
              <a:gd name="connsiteY3" fmla="*/ 3775587 h 3775587"/>
            </a:gdLst>
            <a:ahLst/>
            <a:cxnLst>
              <a:cxn ang="0">
                <a:pos x="connsiteX0" y="connsiteY0"/>
              </a:cxn>
              <a:cxn ang="0">
                <a:pos x="connsiteX1" y="connsiteY1"/>
              </a:cxn>
              <a:cxn ang="0">
                <a:pos x="connsiteX2" y="connsiteY2"/>
              </a:cxn>
              <a:cxn ang="0">
                <a:pos x="connsiteX3" y="connsiteY3"/>
              </a:cxn>
            </a:cxnLst>
            <a:rect l="l" t="t" r="r" b="b"/>
            <a:pathLst>
              <a:path w="2171418" h="3775587">
                <a:moveTo>
                  <a:pt x="0" y="0"/>
                </a:moveTo>
                <a:lnTo>
                  <a:pt x="2171418" y="0"/>
                </a:lnTo>
                <a:lnTo>
                  <a:pt x="2171418" y="3775587"/>
                </a:lnTo>
                <a:lnTo>
                  <a:pt x="0" y="3775587"/>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68948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AD029C7-BF7F-446F-9265-CD0C903F2A37}"/>
              </a:ext>
            </a:extLst>
          </p:cNvPr>
          <p:cNvSpPr/>
          <p:nvPr userDrawn="1"/>
        </p:nvSpPr>
        <p:spPr>
          <a:xfrm>
            <a:off x="0" y="3657600"/>
            <a:ext cx="12192000" cy="2495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Picture Placeholder 10">
            <a:extLst>
              <a:ext uri="{FF2B5EF4-FFF2-40B4-BE49-F238E27FC236}">
                <a16:creationId xmlns:a16="http://schemas.microsoft.com/office/drawing/2014/main" xmlns="" id="{5EC04205-E892-4C37-816E-E6299B4F444E}"/>
              </a:ext>
            </a:extLst>
          </p:cNvPr>
          <p:cNvSpPr>
            <a:spLocks noGrp="1"/>
          </p:cNvSpPr>
          <p:nvPr>
            <p:ph type="pic" sz="quarter" idx="10"/>
          </p:nvPr>
        </p:nvSpPr>
        <p:spPr>
          <a:xfrm>
            <a:off x="1401232" y="2981325"/>
            <a:ext cx="3437467" cy="3867150"/>
          </a:xfrm>
          <a:custGeom>
            <a:avLst/>
            <a:gdLst>
              <a:gd name="connsiteX0" fmla="*/ 0 w 3437467"/>
              <a:gd name="connsiteY0" fmla="*/ 0 h 3867150"/>
              <a:gd name="connsiteX1" fmla="*/ 3437467 w 3437467"/>
              <a:gd name="connsiteY1" fmla="*/ 0 h 3867150"/>
              <a:gd name="connsiteX2" fmla="*/ 3437467 w 3437467"/>
              <a:gd name="connsiteY2" fmla="*/ 3867150 h 3867150"/>
              <a:gd name="connsiteX3" fmla="*/ 0 w 3437467"/>
              <a:gd name="connsiteY3" fmla="*/ 3867150 h 3867150"/>
            </a:gdLst>
            <a:ahLst/>
            <a:cxnLst>
              <a:cxn ang="0">
                <a:pos x="connsiteX0" y="connsiteY0"/>
              </a:cxn>
              <a:cxn ang="0">
                <a:pos x="connsiteX1" y="connsiteY1"/>
              </a:cxn>
              <a:cxn ang="0">
                <a:pos x="connsiteX2" y="connsiteY2"/>
              </a:cxn>
              <a:cxn ang="0">
                <a:pos x="connsiteX3" y="connsiteY3"/>
              </a:cxn>
            </a:cxnLst>
            <a:rect l="l" t="t" r="r" b="b"/>
            <a:pathLst>
              <a:path w="3437467" h="3867150">
                <a:moveTo>
                  <a:pt x="0" y="0"/>
                </a:moveTo>
                <a:lnTo>
                  <a:pt x="3437467" y="0"/>
                </a:lnTo>
                <a:lnTo>
                  <a:pt x="3437467" y="3867150"/>
                </a:lnTo>
                <a:lnTo>
                  <a:pt x="0" y="3867150"/>
                </a:lnTo>
                <a:close/>
              </a:path>
            </a:pathLst>
          </a:custGeom>
          <a:solidFill>
            <a:schemeClr val="bg1">
              <a:lumMod val="9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xmlns="" id="{7643F70F-CBF6-489E-B0B8-F73B4C46015C}"/>
              </a:ext>
            </a:extLst>
          </p:cNvPr>
          <p:cNvSpPr>
            <a:spLocks noGrp="1"/>
          </p:cNvSpPr>
          <p:nvPr>
            <p:ph type="pic" sz="quarter" idx="11"/>
          </p:nvPr>
        </p:nvSpPr>
        <p:spPr>
          <a:xfrm>
            <a:off x="5077882" y="2981325"/>
            <a:ext cx="3437467" cy="3867150"/>
          </a:xfrm>
          <a:custGeom>
            <a:avLst/>
            <a:gdLst>
              <a:gd name="connsiteX0" fmla="*/ 0 w 3437467"/>
              <a:gd name="connsiteY0" fmla="*/ 0 h 3867150"/>
              <a:gd name="connsiteX1" fmla="*/ 3437467 w 3437467"/>
              <a:gd name="connsiteY1" fmla="*/ 0 h 3867150"/>
              <a:gd name="connsiteX2" fmla="*/ 3437467 w 3437467"/>
              <a:gd name="connsiteY2" fmla="*/ 3867150 h 3867150"/>
              <a:gd name="connsiteX3" fmla="*/ 0 w 3437467"/>
              <a:gd name="connsiteY3" fmla="*/ 3867150 h 3867150"/>
            </a:gdLst>
            <a:ahLst/>
            <a:cxnLst>
              <a:cxn ang="0">
                <a:pos x="connsiteX0" y="connsiteY0"/>
              </a:cxn>
              <a:cxn ang="0">
                <a:pos x="connsiteX1" y="connsiteY1"/>
              </a:cxn>
              <a:cxn ang="0">
                <a:pos x="connsiteX2" y="connsiteY2"/>
              </a:cxn>
              <a:cxn ang="0">
                <a:pos x="connsiteX3" y="connsiteY3"/>
              </a:cxn>
            </a:cxnLst>
            <a:rect l="l" t="t" r="r" b="b"/>
            <a:pathLst>
              <a:path w="3437467" h="3867150">
                <a:moveTo>
                  <a:pt x="0" y="0"/>
                </a:moveTo>
                <a:lnTo>
                  <a:pt x="3437467" y="0"/>
                </a:lnTo>
                <a:lnTo>
                  <a:pt x="3437467" y="3867150"/>
                </a:lnTo>
                <a:lnTo>
                  <a:pt x="0" y="3867150"/>
                </a:lnTo>
                <a:close/>
              </a:path>
            </a:pathLst>
          </a:custGeom>
          <a:solidFill>
            <a:schemeClr val="bg1">
              <a:lumMod val="95000"/>
            </a:schemeClr>
          </a:solidFill>
        </p:spPr>
        <p:txBody>
          <a:bodyPr wrap="square">
            <a:noAutofit/>
          </a:bodyPr>
          <a:lstStyle/>
          <a:p>
            <a:endParaRPr lang="en-US"/>
          </a:p>
        </p:txBody>
      </p:sp>
      <p:sp>
        <p:nvSpPr>
          <p:cNvPr id="17" name="Picture Placeholder 16">
            <a:extLst>
              <a:ext uri="{FF2B5EF4-FFF2-40B4-BE49-F238E27FC236}">
                <a16:creationId xmlns:a16="http://schemas.microsoft.com/office/drawing/2014/main" xmlns="" id="{4A56CF8C-BC61-4EEF-9915-F69EE13276E7}"/>
              </a:ext>
            </a:extLst>
          </p:cNvPr>
          <p:cNvSpPr>
            <a:spLocks noGrp="1"/>
          </p:cNvSpPr>
          <p:nvPr>
            <p:ph type="pic" sz="quarter" idx="12"/>
          </p:nvPr>
        </p:nvSpPr>
        <p:spPr>
          <a:xfrm>
            <a:off x="8754532" y="2990850"/>
            <a:ext cx="3437467" cy="3867150"/>
          </a:xfrm>
          <a:custGeom>
            <a:avLst/>
            <a:gdLst>
              <a:gd name="connsiteX0" fmla="*/ 0 w 3437467"/>
              <a:gd name="connsiteY0" fmla="*/ 0 h 3867150"/>
              <a:gd name="connsiteX1" fmla="*/ 3437467 w 3437467"/>
              <a:gd name="connsiteY1" fmla="*/ 0 h 3867150"/>
              <a:gd name="connsiteX2" fmla="*/ 3437467 w 3437467"/>
              <a:gd name="connsiteY2" fmla="*/ 3867150 h 3867150"/>
              <a:gd name="connsiteX3" fmla="*/ 0 w 3437467"/>
              <a:gd name="connsiteY3" fmla="*/ 3867150 h 3867150"/>
            </a:gdLst>
            <a:ahLst/>
            <a:cxnLst>
              <a:cxn ang="0">
                <a:pos x="connsiteX0" y="connsiteY0"/>
              </a:cxn>
              <a:cxn ang="0">
                <a:pos x="connsiteX1" y="connsiteY1"/>
              </a:cxn>
              <a:cxn ang="0">
                <a:pos x="connsiteX2" y="connsiteY2"/>
              </a:cxn>
              <a:cxn ang="0">
                <a:pos x="connsiteX3" y="connsiteY3"/>
              </a:cxn>
            </a:cxnLst>
            <a:rect l="l" t="t" r="r" b="b"/>
            <a:pathLst>
              <a:path w="3437467" h="3867150">
                <a:moveTo>
                  <a:pt x="0" y="0"/>
                </a:moveTo>
                <a:lnTo>
                  <a:pt x="3437467" y="0"/>
                </a:lnTo>
                <a:lnTo>
                  <a:pt x="3437467" y="3867150"/>
                </a:lnTo>
                <a:lnTo>
                  <a:pt x="0" y="386715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649193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E5C41BBB-0683-4DE4-9DE3-4694A1629ECA}"/>
              </a:ext>
            </a:extLst>
          </p:cNvPr>
          <p:cNvSpPr>
            <a:spLocks noGrp="1"/>
          </p:cNvSpPr>
          <p:nvPr>
            <p:ph type="pic" sz="quarter" idx="10"/>
          </p:nvPr>
        </p:nvSpPr>
        <p:spPr>
          <a:xfrm>
            <a:off x="5378181" y="568429"/>
            <a:ext cx="5989443" cy="5254230"/>
          </a:xfrm>
          <a:custGeom>
            <a:avLst/>
            <a:gdLst>
              <a:gd name="connsiteX0" fmla="*/ 5296374 w 5989443"/>
              <a:gd name="connsiteY0" fmla="*/ 2882386 h 5254230"/>
              <a:gd name="connsiteX1" fmla="*/ 5548390 w 5989443"/>
              <a:gd name="connsiteY1" fmla="*/ 3134403 h 5254230"/>
              <a:gd name="connsiteX2" fmla="*/ 3544354 w 5989443"/>
              <a:gd name="connsiteY2" fmla="*/ 5138439 h 5254230"/>
              <a:gd name="connsiteX3" fmla="*/ 3292337 w 5989443"/>
              <a:gd name="connsiteY3" fmla="*/ 4886423 h 5254230"/>
              <a:gd name="connsiteX4" fmla="*/ 5737426 w 5989443"/>
              <a:gd name="connsiteY4" fmla="*/ 1833529 h 5254230"/>
              <a:gd name="connsiteX5" fmla="*/ 5989443 w 5989443"/>
              <a:gd name="connsiteY5" fmla="*/ 2085546 h 5254230"/>
              <a:gd name="connsiteX6" fmla="*/ 2820759 w 5989443"/>
              <a:gd name="connsiteY6" fmla="*/ 5254230 h 5254230"/>
              <a:gd name="connsiteX7" fmla="*/ 2568743 w 5989443"/>
              <a:gd name="connsiteY7" fmla="*/ 5002213 h 5254230"/>
              <a:gd name="connsiteX8" fmla="*/ 3168684 w 5989443"/>
              <a:gd name="connsiteY8" fmla="*/ 1363252 h 5254230"/>
              <a:gd name="connsiteX9" fmla="*/ 3420700 w 5989443"/>
              <a:gd name="connsiteY9" fmla="*/ 1615268 h 5254230"/>
              <a:gd name="connsiteX10" fmla="*/ 252017 w 5989443"/>
              <a:gd name="connsiteY10" fmla="*/ 4783952 h 5254230"/>
              <a:gd name="connsiteX11" fmla="*/ 0 w 5989443"/>
              <a:gd name="connsiteY11" fmla="*/ 4531935 h 5254230"/>
              <a:gd name="connsiteX12" fmla="*/ 3871295 w 5989443"/>
              <a:gd name="connsiteY12" fmla="*/ 1268444 h 5254230"/>
              <a:gd name="connsiteX13" fmla="*/ 4123312 w 5989443"/>
              <a:gd name="connsiteY13" fmla="*/ 1520461 h 5254230"/>
              <a:gd name="connsiteX14" fmla="*/ 954628 w 5989443"/>
              <a:gd name="connsiteY14" fmla="*/ 4689144 h 5254230"/>
              <a:gd name="connsiteX15" fmla="*/ 702612 w 5989443"/>
              <a:gd name="connsiteY15" fmla="*/ 4437128 h 5254230"/>
              <a:gd name="connsiteX16" fmla="*/ 5722064 w 5989443"/>
              <a:gd name="connsiteY16" fmla="*/ 1241087 h 5254230"/>
              <a:gd name="connsiteX17" fmla="*/ 5974081 w 5989443"/>
              <a:gd name="connsiteY17" fmla="*/ 1493104 h 5254230"/>
              <a:gd name="connsiteX18" fmla="*/ 2805397 w 5989443"/>
              <a:gd name="connsiteY18" fmla="*/ 4661788 h 5254230"/>
              <a:gd name="connsiteX19" fmla="*/ 2553380 w 5989443"/>
              <a:gd name="connsiteY19" fmla="*/ 4409771 h 5254230"/>
              <a:gd name="connsiteX20" fmla="*/ 5129622 w 5989443"/>
              <a:gd name="connsiteY20" fmla="*/ 1225725 h 5254230"/>
              <a:gd name="connsiteX21" fmla="*/ 5381639 w 5989443"/>
              <a:gd name="connsiteY21" fmla="*/ 1477742 h 5254230"/>
              <a:gd name="connsiteX22" fmla="*/ 2212955 w 5989443"/>
              <a:gd name="connsiteY22" fmla="*/ 4646425 h 5254230"/>
              <a:gd name="connsiteX23" fmla="*/ 1960939 w 5989443"/>
              <a:gd name="connsiteY23" fmla="*/ 4394409 h 5254230"/>
              <a:gd name="connsiteX24" fmla="*/ 4531935 w 5989443"/>
              <a:gd name="connsiteY24" fmla="*/ 1215608 h 5254230"/>
              <a:gd name="connsiteX25" fmla="*/ 4783952 w 5989443"/>
              <a:gd name="connsiteY25" fmla="*/ 1467625 h 5254230"/>
              <a:gd name="connsiteX26" fmla="*/ 1615268 w 5989443"/>
              <a:gd name="connsiteY26" fmla="*/ 4636309 h 5254230"/>
              <a:gd name="connsiteX27" fmla="*/ 1363251 w 5989443"/>
              <a:gd name="connsiteY27" fmla="*/ 4384292 h 5254230"/>
              <a:gd name="connsiteX28" fmla="*/ 3263490 w 5989443"/>
              <a:gd name="connsiteY28" fmla="*/ 660641 h 5254230"/>
              <a:gd name="connsiteX29" fmla="*/ 3515507 w 5989443"/>
              <a:gd name="connsiteY29" fmla="*/ 912657 h 5254230"/>
              <a:gd name="connsiteX30" fmla="*/ 346823 w 5989443"/>
              <a:gd name="connsiteY30" fmla="*/ 4081341 h 5254230"/>
              <a:gd name="connsiteX31" fmla="*/ 94807 w 5989443"/>
              <a:gd name="connsiteY31" fmla="*/ 3829324 h 5254230"/>
              <a:gd name="connsiteX32" fmla="*/ 2256977 w 5989443"/>
              <a:gd name="connsiteY32" fmla="*/ 451545 h 5254230"/>
              <a:gd name="connsiteX33" fmla="*/ 2508994 w 5989443"/>
              <a:gd name="connsiteY33" fmla="*/ 703562 h 5254230"/>
              <a:gd name="connsiteX34" fmla="*/ 504958 w 5989443"/>
              <a:gd name="connsiteY34" fmla="*/ 2707598 h 5254230"/>
              <a:gd name="connsiteX35" fmla="*/ 252941 w 5989443"/>
              <a:gd name="connsiteY35" fmla="*/ 2455582 h 5254230"/>
              <a:gd name="connsiteX36" fmla="*/ 3316327 w 5989443"/>
              <a:gd name="connsiteY36" fmla="*/ 0 h 5254230"/>
              <a:gd name="connsiteX37" fmla="*/ 3568344 w 5989443"/>
              <a:gd name="connsiteY37" fmla="*/ 252017 h 5254230"/>
              <a:gd name="connsiteX38" fmla="*/ 399660 w 5989443"/>
              <a:gd name="connsiteY38" fmla="*/ 3420700 h 5254230"/>
              <a:gd name="connsiteX39" fmla="*/ 147643 w 5989443"/>
              <a:gd name="connsiteY39" fmla="*/ 3168684 h 525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89443" h="5254230">
                <a:moveTo>
                  <a:pt x="5296374" y="2882386"/>
                </a:moveTo>
                <a:lnTo>
                  <a:pt x="5548390" y="3134403"/>
                </a:lnTo>
                <a:lnTo>
                  <a:pt x="3544354" y="5138439"/>
                </a:lnTo>
                <a:lnTo>
                  <a:pt x="3292337" y="4886423"/>
                </a:lnTo>
                <a:close/>
                <a:moveTo>
                  <a:pt x="5737426" y="1833529"/>
                </a:moveTo>
                <a:lnTo>
                  <a:pt x="5989443" y="2085546"/>
                </a:lnTo>
                <a:lnTo>
                  <a:pt x="2820759" y="5254230"/>
                </a:lnTo>
                <a:lnTo>
                  <a:pt x="2568743" y="5002213"/>
                </a:lnTo>
                <a:close/>
                <a:moveTo>
                  <a:pt x="3168684" y="1363252"/>
                </a:moveTo>
                <a:lnTo>
                  <a:pt x="3420700" y="1615268"/>
                </a:lnTo>
                <a:lnTo>
                  <a:pt x="252017" y="4783952"/>
                </a:lnTo>
                <a:lnTo>
                  <a:pt x="0" y="4531935"/>
                </a:lnTo>
                <a:close/>
                <a:moveTo>
                  <a:pt x="3871295" y="1268444"/>
                </a:moveTo>
                <a:lnTo>
                  <a:pt x="4123312" y="1520461"/>
                </a:lnTo>
                <a:lnTo>
                  <a:pt x="954628" y="4689144"/>
                </a:lnTo>
                <a:lnTo>
                  <a:pt x="702612" y="4437128"/>
                </a:lnTo>
                <a:close/>
                <a:moveTo>
                  <a:pt x="5722064" y="1241087"/>
                </a:moveTo>
                <a:lnTo>
                  <a:pt x="5974081" y="1493104"/>
                </a:lnTo>
                <a:lnTo>
                  <a:pt x="2805397" y="4661788"/>
                </a:lnTo>
                <a:lnTo>
                  <a:pt x="2553380" y="4409771"/>
                </a:lnTo>
                <a:close/>
                <a:moveTo>
                  <a:pt x="5129622" y="1225725"/>
                </a:moveTo>
                <a:lnTo>
                  <a:pt x="5381639" y="1477742"/>
                </a:lnTo>
                <a:lnTo>
                  <a:pt x="2212955" y="4646425"/>
                </a:lnTo>
                <a:lnTo>
                  <a:pt x="1960939" y="4394409"/>
                </a:lnTo>
                <a:close/>
                <a:moveTo>
                  <a:pt x="4531935" y="1215608"/>
                </a:moveTo>
                <a:lnTo>
                  <a:pt x="4783952" y="1467625"/>
                </a:lnTo>
                <a:lnTo>
                  <a:pt x="1615268" y="4636309"/>
                </a:lnTo>
                <a:lnTo>
                  <a:pt x="1363251" y="4384292"/>
                </a:lnTo>
                <a:close/>
                <a:moveTo>
                  <a:pt x="3263490" y="660641"/>
                </a:moveTo>
                <a:lnTo>
                  <a:pt x="3515507" y="912657"/>
                </a:lnTo>
                <a:lnTo>
                  <a:pt x="346823" y="4081341"/>
                </a:lnTo>
                <a:lnTo>
                  <a:pt x="94807" y="3829324"/>
                </a:lnTo>
                <a:close/>
                <a:moveTo>
                  <a:pt x="2256977" y="451545"/>
                </a:moveTo>
                <a:lnTo>
                  <a:pt x="2508994" y="703562"/>
                </a:lnTo>
                <a:lnTo>
                  <a:pt x="504958" y="2707598"/>
                </a:lnTo>
                <a:lnTo>
                  <a:pt x="252941" y="2455582"/>
                </a:lnTo>
                <a:close/>
                <a:moveTo>
                  <a:pt x="3316327" y="0"/>
                </a:moveTo>
                <a:lnTo>
                  <a:pt x="3568344" y="252017"/>
                </a:lnTo>
                <a:lnTo>
                  <a:pt x="399660" y="3420700"/>
                </a:lnTo>
                <a:lnTo>
                  <a:pt x="147643" y="3168684"/>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909321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37E93B0-62B7-471D-ADDD-79CA64761FE5}"/>
              </a:ext>
            </a:extLst>
          </p:cNvPr>
          <p:cNvSpPr/>
          <p:nvPr userDrawn="1"/>
        </p:nvSpPr>
        <p:spPr>
          <a:xfrm>
            <a:off x="0" y="3352800"/>
            <a:ext cx="12192000" cy="2495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icture Placeholder 12">
            <a:extLst>
              <a:ext uri="{FF2B5EF4-FFF2-40B4-BE49-F238E27FC236}">
                <a16:creationId xmlns:a16="http://schemas.microsoft.com/office/drawing/2014/main" xmlns="" id="{749FCFE8-12BE-4030-8F77-B674DCBAA263}"/>
              </a:ext>
            </a:extLst>
          </p:cNvPr>
          <p:cNvSpPr>
            <a:spLocks noGrp="1"/>
          </p:cNvSpPr>
          <p:nvPr>
            <p:ph type="pic" sz="quarter" idx="10"/>
          </p:nvPr>
        </p:nvSpPr>
        <p:spPr>
          <a:xfrm>
            <a:off x="1401233" y="2352675"/>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
        <p:nvSpPr>
          <p:cNvPr id="16" name="Picture Placeholder 15">
            <a:extLst>
              <a:ext uri="{FF2B5EF4-FFF2-40B4-BE49-F238E27FC236}">
                <a16:creationId xmlns:a16="http://schemas.microsoft.com/office/drawing/2014/main" xmlns="" id="{FCD01F02-FDA6-4128-94CF-3CD703665DE8}"/>
              </a:ext>
            </a:extLst>
          </p:cNvPr>
          <p:cNvSpPr>
            <a:spLocks noGrp="1"/>
          </p:cNvSpPr>
          <p:nvPr>
            <p:ph type="pic" sz="quarter" idx="11"/>
          </p:nvPr>
        </p:nvSpPr>
        <p:spPr>
          <a:xfrm>
            <a:off x="5077883" y="2352674"/>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xmlns="" id="{A273E245-9A3C-42A8-AE7F-03E0768CDF6D}"/>
              </a:ext>
            </a:extLst>
          </p:cNvPr>
          <p:cNvSpPr>
            <a:spLocks noGrp="1"/>
          </p:cNvSpPr>
          <p:nvPr>
            <p:ph type="pic" sz="quarter" idx="12"/>
          </p:nvPr>
        </p:nvSpPr>
        <p:spPr>
          <a:xfrm>
            <a:off x="8754533" y="2362200"/>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
        <p:nvSpPr>
          <p:cNvPr id="22" name="Picture Placeholder 21">
            <a:extLst>
              <a:ext uri="{FF2B5EF4-FFF2-40B4-BE49-F238E27FC236}">
                <a16:creationId xmlns:a16="http://schemas.microsoft.com/office/drawing/2014/main" xmlns="" id="{7BC9F24B-BD03-4B89-B16A-4749096C5952}"/>
              </a:ext>
            </a:extLst>
          </p:cNvPr>
          <p:cNvSpPr>
            <a:spLocks noGrp="1"/>
          </p:cNvSpPr>
          <p:nvPr>
            <p:ph type="pic" sz="quarter" idx="13"/>
          </p:nvPr>
        </p:nvSpPr>
        <p:spPr>
          <a:xfrm>
            <a:off x="5077882" y="4714875"/>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xmlns="" id="{DA2EC2E8-8575-46A8-9FE4-90AAD0772946}"/>
              </a:ext>
            </a:extLst>
          </p:cNvPr>
          <p:cNvSpPr>
            <a:spLocks noGrp="1"/>
          </p:cNvSpPr>
          <p:nvPr>
            <p:ph type="pic" sz="quarter" idx="14"/>
          </p:nvPr>
        </p:nvSpPr>
        <p:spPr>
          <a:xfrm>
            <a:off x="8754532" y="4724400"/>
            <a:ext cx="3437467" cy="2133600"/>
          </a:xfrm>
          <a:custGeom>
            <a:avLst/>
            <a:gdLst>
              <a:gd name="connsiteX0" fmla="*/ 0 w 3437467"/>
              <a:gd name="connsiteY0" fmla="*/ 0 h 2133600"/>
              <a:gd name="connsiteX1" fmla="*/ 3437467 w 3437467"/>
              <a:gd name="connsiteY1" fmla="*/ 0 h 2133600"/>
              <a:gd name="connsiteX2" fmla="*/ 3437467 w 3437467"/>
              <a:gd name="connsiteY2" fmla="*/ 2133600 h 2133600"/>
              <a:gd name="connsiteX3" fmla="*/ 0 w 3437467"/>
              <a:gd name="connsiteY3" fmla="*/ 2133600 h 2133600"/>
            </a:gdLst>
            <a:ahLst/>
            <a:cxnLst>
              <a:cxn ang="0">
                <a:pos x="connsiteX0" y="connsiteY0"/>
              </a:cxn>
              <a:cxn ang="0">
                <a:pos x="connsiteX1" y="connsiteY1"/>
              </a:cxn>
              <a:cxn ang="0">
                <a:pos x="connsiteX2" y="connsiteY2"/>
              </a:cxn>
              <a:cxn ang="0">
                <a:pos x="connsiteX3" y="connsiteY3"/>
              </a:cxn>
            </a:cxnLst>
            <a:rect l="l" t="t" r="r" b="b"/>
            <a:pathLst>
              <a:path w="3437467" h="2133600">
                <a:moveTo>
                  <a:pt x="0" y="0"/>
                </a:moveTo>
                <a:lnTo>
                  <a:pt x="3437467" y="0"/>
                </a:lnTo>
                <a:lnTo>
                  <a:pt x="3437467" y="2133600"/>
                </a:lnTo>
                <a:lnTo>
                  <a:pt x="0" y="21336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814241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3C009E8E-2AE0-4F53-B5E1-DB7832CDDB1F}"/>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88773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BDF72426-A3FE-40CC-B23F-2DBA2F22FC10}"/>
              </a:ext>
            </a:extLst>
          </p:cNvPr>
          <p:cNvSpPr>
            <a:spLocks noGrp="1"/>
          </p:cNvSpPr>
          <p:nvPr>
            <p:ph type="pic" sz="quarter" idx="10"/>
          </p:nvPr>
        </p:nvSpPr>
        <p:spPr>
          <a:xfrm>
            <a:off x="5772148" y="900112"/>
            <a:ext cx="5257801" cy="5057774"/>
          </a:xfrm>
          <a:custGeom>
            <a:avLst/>
            <a:gdLst>
              <a:gd name="connsiteX0" fmla="*/ 2148968 w 5257801"/>
              <a:gd name="connsiteY0" fmla="*/ 3913060 h 5057774"/>
              <a:gd name="connsiteX1" fmla="*/ 5257801 w 5257801"/>
              <a:gd name="connsiteY1" fmla="*/ 3913060 h 5057774"/>
              <a:gd name="connsiteX2" fmla="*/ 5257801 w 5257801"/>
              <a:gd name="connsiteY2" fmla="*/ 5057774 h 5057774"/>
              <a:gd name="connsiteX3" fmla="*/ 2148968 w 5257801"/>
              <a:gd name="connsiteY3" fmla="*/ 5057774 h 5057774"/>
              <a:gd name="connsiteX4" fmla="*/ 806676 w 5257801"/>
              <a:gd name="connsiteY4" fmla="*/ 3913059 h 5057774"/>
              <a:gd name="connsiteX5" fmla="*/ 2061646 w 5257801"/>
              <a:gd name="connsiteY5" fmla="*/ 3913059 h 5057774"/>
              <a:gd name="connsiteX6" fmla="*/ 2061646 w 5257801"/>
              <a:gd name="connsiteY6" fmla="*/ 5057774 h 5057774"/>
              <a:gd name="connsiteX7" fmla="*/ 806676 w 5257801"/>
              <a:gd name="connsiteY7" fmla="*/ 5057774 h 5057774"/>
              <a:gd name="connsiteX8" fmla="*/ 331313 w 5257801"/>
              <a:gd name="connsiteY8" fmla="*/ 2608707 h 5057774"/>
              <a:gd name="connsiteX9" fmla="*/ 3440146 w 5257801"/>
              <a:gd name="connsiteY9" fmla="*/ 2608707 h 5057774"/>
              <a:gd name="connsiteX10" fmla="*/ 3440146 w 5257801"/>
              <a:gd name="connsiteY10" fmla="*/ 3753421 h 5057774"/>
              <a:gd name="connsiteX11" fmla="*/ 331313 w 5257801"/>
              <a:gd name="connsiteY11" fmla="*/ 3753421 h 5057774"/>
              <a:gd name="connsiteX12" fmla="*/ 3527468 w 5257801"/>
              <a:gd name="connsiteY12" fmla="*/ 2608706 h 5057774"/>
              <a:gd name="connsiteX13" fmla="*/ 4782438 w 5257801"/>
              <a:gd name="connsiteY13" fmla="*/ 2608706 h 5057774"/>
              <a:gd name="connsiteX14" fmla="*/ 4782438 w 5257801"/>
              <a:gd name="connsiteY14" fmla="*/ 3753420 h 5057774"/>
              <a:gd name="connsiteX15" fmla="*/ 3527468 w 5257801"/>
              <a:gd name="connsiteY15" fmla="*/ 3753420 h 5057774"/>
              <a:gd name="connsiteX16" fmla="*/ 1342292 w 5257801"/>
              <a:gd name="connsiteY16" fmla="*/ 1304354 h 5057774"/>
              <a:gd name="connsiteX17" fmla="*/ 4451125 w 5257801"/>
              <a:gd name="connsiteY17" fmla="*/ 1304354 h 5057774"/>
              <a:gd name="connsiteX18" fmla="*/ 4451125 w 5257801"/>
              <a:gd name="connsiteY18" fmla="*/ 2449069 h 5057774"/>
              <a:gd name="connsiteX19" fmla="*/ 1342292 w 5257801"/>
              <a:gd name="connsiteY19" fmla="*/ 2449069 h 5057774"/>
              <a:gd name="connsiteX20" fmla="*/ 0 w 5257801"/>
              <a:gd name="connsiteY20" fmla="*/ 1304353 h 5057774"/>
              <a:gd name="connsiteX21" fmla="*/ 1254970 w 5257801"/>
              <a:gd name="connsiteY21" fmla="*/ 1304353 h 5057774"/>
              <a:gd name="connsiteX22" fmla="*/ 1254970 w 5257801"/>
              <a:gd name="connsiteY22" fmla="*/ 2449067 h 5057774"/>
              <a:gd name="connsiteX23" fmla="*/ 0 w 5257801"/>
              <a:gd name="connsiteY23" fmla="*/ 2449067 h 5057774"/>
              <a:gd name="connsiteX24" fmla="*/ 806675 w 5257801"/>
              <a:gd name="connsiteY24" fmla="*/ 1 h 5057774"/>
              <a:gd name="connsiteX25" fmla="*/ 3915508 w 5257801"/>
              <a:gd name="connsiteY25" fmla="*/ 1 h 5057774"/>
              <a:gd name="connsiteX26" fmla="*/ 3915508 w 5257801"/>
              <a:gd name="connsiteY26" fmla="*/ 1144716 h 5057774"/>
              <a:gd name="connsiteX27" fmla="*/ 806675 w 5257801"/>
              <a:gd name="connsiteY27" fmla="*/ 1144716 h 5057774"/>
              <a:gd name="connsiteX28" fmla="*/ 4002830 w 5257801"/>
              <a:gd name="connsiteY28" fmla="*/ 0 h 5057774"/>
              <a:gd name="connsiteX29" fmla="*/ 5257800 w 5257801"/>
              <a:gd name="connsiteY29" fmla="*/ 0 h 5057774"/>
              <a:gd name="connsiteX30" fmla="*/ 5257800 w 5257801"/>
              <a:gd name="connsiteY30" fmla="*/ 1144714 h 5057774"/>
              <a:gd name="connsiteX31" fmla="*/ 4002830 w 5257801"/>
              <a:gd name="connsiteY31" fmla="*/ 1144714 h 50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257801" h="5057774">
                <a:moveTo>
                  <a:pt x="2148968" y="3913060"/>
                </a:moveTo>
                <a:lnTo>
                  <a:pt x="5257801" y="3913060"/>
                </a:lnTo>
                <a:lnTo>
                  <a:pt x="5257801" y="5057774"/>
                </a:lnTo>
                <a:lnTo>
                  <a:pt x="2148968" y="5057774"/>
                </a:lnTo>
                <a:close/>
                <a:moveTo>
                  <a:pt x="806676" y="3913059"/>
                </a:moveTo>
                <a:lnTo>
                  <a:pt x="2061646" y="3913059"/>
                </a:lnTo>
                <a:lnTo>
                  <a:pt x="2061646" y="5057774"/>
                </a:lnTo>
                <a:lnTo>
                  <a:pt x="806676" y="5057774"/>
                </a:lnTo>
                <a:close/>
                <a:moveTo>
                  <a:pt x="331313" y="2608707"/>
                </a:moveTo>
                <a:lnTo>
                  <a:pt x="3440146" y="2608707"/>
                </a:lnTo>
                <a:lnTo>
                  <a:pt x="3440146" y="3753421"/>
                </a:lnTo>
                <a:lnTo>
                  <a:pt x="331313" y="3753421"/>
                </a:lnTo>
                <a:close/>
                <a:moveTo>
                  <a:pt x="3527468" y="2608706"/>
                </a:moveTo>
                <a:lnTo>
                  <a:pt x="4782438" y="2608706"/>
                </a:lnTo>
                <a:lnTo>
                  <a:pt x="4782438" y="3753420"/>
                </a:lnTo>
                <a:lnTo>
                  <a:pt x="3527468" y="3753420"/>
                </a:lnTo>
                <a:close/>
                <a:moveTo>
                  <a:pt x="1342292" y="1304354"/>
                </a:moveTo>
                <a:lnTo>
                  <a:pt x="4451125" y="1304354"/>
                </a:lnTo>
                <a:lnTo>
                  <a:pt x="4451125" y="2449069"/>
                </a:lnTo>
                <a:lnTo>
                  <a:pt x="1342292" y="2449069"/>
                </a:lnTo>
                <a:close/>
                <a:moveTo>
                  <a:pt x="0" y="1304353"/>
                </a:moveTo>
                <a:lnTo>
                  <a:pt x="1254970" y="1304353"/>
                </a:lnTo>
                <a:lnTo>
                  <a:pt x="1254970" y="2449067"/>
                </a:lnTo>
                <a:lnTo>
                  <a:pt x="0" y="2449067"/>
                </a:lnTo>
                <a:close/>
                <a:moveTo>
                  <a:pt x="806675" y="1"/>
                </a:moveTo>
                <a:lnTo>
                  <a:pt x="3915508" y="1"/>
                </a:lnTo>
                <a:lnTo>
                  <a:pt x="3915508" y="1144716"/>
                </a:lnTo>
                <a:lnTo>
                  <a:pt x="806675" y="1144716"/>
                </a:lnTo>
                <a:close/>
                <a:moveTo>
                  <a:pt x="4002830" y="0"/>
                </a:moveTo>
                <a:lnTo>
                  <a:pt x="5257800" y="0"/>
                </a:lnTo>
                <a:lnTo>
                  <a:pt x="5257800" y="1144714"/>
                </a:lnTo>
                <a:lnTo>
                  <a:pt x="4002830" y="1144714"/>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244895486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9A708A4-907B-4731-AEF8-4099F660C7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a:extLst>
              <a:ext uri="{FF2B5EF4-FFF2-40B4-BE49-F238E27FC236}">
                <a16:creationId xmlns:a16="http://schemas.microsoft.com/office/drawing/2014/main" xmlns="" id="{616F6B2F-BCAB-4F4B-970F-82B2ABC3E2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xmlns="" id="{921B1452-3AE9-4228-BC6B-3A1070A51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587A2-021E-4F2D-9707-C17F2AB435FF}" type="datetimeFigureOut">
              <a:rPr lang="id-ID" smtClean="0"/>
              <a:t>9/30/19</a:t>
            </a:fld>
            <a:endParaRPr lang="id-ID"/>
          </a:p>
        </p:txBody>
      </p:sp>
      <p:sp>
        <p:nvSpPr>
          <p:cNvPr id="5" name="Footer Placeholder 4">
            <a:extLst>
              <a:ext uri="{FF2B5EF4-FFF2-40B4-BE49-F238E27FC236}">
                <a16:creationId xmlns:a16="http://schemas.microsoft.com/office/drawing/2014/main" xmlns="" id="{8E783CB1-D8B5-4847-88F8-B339A53B39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a:extLst>
              <a:ext uri="{FF2B5EF4-FFF2-40B4-BE49-F238E27FC236}">
                <a16:creationId xmlns:a16="http://schemas.microsoft.com/office/drawing/2014/main" xmlns="" id="{4090229C-1D8B-4A24-9F52-AB7DC6DEB3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200BDC-5CAC-4AAD-9E8C-7727EBE5DD66}" type="slidenum">
              <a:rPr lang="id-ID" smtClean="0"/>
              <a:t>‹#›</a:t>
            </a:fld>
            <a:endParaRPr lang="id-ID"/>
          </a:p>
        </p:txBody>
      </p:sp>
    </p:spTree>
    <p:extLst>
      <p:ext uri="{BB962C8B-B14F-4D97-AF65-F5344CB8AC3E}">
        <p14:creationId xmlns:p14="http://schemas.microsoft.com/office/powerpoint/2010/main" val="4204582085"/>
      </p:ext>
    </p:extLst>
  </p:cSld>
  <p:clrMap bg1="lt1" tx1="dk1" bg2="lt2" tx2="dk2" accent1="accent1" accent2="accent2" accent3="accent3" accent4="accent4" accent5="accent5" accent6="accent6" hlink="hlink" folHlink="folHlink"/>
  <p:sldLayoutIdLst>
    <p:sldLayoutId id="2147483662" r:id="rId1"/>
    <p:sldLayoutId id="2147483679"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61" r:id="rId17"/>
    <p:sldLayoutId id="2147483677" r:id="rId18"/>
    <p:sldLayoutId id="2147483680" r:id="rId19"/>
    <p:sldLayoutId id="214748368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jpg"/><Relationship Id="rId1" Type="http://schemas.openxmlformats.org/officeDocument/2006/relationships/slideLayout" Target="../slideLayouts/slideLayout20.xml"/><Relationship Id="rId2"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8.emf"/><Relationship Id="rId3" Type="http://schemas.openxmlformats.org/officeDocument/2006/relationships/image" Target="../media/image3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eg"/><Relationship Id="rId1" Type="http://schemas.openxmlformats.org/officeDocument/2006/relationships/slideLayout" Target="../slideLayouts/slideLayout5.xml"/><Relationship Id="rId2" Type="http://schemas.openxmlformats.org/officeDocument/2006/relationships/image" Target="../media/image4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g"/><Relationship Id="rId6" Type="http://schemas.openxmlformats.org/officeDocument/2006/relationships/image" Target="../media/image49.jpg"/><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emf"/><Relationship Id="rId1" Type="http://schemas.openxmlformats.org/officeDocument/2006/relationships/slideLayout" Target="../slideLayouts/slideLayout11.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gif"/><Relationship Id="rId6" Type="http://schemas.openxmlformats.org/officeDocument/2006/relationships/image" Target="../media/image24.jpeg"/><Relationship Id="rId1" Type="http://schemas.openxmlformats.org/officeDocument/2006/relationships/slideLayout" Target="../slideLayouts/slideLayout17.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5.jpeg"/><Relationship Id="rId3"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g"/><Relationship Id="rId1" Type="http://schemas.openxmlformats.org/officeDocument/2006/relationships/slideLayout" Target="../slideLayouts/slideLayout16.xml"/><Relationship Id="rId2" Type="http://schemas.openxmlformats.org/officeDocument/2006/relationships/image" Target="../media/image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xmlns="" id="{190A5C95-F004-7F4F-81E2-AE8488C1CB1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725" b="7725"/>
          <a:stretch>
            <a:fillRect/>
          </a:stretch>
        </p:blipFill>
        <p:spPr>
          <a:xfrm>
            <a:off x="0" y="0"/>
            <a:ext cx="12192000" cy="6858000"/>
          </a:xfrm>
          <a:prstGeom prst="rect">
            <a:avLst/>
          </a:prstGeom>
        </p:spPr>
      </p:pic>
      <p:sp>
        <p:nvSpPr>
          <p:cNvPr id="9" name="Freeform: Shape 8">
            <a:extLst>
              <a:ext uri="{FF2B5EF4-FFF2-40B4-BE49-F238E27FC236}">
                <a16:creationId xmlns:a16="http://schemas.microsoft.com/office/drawing/2014/main" xmlns="" id="{0B28225B-5832-4EB3-98FD-E1AAD7F4B469}"/>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Shape 80">
            <a:extLst>
              <a:ext uri="{FF2B5EF4-FFF2-40B4-BE49-F238E27FC236}">
                <a16:creationId xmlns:a16="http://schemas.microsoft.com/office/drawing/2014/main" xmlns="" id="{9A8A22FC-3873-418A-BE8F-B9362F53FD80}"/>
              </a:ext>
            </a:extLst>
          </p:cNvPr>
          <p:cNvSpPr/>
          <p:nvPr/>
        </p:nvSpPr>
        <p:spPr>
          <a:xfrm>
            <a:off x="205947" y="169966"/>
            <a:ext cx="1343317"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b="1" spc="300" dirty="0">
                <a:solidFill>
                  <a:schemeClr val="bg1"/>
                </a:solidFill>
                <a:latin typeface="Montserrat Medium" pitchFamily="2" charset="77"/>
              </a:rPr>
              <a:t>BABW 2019</a:t>
            </a:r>
            <a:endParaRPr lang="en-US" sz="1200" b="1" spc="300" dirty="0">
              <a:solidFill>
                <a:schemeClr val="bg1"/>
              </a:solidFill>
              <a:latin typeface="Montserrat Alternates SemiBold" panose="00000700000000000000" pitchFamily="50" charset="0"/>
            </a:endParaRPr>
          </a:p>
        </p:txBody>
      </p:sp>
      <p:grpSp>
        <p:nvGrpSpPr>
          <p:cNvPr id="11" name="Group 10">
            <a:extLst>
              <a:ext uri="{FF2B5EF4-FFF2-40B4-BE49-F238E27FC236}">
                <a16:creationId xmlns:a16="http://schemas.microsoft.com/office/drawing/2014/main" xmlns="" id="{82A7EF35-13D7-4EA2-AB01-E7F60BADF37F}"/>
              </a:ext>
            </a:extLst>
          </p:cNvPr>
          <p:cNvGrpSpPr/>
          <p:nvPr/>
        </p:nvGrpSpPr>
        <p:grpSpPr>
          <a:xfrm>
            <a:off x="11887200" y="3776022"/>
            <a:ext cx="134112" cy="2782383"/>
            <a:chOff x="11887200" y="3776022"/>
            <a:chExt cx="134112" cy="2782383"/>
          </a:xfrm>
        </p:grpSpPr>
        <p:cxnSp>
          <p:nvCxnSpPr>
            <p:cNvPr id="12" name="Straight Connector 11">
              <a:extLst>
                <a:ext uri="{FF2B5EF4-FFF2-40B4-BE49-F238E27FC236}">
                  <a16:creationId xmlns:a16="http://schemas.microsoft.com/office/drawing/2014/main" xmlns="" id="{91C45BCE-AA22-43BF-BDC3-63E69E751D28}"/>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BB089F56-BE26-4296-8A10-01966FABF952}"/>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Freeform: Shape 13">
            <a:extLst>
              <a:ext uri="{FF2B5EF4-FFF2-40B4-BE49-F238E27FC236}">
                <a16:creationId xmlns:a16="http://schemas.microsoft.com/office/drawing/2014/main" xmlns="" id="{823CEC14-6CD1-4999-88D9-E04E299E3BFD}"/>
              </a:ext>
            </a:extLst>
          </p:cNvPr>
          <p:cNvSpPr/>
          <p:nvPr/>
        </p:nvSpPr>
        <p:spPr>
          <a:xfrm>
            <a:off x="1944210" y="0"/>
            <a:ext cx="8303580" cy="6858000"/>
          </a:xfrm>
          <a:custGeom>
            <a:avLst/>
            <a:gdLst>
              <a:gd name="connsiteX0" fmla="*/ 6384676 w 8303580"/>
              <a:gd name="connsiteY0" fmla="*/ 0 h 6858000"/>
              <a:gd name="connsiteX1" fmla="*/ 6492402 w 8303580"/>
              <a:gd name="connsiteY1" fmla="*/ 0 h 6858000"/>
              <a:gd name="connsiteX2" fmla="*/ 6635872 w 8303580"/>
              <a:gd name="connsiteY2" fmla="*/ 102024 h 6858000"/>
              <a:gd name="connsiteX3" fmla="*/ 8303580 w 8303580"/>
              <a:gd name="connsiteY3" fmla="*/ 3429000 h 6858000"/>
              <a:gd name="connsiteX4" fmla="*/ 6635872 w 8303580"/>
              <a:gd name="connsiteY4" fmla="*/ 6755977 h 6858000"/>
              <a:gd name="connsiteX5" fmla="*/ 6492402 w 8303580"/>
              <a:gd name="connsiteY5" fmla="*/ 6858000 h 6858000"/>
              <a:gd name="connsiteX6" fmla="*/ 6384676 w 8303580"/>
              <a:gd name="connsiteY6" fmla="*/ 6858000 h 6858000"/>
              <a:gd name="connsiteX7" fmla="*/ 6439947 w 8303580"/>
              <a:gd name="connsiteY7" fmla="*/ 6822567 h 6858000"/>
              <a:gd name="connsiteX8" fmla="*/ 8244292 w 8303580"/>
              <a:gd name="connsiteY8" fmla="*/ 3429000 h 6858000"/>
              <a:gd name="connsiteX9" fmla="*/ 6439947 w 8303580"/>
              <a:gd name="connsiteY9" fmla="*/ 35433 h 6858000"/>
              <a:gd name="connsiteX10" fmla="*/ 1811178 w 8303580"/>
              <a:gd name="connsiteY10" fmla="*/ 0 h 6858000"/>
              <a:gd name="connsiteX11" fmla="*/ 1918904 w 8303580"/>
              <a:gd name="connsiteY11" fmla="*/ 0 h 6858000"/>
              <a:gd name="connsiteX12" fmla="*/ 1863634 w 8303580"/>
              <a:gd name="connsiteY12" fmla="*/ 35433 h 6858000"/>
              <a:gd name="connsiteX13" fmla="*/ 59288 w 8303580"/>
              <a:gd name="connsiteY13" fmla="*/ 3429000 h 6858000"/>
              <a:gd name="connsiteX14" fmla="*/ 1863634 w 8303580"/>
              <a:gd name="connsiteY14" fmla="*/ 6822567 h 6858000"/>
              <a:gd name="connsiteX15" fmla="*/ 1918904 w 8303580"/>
              <a:gd name="connsiteY15" fmla="*/ 6858000 h 6858000"/>
              <a:gd name="connsiteX16" fmla="*/ 1811178 w 8303580"/>
              <a:gd name="connsiteY16" fmla="*/ 6858000 h 6858000"/>
              <a:gd name="connsiteX17" fmla="*/ 1667708 w 8303580"/>
              <a:gd name="connsiteY17" fmla="*/ 6755977 h 6858000"/>
              <a:gd name="connsiteX18" fmla="*/ 0 w 8303580"/>
              <a:gd name="connsiteY18" fmla="*/ 3429000 h 6858000"/>
              <a:gd name="connsiteX19" fmla="*/ 1667708 w 8303580"/>
              <a:gd name="connsiteY19" fmla="*/ 1020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3580" h="6858000">
                <a:moveTo>
                  <a:pt x="6384676" y="0"/>
                </a:moveTo>
                <a:lnTo>
                  <a:pt x="6492402" y="0"/>
                </a:lnTo>
                <a:lnTo>
                  <a:pt x="6635872" y="102024"/>
                </a:lnTo>
                <a:cubicBezTo>
                  <a:pt x="7648273" y="859153"/>
                  <a:pt x="8303580" y="2067549"/>
                  <a:pt x="8303580" y="3429000"/>
                </a:cubicBezTo>
                <a:cubicBezTo>
                  <a:pt x="8303580" y="4790451"/>
                  <a:pt x="7648273" y="5998847"/>
                  <a:pt x="6635872" y="6755977"/>
                </a:cubicBezTo>
                <a:lnTo>
                  <a:pt x="6492402" y="6858000"/>
                </a:lnTo>
                <a:lnTo>
                  <a:pt x="6384676" y="6858000"/>
                </a:lnTo>
                <a:lnTo>
                  <a:pt x="6439947" y="6822567"/>
                </a:lnTo>
                <a:cubicBezTo>
                  <a:pt x="7528559" y="6087115"/>
                  <a:pt x="8244292" y="4841642"/>
                  <a:pt x="8244292" y="3429000"/>
                </a:cubicBezTo>
                <a:cubicBezTo>
                  <a:pt x="8244292" y="2016359"/>
                  <a:pt x="7528559" y="770886"/>
                  <a:pt x="6439947" y="35433"/>
                </a:cubicBezTo>
                <a:close/>
                <a:moveTo>
                  <a:pt x="1811178" y="0"/>
                </a:moveTo>
                <a:lnTo>
                  <a:pt x="1918904" y="0"/>
                </a:lnTo>
                <a:lnTo>
                  <a:pt x="1863634" y="35433"/>
                </a:lnTo>
                <a:cubicBezTo>
                  <a:pt x="775021" y="770886"/>
                  <a:pt x="59288" y="2016359"/>
                  <a:pt x="59288" y="3429000"/>
                </a:cubicBezTo>
                <a:cubicBezTo>
                  <a:pt x="59288" y="4841642"/>
                  <a:pt x="775021" y="6087115"/>
                  <a:pt x="1863634" y="6822567"/>
                </a:cubicBezTo>
                <a:lnTo>
                  <a:pt x="1918904" y="6858000"/>
                </a:lnTo>
                <a:lnTo>
                  <a:pt x="1811178" y="6858000"/>
                </a:lnTo>
                <a:lnTo>
                  <a:pt x="1667708" y="6755977"/>
                </a:lnTo>
                <a:cubicBezTo>
                  <a:pt x="655307" y="5998847"/>
                  <a:pt x="0" y="4790451"/>
                  <a:pt x="0" y="3429000"/>
                </a:cubicBezTo>
                <a:cubicBezTo>
                  <a:pt x="0" y="2067549"/>
                  <a:pt x="655307" y="859153"/>
                  <a:pt x="1667708" y="102024"/>
                </a:cubicBezTo>
                <a:close/>
              </a:path>
            </a:pathLst>
          </a:custGeom>
          <a:solidFill>
            <a:schemeClr val="bg1">
              <a:lumMod val="9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5" name="Freeform: Shape 14">
            <a:extLst>
              <a:ext uri="{FF2B5EF4-FFF2-40B4-BE49-F238E27FC236}">
                <a16:creationId xmlns:a16="http://schemas.microsoft.com/office/drawing/2014/main" xmlns="" id="{53D159D5-86AD-483C-BBF3-7DA864FFE894}"/>
              </a:ext>
            </a:extLst>
          </p:cNvPr>
          <p:cNvSpPr/>
          <p:nvPr/>
        </p:nvSpPr>
        <p:spPr>
          <a:xfrm>
            <a:off x="848790" y="0"/>
            <a:ext cx="10494420" cy="6858000"/>
          </a:xfrm>
          <a:custGeom>
            <a:avLst/>
            <a:gdLst>
              <a:gd name="connsiteX0" fmla="*/ 9118028 w 10494420"/>
              <a:gd name="connsiteY0" fmla="*/ 0 h 6858000"/>
              <a:gd name="connsiteX1" fmla="*/ 9217136 w 10494420"/>
              <a:gd name="connsiteY1" fmla="*/ 0 h 6858000"/>
              <a:gd name="connsiteX2" fmla="*/ 9296212 w 10494420"/>
              <a:gd name="connsiteY2" fmla="*/ 91288 h 6858000"/>
              <a:gd name="connsiteX3" fmla="*/ 10494420 w 10494420"/>
              <a:gd name="connsiteY3" fmla="*/ 3429001 h 6858000"/>
              <a:gd name="connsiteX4" fmla="*/ 9296212 w 10494420"/>
              <a:gd name="connsiteY4" fmla="*/ 6766714 h 6858000"/>
              <a:gd name="connsiteX5" fmla="*/ 9217138 w 10494420"/>
              <a:gd name="connsiteY5" fmla="*/ 6858000 h 6858000"/>
              <a:gd name="connsiteX6" fmla="*/ 9118030 w 10494420"/>
              <a:gd name="connsiteY6" fmla="*/ 6858000 h 6858000"/>
              <a:gd name="connsiteX7" fmla="*/ 9238391 w 10494420"/>
              <a:gd name="connsiteY7" fmla="*/ 6719051 h 6858000"/>
              <a:gd name="connsiteX8" fmla="*/ 10419488 w 10494420"/>
              <a:gd name="connsiteY8" fmla="*/ 3429001 h 6858000"/>
              <a:gd name="connsiteX9" fmla="*/ 9238391 w 10494420"/>
              <a:gd name="connsiteY9" fmla="*/ 138951 h 6858000"/>
              <a:gd name="connsiteX10" fmla="*/ 1277284 w 10494420"/>
              <a:gd name="connsiteY10" fmla="*/ 0 h 6858000"/>
              <a:gd name="connsiteX11" fmla="*/ 1376390 w 10494420"/>
              <a:gd name="connsiteY11" fmla="*/ 0 h 6858000"/>
              <a:gd name="connsiteX12" fmla="*/ 1256027 w 10494420"/>
              <a:gd name="connsiteY12" fmla="*/ 138951 h 6858000"/>
              <a:gd name="connsiteX13" fmla="*/ 74930 w 10494420"/>
              <a:gd name="connsiteY13" fmla="*/ 3429001 h 6858000"/>
              <a:gd name="connsiteX14" fmla="*/ 1256027 w 10494420"/>
              <a:gd name="connsiteY14" fmla="*/ 6719051 h 6858000"/>
              <a:gd name="connsiteX15" fmla="*/ 1376388 w 10494420"/>
              <a:gd name="connsiteY15" fmla="*/ 6858000 h 6858000"/>
              <a:gd name="connsiteX16" fmla="*/ 1277282 w 10494420"/>
              <a:gd name="connsiteY16" fmla="*/ 6858000 h 6858000"/>
              <a:gd name="connsiteX17" fmla="*/ 1198208 w 10494420"/>
              <a:gd name="connsiteY17" fmla="*/ 6766714 h 6858000"/>
              <a:gd name="connsiteX18" fmla="*/ 0 w 10494420"/>
              <a:gd name="connsiteY18" fmla="*/ 3429001 h 6858000"/>
              <a:gd name="connsiteX19" fmla="*/ 1198208 w 10494420"/>
              <a:gd name="connsiteY19" fmla="*/ 912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94420" h="6858000">
                <a:moveTo>
                  <a:pt x="9118028" y="0"/>
                </a:moveTo>
                <a:lnTo>
                  <a:pt x="9217136" y="0"/>
                </a:lnTo>
                <a:lnTo>
                  <a:pt x="9296212" y="91288"/>
                </a:lnTo>
                <a:cubicBezTo>
                  <a:pt x="10044758" y="998316"/>
                  <a:pt x="10494420" y="2161146"/>
                  <a:pt x="10494420" y="3429001"/>
                </a:cubicBezTo>
                <a:cubicBezTo>
                  <a:pt x="10494420" y="4696856"/>
                  <a:pt x="10044758" y="5859687"/>
                  <a:pt x="9296212" y="6766714"/>
                </a:cubicBezTo>
                <a:lnTo>
                  <a:pt x="9217138" y="6858000"/>
                </a:lnTo>
                <a:lnTo>
                  <a:pt x="9118030" y="6858000"/>
                </a:lnTo>
                <a:lnTo>
                  <a:pt x="9238391" y="6719051"/>
                </a:lnTo>
                <a:cubicBezTo>
                  <a:pt x="9976247" y="5824976"/>
                  <a:pt x="10419488" y="4678751"/>
                  <a:pt x="10419488" y="3429001"/>
                </a:cubicBezTo>
                <a:cubicBezTo>
                  <a:pt x="10419488" y="2179251"/>
                  <a:pt x="9976247" y="1033026"/>
                  <a:pt x="9238391" y="138951"/>
                </a:cubicBezTo>
                <a:close/>
                <a:moveTo>
                  <a:pt x="1277284" y="0"/>
                </a:moveTo>
                <a:lnTo>
                  <a:pt x="1376390" y="0"/>
                </a:lnTo>
                <a:lnTo>
                  <a:pt x="1256027" y="138951"/>
                </a:lnTo>
                <a:cubicBezTo>
                  <a:pt x="518171" y="1033026"/>
                  <a:pt x="74930" y="2179251"/>
                  <a:pt x="74930" y="3429001"/>
                </a:cubicBezTo>
                <a:cubicBezTo>
                  <a:pt x="74930" y="4678751"/>
                  <a:pt x="518171" y="5824976"/>
                  <a:pt x="1256027" y="6719051"/>
                </a:cubicBezTo>
                <a:lnTo>
                  <a:pt x="1376388" y="6858000"/>
                </a:lnTo>
                <a:lnTo>
                  <a:pt x="1277282" y="6858000"/>
                </a:lnTo>
                <a:lnTo>
                  <a:pt x="1198208" y="6766714"/>
                </a:lnTo>
                <a:cubicBezTo>
                  <a:pt x="449663" y="5859687"/>
                  <a:pt x="0" y="4696856"/>
                  <a:pt x="0" y="3429001"/>
                </a:cubicBezTo>
                <a:cubicBezTo>
                  <a:pt x="0" y="2161146"/>
                  <a:pt x="449663" y="998316"/>
                  <a:pt x="1198208" y="91288"/>
                </a:cubicBezTo>
                <a:close/>
              </a:path>
            </a:pathLst>
          </a:custGeom>
          <a:solidFill>
            <a:schemeClr val="bg1">
              <a:lumMod val="9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Oval 15">
            <a:extLst>
              <a:ext uri="{FF2B5EF4-FFF2-40B4-BE49-F238E27FC236}">
                <a16:creationId xmlns:a16="http://schemas.microsoft.com/office/drawing/2014/main" xmlns="" id="{23242737-B254-4442-AC2C-CAB7F53057FA}"/>
              </a:ext>
            </a:extLst>
          </p:cNvPr>
          <p:cNvSpPr/>
          <p:nvPr/>
        </p:nvSpPr>
        <p:spPr>
          <a:xfrm>
            <a:off x="1307674" y="1081770"/>
            <a:ext cx="177653" cy="1776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83548AEC-2221-4AB3-9B58-971E2B51021A}"/>
              </a:ext>
            </a:extLst>
          </p:cNvPr>
          <p:cNvSpPr/>
          <p:nvPr/>
        </p:nvSpPr>
        <p:spPr>
          <a:xfrm>
            <a:off x="2059817" y="4815753"/>
            <a:ext cx="330053" cy="3300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D7FC0EA7-DB0F-44BE-9B83-D2BCEF1A540F}"/>
              </a:ext>
            </a:extLst>
          </p:cNvPr>
          <p:cNvSpPr/>
          <p:nvPr/>
        </p:nvSpPr>
        <p:spPr>
          <a:xfrm>
            <a:off x="11151262" y="3263973"/>
            <a:ext cx="330053" cy="3300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CB1C4008-1BCA-46A5-9E54-B5039C3CE9D4}"/>
              </a:ext>
            </a:extLst>
          </p:cNvPr>
          <p:cNvSpPr txBox="1"/>
          <p:nvPr/>
        </p:nvSpPr>
        <p:spPr>
          <a:xfrm>
            <a:off x="1148151" y="1186569"/>
            <a:ext cx="9917982" cy="2800767"/>
          </a:xfrm>
          <a:prstGeom prst="rect">
            <a:avLst/>
          </a:prstGeom>
          <a:noFill/>
        </p:spPr>
        <p:txBody>
          <a:bodyPr wrap="square" rtlCol="0">
            <a:spAutoFit/>
          </a:bodyPr>
          <a:lstStyle/>
          <a:p>
            <a:pPr algn="ctr"/>
            <a:r>
              <a:rPr lang="en-US" sz="8800" b="1" spc="600" dirty="0">
                <a:solidFill>
                  <a:schemeClr val="accent4"/>
                </a:solidFill>
                <a:latin typeface="Montserrat" panose="00000500000000000000" pitchFamily="50" charset="0"/>
                <a:cs typeface="Times New Roman" panose="02020603050405020304" pitchFamily="18" charset="0"/>
              </a:rPr>
              <a:t>Building A</a:t>
            </a:r>
            <a:r>
              <a:rPr lang="en-US" sz="8800" b="1" spc="600" dirty="0">
                <a:solidFill>
                  <a:schemeClr val="bg1"/>
                </a:solidFill>
                <a:latin typeface="Montserrat" panose="00000500000000000000" pitchFamily="50" charset="0"/>
                <a:cs typeface="Times New Roman" panose="02020603050405020304" pitchFamily="18" charset="0"/>
              </a:rPr>
              <a:t> Better Warren</a:t>
            </a:r>
          </a:p>
        </p:txBody>
      </p:sp>
      <p:sp>
        <p:nvSpPr>
          <p:cNvPr id="22" name="Shape 65">
            <a:extLst>
              <a:ext uri="{FF2B5EF4-FFF2-40B4-BE49-F238E27FC236}">
                <a16:creationId xmlns:a16="http://schemas.microsoft.com/office/drawing/2014/main" xmlns="" id="{5A7507DF-9A06-4713-961F-92267FE0EF9F}"/>
              </a:ext>
            </a:extLst>
          </p:cNvPr>
          <p:cNvSpPr/>
          <p:nvPr/>
        </p:nvSpPr>
        <p:spPr>
          <a:xfrm>
            <a:off x="2327564" y="5284595"/>
            <a:ext cx="7536872" cy="503023"/>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spAutoFit/>
          </a:bodyPr>
          <a:lstStyle>
            <a:lvl1pPr algn="ctr">
              <a:lnSpc>
                <a:spcPct val="120000"/>
              </a:lnSpc>
              <a:defRPr sz="2700" spc="-53">
                <a:solidFill>
                  <a:srgbClr val="959595"/>
                </a:solidFill>
              </a:defRPr>
            </a:lvl1pPr>
          </a:lstStyle>
          <a:p>
            <a:pPr>
              <a:lnSpc>
                <a:spcPct val="100000"/>
              </a:lnSpc>
            </a:pPr>
            <a:r>
              <a:rPr lang="en-US" sz="2800" dirty="0">
                <a:solidFill>
                  <a:schemeClr val="accent4"/>
                </a:solidFill>
                <a:latin typeface="Montserrat Medium" pitchFamily="2" charset="77"/>
              </a:rPr>
              <a:t>2019</a:t>
            </a:r>
            <a:r>
              <a:rPr lang="en-US" sz="2800" dirty="0">
                <a:solidFill>
                  <a:schemeClr val="bg1"/>
                </a:solidFill>
                <a:latin typeface="Montserrat Medium" pitchFamily="2" charset="77"/>
              </a:rPr>
              <a:t> </a:t>
            </a:r>
            <a:r>
              <a:rPr lang="en-US" sz="2800" dirty="0" smtClean="0">
                <a:solidFill>
                  <a:schemeClr val="bg1"/>
                </a:solidFill>
                <a:latin typeface="Montserrat Medium" pitchFamily="2" charset="77"/>
              </a:rPr>
              <a:t>Reclaiming Vacant Properties</a:t>
            </a:r>
            <a:endParaRPr sz="2800" dirty="0">
              <a:solidFill>
                <a:schemeClr val="bg1"/>
              </a:solidFill>
              <a:latin typeface="Montserrat Medium" pitchFamily="2" charset="77"/>
            </a:endParaRPr>
          </a:p>
        </p:txBody>
      </p:sp>
      <p:pic>
        <p:nvPicPr>
          <p:cNvPr id="21" name="Picture 20">
            <a:extLst>
              <a:ext uri="{FF2B5EF4-FFF2-40B4-BE49-F238E27FC236}">
                <a16:creationId xmlns:a16="http://schemas.microsoft.com/office/drawing/2014/main" xmlns="" id="{38F5BAF1-D23E-8940-92A1-CC02BCE8EF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5080" y="4868691"/>
            <a:ext cx="1735770" cy="1713799"/>
          </a:xfrm>
          <a:prstGeom prst="rect">
            <a:avLst/>
          </a:prstGeom>
        </p:spPr>
      </p:pic>
    </p:spTree>
    <p:extLst>
      <p:ext uri="{BB962C8B-B14F-4D97-AF65-F5344CB8AC3E}">
        <p14:creationId xmlns:p14="http://schemas.microsoft.com/office/powerpoint/2010/main" val="10155785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BF04376F-CF90-034C-B1D4-90F466863EA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3315297" y="-9364"/>
            <a:ext cx="8876704" cy="6867364"/>
          </a:xfrm>
        </p:spPr>
      </p:pic>
      <p:sp>
        <p:nvSpPr>
          <p:cNvPr id="8" name="Freeform: Shape 7">
            <a:extLst>
              <a:ext uri="{FF2B5EF4-FFF2-40B4-BE49-F238E27FC236}">
                <a16:creationId xmlns:a16="http://schemas.microsoft.com/office/drawing/2014/main" xmlns="" id="{F883F66B-6B6B-41F2-9F2A-B5090F59F6FB}"/>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80">
            <a:extLst>
              <a:ext uri="{FF2B5EF4-FFF2-40B4-BE49-F238E27FC236}">
                <a16:creationId xmlns:a16="http://schemas.microsoft.com/office/drawing/2014/main" xmlns="" id="{557C35FF-B4CB-4343-8CC9-56B1F6975CB0}"/>
              </a:ext>
            </a:extLst>
          </p:cNvPr>
          <p:cNvSpPr/>
          <p:nvPr/>
        </p:nvSpPr>
        <p:spPr>
          <a:xfrm>
            <a:off x="205947" y="169966"/>
            <a:ext cx="2901436"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Open Space</a:t>
            </a:r>
          </a:p>
        </p:txBody>
      </p:sp>
      <p:grpSp>
        <p:nvGrpSpPr>
          <p:cNvPr id="10" name="Group 9">
            <a:extLst>
              <a:ext uri="{FF2B5EF4-FFF2-40B4-BE49-F238E27FC236}">
                <a16:creationId xmlns:a16="http://schemas.microsoft.com/office/drawing/2014/main" xmlns="" id="{2243E55F-5F87-425F-9E34-A8841836CCB0}"/>
              </a:ext>
            </a:extLst>
          </p:cNvPr>
          <p:cNvGrpSpPr/>
          <p:nvPr/>
        </p:nvGrpSpPr>
        <p:grpSpPr>
          <a:xfrm>
            <a:off x="11887200" y="3776022"/>
            <a:ext cx="134112" cy="2782383"/>
            <a:chOff x="11887200" y="3776022"/>
            <a:chExt cx="134112" cy="2782383"/>
          </a:xfrm>
        </p:grpSpPr>
        <p:cxnSp>
          <p:nvCxnSpPr>
            <p:cNvPr id="11" name="Straight Connector 10">
              <a:extLst>
                <a:ext uri="{FF2B5EF4-FFF2-40B4-BE49-F238E27FC236}">
                  <a16:creationId xmlns:a16="http://schemas.microsoft.com/office/drawing/2014/main" xmlns="" id="{D531E3B6-2DC7-4E5A-8CC1-C6DAAB232A2A}"/>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B727101-ED6E-4781-AED9-9689C32E13EE}"/>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xmlns="" id="{1D21E23C-2C1E-45D2-8554-47B531360858}"/>
              </a:ext>
            </a:extLst>
          </p:cNvPr>
          <p:cNvSpPr txBox="1"/>
          <p:nvPr/>
        </p:nvSpPr>
        <p:spPr>
          <a:xfrm>
            <a:off x="525603" y="1500245"/>
            <a:ext cx="4330698" cy="523220"/>
          </a:xfrm>
          <a:prstGeom prst="rect">
            <a:avLst/>
          </a:prstGeom>
          <a:noFill/>
        </p:spPr>
        <p:txBody>
          <a:bodyPr wrap="square" rtlCol="0">
            <a:spAutoFit/>
          </a:bodyPr>
          <a:lstStyle/>
          <a:p>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Renovation</a:t>
            </a:r>
            <a:endPar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endParaRPr>
          </a:p>
        </p:txBody>
      </p:sp>
      <p:sp>
        <p:nvSpPr>
          <p:cNvPr id="6" name="Subtitle 2">
            <a:extLst>
              <a:ext uri="{FF2B5EF4-FFF2-40B4-BE49-F238E27FC236}">
                <a16:creationId xmlns:a16="http://schemas.microsoft.com/office/drawing/2014/main" xmlns="" id="{0C4BC95C-C7B2-4DBB-9E04-263A4A9281B4}"/>
              </a:ext>
            </a:extLst>
          </p:cNvPr>
          <p:cNvSpPr txBox="1">
            <a:spLocks/>
          </p:cNvSpPr>
          <p:nvPr/>
        </p:nvSpPr>
        <p:spPr>
          <a:xfrm>
            <a:off x="525603" y="2125359"/>
            <a:ext cx="1797081" cy="2756686"/>
          </a:xfrm>
          <a:prstGeom prst="rect">
            <a:avLst/>
          </a:prstGeom>
        </p:spPr>
        <p:txBody>
          <a:bodyPr vert="horz" wrap="squar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4800" b="1" dirty="0" smtClean="0">
                <a:solidFill>
                  <a:schemeClr val="accent2"/>
                </a:solidFill>
                <a:latin typeface="+mn-lt"/>
                <a:cs typeface="Lato Light"/>
              </a:rPr>
              <a:t>375 </a:t>
            </a:r>
            <a:r>
              <a:rPr lang="en-US" b="1" dirty="0" smtClean="0">
                <a:solidFill>
                  <a:schemeClr val="accent2"/>
                </a:solidFill>
                <a:latin typeface="+mn-lt"/>
                <a:cs typeface="Lato Light"/>
              </a:rPr>
              <a:t>Houses renovated and  occupied</a:t>
            </a:r>
            <a:endParaRPr lang="en-US" b="1" dirty="0">
              <a:solidFill>
                <a:schemeClr val="accent2"/>
              </a:solidFill>
              <a:latin typeface="+mn-lt"/>
              <a:cs typeface="Lato Light"/>
            </a:endParaRPr>
          </a:p>
        </p:txBody>
      </p:sp>
    </p:spTree>
    <p:extLst>
      <p:ext uri="{BB962C8B-B14F-4D97-AF65-F5344CB8AC3E}">
        <p14:creationId xmlns:p14="http://schemas.microsoft.com/office/powerpoint/2010/main" val="116273827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7C72469-95C4-4444-8D7D-F809B9B64F18}"/>
              </a:ext>
            </a:extLst>
          </p:cNvPr>
          <p:cNvSpPr txBox="1"/>
          <p:nvPr/>
        </p:nvSpPr>
        <p:spPr>
          <a:xfrm>
            <a:off x="-2" y="941557"/>
            <a:ext cx="12210289" cy="523220"/>
          </a:xfrm>
          <a:prstGeom prst="rect">
            <a:avLst/>
          </a:prstGeom>
          <a:noFill/>
        </p:spPr>
        <p:txBody>
          <a:bodyPr wrap="square" rtlCol="0">
            <a:spAutoFit/>
          </a:bodyPr>
          <a:lstStyle/>
          <a:p>
            <a:pPr algn="ctr"/>
            <a:r>
              <a:rPr lang="en-GB" sz="2800" dirty="0">
                <a:solidFill>
                  <a:schemeClr val="tx2">
                    <a:lumMod val="50000"/>
                  </a:schemeClr>
                </a:solidFill>
                <a:latin typeface="Montserrat SemiBold" panose="00000700000000000000" pitchFamily="50" charset="0"/>
                <a:ea typeface="Open Sans Extrabold" panose="020B0906030804020204" pitchFamily="34" charset="0"/>
                <a:cs typeface="Open Sans Extrabold" panose="020B0906030804020204" pitchFamily="34" charset="0"/>
              </a:rPr>
              <a:t>Trumbull County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Land Bank</a:t>
            </a:r>
          </a:p>
        </p:txBody>
      </p:sp>
      <p:sp>
        <p:nvSpPr>
          <p:cNvPr id="6" name="Subtitle 2">
            <a:extLst>
              <a:ext uri="{FF2B5EF4-FFF2-40B4-BE49-F238E27FC236}">
                <a16:creationId xmlns:a16="http://schemas.microsoft.com/office/drawing/2014/main" xmlns="" id="{AA8049C4-91EC-44B3-BF50-EFEAF22060F5}"/>
              </a:ext>
            </a:extLst>
          </p:cNvPr>
          <p:cNvSpPr txBox="1">
            <a:spLocks/>
          </p:cNvSpPr>
          <p:nvPr/>
        </p:nvSpPr>
        <p:spPr>
          <a:xfrm>
            <a:off x="5698453" y="582889"/>
            <a:ext cx="795092" cy="420021"/>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800" dirty="0">
                <a:solidFill>
                  <a:schemeClr val="accent4"/>
                </a:solidFill>
                <a:latin typeface="+mn-lt"/>
                <a:cs typeface="Lato Light"/>
              </a:rPr>
              <a:t>About</a:t>
            </a:r>
          </a:p>
        </p:txBody>
      </p:sp>
      <p:sp>
        <p:nvSpPr>
          <p:cNvPr id="8" name="Freeform: Shape 7">
            <a:extLst>
              <a:ext uri="{FF2B5EF4-FFF2-40B4-BE49-F238E27FC236}">
                <a16:creationId xmlns:a16="http://schemas.microsoft.com/office/drawing/2014/main" xmlns="" id="{C2B60C39-2D7E-4C5F-90F8-09D9B50703B9}"/>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80">
            <a:extLst>
              <a:ext uri="{FF2B5EF4-FFF2-40B4-BE49-F238E27FC236}">
                <a16:creationId xmlns:a16="http://schemas.microsoft.com/office/drawing/2014/main" xmlns="" id="{EDC13DE6-D4FE-47A3-85D9-B3740A1EDB32}"/>
              </a:ext>
            </a:extLst>
          </p:cNvPr>
          <p:cNvSpPr/>
          <p:nvPr/>
        </p:nvSpPr>
        <p:spPr>
          <a:xfrm>
            <a:off x="205947" y="169966"/>
            <a:ext cx="3060133"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About TCLRC</a:t>
            </a:r>
          </a:p>
        </p:txBody>
      </p:sp>
      <p:sp>
        <p:nvSpPr>
          <p:cNvPr id="13" name="TextBox 12">
            <a:extLst>
              <a:ext uri="{FF2B5EF4-FFF2-40B4-BE49-F238E27FC236}">
                <a16:creationId xmlns:a16="http://schemas.microsoft.com/office/drawing/2014/main" xmlns="" id="{FE0642EE-EF99-48C3-8C50-F77DAF400F05}"/>
              </a:ext>
            </a:extLst>
          </p:cNvPr>
          <p:cNvSpPr txBox="1"/>
          <p:nvPr/>
        </p:nvSpPr>
        <p:spPr>
          <a:xfrm>
            <a:off x="2217742" y="1774809"/>
            <a:ext cx="3878258" cy="1335622"/>
          </a:xfrm>
          <a:prstGeom prst="rect">
            <a:avLst/>
          </a:prstGeom>
          <a:noFill/>
        </p:spPr>
        <p:txBody>
          <a:bodyPr wrap="square" rtlCol="0">
            <a:spAutoFit/>
          </a:bodyPr>
          <a:lstStyle/>
          <a:p>
            <a:pPr>
              <a:lnSpc>
                <a:spcPct val="150000"/>
              </a:lnSpc>
            </a:pPr>
            <a:r>
              <a:rPr lang="en-US" sz="1100" dirty="0">
                <a:solidFill>
                  <a:schemeClr val="tx2">
                    <a:lumMod val="50000"/>
                  </a:schemeClr>
                </a:solidFill>
              </a:rPr>
              <a:t>The mission of </a:t>
            </a:r>
            <a:r>
              <a:rPr lang="en-US" sz="1100" b="1" dirty="0">
                <a:solidFill>
                  <a:schemeClr val="accent4"/>
                </a:solidFill>
              </a:rPr>
              <a:t>Trumbull County Land Bank </a:t>
            </a:r>
            <a:r>
              <a:rPr lang="en-US" sz="1100" dirty="0">
                <a:solidFill>
                  <a:schemeClr val="tx2">
                    <a:lumMod val="50000"/>
                  </a:schemeClr>
                </a:solidFill>
              </a:rPr>
              <a:t>is to work cooperatively with cities, townships, villages, other units of governments, leaders, and individual property owners, to acquire derelict vacant property and return it to productive use.</a:t>
            </a:r>
            <a:endParaRPr lang="id-ID" sz="1100" dirty="0">
              <a:solidFill>
                <a:schemeClr val="tx2">
                  <a:lumMod val="50000"/>
                </a:schemeClr>
              </a:solidFill>
            </a:endParaRPr>
          </a:p>
          <a:p>
            <a:pPr>
              <a:lnSpc>
                <a:spcPct val="150000"/>
              </a:lnSpc>
            </a:pPr>
            <a:endParaRPr lang="id-ID" sz="1100" dirty="0">
              <a:solidFill>
                <a:schemeClr val="tx2">
                  <a:lumMod val="50000"/>
                </a:schemeClr>
              </a:solidFill>
            </a:endParaRPr>
          </a:p>
        </p:txBody>
      </p:sp>
      <p:sp>
        <p:nvSpPr>
          <p:cNvPr id="14" name="Freeform 5">
            <a:extLst>
              <a:ext uri="{FF2B5EF4-FFF2-40B4-BE49-F238E27FC236}">
                <a16:creationId xmlns:a16="http://schemas.microsoft.com/office/drawing/2014/main" xmlns="" id="{160440F4-2FE7-4124-8867-428BE5047550}"/>
              </a:ext>
            </a:extLst>
          </p:cNvPr>
          <p:cNvSpPr>
            <a:spLocks/>
          </p:cNvSpPr>
          <p:nvPr/>
        </p:nvSpPr>
        <p:spPr bwMode="auto">
          <a:xfrm>
            <a:off x="1530893" y="1824547"/>
            <a:ext cx="536721" cy="414655"/>
          </a:xfrm>
          <a:custGeom>
            <a:avLst/>
            <a:gdLst>
              <a:gd name="T0" fmla="*/ 942 w 1174"/>
              <a:gd name="T1" fmla="*/ 0 h 907"/>
              <a:gd name="T2" fmla="*/ 495 w 1174"/>
              <a:gd name="T3" fmla="*/ 445 h 907"/>
              <a:gd name="T4" fmla="*/ 231 w 1174"/>
              <a:gd name="T5" fmla="*/ 182 h 907"/>
              <a:gd name="T6" fmla="*/ 0 w 1174"/>
              <a:gd name="T7" fmla="*/ 413 h 907"/>
              <a:gd name="T8" fmla="*/ 495 w 1174"/>
              <a:gd name="T9" fmla="*/ 907 h 907"/>
              <a:gd name="T10" fmla="*/ 1174 w 1174"/>
              <a:gd name="T11" fmla="*/ 231 h 907"/>
              <a:gd name="T12" fmla="*/ 942 w 1174"/>
              <a:gd name="T13" fmla="*/ 0 h 907"/>
            </a:gdLst>
            <a:ahLst/>
            <a:cxnLst>
              <a:cxn ang="0">
                <a:pos x="T0" y="T1"/>
              </a:cxn>
              <a:cxn ang="0">
                <a:pos x="T2" y="T3"/>
              </a:cxn>
              <a:cxn ang="0">
                <a:pos x="T4" y="T5"/>
              </a:cxn>
              <a:cxn ang="0">
                <a:pos x="T6" y="T7"/>
              </a:cxn>
              <a:cxn ang="0">
                <a:pos x="T8" y="T9"/>
              </a:cxn>
              <a:cxn ang="0">
                <a:pos x="T10" y="T11"/>
              </a:cxn>
              <a:cxn ang="0">
                <a:pos x="T12" y="T13"/>
              </a:cxn>
            </a:cxnLst>
            <a:rect l="0" t="0" r="r" b="b"/>
            <a:pathLst>
              <a:path w="1174" h="907">
                <a:moveTo>
                  <a:pt x="942" y="0"/>
                </a:moveTo>
                <a:lnTo>
                  <a:pt x="495" y="445"/>
                </a:lnTo>
                <a:lnTo>
                  <a:pt x="231" y="182"/>
                </a:lnTo>
                <a:lnTo>
                  <a:pt x="0" y="413"/>
                </a:lnTo>
                <a:lnTo>
                  <a:pt x="495" y="907"/>
                </a:lnTo>
                <a:lnTo>
                  <a:pt x="1174" y="231"/>
                </a:lnTo>
                <a:lnTo>
                  <a:pt x="94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D"/>
          </a:p>
        </p:txBody>
      </p:sp>
      <p:sp>
        <p:nvSpPr>
          <p:cNvPr id="15" name="TextBox 14">
            <a:extLst>
              <a:ext uri="{FF2B5EF4-FFF2-40B4-BE49-F238E27FC236}">
                <a16:creationId xmlns:a16="http://schemas.microsoft.com/office/drawing/2014/main" xmlns="" id="{F99DFCB0-4740-4036-BB90-65624ACD1733}"/>
              </a:ext>
            </a:extLst>
          </p:cNvPr>
          <p:cNvSpPr txBox="1"/>
          <p:nvPr/>
        </p:nvSpPr>
        <p:spPr>
          <a:xfrm>
            <a:off x="6996733" y="1768849"/>
            <a:ext cx="3618951" cy="827855"/>
          </a:xfrm>
          <a:prstGeom prst="rect">
            <a:avLst/>
          </a:prstGeom>
          <a:noFill/>
        </p:spPr>
        <p:txBody>
          <a:bodyPr wrap="square" rtlCol="0">
            <a:spAutoFit/>
          </a:bodyPr>
          <a:lstStyle/>
          <a:p>
            <a:pPr>
              <a:lnSpc>
                <a:spcPct val="150000"/>
              </a:lnSpc>
            </a:pPr>
            <a:r>
              <a:rPr lang="en-US" sz="1100" b="1" dirty="0">
                <a:solidFill>
                  <a:schemeClr val="accent4"/>
                </a:solidFill>
              </a:rPr>
              <a:t>The Trumbull County Land Bank </a:t>
            </a:r>
            <a:r>
              <a:rPr lang="en-US" sz="1100" b="1" dirty="0">
                <a:solidFill>
                  <a:schemeClr val="tx2">
                    <a:lumMod val="50000"/>
                  </a:schemeClr>
                </a:solidFill>
              </a:rPr>
              <a:t>reclaims properties, revitalizes neighborhoods, and restores real estate markets.</a:t>
            </a:r>
            <a:endParaRPr lang="id-ID" sz="1100" dirty="0">
              <a:solidFill>
                <a:schemeClr val="tx2">
                  <a:lumMod val="50000"/>
                </a:schemeClr>
              </a:solidFill>
            </a:endParaRPr>
          </a:p>
        </p:txBody>
      </p:sp>
      <p:sp>
        <p:nvSpPr>
          <p:cNvPr id="16" name="Freeform 5">
            <a:extLst>
              <a:ext uri="{FF2B5EF4-FFF2-40B4-BE49-F238E27FC236}">
                <a16:creationId xmlns:a16="http://schemas.microsoft.com/office/drawing/2014/main" xmlns="" id="{B52E38A7-B566-4922-BA42-1613EF1EAEEF}"/>
              </a:ext>
            </a:extLst>
          </p:cNvPr>
          <p:cNvSpPr>
            <a:spLocks/>
          </p:cNvSpPr>
          <p:nvPr/>
        </p:nvSpPr>
        <p:spPr bwMode="auto">
          <a:xfrm>
            <a:off x="6309884" y="1818587"/>
            <a:ext cx="536721" cy="414655"/>
          </a:xfrm>
          <a:custGeom>
            <a:avLst/>
            <a:gdLst>
              <a:gd name="T0" fmla="*/ 942 w 1174"/>
              <a:gd name="T1" fmla="*/ 0 h 907"/>
              <a:gd name="T2" fmla="*/ 495 w 1174"/>
              <a:gd name="T3" fmla="*/ 445 h 907"/>
              <a:gd name="T4" fmla="*/ 231 w 1174"/>
              <a:gd name="T5" fmla="*/ 182 h 907"/>
              <a:gd name="T6" fmla="*/ 0 w 1174"/>
              <a:gd name="T7" fmla="*/ 413 h 907"/>
              <a:gd name="T8" fmla="*/ 495 w 1174"/>
              <a:gd name="T9" fmla="*/ 907 h 907"/>
              <a:gd name="T10" fmla="*/ 1174 w 1174"/>
              <a:gd name="T11" fmla="*/ 231 h 907"/>
              <a:gd name="T12" fmla="*/ 942 w 1174"/>
              <a:gd name="T13" fmla="*/ 0 h 907"/>
            </a:gdLst>
            <a:ahLst/>
            <a:cxnLst>
              <a:cxn ang="0">
                <a:pos x="T0" y="T1"/>
              </a:cxn>
              <a:cxn ang="0">
                <a:pos x="T2" y="T3"/>
              </a:cxn>
              <a:cxn ang="0">
                <a:pos x="T4" y="T5"/>
              </a:cxn>
              <a:cxn ang="0">
                <a:pos x="T6" y="T7"/>
              </a:cxn>
              <a:cxn ang="0">
                <a:pos x="T8" y="T9"/>
              </a:cxn>
              <a:cxn ang="0">
                <a:pos x="T10" y="T11"/>
              </a:cxn>
              <a:cxn ang="0">
                <a:pos x="T12" y="T13"/>
              </a:cxn>
            </a:cxnLst>
            <a:rect l="0" t="0" r="r" b="b"/>
            <a:pathLst>
              <a:path w="1174" h="907">
                <a:moveTo>
                  <a:pt x="942" y="0"/>
                </a:moveTo>
                <a:lnTo>
                  <a:pt x="495" y="445"/>
                </a:lnTo>
                <a:lnTo>
                  <a:pt x="231" y="182"/>
                </a:lnTo>
                <a:lnTo>
                  <a:pt x="0" y="413"/>
                </a:lnTo>
                <a:lnTo>
                  <a:pt x="495" y="907"/>
                </a:lnTo>
                <a:lnTo>
                  <a:pt x="1174" y="231"/>
                </a:lnTo>
                <a:lnTo>
                  <a:pt x="94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D"/>
          </a:p>
        </p:txBody>
      </p:sp>
      <p:pic>
        <p:nvPicPr>
          <p:cNvPr id="4" name="Picture Placeholder 3">
            <a:extLst>
              <a:ext uri="{FF2B5EF4-FFF2-40B4-BE49-F238E27FC236}">
                <a16:creationId xmlns:a16="http://schemas.microsoft.com/office/drawing/2014/main" xmlns="" id="{12F87BAE-E6E0-554A-8B05-FAA149785C0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7" t="20849" r="247" b="18601"/>
          <a:stretch/>
        </p:blipFill>
        <p:spPr>
          <a:xfrm>
            <a:off x="-2" y="3105151"/>
            <a:ext cx="12192000" cy="4925290"/>
          </a:xfrm>
        </p:spPr>
      </p:pic>
    </p:spTree>
    <p:extLst>
      <p:ext uri="{BB962C8B-B14F-4D97-AF65-F5344CB8AC3E}">
        <p14:creationId xmlns:p14="http://schemas.microsoft.com/office/powerpoint/2010/main" val="401215604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alpha val="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EBA16E6-C0BB-410C-87DB-8E7D63D4595B}"/>
              </a:ext>
            </a:extLst>
          </p:cNvPr>
          <p:cNvSpPr txBox="1"/>
          <p:nvPr/>
        </p:nvSpPr>
        <p:spPr>
          <a:xfrm>
            <a:off x="3635155" y="688593"/>
            <a:ext cx="4330698" cy="523220"/>
          </a:xfrm>
          <a:prstGeom prst="rect">
            <a:avLst/>
          </a:prstGeom>
          <a:noFill/>
        </p:spPr>
        <p:txBody>
          <a:bodyPr wrap="square" rtlCol="0">
            <a:spAutoFit/>
          </a:bodyPr>
          <a:lstStyle/>
          <a:p>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Property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Acquisition</a:t>
            </a:r>
          </a:p>
        </p:txBody>
      </p:sp>
      <p:sp>
        <p:nvSpPr>
          <p:cNvPr id="9" name="Shape 80">
            <a:extLst>
              <a:ext uri="{FF2B5EF4-FFF2-40B4-BE49-F238E27FC236}">
                <a16:creationId xmlns:a16="http://schemas.microsoft.com/office/drawing/2014/main" xmlns="" id="{8F21C696-F701-4F01-BEA1-662373003B31}"/>
              </a:ext>
            </a:extLst>
          </p:cNvPr>
          <p:cNvSpPr/>
          <p:nvPr/>
        </p:nvSpPr>
        <p:spPr>
          <a:xfrm>
            <a:off x="205947" y="169966"/>
            <a:ext cx="2269853"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bg1"/>
                </a:solidFill>
                <a:latin typeface="Montserrat Alternates SemiBold" panose="00000700000000000000" pitchFamily="50" charset="0"/>
              </a:rPr>
              <a:t>Awesome  Services</a:t>
            </a:r>
          </a:p>
        </p:txBody>
      </p:sp>
      <p:grpSp>
        <p:nvGrpSpPr>
          <p:cNvPr id="11" name="Group 10">
            <a:extLst>
              <a:ext uri="{FF2B5EF4-FFF2-40B4-BE49-F238E27FC236}">
                <a16:creationId xmlns:a16="http://schemas.microsoft.com/office/drawing/2014/main" xmlns="" id="{E8B19B41-45FF-440E-9DCC-ED1D5F4F003F}"/>
              </a:ext>
            </a:extLst>
          </p:cNvPr>
          <p:cNvGrpSpPr/>
          <p:nvPr/>
        </p:nvGrpSpPr>
        <p:grpSpPr>
          <a:xfrm>
            <a:off x="11887200" y="3776022"/>
            <a:ext cx="134112" cy="2782383"/>
            <a:chOff x="11887200" y="3776022"/>
            <a:chExt cx="134112" cy="2782383"/>
          </a:xfrm>
        </p:grpSpPr>
        <p:cxnSp>
          <p:nvCxnSpPr>
            <p:cNvPr id="12" name="Straight Connector 11">
              <a:extLst>
                <a:ext uri="{FF2B5EF4-FFF2-40B4-BE49-F238E27FC236}">
                  <a16:creationId xmlns:a16="http://schemas.microsoft.com/office/drawing/2014/main" xmlns="" id="{E6093842-C106-4938-81AC-8C6924D0C841}"/>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E60AFFAF-2C8F-4F2D-BD4F-B2E3D4031BEE}"/>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xmlns="" id="{A4F1FBF3-1B06-43D0-9EF1-C4B325D2D577}"/>
              </a:ext>
            </a:extLst>
          </p:cNvPr>
          <p:cNvSpPr txBox="1"/>
          <p:nvPr/>
        </p:nvSpPr>
        <p:spPr>
          <a:xfrm>
            <a:off x="4719195" y="1915116"/>
            <a:ext cx="3246658" cy="338554"/>
          </a:xfrm>
          <a:prstGeom prst="rect">
            <a:avLst/>
          </a:prstGeom>
          <a:noFill/>
        </p:spPr>
        <p:txBody>
          <a:bodyPr wrap="none" rtlCol="0">
            <a:spAutoFit/>
          </a:bodyPr>
          <a:lstStyle/>
          <a:p>
            <a:r>
              <a:rPr lang="en-US" sz="1600" b="1" dirty="0">
                <a:ea typeface="Roboto Slab Light" charset="0"/>
                <a:cs typeface="Roboto Slab Light" charset="0"/>
              </a:rPr>
              <a:t>Tax foreclosures &amp; forfeited land list</a:t>
            </a:r>
          </a:p>
        </p:txBody>
      </p:sp>
      <p:sp>
        <p:nvSpPr>
          <p:cNvPr id="27" name="TextBox 26">
            <a:extLst>
              <a:ext uri="{FF2B5EF4-FFF2-40B4-BE49-F238E27FC236}">
                <a16:creationId xmlns:a16="http://schemas.microsoft.com/office/drawing/2014/main" xmlns="" id="{60474F80-F85E-4C03-97B9-C7432ED59420}"/>
              </a:ext>
            </a:extLst>
          </p:cNvPr>
          <p:cNvSpPr txBox="1"/>
          <p:nvPr/>
        </p:nvSpPr>
        <p:spPr>
          <a:xfrm>
            <a:off x="5794123" y="2876522"/>
            <a:ext cx="2889894" cy="584775"/>
          </a:xfrm>
          <a:prstGeom prst="rect">
            <a:avLst/>
          </a:prstGeom>
          <a:noFill/>
        </p:spPr>
        <p:txBody>
          <a:bodyPr wrap="none" rtlCol="0">
            <a:spAutoFit/>
          </a:bodyPr>
          <a:lstStyle/>
          <a:p>
            <a:r>
              <a:rPr lang="en-US" sz="1600" b="1" dirty="0">
                <a:ea typeface="Roboto Slab Light" charset="0"/>
                <a:cs typeface="Roboto Slab Light" charset="0"/>
              </a:rPr>
              <a:t>Government Sponsored Entities</a:t>
            </a:r>
          </a:p>
          <a:p>
            <a:r>
              <a:rPr lang="en-US" sz="1600" b="1" dirty="0">
                <a:ea typeface="Roboto Slab Light" charset="0"/>
                <a:cs typeface="Roboto Slab Light" charset="0"/>
              </a:rPr>
              <a:t>(Fannie Mae, Freddie Mac, </a:t>
            </a:r>
            <a:r>
              <a:rPr lang="en-US" sz="1600" b="1" dirty="0" err="1">
                <a:ea typeface="Roboto Slab Light" charset="0"/>
                <a:cs typeface="Roboto Slab Light" charset="0"/>
              </a:rPr>
              <a:t>etc</a:t>
            </a:r>
            <a:r>
              <a:rPr lang="en-US" sz="1600" b="1" dirty="0">
                <a:ea typeface="Roboto Slab Light" charset="0"/>
                <a:cs typeface="Roboto Slab Light" charset="0"/>
              </a:rPr>
              <a:t>)</a:t>
            </a:r>
          </a:p>
        </p:txBody>
      </p:sp>
      <p:sp>
        <p:nvSpPr>
          <p:cNvPr id="37" name="TextBox 36">
            <a:extLst>
              <a:ext uri="{FF2B5EF4-FFF2-40B4-BE49-F238E27FC236}">
                <a16:creationId xmlns:a16="http://schemas.microsoft.com/office/drawing/2014/main" xmlns="" id="{0B2EE817-C9CE-4754-ACC5-C703B9D02C38}"/>
              </a:ext>
            </a:extLst>
          </p:cNvPr>
          <p:cNvSpPr txBox="1"/>
          <p:nvPr/>
        </p:nvSpPr>
        <p:spPr>
          <a:xfrm>
            <a:off x="7192361" y="4088335"/>
            <a:ext cx="2480103" cy="584775"/>
          </a:xfrm>
          <a:prstGeom prst="rect">
            <a:avLst/>
          </a:prstGeom>
          <a:noFill/>
        </p:spPr>
        <p:txBody>
          <a:bodyPr wrap="none" rtlCol="0">
            <a:spAutoFit/>
          </a:bodyPr>
          <a:lstStyle/>
          <a:p>
            <a:r>
              <a:rPr lang="en-US" sz="1600" b="1" dirty="0">
                <a:ea typeface="Roboto Slab Light" charset="0"/>
                <a:cs typeface="Roboto Slab Light" charset="0"/>
              </a:rPr>
              <a:t>Department of Housing &amp;</a:t>
            </a:r>
          </a:p>
          <a:p>
            <a:r>
              <a:rPr lang="en-US" sz="1600" b="1" dirty="0">
                <a:ea typeface="Roboto Slab Light" charset="0"/>
                <a:cs typeface="Roboto Slab Light" charset="0"/>
              </a:rPr>
              <a:t>Urban Development (HUD)</a:t>
            </a:r>
          </a:p>
        </p:txBody>
      </p:sp>
      <p:pic>
        <p:nvPicPr>
          <p:cNvPr id="65" name="Picture Placeholder 64">
            <a:extLst>
              <a:ext uri="{FF2B5EF4-FFF2-40B4-BE49-F238E27FC236}">
                <a16:creationId xmlns:a16="http://schemas.microsoft.com/office/drawing/2014/main" xmlns="" id="{9241606B-4A46-D541-B1F1-492CAC19CA1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6699" b="16699"/>
          <a:stretch>
            <a:fillRect/>
          </a:stretch>
        </p:blipFill>
        <p:spPr/>
      </p:pic>
      <p:pic>
        <p:nvPicPr>
          <p:cNvPr id="3" name="Picture Placeholder 2">
            <a:extLst>
              <a:ext uri="{FF2B5EF4-FFF2-40B4-BE49-F238E27FC236}">
                <a16:creationId xmlns:a16="http://schemas.microsoft.com/office/drawing/2014/main" xmlns="" id="{1E6DE5D9-31CD-7A40-8E07-521A3CCE3D1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3309" r="33309"/>
          <a:stretch>
            <a:fillRect/>
          </a:stretch>
        </p:blipFill>
        <p:spPr/>
      </p:pic>
      <p:sp>
        <p:nvSpPr>
          <p:cNvPr id="39" name="TextBox 38">
            <a:extLst>
              <a:ext uri="{FF2B5EF4-FFF2-40B4-BE49-F238E27FC236}">
                <a16:creationId xmlns:a16="http://schemas.microsoft.com/office/drawing/2014/main" xmlns="" id="{24B208B3-AA66-2445-8574-950F330A971F}"/>
              </a:ext>
            </a:extLst>
          </p:cNvPr>
          <p:cNvSpPr txBox="1"/>
          <p:nvPr/>
        </p:nvSpPr>
        <p:spPr>
          <a:xfrm>
            <a:off x="8621054" y="5156770"/>
            <a:ext cx="2209387" cy="584775"/>
          </a:xfrm>
          <a:prstGeom prst="rect">
            <a:avLst/>
          </a:prstGeom>
          <a:noFill/>
        </p:spPr>
        <p:txBody>
          <a:bodyPr wrap="none" rtlCol="0">
            <a:spAutoFit/>
          </a:bodyPr>
          <a:lstStyle/>
          <a:p>
            <a:r>
              <a:rPr lang="en-US" sz="1600" b="1" dirty="0">
                <a:ea typeface="Roboto Slab Light" charset="0"/>
                <a:cs typeface="Roboto Slab Light" charset="0"/>
              </a:rPr>
              <a:t>Bank-Owned Properties</a:t>
            </a:r>
          </a:p>
          <a:p>
            <a:r>
              <a:rPr lang="en-US" sz="1600" b="1" dirty="0">
                <a:ea typeface="Roboto Slab Light" charset="0"/>
                <a:cs typeface="Roboto Slab Light" charset="0"/>
              </a:rPr>
              <a:t>(post-foreclosure)</a:t>
            </a:r>
          </a:p>
        </p:txBody>
      </p:sp>
      <p:sp>
        <p:nvSpPr>
          <p:cNvPr id="40" name="Shape 80">
            <a:extLst>
              <a:ext uri="{FF2B5EF4-FFF2-40B4-BE49-F238E27FC236}">
                <a16:creationId xmlns:a16="http://schemas.microsoft.com/office/drawing/2014/main" xmlns="" id="{841829CE-8ACE-514F-84BD-0B21C9B415A8}"/>
              </a:ext>
            </a:extLst>
          </p:cNvPr>
          <p:cNvSpPr/>
          <p:nvPr/>
        </p:nvSpPr>
        <p:spPr>
          <a:xfrm>
            <a:off x="769475" y="169966"/>
            <a:ext cx="3943388"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Property Acquisition</a:t>
            </a:r>
          </a:p>
        </p:txBody>
      </p:sp>
      <p:pic>
        <p:nvPicPr>
          <p:cNvPr id="33" name="Picture Placeholder 32">
            <a:extLst>
              <a:ext uri="{FF2B5EF4-FFF2-40B4-BE49-F238E27FC236}">
                <a16:creationId xmlns:a16="http://schemas.microsoft.com/office/drawing/2014/main" xmlns="" id="{1E9FFDF3-C211-6941-B25A-608FD2908D1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12483" b="12483"/>
          <a:stretch>
            <a:fillRect/>
          </a:stretch>
        </p:blipFill>
        <p:spPr/>
      </p:pic>
      <p:sp>
        <p:nvSpPr>
          <p:cNvPr id="66" name="Rectangle 65">
            <a:extLst>
              <a:ext uri="{FF2B5EF4-FFF2-40B4-BE49-F238E27FC236}">
                <a16:creationId xmlns:a16="http://schemas.microsoft.com/office/drawing/2014/main" xmlns="" id="{729226E6-D247-9845-9D22-A7A9A1EA7118}"/>
              </a:ext>
            </a:extLst>
          </p:cNvPr>
          <p:cNvSpPr/>
          <p:nvPr/>
        </p:nvSpPr>
        <p:spPr>
          <a:xfrm>
            <a:off x="4384049" y="1949123"/>
            <a:ext cx="258370" cy="2583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67" name="Freeform 64">
            <a:extLst>
              <a:ext uri="{FF2B5EF4-FFF2-40B4-BE49-F238E27FC236}">
                <a16:creationId xmlns:a16="http://schemas.microsoft.com/office/drawing/2014/main" xmlns="" id="{C6A3B140-7DB3-2E48-8873-757EA5E5AAFA}"/>
              </a:ext>
            </a:extLst>
          </p:cNvPr>
          <p:cNvSpPr>
            <a:spLocks/>
          </p:cNvSpPr>
          <p:nvPr/>
        </p:nvSpPr>
        <p:spPr bwMode="auto">
          <a:xfrm>
            <a:off x="4407593" y="1910215"/>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chemeClr val="tx2">
                  <a:lumMod val="50000"/>
                </a:schemeClr>
              </a:solidFill>
            </a:endParaRPr>
          </a:p>
        </p:txBody>
      </p:sp>
      <p:sp>
        <p:nvSpPr>
          <p:cNvPr id="68" name="Rectangle 67">
            <a:extLst>
              <a:ext uri="{FF2B5EF4-FFF2-40B4-BE49-F238E27FC236}">
                <a16:creationId xmlns:a16="http://schemas.microsoft.com/office/drawing/2014/main" xmlns="" id="{BE950E6B-6E41-534B-B0A5-8BEFBFBE0E79}"/>
              </a:ext>
            </a:extLst>
          </p:cNvPr>
          <p:cNvSpPr/>
          <p:nvPr/>
        </p:nvSpPr>
        <p:spPr>
          <a:xfrm>
            <a:off x="5457937" y="2927319"/>
            <a:ext cx="258370" cy="2583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69" name="Freeform 64">
            <a:extLst>
              <a:ext uri="{FF2B5EF4-FFF2-40B4-BE49-F238E27FC236}">
                <a16:creationId xmlns:a16="http://schemas.microsoft.com/office/drawing/2014/main" xmlns="" id="{9BBC793E-DA95-834A-867D-B221239B5265}"/>
              </a:ext>
            </a:extLst>
          </p:cNvPr>
          <p:cNvSpPr>
            <a:spLocks/>
          </p:cNvSpPr>
          <p:nvPr/>
        </p:nvSpPr>
        <p:spPr bwMode="auto">
          <a:xfrm>
            <a:off x="5481481" y="2888411"/>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chemeClr val="tx2">
                  <a:lumMod val="50000"/>
                </a:schemeClr>
              </a:solidFill>
            </a:endParaRPr>
          </a:p>
        </p:txBody>
      </p:sp>
      <p:sp>
        <p:nvSpPr>
          <p:cNvPr id="70" name="Rectangle 69">
            <a:extLst>
              <a:ext uri="{FF2B5EF4-FFF2-40B4-BE49-F238E27FC236}">
                <a16:creationId xmlns:a16="http://schemas.microsoft.com/office/drawing/2014/main" xmlns="" id="{D7638927-E198-124C-9B7A-141DFFC1D5B4}"/>
              </a:ext>
            </a:extLst>
          </p:cNvPr>
          <p:cNvSpPr/>
          <p:nvPr/>
        </p:nvSpPr>
        <p:spPr>
          <a:xfrm>
            <a:off x="6808272" y="4139431"/>
            <a:ext cx="258370" cy="2583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71" name="Freeform 64">
            <a:extLst>
              <a:ext uri="{FF2B5EF4-FFF2-40B4-BE49-F238E27FC236}">
                <a16:creationId xmlns:a16="http://schemas.microsoft.com/office/drawing/2014/main" xmlns="" id="{7FF7E75A-9B50-B642-9C27-6C52B9154114}"/>
              </a:ext>
            </a:extLst>
          </p:cNvPr>
          <p:cNvSpPr>
            <a:spLocks/>
          </p:cNvSpPr>
          <p:nvPr/>
        </p:nvSpPr>
        <p:spPr bwMode="auto">
          <a:xfrm>
            <a:off x="6831816" y="4100523"/>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chemeClr val="tx2">
                  <a:lumMod val="50000"/>
                </a:schemeClr>
              </a:solidFill>
            </a:endParaRPr>
          </a:p>
        </p:txBody>
      </p:sp>
      <p:sp>
        <p:nvSpPr>
          <p:cNvPr id="74" name="Rectangle 73">
            <a:extLst>
              <a:ext uri="{FF2B5EF4-FFF2-40B4-BE49-F238E27FC236}">
                <a16:creationId xmlns:a16="http://schemas.microsoft.com/office/drawing/2014/main" xmlns="" id="{4464FEB4-0BDE-864F-971D-7FE073DF40CC}"/>
              </a:ext>
            </a:extLst>
          </p:cNvPr>
          <p:cNvSpPr/>
          <p:nvPr/>
        </p:nvSpPr>
        <p:spPr>
          <a:xfrm>
            <a:off x="8243668" y="5181421"/>
            <a:ext cx="258370" cy="2583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75" name="Freeform 64">
            <a:extLst>
              <a:ext uri="{FF2B5EF4-FFF2-40B4-BE49-F238E27FC236}">
                <a16:creationId xmlns:a16="http://schemas.microsoft.com/office/drawing/2014/main" xmlns="" id="{22B628A5-3A5A-BB48-AC65-53801BE6F099}"/>
              </a:ext>
            </a:extLst>
          </p:cNvPr>
          <p:cNvSpPr>
            <a:spLocks/>
          </p:cNvSpPr>
          <p:nvPr/>
        </p:nvSpPr>
        <p:spPr bwMode="auto">
          <a:xfrm>
            <a:off x="8267212" y="5142513"/>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chemeClr val="tx2">
                  <a:lumMod val="50000"/>
                </a:schemeClr>
              </a:solidFill>
            </a:endParaRPr>
          </a:p>
        </p:txBody>
      </p:sp>
    </p:spTree>
    <p:extLst>
      <p:ext uri="{BB962C8B-B14F-4D97-AF65-F5344CB8AC3E}">
        <p14:creationId xmlns:p14="http://schemas.microsoft.com/office/powerpoint/2010/main" val="157379826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ppt_x"/>
                                          </p:val>
                                        </p:tav>
                                        <p:tav tm="100000">
                                          <p:val>
                                            <p:strVal val="#ppt_x"/>
                                          </p:val>
                                        </p:tav>
                                      </p:tavLst>
                                    </p:anim>
                                    <p:anim calcmode="lin" valueType="num">
                                      <p:cBhvr additive="base">
                                        <p:cTn id="8" dur="500" fill="hold"/>
                                        <p:tgtEl>
                                          <p:spTgt spid="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ppt_x"/>
                                          </p:val>
                                        </p:tav>
                                        <p:tav tm="100000">
                                          <p:val>
                                            <p:strVal val="#ppt_x"/>
                                          </p:val>
                                        </p:tav>
                                      </p:tavLst>
                                    </p:anim>
                                    <p:anim calcmode="lin" valueType="num">
                                      <p:cBhvr additive="base">
                                        <p:cTn id="36" dur="500" fill="hold"/>
                                        <p:tgtEl>
                                          <p:spTgt spid="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ppt_x"/>
                                          </p:val>
                                        </p:tav>
                                        <p:tav tm="100000">
                                          <p:val>
                                            <p:strVal val="#ppt_x"/>
                                          </p:val>
                                        </p:tav>
                                      </p:tavLst>
                                    </p:anim>
                                    <p:anim calcmode="lin" valueType="num">
                                      <p:cBhvr additive="base">
                                        <p:cTn id="40" dur="500" fill="hold"/>
                                        <p:tgtEl>
                                          <p:spTgt spid="7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ppt_x"/>
                                          </p:val>
                                        </p:tav>
                                        <p:tav tm="100000">
                                          <p:val>
                                            <p:strVal val="#ppt_x"/>
                                          </p:val>
                                        </p:tav>
                                      </p:tavLst>
                                    </p:anim>
                                    <p:anim calcmode="lin" valueType="num">
                                      <p:cBhvr additive="base">
                                        <p:cTn id="4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anim calcmode="lin" valueType="num">
                                      <p:cBhvr additive="base">
                                        <p:cTn id="49" dur="500" fill="hold"/>
                                        <p:tgtEl>
                                          <p:spTgt spid="74"/>
                                        </p:tgtEl>
                                        <p:attrNameLst>
                                          <p:attrName>ppt_x</p:attrName>
                                        </p:attrNameLst>
                                      </p:cBhvr>
                                      <p:tavLst>
                                        <p:tav tm="0">
                                          <p:val>
                                            <p:strVal val="#ppt_x"/>
                                          </p:val>
                                        </p:tav>
                                        <p:tav tm="100000">
                                          <p:val>
                                            <p:strVal val="#ppt_x"/>
                                          </p:val>
                                        </p:tav>
                                      </p:tavLst>
                                    </p:anim>
                                    <p:anim calcmode="lin" valueType="num">
                                      <p:cBhvr additive="base">
                                        <p:cTn id="50" dur="500" fill="hold"/>
                                        <p:tgtEl>
                                          <p:spTgt spid="7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fill="hold"/>
                                        <p:tgtEl>
                                          <p:spTgt spid="75"/>
                                        </p:tgtEl>
                                        <p:attrNameLst>
                                          <p:attrName>ppt_x</p:attrName>
                                        </p:attrNameLst>
                                      </p:cBhvr>
                                      <p:tavLst>
                                        <p:tav tm="0">
                                          <p:val>
                                            <p:strVal val="#ppt_x"/>
                                          </p:val>
                                        </p:tav>
                                        <p:tav tm="100000">
                                          <p:val>
                                            <p:strVal val="#ppt_x"/>
                                          </p:val>
                                        </p:tav>
                                      </p:tavLst>
                                    </p:anim>
                                    <p:anim calcmode="lin" valueType="num">
                                      <p:cBhvr additive="base">
                                        <p:cTn id="54" dur="500" fill="hold"/>
                                        <p:tgtEl>
                                          <p:spTgt spid="7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 calcmode="lin" valueType="num">
                                      <p:cBhvr additive="base">
                                        <p:cTn id="57" dur="500" fill="hold"/>
                                        <p:tgtEl>
                                          <p:spTgt spid="39"/>
                                        </p:tgtEl>
                                        <p:attrNameLst>
                                          <p:attrName>ppt_x</p:attrName>
                                        </p:attrNameLst>
                                      </p:cBhvr>
                                      <p:tavLst>
                                        <p:tav tm="0">
                                          <p:val>
                                            <p:strVal val="#ppt_x"/>
                                          </p:val>
                                        </p:tav>
                                        <p:tav tm="100000">
                                          <p:val>
                                            <p:strVal val="#ppt_x"/>
                                          </p:val>
                                        </p:tav>
                                      </p:tavLst>
                                    </p:anim>
                                    <p:anim calcmode="lin" valueType="num">
                                      <p:cBhvr additive="base">
                                        <p:cTn id="5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P spid="37" grpId="0"/>
      <p:bldP spid="39" grpId="0"/>
      <p:bldP spid="66" grpId="0" animBg="1"/>
      <p:bldP spid="67" grpId="0" animBg="1"/>
      <p:bldP spid="68" grpId="0" animBg="1"/>
      <p:bldP spid="69" grpId="0" animBg="1"/>
      <p:bldP spid="70" grpId="0" animBg="1"/>
      <p:bldP spid="71" grpId="0" animBg="1"/>
      <p:bldP spid="74" grpId="0" animBg="1"/>
      <p:bldP spid="7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xmlns="" id="{2E3AB94E-8889-4EC8-B3AA-B133D7F07596}"/>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80">
            <a:extLst>
              <a:ext uri="{FF2B5EF4-FFF2-40B4-BE49-F238E27FC236}">
                <a16:creationId xmlns:a16="http://schemas.microsoft.com/office/drawing/2014/main" xmlns="" id="{90A1E332-2A8E-47FA-9CE0-F8658F979ADB}"/>
              </a:ext>
            </a:extLst>
          </p:cNvPr>
          <p:cNvSpPr/>
          <p:nvPr/>
        </p:nvSpPr>
        <p:spPr>
          <a:xfrm>
            <a:off x="205947" y="169966"/>
            <a:ext cx="3356689"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Property Triage</a:t>
            </a:r>
          </a:p>
        </p:txBody>
      </p:sp>
      <p:pic>
        <p:nvPicPr>
          <p:cNvPr id="14" name="Picture 13">
            <a:extLst>
              <a:ext uri="{FF2B5EF4-FFF2-40B4-BE49-F238E27FC236}">
                <a16:creationId xmlns:a16="http://schemas.microsoft.com/office/drawing/2014/main" xmlns="" id="{BEC8C051-AA79-DC42-9E19-FCA885F3C90D}"/>
              </a:ext>
            </a:extLst>
          </p:cNvPr>
          <p:cNvPicPr>
            <a:picLocks noChangeAspect="1"/>
          </p:cNvPicPr>
          <p:nvPr/>
        </p:nvPicPr>
        <p:blipFill>
          <a:blip r:embed="rId2"/>
          <a:stretch>
            <a:fillRect/>
          </a:stretch>
        </p:blipFill>
        <p:spPr>
          <a:xfrm>
            <a:off x="2391593" y="617089"/>
            <a:ext cx="7863650" cy="6070945"/>
          </a:xfrm>
          <a:prstGeom prst="rect">
            <a:avLst/>
          </a:prstGeom>
        </p:spPr>
      </p:pic>
    </p:spTree>
    <p:extLst>
      <p:ext uri="{BB962C8B-B14F-4D97-AF65-F5344CB8AC3E}">
        <p14:creationId xmlns:p14="http://schemas.microsoft.com/office/powerpoint/2010/main" val="31011905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xmlns="" id="{D23560DD-D888-4843-92D7-21FF5E6F119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299" r="1471" b="1299"/>
          <a:stretch/>
        </p:blipFill>
        <p:spPr>
          <a:xfrm>
            <a:off x="-91440" y="0"/>
            <a:ext cx="12252960" cy="6858000"/>
          </a:xfrm>
          <a:solidFill>
            <a:schemeClr val="bg1">
              <a:lumMod val="95000"/>
            </a:schemeClr>
          </a:solidFill>
        </p:spPr>
      </p:pic>
      <p:sp>
        <p:nvSpPr>
          <p:cNvPr id="6" name="Frame 5">
            <a:extLst>
              <a:ext uri="{FF2B5EF4-FFF2-40B4-BE49-F238E27FC236}">
                <a16:creationId xmlns:a16="http://schemas.microsoft.com/office/drawing/2014/main" xmlns="" id="{3248A32A-F2E8-48BC-8AA5-D9F4352DFC25}"/>
              </a:ext>
            </a:extLst>
          </p:cNvPr>
          <p:cNvSpPr/>
          <p:nvPr/>
        </p:nvSpPr>
        <p:spPr>
          <a:xfrm>
            <a:off x="979715" y="638629"/>
            <a:ext cx="10232571" cy="5936342"/>
          </a:xfrm>
          <a:prstGeom prst="frame">
            <a:avLst>
              <a:gd name="adj1" fmla="val 6877"/>
            </a:avLst>
          </a:prstGeom>
          <a:solidFill>
            <a:schemeClr val="tx2">
              <a:lumMod val="5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xmlns="" id="{C82A9D8E-78EF-4050-ABAB-416333DB20B0}"/>
              </a:ext>
            </a:extLst>
          </p:cNvPr>
          <p:cNvSpPr/>
          <p:nvPr/>
        </p:nvSpPr>
        <p:spPr>
          <a:xfrm>
            <a:off x="2358571" y="2465991"/>
            <a:ext cx="7474857" cy="2308324"/>
          </a:xfrm>
          <a:prstGeom prst="rect">
            <a:avLst/>
          </a:prstGeom>
        </p:spPr>
        <p:txBody>
          <a:bodyPr wrap="square">
            <a:spAutoFit/>
          </a:bodyPr>
          <a:lstStyle/>
          <a:p>
            <a:pPr algn="ctr"/>
            <a:r>
              <a:rPr lang="en-US" sz="3600" b="1" dirty="0">
                <a:solidFill>
                  <a:schemeClr val="accent4"/>
                </a:solidFill>
                <a:latin typeface="Montserrat Medium" panose="00000600000000000000" pitchFamily="50" charset="0"/>
              </a:rPr>
              <a:t>$12.7 million</a:t>
            </a:r>
            <a:r>
              <a:rPr lang="en-US" sz="3600" b="1" dirty="0">
                <a:solidFill>
                  <a:schemeClr val="bg1"/>
                </a:solidFill>
                <a:latin typeface="Montserrat Medium" panose="00000600000000000000" pitchFamily="50" charset="0"/>
              </a:rPr>
              <a:t> </a:t>
            </a:r>
            <a:r>
              <a:rPr lang="en-US" sz="3600" b="1" dirty="0">
                <a:solidFill>
                  <a:schemeClr val="tx2">
                    <a:lumMod val="50000"/>
                  </a:schemeClr>
                </a:solidFill>
                <a:latin typeface="Montserrat Medium" panose="00000600000000000000" pitchFamily="50" charset="0"/>
              </a:rPr>
              <a:t>awarded through </a:t>
            </a:r>
            <a:r>
              <a:rPr lang="en-US" sz="3600" b="1" dirty="0">
                <a:solidFill>
                  <a:schemeClr val="accent4"/>
                </a:solidFill>
                <a:latin typeface="Montserrat Medium" panose="00000600000000000000" pitchFamily="50" charset="0"/>
              </a:rPr>
              <a:t>The Ohio Housing Finance Agency’s</a:t>
            </a:r>
            <a:r>
              <a:rPr lang="en-US" sz="3600" b="1" dirty="0">
                <a:solidFill>
                  <a:schemeClr val="bg1"/>
                </a:solidFill>
                <a:latin typeface="Montserrat Medium" panose="00000600000000000000" pitchFamily="50" charset="0"/>
              </a:rPr>
              <a:t> </a:t>
            </a:r>
            <a:r>
              <a:rPr lang="en-US" sz="3600" b="1" dirty="0">
                <a:solidFill>
                  <a:schemeClr val="tx2">
                    <a:lumMod val="50000"/>
                  </a:schemeClr>
                </a:solidFill>
                <a:latin typeface="Montserrat Medium" panose="00000600000000000000" pitchFamily="50" charset="0"/>
              </a:rPr>
              <a:t>Neighborhood Initiative Program</a:t>
            </a:r>
          </a:p>
        </p:txBody>
      </p:sp>
      <p:sp>
        <p:nvSpPr>
          <p:cNvPr id="9" name="Freeform: Shape 8">
            <a:extLst>
              <a:ext uri="{FF2B5EF4-FFF2-40B4-BE49-F238E27FC236}">
                <a16:creationId xmlns:a16="http://schemas.microsoft.com/office/drawing/2014/main" xmlns="" id="{0B28225B-5832-4EB3-98FD-E1AAD7F4B469}"/>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Shape 80">
            <a:extLst>
              <a:ext uri="{FF2B5EF4-FFF2-40B4-BE49-F238E27FC236}">
                <a16:creationId xmlns:a16="http://schemas.microsoft.com/office/drawing/2014/main" xmlns="" id="{9A8A22FC-3873-418A-BE8F-B9362F53FD80}"/>
              </a:ext>
            </a:extLst>
          </p:cNvPr>
          <p:cNvSpPr/>
          <p:nvPr/>
        </p:nvSpPr>
        <p:spPr>
          <a:xfrm>
            <a:off x="205947" y="169966"/>
            <a:ext cx="2269853"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bg1"/>
                </a:solidFill>
                <a:latin typeface="Montserrat Alternates SemiBold" panose="00000700000000000000" pitchFamily="50" charset="0"/>
              </a:rPr>
              <a:t>Awesome  Services</a:t>
            </a:r>
          </a:p>
        </p:txBody>
      </p:sp>
      <p:grpSp>
        <p:nvGrpSpPr>
          <p:cNvPr id="11" name="Group 10">
            <a:extLst>
              <a:ext uri="{FF2B5EF4-FFF2-40B4-BE49-F238E27FC236}">
                <a16:creationId xmlns:a16="http://schemas.microsoft.com/office/drawing/2014/main" xmlns="" id="{82A7EF35-13D7-4EA2-AB01-E7F60BADF37F}"/>
              </a:ext>
            </a:extLst>
          </p:cNvPr>
          <p:cNvGrpSpPr/>
          <p:nvPr/>
        </p:nvGrpSpPr>
        <p:grpSpPr>
          <a:xfrm>
            <a:off x="11887200" y="3776022"/>
            <a:ext cx="134112" cy="2782383"/>
            <a:chOff x="11887200" y="3776022"/>
            <a:chExt cx="134112" cy="2782383"/>
          </a:xfrm>
        </p:grpSpPr>
        <p:cxnSp>
          <p:nvCxnSpPr>
            <p:cNvPr id="12" name="Straight Connector 11">
              <a:extLst>
                <a:ext uri="{FF2B5EF4-FFF2-40B4-BE49-F238E27FC236}">
                  <a16:creationId xmlns:a16="http://schemas.microsoft.com/office/drawing/2014/main" xmlns="" id="{91C45BCE-AA22-43BF-BDC3-63E69E751D28}"/>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BB089F56-BE26-4296-8A10-01966FABF952}"/>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5430506"/>
      </p:ext>
    </p:extLst>
  </p:cSld>
  <p:clrMapOvr>
    <a:masterClrMapping/>
  </p:clrMapOvr>
  <p:transition xmlns:p14="http://schemas.microsoft.com/office/powerpoint/2010/mai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xmlns="" id="{2F92370B-344B-4ADB-B5DC-50F7707D8817}"/>
              </a:ext>
            </a:extLst>
          </p:cNvPr>
          <p:cNvGrpSpPr/>
          <p:nvPr/>
        </p:nvGrpSpPr>
        <p:grpSpPr>
          <a:xfrm>
            <a:off x="4662743" y="857839"/>
            <a:ext cx="7529257" cy="5844613"/>
            <a:chOff x="3688767" y="647700"/>
            <a:chExt cx="7529257" cy="5562600"/>
          </a:xfrm>
        </p:grpSpPr>
        <p:sp>
          <p:nvSpPr>
            <p:cNvPr id="57" name="Rectangle 56">
              <a:extLst>
                <a:ext uri="{FF2B5EF4-FFF2-40B4-BE49-F238E27FC236}">
                  <a16:creationId xmlns:a16="http://schemas.microsoft.com/office/drawing/2014/main" xmlns="" id="{2F65CD1E-CAC3-4100-81B4-9B45E29FCFD5}"/>
                </a:ext>
              </a:extLst>
            </p:cNvPr>
            <p:cNvSpPr/>
            <p:nvPr/>
          </p:nvSpPr>
          <p:spPr>
            <a:xfrm>
              <a:off x="3688767" y="647700"/>
              <a:ext cx="2509753" cy="556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a:latin typeface="+mj-lt"/>
              </a:endParaRPr>
            </a:p>
          </p:txBody>
        </p:sp>
        <p:sp>
          <p:nvSpPr>
            <p:cNvPr id="61" name="Rectangle 60">
              <a:extLst>
                <a:ext uri="{FF2B5EF4-FFF2-40B4-BE49-F238E27FC236}">
                  <a16:creationId xmlns:a16="http://schemas.microsoft.com/office/drawing/2014/main" xmlns="" id="{714FB5D2-9B7E-4D3D-ABEC-8ED96815D069}"/>
                </a:ext>
              </a:extLst>
            </p:cNvPr>
            <p:cNvSpPr/>
            <p:nvPr/>
          </p:nvSpPr>
          <p:spPr>
            <a:xfrm>
              <a:off x="6198520" y="647700"/>
              <a:ext cx="2509752" cy="556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2" name="Rectangle 61">
              <a:extLst>
                <a:ext uri="{FF2B5EF4-FFF2-40B4-BE49-F238E27FC236}">
                  <a16:creationId xmlns:a16="http://schemas.microsoft.com/office/drawing/2014/main" xmlns="" id="{9D28452C-E314-4FFD-A8AA-521470A0AC93}"/>
                </a:ext>
              </a:extLst>
            </p:cNvPr>
            <p:cNvSpPr/>
            <p:nvPr/>
          </p:nvSpPr>
          <p:spPr>
            <a:xfrm>
              <a:off x="8708272" y="647700"/>
              <a:ext cx="2509752" cy="5562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81" name="Straight Connector 80">
            <a:extLst>
              <a:ext uri="{FF2B5EF4-FFF2-40B4-BE49-F238E27FC236}">
                <a16:creationId xmlns:a16="http://schemas.microsoft.com/office/drawing/2014/main" xmlns="" id="{BCC6CD4C-1A53-4C62-8F65-8183951C3D3A}"/>
              </a:ext>
            </a:extLst>
          </p:cNvPr>
          <p:cNvCxnSpPr>
            <a:cxnSpLocks/>
          </p:cNvCxnSpPr>
          <p:nvPr/>
        </p:nvCxnSpPr>
        <p:spPr>
          <a:xfrm>
            <a:off x="1030246" y="2262283"/>
            <a:ext cx="133566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Freeform: Shape 6">
            <a:extLst>
              <a:ext uri="{FF2B5EF4-FFF2-40B4-BE49-F238E27FC236}">
                <a16:creationId xmlns:a16="http://schemas.microsoft.com/office/drawing/2014/main" xmlns="" id="{41555ED4-DCC3-BB4C-B7ED-DD0532785985}"/>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80">
            <a:extLst>
              <a:ext uri="{FF2B5EF4-FFF2-40B4-BE49-F238E27FC236}">
                <a16:creationId xmlns:a16="http://schemas.microsoft.com/office/drawing/2014/main" xmlns="" id="{9512CDEC-0831-2F40-B171-10B92D37F53B}"/>
              </a:ext>
            </a:extLst>
          </p:cNvPr>
          <p:cNvSpPr/>
          <p:nvPr/>
        </p:nvSpPr>
        <p:spPr>
          <a:xfrm>
            <a:off x="205947" y="169966"/>
            <a:ext cx="2946320"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Logic Model</a:t>
            </a:r>
          </a:p>
        </p:txBody>
      </p:sp>
      <p:sp>
        <p:nvSpPr>
          <p:cNvPr id="28" name="TextBox 27">
            <a:extLst>
              <a:ext uri="{FF2B5EF4-FFF2-40B4-BE49-F238E27FC236}">
                <a16:creationId xmlns:a16="http://schemas.microsoft.com/office/drawing/2014/main" xmlns="" id="{B94CAA98-053E-8D48-ABF5-921E87472252}"/>
              </a:ext>
            </a:extLst>
          </p:cNvPr>
          <p:cNvSpPr txBox="1"/>
          <p:nvPr/>
        </p:nvSpPr>
        <p:spPr>
          <a:xfrm>
            <a:off x="945505" y="1291822"/>
            <a:ext cx="4330698" cy="954107"/>
          </a:xfrm>
          <a:prstGeom prst="rect">
            <a:avLst/>
          </a:prstGeom>
          <a:noFill/>
        </p:spPr>
        <p:txBody>
          <a:bodyPr wrap="square" rtlCol="0">
            <a:spAutoFit/>
          </a:bodyPr>
          <a:lstStyle/>
          <a:p>
            <a:r>
              <a:rPr lang="en-GB" sz="2800" dirty="0" smtClean="0">
                <a:latin typeface="Montserrat SemiBold" panose="00000700000000000000" pitchFamily="50" charset="0"/>
                <a:ea typeface="Open Sans Extrabold" panose="020B0906030804020204" pitchFamily="34" charset="0"/>
                <a:cs typeface="Open Sans Extrabold" panose="020B0906030804020204" pitchFamily="34" charset="0"/>
              </a:rPr>
              <a:t>Jobs Program</a:t>
            </a:r>
          </a:p>
          <a:p>
            <a:r>
              <a:rPr lang="en-GB" sz="2800" dirty="0" smtClean="0">
                <a:latin typeface="Montserrat SemiBold" panose="00000700000000000000" pitchFamily="50" charset="0"/>
                <a:ea typeface="Open Sans Extrabold" panose="020B0906030804020204" pitchFamily="34" charset="0"/>
                <a:cs typeface="Open Sans Extrabold" panose="020B0906030804020204" pitchFamily="34" charset="0"/>
              </a:rPr>
              <a:t>Logic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Model</a:t>
            </a:r>
          </a:p>
        </p:txBody>
      </p:sp>
      <p:sp>
        <p:nvSpPr>
          <p:cNvPr id="30" name="TextBox 29">
            <a:extLst>
              <a:ext uri="{FF2B5EF4-FFF2-40B4-BE49-F238E27FC236}">
                <a16:creationId xmlns:a16="http://schemas.microsoft.com/office/drawing/2014/main" xmlns="" id="{71EAC652-F7E1-6842-910E-012492B6BEC5}"/>
              </a:ext>
            </a:extLst>
          </p:cNvPr>
          <p:cNvSpPr txBox="1"/>
          <p:nvPr/>
        </p:nvSpPr>
        <p:spPr>
          <a:xfrm>
            <a:off x="1024828" y="3292825"/>
            <a:ext cx="2987119" cy="2246769"/>
          </a:xfrm>
          <a:prstGeom prst="rect">
            <a:avLst/>
          </a:prstGeom>
          <a:noFill/>
        </p:spPr>
        <p:txBody>
          <a:bodyPr wrap="square" rtlCol="0">
            <a:spAutoFit/>
          </a:bodyPr>
          <a:lstStyle/>
          <a:p>
            <a:r>
              <a:rPr lang="en-US" sz="2000" dirty="0">
                <a:solidFill>
                  <a:schemeClr val="tx2">
                    <a:lumMod val="50000"/>
                  </a:schemeClr>
                </a:solidFill>
                <a:latin typeface="Montserrat Medium" pitchFamily="2" charset="77"/>
                <a:cs typeface="Aharoni" panose="02010803020104030203" pitchFamily="2" charset="-79"/>
              </a:rPr>
              <a:t>Trumbull Neighborhood Partnership</a:t>
            </a:r>
          </a:p>
          <a:p>
            <a:endParaRPr lang="en-US" sz="2000" dirty="0">
              <a:solidFill>
                <a:schemeClr val="tx2">
                  <a:lumMod val="50000"/>
                </a:schemeClr>
              </a:solidFill>
              <a:latin typeface="Montserrat Medium" pitchFamily="2" charset="77"/>
              <a:cs typeface="Aharoni" panose="02010803020104030203" pitchFamily="2" charset="-79"/>
            </a:endParaRPr>
          </a:p>
          <a:p>
            <a:r>
              <a:rPr lang="en-US" sz="2000" dirty="0">
                <a:solidFill>
                  <a:schemeClr val="tx2">
                    <a:lumMod val="50000"/>
                  </a:schemeClr>
                </a:solidFill>
                <a:latin typeface="Montserrat Medium" pitchFamily="2" charset="77"/>
                <a:cs typeface="Aharoni" panose="02010803020104030203" pitchFamily="2" charset="-79"/>
              </a:rPr>
              <a:t>Trumbull County Land Reutilization Corporation</a:t>
            </a:r>
          </a:p>
        </p:txBody>
      </p:sp>
      <p:sp>
        <p:nvSpPr>
          <p:cNvPr id="31" name="TextBox 30">
            <a:extLst>
              <a:ext uri="{FF2B5EF4-FFF2-40B4-BE49-F238E27FC236}">
                <a16:creationId xmlns:a16="http://schemas.microsoft.com/office/drawing/2014/main" xmlns="" id="{374001DD-5BF7-5E4D-AEC2-E4D37B104357}"/>
              </a:ext>
            </a:extLst>
          </p:cNvPr>
          <p:cNvSpPr txBox="1"/>
          <p:nvPr/>
        </p:nvSpPr>
        <p:spPr>
          <a:xfrm>
            <a:off x="1232772" y="2723871"/>
            <a:ext cx="1146212" cy="369332"/>
          </a:xfrm>
          <a:prstGeom prst="rect">
            <a:avLst/>
          </a:prstGeom>
          <a:noFill/>
        </p:spPr>
        <p:txBody>
          <a:bodyPr wrap="none" rtlCol="0">
            <a:spAutoFit/>
          </a:bodyPr>
          <a:lstStyle/>
          <a:p>
            <a:r>
              <a:rPr lang="en-US" b="1" dirty="0">
                <a:solidFill>
                  <a:schemeClr val="accent4"/>
                </a:solidFill>
              </a:rPr>
              <a:t>Resources</a:t>
            </a:r>
          </a:p>
        </p:txBody>
      </p:sp>
      <p:sp>
        <p:nvSpPr>
          <p:cNvPr id="32" name="TextBox 31">
            <a:extLst>
              <a:ext uri="{FF2B5EF4-FFF2-40B4-BE49-F238E27FC236}">
                <a16:creationId xmlns:a16="http://schemas.microsoft.com/office/drawing/2014/main" xmlns="" id="{DE4196F0-076F-7E40-9BAE-6485A73BE0CA}"/>
              </a:ext>
            </a:extLst>
          </p:cNvPr>
          <p:cNvSpPr txBox="1"/>
          <p:nvPr/>
        </p:nvSpPr>
        <p:spPr>
          <a:xfrm>
            <a:off x="5331814" y="1110535"/>
            <a:ext cx="1064715" cy="369332"/>
          </a:xfrm>
          <a:prstGeom prst="rect">
            <a:avLst/>
          </a:prstGeom>
          <a:noFill/>
        </p:spPr>
        <p:txBody>
          <a:bodyPr wrap="none" rtlCol="0">
            <a:spAutoFit/>
          </a:bodyPr>
          <a:lstStyle/>
          <a:p>
            <a:pPr algn="ctr"/>
            <a:r>
              <a:rPr lang="en-US" b="1" dirty="0">
                <a:solidFill>
                  <a:schemeClr val="bg1"/>
                </a:solidFill>
              </a:rPr>
              <a:t>Activities</a:t>
            </a:r>
          </a:p>
        </p:txBody>
      </p:sp>
      <p:sp>
        <p:nvSpPr>
          <p:cNvPr id="33" name="TextBox 32">
            <a:extLst>
              <a:ext uri="{FF2B5EF4-FFF2-40B4-BE49-F238E27FC236}">
                <a16:creationId xmlns:a16="http://schemas.microsoft.com/office/drawing/2014/main" xmlns="" id="{1C6FBFAF-C860-4344-8323-89C445C5142E}"/>
              </a:ext>
            </a:extLst>
          </p:cNvPr>
          <p:cNvSpPr txBox="1"/>
          <p:nvPr/>
        </p:nvSpPr>
        <p:spPr>
          <a:xfrm>
            <a:off x="7850611" y="1110535"/>
            <a:ext cx="1153521" cy="369332"/>
          </a:xfrm>
          <a:prstGeom prst="rect">
            <a:avLst/>
          </a:prstGeom>
          <a:noFill/>
        </p:spPr>
        <p:txBody>
          <a:bodyPr wrap="none" rtlCol="0">
            <a:spAutoFit/>
          </a:bodyPr>
          <a:lstStyle/>
          <a:p>
            <a:pPr algn="ctr"/>
            <a:r>
              <a:rPr lang="en-US" b="1" dirty="0">
                <a:solidFill>
                  <a:schemeClr val="bg1"/>
                </a:solidFill>
              </a:rPr>
              <a:t>Outcomes</a:t>
            </a:r>
          </a:p>
        </p:txBody>
      </p:sp>
      <p:sp>
        <p:nvSpPr>
          <p:cNvPr id="34" name="TextBox 33">
            <a:extLst>
              <a:ext uri="{FF2B5EF4-FFF2-40B4-BE49-F238E27FC236}">
                <a16:creationId xmlns:a16="http://schemas.microsoft.com/office/drawing/2014/main" xmlns="" id="{088AF61F-DA1A-1A45-AF6F-2BA819D7671E}"/>
              </a:ext>
            </a:extLst>
          </p:cNvPr>
          <p:cNvSpPr txBox="1"/>
          <p:nvPr/>
        </p:nvSpPr>
        <p:spPr>
          <a:xfrm>
            <a:off x="10458215" y="1136110"/>
            <a:ext cx="938077" cy="369332"/>
          </a:xfrm>
          <a:prstGeom prst="rect">
            <a:avLst/>
          </a:prstGeom>
          <a:noFill/>
        </p:spPr>
        <p:txBody>
          <a:bodyPr wrap="none" rtlCol="0">
            <a:spAutoFit/>
          </a:bodyPr>
          <a:lstStyle/>
          <a:p>
            <a:pPr algn="ctr"/>
            <a:r>
              <a:rPr lang="en-US" b="1" dirty="0">
                <a:solidFill>
                  <a:schemeClr val="bg1"/>
                </a:solidFill>
              </a:rPr>
              <a:t>Impacts</a:t>
            </a:r>
          </a:p>
        </p:txBody>
      </p:sp>
      <p:pic>
        <p:nvPicPr>
          <p:cNvPr id="2" name="Picture 1">
            <a:extLst>
              <a:ext uri="{FF2B5EF4-FFF2-40B4-BE49-F238E27FC236}">
                <a16:creationId xmlns:a16="http://schemas.microsoft.com/office/drawing/2014/main" xmlns="" id="{9DC00C13-E72A-4C42-907B-2B46923A5C1A}"/>
              </a:ext>
            </a:extLst>
          </p:cNvPr>
          <p:cNvPicPr>
            <a:picLocks noChangeAspect="1"/>
          </p:cNvPicPr>
          <p:nvPr/>
        </p:nvPicPr>
        <p:blipFill>
          <a:blip r:embed="rId2"/>
          <a:stretch>
            <a:fillRect/>
          </a:stretch>
        </p:blipFill>
        <p:spPr>
          <a:xfrm>
            <a:off x="5108230" y="1093431"/>
            <a:ext cx="1562100" cy="406400"/>
          </a:xfrm>
          <a:prstGeom prst="rect">
            <a:avLst/>
          </a:prstGeom>
        </p:spPr>
      </p:pic>
      <p:pic>
        <p:nvPicPr>
          <p:cNvPr id="35" name="Picture 34">
            <a:extLst>
              <a:ext uri="{FF2B5EF4-FFF2-40B4-BE49-F238E27FC236}">
                <a16:creationId xmlns:a16="http://schemas.microsoft.com/office/drawing/2014/main" xmlns="" id="{F72631E3-6925-264B-AE63-78F9669F9545}"/>
              </a:ext>
            </a:extLst>
          </p:cNvPr>
          <p:cNvPicPr>
            <a:picLocks noChangeAspect="1"/>
          </p:cNvPicPr>
          <p:nvPr/>
        </p:nvPicPr>
        <p:blipFill>
          <a:blip r:embed="rId2"/>
          <a:stretch>
            <a:fillRect/>
          </a:stretch>
        </p:blipFill>
        <p:spPr>
          <a:xfrm>
            <a:off x="7704126" y="1093431"/>
            <a:ext cx="1562100" cy="406400"/>
          </a:xfrm>
          <a:prstGeom prst="rect">
            <a:avLst/>
          </a:prstGeom>
        </p:spPr>
      </p:pic>
      <p:pic>
        <p:nvPicPr>
          <p:cNvPr id="36" name="Picture 35">
            <a:extLst>
              <a:ext uri="{FF2B5EF4-FFF2-40B4-BE49-F238E27FC236}">
                <a16:creationId xmlns:a16="http://schemas.microsoft.com/office/drawing/2014/main" xmlns="" id="{6A66E814-601B-F148-84E7-E2709A7A6C7C}"/>
              </a:ext>
            </a:extLst>
          </p:cNvPr>
          <p:cNvPicPr>
            <a:picLocks noChangeAspect="1"/>
          </p:cNvPicPr>
          <p:nvPr/>
        </p:nvPicPr>
        <p:blipFill>
          <a:blip r:embed="rId2"/>
          <a:stretch>
            <a:fillRect/>
          </a:stretch>
        </p:blipFill>
        <p:spPr>
          <a:xfrm>
            <a:off x="10154718" y="1117815"/>
            <a:ext cx="1562100" cy="406400"/>
          </a:xfrm>
          <a:prstGeom prst="rect">
            <a:avLst/>
          </a:prstGeom>
        </p:spPr>
      </p:pic>
      <p:pic>
        <p:nvPicPr>
          <p:cNvPr id="3" name="Picture 2">
            <a:extLst>
              <a:ext uri="{FF2B5EF4-FFF2-40B4-BE49-F238E27FC236}">
                <a16:creationId xmlns:a16="http://schemas.microsoft.com/office/drawing/2014/main" xmlns="" id="{8BFE29C3-866A-6C47-BD21-03E873DF41EB}"/>
              </a:ext>
            </a:extLst>
          </p:cNvPr>
          <p:cNvPicPr>
            <a:picLocks noChangeAspect="1"/>
          </p:cNvPicPr>
          <p:nvPr/>
        </p:nvPicPr>
        <p:blipFill>
          <a:blip r:embed="rId3"/>
          <a:stretch>
            <a:fillRect/>
          </a:stretch>
        </p:blipFill>
        <p:spPr>
          <a:xfrm>
            <a:off x="1024828" y="2690535"/>
            <a:ext cx="1562100" cy="406400"/>
          </a:xfrm>
          <a:prstGeom prst="rect">
            <a:avLst/>
          </a:prstGeom>
        </p:spPr>
      </p:pic>
      <p:sp>
        <p:nvSpPr>
          <p:cNvPr id="38" name="TextBox 37">
            <a:extLst>
              <a:ext uri="{FF2B5EF4-FFF2-40B4-BE49-F238E27FC236}">
                <a16:creationId xmlns:a16="http://schemas.microsoft.com/office/drawing/2014/main" xmlns="" id="{2D9A0C3C-ED76-BA44-B9F1-BC5A9B0673CE}"/>
              </a:ext>
            </a:extLst>
          </p:cNvPr>
          <p:cNvSpPr txBox="1"/>
          <p:nvPr/>
        </p:nvSpPr>
        <p:spPr>
          <a:xfrm>
            <a:off x="4875665" y="1680126"/>
            <a:ext cx="2037200" cy="5001369"/>
          </a:xfrm>
          <a:prstGeom prst="rect">
            <a:avLst/>
          </a:prstGeom>
          <a:noFill/>
        </p:spPr>
        <p:txBody>
          <a:bodyPr wrap="square" rtlCol="0">
            <a:spAutoFit/>
          </a:bodyPr>
          <a:lstStyle/>
          <a:p>
            <a:r>
              <a:rPr lang="en-US" sz="1100" b="1" dirty="0">
                <a:solidFill>
                  <a:schemeClr val="bg1"/>
                </a:solidFill>
                <a:latin typeface="Montserrat Medium" pitchFamily="2" charset="77"/>
              </a:rPr>
              <a:t>Place</a:t>
            </a:r>
          </a:p>
          <a:p>
            <a:pPr marL="171450" indent="-171450">
              <a:buFont typeface="Arial" panose="020B0604020202020204" pitchFamily="34" charset="0"/>
              <a:buChar char="•"/>
            </a:pPr>
            <a:r>
              <a:rPr lang="en-US" sz="1100" b="1" dirty="0">
                <a:solidFill>
                  <a:schemeClr val="accent2">
                    <a:lumMod val="50000"/>
                  </a:schemeClr>
                </a:solidFill>
              </a:rPr>
              <a:t>Renovation</a:t>
            </a:r>
          </a:p>
          <a:p>
            <a:pPr marL="171450" indent="-171450">
              <a:buFont typeface="Arial" panose="020B0604020202020204" pitchFamily="34" charset="0"/>
              <a:buChar char="•"/>
            </a:pPr>
            <a:r>
              <a:rPr lang="en-US" sz="1100" dirty="0">
                <a:solidFill>
                  <a:schemeClr val="accent2">
                    <a:lumMod val="75000"/>
                  </a:schemeClr>
                </a:solidFill>
              </a:rPr>
              <a:t>Perform general construction work on rehab homes</a:t>
            </a:r>
          </a:p>
          <a:p>
            <a:pPr marL="171450" indent="-171450">
              <a:buFont typeface="Arial" panose="020B0604020202020204" pitchFamily="34" charset="0"/>
              <a:buChar char="•"/>
            </a:pPr>
            <a:r>
              <a:rPr lang="en-US" sz="1100" dirty="0">
                <a:solidFill>
                  <a:schemeClr val="accent2">
                    <a:lumMod val="75000"/>
                  </a:schemeClr>
                </a:solidFill>
              </a:rPr>
              <a:t>Complete board ups of nuisance properties</a:t>
            </a:r>
          </a:p>
          <a:p>
            <a:pPr marL="171450" indent="-171450">
              <a:buFont typeface="Arial" panose="020B0604020202020204" pitchFamily="34" charset="0"/>
              <a:buChar char="•"/>
            </a:pPr>
            <a:r>
              <a:rPr lang="en-US" sz="1100" b="1" dirty="0">
                <a:solidFill>
                  <a:schemeClr val="accent2">
                    <a:lumMod val="50000"/>
                  </a:schemeClr>
                </a:solidFill>
              </a:rPr>
              <a:t>Post-Demolition Land Use</a:t>
            </a:r>
          </a:p>
          <a:p>
            <a:pPr marL="171450" indent="-171450">
              <a:buFont typeface="Arial" panose="020B0604020202020204" pitchFamily="34" charset="0"/>
              <a:buChar char="•"/>
            </a:pPr>
            <a:r>
              <a:rPr lang="en-US" sz="1100" dirty="0">
                <a:solidFill>
                  <a:schemeClr val="accent2">
                    <a:lumMod val="75000"/>
                  </a:schemeClr>
                </a:solidFill>
              </a:rPr>
              <a:t>Plant trees on vacant lots</a:t>
            </a:r>
          </a:p>
          <a:p>
            <a:pPr marL="171450" indent="-171450">
              <a:buFont typeface="Arial" panose="020B0604020202020204" pitchFamily="34" charset="0"/>
              <a:buChar char="•"/>
            </a:pPr>
            <a:r>
              <a:rPr lang="en-US" sz="1100" dirty="0">
                <a:solidFill>
                  <a:schemeClr val="accent2">
                    <a:lumMod val="75000"/>
                  </a:schemeClr>
                </a:solidFill>
              </a:rPr>
              <a:t>Install pocket parks, orchards, community gardens and other food production sites</a:t>
            </a:r>
          </a:p>
          <a:p>
            <a:pPr marL="171450" indent="-171450">
              <a:buFont typeface="Arial" panose="020B0604020202020204" pitchFamily="34" charset="0"/>
              <a:buChar char="•"/>
            </a:pPr>
            <a:r>
              <a:rPr lang="en-US" sz="1100" b="1" dirty="0">
                <a:solidFill>
                  <a:schemeClr val="accent2">
                    <a:lumMod val="50000"/>
                  </a:schemeClr>
                </a:solidFill>
              </a:rPr>
              <a:t>Maintenance</a:t>
            </a:r>
          </a:p>
          <a:p>
            <a:pPr marL="171450" indent="-171450">
              <a:buFont typeface="Arial" panose="020B0604020202020204" pitchFamily="34" charset="0"/>
              <a:buChar char="•"/>
            </a:pPr>
            <a:r>
              <a:rPr lang="en-US" sz="1100" dirty="0">
                <a:solidFill>
                  <a:schemeClr val="accent2">
                    <a:lumMod val="75000"/>
                  </a:schemeClr>
                </a:solidFill>
              </a:rPr>
              <a:t>Mow and maintain lots left empty by demolition</a:t>
            </a:r>
          </a:p>
          <a:p>
            <a:pPr marL="171450" indent="-171450">
              <a:buFont typeface="Arial" panose="020B0604020202020204" pitchFamily="34" charset="0"/>
              <a:buChar char="•"/>
            </a:pPr>
            <a:r>
              <a:rPr lang="en-US" sz="1100" b="1" dirty="0">
                <a:solidFill>
                  <a:schemeClr val="accent2">
                    <a:lumMod val="50000"/>
                  </a:schemeClr>
                </a:solidFill>
              </a:rPr>
              <a:t>Deconstruction</a:t>
            </a:r>
          </a:p>
          <a:p>
            <a:pPr marL="171450" indent="-171450">
              <a:buFont typeface="Arial" panose="020B0604020202020204" pitchFamily="34" charset="0"/>
              <a:buChar char="•"/>
            </a:pPr>
            <a:r>
              <a:rPr lang="en-US" sz="1100" dirty="0">
                <a:solidFill>
                  <a:schemeClr val="accent2">
                    <a:lumMod val="75000"/>
                  </a:schemeClr>
                </a:solidFill>
              </a:rPr>
              <a:t>Identify and remove valuable materials with resale value before demolition</a:t>
            </a:r>
          </a:p>
          <a:p>
            <a:pPr marL="171450" indent="-171450">
              <a:buFont typeface="Arial" panose="020B0604020202020204" pitchFamily="34" charset="0"/>
              <a:buChar char="•"/>
            </a:pPr>
            <a:endParaRPr lang="en-US" sz="1100" dirty="0">
              <a:solidFill>
                <a:schemeClr val="accent2">
                  <a:lumMod val="75000"/>
                </a:schemeClr>
              </a:solidFill>
            </a:endParaRPr>
          </a:p>
          <a:p>
            <a:r>
              <a:rPr lang="en-US" sz="1100" b="1" dirty="0">
                <a:solidFill>
                  <a:schemeClr val="bg1"/>
                </a:solidFill>
                <a:latin typeface="Montserrat Medium" pitchFamily="2" charset="77"/>
              </a:rPr>
              <a:t>People</a:t>
            </a:r>
          </a:p>
          <a:p>
            <a:pPr marL="171450" indent="-171450">
              <a:buFont typeface="Arial" panose="020B0604020202020204" pitchFamily="34" charset="0"/>
              <a:buChar char="•"/>
            </a:pPr>
            <a:r>
              <a:rPr lang="en-US" sz="1100" b="1" dirty="0">
                <a:solidFill>
                  <a:schemeClr val="accent2">
                    <a:lumMod val="50000"/>
                  </a:schemeClr>
                </a:solidFill>
              </a:rPr>
              <a:t>Supportive Services</a:t>
            </a:r>
          </a:p>
          <a:p>
            <a:pPr marL="171450" indent="-171450">
              <a:buFont typeface="Arial" panose="020B0604020202020204" pitchFamily="34" charset="0"/>
              <a:buChar char="•"/>
            </a:pPr>
            <a:r>
              <a:rPr lang="en-US" sz="1100" dirty="0">
                <a:solidFill>
                  <a:schemeClr val="accent2">
                    <a:lumMod val="75000"/>
                  </a:schemeClr>
                </a:solidFill>
              </a:rPr>
              <a:t>Recruit residents to program through partner organizations</a:t>
            </a:r>
          </a:p>
          <a:p>
            <a:pPr marL="171450" indent="-171450">
              <a:buFont typeface="Arial" panose="020B0604020202020204" pitchFamily="34" charset="0"/>
              <a:buChar char="•"/>
            </a:pPr>
            <a:r>
              <a:rPr lang="en-US" sz="1100" dirty="0">
                <a:solidFill>
                  <a:schemeClr val="accent2">
                    <a:lumMod val="75000"/>
                  </a:schemeClr>
                </a:solidFill>
              </a:rPr>
              <a:t>Provide employees with necessary social services to succeed</a:t>
            </a:r>
            <a:endParaRPr lang="en-US" sz="1100" b="1" dirty="0">
              <a:solidFill>
                <a:schemeClr val="bg1"/>
              </a:solidFill>
              <a:latin typeface="Montserrat Medium" pitchFamily="2" charset="77"/>
            </a:endParaRPr>
          </a:p>
          <a:p>
            <a:pPr marL="171450" indent="-171450">
              <a:buFont typeface="Arial" panose="020B0604020202020204" pitchFamily="34" charset="0"/>
              <a:buChar char="•"/>
            </a:pPr>
            <a:endParaRPr lang="en-US" sz="1100" dirty="0">
              <a:solidFill>
                <a:schemeClr val="accent2">
                  <a:lumMod val="75000"/>
                </a:schemeClr>
              </a:solidFill>
            </a:endParaRPr>
          </a:p>
        </p:txBody>
      </p:sp>
      <p:sp>
        <p:nvSpPr>
          <p:cNvPr id="39" name="TextBox 38">
            <a:extLst>
              <a:ext uri="{FF2B5EF4-FFF2-40B4-BE49-F238E27FC236}">
                <a16:creationId xmlns:a16="http://schemas.microsoft.com/office/drawing/2014/main" xmlns="" id="{359C7B26-4BED-5F40-9F7A-AE33E2AF6266}"/>
              </a:ext>
            </a:extLst>
          </p:cNvPr>
          <p:cNvSpPr txBox="1"/>
          <p:nvPr/>
        </p:nvSpPr>
        <p:spPr>
          <a:xfrm>
            <a:off x="7411471" y="1953503"/>
            <a:ext cx="2037200" cy="4493538"/>
          </a:xfrm>
          <a:prstGeom prst="rect">
            <a:avLst/>
          </a:prstGeom>
          <a:noFill/>
        </p:spPr>
        <p:txBody>
          <a:bodyPr wrap="square" rtlCol="0">
            <a:spAutoFit/>
          </a:bodyPr>
          <a:lstStyle/>
          <a:p>
            <a:r>
              <a:rPr lang="en-US" sz="1100" b="1" dirty="0">
                <a:solidFill>
                  <a:schemeClr val="bg1"/>
                </a:solidFill>
                <a:latin typeface="Montserrat Medium" pitchFamily="2" charset="77"/>
              </a:rPr>
              <a:t>Place</a:t>
            </a:r>
          </a:p>
          <a:p>
            <a:pPr marL="171450" indent="-171450">
              <a:buFont typeface="Arial" panose="020B0604020202020204" pitchFamily="34" charset="0"/>
              <a:buChar char="•"/>
            </a:pPr>
            <a:r>
              <a:rPr lang="en-US" sz="1100" b="1" dirty="0">
                <a:solidFill>
                  <a:schemeClr val="accent2">
                    <a:lumMod val="50000"/>
                  </a:schemeClr>
                </a:solidFill>
              </a:rPr>
              <a:t>Create new year round full-time jobs fighting blight</a:t>
            </a:r>
          </a:p>
          <a:p>
            <a:pPr marL="171450" indent="-171450">
              <a:buFont typeface="Arial" panose="020B0604020202020204" pitchFamily="34" charset="0"/>
              <a:buChar char="•"/>
            </a:pPr>
            <a:r>
              <a:rPr lang="en-US" sz="1100" b="1" dirty="0">
                <a:solidFill>
                  <a:schemeClr val="accent2">
                    <a:lumMod val="50000"/>
                  </a:schemeClr>
                </a:solidFill>
              </a:rPr>
              <a:t>Decrease housing vacancy levels in strategic neighborhoods</a:t>
            </a:r>
          </a:p>
          <a:p>
            <a:pPr marL="171450" indent="-171450">
              <a:buFont typeface="Arial" panose="020B0604020202020204" pitchFamily="34" charset="0"/>
              <a:buChar char="•"/>
            </a:pPr>
            <a:r>
              <a:rPr lang="en-US" sz="1100" b="1" dirty="0">
                <a:solidFill>
                  <a:schemeClr val="accent2">
                    <a:lumMod val="50000"/>
                  </a:schemeClr>
                </a:solidFill>
              </a:rPr>
              <a:t>Rehabilitate and return vacant homes to occupancy</a:t>
            </a:r>
          </a:p>
          <a:p>
            <a:pPr marL="171450" indent="-171450">
              <a:buFont typeface="Arial" panose="020B0604020202020204" pitchFamily="34" charset="0"/>
              <a:buChar char="•"/>
            </a:pPr>
            <a:r>
              <a:rPr lang="en-US" sz="1100" b="1" dirty="0">
                <a:solidFill>
                  <a:schemeClr val="accent2">
                    <a:lumMod val="50000"/>
                  </a:schemeClr>
                </a:solidFill>
              </a:rPr>
              <a:t>Increased tax base</a:t>
            </a:r>
          </a:p>
          <a:p>
            <a:pPr marL="171450" indent="-171450">
              <a:buFont typeface="Arial" panose="020B0604020202020204" pitchFamily="34" charset="0"/>
              <a:buChar char="•"/>
            </a:pPr>
            <a:r>
              <a:rPr lang="en-US" sz="1100" b="1" dirty="0">
                <a:solidFill>
                  <a:schemeClr val="accent2">
                    <a:lumMod val="50000"/>
                  </a:schemeClr>
                </a:solidFill>
              </a:rPr>
              <a:t>Improved quality of life</a:t>
            </a:r>
          </a:p>
          <a:p>
            <a:pPr marL="171450" indent="-171450">
              <a:buFont typeface="Arial" panose="020B0604020202020204" pitchFamily="34" charset="0"/>
              <a:buChar char="•"/>
            </a:pPr>
            <a:r>
              <a:rPr lang="en-US" sz="1100" b="1" dirty="0">
                <a:solidFill>
                  <a:schemeClr val="accent2">
                    <a:lumMod val="50000"/>
                  </a:schemeClr>
                </a:solidFill>
              </a:rPr>
              <a:t>Increased sustainability </a:t>
            </a:r>
          </a:p>
          <a:p>
            <a:pPr marL="171450" indent="-171450">
              <a:buFont typeface="Arial" panose="020B0604020202020204" pitchFamily="34" charset="0"/>
              <a:buChar char="•"/>
            </a:pPr>
            <a:r>
              <a:rPr lang="en-US" sz="1100" b="1" dirty="0">
                <a:solidFill>
                  <a:schemeClr val="accent2">
                    <a:lumMod val="50000"/>
                  </a:schemeClr>
                </a:solidFill>
              </a:rPr>
              <a:t>Increased access to healthy food</a:t>
            </a:r>
          </a:p>
          <a:p>
            <a:pPr marL="171450" indent="-171450">
              <a:buFont typeface="Arial" panose="020B0604020202020204" pitchFamily="34" charset="0"/>
              <a:buChar char="•"/>
            </a:pPr>
            <a:r>
              <a:rPr lang="en-US" sz="1100" b="1" dirty="0">
                <a:solidFill>
                  <a:schemeClr val="accent2">
                    <a:lumMod val="50000"/>
                  </a:schemeClr>
                </a:solidFill>
              </a:rPr>
              <a:t>Increased community assets</a:t>
            </a:r>
          </a:p>
          <a:p>
            <a:pPr marL="171450" indent="-171450">
              <a:buFont typeface="Arial" panose="020B0604020202020204" pitchFamily="34" charset="0"/>
              <a:buChar char="•"/>
            </a:pPr>
            <a:endParaRPr lang="en-US" sz="1100" dirty="0">
              <a:solidFill>
                <a:schemeClr val="accent2">
                  <a:lumMod val="75000"/>
                </a:schemeClr>
              </a:solidFill>
            </a:endParaRPr>
          </a:p>
          <a:p>
            <a:r>
              <a:rPr lang="en-US" sz="1100" b="1" dirty="0">
                <a:solidFill>
                  <a:schemeClr val="bg1"/>
                </a:solidFill>
                <a:latin typeface="Montserrat Medium" pitchFamily="2" charset="77"/>
              </a:rPr>
              <a:t>People</a:t>
            </a:r>
          </a:p>
          <a:p>
            <a:pPr marL="171450" indent="-171450">
              <a:buFont typeface="Arial" panose="020B0604020202020204" pitchFamily="34" charset="0"/>
              <a:buChar char="•"/>
            </a:pPr>
            <a:r>
              <a:rPr lang="en-US" sz="1100" b="1" dirty="0">
                <a:solidFill>
                  <a:schemeClr val="accent2">
                    <a:lumMod val="50000"/>
                  </a:schemeClr>
                </a:solidFill>
              </a:rPr>
              <a:t>Reduced unemployment</a:t>
            </a:r>
          </a:p>
          <a:p>
            <a:pPr marL="171450" indent="-171450">
              <a:buFont typeface="Arial" panose="020B0604020202020204" pitchFamily="34" charset="0"/>
              <a:buChar char="•"/>
            </a:pPr>
            <a:r>
              <a:rPr lang="en-US" sz="1100" dirty="0">
                <a:solidFill>
                  <a:schemeClr val="accent2">
                    <a:lumMod val="50000"/>
                  </a:schemeClr>
                </a:solidFill>
              </a:rPr>
              <a:t>9 employees hired</a:t>
            </a:r>
          </a:p>
          <a:p>
            <a:pPr marL="171450" indent="-171450">
              <a:buFont typeface="Arial" panose="020B0604020202020204" pitchFamily="34" charset="0"/>
              <a:buChar char="•"/>
            </a:pPr>
            <a:r>
              <a:rPr lang="en-US" sz="1100" b="1" dirty="0">
                <a:solidFill>
                  <a:schemeClr val="accent2">
                    <a:lumMod val="50000"/>
                  </a:schemeClr>
                </a:solidFill>
              </a:rPr>
              <a:t>Reduced poverty</a:t>
            </a:r>
          </a:p>
          <a:p>
            <a:pPr marL="171450" indent="-171450">
              <a:buFont typeface="Arial" panose="020B0604020202020204" pitchFamily="34" charset="0"/>
              <a:buChar char="•"/>
            </a:pPr>
            <a:r>
              <a:rPr lang="en-US" sz="1100" b="1" dirty="0">
                <a:solidFill>
                  <a:schemeClr val="accent2">
                    <a:lumMod val="50000"/>
                  </a:schemeClr>
                </a:solidFill>
              </a:rPr>
              <a:t>Provide training to employees in high demand industries</a:t>
            </a:r>
          </a:p>
          <a:p>
            <a:pPr marL="171450" indent="-171450">
              <a:buFont typeface="Arial" panose="020B0604020202020204" pitchFamily="34" charset="0"/>
              <a:buChar char="•"/>
            </a:pPr>
            <a:r>
              <a:rPr lang="en-US" sz="1100" dirty="0">
                <a:solidFill>
                  <a:schemeClr val="accent2">
                    <a:lumMod val="50000"/>
                  </a:schemeClr>
                </a:solidFill>
              </a:rPr>
              <a:t>Assist employees in overcoming employment and family sustaining barriers</a:t>
            </a:r>
            <a:endParaRPr lang="en-US" sz="1100" b="1" dirty="0">
              <a:solidFill>
                <a:schemeClr val="accent2">
                  <a:lumMod val="50000"/>
                </a:schemeClr>
              </a:solidFill>
              <a:latin typeface="Montserrat Medium" pitchFamily="2" charset="77"/>
            </a:endParaRPr>
          </a:p>
          <a:p>
            <a:pPr marL="171450" indent="-171450">
              <a:buFont typeface="Arial" panose="020B0604020202020204" pitchFamily="34" charset="0"/>
              <a:buChar char="•"/>
            </a:pPr>
            <a:endParaRPr lang="en-US" sz="1100" dirty="0">
              <a:solidFill>
                <a:schemeClr val="accent2">
                  <a:lumMod val="75000"/>
                </a:schemeClr>
              </a:solidFill>
            </a:endParaRPr>
          </a:p>
        </p:txBody>
      </p:sp>
      <p:sp>
        <p:nvSpPr>
          <p:cNvPr id="40" name="TextBox 39">
            <a:extLst>
              <a:ext uri="{FF2B5EF4-FFF2-40B4-BE49-F238E27FC236}">
                <a16:creationId xmlns:a16="http://schemas.microsoft.com/office/drawing/2014/main" xmlns="" id="{D1C40A1D-2550-324A-941A-40F8F014F597}"/>
              </a:ext>
            </a:extLst>
          </p:cNvPr>
          <p:cNvSpPr txBox="1"/>
          <p:nvPr/>
        </p:nvSpPr>
        <p:spPr>
          <a:xfrm>
            <a:off x="9937855" y="2462550"/>
            <a:ext cx="2037200" cy="1785104"/>
          </a:xfrm>
          <a:prstGeom prst="rect">
            <a:avLst/>
          </a:prstGeom>
          <a:noFill/>
        </p:spPr>
        <p:txBody>
          <a:bodyPr wrap="square" rtlCol="0">
            <a:spAutoFit/>
          </a:bodyPr>
          <a:lstStyle/>
          <a:p>
            <a:r>
              <a:rPr lang="en-US" sz="1100" b="1" dirty="0">
                <a:solidFill>
                  <a:schemeClr val="bg1"/>
                </a:solidFill>
                <a:latin typeface="Montserrat Medium" pitchFamily="2" charset="77"/>
              </a:rPr>
              <a:t>Place &amp; Place</a:t>
            </a:r>
          </a:p>
          <a:p>
            <a:pPr marL="171450" indent="-171450">
              <a:buFont typeface="Arial" panose="020B0604020202020204" pitchFamily="34" charset="0"/>
              <a:buChar char="•"/>
            </a:pPr>
            <a:r>
              <a:rPr lang="en-US" sz="1100" b="1" dirty="0">
                <a:solidFill>
                  <a:schemeClr val="accent3">
                    <a:lumMod val="60000"/>
                    <a:lumOff val="40000"/>
                  </a:schemeClr>
                </a:solidFill>
              </a:rPr>
              <a:t>Sustainable economic development through employment</a:t>
            </a:r>
          </a:p>
          <a:p>
            <a:pPr marL="171450" indent="-171450">
              <a:buFont typeface="Arial" panose="020B0604020202020204" pitchFamily="34" charset="0"/>
              <a:buChar char="•"/>
            </a:pPr>
            <a:r>
              <a:rPr lang="en-US" sz="1100" b="1" dirty="0">
                <a:solidFill>
                  <a:schemeClr val="accent3">
                    <a:lumMod val="60000"/>
                    <a:lumOff val="40000"/>
                  </a:schemeClr>
                </a:solidFill>
              </a:rPr>
              <a:t>Self-sufficiency for individuals and families</a:t>
            </a:r>
          </a:p>
          <a:p>
            <a:pPr marL="171450" indent="-171450">
              <a:buFont typeface="Arial" panose="020B0604020202020204" pitchFamily="34" charset="0"/>
              <a:buChar char="•"/>
            </a:pPr>
            <a:r>
              <a:rPr lang="en-US" sz="1100" b="1" dirty="0">
                <a:solidFill>
                  <a:schemeClr val="accent3">
                    <a:lumMod val="60000"/>
                    <a:lumOff val="40000"/>
                  </a:schemeClr>
                </a:solidFill>
              </a:rPr>
              <a:t>Public and private investment</a:t>
            </a:r>
          </a:p>
          <a:p>
            <a:pPr marL="171450" indent="-171450">
              <a:buFont typeface="Arial" panose="020B0604020202020204" pitchFamily="34" charset="0"/>
              <a:buChar char="•"/>
            </a:pPr>
            <a:r>
              <a:rPr lang="en-US" sz="1100" b="1" dirty="0">
                <a:solidFill>
                  <a:schemeClr val="accent3">
                    <a:lumMod val="60000"/>
                    <a:lumOff val="40000"/>
                  </a:schemeClr>
                </a:solidFill>
              </a:rPr>
              <a:t>Community capital and social inclusion </a:t>
            </a:r>
          </a:p>
        </p:txBody>
      </p:sp>
    </p:spTree>
    <p:extLst>
      <p:ext uri="{BB962C8B-B14F-4D97-AF65-F5344CB8AC3E}">
        <p14:creationId xmlns:p14="http://schemas.microsoft.com/office/powerpoint/2010/main" val="938810869"/>
      </p:ext>
    </p:extLst>
  </p:cSld>
  <p:clrMapOvr>
    <a:masterClrMapping/>
  </p:clrMapOvr>
  <p:transition xmlns:p14="http://schemas.microsoft.com/office/powerpoint/2010/mai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xmlns="" id="{BA6B895B-E568-4195-83D0-CB6E803DD2CA}"/>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80">
            <a:extLst>
              <a:ext uri="{FF2B5EF4-FFF2-40B4-BE49-F238E27FC236}">
                <a16:creationId xmlns:a16="http://schemas.microsoft.com/office/drawing/2014/main" xmlns="" id="{A2BAB15D-2CFA-4ABD-B6F0-9B163AE037D9}"/>
              </a:ext>
            </a:extLst>
          </p:cNvPr>
          <p:cNvSpPr/>
          <p:nvPr/>
        </p:nvSpPr>
        <p:spPr>
          <a:xfrm>
            <a:off x="205947" y="169966"/>
            <a:ext cx="2848537"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Renovation</a:t>
            </a:r>
          </a:p>
        </p:txBody>
      </p:sp>
      <p:grpSp>
        <p:nvGrpSpPr>
          <p:cNvPr id="10" name="Group 9">
            <a:extLst>
              <a:ext uri="{FF2B5EF4-FFF2-40B4-BE49-F238E27FC236}">
                <a16:creationId xmlns:a16="http://schemas.microsoft.com/office/drawing/2014/main" xmlns="" id="{9D4DD927-1CC0-4C7D-9788-69F7CD6C64D1}"/>
              </a:ext>
            </a:extLst>
          </p:cNvPr>
          <p:cNvGrpSpPr/>
          <p:nvPr/>
        </p:nvGrpSpPr>
        <p:grpSpPr>
          <a:xfrm>
            <a:off x="11887200" y="3776022"/>
            <a:ext cx="134112" cy="2782383"/>
            <a:chOff x="11887200" y="3776022"/>
            <a:chExt cx="134112" cy="2782383"/>
          </a:xfrm>
        </p:grpSpPr>
        <p:cxnSp>
          <p:nvCxnSpPr>
            <p:cNvPr id="11" name="Straight Connector 10">
              <a:extLst>
                <a:ext uri="{FF2B5EF4-FFF2-40B4-BE49-F238E27FC236}">
                  <a16:creationId xmlns:a16="http://schemas.microsoft.com/office/drawing/2014/main" xmlns="" id="{5B82D795-31D0-4C23-B71B-58FAA52071D5}"/>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4269F86C-B3D7-4417-82E9-61E1F40C2894}"/>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xmlns="" id="{37EFA387-CA6E-41C8-ACDB-1C23000480B1}"/>
              </a:ext>
            </a:extLst>
          </p:cNvPr>
          <p:cNvSpPr txBox="1"/>
          <p:nvPr/>
        </p:nvSpPr>
        <p:spPr>
          <a:xfrm>
            <a:off x="889135" y="1381836"/>
            <a:ext cx="4330698" cy="584776"/>
          </a:xfrm>
          <a:prstGeom prst="rect">
            <a:avLst/>
          </a:prstGeom>
          <a:noFill/>
        </p:spPr>
        <p:txBody>
          <a:bodyPr wrap="square" rtlCol="0">
            <a:spAutoFit/>
          </a:bodyPr>
          <a:lstStyle/>
          <a:p>
            <a:r>
              <a:rPr lang="en-GB" sz="3200" dirty="0">
                <a:solidFill>
                  <a:schemeClr val="accent1"/>
                </a:solidFill>
                <a:latin typeface="Montserrat SemiBold" panose="00000700000000000000" pitchFamily="50" charset="0"/>
                <a:ea typeface="Open Sans Extrabold" panose="020B0906030804020204" pitchFamily="34" charset="0"/>
                <a:cs typeface="Open Sans Extrabold" panose="020B0906030804020204" pitchFamily="34" charset="0"/>
              </a:rPr>
              <a:t>Renovation</a:t>
            </a:r>
          </a:p>
        </p:txBody>
      </p:sp>
      <p:sp>
        <p:nvSpPr>
          <p:cNvPr id="20" name="TextBox 19">
            <a:extLst>
              <a:ext uri="{FF2B5EF4-FFF2-40B4-BE49-F238E27FC236}">
                <a16:creationId xmlns:a16="http://schemas.microsoft.com/office/drawing/2014/main" xmlns="" id="{86DD46C3-F2C9-4D4D-A505-8D09FEE06F10}"/>
              </a:ext>
            </a:extLst>
          </p:cNvPr>
          <p:cNvSpPr txBox="1"/>
          <p:nvPr/>
        </p:nvSpPr>
        <p:spPr>
          <a:xfrm>
            <a:off x="902783" y="2582042"/>
            <a:ext cx="2599502" cy="2585323"/>
          </a:xfrm>
          <a:prstGeom prst="rect">
            <a:avLst/>
          </a:prstGeom>
          <a:noFill/>
        </p:spPr>
        <p:txBody>
          <a:bodyPr wrap="none" rtlCol="0">
            <a:spAutoFit/>
          </a:bodyPr>
          <a:lstStyle/>
          <a:p>
            <a:r>
              <a:rPr lang="en-US" b="1" dirty="0" smtClean="0">
                <a:solidFill>
                  <a:schemeClr val="tx2">
                    <a:lumMod val="50000"/>
                  </a:schemeClr>
                </a:solidFill>
              </a:rPr>
              <a:t>Intake assessments</a:t>
            </a:r>
          </a:p>
          <a:p>
            <a:endParaRPr lang="en-US" b="1" dirty="0">
              <a:solidFill>
                <a:schemeClr val="tx2">
                  <a:lumMod val="50000"/>
                </a:schemeClr>
              </a:solidFill>
            </a:endParaRPr>
          </a:p>
          <a:p>
            <a:r>
              <a:rPr lang="en-US" b="1" dirty="0">
                <a:solidFill>
                  <a:schemeClr val="tx2">
                    <a:lumMod val="50000"/>
                  </a:schemeClr>
                </a:solidFill>
              </a:rPr>
              <a:t>G</a:t>
            </a:r>
            <a:r>
              <a:rPr lang="en-US" b="1" dirty="0" smtClean="0">
                <a:solidFill>
                  <a:schemeClr val="tx2">
                    <a:lumMod val="50000"/>
                  </a:schemeClr>
                </a:solidFill>
              </a:rPr>
              <a:t>eneral </a:t>
            </a:r>
            <a:r>
              <a:rPr lang="en-US" b="1" dirty="0">
                <a:solidFill>
                  <a:schemeClr val="tx2">
                    <a:lumMod val="50000"/>
                  </a:schemeClr>
                </a:solidFill>
              </a:rPr>
              <a:t>construction</a:t>
            </a:r>
          </a:p>
          <a:p>
            <a:r>
              <a:rPr lang="en-US" b="1" dirty="0" smtClean="0">
                <a:solidFill>
                  <a:schemeClr val="tx2">
                    <a:lumMod val="50000"/>
                  </a:schemeClr>
                </a:solidFill>
              </a:rPr>
              <a:t>w</a:t>
            </a:r>
            <a:r>
              <a:rPr lang="en-US" b="1" dirty="0" smtClean="0">
                <a:solidFill>
                  <a:schemeClr val="tx2">
                    <a:lumMod val="50000"/>
                  </a:schemeClr>
                </a:solidFill>
              </a:rPr>
              <a:t>ork</a:t>
            </a:r>
            <a:endParaRPr lang="en-US" b="1" dirty="0">
              <a:solidFill>
                <a:schemeClr val="tx2">
                  <a:lumMod val="50000"/>
                </a:schemeClr>
              </a:solidFill>
            </a:endParaRPr>
          </a:p>
          <a:p>
            <a:endParaRPr lang="en-US" b="1" dirty="0">
              <a:solidFill>
                <a:schemeClr val="tx2">
                  <a:lumMod val="50000"/>
                </a:schemeClr>
              </a:solidFill>
            </a:endParaRPr>
          </a:p>
          <a:p>
            <a:r>
              <a:rPr lang="en-US" b="1" dirty="0">
                <a:solidFill>
                  <a:schemeClr val="tx2">
                    <a:lumMod val="50000"/>
                  </a:schemeClr>
                </a:solidFill>
              </a:rPr>
              <a:t>Work with </a:t>
            </a:r>
            <a:r>
              <a:rPr lang="en-US" b="1" dirty="0" smtClean="0">
                <a:solidFill>
                  <a:schemeClr val="tx2">
                    <a:lumMod val="50000"/>
                  </a:schemeClr>
                </a:solidFill>
              </a:rPr>
              <a:t>contractors </a:t>
            </a:r>
            <a:r>
              <a:rPr lang="en-US" b="1" dirty="0">
                <a:solidFill>
                  <a:schemeClr val="tx2">
                    <a:lumMod val="50000"/>
                  </a:schemeClr>
                </a:solidFill>
              </a:rPr>
              <a:t>to</a:t>
            </a:r>
          </a:p>
          <a:p>
            <a:r>
              <a:rPr lang="en-US" b="1" dirty="0">
                <a:solidFill>
                  <a:schemeClr val="tx2">
                    <a:lumMod val="50000"/>
                  </a:schemeClr>
                </a:solidFill>
              </a:rPr>
              <a:t>complete </a:t>
            </a:r>
            <a:r>
              <a:rPr lang="en-US" b="1" dirty="0" smtClean="0">
                <a:solidFill>
                  <a:schemeClr val="tx2">
                    <a:lumMod val="50000"/>
                  </a:schemeClr>
                </a:solidFill>
              </a:rPr>
              <a:t>renovations</a:t>
            </a:r>
          </a:p>
          <a:p>
            <a:endParaRPr lang="en-US" b="1" dirty="0">
              <a:solidFill>
                <a:schemeClr val="tx2">
                  <a:lumMod val="50000"/>
                </a:schemeClr>
              </a:solidFill>
            </a:endParaRPr>
          </a:p>
          <a:p>
            <a:r>
              <a:rPr lang="en-US" b="1" dirty="0" smtClean="0">
                <a:solidFill>
                  <a:schemeClr val="tx2">
                    <a:lumMod val="50000"/>
                  </a:schemeClr>
                </a:solidFill>
              </a:rPr>
              <a:t>Project management</a:t>
            </a:r>
            <a:endParaRPr lang="en-US" b="1" dirty="0">
              <a:solidFill>
                <a:schemeClr val="tx2">
                  <a:lumMod val="50000"/>
                </a:schemeClr>
              </a:solidFill>
            </a:endParaRPr>
          </a:p>
        </p:txBody>
      </p:sp>
      <p:pic>
        <p:nvPicPr>
          <p:cNvPr id="6" name="Picture Placeholder 5">
            <a:extLst>
              <a:ext uri="{FF2B5EF4-FFF2-40B4-BE49-F238E27FC236}">
                <a16:creationId xmlns:a16="http://schemas.microsoft.com/office/drawing/2014/main" xmlns="" id="{3A75F827-7500-BC4C-92D7-71D85563B0F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6341" b="29529"/>
          <a:stretch/>
        </p:blipFill>
        <p:spPr>
          <a:xfrm>
            <a:off x="5772148" y="900112"/>
            <a:ext cx="5257801" cy="5057774"/>
          </a:xfrm>
        </p:spPr>
      </p:pic>
    </p:spTree>
    <p:extLst>
      <p:ext uri="{BB962C8B-B14F-4D97-AF65-F5344CB8AC3E}">
        <p14:creationId xmlns:p14="http://schemas.microsoft.com/office/powerpoint/2010/main" val="428445630"/>
      </p:ext>
    </p:extLst>
  </p:cSld>
  <p:clrMapOvr>
    <a:masterClrMapping/>
  </p:clrMapOvr>
  <p:transition xmlns:p14="http://schemas.microsoft.com/office/powerpoint/2010/mai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5AE7D21-DE1C-47B5-BEC2-9AE55C967B40}"/>
              </a:ext>
            </a:extLst>
          </p:cNvPr>
          <p:cNvSpPr txBox="1"/>
          <p:nvPr/>
        </p:nvSpPr>
        <p:spPr>
          <a:xfrm>
            <a:off x="3930651" y="417301"/>
            <a:ext cx="4330698" cy="523220"/>
          </a:xfrm>
          <a:prstGeom prst="rect">
            <a:avLst/>
          </a:prstGeom>
          <a:noFill/>
        </p:spPr>
        <p:txBody>
          <a:bodyPr wrap="square" rtlCol="0">
            <a:spAutoFit/>
          </a:bodyPr>
          <a:lstStyle/>
          <a:p>
            <a:pPr algn="ctr"/>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Deconstruction</a:t>
            </a:r>
            <a:endPar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endParaRPr>
          </a:p>
        </p:txBody>
      </p:sp>
      <p:sp>
        <p:nvSpPr>
          <p:cNvPr id="12" name="Freeform: Shape 11">
            <a:extLst>
              <a:ext uri="{FF2B5EF4-FFF2-40B4-BE49-F238E27FC236}">
                <a16:creationId xmlns:a16="http://schemas.microsoft.com/office/drawing/2014/main" xmlns="" id="{A5543D26-69F3-435D-82D1-F0398C5BE777}"/>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80">
            <a:extLst>
              <a:ext uri="{FF2B5EF4-FFF2-40B4-BE49-F238E27FC236}">
                <a16:creationId xmlns:a16="http://schemas.microsoft.com/office/drawing/2014/main" xmlns="" id="{343AFE15-A08D-4720-9947-9838D828EDD2}"/>
              </a:ext>
            </a:extLst>
          </p:cNvPr>
          <p:cNvSpPr/>
          <p:nvPr/>
        </p:nvSpPr>
        <p:spPr>
          <a:xfrm>
            <a:off x="205947" y="169966"/>
            <a:ext cx="3323026"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Deconstruction</a:t>
            </a:r>
          </a:p>
        </p:txBody>
      </p:sp>
      <p:grpSp>
        <p:nvGrpSpPr>
          <p:cNvPr id="14" name="Group 13">
            <a:extLst>
              <a:ext uri="{FF2B5EF4-FFF2-40B4-BE49-F238E27FC236}">
                <a16:creationId xmlns:a16="http://schemas.microsoft.com/office/drawing/2014/main" xmlns="" id="{F5C69466-BFA0-4530-8CD1-8FBB42698FE8}"/>
              </a:ext>
            </a:extLst>
          </p:cNvPr>
          <p:cNvGrpSpPr/>
          <p:nvPr/>
        </p:nvGrpSpPr>
        <p:grpSpPr>
          <a:xfrm>
            <a:off x="11887200" y="3776022"/>
            <a:ext cx="134112" cy="2782383"/>
            <a:chOff x="11887200" y="3776022"/>
            <a:chExt cx="134112" cy="2782383"/>
          </a:xfrm>
        </p:grpSpPr>
        <p:cxnSp>
          <p:nvCxnSpPr>
            <p:cNvPr id="15" name="Straight Connector 14">
              <a:extLst>
                <a:ext uri="{FF2B5EF4-FFF2-40B4-BE49-F238E27FC236}">
                  <a16:creationId xmlns:a16="http://schemas.microsoft.com/office/drawing/2014/main" xmlns="" id="{6FB76715-E66A-409C-B89C-FAF25C5DAE09}"/>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7E8FE720-0988-4324-870F-1739BBFBE224}"/>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BDE78077-909E-44AE-B458-98AE9DEF3351}"/>
              </a:ext>
            </a:extLst>
          </p:cNvPr>
          <p:cNvSpPr txBox="1"/>
          <p:nvPr/>
        </p:nvSpPr>
        <p:spPr>
          <a:xfrm>
            <a:off x="1577190" y="1652587"/>
            <a:ext cx="2409022" cy="573875"/>
          </a:xfrm>
          <a:prstGeom prst="rect">
            <a:avLst/>
          </a:prstGeom>
          <a:noFill/>
        </p:spPr>
        <p:txBody>
          <a:bodyPr wrap="square" rtlCol="0">
            <a:spAutoFit/>
          </a:bodyPr>
          <a:lstStyle/>
          <a:p>
            <a:pPr>
              <a:lnSpc>
                <a:spcPct val="150000"/>
              </a:lnSpc>
            </a:pPr>
            <a:r>
              <a:rPr lang="en-US" sz="1100" dirty="0">
                <a:solidFill>
                  <a:schemeClr val="tx2">
                    <a:lumMod val="50000"/>
                  </a:schemeClr>
                </a:solidFill>
                <a:ea typeface="Montserrat Light" charset="0"/>
                <a:cs typeface="Montserrat Light" charset="0"/>
              </a:rPr>
              <a:t>Identify and remove valuable materials with resale value before demolition</a:t>
            </a:r>
          </a:p>
        </p:txBody>
      </p:sp>
      <p:sp>
        <p:nvSpPr>
          <p:cNvPr id="18" name="Rectangle 17">
            <a:extLst>
              <a:ext uri="{FF2B5EF4-FFF2-40B4-BE49-F238E27FC236}">
                <a16:creationId xmlns:a16="http://schemas.microsoft.com/office/drawing/2014/main" xmlns="" id="{22A1F5A1-C957-46EF-B778-7ED6DF0A89A3}"/>
              </a:ext>
            </a:extLst>
          </p:cNvPr>
          <p:cNvSpPr/>
          <p:nvPr/>
        </p:nvSpPr>
        <p:spPr>
          <a:xfrm>
            <a:off x="907158" y="1788414"/>
            <a:ext cx="524772" cy="524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a:t>
            </a:r>
          </a:p>
        </p:txBody>
      </p:sp>
      <p:sp>
        <p:nvSpPr>
          <p:cNvPr id="19" name="TextBox 18">
            <a:extLst>
              <a:ext uri="{FF2B5EF4-FFF2-40B4-BE49-F238E27FC236}">
                <a16:creationId xmlns:a16="http://schemas.microsoft.com/office/drawing/2014/main" xmlns="" id="{F78CEACE-6220-45EE-9A78-516F8B5E98EB}"/>
              </a:ext>
            </a:extLst>
          </p:cNvPr>
          <p:cNvSpPr txBox="1"/>
          <p:nvPr/>
        </p:nvSpPr>
        <p:spPr>
          <a:xfrm>
            <a:off x="5184312" y="1632691"/>
            <a:ext cx="2409022" cy="827791"/>
          </a:xfrm>
          <a:prstGeom prst="rect">
            <a:avLst/>
          </a:prstGeom>
          <a:noFill/>
        </p:spPr>
        <p:txBody>
          <a:bodyPr wrap="square" rtlCol="0">
            <a:spAutoFit/>
          </a:bodyPr>
          <a:lstStyle/>
          <a:p>
            <a:pPr>
              <a:lnSpc>
                <a:spcPct val="150000"/>
              </a:lnSpc>
            </a:pPr>
            <a:r>
              <a:rPr lang="en-US" sz="1100" dirty="0">
                <a:solidFill>
                  <a:schemeClr val="tx2">
                    <a:lumMod val="50000"/>
                  </a:schemeClr>
                </a:solidFill>
                <a:ea typeface="Montserrat Light" charset="0"/>
                <a:cs typeface="Montserrat Light" charset="0"/>
              </a:rPr>
              <a:t>Keep an inventory of salvaged material to work with Land Bank buyers for recycled materials</a:t>
            </a:r>
          </a:p>
        </p:txBody>
      </p:sp>
      <p:sp>
        <p:nvSpPr>
          <p:cNvPr id="20" name="Rectangle 19">
            <a:extLst>
              <a:ext uri="{FF2B5EF4-FFF2-40B4-BE49-F238E27FC236}">
                <a16:creationId xmlns:a16="http://schemas.microsoft.com/office/drawing/2014/main" xmlns="" id="{621C06DB-F000-458E-B083-CB96E83F1472}"/>
              </a:ext>
            </a:extLst>
          </p:cNvPr>
          <p:cNvSpPr/>
          <p:nvPr/>
        </p:nvSpPr>
        <p:spPr>
          <a:xfrm>
            <a:off x="4514280" y="1768518"/>
            <a:ext cx="524772" cy="524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02</a:t>
            </a:r>
          </a:p>
        </p:txBody>
      </p:sp>
      <p:sp>
        <p:nvSpPr>
          <p:cNvPr id="22" name="TextBox 21">
            <a:extLst>
              <a:ext uri="{FF2B5EF4-FFF2-40B4-BE49-F238E27FC236}">
                <a16:creationId xmlns:a16="http://schemas.microsoft.com/office/drawing/2014/main" xmlns="" id="{D3490982-7F61-D749-BA2D-AD85250514FA}"/>
              </a:ext>
            </a:extLst>
          </p:cNvPr>
          <p:cNvSpPr txBox="1"/>
          <p:nvPr/>
        </p:nvSpPr>
        <p:spPr>
          <a:xfrm>
            <a:off x="8912691" y="1632691"/>
            <a:ext cx="2409021" cy="573875"/>
          </a:xfrm>
          <a:prstGeom prst="rect">
            <a:avLst/>
          </a:prstGeom>
          <a:noFill/>
        </p:spPr>
        <p:txBody>
          <a:bodyPr wrap="square" rtlCol="0">
            <a:spAutoFit/>
          </a:bodyPr>
          <a:lstStyle/>
          <a:p>
            <a:pPr>
              <a:lnSpc>
                <a:spcPct val="150000"/>
              </a:lnSpc>
            </a:pPr>
            <a:r>
              <a:rPr lang="en-US" sz="1100" dirty="0">
                <a:solidFill>
                  <a:schemeClr val="tx2">
                    <a:lumMod val="50000"/>
                  </a:schemeClr>
                </a:solidFill>
                <a:ea typeface="Montserrat Light" charset="0"/>
                <a:cs typeface="Montserrat Light" charset="0"/>
              </a:rPr>
              <a:t>Reduce amount of materials going in landfills</a:t>
            </a:r>
          </a:p>
        </p:txBody>
      </p:sp>
      <p:sp>
        <p:nvSpPr>
          <p:cNvPr id="23" name="Rectangle 22">
            <a:extLst>
              <a:ext uri="{FF2B5EF4-FFF2-40B4-BE49-F238E27FC236}">
                <a16:creationId xmlns:a16="http://schemas.microsoft.com/office/drawing/2014/main" xmlns="" id="{A8A4F376-4124-DA47-A2AE-9E6226B35B51}"/>
              </a:ext>
            </a:extLst>
          </p:cNvPr>
          <p:cNvSpPr/>
          <p:nvPr/>
        </p:nvSpPr>
        <p:spPr>
          <a:xfrm>
            <a:off x="8242660" y="1768518"/>
            <a:ext cx="524772" cy="524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03</a:t>
            </a:r>
          </a:p>
        </p:txBody>
      </p:sp>
      <p:pic>
        <p:nvPicPr>
          <p:cNvPr id="29" name="Picture Placeholder 28">
            <a:extLst>
              <a:ext uri="{FF2B5EF4-FFF2-40B4-BE49-F238E27FC236}">
                <a16:creationId xmlns:a16="http://schemas.microsoft.com/office/drawing/2014/main" xmlns="" id="{8867BF77-EF57-C041-AB8F-D756A27ECA9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0457" r="20457"/>
          <a:stretch>
            <a:fillRect/>
          </a:stretch>
        </p:blipFill>
        <p:spPr/>
      </p:pic>
      <p:pic>
        <p:nvPicPr>
          <p:cNvPr id="31" name="Picture Placeholder 30">
            <a:extLst>
              <a:ext uri="{FF2B5EF4-FFF2-40B4-BE49-F238E27FC236}">
                <a16:creationId xmlns:a16="http://schemas.microsoft.com/office/drawing/2014/main" xmlns="" id="{8533A342-9DF7-174B-BCCE-6035052CFEA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806" b="7806"/>
          <a:stretch>
            <a:fillRect/>
          </a:stretch>
        </p:blipFill>
        <p:spPr/>
      </p:pic>
      <p:pic>
        <p:nvPicPr>
          <p:cNvPr id="37" name="Picture Placeholder 36">
            <a:extLst>
              <a:ext uri="{FF2B5EF4-FFF2-40B4-BE49-F238E27FC236}">
                <a16:creationId xmlns:a16="http://schemas.microsoft.com/office/drawing/2014/main" xmlns="" id="{FA5F627D-B480-4945-A0D4-EED13CFE920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806" b="7806"/>
          <a:stretch>
            <a:fillRect/>
          </a:stretch>
        </p:blipFill>
        <p:spPr/>
      </p:pic>
    </p:spTree>
    <p:extLst>
      <p:ext uri="{BB962C8B-B14F-4D97-AF65-F5344CB8AC3E}">
        <p14:creationId xmlns:p14="http://schemas.microsoft.com/office/powerpoint/2010/main" val="208802715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animBg="1"/>
      <p:bldP spid="22"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591D81E-BB2A-441D-87AE-52270D967FB0}"/>
              </a:ext>
            </a:extLst>
          </p:cNvPr>
          <p:cNvSpPr/>
          <p:nvPr/>
        </p:nvSpPr>
        <p:spPr>
          <a:xfrm>
            <a:off x="0" y="4691000"/>
            <a:ext cx="2158703" cy="2184098"/>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TextBox 4">
            <a:extLst>
              <a:ext uri="{FF2B5EF4-FFF2-40B4-BE49-F238E27FC236}">
                <a16:creationId xmlns:a16="http://schemas.microsoft.com/office/drawing/2014/main" xmlns="" id="{9E48B9C6-5FD6-4A54-BB59-77C93AF2A52C}"/>
              </a:ext>
            </a:extLst>
          </p:cNvPr>
          <p:cNvSpPr txBox="1"/>
          <p:nvPr/>
        </p:nvSpPr>
        <p:spPr>
          <a:xfrm>
            <a:off x="7040846" y="1540120"/>
            <a:ext cx="4330698" cy="523220"/>
          </a:xfrm>
          <a:prstGeom prst="rect">
            <a:avLst/>
          </a:prstGeom>
          <a:noFill/>
        </p:spPr>
        <p:txBody>
          <a:bodyPr wrap="square" rtlCol="0">
            <a:spAutoFit/>
          </a:bodyPr>
          <a:lstStyle/>
          <a:p>
            <a:r>
              <a:rPr lang="en-GB" sz="2800" dirty="0">
                <a:solidFill>
                  <a:schemeClr val="bg1"/>
                </a:solidFill>
                <a:latin typeface="Montserrat SemiBold" panose="00000700000000000000" pitchFamily="50" charset="0"/>
                <a:ea typeface="Open Sans Extrabold" panose="020B0906030804020204" pitchFamily="34" charset="0"/>
                <a:cs typeface="Open Sans Extrabold" panose="020B0906030804020204" pitchFamily="34" charset="0"/>
              </a:rPr>
              <a:t>Maintenance</a:t>
            </a:r>
            <a:endPar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endParaRPr>
          </a:p>
        </p:txBody>
      </p:sp>
      <p:sp>
        <p:nvSpPr>
          <p:cNvPr id="8" name="Freeform: Shape 7">
            <a:extLst>
              <a:ext uri="{FF2B5EF4-FFF2-40B4-BE49-F238E27FC236}">
                <a16:creationId xmlns:a16="http://schemas.microsoft.com/office/drawing/2014/main" xmlns="" id="{99B54B98-C3AF-459A-A8E3-D4E67C8845E3}"/>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9CF536E7-068F-4117-841D-48E431CEF5F9}"/>
              </a:ext>
            </a:extLst>
          </p:cNvPr>
          <p:cNvGrpSpPr/>
          <p:nvPr/>
        </p:nvGrpSpPr>
        <p:grpSpPr>
          <a:xfrm>
            <a:off x="11887200" y="3776022"/>
            <a:ext cx="134112" cy="2782383"/>
            <a:chOff x="11887200" y="3776022"/>
            <a:chExt cx="134112" cy="2782383"/>
          </a:xfrm>
        </p:grpSpPr>
        <p:cxnSp>
          <p:nvCxnSpPr>
            <p:cNvPr id="11" name="Straight Connector 10">
              <a:extLst>
                <a:ext uri="{FF2B5EF4-FFF2-40B4-BE49-F238E27FC236}">
                  <a16:creationId xmlns:a16="http://schemas.microsoft.com/office/drawing/2014/main" xmlns="" id="{377C34EC-19B4-4440-8FC1-43387C6F4B26}"/>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305AA3A-8E5B-46FD-88B3-FE8360B5465A}"/>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C95F4842-FC5A-49C1-89C5-FBA7D96CC1A6}"/>
              </a:ext>
            </a:extLst>
          </p:cNvPr>
          <p:cNvSpPr txBox="1"/>
          <p:nvPr/>
        </p:nvSpPr>
        <p:spPr>
          <a:xfrm>
            <a:off x="7040846" y="2632984"/>
            <a:ext cx="4172100" cy="300883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bg1"/>
                </a:solidFill>
              </a:rPr>
              <a:t>Mow and maintain lots left empty by demolition</a:t>
            </a:r>
          </a:p>
          <a:p>
            <a:pPr marL="285750" indent="-285750">
              <a:lnSpc>
                <a:spcPct val="150000"/>
              </a:lnSpc>
              <a:buFont typeface="Arial" panose="020B0604020202020204" pitchFamily="34" charset="0"/>
              <a:buChar char="•"/>
            </a:pPr>
            <a:r>
              <a:rPr lang="id-ID" sz="1600" dirty="0" err="1">
                <a:solidFill>
                  <a:schemeClr val="bg1"/>
                </a:solidFill>
              </a:rPr>
              <a:t>Remove</a:t>
            </a:r>
            <a:r>
              <a:rPr lang="id-ID" sz="1600" dirty="0">
                <a:solidFill>
                  <a:schemeClr val="bg1"/>
                </a:solidFill>
              </a:rPr>
              <a:t> </a:t>
            </a:r>
            <a:r>
              <a:rPr lang="id-ID" sz="1600" dirty="0" err="1">
                <a:solidFill>
                  <a:schemeClr val="bg1"/>
                </a:solidFill>
              </a:rPr>
              <a:t>trees</a:t>
            </a:r>
            <a:r>
              <a:rPr lang="id-ID" sz="1600" dirty="0">
                <a:solidFill>
                  <a:schemeClr val="bg1"/>
                </a:solidFill>
              </a:rPr>
              <a:t> </a:t>
            </a:r>
            <a:r>
              <a:rPr lang="id-ID" sz="1600" dirty="0" err="1">
                <a:solidFill>
                  <a:schemeClr val="bg1"/>
                </a:solidFill>
              </a:rPr>
              <a:t>and</a:t>
            </a:r>
            <a:r>
              <a:rPr lang="id-ID" sz="1600" dirty="0">
                <a:solidFill>
                  <a:schemeClr val="bg1"/>
                </a:solidFill>
              </a:rPr>
              <a:t> </a:t>
            </a:r>
            <a:r>
              <a:rPr lang="id-ID" sz="1600" dirty="0" err="1">
                <a:solidFill>
                  <a:schemeClr val="bg1"/>
                </a:solidFill>
              </a:rPr>
              <a:t>other</a:t>
            </a:r>
            <a:r>
              <a:rPr lang="id-ID" sz="1600" dirty="0">
                <a:solidFill>
                  <a:schemeClr val="bg1"/>
                </a:solidFill>
              </a:rPr>
              <a:t> </a:t>
            </a:r>
            <a:r>
              <a:rPr lang="id-ID" sz="1600" dirty="0" err="1">
                <a:solidFill>
                  <a:schemeClr val="bg1"/>
                </a:solidFill>
              </a:rPr>
              <a:t>small</a:t>
            </a:r>
            <a:r>
              <a:rPr lang="id-ID" sz="1600" dirty="0">
                <a:solidFill>
                  <a:schemeClr val="bg1"/>
                </a:solidFill>
              </a:rPr>
              <a:t> </a:t>
            </a:r>
            <a:r>
              <a:rPr lang="id-ID" sz="1600" dirty="0" err="1">
                <a:solidFill>
                  <a:schemeClr val="bg1"/>
                </a:solidFill>
              </a:rPr>
              <a:t>nuisances</a:t>
            </a:r>
            <a:r>
              <a:rPr lang="id-ID" sz="1600" dirty="0">
                <a:solidFill>
                  <a:schemeClr val="bg1"/>
                </a:solidFill>
              </a:rPr>
              <a:t> </a:t>
            </a:r>
            <a:r>
              <a:rPr lang="id-ID" sz="1600" dirty="0" err="1">
                <a:solidFill>
                  <a:schemeClr val="bg1"/>
                </a:solidFill>
              </a:rPr>
              <a:t>on</a:t>
            </a:r>
            <a:r>
              <a:rPr lang="id-ID" sz="1600" dirty="0">
                <a:solidFill>
                  <a:schemeClr val="bg1"/>
                </a:solidFill>
              </a:rPr>
              <a:t> </a:t>
            </a:r>
            <a:r>
              <a:rPr lang="id-ID" sz="1600" dirty="0" err="1">
                <a:solidFill>
                  <a:schemeClr val="bg1"/>
                </a:solidFill>
              </a:rPr>
              <a:t>properties</a:t>
            </a:r>
            <a:r>
              <a:rPr lang="id-ID" sz="1600" dirty="0">
                <a:solidFill>
                  <a:schemeClr val="bg1"/>
                </a:solidFill>
              </a:rPr>
              <a:t> </a:t>
            </a:r>
            <a:r>
              <a:rPr lang="id-ID" sz="1600" dirty="0" err="1">
                <a:solidFill>
                  <a:schemeClr val="bg1"/>
                </a:solidFill>
              </a:rPr>
              <a:t>to</a:t>
            </a:r>
            <a:r>
              <a:rPr lang="id-ID" sz="1600" dirty="0">
                <a:solidFill>
                  <a:schemeClr val="bg1"/>
                </a:solidFill>
              </a:rPr>
              <a:t> </a:t>
            </a:r>
            <a:r>
              <a:rPr lang="id-ID" sz="1600" dirty="0" err="1">
                <a:solidFill>
                  <a:schemeClr val="bg1"/>
                </a:solidFill>
              </a:rPr>
              <a:t>ensure</a:t>
            </a:r>
            <a:r>
              <a:rPr lang="id-ID" sz="1600" dirty="0">
                <a:solidFill>
                  <a:schemeClr val="bg1"/>
                </a:solidFill>
              </a:rPr>
              <a:t> </a:t>
            </a:r>
            <a:r>
              <a:rPr lang="id-ID" sz="1600" dirty="0" err="1">
                <a:solidFill>
                  <a:schemeClr val="bg1"/>
                </a:solidFill>
              </a:rPr>
              <a:t>public</a:t>
            </a:r>
            <a:r>
              <a:rPr lang="id-ID" sz="1600" dirty="0">
                <a:solidFill>
                  <a:schemeClr val="bg1"/>
                </a:solidFill>
              </a:rPr>
              <a:t> </a:t>
            </a:r>
            <a:r>
              <a:rPr lang="id-ID" sz="1600" dirty="0" err="1">
                <a:solidFill>
                  <a:schemeClr val="bg1"/>
                </a:solidFill>
              </a:rPr>
              <a:t>safety</a:t>
            </a:r>
            <a:endParaRPr lang="id-ID" sz="1600" dirty="0">
              <a:solidFill>
                <a:schemeClr val="bg1"/>
              </a:solidFill>
            </a:endParaRPr>
          </a:p>
          <a:p>
            <a:pPr marL="285750" indent="-285750">
              <a:lnSpc>
                <a:spcPct val="150000"/>
              </a:lnSpc>
              <a:buFont typeface="Arial" panose="020B0604020202020204" pitchFamily="34" charset="0"/>
              <a:buChar char="•"/>
            </a:pPr>
            <a:r>
              <a:rPr lang="id-ID" sz="1600" dirty="0" err="1">
                <a:solidFill>
                  <a:schemeClr val="bg1"/>
                </a:solidFill>
              </a:rPr>
              <a:t>Board</a:t>
            </a:r>
            <a:r>
              <a:rPr lang="id-ID" sz="1600" dirty="0">
                <a:solidFill>
                  <a:schemeClr val="bg1"/>
                </a:solidFill>
              </a:rPr>
              <a:t> </a:t>
            </a:r>
            <a:r>
              <a:rPr lang="id-ID" sz="1600" dirty="0" err="1">
                <a:solidFill>
                  <a:schemeClr val="bg1"/>
                </a:solidFill>
              </a:rPr>
              <a:t>up</a:t>
            </a:r>
            <a:r>
              <a:rPr lang="id-ID" sz="1600" dirty="0">
                <a:solidFill>
                  <a:schemeClr val="bg1"/>
                </a:solidFill>
              </a:rPr>
              <a:t> </a:t>
            </a:r>
            <a:r>
              <a:rPr lang="id-ID" sz="1600" dirty="0" err="1">
                <a:solidFill>
                  <a:schemeClr val="bg1"/>
                </a:solidFill>
              </a:rPr>
              <a:t>and</a:t>
            </a:r>
            <a:r>
              <a:rPr lang="id-ID" sz="1600" dirty="0">
                <a:solidFill>
                  <a:schemeClr val="bg1"/>
                </a:solidFill>
              </a:rPr>
              <a:t> </a:t>
            </a:r>
            <a:r>
              <a:rPr lang="id-ID" sz="1600" dirty="0" err="1">
                <a:solidFill>
                  <a:schemeClr val="bg1"/>
                </a:solidFill>
              </a:rPr>
              <a:t>secure</a:t>
            </a:r>
            <a:r>
              <a:rPr lang="id-ID" sz="1600" dirty="0">
                <a:solidFill>
                  <a:schemeClr val="bg1"/>
                </a:solidFill>
              </a:rPr>
              <a:t> Land Bank </a:t>
            </a:r>
            <a:r>
              <a:rPr lang="id-ID" sz="1600" dirty="0" err="1">
                <a:solidFill>
                  <a:schemeClr val="bg1"/>
                </a:solidFill>
              </a:rPr>
              <a:t>houses</a:t>
            </a:r>
            <a:r>
              <a:rPr lang="id-ID" sz="1600" dirty="0">
                <a:solidFill>
                  <a:schemeClr val="bg1"/>
                </a:solidFill>
              </a:rPr>
              <a:t> </a:t>
            </a:r>
            <a:r>
              <a:rPr lang="id-ID" sz="1600" dirty="0" err="1">
                <a:solidFill>
                  <a:schemeClr val="bg1"/>
                </a:solidFill>
              </a:rPr>
              <a:t>at</a:t>
            </a:r>
            <a:r>
              <a:rPr lang="id-ID" sz="1600" dirty="0">
                <a:solidFill>
                  <a:schemeClr val="bg1"/>
                </a:solidFill>
              </a:rPr>
              <a:t> </a:t>
            </a:r>
            <a:r>
              <a:rPr lang="id-ID" sz="1600" dirty="0" err="1">
                <a:solidFill>
                  <a:schemeClr val="bg1"/>
                </a:solidFill>
              </a:rPr>
              <a:t>the</a:t>
            </a:r>
            <a:r>
              <a:rPr lang="id-ID" sz="1600" dirty="0">
                <a:solidFill>
                  <a:schemeClr val="bg1"/>
                </a:solidFill>
              </a:rPr>
              <a:t> </a:t>
            </a:r>
            <a:r>
              <a:rPr lang="id-ID" sz="1600" dirty="0" err="1">
                <a:solidFill>
                  <a:schemeClr val="bg1"/>
                </a:solidFill>
              </a:rPr>
              <a:t>time</a:t>
            </a:r>
            <a:r>
              <a:rPr lang="id-ID" sz="1600" dirty="0">
                <a:solidFill>
                  <a:schemeClr val="bg1"/>
                </a:solidFill>
              </a:rPr>
              <a:t> </a:t>
            </a:r>
            <a:r>
              <a:rPr lang="id-ID" sz="1600" dirty="0" err="1">
                <a:solidFill>
                  <a:schemeClr val="bg1"/>
                </a:solidFill>
              </a:rPr>
              <a:t>of</a:t>
            </a:r>
            <a:r>
              <a:rPr lang="id-ID" sz="1600" dirty="0">
                <a:solidFill>
                  <a:schemeClr val="bg1"/>
                </a:solidFill>
              </a:rPr>
              <a:t> </a:t>
            </a:r>
            <a:r>
              <a:rPr lang="id-ID" sz="1600" dirty="0" err="1">
                <a:solidFill>
                  <a:schemeClr val="bg1"/>
                </a:solidFill>
              </a:rPr>
              <a:t>acquisition</a:t>
            </a:r>
            <a:endParaRPr lang="id-ID" sz="1600" dirty="0">
              <a:solidFill>
                <a:schemeClr val="bg1"/>
              </a:solidFill>
            </a:endParaRPr>
          </a:p>
          <a:p>
            <a:pPr marL="285750" indent="-285750">
              <a:lnSpc>
                <a:spcPct val="150000"/>
              </a:lnSpc>
              <a:buFont typeface="Arial" panose="020B0604020202020204" pitchFamily="34" charset="0"/>
              <a:buChar char="•"/>
            </a:pPr>
            <a:r>
              <a:rPr lang="id-ID" sz="1600" dirty="0" err="1">
                <a:solidFill>
                  <a:schemeClr val="bg1"/>
                </a:solidFill>
              </a:rPr>
              <a:t>Perform</a:t>
            </a:r>
            <a:r>
              <a:rPr lang="id-ID" sz="1600" dirty="0">
                <a:solidFill>
                  <a:schemeClr val="bg1"/>
                </a:solidFill>
              </a:rPr>
              <a:t> </a:t>
            </a:r>
            <a:r>
              <a:rPr lang="id-ID" sz="1600" dirty="0" err="1">
                <a:solidFill>
                  <a:schemeClr val="bg1"/>
                </a:solidFill>
              </a:rPr>
              <a:t>small</a:t>
            </a:r>
            <a:r>
              <a:rPr lang="id-ID" sz="1600" dirty="0">
                <a:solidFill>
                  <a:schemeClr val="bg1"/>
                </a:solidFill>
              </a:rPr>
              <a:t> </a:t>
            </a:r>
            <a:r>
              <a:rPr lang="id-ID" sz="1600" dirty="0" err="1">
                <a:solidFill>
                  <a:schemeClr val="bg1"/>
                </a:solidFill>
              </a:rPr>
              <a:t>maintenance</a:t>
            </a:r>
            <a:r>
              <a:rPr lang="id-ID" sz="1600" dirty="0">
                <a:solidFill>
                  <a:schemeClr val="bg1"/>
                </a:solidFill>
              </a:rPr>
              <a:t> </a:t>
            </a:r>
            <a:r>
              <a:rPr lang="id-ID" sz="1600" dirty="0" err="1">
                <a:solidFill>
                  <a:schemeClr val="bg1"/>
                </a:solidFill>
              </a:rPr>
              <a:t>on</a:t>
            </a:r>
            <a:r>
              <a:rPr lang="id-ID" sz="1600" dirty="0">
                <a:solidFill>
                  <a:schemeClr val="bg1"/>
                </a:solidFill>
              </a:rPr>
              <a:t> Land Bank </a:t>
            </a:r>
            <a:r>
              <a:rPr lang="id-ID" sz="1600" dirty="0" err="1">
                <a:solidFill>
                  <a:schemeClr val="bg1"/>
                </a:solidFill>
              </a:rPr>
              <a:t>houses</a:t>
            </a:r>
            <a:r>
              <a:rPr lang="id-ID" sz="1600" dirty="0">
                <a:solidFill>
                  <a:schemeClr val="bg1"/>
                </a:solidFill>
              </a:rPr>
              <a:t> </a:t>
            </a:r>
            <a:r>
              <a:rPr lang="id-ID" sz="1600" dirty="0" err="1">
                <a:solidFill>
                  <a:schemeClr val="bg1"/>
                </a:solidFill>
              </a:rPr>
              <a:t>listed</a:t>
            </a:r>
            <a:r>
              <a:rPr lang="id-ID" sz="1600" dirty="0">
                <a:solidFill>
                  <a:schemeClr val="bg1"/>
                </a:solidFill>
              </a:rPr>
              <a:t> </a:t>
            </a:r>
            <a:r>
              <a:rPr lang="id-ID" sz="1600" dirty="0" err="1">
                <a:solidFill>
                  <a:schemeClr val="bg1"/>
                </a:solidFill>
              </a:rPr>
              <a:t>for</a:t>
            </a:r>
            <a:r>
              <a:rPr lang="id-ID" sz="1600" dirty="0">
                <a:solidFill>
                  <a:schemeClr val="bg1"/>
                </a:solidFill>
              </a:rPr>
              <a:t> sale</a:t>
            </a:r>
            <a:endParaRPr lang="en-US" sz="1600" dirty="0">
              <a:solidFill>
                <a:schemeClr val="bg1"/>
              </a:solidFill>
            </a:endParaRPr>
          </a:p>
        </p:txBody>
      </p:sp>
      <p:pic>
        <p:nvPicPr>
          <p:cNvPr id="9" name="Picture Placeholder 8">
            <a:extLst>
              <a:ext uri="{FF2B5EF4-FFF2-40B4-BE49-F238E27FC236}">
                <a16:creationId xmlns:a16="http://schemas.microsoft.com/office/drawing/2014/main" xmlns="" id="{8C36DDD7-91F5-6E49-B946-594123E0F49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3629920244"/>
      </p:ext>
    </p:extLst>
  </p:cSld>
  <p:clrMapOvr>
    <a:masterClrMapping/>
  </p:clrMapOvr>
  <p:transition xmlns:p14="http://schemas.microsoft.com/office/powerpoint/2010/mai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223A453D-3342-034A-B84B-8C1E40986C1F}"/>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3640" b="24282"/>
          <a:stretch/>
        </p:blipFill>
        <p:spPr>
          <a:xfrm>
            <a:off x="8754531" y="0"/>
            <a:ext cx="3437467" cy="2133600"/>
          </a:xfrm>
        </p:spPr>
      </p:pic>
      <p:sp>
        <p:nvSpPr>
          <p:cNvPr id="8" name="Rectangle 7">
            <a:extLst>
              <a:ext uri="{FF2B5EF4-FFF2-40B4-BE49-F238E27FC236}">
                <a16:creationId xmlns:a16="http://schemas.microsoft.com/office/drawing/2014/main" xmlns="" id="{DC3F4B66-4111-47FA-BFF4-F7683AE6C3F9}"/>
              </a:ext>
            </a:extLst>
          </p:cNvPr>
          <p:cNvSpPr/>
          <p:nvPr/>
        </p:nvSpPr>
        <p:spPr>
          <a:xfrm>
            <a:off x="5077883" y="2352675"/>
            <a:ext cx="3437467" cy="213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reeform: Shape 15">
            <a:extLst>
              <a:ext uri="{FF2B5EF4-FFF2-40B4-BE49-F238E27FC236}">
                <a16:creationId xmlns:a16="http://schemas.microsoft.com/office/drawing/2014/main" xmlns="" id="{CA6490CB-B213-46C1-912E-9FB9E6AC2E7E}"/>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hape 80">
            <a:extLst>
              <a:ext uri="{FF2B5EF4-FFF2-40B4-BE49-F238E27FC236}">
                <a16:creationId xmlns:a16="http://schemas.microsoft.com/office/drawing/2014/main" xmlns="" id="{36C0D8B2-68E1-4F3B-862B-812D432C634A}"/>
              </a:ext>
            </a:extLst>
          </p:cNvPr>
          <p:cNvSpPr/>
          <p:nvPr/>
        </p:nvSpPr>
        <p:spPr>
          <a:xfrm>
            <a:off x="205947" y="169966"/>
            <a:ext cx="3840796"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Supportive Services</a:t>
            </a:r>
          </a:p>
        </p:txBody>
      </p:sp>
      <p:sp>
        <p:nvSpPr>
          <p:cNvPr id="13" name="TextBox 12">
            <a:extLst>
              <a:ext uri="{FF2B5EF4-FFF2-40B4-BE49-F238E27FC236}">
                <a16:creationId xmlns:a16="http://schemas.microsoft.com/office/drawing/2014/main" xmlns="" id="{16611902-AD9B-49C7-BE20-C25886D2D036}"/>
              </a:ext>
            </a:extLst>
          </p:cNvPr>
          <p:cNvSpPr txBox="1"/>
          <p:nvPr/>
        </p:nvSpPr>
        <p:spPr>
          <a:xfrm>
            <a:off x="699793" y="1356861"/>
            <a:ext cx="3862519" cy="523220"/>
          </a:xfrm>
          <a:prstGeom prst="rect">
            <a:avLst/>
          </a:prstGeom>
          <a:noFill/>
        </p:spPr>
        <p:txBody>
          <a:bodyPr wrap="square" rtlCol="0">
            <a:spAutoFit/>
          </a:bodyPr>
          <a:lstStyle/>
          <a:p>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Supportive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Services</a:t>
            </a:r>
          </a:p>
        </p:txBody>
      </p:sp>
      <p:sp>
        <p:nvSpPr>
          <p:cNvPr id="58" name="Rectangle 57">
            <a:extLst>
              <a:ext uri="{FF2B5EF4-FFF2-40B4-BE49-F238E27FC236}">
                <a16:creationId xmlns:a16="http://schemas.microsoft.com/office/drawing/2014/main" xmlns="" id="{A21DB133-32AA-4AC3-AD5D-4B0AC2884DC6}"/>
              </a:ext>
            </a:extLst>
          </p:cNvPr>
          <p:cNvSpPr/>
          <p:nvPr/>
        </p:nvSpPr>
        <p:spPr>
          <a:xfrm>
            <a:off x="5730430" y="2449979"/>
            <a:ext cx="2403477" cy="1938992"/>
          </a:xfrm>
          <a:prstGeom prst="rect">
            <a:avLst/>
          </a:prstGeom>
        </p:spPr>
        <p:txBody>
          <a:bodyPr wrap="square">
            <a:spAutoFit/>
          </a:bodyPr>
          <a:lstStyle/>
          <a:p>
            <a:r>
              <a:rPr lang="en-US" sz="3000" b="1" dirty="0">
                <a:solidFill>
                  <a:schemeClr val="bg1"/>
                </a:solidFill>
                <a:latin typeface="Montserrat Medium" panose="00000600000000000000" pitchFamily="50" charset="0"/>
              </a:rPr>
              <a:t>We are Building A Better Warren!</a:t>
            </a:r>
          </a:p>
        </p:txBody>
      </p:sp>
      <p:pic>
        <p:nvPicPr>
          <p:cNvPr id="4" name="Picture Placeholder 3">
            <a:extLst>
              <a:ext uri="{FF2B5EF4-FFF2-40B4-BE49-F238E27FC236}">
                <a16:creationId xmlns:a16="http://schemas.microsoft.com/office/drawing/2014/main" xmlns="" id="{677426D5-5E35-5341-B4DB-9C17B0ABF90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21" r="921"/>
          <a:stretch>
            <a:fillRect/>
          </a:stretch>
        </p:blipFill>
        <p:spPr/>
      </p:pic>
      <p:pic>
        <p:nvPicPr>
          <p:cNvPr id="10" name="Picture Placeholder 9">
            <a:extLst>
              <a:ext uri="{FF2B5EF4-FFF2-40B4-BE49-F238E27FC236}">
                <a16:creationId xmlns:a16="http://schemas.microsoft.com/office/drawing/2014/main" xmlns="" id="{811B3AD9-0714-A741-B405-CE4E0F68177A}"/>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25812" b="572"/>
          <a:stretch/>
        </p:blipFill>
        <p:spPr>
          <a:xfrm>
            <a:off x="8754531" y="2362200"/>
            <a:ext cx="3437467" cy="2133600"/>
          </a:xfrm>
        </p:spPr>
      </p:pic>
      <p:pic>
        <p:nvPicPr>
          <p:cNvPr id="15" name="Picture Placeholder 14">
            <a:extLst>
              <a:ext uri="{FF2B5EF4-FFF2-40B4-BE49-F238E27FC236}">
                <a16:creationId xmlns:a16="http://schemas.microsoft.com/office/drawing/2014/main" xmlns="" id="{6C1DAA82-0C0E-5B44-A622-77788CBBF710}"/>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3339" b="3339"/>
          <a:stretch>
            <a:fillRect/>
          </a:stretch>
        </p:blipFill>
        <p:spPr/>
      </p:pic>
      <p:pic>
        <p:nvPicPr>
          <p:cNvPr id="33" name="Picture Placeholder 32">
            <a:extLst>
              <a:ext uri="{FF2B5EF4-FFF2-40B4-BE49-F238E27FC236}">
                <a16:creationId xmlns:a16="http://schemas.microsoft.com/office/drawing/2014/main" xmlns="" id="{E833AD65-6176-1E4C-8DE8-FE962A3599C2}"/>
              </a:ext>
            </a:extLst>
          </p:cNvPr>
          <p:cNvPicPr>
            <a:picLocks noGrp="1" noChangeAspect="1"/>
          </p:cNvPicPr>
          <p:nvPr>
            <p:ph type="pic" sz="quarter" idx="14"/>
          </p:nvPr>
        </p:nvPicPr>
        <p:blipFill>
          <a:blip r:embed="rId6">
            <a:extLst>
              <a:ext uri="{28A0092B-C50C-407E-A947-70E740481C1C}">
                <a14:useLocalDpi xmlns:a14="http://schemas.microsoft.com/office/drawing/2010/main" val="0"/>
              </a:ext>
            </a:extLst>
          </a:blip>
          <a:srcRect t="3484" b="3484"/>
          <a:stretch>
            <a:fillRect/>
          </a:stretch>
        </p:blipFill>
        <p:spPr/>
      </p:pic>
      <p:sp>
        <p:nvSpPr>
          <p:cNvPr id="26" name="Frame 25">
            <a:extLst>
              <a:ext uri="{FF2B5EF4-FFF2-40B4-BE49-F238E27FC236}">
                <a16:creationId xmlns:a16="http://schemas.microsoft.com/office/drawing/2014/main" xmlns="" id="{CCAAFA7F-2AB7-8A40-9DC9-61DA0D42B43E}"/>
              </a:ext>
            </a:extLst>
          </p:cNvPr>
          <p:cNvSpPr/>
          <p:nvPr/>
        </p:nvSpPr>
        <p:spPr>
          <a:xfrm>
            <a:off x="853612" y="2714395"/>
            <a:ext cx="491227" cy="491227"/>
          </a:xfrm>
          <a:prstGeom prst="fram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xmlns="" id="{3A5BEDE4-8B48-9641-8D6D-8F5E309132DC}"/>
              </a:ext>
            </a:extLst>
          </p:cNvPr>
          <p:cNvSpPr txBox="1"/>
          <p:nvPr/>
        </p:nvSpPr>
        <p:spPr>
          <a:xfrm>
            <a:off x="1509486" y="2546080"/>
            <a:ext cx="3023936" cy="573875"/>
          </a:xfrm>
          <a:prstGeom prst="rect">
            <a:avLst/>
          </a:prstGeom>
          <a:noFill/>
        </p:spPr>
        <p:txBody>
          <a:bodyPr wrap="square" rtlCol="0">
            <a:spAutoFit/>
          </a:bodyPr>
          <a:lstStyle/>
          <a:p>
            <a:pPr>
              <a:lnSpc>
                <a:spcPct val="150000"/>
              </a:lnSpc>
            </a:pPr>
            <a:r>
              <a:rPr lang="en-US" sz="1100" dirty="0">
                <a:solidFill>
                  <a:schemeClr val="tx2">
                    <a:lumMod val="50000"/>
                  </a:schemeClr>
                </a:solidFill>
              </a:rPr>
              <a:t>Provide employees with necessary social services to succeed</a:t>
            </a:r>
            <a:endParaRPr lang="id-ID" sz="1100" dirty="0">
              <a:solidFill>
                <a:schemeClr val="tx2">
                  <a:lumMod val="50000"/>
                </a:schemeClr>
              </a:solidFill>
            </a:endParaRPr>
          </a:p>
        </p:txBody>
      </p:sp>
      <p:sp>
        <p:nvSpPr>
          <p:cNvPr id="28" name="TextBox 27">
            <a:extLst>
              <a:ext uri="{FF2B5EF4-FFF2-40B4-BE49-F238E27FC236}">
                <a16:creationId xmlns:a16="http://schemas.microsoft.com/office/drawing/2014/main" xmlns="" id="{BC29C1F1-EEE4-1B44-983B-559C685CF9D4}"/>
              </a:ext>
            </a:extLst>
          </p:cNvPr>
          <p:cNvSpPr txBox="1"/>
          <p:nvPr/>
        </p:nvSpPr>
        <p:spPr>
          <a:xfrm>
            <a:off x="842928" y="2714395"/>
            <a:ext cx="492693" cy="464871"/>
          </a:xfrm>
          <a:prstGeom prst="rect">
            <a:avLst/>
          </a:prstGeom>
          <a:noFill/>
        </p:spPr>
        <p:txBody>
          <a:bodyPr wrap="square" rtlCol="0">
            <a:spAutoFit/>
          </a:bodyPr>
          <a:lstStyle/>
          <a:p>
            <a:pPr algn="ctr">
              <a:lnSpc>
                <a:spcPct val="150000"/>
              </a:lnSpc>
            </a:pPr>
            <a:r>
              <a:rPr lang="en-US" b="1" dirty="0">
                <a:solidFill>
                  <a:schemeClr val="accent4"/>
                </a:solidFill>
              </a:rPr>
              <a:t>01</a:t>
            </a:r>
            <a:endParaRPr lang="id-ID" b="1" dirty="0">
              <a:solidFill>
                <a:schemeClr val="accent4"/>
              </a:solidFill>
            </a:endParaRPr>
          </a:p>
        </p:txBody>
      </p:sp>
      <p:sp>
        <p:nvSpPr>
          <p:cNvPr id="29" name="Frame 28">
            <a:extLst>
              <a:ext uri="{FF2B5EF4-FFF2-40B4-BE49-F238E27FC236}">
                <a16:creationId xmlns:a16="http://schemas.microsoft.com/office/drawing/2014/main" xmlns="" id="{76846752-DDC8-FB49-AAAE-BA3A647F634A}"/>
              </a:ext>
            </a:extLst>
          </p:cNvPr>
          <p:cNvSpPr/>
          <p:nvPr/>
        </p:nvSpPr>
        <p:spPr>
          <a:xfrm>
            <a:off x="857488" y="3845265"/>
            <a:ext cx="491227" cy="491227"/>
          </a:xfrm>
          <a:prstGeom prst="fram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xmlns="" id="{1D8EB6A1-05F1-EA4A-973E-3ED107758B26}"/>
              </a:ext>
            </a:extLst>
          </p:cNvPr>
          <p:cNvSpPr txBox="1"/>
          <p:nvPr/>
        </p:nvSpPr>
        <p:spPr>
          <a:xfrm>
            <a:off x="1509486" y="3676950"/>
            <a:ext cx="3023936" cy="586058"/>
          </a:xfrm>
          <a:prstGeom prst="rect">
            <a:avLst/>
          </a:prstGeom>
          <a:noFill/>
        </p:spPr>
        <p:txBody>
          <a:bodyPr wrap="square" rtlCol="0">
            <a:spAutoFit/>
          </a:bodyPr>
          <a:lstStyle/>
          <a:p>
            <a:pPr>
              <a:lnSpc>
                <a:spcPct val="150000"/>
              </a:lnSpc>
            </a:pPr>
            <a:r>
              <a:rPr lang="en-US" sz="1100" dirty="0">
                <a:solidFill>
                  <a:schemeClr val="tx2">
                    <a:lumMod val="50000"/>
                  </a:schemeClr>
                </a:solidFill>
              </a:rPr>
              <a:t>Provide on the job training to help build employees skills</a:t>
            </a:r>
            <a:endParaRPr lang="id-ID" sz="1100" dirty="0">
              <a:solidFill>
                <a:schemeClr val="tx2">
                  <a:lumMod val="50000"/>
                </a:schemeClr>
              </a:solidFill>
            </a:endParaRPr>
          </a:p>
        </p:txBody>
      </p:sp>
      <p:sp>
        <p:nvSpPr>
          <p:cNvPr id="31" name="TextBox 30">
            <a:extLst>
              <a:ext uri="{FF2B5EF4-FFF2-40B4-BE49-F238E27FC236}">
                <a16:creationId xmlns:a16="http://schemas.microsoft.com/office/drawing/2014/main" xmlns="" id="{6BA6AA81-0082-204D-899E-18159F54B225}"/>
              </a:ext>
            </a:extLst>
          </p:cNvPr>
          <p:cNvSpPr txBox="1"/>
          <p:nvPr/>
        </p:nvSpPr>
        <p:spPr>
          <a:xfrm>
            <a:off x="848270" y="3845265"/>
            <a:ext cx="492693" cy="464871"/>
          </a:xfrm>
          <a:prstGeom prst="rect">
            <a:avLst/>
          </a:prstGeom>
          <a:noFill/>
        </p:spPr>
        <p:txBody>
          <a:bodyPr wrap="square" rtlCol="0">
            <a:spAutoFit/>
          </a:bodyPr>
          <a:lstStyle/>
          <a:p>
            <a:pPr algn="ctr">
              <a:lnSpc>
                <a:spcPct val="150000"/>
              </a:lnSpc>
            </a:pPr>
            <a:r>
              <a:rPr lang="en-US" b="1" dirty="0" smtClean="0">
                <a:solidFill>
                  <a:schemeClr val="accent4"/>
                </a:solidFill>
              </a:rPr>
              <a:t>02</a:t>
            </a:r>
            <a:endParaRPr lang="id-ID" b="1" dirty="0">
              <a:solidFill>
                <a:schemeClr val="accent4"/>
              </a:solidFill>
            </a:endParaRPr>
          </a:p>
        </p:txBody>
      </p:sp>
      <p:sp>
        <p:nvSpPr>
          <p:cNvPr id="20" name="Frame 19">
            <a:extLst>
              <a:ext uri="{FF2B5EF4-FFF2-40B4-BE49-F238E27FC236}">
                <a16:creationId xmlns:a16="http://schemas.microsoft.com/office/drawing/2014/main" xmlns="" id="{CCAAFA7F-2AB7-8A40-9DC9-61DA0D42B43E}"/>
              </a:ext>
            </a:extLst>
          </p:cNvPr>
          <p:cNvSpPr/>
          <p:nvPr/>
        </p:nvSpPr>
        <p:spPr>
          <a:xfrm>
            <a:off x="855623" y="4972449"/>
            <a:ext cx="491227" cy="491227"/>
          </a:xfrm>
          <a:prstGeom prst="fram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xmlns="" id="{BC29C1F1-EEE4-1B44-983B-559C685CF9D4}"/>
              </a:ext>
            </a:extLst>
          </p:cNvPr>
          <p:cNvSpPr txBox="1"/>
          <p:nvPr/>
        </p:nvSpPr>
        <p:spPr>
          <a:xfrm>
            <a:off x="844939" y="4972449"/>
            <a:ext cx="492693" cy="484748"/>
          </a:xfrm>
          <a:prstGeom prst="rect">
            <a:avLst/>
          </a:prstGeom>
          <a:noFill/>
        </p:spPr>
        <p:txBody>
          <a:bodyPr wrap="square" rtlCol="0">
            <a:spAutoFit/>
          </a:bodyPr>
          <a:lstStyle/>
          <a:p>
            <a:pPr algn="ctr">
              <a:lnSpc>
                <a:spcPct val="150000"/>
              </a:lnSpc>
            </a:pPr>
            <a:r>
              <a:rPr lang="en-US" b="1" dirty="0" smtClean="0">
                <a:solidFill>
                  <a:schemeClr val="accent4"/>
                </a:solidFill>
              </a:rPr>
              <a:t>03</a:t>
            </a:r>
            <a:endParaRPr lang="id-ID" b="1" dirty="0">
              <a:solidFill>
                <a:schemeClr val="accent4"/>
              </a:solidFill>
            </a:endParaRPr>
          </a:p>
        </p:txBody>
      </p:sp>
      <p:sp>
        <p:nvSpPr>
          <p:cNvPr id="22" name="TextBox 21">
            <a:extLst>
              <a:ext uri="{FF2B5EF4-FFF2-40B4-BE49-F238E27FC236}">
                <a16:creationId xmlns:a16="http://schemas.microsoft.com/office/drawing/2014/main" xmlns="" id="{1D8EB6A1-05F1-EA4A-973E-3ED107758B26}"/>
              </a:ext>
            </a:extLst>
          </p:cNvPr>
          <p:cNvSpPr txBox="1"/>
          <p:nvPr/>
        </p:nvSpPr>
        <p:spPr>
          <a:xfrm>
            <a:off x="1511496" y="4915600"/>
            <a:ext cx="3023936" cy="332142"/>
          </a:xfrm>
          <a:prstGeom prst="rect">
            <a:avLst/>
          </a:prstGeom>
          <a:noFill/>
        </p:spPr>
        <p:txBody>
          <a:bodyPr wrap="square" rtlCol="0">
            <a:spAutoFit/>
          </a:bodyPr>
          <a:lstStyle/>
          <a:p>
            <a:pPr>
              <a:lnSpc>
                <a:spcPct val="150000"/>
              </a:lnSpc>
            </a:pPr>
            <a:r>
              <a:rPr lang="en-US" sz="1100" dirty="0">
                <a:solidFill>
                  <a:schemeClr val="tx2">
                    <a:lumMod val="50000"/>
                  </a:schemeClr>
                </a:solidFill>
              </a:rPr>
              <a:t>Provide </a:t>
            </a:r>
            <a:r>
              <a:rPr lang="en-US" sz="1100" dirty="0" smtClean="0">
                <a:solidFill>
                  <a:schemeClr val="tx2">
                    <a:lumMod val="50000"/>
                  </a:schemeClr>
                </a:solidFill>
              </a:rPr>
              <a:t>regular one-on-one financial counseling</a:t>
            </a:r>
            <a:endParaRPr lang="id-ID" sz="1100" dirty="0">
              <a:solidFill>
                <a:schemeClr val="tx2">
                  <a:lumMod val="50000"/>
                </a:schemeClr>
              </a:solidFill>
            </a:endParaRPr>
          </a:p>
        </p:txBody>
      </p:sp>
    </p:spTree>
    <p:extLst>
      <p:ext uri="{BB962C8B-B14F-4D97-AF65-F5344CB8AC3E}">
        <p14:creationId xmlns:p14="http://schemas.microsoft.com/office/powerpoint/2010/main" val="1999721114"/>
      </p:ext>
    </p:extLst>
  </p:cSld>
  <p:clrMapOvr>
    <a:masterClrMapping/>
  </p:clrMapOvr>
  <p:transition xmlns:p14="http://schemas.microsoft.com/office/powerpoint/2010/mai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7C72469-95C4-4444-8D7D-F809B9B64F18}"/>
              </a:ext>
            </a:extLst>
          </p:cNvPr>
          <p:cNvSpPr txBox="1"/>
          <p:nvPr/>
        </p:nvSpPr>
        <p:spPr>
          <a:xfrm>
            <a:off x="-2" y="941557"/>
            <a:ext cx="12210289" cy="523220"/>
          </a:xfrm>
          <a:prstGeom prst="rect">
            <a:avLst/>
          </a:prstGeom>
          <a:noFill/>
        </p:spPr>
        <p:txBody>
          <a:bodyPr wrap="square" rtlCol="0">
            <a:spAutoFit/>
          </a:bodyPr>
          <a:lstStyle/>
          <a:p>
            <a:pPr algn="ctr"/>
            <a:r>
              <a:rPr lang="en-GB" sz="2800" dirty="0">
                <a:solidFill>
                  <a:schemeClr val="bg1"/>
                </a:solidFill>
                <a:latin typeface="Montserrat SemiBold" panose="00000700000000000000" pitchFamily="50" charset="0"/>
                <a:ea typeface="Open Sans Extrabold" panose="020B0906030804020204" pitchFamily="34" charset="0"/>
                <a:cs typeface="Open Sans Extrabold" panose="020B0906030804020204" pitchFamily="34" charset="0"/>
              </a:rPr>
              <a:t>Trumbull </a:t>
            </a:r>
            <a:r>
              <a:rPr lang="en-GB" sz="2800" dirty="0" err="1">
                <a:solidFill>
                  <a:schemeClr val="bg1"/>
                </a:solidFill>
                <a:latin typeface="Montserrat SemiBold" panose="00000700000000000000" pitchFamily="50" charset="0"/>
                <a:ea typeface="Open Sans Extrabold" panose="020B0906030804020204" pitchFamily="34" charset="0"/>
                <a:cs typeface="Open Sans Extrabold" panose="020B0906030804020204" pitchFamily="34" charset="0"/>
              </a:rPr>
              <a:t>Neighborhood</a:t>
            </a:r>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Partnership</a:t>
            </a:r>
          </a:p>
        </p:txBody>
      </p:sp>
      <p:sp>
        <p:nvSpPr>
          <p:cNvPr id="6" name="Subtitle 2">
            <a:extLst>
              <a:ext uri="{FF2B5EF4-FFF2-40B4-BE49-F238E27FC236}">
                <a16:creationId xmlns:a16="http://schemas.microsoft.com/office/drawing/2014/main" xmlns="" id="{AA8049C4-91EC-44B3-BF50-EFEAF22060F5}"/>
              </a:ext>
            </a:extLst>
          </p:cNvPr>
          <p:cNvSpPr txBox="1">
            <a:spLocks/>
          </p:cNvSpPr>
          <p:nvPr/>
        </p:nvSpPr>
        <p:spPr>
          <a:xfrm>
            <a:off x="5698453" y="582889"/>
            <a:ext cx="795092" cy="420021"/>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1800" dirty="0">
                <a:solidFill>
                  <a:schemeClr val="accent4"/>
                </a:solidFill>
                <a:latin typeface="+mn-lt"/>
                <a:cs typeface="Lato Light"/>
              </a:rPr>
              <a:t>About</a:t>
            </a:r>
          </a:p>
        </p:txBody>
      </p:sp>
      <p:sp>
        <p:nvSpPr>
          <p:cNvPr id="8" name="Freeform: Shape 7">
            <a:extLst>
              <a:ext uri="{FF2B5EF4-FFF2-40B4-BE49-F238E27FC236}">
                <a16:creationId xmlns:a16="http://schemas.microsoft.com/office/drawing/2014/main" xmlns="" id="{C2B60C39-2D7E-4C5F-90F8-09D9B50703B9}"/>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80">
            <a:extLst>
              <a:ext uri="{FF2B5EF4-FFF2-40B4-BE49-F238E27FC236}">
                <a16:creationId xmlns:a16="http://schemas.microsoft.com/office/drawing/2014/main" xmlns="" id="{EDC13DE6-D4FE-47A3-85D9-B3740A1EDB32}"/>
              </a:ext>
            </a:extLst>
          </p:cNvPr>
          <p:cNvSpPr/>
          <p:nvPr/>
        </p:nvSpPr>
        <p:spPr>
          <a:xfrm>
            <a:off x="205947" y="169966"/>
            <a:ext cx="2794035"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bg1"/>
                </a:solidFill>
                <a:latin typeface="Montserrat Medium" pitchFamily="2" charset="77"/>
              </a:rPr>
              <a:t>BABW 2019 | About TNP</a:t>
            </a:r>
          </a:p>
        </p:txBody>
      </p:sp>
      <p:sp>
        <p:nvSpPr>
          <p:cNvPr id="13" name="TextBox 12">
            <a:extLst>
              <a:ext uri="{FF2B5EF4-FFF2-40B4-BE49-F238E27FC236}">
                <a16:creationId xmlns:a16="http://schemas.microsoft.com/office/drawing/2014/main" xmlns="" id="{FE0642EE-EF99-48C3-8C50-F77DAF400F05}"/>
              </a:ext>
            </a:extLst>
          </p:cNvPr>
          <p:cNvSpPr txBox="1"/>
          <p:nvPr/>
        </p:nvSpPr>
        <p:spPr>
          <a:xfrm>
            <a:off x="2217742" y="1774809"/>
            <a:ext cx="3618951" cy="827791"/>
          </a:xfrm>
          <a:prstGeom prst="rect">
            <a:avLst/>
          </a:prstGeom>
          <a:noFill/>
        </p:spPr>
        <p:txBody>
          <a:bodyPr wrap="square" rtlCol="0">
            <a:spAutoFit/>
          </a:bodyPr>
          <a:lstStyle/>
          <a:p>
            <a:pPr>
              <a:lnSpc>
                <a:spcPct val="150000"/>
              </a:lnSpc>
            </a:pPr>
            <a:r>
              <a:rPr lang="en-US" sz="1100" b="1" dirty="0">
                <a:solidFill>
                  <a:schemeClr val="accent4"/>
                </a:solidFill>
              </a:rPr>
              <a:t>Trumbull Neighborhood Partnership </a:t>
            </a:r>
            <a:r>
              <a:rPr lang="en-US" sz="1100" dirty="0">
                <a:solidFill>
                  <a:schemeClr val="bg1"/>
                </a:solidFill>
              </a:rPr>
              <a:t>is a 501 (c)(3) </a:t>
            </a:r>
          </a:p>
          <a:p>
            <a:pPr>
              <a:lnSpc>
                <a:spcPct val="150000"/>
              </a:lnSpc>
            </a:pPr>
            <a:r>
              <a:rPr lang="en-US" sz="1100" dirty="0">
                <a:solidFill>
                  <a:schemeClr val="bg1"/>
                </a:solidFill>
              </a:rPr>
              <a:t>non-profit Community Development Corporation serving the neighborhoods of Warren, Ohio.</a:t>
            </a:r>
            <a:endParaRPr lang="id-ID" sz="1100" dirty="0">
              <a:solidFill>
                <a:schemeClr val="bg1"/>
              </a:solidFill>
            </a:endParaRPr>
          </a:p>
        </p:txBody>
      </p:sp>
      <p:sp>
        <p:nvSpPr>
          <p:cNvPr id="14" name="Freeform 5">
            <a:extLst>
              <a:ext uri="{FF2B5EF4-FFF2-40B4-BE49-F238E27FC236}">
                <a16:creationId xmlns:a16="http://schemas.microsoft.com/office/drawing/2014/main" xmlns="" id="{160440F4-2FE7-4124-8867-428BE5047550}"/>
              </a:ext>
            </a:extLst>
          </p:cNvPr>
          <p:cNvSpPr>
            <a:spLocks/>
          </p:cNvSpPr>
          <p:nvPr/>
        </p:nvSpPr>
        <p:spPr bwMode="auto">
          <a:xfrm>
            <a:off x="1530893" y="1824547"/>
            <a:ext cx="536721" cy="414655"/>
          </a:xfrm>
          <a:custGeom>
            <a:avLst/>
            <a:gdLst>
              <a:gd name="T0" fmla="*/ 942 w 1174"/>
              <a:gd name="T1" fmla="*/ 0 h 907"/>
              <a:gd name="T2" fmla="*/ 495 w 1174"/>
              <a:gd name="T3" fmla="*/ 445 h 907"/>
              <a:gd name="T4" fmla="*/ 231 w 1174"/>
              <a:gd name="T5" fmla="*/ 182 h 907"/>
              <a:gd name="T6" fmla="*/ 0 w 1174"/>
              <a:gd name="T7" fmla="*/ 413 h 907"/>
              <a:gd name="T8" fmla="*/ 495 w 1174"/>
              <a:gd name="T9" fmla="*/ 907 h 907"/>
              <a:gd name="T10" fmla="*/ 1174 w 1174"/>
              <a:gd name="T11" fmla="*/ 231 h 907"/>
              <a:gd name="T12" fmla="*/ 942 w 1174"/>
              <a:gd name="T13" fmla="*/ 0 h 907"/>
            </a:gdLst>
            <a:ahLst/>
            <a:cxnLst>
              <a:cxn ang="0">
                <a:pos x="T0" y="T1"/>
              </a:cxn>
              <a:cxn ang="0">
                <a:pos x="T2" y="T3"/>
              </a:cxn>
              <a:cxn ang="0">
                <a:pos x="T4" y="T5"/>
              </a:cxn>
              <a:cxn ang="0">
                <a:pos x="T6" y="T7"/>
              </a:cxn>
              <a:cxn ang="0">
                <a:pos x="T8" y="T9"/>
              </a:cxn>
              <a:cxn ang="0">
                <a:pos x="T10" y="T11"/>
              </a:cxn>
              <a:cxn ang="0">
                <a:pos x="T12" y="T13"/>
              </a:cxn>
            </a:cxnLst>
            <a:rect l="0" t="0" r="r" b="b"/>
            <a:pathLst>
              <a:path w="1174" h="907">
                <a:moveTo>
                  <a:pt x="942" y="0"/>
                </a:moveTo>
                <a:lnTo>
                  <a:pt x="495" y="445"/>
                </a:lnTo>
                <a:lnTo>
                  <a:pt x="231" y="182"/>
                </a:lnTo>
                <a:lnTo>
                  <a:pt x="0" y="413"/>
                </a:lnTo>
                <a:lnTo>
                  <a:pt x="495" y="907"/>
                </a:lnTo>
                <a:lnTo>
                  <a:pt x="1174" y="231"/>
                </a:lnTo>
                <a:lnTo>
                  <a:pt x="94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D"/>
          </a:p>
        </p:txBody>
      </p:sp>
      <p:sp>
        <p:nvSpPr>
          <p:cNvPr id="15" name="TextBox 14">
            <a:extLst>
              <a:ext uri="{FF2B5EF4-FFF2-40B4-BE49-F238E27FC236}">
                <a16:creationId xmlns:a16="http://schemas.microsoft.com/office/drawing/2014/main" xmlns="" id="{F99DFCB0-4740-4036-BB90-65624ACD1733}"/>
              </a:ext>
            </a:extLst>
          </p:cNvPr>
          <p:cNvSpPr txBox="1"/>
          <p:nvPr/>
        </p:nvSpPr>
        <p:spPr>
          <a:xfrm>
            <a:off x="6996733" y="1768849"/>
            <a:ext cx="3618951" cy="1081706"/>
          </a:xfrm>
          <a:prstGeom prst="rect">
            <a:avLst/>
          </a:prstGeom>
          <a:noFill/>
        </p:spPr>
        <p:txBody>
          <a:bodyPr wrap="square" rtlCol="0">
            <a:spAutoFit/>
          </a:bodyPr>
          <a:lstStyle/>
          <a:p>
            <a:pPr>
              <a:lnSpc>
                <a:spcPct val="150000"/>
              </a:lnSpc>
            </a:pPr>
            <a:r>
              <a:rPr lang="en-US" sz="1100" dirty="0">
                <a:solidFill>
                  <a:schemeClr val="bg1"/>
                </a:solidFill>
              </a:rPr>
              <a:t>The mission of </a:t>
            </a:r>
            <a:r>
              <a:rPr lang="en-US" sz="1100" b="1" dirty="0">
                <a:solidFill>
                  <a:schemeClr val="accent4"/>
                </a:solidFill>
              </a:rPr>
              <a:t>Trumbull Neighborhood Partnership </a:t>
            </a:r>
            <a:r>
              <a:rPr lang="en-US" sz="1100" dirty="0">
                <a:solidFill>
                  <a:schemeClr val="bg1"/>
                </a:solidFill>
              </a:rPr>
              <a:t>is to empower residents and promote sustainable community development through projects and programs that increase the quality of life in Warren’s neighborhoods.</a:t>
            </a:r>
            <a:endParaRPr lang="id-ID" sz="1100" dirty="0">
              <a:solidFill>
                <a:schemeClr val="bg1"/>
              </a:solidFill>
            </a:endParaRPr>
          </a:p>
        </p:txBody>
      </p:sp>
      <p:sp>
        <p:nvSpPr>
          <p:cNvPr id="16" name="Freeform 5">
            <a:extLst>
              <a:ext uri="{FF2B5EF4-FFF2-40B4-BE49-F238E27FC236}">
                <a16:creationId xmlns:a16="http://schemas.microsoft.com/office/drawing/2014/main" xmlns="" id="{B52E38A7-B566-4922-BA42-1613EF1EAEEF}"/>
              </a:ext>
            </a:extLst>
          </p:cNvPr>
          <p:cNvSpPr>
            <a:spLocks/>
          </p:cNvSpPr>
          <p:nvPr/>
        </p:nvSpPr>
        <p:spPr bwMode="auto">
          <a:xfrm>
            <a:off x="6309884" y="1818587"/>
            <a:ext cx="536721" cy="414655"/>
          </a:xfrm>
          <a:custGeom>
            <a:avLst/>
            <a:gdLst>
              <a:gd name="T0" fmla="*/ 942 w 1174"/>
              <a:gd name="T1" fmla="*/ 0 h 907"/>
              <a:gd name="T2" fmla="*/ 495 w 1174"/>
              <a:gd name="T3" fmla="*/ 445 h 907"/>
              <a:gd name="T4" fmla="*/ 231 w 1174"/>
              <a:gd name="T5" fmla="*/ 182 h 907"/>
              <a:gd name="T6" fmla="*/ 0 w 1174"/>
              <a:gd name="T7" fmla="*/ 413 h 907"/>
              <a:gd name="T8" fmla="*/ 495 w 1174"/>
              <a:gd name="T9" fmla="*/ 907 h 907"/>
              <a:gd name="T10" fmla="*/ 1174 w 1174"/>
              <a:gd name="T11" fmla="*/ 231 h 907"/>
              <a:gd name="T12" fmla="*/ 942 w 1174"/>
              <a:gd name="T13" fmla="*/ 0 h 907"/>
            </a:gdLst>
            <a:ahLst/>
            <a:cxnLst>
              <a:cxn ang="0">
                <a:pos x="T0" y="T1"/>
              </a:cxn>
              <a:cxn ang="0">
                <a:pos x="T2" y="T3"/>
              </a:cxn>
              <a:cxn ang="0">
                <a:pos x="T4" y="T5"/>
              </a:cxn>
              <a:cxn ang="0">
                <a:pos x="T6" y="T7"/>
              </a:cxn>
              <a:cxn ang="0">
                <a:pos x="T8" y="T9"/>
              </a:cxn>
              <a:cxn ang="0">
                <a:pos x="T10" y="T11"/>
              </a:cxn>
              <a:cxn ang="0">
                <a:pos x="T12" y="T13"/>
              </a:cxn>
            </a:cxnLst>
            <a:rect l="0" t="0" r="r" b="b"/>
            <a:pathLst>
              <a:path w="1174" h="907">
                <a:moveTo>
                  <a:pt x="942" y="0"/>
                </a:moveTo>
                <a:lnTo>
                  <a:pt x="495" y="445"/>
                </a:lnTo>
                <a:lnTo>
                  <a:pt x="231" y="182"/>
                </a:lnTo>
                <a:lnTo>
                  <a:pt x="0" y="413"/>
                </a:lnTo>
                <a:lnTo>
                  <a:pt x="495" y="907"/>
                </a:lnTo>
                <a:lnTo>
                  <a:pt x="1174" y="231"/>
                </a:lnTo>
                <a:lnTo>
                  <a:pt x="94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D"/>
          </a:p>
        </p:txBody>
      </p:sp>
      <p:pic>
        <p:nvPicPr>
          <p:cNvPr id="4" name="Picture Placeholder 3">
            <a:extLst>
              <a:ext uri="{FF2B5EF4-FFF2-40B4-BE49-F238E27FC236}">
                <a16:creationId xmlns:a16="http://schemas.microsoft.com/office/drawing/2014/main" xmlns="" id="{5B1DDF76-0CEF-9C4B-BFB3-F87500466AF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634" b="19634"/>
          <a:stretch>
            <a:fillRect/>
          </a:stretch>
        </p:blipFill>
        <p:spPr/>
      </p:pic>
    </p:spTree>
    <p:extLst>
      <p:ext uri="{BB962C8B-B14F-4D97-AF65-F5344CB8AC3E}">
        <p14:creationId xmlns:p14="http://schemas.microsoft.com/office/powerpoint/2010/main" val="3835534224"/>
      </p:ext>
    </p:extLst>
  </p:cSld>
  <p:clrMapOvr>
    <a:masterClrMapping/>
  </p:clrMapOvr>
  <p:transition xmlns:p14="http://schemas.microsoft.com/office/powerpoint/2010/mai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5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50000">
                                          <p:cBhvr additive="base">
                                            <p:cTn id="31"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FAC4DA29-C066-3D40-B8EE-4CAB03B9C64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tretch>
            <a:fillRect/>
          </a:stretch>
        </p:blipFill>
        <p:spPr>
          <a:xfrm>
            <a:off x="-133680" y="-601617"/>
            <a:ext cx="12499046" cy="8210193"/>
          </a:xfrm>
        </p:spPr>
      </p:pic>
      <p:sp>
        <p:nvSpPr>
          <p:cNvPr id="9" name="Freeform: Shape 8">
            <a:extLst>
              <a:ext uri="{FF2B5EF4-FFF2-40B4-BE49-F238E27FC236}">
                <a16:creationId xmlns:a16="http://schemas.microsoft.com/office/drawing/2014/main" xmlns="" id="{0B28225B-5832-4EB3-98FD-E1AAD7F4B469}"/>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Shape 80">
            <a:extLst>
              <a:ext uri="{FF2B5EF4-FFF2-40B4-BE49-F238E27FC236}">
                <a16:creationId xmlns:a16="http://schemas.microsoft.com/office/drawing/2014/main" xmlns="" id="{9A8A22FC-3873-418A-BE8F-B9362F53FD80}"/>
              </a:ext>
            </a:extLst>
          </p:cNvPr>
          <p:cNvSpPr/>
          <p:nvPr/>
        </p:nvSpPr>
        <p:spPr>
          <a:xfrm>
            <a:off x="205947" y="169966"/>
            <a:ext cx="1322478"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bg1"/>
                </a:solidFill>
                <a:latin typeface="Montserrat Medium" pitchFamily="2" charset="77"/>
              </a:rPr>
              <a:t>BABW 2019</a:t>
            </a:r>
          </a:p>
        </p:txBody>
      </p:sp>
      <p:grpSp>
        <p:nvGrpSpPr>
          <p:cNvPr id="11" name="Group 10">
            <a:extLst>
              <a:ext uri="{FF2B5EF4-FFF2-40B4-BE49-F238E27FC236}">
                <a16:creationId xmlns:a16="http://schemas.microsoft.com/office/drawing/2014/main" xmlns="" id="{82A7EF35-13D7-4EA2-AB01-E7F60BADF37F}"/>
              </a:ext>
            </a:extLst>
          </p:cNvPr>
          <p:cNvGrpSpPr/>
          <p:nvPr/>
        </p:nvGrpSpPr>
        <p:grpSpPr>
          <a:xfrm>
            <a:off x="11887200" y="3776022"/>
            <a:ext cx="134112" cy="2782383"/>
            <a:chOff x="11887200" y="3776022"/>
            <a:chExt cx="134112" cy="2782383"/>
          </a:xfrm>
        </p:grpSpPr>
        <p:cxnSp>
          <p:nvCxnSpPr>
            <p:cNvPr id="12" name="Straight Connector 11">
              <a:extLst>
                <a:ext uri="{FF2B5EF4-FFF2-40B4-BE49-F238E27FC236}">
                  <a16:creationId xmlns:a16="http://schemas.microsoft.com/office/drawing/2014/main" xmlns="" id="{91C45BCE-AA22-43BF-BDC3-63E69E751D28}"/>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BB089F56-BE26-4296-8A10-01966FABF952}"/>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Freeform: Shape 13">
            <a:extLst>
              <a:ext uri="{FF2B5EF4-FFF2-40B4-BE49-F238E27FC236}">
                <a16:creationId xmlns:a16="http://schemas.microsoft.com/office/drawing/2014/main" xmlns="" id="{823CEC14-6CD1-4999-88D9-E04E299E3BFD}"/>
              </a:ext>
            </a:extLst>
          </p:cNvPr>
          <p:cNvSpPr/>
          <p:nvPr/>
        </p:nvSpPr>
        <p:spPr>
          <a:xfrm>
            <a:off x="1944210" y="0"/>
            <a:ext cx="8303580" cy="6858000"/>
          </a:xfrm>
          <a:custGeom>
            <a:avLst/>
            <a:gdLst>
              <a:gd name="connsiteX0" fmla="*/ 6384676 w 8303580"/>
              <a:gd name="connsiteY0" fmla="*/ 0 h 6858000"/>
              <a:gd name="connsiteX1" fmla="*/ 6492402 w 8303580"/>
              <a:gd name="connsiteY1" fmla="*/ 0 h 6858000"/>
              <a:gd name="connsiteX2" fmla="*/ 6635872 w 8303580"/>
              <a:gd name="connsiteY2" fmla="*/ 102024 h 6858000"/>
              <a:gd name="connsiteX3" fmla="*/ 8303580 w 8303580"/>
              <a:gd name="connsiteY3" fmla="*/ 3429000 h 6858000"/>
              <a:gd name="connsiteX4" fmla="*/ 6635872 w 8303580"/>
              <a:gd name="connsiteY4" fmla="*/ 6755977 h 6858000"/>
              <a:gd name="connsiteX5" fmla="*/ 6492402 w 8303580"/>
              <a:gd name="connsiteY5" fmla="*/ 6858000 h 6858000"/>
              <a:gd name="connsiteX6" fmla="*/ 6384676 w 8303580"/>
              <a:gd name="connsiteY6" fmla="*/ 6858000 h 6858000"/>
              <a:gd name="connsiteX7" fmla="*/ 6439947 w 8303580"/>
              <a:gd name="connsiteY7" fmla="*/ 6822567 h 6858000"/>
              <a:gd name="connsiteX8" fmla="*/ 8244292 w 8303580"/>
              <a:gd name="connsiteY8" fmla="*/ 3429000 h 6858000"/>
              <a:gd name="connsiteX9" fmla="*/ 6439947 w 8303580"/>
              <a:gd name="connsiteY9" fmla="*/ 35433 h 6858000"/>
              <a:gd name="connsiteX10" fmla="*/ 1811178 w 8303580"/>
              <a:gd name="connsiteY10" fmla="*/ 0 h 6858000"/>
              <a:gd name="connsiteX11" fmla="*/ 1918904 w 8303580"/>
              <a:gd name="connsiteY11" fmla="*/ 0 h 6858000"/>
              <a:gd name="connsiteX12" fmla="*/ 1863634 w 8303580"/>
              <a:gd name="connsiteY12" fmla="*/ 35433 h 6858000"/>
              <a:gd name="connsiteX13" fmla="*/ 59288 w 8303580"/>
              <a:gd name="connsiteY13" fmla="*/ 3429000 h 6858000"/>
              <a:gd name="connsiteX14" fmla="*/ 1863634 w 8303580"/>
              <a:gd name="connsiteY14" fmla="*/ 6822567 h 6858000"/>
              <a:gd name="connsiteX15" fmla="*/ 1918904 w 8303580"/>
              <a:gd name="connsiteY15" fmla="*/ 6858000 h 6858000"/>
              <a:gd name="connsiteX16" fmla="*/ 1811178 w 8303580"/>
              <a:gd name="connsiteY16" fmla="*/ 6858000 h 6858000"/>
              <a:gd name="connsiteX17" fmla="*/ 1667708 w 8303580"/>
              <a:gd name="connsiteY17" fmla="*/ 6755977 h 6858000"/>
              <a:gd name="connsiteX18" fmla="*/ 0 w 8303580"/>
              <a:gd name="connsiteY18" fmla="*/ 3429000 h 6858000"/>
              <a:gd name="connsiteX19" fmla="*/ 1667708 w 8303580"/>
              <a:gd name="connsiteY19" fmla="*/ 1020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3580" h="6858000">
                <a:moveTo>
                  <a:pt x="6384676" y="0"/>
                </a:moveTo>
                <a:lnTo>
                  <a:pt x="6492402" y="0"/>
                </a:lnTo>
                <a:lnTo>
                  <a:pt x="6635872" y="102024"/>
                </a:lnTo>
                <a:cubicBezTo>
                  <a:pt x="7648273" y="859153"/>
                  <a:pt x="8303580" y="2067549"/>
                  <a:pt x="8303580" y="3429000"/>
                </a:cubicBezTo>
                <a:cubicBezTo>
                  <a:pt x="8303580" y="4790451"/>
                  <a:pt x="7648273" y="5998847"/>
                  <a:pt x="6635872" y="6755977"/>
                </a:cubicBezTo>
                <a:lnTo>
                  <a:pt x="6492402" y="6858000"/>
                </a:lnTo>
                <a:lnTo>
                  <a:pt x="6384676" y="6858000"/>
                </a:lnTo>
                <a:lnTo>
                  <a:pt x="6439947" y="6822567"/>
                </a:lnTo>
                <a:cubicBezTo>
                  <a:pt x="7528559" y="6087115"/>
                  <a:pt x="8244292" y="4841642"/>
                  <a:pt x="8244292" y="3429000"/>
                </a:cubicBezTo>
                <a:cubicBezTo>
                  <a:pt x="8244292" y="2016359"/>
                  <a:pt x="7528559" y="770886"/>
                  <a:pt x="6439947" y="35433"/>
                </a:cubicBezTo>
                <a:close/>
                <a:moveTo>
                  <a:pt x="1811178" y="0"/>
                </a:moveTo>
                <a:lnTo>
                  <a:pt x="1918904" y="0"/>
                </a:lnTo>
                <a:lnTo>
                  <a:pt x="1863634" y="35433"/>
                </a:lnTo>
                <a:cubicBezTo>
                  <a:pt x="775021" y="770886"/>
                  <a:pt x="59288" y="2016359"/>
                  <a:pt x="59288" y="3429000"/>
                </a:cubicBezTo>
                <a:cubicBezTo>
                  <a:pt x="59288" y="4841642"/>
                  <a:pt x="775021" y="6087115"/>
                  <a:pt x="1863634" y="6822567"/>
                </a:cubicBezTo>
                <a:lnTo>
                  <a:pt x="1918904" y="6858000"/>
                </a:lnTo>
                <a:lnTo>
                  <a:pt x="1811178" y="6858000"/>
                </a:lnTo>
                <a:lnTo>
                  <a:pt x="1667708" y="6755977"/>
                </a:lnTo>
                <a:cubicBezTo>
                  <a:pt x="655307" y="5998847"/>
                  <a:pt x="0" y="4790451"/>
                  <a:pt x="0" y="3429000"/>
                </a:cubicBezTo>
                <a:cubicBezTo>
                  <a:pt x="0" y="2067549"/>
                  <a:pt x="655307" y="859153"/>
                  <a:pt x="1667708" y="102024"/>
                </a:cubicBezTo>
                <a:close/>
              </a:path>
            </a:pathLst>
          </a:custGeom>
          <a:solidFill>
            <a:schemeClr val="bg1">
              <a:lumMod val="9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5" name="Freeform: Shape 14">
            <a:extLst>
              <a:ext uri="{FF2B5EF4-FFF2-40B4-BE49-F238E27FC236}">
                <a16:creationId xmlns:a16="http://schemas.microsoft.com/office/drawing/2014/main" xmlns="" id="{53D159D5-86AD-483C-BBF3-7DA864FFE894}"/>
              </a:ext>
            </a:extLst>
          </p:cNvPr>
          <p:cNvSpPr/>
          <p:nvPr/>
        </p:nvSpPr>
        <p:spPr>
          <a:xfrm>
            <a:off x="848790" y="0"/>
            <a:ext cx="10494420" cy="6858000"/>
          </a:xfrm>
          <a:custGeom>
            <a:avLst/>
            <a:gdLst>
              <a:gd name="connsiteX0" fmla="*/ 9118028 w 10494420"/>
              <a:gd name="connsiteY0" fmla="*/ 0 h 6858000"/>
              <a:gd name="connsiteX1" fmla="*/ 9217136 w 10494420"/>
              <a:gd name="connsiteY1" fmla="*/ 0 h 6858000"/>
              <a:gd name="connsiteX2" fmla="*/ 9296212 w 10494420"/>
              <a:gd name="connsiteY2" fmla="*/ 91288 h 6858000"/>
              <a:gd name="connsiteX3" fmla="*/ 10494420 w 10494420"/>
              <a:gd name="connsiteY3" fmla="*/ 3429001 h 6858000"/>
              <a:gd name="connsiteX4" fmla="*/ 9296212 w 10494420"/>
              <a:gd name="connsiteY4" fmla="*/ 6766714 h 6858000"/>
              <a:gd name="connsiteX5" fmla="*/ 9217138 w 10494420"/>
              <a:gd name="connsiteY5" fmla="*/ 6858000 h 6858000"/>
              <a:gd name="connsiteX6" fmla="*/ 9118030 w 10494420"/>
              <a:gd name="connsiteY6" fmla="*/ 6858000 h 6858000"/>
              <a:gd name="connsiteX7" fmla="*/ 9238391 w 10494420"/>
              <a:gd name="connsiteY7" fmla="*/ 6719051 h 6858000"/>
              <a:gd name="connsiteX8" fmla="*/ 10419488 w 10494420"/>
              <a:gd name="connsiteY8" fmla="*/ 3429001 h 6858000"/>
              <a:gd name="connsiteX9" fmla="*/ 9238391 w 10494420"/>
              <a:gd name="connsiteY9" fmla="*/ 138951 h 6858000"/>
              <a:gd name="connsiteX10" fmla="*/ 1277284 w 10494420"/>
              <a:gd name="connsiteY10" fmla="*/ 0 h 6858000"/>
              <a:gd name="connsiteX11" fmla="*/ 1376390 w 10494420"/>
              <a:gd name="connsiteY11" fmla="*/ 0 h 6858000"/>
              <a:gd name="connsiteX12" fmla="*/ 1256027 w 10494420"/>
              <a:gd name="connsiteY12" fmla="*/ 138951 h 6858000"/>
              <a:gd name="connsiteX13" fmla="*/ 74930 w 10494420"/>
              <a:gd name="connsiteY13" fmla="*/ 3429001 h 6858000"/>
              <a:gd name="connsiteX14" fmla="*/ 1256027 w 10494420"/>
              <a:gd name="connsiteY14" fmla="*/ 6719051 h 6858000"/>
              <a:gd name="connsiteX15" fmla="*/ 1376388 w 10494420"/>
              <a:gd name="connsiteY15" fmla="*/ 6858000 h 6858000"/>
              <a:gd name="connsiteX16" fmla="*/ 1277282 w 10494420"/>
              <a:gd name="connsiteY16" fmla="*/ 6858000 h 6858000"/>
              <a:gd name="connsiteX17" fmla="*/ 1198208 w 10494420"/>
              <a:gd name="connsiteY17" fmla="*/ 6766714 h 6858000"/>
              <a:gd name="connsiteX18" fmla="*/ 0 w 10494420"/>
              <a:gd name="connsiteY18" fmla="*/ 3429001 h 6858000"/>
              <a:gd name="connsiteX19" fmla="*/ 1198208 w 10494420"/>
              <a:gd name="connsiteY19" fmla="*/ 912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94420" h="6858000">
                <a:moveTo>
                  <a:pt x="9118028" y="0"/>
                </a:moveTo>
                <a:lnTo>
                  <a:pt x="9217136" y="0"/>
                </a:lnTo>
                <a:lnTo>
                  <a:pt x="9296212" y="91288"/>
                </a:lnTo>
                <a:cubicBezTo>
                  <a:pt x="10044758" y="998316"/>
                  <a:pt x="10494420" y="2161146"/>
                  <a:pt x="10494420" y="3429001"/>
                </a:cubicBezTo>
                <a:cubicBezTo>
                  <a:pt x="10494420" y="4696856"/>
                  <a:pt x="10044758" y="5859687"/>
                  <a:pt x="9296212" y="6766714"/>
                </a:cubicBezTo>
                <a:lnTo>
                  <a:pt x="9217138" y="6858000"/>
                </a:lnTo>
                <a:lnTo>
                  <a:pt x="9118030" y="6858000"/>
                </a:lnTo>
                <a:lnTo>
                  <a:pt x="9238391" y="6719051"/>
                </a:lnTo>
                <a:cubicBezTo>
                  <a:pt x="9976247" y="5824976"/>
                  <a:pt x="10419488" y="4678751"/>
                  <a:pt x="10419488" y="3429001"/>
                </a:cubicBezTo>
                <a:cubicBezTo>
                  <a:pt x="10419488" y="2179251"/>
                  <a:pt x="9976247" y="1033026"/>
                  <a:pt x="9238391" y="138951"/>
                </a:cubicBezTo>
                <a:close/>
                <a:moveTo>
                  <a:pt x="1277284" y="0"/>
                </a:moveTo>
                <a:lnTo>
                  <a:pt x="1376390" y="0"/>
                </a:lnTo>
                <a:lnTo>
                  <a:pt x="1256027" y="138951"/>
                </a:lnTo>
                <a:cubicBezTo>
                  <a:pt x="518171" y="1033026"/>
                  <a:pt x="74930" y="2179251"/>
                  <a:pt x="74930" y="3429001"/>
                </a:cubicBezTo>
                <a:cubicBezTo>
                  <a:pt x="74930" y="4678751"/>
                  <a:pt x="518171" y="5824976"/>
                  <a:pt x="1256027" y="6719051"/>
                </a:cubicBezTo>
                <a:lnTo>
                  <a:pt x="1376388" y="6858000"/>
                </a:lnTo>
                <a:lnTo>
                  <a:pt x="1277282" y="6858000"/>
                </a:lnTo>
                <a:lnTo>
                  <a:pt x="1198208" y="6766714"/>
                </a:lnTo>
                <a:cubicBezTo>
                  <a:pt x="449663" y="5859687"/>
                  <a:pt x="0" y="4696856"/>
                  <a:pt x="0" y="3429001"/>
                </a:cubicBezTo>
                <a:cubicBezTo>
                  <a:pt x="0" y="2161146"/>
                  <a:pt x="449663" y="998316"/>
                  <a:pt x="1198208" y="91288"/>
                </a:cubicBezTo>
                <a:close/>
              </a:path>
            </a:pathLst>
          </a:custGeom>
          <a:solidFill>
            <a:schemeClr val="bg1">
              <a:lumMod val="9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6" name="Oval 15">
            <a:extLst>
              <a:ext uri="{FF2B5EF4-FFF2-40B4-BE49-F238E27FC236}">
                <a16:creationId xmlns:a16="http://schemas.microsoft.com/office/drawing/2014/main" xmlns="" id="{23242737-B254-4442-AC2C-CAB7F53057FA}"/>
              </a:ext>
            </a:extLst>
          </p:cNvPr>
          <p:cNvSpPr/>
          <p:nvPr/>
        </p:nvSpPr>
        <p:spPr>
          <a:xfrm>
            <a:off x="1307674" y="1081770"/>
            <a:ext cx="177653" cy="1776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xmlns="" id="{83548AEC-2221-4AB3-9B58-971E2B51021A}"/>
              </a:ext>
            </a:extLst>
          </p:cNvPr>
          <p:cNvSpPr/>
          <p:nvPr/>
        </p:nvSpPr>
        <p:spPr>
          <a:xfrm>
            <a:off x="2059817" y="4706025"/>
            <a:ext cx="330053" cy="3300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D7FC0EA7-DB0F-44BE-9B83-D2BCEF1A540F}"/>
              </a:ext>
            </a:extLst>
          </p:cNvPr>
          <p:cNvSpPr/>
          <p:nvPr/>
        </p:nvSpPr>
        <p:spPr>
          <a:xfrm>
            <a:off x="11151262" y="3263973"/>
            <a:ext cx="330053" cy="3300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CB1C4008-1BCA-46A5-9E54-B5039C3CE9D4}"/>
              </a:ext>
            </a:extLst>
          </p:cNvPr>
          <p:cNvSpPr txBox="1"/>
          <p:nvPr/>
        </p:nvSpPr>
        <p:spPr>
          <a:xfrm>
            <a:off x="1730027" y="2544154"/>
            <a:ext cx="8731946" cy="1569660"/>
          </a:xfrm>
          <a:prstGeom prst="rect">
            <a:avLst/>
          </a:prstGeom>
          <a:noFill/>
        </p:spPr>
        <p:txBody>
          <a:bodyPr wrap="square" rtlCol="0">
            <a:spAutoFit/>
          </a:bodyPr>
          <a:lstStyle/>
          <a:p>
            <a:pPr algn="ctr"/>
            <a:r>
              <a:rPr lang="en-US" sz="9600" b="1" spc="600" dirty="0">
                <a:solidFill>
                  <a:schemeClr val="accent4"/>
                </a:solidFill>
                <a:latin typeface="Montserrat" panose="00000500000000000000" pitchFamily="50" charset="0"/>
                <a:cs typeface="Times New Roman" panose="02020603050405020304" pitchFamily="18" charset="0"/>
              </a:rPr>
              <a:t>TH</a:t>
            </a:r>
            <a:r>
              <a:rPr lang="en-US" sz="9600" b="1" spc="600" dirty="0">
                <a:solidFill>
                  <a:schemeClr val="bg1"/>
                </a:solidFill>
                <a:latin typeface="Montserrat" panose="00000500000000000000" pitchFamily="50" charset="0"/>
                <a:cs typeface="Times New Roman" panose="02020603050405020304" pitchFamily="18" charset="0"/>
              </a:rPr>
              <a:t>ANKS</a:t>
            </a:r>
          </a:p>
        </p:txBody>
      </p:sp>
      <p:pic>
        <p:nvPicPr>
          <p:cNvPr id="6" name="Picture 5">
            <a:extLst>
              <a:ext uri="{FF2B5EF4-FFF2-40B4-BE49-F238E27FC236}">
                <a16:creationId xmlns:a16="http://schemas.microsoft.com/office/drawing/2014/main" xmlns="" id="{6F5C45D2-CAEC-7B47-BAB1-A799B025B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7335" y="4837091"/>
            <a:ext cx="1767776" cy="1745399"/>
          </a:xfrm>
          <a:prstGeom prst="rect">
            <a:avLst/>
          </a:prstGeom>
        </p:spPr>
      </p:pic>
      <p:pic>
        <p:nvPicPr>
          <p:cNvPr id="7" name="Picture 6">
            <a:extLst>
              <a:ext uri="{FF2B5EF4-FFF2-40B4-BE49-F238E27FC236}">
                <a16:creationId xmlns:a16="http://schemas.microsoft.com/office/drawing/2014/main" xmlns="" id="{1A2E1365-13DE-5C42-8E96-DDE9FD422112}"/>
              </a:ext>
            </a:extLst>
          </p:cNvPr>
          <p:cNvPicPr>
            <a:picLocks noChangeAspect="1"/>
          </p:cNvPicPr>
          <p:nvPr/>
        </p:nvPicPr>
        <p:blipFill>
          <a:blip r:embed="rId4"/>
          <a:stretch>
            <a:fillRect/>
          </a:stretch>
        </p:blipFill>
        <p:spPr>
          <a:xfrm>
            <a:off x="3238660" y="4113814"/>
            <a:ext cx="3975100" cy="660400"/>
          </a:xfrm>
          <a:prstGeom prst="rect">
            <a:avLst/>
          </a:prstGeom>
        </p:spPr>
      </p:pic>
    </p:spTree>
    <p:extLst>
      <p:ext uri="{BB962C8B-B14F-4D97-AF65-F5344CB8AC3E}">
        <p14:creationId xmlns:p14="http://schemas.microsoft.com/office/powerpoint/2010/main" val="383790731"/>
      </p:ext>
    </p:extLst>
  </p:cSld>
  <p:clrMapOvr>
    <a:masterClrMapping/>
  </p:clrMapOvr>
  <p:transition xmlns:p14="http://schemas.microsoft.com/office/powerpoint/2010/mai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xmlns="" id="{F21263C6-AE07-154C-8620-08DECB25581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866" t="1" r="-1261" b="1"/>
          <a:stretch/>
        </p:blipFill>
        <p:spPr>
          <a:xfrm>
            <a:off x="0" y="0"/>
            <a:ext cx="9509760" cy="6858000"/>
          </a:xfrm>
        </p:spPr>
      </p:pic>
      <p:sp>
        <p:nvSpPr>
          <p:cNvPr id="5" name="TextBox 4">
            <a:extLst>
              <a:ext uri="{FF2B5EF4-FFF2-40B4-BE49-F238E27FC236}">
                <a16:creationId xmlns:a16="http://schemas.microsoft.com/office/drawing/2014/main" xmlns="" id="{9E48B9C6-5FD6-4A54-BB59-77C93AF2A52C}"/>
              </a:ext>
            </a:extLst>
          </p:cNvPr>
          <p:cNvSpPr txBox="1"/>
          <p:nvPr/>
        </p:nvSpPr>
        <p:spPr>
          <a:xfrm>
            <a:off x="9820621" y="1898351"/>
            <a:ext cx="2066565" cy="954107"/>
          </a:xfrm>
          <a:prstGeom prst="rect">
            <a:avLst/>
          </a:prstGeom>
          <a:noFill/>
        </p:spPr>
        <p:txBody>
          <a:bodyPr wrap="square" rtlCol="0">
            <a:spAutoFit/>
          </a:bodyPr>
          <a:lstStyle/>
          <a:p>
            <a:r>
              <a:rPr lang="en-GB" sz="2800" dirty="0">
                <a:solidFill>
                  <a:schemeClr val="bg1"/>
                </a:solidFill>
                <a:latin typeface="Montserrat SemiBold" panose="00000700000000000000" pitchFamily="50" charset="0"/>
                <a:ea typeface="Open Sans Extrabold" panose="020B0906030804020204" pitchFamily="34" charset="0"/>
                <a:cs typeface="Open Sans Extrabold" panose="020B0906030804020204" pitchFamily="34" charset="0"/>
              </a:rPr>
              <a:t>Data</a:t>
            </a:r>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Collection</a:t>
            </a:r>
          </a:p>
        </p:txBody>
      </p:sp>
      <p:sp>
        <p:nvSpPr>
          <p:cNvPr id="8" name="Freeform: Shape 7">
            <a:extLst>
              <a:ext uri="{FF2B5EF4-FFF2-40B4-BE49-F238E27FC236}">
                <a16:creationId xmlns:a16="http://schemas.microsoft.com/office/drawing/2014/main" xmlns="" id="{99B54B98-C3AF-459A-A8E3-D4E67C8845E3}"/>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9CF536E7-068F-4117-841D-48E431CEF5F9}"/>
              </a:ext>
            </a:extLst>
          </p:cNvPr>
          <p:cNvGrpSpPr/>
          <p:nvPr/>
        </p:nvGrpSpPr>
        <p:grpSpPr>
          <a:xfrm>
            <a:off x="11887200" y="3776022"/>
            <a:ext cx="134112" cy="2782383"/>
            <a:chOff x="11887200" y="3776022"/>
            <a:chExt cx="134112" cy="2782383"/>
          </a:xfrm>
        </p:grpSpPr>
        <p:cxnSp>
          <p:nvCxnSpPr>
            <p:cNvPr id="11" name="Straight Connector 10">
              <a:extLst>
                <a:ext uri="{FF2B5EF4-FFF2-40B4-BE49-F238E27FC236}">
                  <a16:creationId xmlns:a16="http://schemas.microsoft.com/office/drawing/2014/main" xmlns="" id="{377C34EC-19B4-4440-8FC1-43387C6F4B26}"/>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D305AA3A-8E5B-46FD-88B3-FE8360B5465A}"/>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xmlns="" id="{C95F4842-FC5A-49C1-89C5-FBA7D96CC1A6}"/>
              </a:ext>
            </a:extLst>
          </p:cNvPr>
          <p:cNvSpPr txBox="1"/>
          <p:nvPr/>
        </p:nvSpPr>
        <p:spPr>
          <a:xfrm>
            <a:off x="9820622" y="2875026"/>
            <a:ext cx="1930469" cy="2015936"/>
          </a:xfrm>
          <a:prstGeom prst="rect">
            <a:avLst/>
          </a:prstGeom>
          <a:noFill/>
        </p:spPr>
        <p:txBody>
          <a:bodyPr wrap="square" rtlCol="0">
            <a:spAutoFit/>
          </a:bodyPr>
          <a:lstStyle/>
          <a:p>
            <a:pPr>
              <a:lnSpc>
                <a:spcPct val="150000"/>
              </a:lnSpc>
            </a:pPr>
            <a:r>
              <a:rPr lang="en-US" sz="1200" dirty="0">
                <a:solidFill>
                  <a:schemeClr val="bg1"/>
                </a:solidFill>
              </a:rPr>
              <a:t>Through a HUD Community Challenge Grant, TNP conducted a comprehensive inventory of Warren’s residential housing stock and rated the condition of all 1500 vacant houses</a:t>
            </a:r>
            <a:endParaRPr lang="id-ID" sz="1200" dirty="0">
              <a:solidFill>
                <a:schemeClr val="bg1"/>
              </a:solidFill>
            </a:endParaRPr>
          </a:p>
        </p:txBody>
      </p:sp>
    </p:spTree>
    <p:extLst>
      <p:ext uri="{BB962C8B-B14F-4D97-AF65-F5344CB8AC3E}">
        <p14:creationId xmlns:p14="http://schemas.microsoft.com/office/powerpoint/2010/main" val="29858185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687F981-9573-47D0-A1AD-F019271291AC}"/>
              </a:ext>
            </a:extLst>
          </p:cNvPr>
          <p:cNvSpPr txBox="1"/>
          <p:nvPr/>
        </p:nvSpPr>
        <p:spPr>
          <a:xfrm>
            <a:off x="3578036" y="608373"/>
            <a:ext cx="5035928" cy="523220"/>
          </a:xfrm>
          <a:prstGeom prst="rect">
            <a:avLst/>
          </a:prstGeom>
          <a:noFill/>
        </p:spPr>
        <p:txBody>
          <a:bodyPr wrap="square" rtlCol="0">
            <a:spAutoFit/>
          </a:bodyPr>
          <a:lstStyle/>
          <a:p>
            <a:pPr algn="ctr"/>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Community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Outreach</a:t>
            </a:r>
          </a:p>
        </p:txBody>
      </p:sp>
      <p:sp>
        <p:nvSpPr>
          <p:cNvPr id="7" name="Freeform: Shape 6">
            <a:extLst>
              <a:ext uri="{FF2B5EF4-FFF2-40B4-BE49-F238E27FC236}">
                <a16:creationId xmlns:a16="http://schemas.microsoft.com/office/drawing/2014/main" xmlns="" id="{D0089690-FF12-4B82-8059-8DFB64956F10}"/>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80">
            <a:extLst>
              <a:ext uri="{FF2B5EF4-FFF2-40B4-BE49-F238E27FC236}">
                <a16:creationId xmlns:a16="http://schemas.microsoft.com/office/drawing/2014/main" xmlns="" id="{93024CC3-0202-4226-A080-157137E979FD}"/>
              </a:ext>
            </a:extLst>
          </p:cNvPr>
          <p:cNvSpPr/>
          <p:nvPr/>
        </p:nvSpPr>
        <p:spPr>
          <a:xfrm>
            <a:off x="205947" y="169966"/>
            <a:ext cx="4005905"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Community Outreach</a:t>
            </a:r>
          </a:p>
        </p:txBody>
      </p:sp>
      <p:pic>
        <p:nvPicPr>
          <p:cNvPr id="2" name="Picture 1">
            <a:extLst>
              <a:ext uri="{FF2B5EF4-FFF2-40B4-BE49-F238E27FC236}">
                <a16:creationId xmlns:a16="http://schemas.microsoft.com/office/drawing/2014/main" xmlns="" id="{EAD50549-F75C-624B-931E-349F1510F015}"/>
              </a:ext>
            </a:extLst>
          </p:cNvPr>
          <p:cNvPicPr>
            <a:picLocks noChangeAspect="1"/>
          </p:cNvPicPr>
          <p:nvPr/>
        </p:nvPicPr>
        <p:blipFill>
          <a:blip r:embed="rId2"/>
          <a:stretch>
            <a:fillRect/>
          </a:stretch>
        </p:blipFill>
        <p:spPr>
          <a:xfrm>
            <a:off x="205947" y="-2901656"/>
            <a:ext cx="6675877" cy="8639370"/>
          </a:xfrm>
          <a:prstGeom prst="rect">
            <a:avLst/>
          </a:prstGeom>
        </p:spPr>
      </p:pic>
      <p:pic>
        <p:nvPicPr>
          <p:cNvPr id="3" name="Picture 2">
            <a:extLst>
              <a:ext uri="{FF2B5EF4-FFF2-40B4-BE49-F238E27FC236}">
                <a16:creationId xmlns:a16="http://schemas.microsoft.com/office/drawing/2014/main" xmlns="" id="{B771DDC8-A6AA-E24D-9B42-36EA862802AF}"/>
              </a:ext>
            </a:extLst>
          </p:cNvPr>
          <p:cNvPicPr>
            <a:picLocks noChangeAspect="1"/>
          </p:cNvPicPr>
          <p:nvPr/>
        </p:nvPicPr>
        <p:blipFill>
          <a:blip r:embed="rId3"/>
          <a:stretch>
            <a:fillRect/>
          </a:stretch>
        </p:blipFill>
        <p:spPr>
          <a:xfrm>
            <a:off x="6096000" y="-648585"/>
            <a:ext cx="6675877" cy="8639370"/>
          </a:xfrm>
          <a:prstGeom prst="rect">
            <a:avLst/>
          </a:prstGeom>
        </p:spPr>
      </p:pic>
      <p:pic>
        <p:nvPicPr>
          <p:cNvPr id="5" name="Picture 4">
            <a:extLst>
              <a:ext uri="{FF2B5EF4-FFF2-40B4-BE49-F238E27FC236}">
                <a16:creationId xmlns:a16="http://schemas.microsoft.com/office/drawing/2014/main" xmlns="" id="{04CEEBB1-6CA4-E24B-B3E9-90C2D68F5BF2}"/>
              </a:ext>
            </a:extLst>
          </p:cNvPr>
          <p:cNvPicPr>
            <a:picLocks noChangeAspect="1"/>
          </p:cNvPicPr>
          <p:nvPr/>
        </p:nvPicPr>
        <p:blipFill>
          <a:blip r:embed="rId4"/>
          <a:stretch>
            <a:fillRect/>
          </a:stretch>
        </p:blipFill>
        <p:spPr>
          <a:xfrm>
            <a:off x="4633499" y="3101871"/>
            <a:ext cx="6675877" cy="8639370"/>
          </a:xfrm>
          <a:prstGeom prst="rect">
            <a:avLst/>
          </a:prstGeom>
        </p:spPr>
      </p:pic>
    </p:spTree>
    <p:extLst>
      <p:ext uri="{BB962C8B-B14F-4D97-AF65-F5344CB8AC3E}">
        <p14:creationId xmlns:p14="http://schemas.microsoft.com/office/powerpoint/2010/main" val="427974444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5CC3A5C-2A8C-E645-B36E-BF0CCB1CCFDE}"/>
              </a:ext>
            </a:extLst>
          </p:cNvPr>
          <p:cNvPicPr>
            <a:picLocks noChangeAspect="1"/>
          </p:cNvPicPr>
          <p:nvPr/>
        </p:nvPicPr>
        <p:blipFill>
          <a:blip r:embed="rId2"/>
          <a:stretch>
            <a:fillRect/>
          </a:stretch>
        </p:blipFill>
        <p:spPr>
          <a:xfrm>
            <a:off x="2792044" y="2021743"/>
            <a:ext cx="8814842" cy="11407442"/>
          </a:xfrm>
          <a:prstGeom prst="rect">
            <a:avLst/>
          </a:prstGeom>
        </p:spPr>
      </p:pic>
      <p:pic>
        <p:nvPicPr>
          <p:cNvPr id="11" name="Picture 10">
            <a:extLst>
              <a:ext uri="{FF2B5EF4-FFF2-40B4-BE49-F238E27FC236}">
                <a16:creationId xmlns:a16="http://schemas.microsoft.com/office/drawing/2014/main" xmlns="" id="{BF0A804A-7FD5-D94A-AC4B-83AB67FC0793}"/>
              </a:ext>
            </a:extLst>
          </p:cNvPr>
          <p:cNvPicPr>
            <a:picLocks noChangeAspect="1"/>
          </p:cNvPicPr>
          <p:nvPr/>
        </p:nvPicPr>
        <p:blipFill>
          <a:blip r:embed="rId3"/>
          <a:stretch>
            <a:fillRect/>
          </a:stretch>
        </p:blipFill>
        <p:spPr>
          <a:xfrm>
            <a:off x="-5322910" y="1963316"/>
            <a:ext cx="8946912" cy="11578356"/>
          </a:xfrm>
          <a:prstGeom prst="rect">
            <a:avLst/>
          </a:prstGeom>
        </p:spPr>
      </p:pic>
      <p:sp>
        <p:nvSpPr>
          <p:cNvPr id="4" name="TextBox 3">
            <a:extLst>
              <a:ext uri="{FF2B5EF4-FFF2-40B4-BE49-F238E27FC236}">
                <a16:creationId xmlns:a16="http://schemas.microsoft.com/office/drawing/2014/main" xmlns="" id="{B687F981-9573-47D0-A1AD-F019271291AC}"/>
              </a:ext>
            </a:extLst>
          </p:cNvPr>
          <p:cNvSpPr txBox="1"/>
          <p:nvPr/>
        </p:nvSpPr>
        <p:spPr>
          <a:xfrm>
            <a:off x="3578036" y="608373"/>
            <a:ext cx="5035928" cy="523220"/>
          </a:xfrm>
          <a:prstGeom prst="rect">
            <a:avLst/>
          </a:prstGeom>
          <a:noFill/>
        </p:spPr>
        <p:txBody>
          <a:bodyPr wrap="square" rtlCol="0">
            <a:spAutoFit/>
          </a:bodyPr>
          <a:lstStyle/>
          <a:p>
            <a:pPr algn="ctr"/>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Community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Outreach</a:t>
            </a:r>
          </a:p>
        </p:txBody>
      </p:sp>
      <p:sp>
        <p:nvSpPr>
          <p:cNvPr id="7" name="Freeform: Shape 6">
            <a:extLst>
              <a:ext uri="{FF2B5EF4-FFF2-40B4-BE49-F238E27FC236}">
                <a16:creationId xmlns:a16="http://schemas.microsoft.com/office/drawing/2014/main" xmlns="" id="{D0089690-FF12-4B82-8059-8DFB64956F10}"/>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80">
            <a:extLst>
              <a:ext uri="{FF2B5EF4-FFF2-40B4-BE49-F238E27FC236}">
                <a16:creationId xmlns:a16="http://schemas.microsoft.com/office/drawing/2014/main" xmlns="" id="{93024CC3-0202-4226-A080-157137E979FD}"/>
              </a:ext>
            </a:extLst>
          </p:cNvPr>
          <p:cNvSpPr/>
          <p:nvPr/>
        </p:nvSpPr>
        <p:spPr>
          <a:xfrm>
            <a:off x="205947" y="169966"/>
            <a:ext cx="4005905"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Community Outreach</a:t>
            </a:r>
          </a:p>
        </p:txBody>
      </p:sp>
      <p:sp>
        <p:nvSpPr>
          <p:cNvPr id="30" name="Rectangle 29">
            <a:extLst>
              <a:ext uri="{FF2B5EF4-FFF2-40B4-BE49-F238E27FC236}">
                <a16:creationId xmlns:a16="http://schemas.microsoft.com/office/drawing/2014/main" xmlns="" id="{59456A9E-C9AC-49AF-97B7-E95B7CCD1883}"/>
              </a:ext>
            </a:extLst>
          </p:cNvPr>
          <p:cNvSpPr/>
          <p:nvPr/>
        </p:nvSpPr>
        <p:spPr>
          <a:xfrm flipH="1">
            <a:off x="2535723" y="2027289"/>
            <a:ext cx="67114" cy="9020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405A913C-C704-4B14-A57E-452DA504AA02}"/>
              </a:ext>
            </a:extLst>
          </p:cNvPr>
          <p:cNvSpPr/>
          <p:nvPr/>
        </p:nvSpPr>
        <p:spPr>
          <a:xfrm flipH="1">
            <a:off x="4940750" y="2014785"/>
            <a:ext cx="67114" cy="9020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CCA3A36D-5FAF-4EA4-BCE5-CCEA4B1423CF}"/>
              </a:ext>
            </a:extLst>
          </p:cNvPr>
          <p:cNvSpPr/>
          <p:nvPr/>
        </p:nvSpPr>
        <p:spPr>
          <a:xfrm flipH="1">
            <a:off x="7425459" y="2014785"/>
            <a:ext cx="67114" cy="9020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7DD55AAF-81F1-4CBE-A05D-5DD3D06ADBFF}"/>
              </a:ext>
            </a:extLst>
          </p:cNvPr>
          <p:cNvSpPr txBox="1"/>
          <p:nvPr/>
        </p:nvSpPr>
        <p:spPr>
          <a:xfrm>
            <a:off x="3265567" y="2578288"/>
            <a:ext cx="1028102"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Education</a:t>
            </a:r>
          </a:p>
        </p:txBody>
      </p:sp>
      <p:sp>
        <p:nvSpPr>
          <p:cNvPr id="38" name="TextBox 37">
            <a:extLst>
              <a:ext uri="{FF2B5EF4-FFF2-40B4-BE49-F238E27FC236}">
                <a16:creationId xmlns:a16="http://schemas.microsoft.com/office/drawing/2014/main" xmlns="" id="{2B0AD26B-D23B-4437-AC97-B54EE27C734E}"/>
              </a:ext>
            </a:extLst>
          </p:cNvPr>
          <p:cNvSpPr txBox="1"/>
          <p:nvPr/>
        </p:nvSpPr>
        <p:spPr>
          <a:xfrm>
            <a:off x="977683" y="2589344"/>
            <a:ext cx="553934"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Jobs</a:t>
            </a:r>
          </a:p>
        </p:txBody>
      </p:sp>
      <p:sp>
        <p:nvSpPr>
          <p:cNvPr id="39" name="TextBox 38">
            <a:extLst>
              <a:ext uri="{FF2B5EF4-FFF2-40B4-BE49-F238E27FC236}">
                <a16:creationId xmlns:a16="http://schemas.microsoft.com/office/drawing/2014/main" xmlns="" id="{D98A7F82-96F2-457C-8C02-41016A56DABC}"/>
              </a:ext>
            </a:extLst>
          </p:cNvPr>
          <p:cNvSpPr txBox="1"/>
          <p:nvPr/>
        </p:nvSpPr>
        <p:spPr>
          <a:xfrm>
            <a:off x="5889051" y="2578288"/>
            <a:ext cx="686406"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Crime</a:t>
            </a:r>
          </a:p>
        </p:txBody>
      </p:sp>
      <p:sp>
        <p:nvSpPr>
          <p:cNvPr id="40" name="TextBox 39">
            <a:extLst>
              <a:ext uri="{FF2B5EF4-FFF2-40B4-BE49-F238E27FC236}">
                <a16:creationId xmlns:a16="http://schemas.microsoft.com/office/drawing/2014/main" xmlns="" id="{6DF5DD66-B95A-4F09-9A3D-5CA57F17FEE7}"/>
              </a:ext>
            </a:extLst>
          </p:cNvPr>
          <p:cNvSpPr txBox="1"/>
          <p:nvPr/>
        </p:nvSpPr>
        <p:spPr>
          <a:xfrm>
            <a:off x="8320187" y="2578288"/>
            <a:ext cx="713978"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Safety</a:t>
            </a:r>
          </a:p>
        </p:txBody>
      </p:sp>
      <p:sp>
        <p:nvSpPr>
          <p:cNvPr id="45" name="Rectangle 44">
            <a:extLst>
              <a:ext uri="{FF2B5EF4-FFF2-40B4-BE49-F238E27FC236}">
                <a16:creationId xmlns:a16="http://schemas.microsoft.com/office/drawing/2014/main" xmlns="" id="{56245EE7-1330-E740-9B0B-71D17DEAA952}"/>
              </a:ext>
            </a:extLst>
          </p:cNvPr>
          <p:cNvSpPr/>
          <p:nvPr/>
        </p:nvSpPr>
        <p:spPr>
          <a:xfrm flipH="1">
            <a:off x="9673559" y="2021743"/>
            <a:ext cx="67114" cy="9020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xmlns="" id="{12EECF04-CE53-E146-B6EF-D08C9C36C789}"/>
              </a:ext>
            </a:extLst>
          </p:cNvPr>
          <p:cNvSpPr txBox="1"/>
          <p:nvPr/>
        </p:nvSpPr>
        <p:spPr>
          <a:xfrm>
            <a:off x="10587042" y="2585246"/>
            <a:ext cx="676468"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Blight</a:t>
            </a:r>
          </a:p>
        </p:txBody>
      </p:sp>
      <p:sp>
        <p:nvSpPr>
          <p:cNvPr id="62" name="Rectangle 61">
            <a:extLst>
              <a:ext uri="{FF2B5EF4-FFF2-40B4-BE49-F238E27FC236}">
                <a16:creationId xmlns:a16="http://schemas.microsoft.com/office/drawing/2014/main" xmlns="" id="{32669C34-E339-F44B-924F-F439B7C8EC98}"/>
              </a:ext>
            </a:extLst>
          </p:cNvPr>
          <p:cNvSpPr/>
          <p:nvPr/>
        </p:nvSpPr>
        <p:spPr>
          <a:xfrm flipH="1">
            <a:off x="2535723" y="3380601"/>
            <a:ext cx="67114" cy="9020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D2D54CD1-0E6E-1442-8BCD-7EEF5A449CA3}"/>
              </a:ext>
            </a:extLst>
          </p:cNvPr>
          <p:cNvSpPr/>
          <p:nvPr/>
        </p:nvSpPr>
        <p:spPr>
          <a:xfrm flipH="1">
            <a:off x="4940750" y="3368097"/>
            <a:ext cx="67114" cy="9020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xmlns="" id="{9670FA47-A0B6-4A49-9CC5-FD06A87A4F0C}"/>
              </a:ext>
            </a:extLst>
          </p:cNvPr>
          <p:cNvSpPr/>
          <p:nvPr/>
        </p:nvSpPr>
        <p:spPr>
          <a:xfrm flipH="1">
            <a:off x="7425459" y="3368097"/>
            <a:ext cx="67114" cy="9020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xmlns="" id="{E90C3F09-DE33-B242-BA01-CB47DD1388F8}"/>
              </a:ext>
            </a:extLst>
          </p:cNvPr>
          <p:cNvSpPr txBox="1"/>
          <p:nvPr/>
        </p:nvSpPr>
        <p:spPr>
          <a:xfrm>
            <a:off x="3237483" y="3931600"/>
            <a:ext cx="1084272"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High Grass</a:t>
            </a:r>
          </a:p>
        </p:txBody>
      </p:sp>
      <p:sp>
        <p:nvSpPr>
          <p:cNvPr id="66" name="TextBox 65">
            <a:extLst>
              <a:ext uri="{FF2B5EF4-FFF2-40B4-BE49-F238E27FC236}">
                <a16:creationId xmlns:a16="http://schemas.microsoft.com/office/drawing/2014/main" xmlns="" id="{32AD6619-5F0E-F44D-8859-3915BF6ADE06}"/>
              </a:ext>
            </a:extLst>
          </p:cNvPr>
          <p:cNvSpPr txBox="1"/>
          <p:nvPr/>
        </p:nvSpPr>
        <p:spPr>
          <a:xfrm>
            <a:off x="477516" y="3942656"/>
            <a:ext cx="1554273"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Vacant Property</a:t>
            </a:r>
          </a:p>
        </p:txBody>
      </p:sp>
      <p:sp>
        <p:nvSpPr>
          <p:cNvPr id="67" name="TextBox 66">
            <a:extLst>
              <a:ext uri="{FF2B5EF4-FFF2-40B4-BE49-F238E27FC236}">
                <a16:creationId xmlns:a16="http://schemas.microsoft.com/office/drawing/2014/main" xmlns="" id="{185EF55A-A6F8-D042-A8A8-0F19889C35DD}"/>
              </a:ext>
            </a:extLst>
          </p:cNvPr>
          <p:cNvSpPr txBox="1"/>
          <p:nvPr/>
        </p:nvSpPr>
        <p:spPr>
          <a:xfrm>
            <a:off x="5681879" y="3931600"/>
            <a:ext cx="1100751"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Recreation</a:t>
            </a:r>
          </a:p>
        </p:txBody>
      </p:sp>
      <p:sp>
        <p:nvSpPr>
          <p:cNvPr id="68" name="TextBox 67">
            <a:extLst>
              <a:ext uri="{FF2B5EF4-FFF2-40B4-BE49-F238E27FC236}">
                <a16:creationId xmlns:a16="http://schemas.microsoft.com/office/drawing/2014/main" xmlns="" id="{CFE6CCAD-1F17-B94F-BC7E-9A9BB12CDF78}"/>
              </a:ext>
            </a:extLst>
          </p:cNvPr>
          <p:cNvSpPr txBox="1"/>
          <p:nvPr/>
        </p:nvSpPr>
        <p:spPr>
          <a:xfrm>
            <a:off x="8168865" y="3931600"/>
            <a:ext cx="1016625"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Public Art</a:t>
            </a:r>
          </a:p>
        </p:txBody>
      </p:sp>
      <p:sp>
        <p:nvSpPr>
          <p:cNvPr id="73" name="Rectangle 72">
            <a:extLst>
              <a:ext uri="{FF2B5EF4-FFF2-40B4-BE49-F238E27FC236}">
                <a16:creationId xmlns:a16="http://schemas.microsoft.com/office/drawing/2014/main" xmlns="" id="{27FF53AB-3BB7-4A48-AE93-463D16052C56}"/>
              </a:ext>
            </a:extLst>
          </p:cNvPr>
          <p:cNvSpPr/>
          <p:nvPr/>
        </p:nvSpPr>
        <p:spPr>
          <a:xfrm flipH="1">
            <a:off x="9673559" y="3375055"/>
            <a:ext cx="67114" cy="9020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xmlns="" id="{8EA69052-15B1-0B48-BBE2-5F45527319D6}"/>
              </a:ext>
            </a:extLst>
          </p:cNvPr>
          <p:cNvSpPr txBox="1"/>
          <p:nvPr/>
        </p:nvSpPr>
        <p:spPr>
          <a:xfrm>
            <a:off x="9928179" y="3938558"/>
            <a:ext cx="1994200" cy="338554"/>
          </a:xfrm>
          <a:prstGeom prst="rect">
            <a:avLst/>
          </a:prstGeom>
          <a:noFill/>
        </p:spPr>
        <p:txBody>
          <a:bodyPr wrap="none" rtlCol="0">
            <a:spAutoFit/>
          </a:bodyPr>
          <a:lstStyle/>
          <a:p>
            <a:pPr algn="ctr"/>
            <a:r>
              <a:rPr lang="en-US" sz="1600" b="1" dirty="0">
                <a:solidFill>
                  <a:schemeClr val="tx2">
                    <a:lumMod val="50000"/>
                  </a:schemeClr>
                </a:solidFill>
                <a:ea typeface="Roboto Slab Light" charset="0"/>
                <a:cs typeface="Roboto Slab Light" charset="0"/>
              </a:rPr>
              <a:t>Passive Green Spaces</a:t>
            </a:r>
          </a:p>
        </p:txBody>
      </p:sp>
      <p:pic>
        <p:nvPicPr>
          <p:cNvPr id="78" name="Picture 77">
            <a:extLst>
              <a:ext uri="{FF2B5EF4-FFF2-40B4-BE49-F238E27FC236}">
                <a16:creationId xmlns:a16="http://schemas.microsoft.com/office/drawing/2014/main" xmlns="" id="{CF9AE755-C03A-DB4D-8748-8B4496D96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786" y="3202890"/>
            <a:ext cx="741087" cy="741087"/>
          </a:xfrm>
          <a:prstGeom prst="rect">
            <a:avLst/>
          </a:prstGeom>
        </p:spPr>
      </p:pic>
      <p:pic>
        <p:nvPicPr>
          <p:cNvPr id="80" name="Picture 79">
            <a:extLst>
              <a:ext uri="{FF2B5EF4-FFF2-40B4-BE49-F238E27FC236}">
                <a16:creationId xmlns:a16="http://schemas.microsoft.com/office/drawing/2014/main" xmlns="" id="{DD64EBDE-6490-474E-BF66-EF643A552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502" y="3285523"/>
            <a:ext cx="563503" cy="563503"/>
          </a:xfrm>
          <a:prstGeom prst="rect">
            <a:avLst/>
          </a:prstGeom>
        </p:spPr>
      </p:pic>
      <p:pic>
        <p:nvPicPr>
          <p:cNvPr id="82" name="Picture 81">
            <a:extLst>
              <a:ext uri="{FF2B5EF4-FFF2-40B4-BE49-F238E27FC236}">
                <a16:creationId xmlns:a16="http://schemas.microsoft.com/office/drawing/2014/main" xmlns="" id="{F13F1F78-8183-824A-A45C-0F75453002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6115" y="1821633"/>
            <a:ext cx="627890" cy="627890"/>
          </a:xfrm>
          <a:prstGeom prst="rect">
            <a:avLst/>
          </a:prstGeom>
        </p:spPr>
      </p:pic>
      <p:pic>
        <p:nvPicPr>
          <p:cNvPr id="84" name="Picture 83">
            <a:extLst>
              <a:ext uri="{FF2B5EF4-FFF2-40B4-BE49-F238E27FC236}">
                <a16:creationId xmlns:a16="http://schemas.microsoft.com/office/drawing/2014/main" xmlns="" id="{71FBDE98-9C88-7941-BFF8-564FC9FDF1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4521" y="3208086"/>
            <a:ext cx="640940" cy="640940"/>
          </a:xfrm>
          <a:prstGeom prst="rect">
            <a:avLst/>
          </a:prstGeom>
        </p:spPr>
      </p:pic>
      <p:pic>
        <p:nvPicPr>
          <p:cNvPr id="86" name="Picture 85">
            <a:extLst>
              <a:ext uri="{FF2B5EF4-FFF2-40B4-BE49-F238E27FC236}">
                <a16:creationId xmlns:a16="http://schemas.microsoft.com/office/drawing/2014/main" xmlns="" id="{0E02D9BE-4339-1045-BD2B-821A7FB8B8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191" y="3224071"/>
            <a:ext cx="686406" cy="686406"/>
          </a:xfrm>
          <a:prstGeom prst="rect">
            <a:avLst/>
          </a:prstGeom>
        </p:spPr>
      </p:pic>
      <p:pic>
        <p:nvPicPr>
          <p:cNvPr id="88" name="Picture 87">
            <a:extLst>
              <a:ext uri="{FF2B5EF4-FFF2-40B4-BE49-F238E27FC236}">
                <a16:creationId xmlns:a16="http://schemas.microsoft.com/office/drawing/2014/main" xmlns="" id="{512D9567-5149-7A41-BE39-5954E2E353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87042" y="3196286"/>
            <a:ext cx="640940" cy="640940"/>
          </a:xfrm>
          <a:prstGeom prst="rect">
            <a:avLst/>
          </a:prstGeom>
        </p:spPr>
      </p:pic>
      <p:pic>
        <p:nvPicPr>
          <p:cNvPr id="90" name="Picture 89">
            <a:extLst>
              <a:ext uri="{FF2B5EF4-FFF2-40B4-BE49-F238E27FC236}">
                <a16:creationId xmlns:a16="http://schemas.microsoft.com/office/drawing/2014/main" xmlns="" id="{4D23AF8B-4884-4D46-B0AE-710B12DC8C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13302" y="1835690"/>
            <a:ext cx="641266" cy="641266"/>
          </a:xfrm>
          <a:prstGeom prst="rect">
            <a:avLst/>
          </a:prstGeom>
        </p:spPr>
      </p:pic>
      <p:pic>
        <p:nvPicPr>
          <p:cNvPr id="92" name="Picture 91">
            <a:extLst>
              <a:ext uri="{FF2B5EF4-FFF2-40B4-BE49-F238E27FC236}">
                <a16:creationId xmlns:a16="http://schemas.microsoft.com/office/drawing/2014/main" xmlns="" id="{9C82BDE7-02B3-3A43-BC43-E228B89A2E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2569" y="1892252"/>
            <a:ext cx="640941" cy="640941"/>
          </a:xfrm>
          <a:prstGeom prst="rect">
            <a:avLst/>
          </a:prstGeom>
        </p:spPr>
      </p:pic>
      <p:pic>
        <p:nvPicPr>
          <p:cNvPr id="94" name="Picture 93">
            <a:extLst>
              <a:ext uri="{FF2B5EF4-FFF2-40B4-BE49-F238E27FC236}">
                <a16:creationId xmlns:a16="http://schemas.microsoft.com/office/drawing/2014/main" xmlns="" id="{C6B2B8AD-ECA8-A645-81C3-22129AE174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34" y="1887436"/>
            <a:ext cx="589580" cy="589580"/>
          </a:xfrm>
          <a:prstGeom prst="rect">
            <a:avLst/>
          </a:prstGeom>
        </p:spPr>
      </p:pic>
      <p:pic>
        <p:nvPicPr>
          <p:cNvPr id="98" name="Picture 97">
            <a:extLst>
              <a:ext uri="{FF2B5EF4-FFF2-40B4-BE49-F238E27FC236}">
                <a16:creationId xmlns:a16="http://schemas.microsoft.com/office/drawing/2014/main" xmlns="" id="{B954F3B0-791A-0048-9D87-1A0CF026501C}"/>
              </a:ext>
            </a:extLst>
          </p:cNvPr>
          <p:cNvPicPr>
            <a:picLocks noChangeAspect="1"/>
          </p:cNvPicPr>
          <p:nvPr/>
        </p:nvPicPr>
        <p:blipFill>
          <a:blip r:embed="rId13"/>
          <a:stretch>
            <a:fillRect/>
          </a:stretch>
        </p:blipFill>
        <p:spPr>
          <a:xfrm>
            <a:off x="8367310" y="1887436"/>
            <a:ext cx="530969" cy="617166"/>
          </a:xfrm>
          <a:prstGeom prst="rect">
            <a:avLst/>
          </a:prstGeom>
        </p:spPr>
      </p:pic>
      <p:sp>
        <p:nvSpPr>
          <p:cNvPr id="99" name="TextBox 98">
            <a:extLst>
              <a:ext uri="{FF2B5EF4-FFF2-40B4-BE49-F238E27FC236}">
                <a16:creationId xmlns:a16="http://schemas.microsoft.com/office/drawing/2014/main" xmlns="" id="{E6AF2841-46B2-8840-A829-037F2AEA65F2}"/>
              </a:ext>
            </a:extLst>
          </p:cNvPr>
          <p:cNvSpPr txBox="1"/>
          <p:nvPr/>
        </p:nvSpPr>
        <p:spPr>
          <a:xfrm>
            <a:off x="477516" y="1258491"/>
            <a:ext cx="7535268" cy="484748"/>
          </a:xfrm>
          <a:prstGeom prst="rect">
            <a:avLst/>
          </a:prstGeom>
          <a:noFill/>
        </p:spPr>
        <p:txBody>
          <a:bodyPr wrap="square" rtlCol="0">
            <a:spAutoFit/>
          </a:bodyPr>
          <a:lstStyle/>
          <a:p>
            <a:pPr>
              <a:lnSpc>
                <a:spcPct val="150000"/>
              </a:lnSpc>
            </a:pPr>
            <a:r>
              <a:rPr lang="en-US" b="1" dirty="0">
                <a:solidFill>
                  <a:schemeClr val="tx2">
                    <a:lumMod val="50000"/>
                  </a:schemeClr>
                </a:solidFill>
                <a:ea typeface="Open Sans Light" panose="020B0306030504020204" pitchFamily="34" charset="0"/>
                <a:cs typeface="Open Sans Light" panose="020B0306030504020204" pitchFamily="34" charset="0"/>
              </a:rPr>
              <a:t>Warren Citizens Are Most Concerned About</a:t>
            </a:r>
            <a:r>
              <a:rPr lang="mr-IN" b="1" dirty="0">
                <a:solidFill>
                  <a:schemeClr val="tx2">
                    <a:lumMod val="50000"/>
                  </a:schemeClr>
                </a:solidFill>
                <a:ea typeface="Open Sans Light" panose="020B0306030504020204" pitchFamily="34" charset="0"/>
                <a:cs typeface="Open Sans Light" panose="020B0306030504020204" pitchFamily="34" charset="0"/>
              </a:rPr>
              <a:t>…</a:t>
            </a:r>
            <a:endParaRPr lang="id-ID" b="1" dirty="0">
              <a:solidFill>
                <a:schemeClr val="accent4"/>
              </a:solidFill>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0583565"/>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fill="hold"/>
                                        <p:tgtEl>
                                          <p:spTgt spid="90"/>
                                        </p:tgtEl>
                                        <p:attrNameLst>
                                          <p:attrName>ppt_x</p:attrName>
                                        </p:attrNameLst>
                                      </p:cBhvr>
                                      <p:tavLst>
                                        <p:tav tm="0">
                                          <p:val>
                                            <p:strVal val="#ppt_x"/>
                                          </p:val>
                                        </p:tav>
                                        <p:tav tm="100000">
                                          <p:val>
                                            <p:strVal val="#ppt_x"/>
                                          </p:val>
                                        </p:tav>
                                      </p:tavLst>
                                    </p:anim>
                                    <p:anim calcmode="lin" valueType="num">
                                      <p:cBhvr additive="base">
                                        <p:cTn id="18" dur="500" fill="hold"/>
                                        <p:tgtEl>
                                          <p:spTgt spid="9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fill="hold"/>
                                        <p:tgtEl>
                                          <p:spTgt spid="82"/>
                                        </p:tgtEl>
                                        <p:attrNameLst>
                                          <p:attrName>ppt_x</p:attrName>
                                        </p:attrNameLst>
                                      </p:cBhvr>
                                      <p:tavLst>
                                        <p:tav tm="0">
                                          <p:val>
                                            <p:strVal val="#ppt_x"/>
                                          </p:val>
                                        </p:tav>
                                        <p:tav tm="100000">
                                          <p:val>
                                            <p:strVal val="#ppt_x"/>
                                          </p:val>
                                        </p:tav>
                                      </p:tavLst>
                                    </p:anim>
                                    <p:anim calcmode="lin" valueType="num">
                                      <p:cBhvr additive="base">
                                        <p:cTn id="28" dur="500" fill="hold"/>
                                        <p:tgtEl>
                                          <p:spTgt spid="8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additive="base">
                                        <p:cTn id="37" dur="500" fill="hold"/>
                                        <p:tgtEl>
                                          <p:spTgt spid="98"/>
                                        </p:tgtEl>
                                        <p:attrNameLst>
                                          <p:attrName>ppt_x</p:attrName>
                                        </p:attrNameLst>
                                      </p:cBhvr>
                                      <p:tavLst>
                                        <p:tav tm="0">
                                          <p:val>
                                            <p:strVal val="#ppt_x"/>
                                          </p:val>
                                        </p:tav>
                                        <p:tav tm="100000">
                                          <p:val>
                                            <p:strVal val="#ppt_x"/>
                                          </p:val>
                                        </p:tav>
                                      </p:tavLst>
                                    </p:anim>
                                    <p:anim calcmode="lin" valueType="num">
                                      <p:cBhvr additive="base">
                                        <p:cTn id="38" dur="500" fill="hold"/>
                                        <p:tgtEl>
                                          <p:spTgt spid="9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ppt_x"/>
                                          </p:val>
                                        </p:tav>
                                        <p:tav tm="100000">
                                          <p:val>
                                            <p:strVal val="#ppt_x"/>
                                          </p:val>
                                        </p:tav>
                                      </p:tavLst>
                                    </p:anim>
                                    <p:anim calcmode="lin" valueType="num">
                                      <p:cBhvr additive="base">
                                        <p:cTn id="48" dur="500" fill="hold"/>
                                        <p:tgtEl>
                                          <p:spTgt spid="9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 calcmode="lin" valueType="num">
                                      <p:cBhvr additive="base">
                                        <p:cTn id="51" dur="500" fill="hold"/>
                                        <p:tgtEl>
                                          <p:spTgt spid="46"/>
                                        </p:tgtEl>
                                        <p:attrNameLst>
                                          <p:attrName>ppt_x</p:attrName>
                                        </p:attrNameLst>
                                      </p:cBhvr>
                                      <p:tavLst>
                                        <p:tav tm="0">
                                          <p:val>
                                            <p:strVal val="#ppt_x"/>
                                          </p:val>
                                        </p:tav>
                                        <p:tav tm="100000">
                                          <p:val>
                                            <p:strVal val="#ppt_x"/>
                                          </p:val>
                                        </p:tav>
                                      </p:tavLst>
                                    </p:anim>
                                    <p:anim calcmode="lin" valueType="num">
                                      <p:cBhvr additive="base">
                                        <p:cTn id="5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6"/>
                                        </p:tgtEl>
                                        <p:attrNameLst>
                                          <p:attrName>style.visibility</p:attrName>
                                        </p:attrNameLst>
                                      </p:cBhvr>
                                      <p:to>
                                        <p:strVal val="visible"/>
                                      </p:to>
                                    </p:set>
                                    <p:anim calcmode="lin" valueType="num">
                                      <p:cBhvr additive="base">
                                        <p:cTn id="57" dur="500" fill="hold"/>
                                        <p:tgtEl>
                                          <p:spTgt spid="86"/>
                                        </p:tgtEl>
                                        <p:attrNameLst>
                                          <p:attrName>ppt_x</p:attrName>
                                        </p:attrNameLst>
                                      </p:cBhvr>
                                      <p:tavLst>
                                        <p:tav tm="0">
                                          <p:val>
                                            <p:strVal val="#ppt_x"/>
                                          </p:val>
                                        </p:tav>
                                        <p:tav tm="100000">
                                          <p:val>
                                            <p:strVal val="#ppt_x"/>
                                          </p:val>
                                        </p:tav>
                                      </p:tavLst>
                                    </p:anim>
                                    <p:anim calcmode="lin" valueType="num">
                                      <p:cBhvr additive="base">
                                        <p:cTn id="58" dur="500" fill="hold"/>
                                        <p:tgtEl>
                                          <p:spTgt spid="8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ppt_x"/>
                                          </p:val>
                                        </p:tav>
                                        <p:tav tm="100000">
                                          <p:val>
                                            <p:strVal val="#ppt_x"/>
                                          </p:val>
                                        </p:tav>
                                      </p:tavLst>
                                    </p:anim>
                                    <p:anim calcmode="lin" valueType="num">
                                      <p:cBhvr additive="base">
                                        <p:cTn id="68" dur="500" fill="hold"/>
                                        <p:tgtEl>
                                          <p:spTgt spid="7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 calcmode="lin" valueType="num">
                                      <p:cBhvr additive="base">
                                        <p:cTn id="71" dur="500" fill="hold"/>
                                        <p:tgtEl>
                                          <p:spTgt spid="65"/>
                                        </p:tgtEl>
                                        <p:attrNameLst>
                                          <p:attrName>ppt_x</p:attrName>
                                        </p:attrNameLst>
                                      </p:cBhvr>
                                      <p:tavLst>
                                        <p:tav tm="0">
                                          <p:val>
                                            <p:strVal val="#ppt_x"/>
                                          </p:val>
                                        </p:tav>
                                        <p:tav tm="100000">
                                          <p:val>
                                            <p:strVal val="#ppt_x"/>
                                          </p:val>
                                        </p:tav>
                                      </p:tavLst>
                                    </p:anim>
                                    <p:anim calcmode="lin" valueType="num">
                                      <p:cBhvr additive="base">
                                        <p:cTn id="7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ppt_x"/>
                                          </p:val>
                                        </p:tav>
                                        <p:tav tm="100000">
                                          <p:val>
                                            <p:strVal val="#ppt_x"/>
                                          </p:val>
                                        </p:tav>
                                      </p:tavLst>
                                    </p:anim>
                                    <p:anim calcmode="lin" valueType="num">
                                      <p:cBhvr additive="base">
                                        <p:cTn id="78" dur="500" fill="hold"/>
                                        <p:tgtEl>
                                          <p:spTgt spid="8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67"/>
                                        </p:tgtEl>
                                        <p:attrNameLst>
                                          <p:attrName>style.visibility</p:attrName>
                                        </p:attrNameLst>
                                      </p:cBhvr>
                                      <p:to>
                                        <p:strVal val="visible"/>
                                      </p:to>
                                    </p:set>
                                    <p:anim calcmode="lin" valueType="num">
                                      <p:cBhvr additive="base">
                                        <p:cTn id="81" dur="500" fill="hold"/>
                                        <p:tgtEl>
                                          <p:spTgt spid="67"/>
                                        </p:tgtEl>
                                        <p:attrNameLst>
                                          <p:attrName>ppt_x</p:attrName>
                                        </p:attrNameLst>
                                      </p:cBhvr>
                                      <p:tavLst>
                                        <p:tav tm="0">
                                          <p:val>
                                            <p:strVal val="#ppt_x"/>
                                          </p:val>
                                        </p:tav>
                                        <p:tav tm="100000">
                                          <p:val>
                                            <p:strVal val="#ppt_x"/>
                                          </p:val>
                                        </p:tav>
                                      </p:tavLst>
                                    </p:anim>
                                    <p:anim calcmode="lin" valueType="num">
                                      <p:cBhvr additive="base">
                                        <p:cTn id="8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additive="base">
                                        <p:cTn id="87" dur="500" fill="hold"/>
                                        <p:tgtEl>
                                          <p:spTgt spid="84"/>
                                        </p:tgtEl>
                                        <p:attrNameLst>
                                          <p:attrName>ppt_x</p:attrName>
                                        </p:attrNameLst>
                                      </p:cBhvr>
                                      <p:tavLst>
                                        <p:tav tm="0">
                                          <p:val>
                                            <p:strVal val="#ppt_x"/>
                                          </p:val>
                                        </p:tav>
                                        <p:tav tm="100000">
                                          <p:val>
                                            <p:strVal val="#ppt_x"/>
                                          </p:val>
                                        </p:tav>
                                      </p:tavLst>
                                    </p:anim>
                                    <p:anim calcmode="lin" valueType="num">
                                      <p:cBhvr additive="base">
                                        <p:cTn id="88" dur="500" fill="hold"/>
                                        <p:tgtEl>
                                          <p:spTgt spid="8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8"/>
                                        </p:tgtEl>
                                        <p:attrNameLst>
                                          <p:attrName>style.visibility</p:attrName>
                                        </p:attrNameLst>
                                      </p:cBhvr>
                                      <p:to>
                                        <p:strVal val="visible"/>
                                      </p:to>
                                    </p:set>
                                    <p:anim calcmode="lin" valueType="num">
                                      <p:cBhvr additive="base">
                                        <p:cTn id="91" dur="500" fill="hold"/>
                                        <p:tgtEl>
                                          <p:spTgt spid="68"/>
                                        </p:tgtEl>
                                        <p:attrNameLst>
                                          <p:attrName>ppt_x</p:attrName>
                                        </p:attrNameLst>
                                      </p:cBhvr>
                                      <p:tavLst>
                                        <p:tav tm="0">
                                          <p:val>
                                            <p:strVal val="#ppt_x"/>
                                          </p:val>
                                        </p:tav>
                                        <p:tav tm="100000">
                                          <p:val>
                                            <p:strVal val="#ppt_x"/>
                                          </p:val>
                                        </p:tav>
                                      </p:tavLst>
                                    </p:anim>
                                    <p:anim calcmode="lin" valueType="num">
                                      <p:cBhvr additive="base">
                                        <p:cTn id="9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anim calcmode="lin" valueType="num">
                                      <p:cBhvr additive="base">
                                        <p:cTn id="97" dur="500" fill="hold"/>
                                        <p:tgtEl>
                                          <p:spTgt spid="88"/>
                                        </p:tgtEl>
                                        <p:attrNameLst>
                                          <p:attrName>ppt_x</p:attrName>
                                        </p:attrNameLst>
                                      </p:cBhvr>
                                      <p:tavLst>
                                        <p:tav tm="0">
                                          <p:val>
                                            <p:strVal val="#ppt_x"/>
                                          </p:val>
                                        </p:tav>
                                        <p:tav tm="100000">
                                          <p:val>
                                            <p:strVal val="#ppt_x"/>
                                          </p:val>
                                        </p:tav>
                                      </p:tavLst>
                                    </p:anim>
                                    <p:anim calcmode="lin" valueType="num">
                                      <p:cBhvr additive="base">
                                        <p:cTn id="98" dur="500" fill="hold"/>
                                        <p:tgtEl>
                                          <p:spTgt spid="8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74"/>
                                        </p:tgtEl>
                                        <p:attrNameLst>
                                          <p:attrName>style.visibility</p:attrName>
                                        </p:attrNameLst>
                                      </p:cBhvr>
                                      <p:to>
                                        <p:strVal val="visible"/>
                                      </p:to>
                                    </p:set>
                                    <p:anim calcmode="lin" valueType="num">
                                      <p:cBhvr additive="base">
                                        <p:cTn id="101" dur="500" fill="hold"/>
                                        <p:tgtEl>
                                          <p:spTgt spid="74"/>
                                        </p:tgtEl>
                                        <p:attrNameLst>
                                          <p:attrName>ppt_x</p:attrName>
                                        </p:attrNameLst>
                                      </p:cBhvr>
                                      <p:tavLst>
                                        <p:tav tm="0">
                                          <p:val>
                                            <p:strVal val="#ppt_x"/>
                                          </p:val>
                                        </p:tav>
                                        <p:tav tm="100000">
                                          <p:val>
                                            <p:strVal val="#ppt_x"/>
                                          </p:val>
                                        </p:tav>
                                      </p:tavLst>
                                    </p:anim>
                                    <p:anim calcmode="lin" valueType="num">
                                      <p:cBhvr additive="base">
                                        <p:cTn id="10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1"/>
                                        </p:tgtEl>
                                        <p:attrNameLst>
                                          <p:attrName>style.visibility</p:attrName>
                                        </p:attrNameLst>
                                      </p:cBhvr>
                                      <p:to>
                                        <p:strVal val="visible"/>
                                      </p:to>
                                    </p:set>
                                    <p:anim calcmode="lin" valueType="num">
                                      <p:cBhvr additive="base">
                                        <p:cTn id="107" dur="500" fill="hold"/>
                                        <p:tgtEl>
                                          <p:spTgt spid="11"/>
                                        </p:tgtEl>
                                        <p:attrNameLst>
                                          <p:attrName>ppt_x</p:attrName>
                                        </p:attrNameLst>
                                      </p:cBhvr>
                                      <p:tavLst>
                                        <p:tav tm="0">
                                          <p:val>
                                            <p:strVal val="#ppt_x"/>
                                          </p:val>
                                        </p:tav>
                                        <p:tav tm="100000">
                                          <p:val>
                                            <p:strVal val="#ppt_x"/>
                                          </p:val>
                                        </p:tav>
                                      </p:tavLst>
                                    </p:anim>
                                    <p:anim calcmode="lin" valueType="num">
                                      <p:cBhvr additive="base">
                                        <p:cTn id="108" dur="500" fill="hold"/>
                                        <p:tgtEl>
                                          <p:spTgt spid="11"/>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additive="base">
                                        <p:cTn id="111" dur="500" fill="hold"/>
                                        <p:tgtEl>
                                          <p:spTgt spid="10"/>
                                        </p:tgtEl>
                                        <p:attrNameLst>
                                          <p:attrName>ppt_x</p:attrName>
                                        </p:attrNameLst>
                                      </p:cBhvr>
                                      <p:tavLst>
                                        <p:tav tm="0">
                                          <p:val>
                                            <p:strVal val="#ppt_x"/>
                                          </p:val>
                                        </p:tav>
                                        <p:tav tm="100000">
                                          <p:val>
                                            <p:strVal val="#ppt_x"/>
                                          </p:val>
                                        </p:tav>
                                      </p:tavLst>
                                    </p:anim>
                                    <p:anim calcmode="lin" valueType="num">
                                      <p:cBhvr additive="base">
                                        <p:cTn id="1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6" grpId="0"/>
      <p:bldP spid="65" grpId="0"/>
      <p:bldP spid="66" grpId="0"/>
      <p:bldP spid="67" grpId="0"/>
      <p:bldP spid="68" grpId="0"/>
      <p:bldP spid="7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DAAA77F-BC79-43F3-88F2-A9BCEB9D0BB0}"/>
              </a:ext>
            </a:extLst>
          </p:cNvPr>
          <p:cNvSpPr txBox="1"/>
          <p:nvPr/>
        </p:nvSpPr>
        <p:spPr>
          <a:xfrm>
            <a:off x="906544" y="1449595"/>
            <a:ext cx="4330698" cy="523220"/>
          </a:xfrm>
          <a:prstGeom prst="rect">
            <a:avLst/>
          </a:prstGeom>
          <a:noFill/>
        </p:spPr>
        <p:txBody>
          <a:bodyPr wrap="square" rtlCol="0">
            <a:spAutoFit/>
          </a:bodyPr>
          <a:lstStyle/>
          <a:p>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Strategic Plans</a:t>
            </a:r>
            <a:endPar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endParaRPr>
          </a:p>
        </p:txBody>
      </p:sp>
      <p:sp>
        <p:nvSpPr>
          <p:cNvPr id="8" name="Subtitle 2">
            <a:extLst>
              <a:ext uri="{FF2B5EF4-FFF2-40B4-BE49-F238E27FC236}">
                <a16:creationId xmlns:a16="http://schemas.microsoft.com/office/drawing/2014/main" xmlns="" id="{8AB59763-BB07-4188-BC05-F1137D365113}"/>
              </a:ext>
            </a:extLst>
          </p:cNvPr>
          <p:cNvSpPr txBox="1">
            <a:spLocks/>
          </p:cNvSpPr>
          <p:nvPr/>
        </p:nvSpPr>
        <p:spPr>
          <a:xfrm>
            <a:off x="906544" y="2733610"/>
            <a:ext cx="2403802" cy="1764428"/>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600" dirty="0">
                <a:solidFill>
                  <a:schemeClr val="tx1"/>
                </a:solidFill>
                <a:latin typeface="+mn-lt"/>
                <a:cs typeface="Lato Light"/>
              </a:rPr>
              <a:t>Southwest Neighborhood</a:t>
            </a:r>
          </a:p>
          <a:p>
            <a:pPr algn="l"/>
            <a:r>
              <a:rPr lang="en-US" sz="1600" dirty="0">
                <a:solidFill>
                  <a:schemeClr val="tx1"/>
                </a:solidFill>
                <a:latin typeface="+mn-lt"/>
                <a:cs typeface="Lato Light"/>
              </a:rPr>
              <a:t>Southeast Neighborhood </a:t>
            </a:r>
          </a:p>
          <a:p>
            <a:pPr algn="l"/>
            <a:r>
              <a:rPr lang="en-US" sz="1600" dirty="0">
                <a:solidFill>
                  <a:schemeClr val="tx1"/>
                </a:solidFill>
                <a:latin typeface="+mn-lt"/>
                <a:cs typeface="Lato Light"/>
              </a:rPr>
              <a:t>Northwest Neighborhood </a:t>
            </a:r>
          </a:p>
          <a:p>
            <a:pPr algn="l"/>
            <a:r>
              <a:rPr lang="en-US" sz="1600" dirty="0">
                <a:solidFill>
                  <a:schemeClr val="tx1"/>
                </a:solidFill>
                <a:latin typeface="+mn-lt"/>
                <a:cs typeface="Lato Light"/>
              </a:rPr>
              <a:t>Northeast Neighborhood</a:t>
            </a:r>
          </a:p>
          <a:p>
            <a:pPr algn="l"/>
            <a:r>
              <a:rPr lang="en-US" sz="1600" dirty="0">
                <a:solidFill>
                  <a:schemeClr val="tx1"/>
                </a:solidFill>
                <a:latin typeface="+mn-lt"/>
                <a:cs typeface="Lato Light"/>
              </a:rPr>
              <a:t>Central City</a:t>
            </a:r>
            <a:endParaRPr lang="en-US" sz="800" dirty="0">
              <a:solidFill>
                <a:schemeClr val="tx1"/>
              </a:solidFill>
              <a:latin typeface="+mn-lt"/>
              <a:cs typeface="Lato Light"/>
            </a:endParaRPr>
          </a:p>
        </p:txBody>
      </p:sp>
      <p:sp>
        <p:nvSpPr>
          <p:cNvPr id="11" name="Freeform: Shape 10">
            <a:extLst>
              <a:ext uri="{FF2B5EF4-FFF2-40B4-BE49-F238E27FC236}">
                <a16:creationId xmlns:a16="http://schemas.microsoft.com/office/drawing/2014/main" xmlns="" id="{385FF263-073C-4670-AD29-8EAB0569501F}"/>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80">
            <a:extLst>
              <a:ext uri="{FF2B5EF4-FFF2-40B4-BE49-F238E27FC236}">
                <a16:creationId xmlns:a16="http://schemas.microsoft.com/office/drawing/2014/main" xmlns="" id="{6B74F4A4-11C9-4710-AEE9-62BED3968F51}"/>
              </a:ext>
            </a:extLst>
          </p:cNvPr>
          <p:cNvSpPr/>
          <p:nvPr/>
        </p:nvSpPr>
        <p:spPr>
          <a:xfrm>
            <a:off x="205947" y="169966"/>
            <a:ext cx="3372719"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Plans &amp; Reports</a:t>
            </a:r>
          </a:p>
        </p:txBody>
      </p:sp>
      <p:sp>
        <p:nvSpPr>
          <p:cNvPr id="24" name="TextBox 23">
            <a:extLst>
              <a:ext uri="{FF2B5EF4-FFF2-40B4-BE49-F238E27FC236}">
                <a16:creationId xmlns:a16="http://schemas.microsoft.com/office/drawing/2014/main" xmlns="" id="{626C0947-0730-416D-9488-6406C7C4DDBC}"/>
              </a:ext>
            </a:extLst>
          </p:cNvPr>
          <p:cNvSpPr txBox="1"/>
          <p:nvPr/>
        </p:nvSpPr>
        <p:spPr>
          <a:xfrm>
            <a:off x="923092" y="2196896"/>
            <a:ext cx="3276768" cy="506292"/>
          </a:xfrm>
          <a:prstGeom prst="rect">
            <a:avLst/>
          </a:prstGeom>
          <a:noFill/>
        </p:spPr>
        <p:txBody>
          <a:bodyPr wrap="square" rtlCol="0">
            <a:spAutoFit/>
          </a:bodyPr>
          <a:lstStyle/>
          <a:p>
            <a:pPr>
              <a:lnSpc>
                <a:spcPct val="150000"/>
              </a:lnSpc>
            </a:pPr>
            <a:r>
              <a:rPr lang="en-US" sz="2000" b="1" dirty="0">
                <a:solidFill>
                  <a:schemeClr val="accent4"/>
                </a:solidFill>
                <a:ea typeface="Open Sans Light" panose="020B0306030504020204" pitchFamily="34" charset="0"/>
                <a:cs typeface="Open Sans Light" panose="020B0306030504020204" pitchFamily="34" charset="0"/>
              </a:rPr>
              <a:t>2015 Neighborhood Plans:</a:t>
            </a:r>
            <a:endParaRPr lang="id-ID" sz="2000" b="1" dirty="0">
              <a:solidFill>
                <a:schemeClr val="accent4"/>
              </a:solidFill>
              <a:ea typeface="Open Sans Light" panose="020B0306030504020204" pitchFamily="34" charset="0"/>
              <a:cs typeface="Open Sans Light" panose="020B0306030504020204" pitchFamily="34" charset="0"/>
            </a:endParaRPr>
          </a:p>
        </p:txBody>
      </p:sp>
      <p:sp>
        <p:nvSpPr>
          <p:cNvPr id="38" name="Rectangle 37">
            <a:extLst>
              <a:ext uri="{FF2B5EF4-FFF2-40B4-BE49-F238E27FC236}">
                <a16:creationId xmlns:a16="http://schemas.microsoft.com/office/drawing/2014/main" xmlns="" id="{F8BCEDAF-8B4C-4B19-B38C-99750ABD0E95}"/>
              </a:ext>
            </a:extLst>
          </p:cNvPr>
          <p:cNvSpPr/>
          <p:nvPr/>
        </p:nvSpPr>
        <p:spPr>
          <a:xfrm>
            <a:off x="6572014" y="523873"/>
            <a:ext cx="2888106" cy="1200329"/>
          </a:xfrm>
          <a:prstGeom prst="rect">
            <a:avLst/>
          </a:prstGeom>
        </p:spPr>
        <p:txBody>
          <a:bodyPr wrap="square">
            <a:spAutoFit/>
          </a:bodyPr>
          <a:lstStyle/>
          <a:p>
            <a:pPr algn="ctr"/>
            <a:r>
              <a:rPr lang="en-US" sz="2400" b="1" dirty="0">
                <a:solidFill>
                  <a:schemeClr val="bg1"/>
                </a:solidFill>
                <a:latin typeface="Montserrat Medium" panose="00000600000000000000" pitchFamily="50" charset="0"/>
              </a:rPr>
              <a:t>Caption Goes Here Caption Goes Here</a:t>
            </a:r>
          </a:p>
        </p:txBody>
      </p:sp>
      <p:pic>
        <p:nvPicPr>
          <p:cNvPr id="10" name="Picture Placeholder 9">
            <a:extLst>
              <a:ext uri="{FF2B5EF4-FFF2-40B4-BE49-F238E27FC236}">
                <a16:creationId xmlns:a16="http://schemas.microsoft.com/office/drawing/2014/main" xmlns="" id="{09F841C0-ABCB-1A46-8929-D5FB49EB363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5761" t="25682" r="-7482" b="-3730"/>
          <a:stretch/>
        </p:blipFill>
        <p:spPr>
          <a:xfrm>
            <a:off x="9737946" y="-841319"/>
            <a:ext cx="4852987" cy="4852987"/>
          </a:xfrm>
        </p:spPr>
      </p:pic>
      <p:pic>
        <p:nvPicPr>
          <p:cNvPr id="16" name="Picture Placeholder 15">
            <a:extLst>
              <a:ext uri="{FF2B5EF4-FFF2-40B4-BE49-F238E27FC236}">
                <a16:creationId xmlns:a16="http://schemas.microsoft.com/office/drawing/2014/main" xmlns="" id="{3838C7C3-E68F-1741-A7D0-6C6FB694123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6183" t="-7627" r="-959" b="16102"/>
          <a:stretch/>
        </p:blipFill>
        <p:spPr>
          <a:xfrm>
            <a:off x="7140004" y="1828800"/>
            <a:ext cx="4852987" cy="4937760"/>
          </a:xfrm>
        </p:spPr>
      </p:pic>
      <p:pic>
        <p:nvPicPr>
          <p:cNvPr id="34" name="Picture Placeholder 33">
            <a:extLst>
              <a:ext uri="{FF2B5EF4-FFF2-40B4-BE49-F238E27FC236}">
                <a16:creationId xmlns:a16="http://schemas.microsoft.com/office/drawing/2014/main" xmlns="" id="{6DCBC41C-C125-A843-BD57-F023F173A781}"/>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60" t="57199" r="13055" b="-42800"/>
          <a:stretch/>
        </p:blipFill>
        <p:spPr>
          <a:xfrm>
            <a:off x="9737947" y="4450557"/>
            <a:ext cx="4852987" cy="4852987"/>
          </a:xfrm>
        </p:spPr>
      </p:pic>
      <p:pic>
        <p:nvPicPr>
          <p:cNvPr id="32" name="Picture Placeholder 31">
            <a:extLst>
              <a:ext uri="{FF2B5EF4-FFF2-40B4-BE49-F238E27FC236}">
                <a16:creationId xmlns:a16="http://schemas.microsoft.com/office/drawing/2014/main" xmlns="" id="{7B8AC7EE-2A1C-3749-BDD6-9F87FC2D1251}"/>
              </a:ext>
            </a:extLst>
          </p:cNvPr>
          <p:cNvPicPr>
            <a:picLocks noGrp="1" noChangeAspect="1"/>
          </p:cNvPicPr>
          <p:nvPr>
            <p:ph type="pic" sz="quarter" idx="12"/>
          </p:nvPr>
        </p:nvPicPr>
        <p:blipFill rotWithShape="1">
          <a:blip r:embed="rId5">
            <a:extLst>
              <a:ext uri="{28A0092B-C50C-407E-A947-70E740481C1C}">
                <a14:useLocalDpi xmlns:a14="http://schemas.microsoft.com/office/drawing/2010/main" val="0"/>
              </a:ext>
            </a:extLst>
          </a:blip>
          <a:srcRect t="8218" b="-6614"/>
          <a:stretch/>
        </p:blipFill>
        <p:spPr>
          <a:xfrm>
            <a:off x="4503961" y="4431506"/>
            <a:ext cx="4852987" cy="4852987"/>
          </a:xfrm>
        </p:spPr>
      </p:pic>
      <p:pic>
        <p:nvPicPr>
          <p:cNvPr id="14" name="Picture Placeholder 31">
            <a:extLst>
              <a:ext uri="{FF2B5EF4-FFF2-40B4-BE49-F238E27FC236}">
                <a16:creationId xmlns:a16="http://schemas.microsoft.com/office/drawing/2014/main" xmlns="" id="{0454E7AC-CA0C-384B-849A-5626811F2438}"/>
              </a:ext>
            </a:extLst>
          </p:cNvPr>
          <p:cNvPicPr>
            <a:picLocks noChangeAspect="1"/>
          </p:cNvPicPr>
          <p:nvPr/>
        </p:nvPicPr>
        <p:blipFill rotWithShape="1">
          <a:blip r:embed="rId6">
            <a:extLst>
              <a:ext uri="{28A0092B-C50C-407E-A947-70E740481C1C}">
                <a14:useLocalDpi xmlns:a14="http://schemas.microsoft.com/office/drawing/2010/main" val="0"/>
              </a:ext>
            </a:extLst>
          </a:blip>
          <a:srcRect l="-8200" t="-20016" r="4915" b="35983"/>
          <a:stretch/>
        </p:blipFill>
        <p:spPr>
          <a:xfrm>
            <a:off x="5135707" y="-2892559"/>
            <a:ext cx="5760720" cy="5763012"/>
          </a:xfrm>
          <a:custGeom>
            <a:avLst/>
            <a:gdLst>
              <a:gd name="connsiteX0" fmla="*/ 2426494 w 4852987"/>
              <a:gd name="connsiteY0" fmla="*/ 0 h 4852987"/>
              <a:gd name="connsiteX1" fmla="*/ 4852987 w 4852987"/>
              <a:gd name="connsiteY1" fmla="*/ 2426494 h 4852987"/>
              <a:gd name="connsiteX2" fmla="*/ 2426494 w 4852987"/>
              <a:gd name="connsiteY2" fmla="*/ 4852987 h 4852987"/>
              <a:gd name="connsiteX3" fmla="*/ 0 w 4852987"/>
              <a:gd name="connsiteY3" fmla="*/ 2426494 h 4852987"/>
            </a:gdLst>
            <a:ahLst/>
            <a:cxnLst>
              <a:cxn ang="0">
                <a:pos x="connsiteX0" y="connsiteY0"/>
              </a:cxn>
              <a:cxn ang="0">
                <a:pos x="connsiteX1" y="connsiteY1"/>
              </a:cxn>
              <a:cxn ang="0">
                <a:pos x="connsiteX2" y="connsiteY2"/>
              </a:cxn>
              <a:cxn ang="0">
                <a:pos x="connsiteX3" y="connsiteY3"/>
              </a:cxn>
            </a:cxnLst>
            <a:rect l="l" t="t" r="r" b="b"/>
            <a:pathLst>
              <a:path w="4852987" h="4852987">
                <a:moveTo>
                  <a:pt x="2426494" y="0"/>
                </a:moveTo>
                <a:lnTo>
                  <a:pt x="4852987" y="2426494"/>
                </a:lnTo>
                <a:lnTo>
                  <a:pt x="2426494" y="4852987"/>
                </a:lnTo>
                <a:lnTo>
                  <a:pt x="0" y="2426494"/>
                </a:lnTo>
                <a:close/>
              </a:path>
            </a:pathLst>
          </a:custGeom>
          <a:solidFill>
            <a:schemeClr val="bg1">
              <a:lumMod val="95000"/>
            </a:schemeClr>
          </a:solidFill>
        </p:spPr>
      </p:pic>
      <p:sp>
        <p:nvSpPr>
          <p:cNvPr id="15" name="TextBox 14">
            <a:extLst>
              <a:ext uri="{FF2B5EF4-FFF2-40B4-BE49-F238E27FC236}">
                <a16:creationId xmlns:a16="http://schemas.microsoft.com/office/drawing/2014/main" xmlns="" id="{46D5CA4A-B57F-1841-A8F7-64320DF601CD}"/>
              </a:ext>
            </a:extLst>
          </p:cNvPr>
          <p:cNvSpPr txBox="1"/>
          <p:nvPr/>
        </p:nvSpPr>
        <p:spPr>
          <a:xfrm>
            <a:off x="923092" y="4514795"/>
            <a:ext cx="5038507" cy="506292"/>
          </a:xfrm>
          <a:prstGeom prst="rect">
            <a:avLst/>
          </a:prstGeom>
          <a:noFill/>
        </p:spPr>
        <p:txBody>
          <a:bodyPr wrap="square" rtlCol="0">
            <a:spAutoFit/>
          </a:bodyPr>
          <a:lstStyle/>
          <a:p>
            <a:pPr>
              <a:lnSpc>
                <a:spcPct val="150000"/>
              </a:lnSpc>
            </a:pPr>
            <a:r>
              <a:rPr lang="en-US" sz="2000" b="1" dirty="0">
                <a:solidFill>
                  <a:schemeClr val="accent4"/>
                </a:solidFill>
                <a:ea typeface="Open Sans Light" panose="020B0306030504020204" pitchFamily="34" charset="0"/>
                <a:cs typeface="Open Sans Light" panose="020B0306030504020204" pitchFamily="34" charset="0"/>
              </a:rPr>
              <a:t>2017 Community Food Security Access Plan</a:t>
            </a:r>
            <a:endParaRPr lang="id-ID" sz="2000" b="1" dirty="0">
              <a:solidFill>
                <a:schemeClr val="accent4"/>
              </a:solidFill>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xmlns="" id="{44FE5DB3-6E1E-964A-99AA-CACD84C89302}"/>
              </a:ext>
            </a:extLst>
          </p:cNvPr>
          <p:cNvSpPr txBox="1"/>
          <p:nvPr/>
        </p:nvSpPr>
        <p:spPr>
          <a:xfrm>
            <a:off x="923092" y="4971998"/>
            <a:ext cx="5038507" cy="506292"/>
          </a:xfrm>
          <a:prstGeom prst="rect">
            <a:avLst/>
          </a:prstGeom>
          <a:noFill/>
        </p:spPr>
        <p:txBody>
          <a:bodyPr wrap="square" rtlCol="0">
            <a:spAutoFit/>
          </a:bodyPr>
          <a:lstStyle/>
          <a:p>
            <a:pPr>
              <a:lnSpc>
                <a:spcPct val="150000"/>
              </a:lnSpc>
            </a:pPr>
            <a:r>
              <a:rPr lang="en-US" sz="2000" b="1" dirty="0">
                <a:solidFill>
                  <a:schemeClr val="accent4"/>
                </a:solidFill>
                <a:ea typeface="Open Sans Light" panose="020B0306030504020204" pitchFamily="34" charset="0"/>
                <a:cs typeface="Open Sans Light" panose="020B0306030504020204" pitchFamily="34" charset="0"/>
              </a:rPr>
              <a:t>2019 Youngstown Road Corridor Plan</a:t>
            </a:r>
            <a:endParaRPr lang="id-ID" sz="2000" b="1" dirty="0">
              <a:solidFill>
                <a:schemeClr val="accent4"/>
              </a:solidFill>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75323814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xmlns="" id="{6388EAEA-7E0D-A84F-ADB7-13321582A3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415" r="11415"/>
          <a:stretch>
            <a:fillRect/>
          </a:stretch>
        </p:blipFill>
        <p:spPr/>
      </p:pic>
      <p:sp>
        <p:nvSpPr>
          <p:cNvPr id="8" name="Freeform: Shape 7">
            <a:extLst>
              <a:ext uri="{FF2B5EF4-FFF2-40B4-BE49-F238E27FC236}">
                <a16:creationId xmlns:a16="http://schemas.microsoft.com/office/drawing/2014/main" xmlns="" id="{64F348FA-87BA-44BF-BBEE-3CACEEE3FBE9}"/>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80">
            <a:extLst>
              <a:ext uri="{FF2B5EF4-FFF2-40B4-BE49-F238E27FC236}">
                <a16:creationId xmlns:a16="http://schemas.microsoft.com/office/drawing/2014/main" xmlns="" id="{B7A7175B-379E-483F-B0FD-373DD944DEFC}"/>
              </a:ext>
            </a:extLst>
          </p:cNvPr>
          <p:cNvSpPr/>
          <p:nvPr/>
        </p:nvSpPr>
        <p:spPr>
          <a:xfrm>
            <a:off x="205947" y="169966"/>
            <a:ext cx="2829301"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Demolition</a:t>
            </a:r>
          </a:p>
        </p:txBody>
      </p:sp>
      <p:grpSp>
        <p:nvGrpSpPr>
          <p:cNvPr id="10" name="Group 9">
            <a:extLst>
              <a:ext uri="{FF2B5EF4-FFF2-40B4-BE49-F238E27FC236}">
                <a16:creationId xmlns:a16="http://schemas.microsoft.com/office/drawing/2014/main" xmlns="" id="{AB30CC66-F311-4F7D-907B-0799F2D6277A}"/>
              </a:ext>
            </a:extLst>
          </p:cNvPr>
          <p:cNvGrpSpPr/>
          <p:nvPr/>
        </p:nvGrpSpPr>
        <p:grpSpPr>
          <a:xfrm>
            <a:off x="11887200" y="3776022"/>
            <a:ext cx="134112" cy="2782383"/>
            <a:chOff x="11887200" y="3776022"/>
            <a:chExt cx="134112" cy="2782383"/>
          </a:xfrm>
        </p:grpSpPr>
        <p:cxnSp>
          <p:nvCxnSpPr>
            <p:cNvPr id="11" name="Straight Connector 10">
              <a:extLst>
                <a:ext uri="{FF2B5EF4-FFF2-40B4-BE49-F238E27FC236}">
                  <a16:creationId xmlns:a16="http://schemas.microsoft.com/office/drawing/2014/main" xmlns="" id="{257BB94A-01E1-4FFA-8610-CCA392C838C2}"/>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6722B4E-F426-4755-8A58-37DD055BCBC7}"/>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xmlns="" id="{77BFE260-3C0A-4E7E-9636-5B30CFD93F95}"/>
              </a:ext>
            </a:extLst>
          </p:cNvPr>
          <p:cNvSpPr txBox="1"/>
          <p:nvPr/>
        </p:nvSpPr>
        <p:spPr>
          <a:xfrm>
            <a:off x="7703429" y="1135364"/>
            <a:ext cx="4330698" cy="475655"/>
          </a:xfrm>
          <a:prstGeom prst="rect">
            <a:avLst/>
          </a:prstGeom>
          <a:noFill/>
        </p:spPr>
        <p:txBody>
          <a:bodyPr wrap="square" rtlCol="0">
            <a:noAutofit/>
          </a:bodyPr>
          <a:lstStyle/>
          <a:p>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Demolition</a:t>
            </a:r>
            <a:endPar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endParaRPr>
          </a:p>
        </p:txBody>
      </p:sp>
      <p:sp>
        <p:nvSpPr>
          <p:cNvPr id="13" name="TextBox 12">
            <a:extLst>
              <a:ext uri="{FF2B5EF4-FFF2-40B4-BE49-F238E27FC236}">
                <a16:creationId xmlns:a16="http://schemas.microsoft.com/office/drawing/2014/main" xmlns="" id="{75AC21A4-1B9C-41F6-AAA6-C68844AA5346}"/>
              </a:ext>
            </a:extLst>
          </p:cNvPr>
          <p:cNvSpPr txBox="1"/>
          <p:nvPr/>
        </p:nvSpPr>
        <p:spPr>
          <a:xfrm>
            <a:off x="7730725" y="2090125"/>
            <a:ext cx="1519454" cy="707886"/>
          </a:xfrm>
          <a:prstGeom prst="rect">
            <a:avLst/>
          </a:prstGeom>
          <a:noFill/>
        </p:spPr>
        <p:txBody>
          <a:bodyPr wrap="square" rtlCol="0">
            <a:spAutoFit/>
          </a:bodyPr>
          <a:lstStyle/>
          <a:p>
            <a:r>
              <a:rPr lang="en-US" sz="4000" b="1" dirty="0">
                <a:solidFill>
                  <a:schemeClr val="tx2">
                    <a:lumMod val="50000"/>
                  </a:schemeClr>
                </a:solidFill>
                <a:latin typeface="Montserrat SemiBold" panose="00000700000000000000" pitchFamily="50" charset="0"/>
              </a:rPr>
              <a:t>1,021</a:t>
            </a:r>
          </a:p>
        </p:txBody>
      </p:sp>
      <p:sp>
        <p:nvSpPr>
          <p:cNvPr id="15" name="TextBox 14">
            <a:extLst>
              <a:ext uri="{FF2B5EF4-FFF2-40B4-BE49-F238E27FC236}">
                <a16:creationId xmlns:a16="http://schemas.microsoft.com/office/drawing/2014/main" xmlns="" id="{825DACF2-E364-4AE5-8220-2D1E27F69E25}"/>
              </a:ext>
            </a:extLst>
          </p:cNvPr>
          <p:cNvSpPr txBox="1"/>
          <p:nvPr/>
        </p:nvSpPr>
        <p:spPr>
          <a:xfrm>
            <a:off x="9240298" y="2113398"/>
            <a:ext cx="1612322" cy="528350"/>
          </a:xfrm>
          <a:prstGeom prst="rect">
            <a:avLst/>
          </a:prstGeom>
          <a:noFill/>
        </p:spPr>
        <p:txBody>
          <a:bodyPr wrap="square" rtlCol="0">
            <a:spAutoFit/>
          </a:bodyPr>
          <a:lstStyle/>
          <a:p>
            <a:pPr>
              <a:lnSpc>
                <a:spcPct val="150000"/>
              </a:lnSpc>
            </a:pPr>
            <a:r>
              <a:rPr lang="en-US" sz="2000" b="1" dirty="0">
                <a:solidFill>
                  <a:schemeClr val="accent4"/>
                </a:solidFill>
                <a:ea typeface="Open Sans Light" panose="020B0306030504020204" pitchFamily="34" charset="0"/>
                <a:cs typeface="Open Sans Light" panose="020B0306030504020204" pitchFamily="34" charset="0"/>
              </a:rPr>
              <a:t>Demolitions</a:t>
            </a:r>
            <a:endParaRPr lang="id-ID" sz="2000" b="1" dirty="0">
              <a:solidFill>
                <a:schemeClr val="accent4"/>
              </a:solidFill>
              <a:ea typeface="Open Sans Light" panose="020B0306030504020204" pitchFamily="34" charset="0"/>
              <a:cs typeface="Open Sans Light" panose="020B0306030504020204" pitchFamily="34" charset="0"/>
            </a:endParaRPr>
          </a:p>
        </p:txBody>
      </p:sp>
      <p:pic>
        <p:nvPicPr>
          <p:cNvPr id="17" name="Shape 128"/>
          <p:cNvPicPr preferRelativeResize="0"/>
          <p:nvPr/>
        </p:nvPicPr>
        <p:blipFill rotWithShape="1">
          <a:blip r:embed="rId3">
            <a:alphaModFix/>
          </a:blip>
          <a:srcRect/>
          <a:stretch/>
        </p:blipFill>
        <p:spPr>
          <a:xfrm>
            <a:off x="7730725" y="3160078"/>
            <a:ext cx="3608961" cy="2669143"/>
          </a:xfrm>
          <a:prstGeom prst="rect">
            <a:avLst/>
          </a:prstGeom>
          <a:noFill/>
          <a:ln>
            <a:noFill/>
          </a:ln>
        </p:spPr>
      </p:pic>
    </p:spTree>
    <p:extLst>
      <p:ext uri="{BB962C8B-B14F-4D97-AF65-F5344CB8AC3E}">
        <p14:creationId xmlns:p14="http://schemas.microsoft.com/office/powerpoint/2010/main" val="124542606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D9C646B-7A54-463D-A9C2-E1E5AA027274}"/>
              </a:ext>
            </a:extLst>
          </p:cNvPr>
          <p:cNvSpPr txBox="1"/>
          <p:nvPr/>
        </p:nvSpPr>
        <p:spPr>
          <a:xfrm>
            <a:off x="860677" y="1295031"/>
            <a:ext cx="4330698" cy="954107"/>
          </a:xfrm>
          <a:prstGeom prst="rect">
            <a:avLst/>
          </a:prstGeom>
          <a:noFill/>
        </p:spPr>
        <p:txBody>
          <a:bodyPr wrap="square" rtlCol="0">
            <a:spAutoFit/>
          </a:bodyPr>
          <a:lstStyle/>
          <a:p>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Post-Demolition</a:t>
            </a:r>
          </a:p>
          <a:p>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Land Use</a:t>
            </a:r>
          </a:p>
        </p:txBody>
      </p:sp>
      <p:sp>
        <p:nvSpPr>
          <p:cNvPr id="12" name="Freeform: Shape 11">
            <a:extLst>
              <a:ext uri="{FF2B5EF4-FFF2-40B4-BE49-F238E27FC236}">
                <a16:creationId xmlns:a16="http://schemas.microsoft.com/office/drawing/2014/main" xmlns="" id="{2E3AB94E-8889-4EC8-B3AA-B133D7F07596}"/>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hape 80">
            <a:extLst>
              <a:ext uri="{FF2B5EF4-FFF2-40B4-BE49-F238E27FC236}">
                <a16:creationId xmlns:a16="http://schemas.microsoft.com/office/drawing/2014/main" xmlns="" id="{90A1E332-2A8E-47FA-9CE0-F8658F979ADB}"/>
              </a:ext>
            </a:extLst>
          </p:cNvPr>
          <p:cNvSpPr/>
          <p:nvPr/>
        </p:nvSpPr>
        <p:spPr>
          <a:xfrm>
            <a:off x="205947" y="169966"/>
            <a:ext cx="4544514"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Post-Demolition Land Use</a:t>
            </a:r>
          </a:p>
        </p:txBody>
      </p:sp>
      <p:sp>
        <p:nvSpPr>
          <p:cNvPr id="28" name="TextBox 27">
            <a:extLst>
              <a:ext uri="{FF2B5EF4-FFF2-40B4-BE49-F238E27FC236}">
                <a16:creationId xmlns:a16="http://schemas.microsoft.com/office/drawing/2014/main" xmlns="" id="{3231C3FE-A3E7-4633-9ACB-457D13CD5379}"/>
              </a:ext>
            </a:extLst>
          </p:cNvPr>
          <p:cNvSpPr txBox="1"/>
          <p:nvPr/>
        </p:nvSpPr>
        <p:spPr>
          <a:xfrm>
            <a:off x="901621" y="3047216"/>
            <a:ext cx="2464608" cy="827791"/>
          </a:xfrm>
          <a:prstGeom prst="rect">
            <a:avLst/>
          </a:prstGeom>
          <a:noFill/>
        </p:spPr>
        <p:txBody>
          <a:bodyPr wrap="square" rtlCol="0">
            <a:spAutoFit/>
          </a:bodyPr>
          <a:lstStyle/>
          <a:p>
            <a:pPr>
              <a:lnSpc>
                <a:spcPct val="150000"/>
              </a:lnSpc>
            </a:pPr>
            <a:r>
              <a:rPr lang="en-US" sz="1100" dirty="0">
                <a:solidFill>
                  <a:schemeClr val="tx2">
                    <a:lumMod val="50000"/>
                  </a:schemeClr>
                </a:solidFill>
              </a:rPr>
              <a:t>Plant trees on vacant lots, install pocket parks, orchards, community gardens and other food production sites</a:t>
            </a:r>
            <a:endParaRPr lang="id-ID" sz="1100" dirty="0">
              <a:solidFill>
                <a:schemeClr val="tx2">
                  <a:lumMod val="50000"/>
                </a:schemeClr>
              </a:solidFill>
            </a:endParaRPr>
          </a:p>
        </p:txBody>
      </p:sp>
      <p:sp>
        <p:nvSpPr>
          <p:cNvPr id="29" name="TextBox 28">
            <a:extLst>
              <a:ext uri="{FF2B5EF4-FFF2-40B4-BE49-F238E27FC236}">
                <a16:creationId xmlns:a16="http://schemas.microsoft.com/office/drawing/2014/main" xmlns="" id="{D6A0A996-F09B-4230-9678-362FB7CC00BF}"/>
              </a:ext>
            </a:extLst>
          </p:cNvPr>
          <p:cNvSpPr txBox="1"/>
          <p:nvPr/>
        </p:nvSpPr>
        <p:spPr>
          <a:xfrm>
            <a:off x="901621" y="4664116"/>
            <a:ext cx="2228784" cy="1081706"/>
          </a:xfrm>
          <a:prstGeom prst="rect">
            <a:avLst/>
          </a:prstGeom>
          <a:noFill/>
        </p:spPr>
        <p:txBody>
          <a:bodyPr wrap="square" rtlCol="0">
            <a:spAutoFit/>
          </a:bodyPr>
          <a:lstStyle/>
          <a:p>
            <a:pPr>
              <a:lnSpc>
                <a:spcPct val="150000"/>
              </a:lnSpc>
            </a:pPr>
            <a:r>
              <a:rPr lang="en-US" sz="1100" dirty="0">
                <a:solidFill>
                  <a:schemeClr val="tx2">
                    <a:lumMod val="50000"/>
                  </a:schemeClr>
                </a:solidFill>
              </a:rPr>
              <a:t>Partner with neighborhood associations and other nonprofit organizations to assist in community projects.</a:t>
            </a:r>
            <a:endParaRPr lang="id-ID" sz="1100" dirty="0">
              <a:solidFill>
                <a:schemeClr val="tx2">
                  <a:lumMod val="50000"/>
                </a:schemeClr>
              </a:solidFill>
            </a:endParaRPr>
          </a:p>
        </p:txBody>
      </p:sp>
      <p:sp>
        <p:nvSpPr>
          <p:cNvPr id="30" name="TextBox 29">
            <a:extLst>
              <a:ext uri="{FF2B5EF4-FFF2-40B4-BE49-F238E27FC236}">
                <a16:creationId xmlns:a16="http://schemas.microsoft.com/office/drawing/2014/main" xmlns="" id="{FFE9E75D-80D2-43F0-BD67-747D08127BB3}"/>
              </a:ext>
            </a:extLst>
          </p:cNvPr>
          <p:cNvSpPr txBox="1"/>
          <p:nvPr/>
        </p:nvSpPr>
        <p:spPr>
          <a:xfrm>
            <a:off x="3451071" y="3047216"/>
            <a:ext cx="2464607" cy="573875"/>
          </a:xfrm>
          <a:prstGeom prst="rect">
            <a:avLst/>
          </a:prstGeom>
          <a:noFill/>
        </p:spPr>
        <p:txBody>
          <a:bodyPr wrap="square" rtlCol="0">
            <a:spAutoFit/>
          </a:bodyPr>
          <a:lstStyle/>
          <a:p>
            <a:pPr>
              <a:lnSpc>
                <a:spcPct val="150000"/>
              </a:lnSpc>
            </a:pPr>
            <a:r>
              <a:rPr lang="en-US" sz="1100" dirty="0">
                <a:solidFill>
                  <a:schemeClr val="tx2">
                    <a:lumMod val="50000"/>
                  </a:schemeClr>
                </a:solidFill>
              </a:rPr>
              <a:t>Work with side lot buyers to install templated landscaping installations</a:t>
            </a:r>
            <a:endParaRPr lang="id-ID" sz="1100" dirty="0">
              <a:solidFill>
                <a:schemeClr val="tx2">
                  <a:lumMod val="50000"/>
                </a:schemeClr>
              </a:solidFill>
            </a:endParaRPr>
          </a:p>
        </p:txBody>
      </p:sp>
      <p:sp>
        <p:nvSpPr>
          <p:cNvPr id="32" name="TextBox 31">
            <a:extLst>
              <a:ext uri="{FF2B5EF4-FFF2-40B4-BE49-F238E27FC236}">
                <a16:creationId xmlns:a16="http://schemas.microsoft.com/office/drawing/2014/main" xmlns="" id="{B509F52B-108E-4C26-AE97-B9750BE64DF6}"/>
              </a:ext>
            </a:extLst>
          </p:cNvPr>
          <p:cNvSpPr txBox="1"/>
          <p:nvPr/>
        </p:nvSpPr>
        <p:spPr>
          <a:xfrm>
            <a:off x="1396674" y="4325562"/>
            <a:ext cx="1908599" cy="338554"/>
          </a:xfrm>
          <a:prstGeom prst="rect">
            <a:avLst/>
          </a:prstGeom>
          <a:noFill/>
        </p:spPr>
        <p:txBody>
          <a:bodyPr wrap="none" rtlCol="0">
            <a:spAutoFit/>
          </a:bodyPr>
          <a:lstStyle/>
          <a:p>
            <a:r>
              <a:rPr lang="en-US" sz="1600" b="1" dirty="0">
                <a:solidFill>
                  <a:schemeClr val="accent4"/>
                </a:solidFill>
                <a:ea typeface="Roboto Slab Light" charset="0"/>
                <a:cs typeface="Roboto Slab Light" charset="0"/>
              </a:rPr>
              <a:t>Community Projects</a:t>
            </a:r>
          </a:p>
        </p:txBody>
      </p:sp>
      <p:sp>
        <p:nvSpPr>
          <p:cNvPr id="33" name="TextBox 32">
            <a:extLst>
              <a:ext uri="{FF2B5EF4-FFF2-40B4-BE49-F238E27FC236}">
                <a16:creationId xmlns:a16="http://schemas.microsoft.com/office/drawing/2014/main" xmlns="" id="{6689A4BA-142C-4A64-9E29-A17BC404E480}"/>
              </a:ext>
            </a:extLst>
          </p:cNvPr>
          <p:cNvSpPr txBox="1"/>
          <p:nvPr/>
        </p:nvSpPr>
        <p:spPr>
          <a:xfrm>
            <a:off x="1396674" y="2725473"/>
            <a:ext cx="978345" cy="338554"/>
          </a:xfrm>
          <a:prstGeom prst="rect">
            <a:avLst/>
          </a:prstGeom>
          <a:noFill/>
        </p:spPr>
        <p:txBody>
          <a:bodyPr wrap="none" rtlCol="0">
            <a:spAutoFit/>
          </a:bodyPr>
          <a:lstStyle/>
          <a:p>
            <a:r>
              <a:rPr lang="en-US" sz="1600" b="1" dirty="0">
                <a:solidFill>
                  <a:schemeClr val="accent4"/>
                </a:solidFill>
                <a:ea typeface="Roboto Slab Light" charset="0"/>
                <a:cs typeface="Roboto Slab Light" charset="0"/>
              </a:rPr>
              <a:t>Greenery</a:t>
            </a:r>
          </a:p>
        </p:txBody>
      </p:sp>
      <p:sp>
        <p:nvSpPr>
          <p:cNvPr id="34" name="TextBox 33">
            <a:extLst>
              <a:ext uri="{FF2B5EF4-FFF2-40B4-BE49-F238E27FC236}">
                <a16:creationId xmlns:a16="http://schemas.microsoft.com/office/drawing/2014/main" xmlns="" id="{1A050ED8-76D7-400B-B9DA-7D3A7BFB4BAD}"/>
              </a:ext>
            </a:extLst>
          </p:cNvPr>
          <p:cNvSpPr txBox="1"/>
          <p:nvPr/>
        </p:nvSpPr>
        <p:spPr>
          <a:xfrm>
            <a:off x="4001159" y="2708549"/>
            <a:ext cx="1230209" cy="338554"/>
          </a:xfrm>
          <a:prstGeom prst="rect">
            <a:avLst/>
          </a:prstGeom>
          <a:noFill/>
        </p:spPr>
        <p:txBody>
          <a:bodyPr wrap="none" rtlCol="0">
            <a:spAutoFit/>
          </a:bodyPr>
          <a:lstStyle/>
          <a:p>
            <a:r>
              <a:rPr lang="en-US" sz="1600" b="1" dirty="0">
                <a:solidFill>
                  <a:schemeClr val="accent4"/>
                </a:solidFill>
                <a:ea typeface="Roboto Slab Light" charset="0"/>
                <a:cs typeface="Roboto Slab Light" charset="0"/>
              </a:rPr>
              <a:t>Landscaping</a:t>
            </a:r>
          </a:p>
        </p:txBody>
      </p:sp>
      <p:sp>
        <p:nvSpPr>
          <p:cNvPr id="36" name="Rectangle 35">
            <a:extLst>
              <a:ext uri="{FF2B5EF4-FFF2-40B4-BE49-F238E27FC236}">
                <a16:creationId xmlns:a16="http://schemas.microsoft.com/office/drawing/2014/main" xmlns="" id="{D5638998-D550-4FE8-A496-4726457B3593}"/>
              </a:ext>
            </a:extLst>
          </p:cNvPr>
          <p:cNvSpPr/>
          <p:nvPr/>
        </p:nvSpPr>
        <p:spPr>
          <a:xfrm>
            <a:off x="988359" y="4382467"/>
            <a:ext cx="258370" cy="2583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37" name="Freeform 64">
            <a:extLst>
              <a:ext uri="{FF2B5EF4-FFF2-40B4-BE49-F238E27FC236}">
                <a16:creationId xmlns:a16="http://schemas.microsoft.com/office/drawing/2014/main" xmlns="" id="{7E76A0D0-2200-4E9A-AFD0-AE295DEBD0CF}"/>
              </a:ext>
            </a:extLst>
          </p:cNvPr>
          <p:cNvSpPr>
            <a:spLocks/>
          </p:cNvSpPr>
          <p:nvPr/>
        </p:nvSpPr>
        <p:spPr bwMode="auto">
          <a:xfrm>
            <a:off x="1011903" y="4343559"/>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chemeClr val="tx2">
                  <a:lumMod val="50000"/>
                </a:schemeClr>
              </a:solidFill>
            </a:endParaRPr>
          </a:p>
        </p:txBody>
      </p:sp>
      <p:sp>
        <p:nvSpPr>
          <p:cNvPr id="38" name="Rectangle 37">
            <a:extLst>
              <a:ext uri="{FF2B5EF4-FFF2-40B4-BE49-F238E27FC236}">
                <a16:creationId xmlns:a16="http://schemas.microsoft.com/office/drawing/2014/main" xmlns="" id="{42E3F8F3-9FFA-47F1-A9FE-8CD6288781DC}"/>
              </a:ext>
            </a:extLst>
          </p:cNvPr>
          <p:cNvSpPr/>
          <p:nvPr/>
        </p:nvSpPr>
        <p:spPr>
          <a:xfrm>
            <a:off x="964815" y="2777208"/>
            <a:ext cx="258370" cy="2583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39" name="Freeform 64">
            <a:extLst>
              <a:ext uri="{FF2B5EF4-FFF2-40B4-BE49-F238E27FC236}">
                <a16:creationId xmlns:a16="http://schemas.microsoft.com/office/drawing/2014/main" xmlns="" id="{4FD63CFF-6752-4E7C-9D0E-A211F10B0506}"/>
              </a:ext>
            </a:extLst>
          </p:cNvPr>
          <p:cNvSpPr>
            <a:spLocks/>
          </p:cNvSpPr>
          <p:nvPr/>
        </p:nvSpPr>
        <p:spPr bwMode="auto">
          <a:xfrm>
            <a:off x="988359" y="2738300"/>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chemeClr val="tx2">
                  <a:lumMod val="50000"/>
                </a:schemeClr>
              </a:solidFill>
            </a:endParaRPr>
          </a:p>
        </p:txBody>
      </p:sp>
      <p:sp>
        <p:nvSpPr>
          <p:cNvPr id="40" name="Rectangle 39">
            <a:extLst>
              <a:ext uri="{FF2B5EF4-FFF2-40B4-BE49-F238E27FC236}">
                <a16:creationId xmlns:a16="http://schemas.microsoft.com/office/drawing/2014/main" xmlns="" id="{F4E58E42-6A39-472A-9E0D-AE2AF69DEF27}"/>
              </a:ext>
            </a:extLst>
          </p:cNvPr>
          <p:cNvSpPr/>
          <p:nvPr/>
        </p:nvSpPr>
        <p:spPr>
          <a:xfrm>
            <a:off x="3535521" y="2765567"/>
            <a:ext cx="258370" cy="25836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50000"/>
                </a:schemeClr>
              </a:solidFill>
            </a:endParaRPr>
          </a:p>
        </p:txBody>
      </p:sp>
      <p:sp>
        <p:nvSpPr>
          <p:cNvPr id="41" name="Freeform 64">
            <a:extLst>
              <a:ext uri="{FF2B5EF4-FFF2-40B4-BE49-F238E27FC236}">
                <a16:creationId xmlns:a16="http://schemas.microsoft.com/office/drawing/2014/main" xmlns="" id="{B3AB7B0C-AFA5-4085-837A-DCB28B806042}"/>
              </a:ext>
            </a:extLst>
          </p:cNvPr>
          <p:cNvSpPr>
            <a:spLocks/>
          </p:cNvSpPr>
          <p:nvPr/>
        </p:nvSpPr>
        <p:spPr bwMode="auto">
          <a:xfrm>
            <a:off x="3559065" y="2726659"/>
            <a:ext cx="325329" cy="267156"/>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a:solidFill>
                <a:schemeClr val="tx2">
                  <a:lumMod val="50000"/>
                </a:schemeClr>
              </a:solidFill>
            </a:endParaRPr>
          </a:p>
        </p:txBody>
      </p:sp>
      <p:pic>
        <p:nvPicPr>
          <p:cNvPr id="8" name="Picture Placeholder 7">
            <a:extLst>
              <a:ext uri="{FF2B5EF4-FFF2-40B4-BE49-F238E27FC236}">
                <a16:creationId xmlns:a16="http://schemas.microsoft.com/office/drawing/2014/main" xmlns="" id="{308A6FBA-018D-164F-9666-8909EA1F5E2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719" r="22719"/>
          <a:stretch>
            <a:fillRect/>
          </a:stretch>
        </p:blipFill>
        <p:spPr/>
      </p:pic>
      <p:pic>
        <p:nvPicPr>
          <p:cNvPr id="45" name="Picture Placeholder 44">
            <a:extLst>
              <a:ext uri="{FF2B5EF4-FFF2-40B4-BE49-F238E27FC236}">
                <a16:creationId xmlns:a16="http://schemas.microsoft.com/office/drawing/2014/main" xmlns="" id="{41B86BE8-927E-F941-94C6-9A8D8210CAB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4714" t="7094" r="30714" b="-7094"/>
          <a:stretch/>
        </p:blipFill>
        <p:spPr>
          <a:xfrm>
            <a:off x="10663643" y="2139950"/>
            <a:ext cx="1871257" cy="5156200"/>
          </a:xfrm>
        </p:spPr>
      </p:pic>
      <p:pic>
        <p:nvPicPr>
          <p:cNvPr id="27" name="Picture Placeholder 26">
            <a:extLst>
              <a:ext uri="{FF2B5EF4-FFF2-40B4-BE49-F238E27FC236}">
                <a16:creationId xmlns:a16="http://schemas.microsoft.com/office/drawing/2014/main" xmlns="" id="{097B2043-490F-0B44-8DC2-CDC4CF5D8866}"/>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2703" r="22703"/>
          <a:stretch>
            <a:fillRect/>
          </a:stretch>
        </p:blipFill>
        <p:spPr/>
      </p:pic>
    </p:spTree>
    <p:extLst>
      <p:ext uri="{BB962C8B-B14F-4D97-AF65-F5344CB8AC3E}">
        <p14:creationId xmlns:p14="http://schemas.microsoft.com/office/powerpoint/2010/main" val="135382542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59F12BC1-B2C4-446B-8069-1A90A2B3C6B9}"/>
              </a:ext>
            </a:extLst>
          </p:cNvPr>
          <p:cNvSpPr/>
          <p:nvPr/>
        </p:nvSpPr>
        <p:spPr>
          <a:xfrm>
            <a:off x="11489715" y="-11053"/>
            <a:ext cx="720573" cy="720573"/>
          </a:xfrm>
          <a:custGeom>
            <a:avLst/>
            <a:gdLst>
              <a:gd name="connsiteX0" fmla="*/ 0 w 720573"/>
              <a:gd name="connsiteY0" fmla="*/ 0 h 720573"/>
              <a:gd name="connsiteX1" fmla="*/ 720573 w 720573"/>
              <a:gd name="connsiteY1" fmla="*/ 0 h 720573"/>
              <a:gd name="connsiteX2" fmla="*/ 720573 w 720573"/>
              <a:gd name="connsiteY2" fmla="*/ 720573 h 720573"/>
              <a:gd name="connsiteX3" fmla="*/ 0 w 720573"/>
              <a:gd name="connsiteY3" fmla="*/ 0 h 720573"/>
            </a:gdLst>
            <a:ahLst/>
            <a:cxnLst>
              <a:cxn ang="0">
                <a:pos x="connsiteX0" y="connsiteY0"/>
              </a:cxn>
              <a:cxn ang="0">
                <a:pos x="connsiteX1" y="connsiteY1"/>
              </a:cxn>
              <a:cxn ang="0">
                <a:pos x="connsiteX2" y="connsiteY2"/>
              </a:cxn>
              <a:cxn ang="0">
                <a:pos x="connsiteX3" y="connsiteY3"/>
              </a:cxn>
            </a:cxnLst>
            <a:rect l="l" t="t" r="r" b="b"/>
            <a:pathLst>
              <a:path w="720573" h="720573">
                <a:moveTo>
                  <a:pt x="0" y="0"/>
                </a:moveTo>
                <a:lnTo>
                  <a:pt x="720573" y="0"/>
                </a:lnTo>
                <a:lnTo>
                  <a:pt x="720573" y="720573"/>
                </a:lnTo>
                <a:cubicBezTo>
                  <a:pt x="322612" y="720573"/>
                  <a:pt x="0" y="39796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80">
            <a:extLst>
              <a:ext uri="{FF2B5EF4-FFF2-40B4-BE49-F238E27FC236}">
                <a16:creationId xmlns:a16="http://schemas.microsoft.com/office/drawing/2014/main" xmlns="" id="{A31CE212-18EC-40CA-8ECD-B8C28AF04C4E}"/>
              </a:ext>
            </a:extLst>
          </p:cNvPr>
          <p:cNvSpPr/>
          <p:nvPr/>
        </p:nvSpPr>
        <p:spPr>
          <a:xfrm>
            <a:off x="205947" y="169966"/>
            <a:ext cx="2981586" cy="25680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5900" spc="-413">
                <a:solidFill>
                  <a:srgbClr val="343434"/>
                </a:solidFill>
                <a:latin typeface="+mn-lt"/>
                <a:ea typeface="+mn-ea"/>
                <a:cs typeface="+mn-cs"/>
                <a:sym typeface="Montserrat-Bold"/>
              </a:defRPr>
            </a:pPr>
            <a:r>
              <a:rPr lang="en-US" sz="1200" spc="300" dirty="0">
                <a:solidFill>
                  <a:schemeClr val="tx2">
                    <a:lumMod val="50000"/>
                  </a:schemeClr>
                </a:solidFill>
                <a:latin typeface="Montserrat Medium" pitchFamily="2" charset="77"/>
              </a:rPr>
              <a:t>BABW 2019 | Green Space</a:t>
            </a:r>
          </a:p>
        </p:txBody>
      </p:sp>
      <p:grpSp>
        <p:nvGrpSpPr>
          <p:cNvPr id="9" name="Group 8">
            <a:extLst>
              <a:ext uri="{FF2B5EF4-FFF2-40B4-BE49-F238E27FC236}">
                <a16:creationId xmlns:a16="http://schemas.microsoft.com/office/drawing/2014/main" xmlns="" id="{8D2C3FA1-B47A-440F-AFEC-511D8E583504}"/>
              </a:ext>
            </a:extLst>
          </p:cNvPr>
          <p:cNvGrpSpPr/>
          <p:nvPr/>
        </p:nvGrpSpPr>
        <p:grpSpPr>
          <a:xfrm>
            <a:off x="11887200" y="3776022"/>
            <a:ext cx="134112" cy="2782383"/>
            <a:chOff x="11887200" y="3776022"/>
            <a:chExt cx="134112" cy="2782383"/>
          </a:xfrm>
        </p:grpSpPr>
        <p:cxnSp>
          <p:nvCxnSpPr>
            <p:cNvPr id="10" name="Straight Connector 9">
              <a:extLst>
                <a:ext uri="{FF2B5EF4-FFF2-40B4-BE49-F238E27FC236}">
                  <a16:creationId xmlns:a16="http://schemas.microsoft.com/office/drawing/2014/main" xmlns="" id="{A7BAC90A-D0FF-40E2-B119-442493BC2483}"/>
                </a:ext>
              </a:extLst>
            </p:cNvPr>
            <p:cNvCxnSpPr/>
            <p:nvPr/>
          </p:nvCxnSpPr>
          <p:spPr>
            <a:xfrm>
              <a:off x="11887200" y="3776022"/>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0E0AB6A4-D759-49F9-A320-22FF7E735A65}"/>
                </a:ext>
              </a:extLst>
            </p:cNvPr>
            <p:cNvCxnSpPr/>
            <p:nvPr/>
          </p:nvCxnSpPr>
          <p:spPr>
            <a:xfrm>
              <a:off x="12021312" y="4808516"/>
              <a:ext cx="0" cy="17498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xmlns="" id="{1CECAD16-28B8-45A8-B97F-AE2428AC5DF4}"/>
              </a:ext>
            </a:extLst>
          </p:cNvPr>
          <p:cNvSpPr txBox="1"/>
          <p:nvPr/>
        </p:nvSpPr>
        <p:spPr>
          <a:xfrm>
            <a:off x="7100945" y="1440536"/>
            <a:ext cx="4330698" cy="523220"/>
          </a:xfrm>
          <a:prstGeom prst="rect">
            <a:avLst/>
          </a:prstGeom>
          <a:noFill/>
        </p:spPr>
        <p:txBody>
          <a:bodyPr wrap="square" rtlCol="0">
            <a:spAutoFit/>
          </a:bodyPr>
          <a:lstStyle/>
          <a:p>
            <a:r>
              <a:rPr lang="en-GB" sz="2800" dirty="0">
                <a:latin typeface="Montserrat SemiBold" panose="00000700000000000000" pitchFamily="50" charset="0"/>
                <a:ea typeface="Open Sans Extrabold" panose="020B0906030804020204" pitchFamily="34" charset="0"/>
                <a:cs typeface="Open Sans Extrabold" panose="020B0906030804020204" pitchFamily="34" charset="0"/>
              </a:rPr>
              <a:t>Green </a:t>
            </a:r>
            <a:r>
              <a:rPr lang="en-GB" sz="2800" dirty="0">
                <a:solidFill>
                  <a:schemeClr val="accent4"/>
                </a:solidFill>
                <a:latin typeface="Montserrat SemiBold" panose="00000700000000000000" pitchFamily="50" charset="0"/>
                <a:ea typeface="Open Sans Extrabold" panose="020B0906030804020204" pitchFamily="34" charset="0"/>
                <a:cs typeface="Open Sans Extrabold" panose="020B0906030804020204" pitchFamily="34" charset="0"/>
              </a:rPr>
              <a:t>Space</a:t>
            </a:r>
          </a:p>
        </p:txBody>
      </p:sp>
      <p:sp>
        <p:nvSpPr>
          <p:cNvPr id="5" name="Subtitle 2">
            <a:extLst>
              <a:ext uri="{FF2B5EF4-FFF2-40B4-BE49-F238E27FC236}">
                <a16:creationId xmlns:a16="http://schemas.microsoft.com/office/drawing/2014/main" xmlns="" id="{2096969D-EFFC-4CC3-BFC5-627CC3275F12}"/>
              </a:ext>
            </a:extLst>
          </p:cNvPr>
          <p:cNvSpPr txBox="1">
            <a:spLocks/>
          </p:cNvSpPr>
          <p:nvPr/>
        </p:nvSpPr>
        <p:spPr>
          <a:xfrm>
            <a:off x="7100945" y="1923116"/>
            <a:ext cx="2039407" cy="316659"/>
          </a:xfrm>
          <a:prstGeom prst="rect">
            <a:avLst/>
          </a:prstGeom>
        </p:spPr>
        <p:txBody>
          <a:bodyPr vert="horz" wrap="none" lIns="108745" tIns="54373" rIns="108745" bIns="54373"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r>
              <a:rPr lang="en-US" sz="1200" dirty="0">
                <a:solidFill>
                  <a:schemeClr val="tx1"/>
                </a:solidFill>
                <a:latin typeface="+mn-lt"/>
                <a:cs typeface="Lato Light"/>
              </a:rPr>
              <a:t>Your great subtitle in this line</a:t>
            </a:r>
          </a:p>
        </p:txBody>
      </p:sp>
      <p:sp>
        <p:nvSpPr>
          <p:cNvPr id="17" name="TextBox 16">
            <a:extLst>
              <a:ext uri="{FF2B5EF4-FFF2-40B4-BE49-F238E27FC236}">
                <a16:creationId xmlns:a16="http://schemas.microsoft.com/office/drawing/2014/main" xmlns="" id="{AB2216EB-4AB5-49AD-97BA-5BB5B7989844}"/>
              </a:ext>
            </a:extLst>
          </p:cNvPr>
          <p:cNvSpPr txBox="1"/>
          <p:nvPr/>
        </p:nvSpPr>
        <p:spPr>
          <a:xfrm flipH="1">
            <a:off x="7895619" y="4495582"/>
            <a:ext cx="1963142" cy="184666"/>
          </a:xfrm>
          <a:prstGeom prst="rect">
            <a:avLst/>
          </a:prstGeom>
          <a:noFill/>
        </p:spPr>
        <p:txBody>
          <a:bodyPr wrap="square" lIns="0" tIns="0" rIns="0" bIns="0" rtlCol="0">
            <a:spAutoFit/>
          </a:bodyPr>
          <a:lstStyle/>
          <a:p>
            <a:r>
              <a:rPr lang="id-ID" sz="1200" i="1" dirty="0">
                <a:solidFill>
                  <a:schemeClr val="tx2">
                    <a:lumMod val="50000"/>
                  </a:schemeClr>
                </a:solidFill>
                <a:ea typeface="PT Sans" panose="020B0503020203020204" pitchFamily="34" charset="0"/>
                <a:cs typeface="Times Sans Serif" panose="02020603050405020304" pitchFamily="18" charset="0"/>
              </a:rPr>
              <a:t>Main thin here</a:t>
            </a:r>
            <a:endParaRPr lang="en-US" sz="1200" i="1" dirty="0">
              <a:solidFill>
                <a:schemeClr val="tx2">
                  <a:lumMod val="50000"/>
                </a:schemeClr>
              </a:solidFill>
              <a:ea typeface="PT Sans" panose="020B0503020203020204" pitchFamily="34" charset="0"/>
              <a:cs typeface="Times Sans Serif" panose="02020603050405020304" pitchFamily="18" charset="0"/>
            </a:endParaRPr>
          </a:p>
        </p:txBody>
      </p:sp>
      <p:sp>
        <p:nvSpPr>
          <p:cNvPr id="18" name="TextBox 17">
            <a:extLst>
              <a:ext uri="{FF2B5EF4-FFF2-40B4-BE49-F238E27FC236}">
                <a16:creationId xmlns:a16="http://schemas.microsoft.com/office/drawing/2014/main" xmlns="" id="{D852F65E-8EF3-402B-8B37-601D990F34F8}"/>
              </a:ext>
            </a:extLst>
          </p:cNvPr>
          <p:cNvSpPr txBox="1"/>
          <p:nvPr/>
        </p:nvSpPr>
        <p:spPr>
          <a:xfrm flipH="1">
            <a:off x="7895619" y="5001869"/>
            <a:ext cx="1963142" cy="184666"/>
          </a:xfrm>
          <a:prstGeom prst="rect">
            <a:avLst/>
          </a:prstGeom>
          <a:noFill/>
        </p:spPr>
        <p:txBody>
          <a:bodyPr wrap="square" lIns="0" tIns="0" rIns="0" bIns="0" rtlCol="0">
            <a:spAutoFit/>
          </a:bodyPr>
          <a:lstStyle/>
          <a:p>
            <a:r>
              <a:rPr lang="id-ID" sz="1200" i="1" dirty="0">
                <a:solidFill>
                  <a:schemeClr val="tx2">
                    <a:lumMod val="50000"/>
                  </a:schemeClr>
                </a:solidFill>
                <a:ea typeface="PT Sans" panose="020B0503020203020204" pitchFamily="34" charset="0"/>
                <a:cs typeface="Times Sans Serif" panose="02020603050405020304" pitchFamily="18" charset="0"/>
              </a:rPr>
              <a:t>Main thin here</a:t>
            </a:r>
            <a:endParaRPr lang="en-US" sz="1200" i="1" dirty="0">
              <a:solidFill>
                <a:schemeClr val="tx2">
                  <a:lumMod val="50000"/>
                </a:schemeClr>
              </a:solidFill>
              <a:ea typeface="PT Sans" panose="020B0503020203020204" pitchFamily="34" charset="0"/>
              <a:cs typeface="Times Sans Serif" panose="02020603050405020304" pitchFamily="18" charset="0"/>
            </a:endParaRPr>
          </a:p>
        </p:txBody>
      </p:sp>
      <p:cxnSp>
        <p:nvCxnSpPr>
          <p:cNvPr id="19" name="Straight Connector 18">
            <a:extLst>
              <a:ext uri="{FF2B5EF4-FFF2-40B4-BE49-F238E27FC236}">
                <a16:creationId xmlns:a16="http://schemas.microsoft.com/office/drawing/2014/main" xmlns="" id="{D9DF3EB1-D3B1-418D-91E1-654C47A56D96}"/>
              </a:ext>
            </a:extLst>
          </p:cNvPr>
          <p:cNvCxnSpPr>
            <a:cxnSpLocks/>
          </p:cNvCxnSpPr>
          <p:nvPr/>
        </p:nvCxnSpPr>
        <p:spPr>
          <a:xfrm flipH="1">
            <a:off x="7875635" y="4826431"/>
            <a:ext cx="2424740" cy="0"/>
          </a:xfrm>
          <a:prstGeom prst="line">
            <a:avLst/>
          </a:prstGeom>
          <a:ln w="127000" cap="rnd" cmpd="sng">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83F21D0C-B71E-495A-9EB7-973C4E6BE25D}"/>
              </a:ext>
            </a:extLst>
          </p:cNvPr>
          <p:cNvCxnSpPr>
            <a:cxnSpLocks/>
          </p:cNvCxnSpPr>
          <p:nvPr/>
        </p:nvCxnSpPr>
        <p:spPr>
          <a:xfrm flipH="1">
            <a:off x="7895619" y="5332718"/>
            <a:ext cx="3118120" cy="0"/>
          </a:xfrm>
          <a:prstGeom prst="line">
            <a:avLst/>
          </a:prstGeom>
          <a:ln w="127000" cap="rnd" cmpd="sng">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CDDC058D-F852-496A-B64C-9B2C2A8D4D13}"/>
              </a:ext>
            </a:extLst>
          </p:cNvPr>
          <p:cNvSpPr txBox="1"/>
          <p:nvPr/>
        </p:nvSpPr>
        <p:spPr>
          <a:xfrm flipH="1">
            <a:off x="7166225" y="4737957"/>
            <a:ext cx="385656" cy="169277"/>
          </a:xfrm>
          <a:prstGeom prst="rect">
            <a:avLst/>
          </a:prstGeom>
          <a:noFill/>
        </p:spPr>
        <p:txBody>
          <a:bodyPr wrap="square" lIns="0" tIns="0" rIns="0" bIns="0" rtlCol="0">
            <a:spAutoFit/>
          </a:bodyPr>
          <a:lstStyle/>
          <a:p>
            <a:pPr algn="r"/>
            <a:r>
              <a:rPr lang="id-ID" sz="1100" i="1" dirty="0">
                <a:solidFill>
                  <a:schemeClr val="tx2">
                    <a:lumMod val="50000"/>
                  </a:schemeClr>
                </a:solidFill>
                <a:ea typeface="PT Sans" panose="020B0503020203020204" pitchFamily="34" charset="0"/>
                <a:cs typeface="Lato" charset="0"/>
              </a:rPr>
              <a:t>12</a:t>
            </a:r>
            <a:r>
              <a:rPr lang="en-JM" sz="1100" i="1" dirty="0">
                <a:solidFill>
                  <a:schemeClr val="tx2">
                    <a:lumMod val="50000"/>
                  </a:schemeClr>
                </a:solidFill>
                <a:ea typeface="PT Sans" panose="020B0503020203020204" pitchFamily="34" charset="0"/>
                <a:cs typeface="Lato" charset="0"/>
              </a:rPr>
              <a:t>%</a:t>
            </a:r>
          </a:p>
        </p:txBody>
      </p:sp>
      <p:sp>
        <p:nvSpPr>
          <p:cNvPr id="22" name="TextBox 21">
            <a:extLst>
              <a:ext uri="{FF2B5EF4-FFF2-40B4-BE49-F238E27FC236}">
                <a16:creationId xmlns:a16="http://schemas.microsoft.com/office/drawing/2014/main" xmlns="" id="{AD8E5AB5-BB3E-40F7-AD55-82A855C86E04}"/>
              </a:ext>
            </a:extLst>
          </p:cNvPr>
          <p:cNvSpPr txBox="1"/>
          <p:nvPr/>
        </p:nvSpPr>
        <p:spPr>
          <a:xfrm flipH="1">
            <a:off x="7157105" y="5248188"/>
            <a:ext cx="403896" cy="169277"/>
          </a:xfrm>
          <a:prstGeom prst="rect">
            <a:avLst/>
          </a:prstGeom>
          <a:noFill/>
        </p:spPr>
        <p:txBody>
          <a:bodyPr wrap="square" lIns="0" tIns="0" rIns="0" bIns="0" rtlCol="0">
            <a:spAutoFit/>
          </a:bodyPr>
          <a:lstStyle/>
          <a:p>
            <a:pPr algn="r"/>
            <a:r>
              <a:rPr lang="id-ID" sz="1100" i="1" dirty="0">
                <a:solidFill>
                  <a:schemeClr val="tx2">
                    <a:lumMod val="50000"/>
                  </a:schemeClr>
                </a:solidFill>
                <a:ea typeface="PT Sans" panose="020B0503020203020204" pitchFamily="34" charset="0"/>
                <a:cs typeface="Lato" charset="0"/>
              </a:rPr>
              <a:t>23</a:t>
            </a:r>
            <a:r>
              <a:rPr lang="en-JM" sz="1100" i="1" dirty="0">
                <a:solidFill>
                  <a:schemeClr val="tx2">
                    <a:lumMod val="50000"/>
                  </a:schemeClr>
                </a:solidFill>
                <a:ea typeface="PT Sans" panose="020B0503020203020204" pitchFamily="34" charset="0"/>
                <a:cs typeface="Lato" charset="0"/>
              </a:rPr>
              <a:t>%</a:t>
            </a:r>
          </a:p>
        </p:txBody>
      </p:sp>
      <p:sp>
        <p:nvSpPr>
          <p:cNvPr id="23" name="Rectangle 22">
            <a:extLst>
              <a:ext uri="{FF2B5EF4-FFF2-40B4-BE49-F238E27FC236}">
                <a16:creationId xmlns:a16="http://schemas.microsoft.com/office/drawing/2014/main" xmlns="" id="{47096C42-3672-4A7E-9EAE-1A7F0130AD0B}"/>
              </a:ext>
            </a:extLst>
          </p:cNvPr>
          <p:cNvSpPr/>
          <p:nvPr/>
        </p:nvSpPr>
        <p:spPr>
          <a:xfrm>
            <a:off x="7166225" y="3087909"/>
            <a:ext cx="4115874" cy="1097865"/>
          </a:xfrm>
          <a:prstGeom prst="rect">
            <a:avLst/>
          </a:prstGeom>
          <a:noFill/>
        </p:spPr>
        <p:txBody>
          <a:bodyPr wrap="square" rtlCol="0">
            <a:spAutoFit/>
          </a:bodyPr>
          <a:lstStyle/>
          <a:p>
            <a:pPr algn="just">
              <a:lnSpc>
                <a:spcPct val="110000"/>
              </a:lnSpc>
            </a:pPr>
            <a:r>
              <a:rPr lang="en-US" sz="1200" dirty="0">
                <a:solidFill>
                  <a:schemeClr val="tx2">
                    <a:lumMod val="50000"/>
                  </a:schemeClr>
                </a:solidFill>
              </a:rPr>
              <a:t>Trendy will show you The easiest and fastest way to go the place that you want to go Whether easiest and fastest way to go the place that you want to go Whether easiest and fastest way to go the place that you want to go and fastest way to go the place that you want to go Whether </a:t>
            </a:r>
          </a:p>
        </p:txBody>
      </p:sp>
      <p:sp>
        <p:nvSpPr>
          <p:cNvPr id="24" name="TextBox 23">
            <a:extLst>
              <a:ext uri="{FF2B5EF4-FFF2-40B4-BE49-F238E27FC236}">
                <a16:creationId xmlns:a16="http://schemas.microsoft.com/office/drawing/2014/main" xmlns="" id="{908443C7-32AD-4EE2-B759-184BFC72BB2B}"/>
              </a:ext>
            </a:extLst>
          </p:cNvPr>
          <p:cNvSpPr txBox="1"/>
          <p:nvPr/>
        </p:nvSpPr>
        <p:spPr>
          <a:xfrm>
            <a:off x="7168418" y="2523509"/>
            <a:ext cx="1952104" cy="464871"/>
          </a:xfrm>
          <a:prstGeom prst="rect">
            <a:avLst/>
          </a:prstGeom>
          <a:noFill/>
        </p:spPr>
        <p:txBody>
          <a:bodyPr wrap="square" rtlCol="0">
            <a:spAutoFit/>
          </a:bodyPr>
          <a:lstStyle/>
          <a:p>
            <a:pPr>
              <a:lnSpc>
                <a:spcPct val="150000"/>
              </a:lnSpc>
            </a:pPr>
            <a:r>
              <a:rPr lang="en-US" b="1" dirty="0">
                <a:solidFill>
                  <a:schemeClr val="accent4"/>
                </a:solidFill>
                <a:ea typeface="Open Sans Light" panose="020B0306030504020204" pitchFamily="34" charset="0"/>
                <a:cs typeface="Open Sans Light" panose="020B0306030504020204" pitchFamily="34" charset="0"/>
              </a:rPr>
              <a:t>Your Text Here</a:t>
            </a:r>
            <a:endParaRPr lang="id-ID" b="1" dirty="0">
              <a:solidFill>
                <a:schemeClr val="accent4"/>
              </a:solidFill>
              <a:ea typeface="Open Sans Light" panose="020B0306030504020204" pitchFamily="34" charset="0"/>
              <a:cs typeface="Open Sans Light" panose="020B0306030504020204" pitchFamily="34" charset="0"/>
            </a:endParaRPr>
          </a:p>
        </p:txBody>
      </p:sp>
      <p:pic>
        <p:nvPicPr>
          <p:cNvPr id="12" name="Picture Placeholder 11">
            <a:extLst>
              <a:ext uri="{FF2B5EF4-FFF2-40B4-BE49-F238E27FC236}">
                <a16:creationId xmlns:a16="http://schemas.microsoft.com/office/drawing/2014/main" xmlns="" id="{CD3564FF-77C7-6347-8937-47F53BA432E3}"/>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0888" t="7174" r="20888" b="-7174"/>
          <a:stretch/>
        </p:blipFill>
        <p:spPr>
          <a:xfrm>
            <a:off x="872838" y="914400"/>
            <a:ext cx="5583369" cy="6373091"/>
          </a:xfrm>
        </p:spPr>
      </p:pic>
    </p:spTree>
    <p:extLst>
      <p:ext uri="{BB962C8B-B14F-4D97-AF65-F5344CB8AC3E}">
        <p14:creationId xmlns:p14="http://schemas.microsoft.com/office/powerpoint/2010/main" val="3193349693"/>
      </p:ext>
    </p:extLst>
  </p:cSld>
  <p:clrMapOvr>
    <a:masterClrMapping/>
  </p:clrMapOvr>
  <p:transition xmlns:p14="http://schemas.microsoft.com/office/powerpoint/2010/main" spd="slow">
    <p:push dir="u"/>
  </p:transition>
</p:sld>
</file>

<file path=ppt/theme/theme1.xml><?xml version="1.0" encoding="utf-8"?>
<a:theme xmlns:a="http://schemas.openxmlformats.org/drawingml/2006/main" name="Office Theme">
  <a:themeElements>
    <a:clrScheme name="Biru Full">
      <a:dk1>
        <a:sysClr val="windowText" lastClr="000000"/>
      </a:dk1>
      <a:lt1>
        <a:sysClr val="window" lastClr="FFFFFF"/>
      </a:lt1>
      <a:dk2>
        <a:srgbClr val="44546A"/>
      </a:dk2>
      <a:lt2>
        <a:srgbClr val="FFFFFF"/>
      </a:lt2>
      <a:accent1>
        <a:srgbClr val="3BCBFF"/>
      </a:accent1>
      <a:accent2>
        <a:srgbClr val="00B0F0"/>
      </a:accent2>
      <a:accent3>
        <a:srgbClr val="3BCBFF"/>
      </a:accent3>
      <a:accent4>
        <a:srgbClr val="00B0F0"/>
      </a:accent4>
      <a:accent5>
        <a:srgbClr val="3BCBFF"/>
      </a:accent5>
      <a:accent6>
        <a:srgbClr val="00B0F0"/>
      </a:accent6>
      <a:hlink>
        <a:srgbClr val="0088B8"/>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1898</TotalTime>
  <Words>810</Words>
  <Application>Microsoft Macintosh PowerPoint</Application>
  <PresentationFormat>Custom</PresentationFormat>
  <Paragraphs>162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AQR</dc:creator>
  <cp:lastModifiedBy>Matt Martin</cp:lastModifiedBy>
  <cp:revision>68</cp:revision>
  <dcterms:created xsi:type="dcterms:W3CDTF">2019-09-20T17:00:19Z</dcterms:created>
  <dcterms:modified xsi:type="dcterms:W3CDTF">2019-10-01T14:15:51Z</dcterms:modified>
</cp:coreProperties>
</file>