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2" r:id="rId3"/>
    <p:sldMasterId id="2147483682" r:id="rId4"/>
  </p:sldMasterIdLst>
  <p:notesMasterIdLst>
    <p:notesMasterId r:id="rId53"/>
  </p:notesMasterIdLst>
  <p:handoutMasterIdLst>
    <p:handoutMasterId r:id="rId54"/>
  </p:handoutMasterIdLst>
  <p:sldIdLst>
    <p:sldId id="703" r:id="rId5"/>
    <p:sldId id="472" r:id="rId6"/>
    <p:sldId id="756" r:id="rId7"/>
    <p:sldId id="329" r:id="rId8"/>
    <p:sldId id="319" r:id="rId9"/>
    <p:sldId id="324" r:id="rId10"/>
    <p:sldId id="288" r:id="rId11"/>
    <p:sldId id="322" r:id="rId12"/>
    <p:sldId id="320" r:id="rId13"/>
    <p:sldId id="328" r:id="rId14"/>
    <p:sldId id="318" r:id="rId15"/>
    <p:sldId id="273" r:id="rId16"/>
    <p:sldId id="325" r:id="rId17"/>
    <p:sldId id="323" r:id="rId18"/>
    <p:sldId id="326" r:id="rId19"/>
    <p:sldId id="327" r:id="rId20"/>
    <p:sldId id="257" r:id="rId21"/>
    <p:sldId id="303" r:id="rId22"/>
    <p:sldId id="321" r:id="rId23"/>
    <p:sldId id="256" r:id="rId24"/>
    <p:sldId id="499" r:id="rId25"/>
    <p:sldId id="495" r:id="rId26"/>
    <p:sldId id="496" r:id="rId27"/>
    <p:sldId id="504" r:id="rId28"/>
    <p:sldId id="497" r:id="rId29"/>
    <p:sldId id="265" r:id="rId30"/>
    <p:sldId id="1023" r:id="rId31"/>
    <p:sldId id="262" r:id="rId32"/>
    <p:sldId id="500" r:id="rId33"/>
    <p:sldId id="278" r:id="rId34"/>
    <p:sldId id="266" r:id="rId35"/>
    <p:sldId id="437" r:id="rId36"/>
    <p:sldId id="751" r:id="rId37"/>
    <p:sldId id="291" r:id="rId38"/>
    <p:sldId id="1013" r:id="rId39"/>
    <p:sldId id="931" r:id="rId40"/>
    <p:sldId id="996" r:id="rId41"/>
    <p:sldId id="954" r:id="rId42"/>
    <p:sldId id="993" r:id="rId43"/>
    <p:sldId id="994" r:id="rId44"/>
    <p:sldId id="1019" r:id="rId45"/>
    <p:sldId id="1020" r:id="rId46"/>
    <p:sldId id="281" r:id="rId47"/>
    <p:sldId id="1022" r:id="rId48"/>
    <p:sldId id="1021" r:id="rId49"/>
    <p:sldId id="768" r:id="rId50"/>
    <p:sldId id="268" r:id="rId51"/>
    <p:sldId id="505"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Slides" id="{D247FBF3-1092-4410-BDF4-A8E1F1BFAA88}">
          <p14:sldIdLst>
            <p14:sldId id="703"/>
            <p14:sldId id="472"/>
            <p14:sldId id="756"/>
          </p14:sldIdLst>
        </p14:section>
        <p14:section name="Slate Belt Story" id="{BB12698C-06DB-4652-8A64-D16059215D27}">
          <p14:sldIdLst>
            <p14:sldId id="329"/>
            <p14:sldId id="319"/>
            <p14:sldId id="324"/>
            <p14:sldId id="288"/>
            <p14:sldId id="322"/>
            <p14:sldId id="320"/>
            <p14:sldId id="328"/>
            <p14:sldId id="318"/>
            <p14:sldId id="273"/>
            <p14:sldId id="325"/>
            <p14:sldId id="323"/>
            <p14:sldId id="326"/>
            <p14:sldId id="327"/>
            <p14:sldId id="257"/>
            <p14:sldId id="303"/>
            <p14:sldId id="321"/>
          </p14:sldIdLst>
        </p14:section>
        <p14:section name="Borscht Belt Story" id="{FAD5C2F6-7B80-4D5E-AE9F-63728938A59F}">
          <p14:sldIdLst>
            <p14:sldId id="256"/>
            <p14:sldId id="499"/>
            <p14:sldId id="495"/>
            <p14:sldId id="496"/>
            <p14:sldId id="504"/>
            <p14:sldId id="497"/>
            <p14:sldId id="265"/>
            <p14:sldId id="1023"/>
            <p14:sldId id="262"/>
            <p14:sldId id="500"/>
            <p14:sldId id="278"/>
            <p14:sldId id="266"/>
          </p14:sldIdLst>
        </p14:section>
        <p14:section name="Data" id="{78A2907A-7387-4128-8C7B-18A1C31F2697}">
          <p14:sldIdLst>
            <p14:sldId id="437"/>
            <p14:sldId id="751"/>
            <p14:sldId id="291"/>
            <p14:sldId id="1013"/>
            <p14:sldId id="931"/>
            <p14:sldId id="996"/>
            <p14:sldId id="954"/>
            <p14:sldId id="993"/>
            <p14:sldId id="994"/>
            <p14:sldId id="1019"/>
            <p14:sldId id="1020"/>
            <p14:sldId id="281"/>
            <p14:sldId id="1022"/>
            <p14:sldId id="1021"/>
          </p14:sldIdLst>
        </p14:section>
        <p14:section name="Tools Discussion" id="{82CA0788-74A9-4DC9-848A-E5AE2BFC46E5}">
          <p14:sldIdLst>
            <p14:sldId id="768"/>
          </p14:sldIdLst>
        </p14:section>
        <p14:section name="Conclusion" id="{4507AC01-D30B-489B-B59F-5DC90ED4F24C}">
          <p14:sldIdLst>
            <p14:sldId id="268"/>
            <p14:sldId id="5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ob Rosch" initials="JR" lastIdx="7"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92C7"/>
    <a:srgbClr val="CCCCCC"/>
    <a:srgbClr val="DED9BD"/>
    <a:srgbClr val="BFD9AD"/>
    <a:srgbClr val="732600"/>
    <a:srgbClr val="D98B38"/>
    <a:srgbClr val="FCCA5D"/>
    <a:srgbClr val="FFF1BA"/>
    <a:srgbClr val="E81014"/>
    <a:srgbClr val="FAFA6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96"/>
    <p:restoredTop sz="93475" autoAdjust="0"/>
  </p:normalViewPr>
  <p:slideViewPr>
    <p:cSldViewPr snapToGrid="0" snapToObjects="1">
      <p:cViewPr varScale="1">
        <p:scale>
          <a:sx n="109" d="100"/>
          <a:sy n="109" d="100"/>
        </p:scale>
        <p:origin x="1560" y="114"/>
      </p:cViewPr>
      <p:guideLst>
        <p:guide orient="horz" pos="2160"/>
        <p:guide pos="2880"/>
      </p:guideLst>
    </p:cSldViewPr>
  </p:slideViewPr>
  <p:outlineViewPr>
    <p:cViewPr>
      <p:scale>
        <a:sx n="33" d="100"/>
        <a:sy n="33" d="100"/>
      </p:scale>
      <p:origin x="0" y="-165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file:///\\Fileserver01\d_drive\lvpcprojects\Multimunicipal%20Comprehensive%20Plans\SlateBelt\06-Data\Housing\SlateBelt_Housing_Charts_(08.07.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ileserver01\d_drive\lvpcprojects\Multimunicipal%20Comprehensive%20Plans\SlateBelt\06-Data\Housing\SlateBelt_Housing_Charts_(08.07.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577312791965724"/>
          <c:y val="9.0531395814944488E-2"/>
          <c:w val="0.63259916683019746"/>
          <c:h val="0.79060149559358717"/>
        </c:manualLayout>
      </c:layout>
      <c:doughnutChart>
        <c:varyColors val="1"/>
        <c:ser>
          <c:idx val="0"/>
          <c:order val="0"/>
          <c:dPt>
            <c:idx val="0"/>
            <c:bubble3D val="0"/>
            <c:spPr>
              <a:solidFill>
                <a:srgbClr val="365B6D"/>
              </a:solidFill>
              <a:ln w="19050">
                <a:solidFill>
                  <a:schemeClr val="lt1"/>
                </a:solidFill>
              </a:ln>
              <a:effectLst/>
            </c:spPr>
            <c:extLst xmlns:c16r2="http://schemas.microsoft.com/office/drawing/2015/06/chart">
              <c:ext xmlns:c16="http://schemas.microsoft.com/office/drawing/2014/chart" uri="{C3380CC4-5D6E-409C-BE32-E72D297353CC}">
                <c16:uniqueId val="{00000001-70E9-4000-9588-459D48E5EA67}"/>
              </c:ext>
            </c:extLst>
          </c:dPt>
          <c:dPt>
            <c:idx val="1"/>
            <c:bubble3D val="0"/>
            <c:spPr>
              <a:solidFill>
                <a:srgbClr val="8D9564"/>
              </a:solidFill>
              <a:ln w="19050">
                <a:noFill/>
              </a:ln>
              <a:effectLst/>
            </c:spPr>
            <c:extLst xmlns:c16r2="http://schemas.microsoft.com/office/drawing/2015/06/chart">
              <c:ext xmlns:c16="http://schemas.microsoft.com/office/drawing/2014/chart" uri="{C3380CC4-5D6E-409C-BE32-E72D297353CC}">
                <c16:uniqueId val="{00000003-70E9-4000-9588-459D48E5EA67}"/>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70E9-4000-9588-459D48E5EA67}"/>
              </c:ext>
            </c:extLst>
          </c:dPt>
          <c:dPt>
            <c:idx val="3"/>
            <c:bubble3D val="0"/>
            <c:spPr>
              <a:solidFill>
                <a:srgbClr val="C99331"/>
              </a:solidFill>
              <a:ln w="19050">
                <a:solidFill>
                  <a:schemeClr val="lt1"/>
                </a:solidFill>
              </a:ln>
              <a:effectLst/>
            </c:spPr>
            <c:extLst xmlns:c16r2="http://schemas.microsoft.com/office/drawing/2015/06/chart">
              <c:ext xmlns:c16="http://schemas.microsoft.com/office/drawing/2014/chart" uri="{C3380CC4-5D6E-409C-BE32-E72D297353CC}">
                <c16:uniqueId val="{00000007-70E9-4000-9588-459D48E5EA67}"/>
              </c:ext>
            </c:extLst>
          </c:dPt>
          <c:dPt>
            <c:idx val="4"/>
            <c:bubble3D val="0"/>
            <c:spPr>
              <a:solidFill>
                <a:srgbClr val="02489D"/>
              </a:solidFill>
              <a:ln w="19050">
                <a:solidFill>
                  <a:schemeClr val="lt1"/>
                </a:solidFill>
              </a:ln>
              <a:effectLst/>
            </c:spPr>
            <c:extLst xmlns:c16r2="http://schemas.microsoft.com/office/drawing/2015/06/chart">
              <c:ext xmlns:c16="http://schemas.microsoft.com/office/drawing/2014/chart" uri="{C3380CC4-5D6E-409C-BE32-E72D297353CC}">
                <c16:uniqueId val="{00000009-70E9-4000-9588-459D48E5EA67}"/>
              </c:ext>
            </c:extLst>
          </c:dPt>
          <c:dPt>
            <c:idx val="5"/>
            <c:bubble3D val="0"/>
            <c:spPr>
              <a:solidFill>
                <a:srgbClr val="7A1E3D"/>
              </a:solidFill>
              <a:ln w="19050">
                <a:solidFill>
                  <a:schemeClr val="lt1"/>
                </a:solidFill>
              </a:ln>
              <a:effectLst/>
            </c:spPr>
            <c:extLst xmlns:c16r2="http://schemas.microsoft.com/office/drawing/2015/06/chart">
              <c:ext xmlns:c16="http://schemas.microsoft.com/office/drawing/2014/chart" uri="{C3380CC4-5D6E-409C-BE32-E72D297353CC}">
                <c16:uniqueId val="{0000000B-70E9-4000-9588-459D48E5EA67}"/>
              </c:ext>
            </c:extLst>
          </c:dPt>
          <c:cat>
            <c:strRef>
              <c:f>'Unit Types'!$B$2:$G$2</c:f>
              <c:strCache>
                <c:ptCount val="6"/>
                <c:pt idx="0">
                  <c:v>Single Family Detatched</c:v>
                </c:pt>
                <c:pt idx="1">
                  <c:v>Single Family Attached</c:v>
                </c:pt>
                <c:pt idx="2">
                  <c:v>Multifamily 2-4 Units</c:v>
                </c:pt>
                <c:pt idx="3">
                  <c:v>Multifamily 5+ Units</c:v>
                </c:pt>
                <c:pt idx="4">
                  <c:v>Mobile Home</c:v>
                </c:pt>
                <c:pt idx="5">
                  <c:v>Other (Boat, RV, etc.)</c:v>
                </c:pt>
              </c:strCache>
            </c:strRef>
          </c:cat>
          <c:val>
            <c:numRef>
              <c:f>'Unit Types'!$B$3:$G$3</c:f>
              <c:numCache>
                <c:formatCode>#,##0</c:formatCode>
                <c:ptCount val="6"/>
                <c:pt idx="0">
                  <c:v>10941</c:v>
                </c:pt>
                <c:pt idx="1">
                  <c:v>1597</c:v>
                </c:pt>
                <c:pt idx="2">
                  <c:v>1443</c:v>
                </c:pt>
                <c:pt idx="3" formatCode="General">
                  <c:v>906</c:v>
                </c:pt>
                <c:pt idx="4" formatCode="General">
                  <c:v>751</c:v>
                </c:pt>
                <c:pt idx="5" formatCode="General">
                  <c:v>45</c:v>
                </c:pt>
              </c:numCache>
            </c:numRef>
          </c:val>
          <c:extLst xmlns:c16r2="http://schemas.microsoft.com/office/drawing/2015/06/chart">
            <c:ext xmlns:c16="http://schemas.microsoft.com/office/drawing/2014/chart" uri="{C3380CC4-5D6E-409C-BE32-E72D297353CC}">
              <c16:uniqueId val="{0000000C-70E9-4000-9588-459D48E5EA67}"/>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
          <c:y val="0.19791556827224779"/>
          <c:w val="0.28839238845144355"/>
          <c:h val="0.5659733158355206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Gotham Narrow Bold" pitchFamily="50"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7A1E3D"/>
              </a:solidFill>
              <a:ln>
                <a:noFill/>
              </a:ln>
              <a:effectLst/>
            </c:spPr>
            <c:extLst xmlns:c16r2="http://schemas.microsoft.com/office/drawing/2015/06/chart">
              <c:ext xmlns:c16="http://schemas.microsoft.com/office/drawing/2014/chart" uri="{C3380CC4-5D6E-409C-BE32-E72D297353CC}">
                <c16:uniqueId val="{00000001-7C04-4DB1-938F-5AE863FFBA93}"/>
              </c:ext>
            </c:extLst>
          </c:dPt>
          <c:dPt>
            <c:idx val="1"/>
            <c:invertIfNegative val="0"/>
            <c:bubble3D val="0"/>
            <c:spPr>
              <a:solidFill>
                <a:srgbClr val="C99331"/>
              </a:solidFill>
              <a:ln>
                <a:noFill/>
              </a:ln>
              <a:effectLst/>
            </c:spPr>
            <c:extLst xmlns:c16r2="http://schemas.microsoft.com/office/drawing/2015/06/chart">
              <c:ext xmlns:c16="http://schemas.microsoft.com/office/drawing/2014/chart" uri="{C3380CC4-5D6E-409C-BE32-E72D297353CC}">
                <c16:uniqueId val="{00000003-7C04-4DB1-938F-5AE863FFBA93}"/>
              </c:ext>
            </c:extLst>
          </c:dPt>
          <c:dPt>
            <c:idx val="2"/>
            <c:invertIfNegative val="0"/>
            <c:bubble3D val="0"/>
            <c:spPr>
              <a:solidFill>
                <a:srgbClr val="C99331"/>
              </a:solidFill>
              <a:ln>
                <a:noFill/>
              </a:ln>
              <a:effectLst/>
            </c:spPr>
            <c:extLst xmlns:c16r2="http://schemas.microsoft.com/office/drawing/2015/06/chart">
              <c:ext xmlns:c16="http://schemas.microsoft.com/office/drawing/2014/chart" uri="{C3380CC4-5D6E-409C-BE32-E72D297353CC}">
                <c16:uniqueId val="{00000005-7C04-4DB1-938F-5AE863FFBA93}"/>
              </c:ext>
            </c:extLst>
          </c:dPt>
          <c:dPt>
            <c:idx val="3"/>
            <c:invertIfNegative val="0"/>
            <c:bubble3D val="0"/>
            <c:spPr>
              <a:solidFill>
                <a:srgbClr val="C99331"/>
              </a:solidFill>
              <a:ln>
                <a:noFill/>
              </a:ln>
              <a:effectLst/>
            </c:spPr>
            <c:extLst xmlns:c16r2="http://schemas.microsoft.com/office/drawing/2015/06/chart">
              <c:ext xmlns:c16="http://schemas.microsoft.com/office/drawing/2014/chart" uri="{C3380CC4-5D6E-409C-BE32-E72D297353CC}">
                <c16:uniqueId val="{00000007-7C04-4DB1-938F-5AE863FFBA93}"/>
              </c:ext>
            </c:extLst>
          </c:dPt>
          <c:dPt>
            <c:idx val="4"/>
            <c:invertIfNegative val="0"/>
            <c:bubble3D val="0"/>
            <c:spPr>
              <a:solidFill>
                <a:srgbClr val="C99331"/>
              </a:solidFill>
              <a:ln>
                <a:solidFill>
                  <a:schemeClr val="accent4"/>
                </a:solidFill>
              </a:ln>
              <a:effectLst/>
            </c:spPr>
            <c:extLst xmlns:c16r2="http://schemas.microsoft.com/office/drawing/2015/06/chart">
              <c:ext xmlns:c16="http://schemas.microsoft.com/office/drawing/2014/chart" uri="{C3380CC4-5D6E-409C-BE32-E72D297353CC}">
                <c16:uniqueId val="{00000009-7C04-4DB1-938F-5AE863FFBA93}"/>
              </c:ext>
            </c:extLst>
          </c:dPt>
          <c:dPt>
            <c:idx val="5"/>
            <c:invertIfNegative val="0"/>
            <c:bubble3D val="0"/>
            <c:spPr>
              <a:solidFill>
                <a:srgbClr val="365B6D"/>
              </a:solidFill>
              <a:ln>
                <a:noFill/>
              </a:ln>
              <a:effectLst/>
            </c:spPr>
            <c:extLst xmlns:c16r2="http://schemas.microsoft.com/office/drawing/2015/06/chart">
              <c:ext xmlns:c16="http://schemas.microsoft.com/office/drawing/2014/chart" uri="{C3380CC4-5D6E-409C-BE32-E72D297353CC}">
                <c16:uniqueId val="{0000000B-7C04-4DB1-938F-5AE863FFBA93}"/>
              </c:ext>
            </c:extLst>
          </c:dPt>
          <c:dPt>
            <c:idx val="6"/>
            <c:invertIfNegative val="0"/>
            <c:bubble3D val="0"/>
            <c:spPr>
              <a:solidFill>
                <a:srgbClr val="365B6D"/>
              </a:solidFill>
              <a:ln>
                <a:noFill/>
              </a:ln>
              <a:effectLst/>
            </c:spPr>
            <c:extLst xmlns:c16r2="http://schemas.microsoft.com/office/drawing/2015/06/chart">
              <c:ext xmlns:c16="http://schemas.microsoft.com/office/drawing/2014/chart" uri="{C3380CC4-5D6E-409C-BE32-E72D297353CC}">
                <c16:uniqueId val="{0000000D-7C04-4DB1-938F-5AE863FFBA93}"/>
              </c:ext>
            </c:extLst>
          </c:dPt>
          <c:dPt>
            <c:idx val="7"/>
            <c:invertIfNegative val="0"/>
            <c:bubble3D val="0"/>
            <c:spPr>
              <a:solidFill>
                <a:srgbClr val="8D9564"/>
              </a:solidFill>
              <a:ln>
                <a:noFill/>
              </a:ln>
              <a:effectLst/>
            </c:spPr>
            <c:extLst xmlns:c16r2="http://schemas.microsoft.com/office/drawing/2015/06/chart">
              <c:ext xmlns:c16="http://schemas.microsoft.com/office/drawing/2014/chart" uri="{C3380CC4-5D6E-409C-BE32-E72D297353CC}">
                <c16:uniqueId val="{0000000F-7C04-4DB1-938F-5AE863FFBA93}"/>
              </c:ext>
            </c:extLst>
          </c:dPt>
          <c:dPt>
            <c:idx val="8"/>
            <c:invertIfNegative val="0"/>
            <c:bubble3D val="0"/>
            <c:spPr>
              <a:solidFill>
                <a:srgbClr val="8D9564"/>
              </a:solidFill>
              <a:ln>
                <a:noFill/>
              </a:ln>
              <a:effectLst/>
            </c:spPr>
            <c:extLst xmlns:c16r2="http://schemas.microsoft.com/office/drawing/2015/06/chart">
              <c:ext xmlns:c16="http://schemas.microsoft.com/office/drawing/2014/chart" uri="{C3380CC4-5D6E-409C-BE32-E72D297353CC}">
                <c16:uniqueId val="{00000011-7C04-4DB1-938F-5AE863FFBA93}"/>
              </c:ext>
            </c:extLst>
          </c:dPt>
          <c:dPt>
            <c:idx val="9"/>
            <c:invertIfNegative val="0"/>
            <c:bubble3D val="0"/>
            <c:spPr>
              <a:solidFill>
                <a:srgbClr val="8D9564"/>
              </a:solidFill>
              <a:ln>
                <a:noFill/>
              </a:ln>
              <a:effectLst/>
            </c:spPr>
            <c:extLst xmlns:c16r2="http://schemas.microsoft.com/office/drawing/2015/06/chart">
              <c:ext xmlns:c16="http://schemas.microsoft.com/office/drawing/2014/chart" uri="{C3380CC4-5D6E-409C-BE32-E72D297353CC}">
                <c16:uniqueId val="{00000013-7C04-4DB1-938F-5AE863FFBA93}"/>
              </c:ext>
            </c:extLst>
          </c:dPt>
          <c:cat>
            <c:strRef>
              <c:f>Age!$B$2:$K$2</c:f>
              <c:strCache>
                <c:ptCount val="10"/>
                <c:pt idx="0">
                  <c:v>Built 1939 or Earlier</c:v>
                </c:pt>
                <c:pt idx="1">
                  <c:v>Built 1940 to 1949</c:v>
                </c:pt>
                <c:pt idx="2">
                  <c:v>Built 1950 to 1959</c:v>
                </c:pt>
                <c:pt idx="3">
                  <c:v>Built 1960 to 1969</c:v>
                </c:pt>
                <c:pt idx="4">
                  <c:v>Built 1970 to 1979</c:v>
                </c:pt>
                <c:pt idx="5">
                  <c:v>Built 1980 to 1989</c:v>
                </c:pt>
                <c:pt idx="6">
                  <c:v>Built 1990 to 1999</c:v>
                </c:pt>
                <c:pt idx="7">
                  <c:v>Built 2000 to 2009</c:v>
                </c:pt>
                <c:pt idx="8">
                  <c:v>Built 2010 to 2013</c:v>
                </c:pt>
                <c:pt idx="9">
                  <c:v>Built 2014 or later</c:v>
                </c:pt>
              </c:strCache>
            </c:strRef>
          </c:cat>
          <c:val>
            <c:numRef>
              <c:f>Age!$B$3:$K$3</c:f>
              <c:numCache>
                <c:formatCode>General</c:formatCode>
                <c:ptCount val="10"/>
                <c:pt idx="0">
                  <c:v>5664</c:v>
                </c:pt>
                <c:pt idx="1">
                  <c:v>837</c:v>
                </c:pt>
                <c:pt idx="2">
                  <c:v>1809</c:v>
                </c:pt>
                <c:pt idx="3">
                  <c:v>1371</c:v>
                </c:pt>
                <c:pt idx="4">
                  <c:v>1819</c:v>
                </c:pt>
                <c:pt idx="5">
                  <c:v>1384</c:v>
                </c:pt>
                <c:pt idx="6">
                  <c:v>1190</c:v>
                </c:pt>
                <c:pt idx="7">
                  <c:v>1430</c:v>
                </c:pt>
                <c:pt idx="8">
                  <c:v>120</c:v>
                </c:pt>
                <c:pt idx="9">
                  <c:v>59</c:v>
                </c:pt>
              </c:numCache>
            </c:numRef>
          </c:val>
          <c:extLst xmlns:c16r2="http://schemas.microsoft.com/office/drawing/2015/06/chart">
            <c:ext xmlns:c16="http://schemas.microsoft.com/office/drawing/2014/chart" uri="{C3380CC4-5D6E-409C-BE32-E72D297353CC}">
              <c16:uniqueId val="{00000014-7C04-4DB1-938F-5AE863FFBA93}"/>
            </c:ext>
          </c:extLst>
        </c:ser>
        <c:dLbls>
          <c:showLegendKey val="0"/>
          <c:showVal val="0"/>
          <c:showCatName val="0"/>
          <c:showSerName val="0"/>
          <c:showPercent val="0"/>
          <c:showBubbleSize val="0"/>
        </c:dLbls>
        <c:gapWidth val="219"/>
        <c:overlap val="-27"/>
        <c:axId val="-1182748672"/>
        <c:axId val="-1182738336"/>
      </c:barChart>
      <c:catAx>
        <c:axId val="-1182748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2738336"/>
        <c:crosses val="autoZero"/>
        <c:auto val="1"/>
        <c:lblAlgn val="ctr"/>
        <c:lblOffset val="100"/>
        <c:noMultiLvlLbl val="0"/>
      </c:catAx>
      <c:valAx>
        <c:axId val="-1182738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2748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0B62-4CC3-BEF0-93C90F25C4D3}"/>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0B62-4CC3-BEF0-93C90F25C4D3}"/>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0B62-4CC3-BEF0-93C90F25C4D3}"/>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0B62-4CC3-BEF0-93C90F25C4D3}"/>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0B62-4CC3-BEF0-93C90F25C4D3}"/>
              </c:ext>
            </c:extLst>
          </c:dPt>
          <c:cat>
            <c:strRef>
              <c:f>Sheet1!$A$2:$A$6</c:f>
              <c:strCache>
                <c:ptCount val="5"/>
                <c:pt idx="0">
                  <c:v>Single Family Homes</c:v>
                </c:pt>
                <c:pt idx="1">
                  <c:v>Multi-Family Homes</c:v>
                </c:pt>
                <c:pt idx="2">
                  <c:v>Residential Land</c:v>
                </c:pt>
                <c:pt idx="3">
                  <c:v>Seasonal Homes</c:v>
                </c:pt>
                <c:pt idx="4">
                  <c:v>Other</c:v>
                </c:pt>
              </c:strCache>
            </c:strRef>
          </c:cat>
          <c:val>
            <c:numRef>
              <c:f>Sheet1!$B$2:$B$6</c:f>
              <c:numCache>
                <c:formatCode>General</c:formatCode>
                <c:ptCount val="5"/>
                <c:pt idx="0">
                  <c:v>997</c:v>
                </c:pt>
                <c:pt idx="1">
                  <c:v>147</c:v>
                </c:pt>
                <c:pt idx="2">
                  <c:v>279</c:v>
                </c:pt>
                <c:pt idx="3">
                  <c:v>13</c:v>
                </c:pt>
                <c:pt idx="4">
                  <c:v>68</c:v>
                </c:pt>
              </c:numCache>
            </c:numRef>
          </c:val>
          <c:extLst xmlns:c16r2="http://schemas.microsoft.com/office/drawing/2015/06/chart">
            <c:ext xmlns:c16="http://schemas.microsoft.com/office/drawing/2014/chart" uri="{C3380CC4-5D6E-409C-BE32-E72D297353CC}">
              <c16:uniqueId val="{0000000A-0B62-4CC3-BEF0-93C90F25C4D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6350">
      <a:solidFill>
        <a:schemeClr val="tx1"/>
      </a:solidFill>
    </a:ln>
    <a:effectLst/>
  </c:spPr>
  <c:txPr>
    <a:bodyPr/>
    <a:lstStyle/>
    <a:p>
      <a:pPr>
        <a:defRPr sz="5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0.29096</cdr:x>
      <cdr:y>0.57831</cdr:y>
    </cdr:from>
    <cdr:to>
      <cdr:x>0.70904</cdr:x>
      <cdr:y>0.76589</cdr:y>
    </cdr:to>
    <cdr:sp macro="" textlink="">
      <cdr:nvSpPr>
        <cdr:cNvPr id="2" name="TextBox 23">
          <a:extLst xmlns:a="http://schemas.openxmlformats.org/drawingml/2006/main">
            <a:ext uri="{FF2B5EF4-FFF2-40B4-BE49-F238E27FC236}">
              <a16:creationId xmlns:a16="http://schemas.microsoft.com/office/drawing/2014/main" xmlns="" id="{3F35E4CC-E01A-49E3-9253-DBE032E9EB7C}"/>
            </a:ext>
          </a:extLst>
        </cdr:cNvPr>
        <cdr:cNvSpPr txBox="1"/>
      </cdr:nvSpPr>
      <cdr:spPr>
        <a:xfrm xmlns:a="http://schemas.openxmlformats.org/drawingml/2006/main">
          <a:off x="804923" y="1233574"/>
          <a:ext cx="1156619"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r"/>
          <a:r>
            <a:rPr lang="en-US" sz="1000" dirty="0">
              <a:solidFill>
                <a:schemeClr val="bg1"/>
              </a:solidFill>
            </a:rPr>
            <a:t>Single Family Homes (66%)</a:t>
          </a:r>
        </a:p>
      </cdr:txBody>
    </cdr:sp>
  </cdr:relSizeAnchor>
  <cdr:relSizeAnchor xmlns:cdr="http://schemas.openxmlformats.org/drawingml/2006/chartDrawing">
    <cdr:from>
      <cdr:x>0.92425</cdr:x>
      <cdr:y>1</cdr:y>
    </cdr:from>
    <cdr:to>
      <cdr:x>1</cdr:x>
      <cdr:y>1</cdr:y>
    </cdr:to>
    <cdr:cxnSp macro="">
      <cdr:nvCxnSpPr>
        <cdr:cNvPr id="3" name="Straight Connector 2">
          <a:extLst xmlns:a="http://schemas.openxmlformats.org/drawingml/2006/main">
            <a:ext uri="{FF2B5EF4-FFF2-40B4-BE49-F238E27FC236}">
              <a16:creationId xmlns:a16="http://schemas.microsoft.com/office/drawing/2014/main" xmlns="" id="{919A5127-1AC0-4583-8D3B-80C7511BB0DC}"/>
            </a:ext>
          </a:extLst>
        </cdr:cNvPr>
        <cdr:cNvCxnSpPr>
          <a:cxnSpLocks xmlns:a="http://schemas.openxmlformats.org/drawingml/2006/main"/>
        </cdr:cNvCxnSpPr>
      </cdr:nvCxnSpPr>
      <cdr:spPr>
        <a:xfrm xmlns:a="http://schemas.openxmlformats.org/drawingml/2006/main">
          <a:off x="7216327" y="5614498"/>
          <a:ext cx="209549" cy="0"/>
        </a:xfrm>
        <a:prstGeom xmlns:a="http://schemas.openxmlformats.org/drawingml/2006/main" prst="line">
          <a:avLst/>
        </a:prstGeom>
        <a:ln xmlns:a="http://schemas.openxmlformats.org/drawingml/2006/main" w="9525">
          <a:solidFill>
            <a:schemeClr val="tx1"/>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1</cdr:x>
      <cdr:y>0.90747</cdr:y>
    </cdr:from>
    <cdr:to>
      <cdr:x>1</cdr:x>
      <cdr:y>1</cdr:y>
    </cdr:to>
    <cdr:cxnSp macro="">
      <cdr:nvCxnSpPr>
        <cdr:cNvPr id="4" name="Straight Connector 3">
          <a:extLst xmlns:a="http://schemas.openxmlformats.org/drawingml/2006/main">
            <a:ext uri="{FF2B5EF4-FFF2-40B4-BE49-F238E27FC236}">
              <a16:creationId xmlns:a16="http://schemas.microsoft.com/office/drawing/2014/main" xmlns="" id="{4054CF46-B8B7-492E-B1B9-D262FA90D63E}"/>
            </a:ext>
          </a:extLst>
        </cdr:cNvPr>
        <cdr:cNvCxnSpPr>
          <a:cxnSpLocks xmlns:a="http://schemas.openxmlformats.org/drawingml/2006/main"/>
        </cdr:cNvCxnSpPr>
      </cdr:nvCxnSpPr>
      <cdr:spPr>
        <a:xfrm xmlns:a="http://schemas.openxmlformats.org/drawingml/2006/main" flipV="1">
          <a:off x="7216327" y="5417133"/>
          <a:ext cx="0" cy="197365"/>
        </a:xfrm>
        <a:prstGeom xmlns:a="http://schemas.openxmlformats.org/drawingml/2006/main" prst="line">
          <a:avLst/>
        </a:prstGeom>
        <a:ln xmlns:a="http://schemas.openxmlformats.org/drawingml/2006/main" w="9525">
          <a:solidFill>
            <a:schemeClr val="tx1"/>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0.92425</cdr:x>
      <cdr:y>1</cdr:y>
    </cdr:from>
    <cdr:to>
      <cdr:x>1</cdr:x>
      <cdr:y>1</cdr:y>
    </cdr:to>
    <cdr:cxnSp macro="">
      <cdr:nvCxnSpPr>
        <cdr:cNvPr id="5" name="Straight Connector 4">
          <a:extLst xmlns:a="http://schemas.openxmlformats.org/drawingml/2006/main">
            <a:ext uri="{FF2B5EF4-FFF2-40B4-BE49-F238E27FC236}">
              <a16:creationId xmlns:a16="http://schemas.microsoft.com/office/drawing/2014/main" xmlns="" id="{919A5127-1AC0-4583-8D3B-80C7511BB0DC}"/>
            </a:ext>
          </a:extLst>
        </cdr:cNvPr>
        <cdr:cNvCxnSpPr>
          <a:cxnSpLocks xmlns:a="http://schemas.openxmlformats.org/drawingml/2006/main"/>
        </cdr:cNvCxnSpPr>
      </cdr:nvCxnSpPr>
      <cdr:spPr>
        <a:xfrm xmlns:a="http://schemas.openxmlformats.org/drawingml/2006/main">
          <a:off x="7216327" y="5614498"/>
          <a:ext cx="209549" cy="0"/>
        </a:xfrm>
        <a:prstGeom xmlns:a="http://schemas.openxmlformats.org/drawingml/2006/main" prst="line">
          <a:avLst/>
        </a:prstGeom>
        <a:ln xmlns:a="http://schemas.openxmlformats.org/drawingml/2006/main" w="9525">
          <a:solidFill>
            <a:schemeClr val="tx1"/>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1</cdr:x>
      <cdr:y>0.90747</cdr:y>
    </cdr:from>
    <cdr:to>
      <cdr:x>1</cdr:x>
      <cdr:y>1</cdr:y>
    </cdr:to>
    <cdr:cxnSp macro="">
      <cdr:nvCxnSpPr>
        <cdr:cNvPr id="6" name="Straight Connector 5">
          <a:extLst xmlns:a="http://schemas.openxmlformats.org/drawingml/2006/main">
            <a:ext uri="{FF2B5EF4-FFF2-40B4-BE49-F238E27FC236}">
              <a16:creationId xmlns:a16="http://schemas.microsoft.com/office/drawing/2014/main" xmlns="" id="{4054CF46-B8B7-492E-B1B9-D262FA90D63E}"/>
            </a:ext>
          </a:extLst>
        </cdr:cNvPr>
        <cdr:cNvCxnSpPr>
          <a:cxnSpLocks xmlns:a="http://schemas.openxmlformats.org/drawingml/2006/main"/>
        </cdr:cNvCxnSpPr>
      </cdr:nvCxnSpPr>
      <cdr:spPr>
        <a:xfrm xmlns:a="http://schemas.openxmlformats.org/drawingml/2006/main" flipV="1">
          <a:off x="7216327" y="5417133"/>
          <a:ext cx="0" cy="197365"/>
        </a:xfrm>
        <a:prstGeom xmlns:a="http://schemas.openxmlformats.org/drawingml/2006/main" prst="line">
          <a:avLst/>
        </a:prstGeom>
        <a:ln xmlns:a="http://schemas.openxmlformats.org/drawingml/2006/main" w="9525">
          <a:solidFill>
            <a:schemeClr val="tx1"/>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38E89E-45CD-DA42-9716-DA59522DFD92}" type="datetimeFigureOut">
              <a:rPr lang="en-US" smtClean="0"/>
              <a:t>9/25/2019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41D3738-25C4-2545-ACD7-87B9E4EFCD50}" type="slidenum">
              <a:rPr lang="en-US" smtClean="0"/>
              <a:t>‹#›</a:t>
            </a:fld>
            <a:endParaRPr lang="en-US"/>
          </a:p>
        </p:txBody>
      </p:sp>
    </p:spTree>
    <p:extLst>
      <p:ext uri="{BB962C8B-B14F-4D97-AF65-F5344CB8AC3E}">
        <p14:creationId xmlns:p14="http://schemas.microsoft.com/office/powerpoint/2010/main" val="380576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31F3CC-968A-0447-AEA4-0AE8927BA375}" type="datetimeFigureOut">
              <a:rPr lang="en-US" smtClean="0"/>
              <a:t>9/25/2019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A7FFE5-6303-2A48-8E64-8E34E93A490E}" type="slidenum">
              <a:rPr lang="en-US" smtClean="0"/>
              <a:t>‹#›</a:t>
            </a:fld>
            <a:endParaRPr lang="en-US"/>
          </a:p>
        </p:txBody>
      </p:sp>
    </p:spTree>
    <p:extLst>
      <p:ext uri="{BB962C8B-B14F-4D97-AF65-F5344CB8AC3E}">
        <p14:creationId xmlns:p14="http://schemas.microsoft.com/office/powerpoint/2010/main" val="32515217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ytimes.com/2018/03/27/business/catskills-tourism.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9B3B38-A9A6-4DCF-8CBD-E550158FD054}" type="slidenum">
              <a:rPr lang="en-US" smtClean="0"/>
              <a:pPr/>
              <a:t>1</a:t>
            </a:fld>
            <a:endParaRPr lang="en-US"/>
          </a:p>
        </p:txBody>
      </p:sp>
    </p:spTree>
    <p:extLst>
      <p:ext uri="{BB962C8B-B14F-4D97-AF65-F5344CB8AC3E}">
        <p14:creationId xmlns:p14="http://schemas.microsoft.com/office/powerpoint/2010/main" val="1959097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Slate Belt has a significant number of houses that were built before 1939: Bangor, 65.8%; Pen </a:t>
            </a:r>
            <a:r>
              <a:rPr lang="en-US" sz="1200" dirty="0" err="1"/>
              <a:t>Argyl</a:t>
            </a:r>
            <a:r>
              <a:rPr lang="en-US" sz="1200" dirty="0"/>
              <a:t>, 74.8%; Portland, 73.4%. Wind Gap’s housing stock isn’t quite as old, with 22.2% being constructed before 1939. </a:t>
            </a:r>
          </a:p>
          <a:p>
            <a:endParaRPr lang="en-US" dirty="0"/>
          </a:p>
        </p:txBody>
      </p:sp>
      <p:sp>
        <p:nvSpPr>
          <p:cNvPr id="4" name="Slide Number Placeholder 3"/>
          <p:cNvSpPr>
            <a:spLocks noGrp="1"/>
          </p:cNvSpPr>
          <p:nvPr>
            <p:ph type="sldNum" sz="quarter" idx="10"/>
          </p:nvPr>
        </p:nvSpPr>
        <p:spPr/>
        <p:txBody>
          <a:bodyPr/>
          <a:lstStyle/>
          <a:p>
            <a:fld id="{0E1DB0FF-7D5E-4FD9-9C8E-44E92C76D644}" type="slidenum">
              <a:rPr lang="en-US" smtClean="0"/>
              <a:t>15</a:t>
            </a:fld>
            <a:endParaRPr lang="en-US"/>
          </a:p>
        </p:txBody>
      </p:sp>
    </p:spTree>
    <p:extLst>
      <p:ext uri="{BB962C8B-B14F-4D97-AF65-F5344CB8AC3E}">
        <p14:creationId xmlns:p14="http://schemas.microsoft.com/office/powerpoint/2010/main" val="1942617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Slate Belt’s rolling hills and fertile land were first home to farmers, but agriculture gave way to slate production after the discovery of the Martinsburg Formation in 1836. Quarries were mined across the region due to the high quality and malleability of the slate. </a:t>
            </a:r>
          </a:p>
          <a:p>
            <a:endParaRPr lang="en-US" sz="1200" dirty="0"/>
          </a:p>
          <a:p>
            <a:r>
              <a:rPr lang="en-US" sz="1200" dirty="0"/>
              <a:t>Immigrants from Wales, England, Germany, and Italy soon followed, drawn by jobs and opportunity. These immigrants remained, their traditions eventually overlapping and melding to create a vibrant culture that is the heart of the Slate Belt. </a:t>
            </a:r>
          </a:p>
          <a:p>
            <a:endParaRPr lang="en-US" sz="1200" dirty="0"/>
          </a:p>
          <a:p>
            <a:endParaRPr lang="en-US" dirty="0"/>
          </a:p>
        </p:txBody>
      </p:sp>
      <p:sp>
        <p:nvSpPr>
          <p:cNvPr id="4" name="Slide Number Placeholder 3"/>
          <p:cNvSpPr>
            <a:spLocks noGrp="1"/>
          </p:cNvSpPr>
          <p:nvPr>
            <p:ph type="sldNum" sz="quarter" idx="10"/>
          </p:nvPr>
        </p:nvSpPr>
        <p:spPr/>
        <p:txBody>
          <a:bodyPr/>
          <a:lstStyle/>
          <a:p>
            <a:fld id="{0E1DB0FF-7D5E-4FD9-9C8E-44E92C76D644}" type="slidenum">
              <a:rPr lang="en-US" smtClean="0"/>
              <a:t>18</a:t>
            </a:fld>
            <a:endParaRPr lang="en-US"/>
          </a:p>
        </p:txBody>
      </p:sp>
    </p:spTree>
    <p:extLst>
      <p:ext uri="{BB962C8B-B14F-4D97-AF65-F5344CB8AC3E}">
        <p14:creationId xmlns:p14="http://schemas.microsoft.com/office/powerpoint/2010/main" val="562301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A7FFE5-6303-2A48-8E64-8E34E93A490E}" type="slidenum">
              <a:rPr lang="en-US" smtClean="0"/>
              <a:t>20</a:t>
            </a:fld>
            <a:endParaRPr lang="en-US"/>
          </a:p>
        </p:txBody>
      </p:sp>
    </p:spTree>
    <p:extLst>
      <p:ext uri="{BB962C8B-B14F-4D97-AF65-F5344CB8AC3E}">
        <p14:creationId xmlns:p14="http://schemas.microsoft.com/office/powerpoint/2010/main" val="941782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indent="-177800">
              <a:spcAft>
                <a:spcPts val="300"/>
              </a:spcAft>
              <a:buFont typeface="Wingdings" panose="05000000000000000000" pitchFamily="2" charset="2"/>
              <a:buChar char="§"/>
            </a:pPr>
            <a:r>
              <a:rPr lang="en-US" sz="1200" b="1" dirty="0"/>
              <a:t>1,137</a:t>
            </a:r>
            <a:r>
              <a:rPr lang="en-US" sz="1200" dirty="0"/>
              <a:t> Households Using Housing Choice Vouchers in Sullivan County</a:t>
            </a:r>
          </a:p>
          <a:p>
            <a:pPr marL="177800" indent="-177800">
              <a:spcAft>
                <a:spcPts val="300"/>
              </a:spcAft>
              <a:buFont typeface="Wingdings" panose="05000000000000000000" pitchFamily="2" charset="2"/>
              <a:buChar char="§"/>
            </a:pPr>
            <a:r>
              <a:rPr lang="en-US" sz="1200" b="1" dirty="0"/>
              <a:t>421</a:t>
            </a:r>
            <a:r>
              <a:rPr lang="en-US" sz="1200" dirty="0"/>
              <a:t> Households Using Housing Choice Vouchers in Monticello</a:t>
            </a:r>
          </a:p>
          <a:p>
            <a:pPr marL="177800" indent="-177800">
              <a:spcAft>
                <a:spcPts val="300"/>
              </a:spcAft>
              <a:buFont typeface="Wingdings" panose="05000000000000000000" pitchFamily="2" charset="2"/>
              <a:buChar char="§"/>
            </a:pPr>
            <a:r>
              <a:rPr lang="en-US" sz="1200" b="1" dirty="0"/>
              <a:t>22% </a:t>
            </a:r>
            <a:r>
              <a:rPr lang="en-US" sz="1200" dirty="0"/>
              <a:t>of Renters in Monticello Use Housing Choice Vouchers</a:t>
            </a:r>
          </a:p>
          <a:p>
            <a:pPr marL="177800" indent="-177800">
              <a:spcAft>
                <a:spcPts val="300"/>
              </a:spcAft>
              <a:buFont typeface="Wingdings" panose="05000000000000000000" pitchFamily="2" charset="2"/>
              <a:buChar char="§"/>
            </a:pPr>
            <a:r>
              <a:rPr lang="en-US" sz="1200" b="1" dirty="0"/>
              <a:t>37% </a:t>
            </a:r>
            <a:r>
              <a:rPr lang="en-US" sz="1200" dirty="0"/>
              <a:t>of Housing Choice Voucher Users in Sullivan County live in Monticello</a:t>
            </a:r>
          </a:p>
          <a:p>
            <a:endParaRPr lang="en-US" dirty="0"/>
          </a:p>
        </p:txBody>
      </p:sp>
      <p:sp>
        <p:nvSpPr>
          <p:cNvPr id="4" name="Slide Number Placeholder 3"/>
          <p:cNvSpPr>
            <a:spLocks noGrp="1"/>
          </p:cNvSpPr>
          <p:nvPr>
            <p:ph type="sldNum" sz="quarter" idx="10"/>
          </p:nvPr>
        </p:nvSpPr>
        <p:spPr/>
        <p:txBody>
          <a:bodyPr/>
          <a:lstStyle/>
          <a:p>
            <a:fld id="{80A7FFE5-6303-2A48-8E64-8E34E93A490E}" type="slidenum">
              <a:rPr lang="en-US" smtClean="0"/>
              <a:t>26</a:t>
            </a:fld>
            <a:endParaRPr lang="en-US"/>
          </a:p>
        </p:txBody>
      </p:sp>
    </p:spTree>
    <p:extLst>
      <p:ext uri="{BB962C8B-B14F-4D97-AF65-F5344CB8AC3E}">
        <p14:creationId xmlns:p14="http://schemas.microsoft.com/office/powerpoint/2010/main" val="3409282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indent="-177800">
              <a:spcAft>
                <a:spcPts val="300"/>
              </a:spcAft>
              <a:buFont typeface="Wingdings" panose="05000000000000000000" pitchFamily="2" charset="2"/>
              <a:buChar char="§"/>
            </a:pPr>
            <a:r>
              <a:rPr lang="en-US" sz="1200" b="1" dirty="0"/>
              <a:t>1,137</a:t>
            </a:r>
            <a:r>
              <a:rPr lang="en-US" sz="1200" dirty="0"/>
              <a:t> Households Using Housing Choice Vouchers in Sullivan County</a:t>
            </a:r>
          </a:p>
          <a:p>
            <a:pPr marL="177800" indent="-177800">
              <a:spcAft>
                <a:spcPts val="300"/>
              </a:spcAft>
              <a:buFont typeface="Wingdings" panose="05000000000000000000" pitchFamily="2" charset="2"/>
              <a:buChar char="§"/>
            </a:pPr>
            <a:r>
              <a:rPr lang="en-US" sz="1200" b="1" dirty="0"/>
              <a:t>421</a:t>
            </a:r>
            <a:r>
              <a:rPr lang="en-US" sz="1200" dirty="0"/>
              <a:t> Households Using Housing Choice Vouchers in Monticello</a:t>
            </a:r>
          </a:p>
          <a:p>
            <a:pPr marL="177800" indent="-177800">
              <a:spcAft>
                <a:spcPts val="300"/>
              </a:spcAft>
              <a:buFont typeface="Wingdings" panose="05000000000000000000" pitchFamily="2" charset="2"/>
              <a:buChar char="§"/>
            </a:pPr>
            <a:r>
              <a:rPr lang="en-US" sz="1200" b="1" dirty="0"/>
              <a:t>22% </a:t>
            </a:r>
            <a:r>
              <a:rPr lang="en-US" sz="1200" dirty="0"/>
              <a:t>of Renters in Monticello Use Housing Choice Vouchers</a:t>
            </a:r>
          </a:p>
          <a:p>
            <a:pPr marL="177800" indent="-177800">
              <a:spcAft>
                <a:spcPts val="300"/>
              </a:spcAft>
              <a:buFont typeface="Wingdings" panose="05000000000000000000" pitchFamily="2" charset="2"/>
              <a:buChar char="§"/>
            </a:pPr>
            <a:r>
              <a:rPr lang="en-US" sz="1200" b="1" dirty="0"/>
              <a:t>37% </a:t>
            </a:r>
            <a:r>
              <a:rPr lang="en-US" sz="1200" dirty="0"/>
              <a:t>of Housing Choice Voucher Users in Sullivan County live in Monticello</a:t>
            </a:r>
          </a:p>
          <a:p>
            <a:endParaRPr lang="en-US" dirty="0"/>
          </a:p>
        </p:txBody>
      </p:sp>
      <p:sp>
        <p:nvSpPr>
          <p:cNvPr id="4" name="Slide Number Placeholder 3"/>
          <p:cNvSpPr>
            <a:spLocks noGrp="1"/>
          </p:cNvSpPr>
          <p:nvPr>
            <p:ph type="sldNum" sz="quarter" idx="10"/>
          </p:nvPr>
        </p:nvSpPr>
        <p:spPr/>
        <p:txBody>
          <a:bodyPr/>
          <a:lstStyle/>
          <a:p>
            <a:fld id="{80A7FFE5-6303-2A48-8E64-8E34E93A490E}" type="slidenum">
              <a:rPr lang="en-US" smtClean="0"/>
              <a:t>27</a:t>
            </a:fld>
            <a:endParaRPr lang="en-US"/>
          </a:p>
        </p:txBody>
      </p:sp>
    </p:spTree>
    <p:extLst>
      <p:ext uri="{BB962C8B-B14F-4D97-AF65-F5344CB8AC3E}">
        <p14:creationId xmlns:p14="http://schemas.microsoft.com/office/powerpoint/2010/main" val="3407130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hlinkClick r:id="rId3"/>
              </a:rPr>
              <a:t>https://www.nytimes.com/2018/03/27/business/catskills-tourism.html</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0A7FFE5-6303-2A48-8E64-8E34E93A490E}" type="slidenum">
              <a:rPr lang="en-US" smtClean="0"/>
              <a:t>30</a:t>
            </a:fld>
            <a:endParaRPr lang="en-US"/>
          </a:p>
        </p:txBody>
      </p:sp>
    </p:spTree>
    <p:extLst>
      <p:ext uri="{BB962C8B-B14F-4D97-AF65-F5344CB8AC3E}">
        <p14:creationId xmlns:p14="http://schemas.microsoft.com/office/powerpoint/2010/main" val="3409282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9B3B38-A9A6-4DCF-8CBD-E550158FD054}" type="slidenum">
              <a:rPr lang="en-US" smtClean="0"/>
              <a:pPr/>
              <a:t>35</a:t>
            </a:fld>
            <a:endParaRPr lang="en-US"/>
          </a:p>
        </p:txBody>
      </p:sp>
    </p:spTree>
    <p:extLst>
      <p:ext uri="{BB962C8B-B14F-4D97-AF65-F5344CB8AC3E}">
        <p14:creationId xmlns:p14="http://schemas.microsoft.com/office/powerpoint/2010/main" val="2325571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9B3B38-A9A6-4DCF-8CBD-E550158FD054}" type="slidenum">
              <a:rPr lang="en-US" smtClean="0"/>
              <a:pPr/>
              <a:t>36</a:t>
            </a:fld>
            <a:endParaRPr lang="en-US"/>
          </a:p>
        </p:txBody>
      </p:sp>
    </p:spTree>
    <p:extLst>
      <p:ext uri="{BB962C8B-B14F-4D97-AF65-F5344CB8AC3E}">
        <p14:creationId xmlns:p14="http://schemas.microsoft.com/office/powerpoint/2010/main" val="3107992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9B3B38-A9A6-4DCF-8CBD-E550158FD054}" type="slidenum">
              <a:rPr lang="en-US" smtClean="0"/>
              <a:pPr/>
              <a:t>37</a:t>
            </a:fld>
            <a:endParaRPr lang="en-US"/>
          </a:p>
        </p:txBody>
      </p:sp>
    </p:spTree>
    <p:extLst>
      <p:ext uri="{BB962C8B-B14F-4D97-AF65-F5344CB8AC3E}">
        <p14:creationId xmlns:p14="http://schemas.microsoft.com/office/powerpoint/2010/main" val="1896819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9B3B38-A9A6-4DCF-8CBD-E550158FD0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04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r>
              <a:rPr lang="en-US"/>
              <a:t>I have been working in this field for 20 years and I have seen many things change:</a:t>
            </a:r>
            <a:endParaRPr/>
          </a:p>
          <a:p>
            <a:endParaRPr/>
          </a:p>
          <a:p>
            <a:pPr marL="232943" indent="-232943">
              <a:buClr>
                <a:schemeClr val="dk1"/>
              </a:buClr>
              <a:buSzPts val="1200"/>
              <a:buFont typeface="Calibri"/>
              <a:buAutoNum type="arabicPeriod"/>
            </a:pPr>
            <a:r>
              <a:rPr lang="en-US"/>
              <a:t>No longer waiting for market to catch up</a:t>
            </a:r>
            <a:endParaRPr/>
          </a:p>
          <a:p>
            <a:pPr marL="232943" indent="-232943">
              <a:buClr>
                <a:schemeClr val="dk1"/>
              </a:buClr>
              <a:buSzPts val="1200"/>
              <a:buFont typeface="Calibri"/>
              <a:buAutoNum type="arabicPeriod"/>
            </a:pPr>
            <a:r>
              <a:rPr lang="en-US"/>
              <a:t>No longer saying this is not government’s problem – owners need to fix this</a:t>
            </a:r>
            <a:endParaRPr/>
          </a:p>
          <a:p>
            <a:pPr marL="232943" indent="-232943">
              <a:buClr>
                <a:schemeClr val="dk1"/>
              </a:buClr>
              <a:buSzPts val="1200"/>
              <a:buFont typeface="Calibri"/>
              <a:buAutoNum type="arabicPeriod"/>
            </a:pPr>
            <a:r>
              <a:rPr lang="en-US"/>
              <a:t>No longer crying out about property rights – I have right to extend my fist only as far as your nose</a:t>
            </a:r>
            <a:endParaRPr/>
          </a:p>
          <a:p>
            <a:pPr marL="232943" indent="-232943">
              <a:buClr>
                <a:schemeClr val="dk1"/>
              </a:buClr>
              <a:buSzPts val="1200"/>
              <a:buFont typeface="Calibri"/>
              <a:buAutoNum type="arabicPeriod"/>
            </a:pPr>
            <a:r>
              <a:rPr lang="en-US"/>
              <a:t>No longer underestimating the importance of code enforcement</a:t>
            </a:r>
            <a:endParaRPr/>
          </a:p>
          <a:p>
            <a:endParaRPr/>
          </a:p>
        </p:txBody>
      </p:sp>
      <p:sp>
        <p:nvSpPr>
          <p:cNvPr id="98" name="Google Shape;98;p2: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fld id="{00000000-1234-1234-1234-123412341234}" type="slidenum">
              <a:rPr lang="en-US"/>
              <a:pPr/>
              <a:t>2</a:t>
            </a:fld>
            <a:endParaRPr/>
          </a:p>
        </p:txBody>
      </p:sp>
    </p:spTree>
    <p:extLst>
      <p:ext uri="{BB962C8B-B14F-4D97-AF65-F5344CB8AC3E}">
        <p14:creationId xmlns:p14="http://schemas.microsoft.com/office/powerpoint/2010/main" val="28530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9B3B38-A9A6-4DCF-8CBD-E550158FD054}" type="slidenum">
              <a:rPr lang="en-US" smtClean="0"/>
              <a:pPr/>
              <a:t>39</a:t>
            </a:fld>
            <a:endParaRPr lang="en-US"/>
          </a:p>
        </p:txBody>
      </p:sp>
    </p:spTree>
    <p:extLst>
      <p:ext uri="{BB962C8B-B14F-4D97-AF65-F5344CB8AC3E}">
        <p14:creationId xmlns:p14="http://schemas.microsoft.com/office/powerpoint/2010/main" val="1636647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410">
              <a:defRPr/>
            </a:pPr>
            <a:r>
              <a:rPr lang="en-US" dirty="0"/>
              <a:t>The table on the left breaks down the problem properties by their recorded land use. Just under half are single-family residential, while the rest are a mix of multifamily, commercial, and industrial properties. The table on the right shows that they are located in every type of MVA market.</a:t>
            </a:r>
          </a:p>
          <a:p>
            <a:endParaRPr lang="en-US" dirty="0"/>
          </a:p>
        </p:txBody>
      </p:sp>
      <p:sp>
        <p:nvSpPr>
          <p:cNvPr id="4" name="Slide Number Placeholder 3"/>
          <p:cNvSpPr>
            <a:spLocks noGrp="1"/>
          </p:cNvSpPr>
          <p:nvPr>
            <p:ph type="sldNum" sz="quarter" idx="5"/>
          </p:nvPr>
        </p:nvSpPr>
        <p:spPr/>
        <p:txBody>
          <a:bodyPr/>
          <a:lstStyle/>
          <a:p>
            <a:fld id="{309B3B38-A9A6-4DCF-8CBD-E550158FD054}" type="slidenum">
              <a:rPr lang="en-US" smtClean="0"/>
              <a:pPr/>
              <a:t>40</a:t>
            </a:fld>
            <a:endParaRPr lang="en-US"/>
          </a:p>
        </p:txBody>
      </p:sp>
    </p:spTree>
    <p:extLst>
      <p:ext uri="{BB962C8B-B14F-4D97-AF65-F5344CB8AC3E}">
        <p14:creationId xmlns:p14="http://schemas.microsoft.com/office/powerpoint/2010/main" val="2991178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also essential that you understand what types of real estate markets you have in various neighborhoods and tailor your actions to those markets.  We mapped different types of markets across the county.  In some markets, for example, conservatorship will work.  There is sufficient value in a property that a neighbor could fix up the property and recover their investment through rental or sale.  This is not true of a very weak market with extremely low values and demand.</a:t>
            </a:r>
          </a:p>
          <a:p>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9B3B38-A9A6-4DCF-8CBD-E550158FD0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2308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A7FFE5-6303-2A48-8E64-8E34E93A490E}" type="slidenum">
              <a:rPr lang="en-US" smtClean="0"/>
              <a:t>47</a:t>
            </a:fld>
            <a:endParaRPr lang="en-US"/>
          </a:p>
        </p:txBody>
      </p:sp>
    </p:spTree>
    <p:extLst>
      <p:ext uri="{BB962C8B-B14F-4D97-AF65-F5344CB8AC3E}">
        <p14:creationId xmlns:p14="http://schemas.microsoft.com/office/powerpoint/2010/main" val="668356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A7FFE5-6303-2A48-8E64-8E34E93A490E}" type="slidenum">
              <a:rPr lang="en-US" smtClean="0"/>
              <a:t>48</a:t>
            </a:fld>
            <a:endParaRPr lang="en-US"/>
          </a:p>
        </p:txBody>
      </p:sp>
    </p:spTree>
    <p:extLst>
      <p:ext uri="{BB962C8B-B14F-4D97-AF65-F5344CB8AC3E}">
        <p14:creationId xmlns:p14="http://schemas.microsoft.com/office/powerpoint/2010/main" val="772370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47410" rtl="0" eaLnBrk="1" fontAlgn="auto" latinLnBrk="0" hangingPunct="1">
              <a:lnSpc>
                <a:spcPct val="100000"/>
              </a:lnSpc>
              <a:spcBef>
                <a:spcPts val="0"/>
              </a:spcBef>
              <a:spcAft>
                <a:spcPts val="0"/>
              </a:spcAft>
              <a:buClrTx/>
              <a:buSzTx/>
              <a:buFontTx/>
              <a:buNone/>
              <a:tabLst/>
              <a:defRPr/>
            </a:pPr>
            <a:fld id="{007BDD5B-693A-4741-A222-E45418EC3FB5}" type="slidenum">
              <a:rPr kumimoji="0" lang="en-US" sz="19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47410" rtl="0" eaLnBrk="1" fontAlgn="auto" latinLnBrk="0" hangingPunct="1">
                <a:lnSpc>
                  <a:spcPct val="100000"/>
                </a:lnSpc>
                <a:spcBef>
                  <a:spcPts val="0"/>
                </a:spcBef>
                <a:spcAft>
                  <a:spcPts val="0"/>
                </a:spcAft>
                <a:buClrTx/>
                <a:buSzTx/>
                <a:buFontTx/>
                <a:buNone/>
                <a:tabLst/>
                <a:defRPr/>
              </a:pPr>
              <a:t>3</a:t>
            </a:fld>
            <a:endParaRPr kumimoji="0" lang="en-US" sz="19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620219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Northampton</a:t>
            </a:r>
            <a:r>
              <a:rPr lang="en-US" baseline="0" dirty="0"/>
              <a:t> County Pennsylvania contains 38 municipalities</a:t>
            </a:r>
          </a:p>
          <a:p>
            <a:r>
              <a:rPr lang="en-US" baseline="0" dirty="0"/>
              <a:t> 2 Cities</a:t>
            </a:r>
          </a:p>
          <a:p>
            <a:r>
              <a:rPr lang="en-US" baseline="0" dirty="0"/>
              <a:t>17 Townships</a:t>
            </a:r>
          </a:p>
          <a:p>
            <a:r>
              <a:rPr lang="en-US" baseline="0" dirty="0"/>
              <a:t>19 Boroughs</a:t>
            </a:r>
          </a:p>
          <a:p>
            <a:r>
              <a:rPr lang="en-US" baseline="0" dirty="0"/>
              <a:t>has a population of ~300K </a:t>
            </a:r>
            <a:endParaRPr lang="en-US" dirty="0"/>
          </a:p>
        </p:txBody>
      </p:sp>
      <p:sp>
        <p:nvSpPr>
          <p:cNvPr id="4" name="Slide Number Placeholder 3"/>
          <p:cNvSpPr>
            <a:spLocks noGrp="1"/>
          </p:cNvSpPr>
          <p:nvPr>
            <p:ph type="sldNum" sz="quarter" idx="10"/>
          </p:nvPr>
        </p:nvSpPr>
        <p:spPr/>
        <p:txBody>
          <a:bodyPr/>
          <a:lstStyle/>
          <a:p>
            <a:fld id="{0E1DB0FF-7D5E-4FD9-9C8E-44E92C76D644}" type="slidenum">
              <a:rPr lang="en-US" smtClean="0"/>
              <a:t>5</a:t>
            </a:fld>
            <a:endParaRPr lang="en-US"/>
          </a:p>
        </p:txBody>
      </p:sp>
    </p:spTree>
    <p:extLst>
      <p:ext uri="{BB962C8B-B14F-4D97-AF65-F5344CB8AC3E}">
        <p14:creationId xmlns:p14="http://schemas.microsoft.com/office/powerpoint/2010/main" val="584835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0" dirty="0">
                <a:solidFill>
                  <a:schemeClr val="tx1"/>
                </a:solidFill>
              </a:rPr>
              <a:t>The Slate Belt is the northern-most part of Northampton County, Pennsylvania, that includes 10 municipalities: the boroughs of Bangor, East Bangor, Pen </a:t>
            </a:r>
            <a:r>
              <a:rPr lang="en-US" sz="1200" spc="0" dirty="0" err="1">
                <a:solidFill>
                  <a:schemeClr val="tx1"/>
                </a:solidFill>
              </a:rPr>
              <a:t>Argyl</a:t>
            </a:r>
            <a:r>
              <a:rPr lang="en-US" sz="1200" spc="0" dirty="0">
                <a:solidFill>
                  <a:schemeClr val="tx1"/>
                </a:solidFill>
              </a:rPr>
              <a:t>, Portland, Wind Gap, and </a:t>
            </a:r>
            <a:r>
              <a:rPr lang="en-US" sz="1200" spc="0" dirty="0" err="1">
                <a:solidFill>
                  <a:schemeClr val="tx1"/>
                </a:solidFill>
              </a:rPr>
              <a:t>Roseto</a:t>
            </a:r>
            <a:r>
              <a:rPr lang="en-US" sz="1200" spc="0" dirty="0">
                <a:solidFill>
                  <a:schemeClr val="tx1"/>
                </a:solidFill>
              </a:rPr>
              <a:t> and the townships of Upper Mt. Bethel, Lower Mt. Bethel, Washington, and Plainfield. It is bordered by Monroe County to the north and the Delaware River and New Jersey to the east. It is bordered to the north by Interstate 80 and the west by State Route 33, which provides tremendous opportunity to capitalize on the cars and trucks that currently pass through without stopping. The Slate Belt is served by two school districts: Bangor Area School District and Pen </a:t>
            </a:r>
            <a:r>
              <a:rPr lang="en-US" sz="1200" spc="0" dirty="0" err="1">
                <a:solidFill>
                  <a:schemeClr val="tx1"/>
                </a:solidFill>
              </a:rPr>
              <a:t>Argyl</a:t>
            </a:r>
            <a:r>
              <a:rPr lang="en-US" sz="1200" spc="0" dirty="0">
                <a:solidFill>
                  <a:schemeClr val="tx1"/>
                </a:solidFill>
              </a:rPr>
              <a:t> Area School District. </a:t>
            </a:r>
          </a:p>
          <a:p>
            <a:endParaRPr lang="en-US" dirty="0"/>
          </a:p>
        </p:txBody>
      </p:sp>
      <p:sp>
        <p:nvSpPr>
          <p:cNvPr id="4" name="Slide Number Placeholder 3"/>
          <p:cNvSpPr>
            <a:spLocks noGrp="1"/>
          </p:cNvSpPr>
          <p:nvPr>
            <p:ph type="sldNum" sz="quarter" idx="10"/>
          </p:nvPr>
        </p:nvSpPr>
        <p:spPr/>
        <p:txBody>
          <a:bodyPr/>
          <a:lstStyle/>
          <a:p>
            <a:fld id="{0E1DB0FF-7D5E-4FD9-9C8E-44E92C76D644}" type="slidenum">
              <a:rPr lang="en-US" smtClean="0"/>
              <a:t>7</a:t>
            </a:fld>
            <a:endParaRPr lang="en-US"/>
          </a:p>
        </p:txBody>
      </p:sp>
    </p:spTree>
    <p:extLst>
      <p:ext uri="{BB962C8B-B14F-4D97-AF65-F5344CB8AC3E}">
        <p14:creationId xmlns:p14="http://schemas.microsoft.com/office/powerpoint/2010/main" val="2347165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Slate Belt’s rolling hills and fertile land were first home to farmers, but agriculture gave way to slate production after the discovery of the Martinsburg Formation in 1836. Quarries were mined across the region due to the high quality and malleability of the slate. </a:t>
            </a:r>
          </a:p>
          <a:p>
            <a:endParaRPr lang="en-US" sz="1200" dirty="0"/>
          </a:p>
          <a:p>
            <a:r>
              <a:rPr lang="en-US" sz="1200" dirty="0"/>
              <a:t>Immigrants from Wales, England, Germany, and Italy soon followed, drawn by jobs and opportunity. These immigrants remained, their traditions eventually overlapping and melding to create a vibrant culture that is the heart of the Slate Belt. </a:t>
            </a:r>
          </a:p>
          <a:p>
            <a:endParaRPr lang="en-US" sz="1200" dirty="0"/>
          </a:p>
          <a:p>
            <a:r>
              <a:rPr lang="en-US" sz="1200" dirty="0"/>
              <a:t>The turn of the 19th century brought the decline of the slate industry as the highest quality slate in the region was running out at the same time as slate was facing competition from new materials. In the face of this economic challenge, the people of the Slate Belt turned their energy to the silk and, later, apparel industries that brought new jobs and stability to the region. </a:t>
            </a:r>
          </a:p>
          <a:p>
            <a:endParaRPr lang="en-US" sz="1200" dirty="0"/>
          </a:p>
          <a:p>
            <a:r>
              <a:rPr lang="en-US" sz="1200" dirty="0"/>
              <a:t>However, by the end of the 1980s, the textile industry had left the region, leaving the community to reinvent itself yet again. Since that time, more and more residents are finding work outside of the Slate Belt and commuting to other parts of the Lehigh Valley, the Poconos, and even to New York City. A 2008 study from Lafayette College Technology Clinic titled “Intelligent Development of the Slate Belt” states that 76.6% of Slate Belt residents work outside of the towns in which they live. This has changed the fabric of the community. </a:t>
            </a:r>
          </a:p>
          <a:p>
            <a:endParaRPr lang="en-US" dirty="0"/>
          </a:p>
        </p:txBody>
      </p:sp>
      <p:sp>
        <p:nvSpPr>
          <p:cNvPr id="4" name="Slide Number Placeholder 3"/>
          <p:cNvSpPr>
            <a:spLocks noGrp="1"/>
          </p:cNvSpPr>
          <p:nvPr>
            <p:ph type="sldNum" sz="quarter" idx="10"/>
          </p:nvPr>
        </p:nvSpPr>
        <p:spPr/>
        <p:txBody>
          <a:bodyPr/>
          <a:lstStyle/>
          <a:p>
            <a:fld id="{0E1DB0FF-7D5E-4FD9-9C8E-44E92C76D644}" type="slidenum">
              <a:rPr lang="en-US" smtClean="0"/>
              <a:t>9</a:t>
            </a:fld>
            <a:endParaRPr lang="en-US"/>
          </a:p>
        </p:txBody>
      </p:sp>
    </p:spTree>
    <p:extLst>
      <p:ext uri="{BB962C8B-B14F-4D97-AF65-F5344CB8AC3E}">
        <p14:creationId xmlns:p14="http://schemas.microsoft.com/office/powerpoint/2010/main" val="3248435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Slate Belt has many assets, including a rich cultural history, the potential for eco-tourism due to gorgeous natural features (including trailhead access to the Appalachian Trail and Rails to Trail and access to the Delaware River for kayak, canoe and raft trips, which end in Portland), recreational facilities, walkable business districts, historic architectural structures, the potential for industrial parks, close proximity to major urban centers, and access to major thoroughfares. These assets provide a solid framework from which to strengthen the Slate Belt through community and economic development, as well as growth. </a:t>
            </a:r>
          </a:p>
          <a:p>
            <a:endParaRPr lang="en-US" dirty="0"/>
          </a:p>
        </p:txBody>
      </p:sp>
      <p:sp>
        <p:nvSpPr>
          <p:cNvPr id="4" name="Slide Number Placeholder 3"/>
          <p:cNvSpPr>
            <a:spLocks noGrp="1"/>
          </p:cNvSpPr>
          <p:nvPr>
            <p:ph type="sldNum" sz="quarter" idx="10"/>
          </p:nvPr>
        </p:nvSpPr>
        <p:spPr/>
        <p:txBody>
          <a:bodyPr/>
          <a:lstStyle/>
          <a:p>
            <a:fld id="{0E1DB0FF-7D5E-4FD9-9C8E-44E92C76D644}" type="slidenum">
              <a:rPr lang="en-US" smtClean="0"/>
              <a:t>10</a:t>
            </a:fld>
            <a:endParaRPr lang="en-US"/>
          </a:p>
        </p:txBody>
      </p:sp>
    </p:spTree>
    <p:extLst>
      <p:ext uri="{BB962C8B-B14F-4D97-AF65-F5344CB8AC3E}">
        <p14:creationId xmlns:p14="http://schemas.microsoft.com/office/powerpoint/2010/main" val="205780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Population of about 36K</a:t>
            </a:r>
          </a:p>
          <a:p>
            <a:r>
              <a:rPr lang="en-US" dirty="0"/>
              <a:t>Poverty rate among the Boroughs is more than double the county average of 9.8%</a:t>
            </a:r>
          </a:p>
        </p:txBody>
      </p:sp>
      <p:sp>
        <p:nvSpPr>
          <p:cNvPr id="4" name="Slide Number Placeholder 3"/>
          <p:cNvSpPr>
            <a:spLocks noGrp="1"/>
          </p:cNvSpPr>
          <p:nvPr>
            <p:ph type="sldNum" sz="quarter" idx="10"/>
          </p:nvPr>
        </p:nvSpPr>
        <p:spPr/>
        <p:txBody>
          <a:bodyPr/>
          <a:lstStyle/>
          <a:p>
            <a:fld id="{0E1DB0FF-7D5E-4FD9-9C8E-44E92C76D644}" type="slidenum">
              <a:rPr lang="en-US" smtClean="0"/>
              <a:t>11</a:t>
            </a:fld>
            <a:endParaRPr lang="en-US"/>
          </a:p>
        </p:txBody>
      </p:sp>
    </p:spTree>
    <p:extLst>
      <p:ext uri="{BB962C8B-B14F-4D97-AF65-F5344CB8AC3E}">
        <p14:creationId xmlns:p14="http://schemas.microsoft.com/office/powerpoint/2010/main" val="2613358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Northampton County, 33.8% of homeowners with a mortgage paid more than 30% of their household income for housing. All four boroughs have a higher incidence than the county of homeowners with a mortgage who are housing cost burdened: Bangor, 39.4%; Pen </a:t>
            </a:r>
            <a:r>
              <a:rPr lang="en-US" sz="1200" dirty="0" err="1"/>
              <a:t>Argyl</a:t>
            </a:r>
            <a:r>
              <a:rPr lang="en-US" sz="1200" dirty="0"/>
              <a:t>, 41%; Portland, 75.5%; and Wind Gap, 38.1%.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Northampton County, 53.7% of renters pay more than 30% of their household income for housing. Two of four the boroughs have a higher incidence of renters who are housing cost burdened: Bangor, 59.1%; Pen </a:t>
            </a:r>
            <a:r>
              <a:rPr lang="en-US" sz="1200" dirty="0" err="1"/>
              <a:t>Argyl</a:t>
            </a:r>
            <a:r>
              <a:rPr lang="en-US" sz="1200" dirty="0"/>
              <a:t>, 37.1%; Portland, 44.2%; and Wind Gap, 62.3%.</a:t>
            </a:r>
          </a:p>
          <a:p>
            <a:endParaRPr lang="en-US" dirty="0"/>
          </a:p>
        </p:txBody>
      </p:sp>
      <p:sp>
        <p:nvSpPr>
          <p:cNvPr id="4" name="Slide Number Placeholder 3"/>
          <p:cNvSpPr>
            <a:spLocks noGrp="1"/>
          </p:cNvSpPr>
          <p:nvPr>
            <p:ph type="sldNum" sz="quarter" idx="10"/>
          </p:nvPr>
        </p:nvSpPr>
        <p:spPr/>
        <p:txBody>
          <a:bodyPr/>
          <a:lstStyle/>
          <a:p>
            <a:fld id="{0E1DB0FF-7D5E-4FD9-9C8E-44E92C76D644}" type="slidenum">
              <a:rPr lang="en-US" smtClean="0"/>
              <a:t>13</a:t>
            </a:fld>
            <a:endParaRPr lang="en-US"/>
          </a:p>
        </p:txBody>
      </p:sp>
    </p:spTree>
    <p:extLst>
      <p:ext uri="{BB962C8B-B14F-4D97-AF65-F5344CB8AC3E}">
        <p14:creationId xmlns:p14="http://schemas.microsoft.com/office/powerpoint/2010/main" val="1881202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2E61B1-185E-8E4C-B8E0-B4E6D8B15236}"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9B509-6145-EC41-8549-094F730B9775}" type="slidenum">
              <a:rPr lang="en-US" smtClean="0"/>
              <a:t>‹#›</a:t>
            </a:fld>
            <a:endParaRPr lang="en-US"/>
          </a:p>
        </p:txBody>
      </p:sp>
    </p:spTree>
    <p:extLst>
      <p:ext uri="{BB962C8B-B14F-4D97-AF65-F5344CB8AC3E}">
        <p14:creationId xmlns:p14="http://schemas.microsoft.com/office/powerpoint/2010/main" val="2228317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2E61B1-185E-8E4C-B8E0-B4E6D8B15236}"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9B509-6145-EC41-8549-094F730B9775}" type="slidenum">
              <a:rPr lang="en-US" smtClean="0"/>
              <a:t>‹#›</a:t>
            </a:fld>
            <a:endParaRPr lang="en-US"/>
          </a:p>
        </p:txBody>
      </p:sp>
    </p:spTree>
    <p:extLst>
      <p:ext uri="{BB962C8B-B14F-4D97-AF65-F5344CB8AC3E}">
        <p14:creationId xmlns:p14="http://schemas.microsoft.com/office/powerpoint/2010/main" val="1505352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2E61B1-185E-8E4C-B8E0-B4E6D8B15236}"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9B509-6145-EC41-8549-094F730B9775}" type="slidenum">
              <a:rPr lang="en-US" smtClean="0"/>
              <a:t>‹#›</a:t>
            </a:fld>
            <a:endParaRPr lang="en-US"/>
          </a:p>
        </p:txBody>
      </p:sp>
    </p:spTree>
    <p:extLst>
      <p:ext uri="{BB962C8B-B14F-4D97-AF65-F5344CB8AC3E}">
        <p14:creationId xmlns:p14="http://schemas.microsoft.com/office/powerpoint/2010/main" val="3416663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multi-imag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33800" y="-2438400"/>
            <a:ext cx="6096000" cy="6096000"/>
          </a:xfrm>
          <a:prstGeom prst="rect">
            <a:avLst/>
          </a:prstGeom>
        </p:spPr>
      </p:pic>
      <p:sp>
        <p:nvSpPr>
          <p:cNvPr id="8" name="Rectangle 7"/>
          <p:cNvSpPr/>
          <p:nvPr userDrawn="1"/>
        </p:nvSpPr>
        <p:spPr>
          <a:xfrm>
            <a:off x="576072" y="5029200"/>
            <a:ext cx="1828800" cy="45720"/>
          </a:xfrm>
          <a:prstGeom prst="rect">
            <a:avLst/>
          </a:prstGeom>
          <a:solidFill>
            <a:srgbClr val="DE6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p:cNvSpPr>
            <a:spLocks noGrp="1"/>
          </p:cNvSpPr>
          <p:nvPr>
            <p:ph type="body" idx="11"/>
          </p:nvPr>
        </p:nvSpPr>
        <p:spPr>
          <a:xfrm>
            <a:off x="457200" y="5257800"/>
            <a:ext cx="8229600" cy="1554162"/>
          </a:xfrm>
          <a:prstGeom prst="rect">
            <a:avLst/>
          </a:prstGeom>
        </p:spPr>
        <p:txBody>
          <a:bodyPr anchor="t"/>
          <a:lstStyle>
            <a:lvl1pPr marL="0" indent="0">
              <a:buNone/>
              <a:defRPr sz="2200" b="0">
                <a:solidFill>
                  <a:srgbClr val="4E4E4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p:cNvSpPr>
            <a:spLocks noGrp="1"/>
          </p:cNvSpPr>
          <p:nvPr>
            <p:ph type="body" idx="10"/>
          </p:nvPr>
        </p:nvSpPr>
        <p:spPr>
          <a:xfrm>
            <a:off x="457200" y="3352800"/>
            <a:ext cx="8229600" cy="1554162"/>
          </a:xfrm>
          <a:prstGeom prst="rect">
            <a:avLst/>
          </a:prstGeom>
        </p:spPr>
        <p:txBody>
          <a:bodyPr anchor="b"/>
          <a:lstStyle>
            <a:lvl1pPr marL="0" indent="0">
              <a:buNone/>
              <a:defRPr sz="3500" b="1">
                <a:solidFill>
                  <a:srgbClr val="4E4E4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33031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txBox="1">
            <a:spLocks/>
          </p:cNvSpPr>
          <p:nvPr userDrawn="1"/>
        </p:nvSpPr>
        <p:spPr>
          <a:xfrm>
            <a:off x="609600" y="228600"/>
            <a:ext cx="8229600" cy="715962"/>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bg1"/>
              </a:solidFill>
              <a:effectLst/>
              <a:uLnTx/>
              <a:uFillTx/>
              <a:latin typeface="+mj-lt"/>
              <a:ea typeface="+mj-ea"/>
              <a:cs typeface="+mj-cs"/>
            </a:endParaRPr>
          </a:p>
        </p:txBody>
      </p:sp>
      <p:sp>
        <p:nvSpPr>
          <p:cNvPr id="9"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9398D6-9C74-4A1D-98D2-7B58A2AA6CBD}" type="slidenum">
              <a:rPr lang="en-US" smtClean="0"/>
              <a:pPr/>
              <a:t>‹#›</a:t>
            </a:fld>
            <a:endParaRPr lang="en-US" dirty="0"/>
          </a:p>
        </p:txBody>
      </p:sp>
    </p:spTree>
    <p:extLst>
      <p:ext uri="{BB962C8B-B14F-4D97-AF65-F5344CB8AC3E}">
        <p14:creationId xmlns:p14="http://schemas.microsoft.com/office/powerpoint/2010/main" val="843082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B9398D6-9C74-4A1D-98D2-7B58A2AA6CBD}" type="slidenum">
              <a:rPr lang="en-US" smtClean="0"/>
              <a:pPr/>
              <a:t>‹#›</a:t>
            </a:fld>
            <a:endParaRPr lang="en-US" dirty="0"/>
          </a:p>
        </p:txBody>
      </p:sp>
    </p:spTree>
    <p:extLst>
      <p:ext uri="{BB962C8B-B14F-4D97-AF65-F5344CB8AC3E}">
        <p14:creationId xmlns:p14="http://schemas.microsoft.com/office/powerpoint/2010/main" val="1039743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E4E4E"/>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143000"/>
            <a:ext cx="4038600" cy="4525963"/>
          </a:xfr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43000"/>
            <a:ext cx="4038600" cy="4525963"/>
          </a:xfrm>
        </p:spPr>
        <p:txBody>
          <a:bodyPr/>
          <a:lstStyle>
            <a:lvl1pPr>
              <a:defRPr sz="2600"/>
            </a:lvl1pPr>
            <a:lvl2pPr>
              <a:defRPr sz="24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Placeholder 1"/>
          <p:cNvSpPr txBox="1">
            <a:spLocks/>
          </p:cNvSpPr>
          <p:nvPr userDrawn="1"/>
        </p:nvSpPr>
        <p:spPr>
          <a:xfrm>
            <a:off x="609600" y="228600"/>
            <a:ext cx="8229600" cy="715962"/>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bg1"/>
              </a:solidFill>
              <a:effectLst/>
              <a:uLnTx/>
              <a:uFillTx/>
              <a:latin typeface="+mj-lt"/>
              <a:ea typeface="+mj-ea"/>
              <a:cs typeface="+mj-cs"/>
            </a:endParaRP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9398D6-9C74-4A1D-98D2-7B58A2AA6CBD}" type="slidenum">
              <a:rPr lang="en-US" smtClean="0"/>
              <a:pPr/>
              <a:t>‹#›</a:t>
            </a:fld>
            <a:endParaRPr lang="en-US" dirty="0"/>
          </a:p>
        </p:txBody>
      </p:sp>
    </p:spTree>
    <p:extLst>
      <p:ext uri="{BB962C8B-B14F-4D97-AF65-F5344CB8AC3E}">
        <p14:creationId xmlns:p14="http://schemas.microsoft.com/office/powerpoint/2010/main" val="3241650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56323" name="Rectangle 3"/>
          <p:cNvSpPr>
            <a:spLocks noGrp="1" noChangeArrowheads="1"/>
          </p:cNvSpPr>
          <p:nvPr>
            <p:ph type="subTitle" idx="1"/>
          </p:nvPr>
        </p:nvSpPr>
        <p:spPr>
          <a:xfrm>
            <a:off x="1371600" y="3886200"/>
            <a:ext cx="6400800" cy="1752600"/>
          </a:xfrm>
        </p:spPr>
        <p:txBody>
          <a:bodyPr/>
          <a:lstStyle>
            <a:lvl1pPr marL="0" indent="0" algn="ctr">
              <a:defRPr/>
            </a:lvl1pPr>
          </a:lstStyle>
          <a:p>
            <a:r>
              <a:rPr lang="en-US"/>
              <a:t>Click to edit Master subtitle style</a:t>
            </a:r>
          </a:p>
        </p:txBody>
      </p:sp>
      <p:sp>
        <p:nvSpPr>
          <p:cNvPr id="4"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26BF225-FCCD-4A6B-BF87-CE4B7FD5AC1F}" type="slidenum">
              <a:rPr lang="en-US"/>
              <a:pPr>
                <a:defRPr/>
              </a:pPr>
              <a:t>‹#›</a:t>
            </a:fld>
            <a:endParaRPr lang="en-US" dirty="0"/>
          </a:p>
        </p:txBody>
      </p:sp>
    </p:spTree>
    <p:extLst>
      <p:ext uri="{BB962C8B-B14F-4D97-AF65-F5344CB8AC3E}">
        <p14:creationId xmlns:p14="http://schemas.microsoft.com/office/powerpoint/2010/main" val="2123888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039302FE-07A5-4B4E-84D0-9D2DB9A01D03}" type="slidenum">
              <a:rPr lang="en-US"/>
              <a:pPr>
                <a:defRPr/>
              </a:pPr>
              <a:t>‹#›</a:t>
            </a:fld>
            <a:endParaRPr lang="en-US" dirty="0"/>
          </a:p>
        </p:txBody>
      </p:sp>
    </p:spTree>
    <p:extLst>
      <p:ext uri="{BB962C8B-B14F-4D97-AF65-F5344CB8AC3E}">
        <p14:creationId xmlns:p14="http://schemas.microsoft.com/office/powerpoint/2010/main" val="3796586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5E7E133-A678-466D-B7B1-9037D9606A6A}" type="datetimeFigureOut">
              <a:rPr lang="en-US" smtClean="0"/>
              <a:pPr/>
              <a:t>9/25/2019</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6B9398D6-9C74-4A1D-98D2-7B58A2AA6CBD}" type="slidenum">
              <a:rPr lang="en-US" smtClean="0"/>
              <a:pPr/>
              <a:t>‹#›</a:t>
            </a:fld>
            <a:endParaRPr lang="en-US" dirty="0"/>
          </a:p>
        </p:txBody>
      </p:sp>
    </p:spTree>
    <p:extLst>
      <p:ext uri="{BB962C8B-B14F-4D97-AF65-F5344CB8AC3E}">
        <p14:creationId xmlns:p14="http://schemas.microsoft.com/office/powerpoint/2010/main" val="2149929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D0A77C3D-0355-4FDB-974C-EFC3E9B81F4F}" type="slidenum">
              <a:rPr lang="en-US"/>
              <a:pPr/>
              <a:t>‹#›</a:t>
            </a:fld>
            <a:endParaRPr lang="en-US" dirty="0"/>
          </a:p>
        </p:txBody>
      </p:sp>
    </p:spTree>
    <p:extLst>
      <p:ext uri="{BB962C8B-B14F-4D97-AF65-F5344CB8AC3E}">
        <p14:creationId xmlns:p14="http://schemas.microsoft.com/office/powerpoint/2010/main" val="946220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2E61B1-185E-8E4C-B8E0-B4E6D8B15236}"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9B509-6145-EC41-8549-094F730B9775}" type="slidenum">
              <a:rPr lang="en-US" smtClean="0"/>
              <a:t>‹#›</a:t>
            </a:fld>
            <a:endParaRPr lang="en-US"/>
          </a:p>
        </p:txBody>
      </p:sp>
    </p:spTree>
    <p:extLst>
      <p:ext uri="{BB962C8B-B14F-4D97-AF65-F5344CB8AC3E}">
        <p14:creationId xmlns:p14="http://schemas.microsoft.com/office/powerpoint/2010/main" val="2440258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light gray)">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2400" y="-1143000"/>
            <a:ext cx="6096000" cy="609600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248400"/>
            <a:ext cx="1667435" cy="457200"/>
          </a:xfrm>
          <a:prstGeom prst="rect">
            <a:avLst/>
          </a:prstGeom>
        </p:spPr>
      </p:pic>
      <p:sp>
        <p:nvSpPr>
          <p:cNvPr id="15" name="Rectangle 14"/>
          <p:cNvSpPr/>
          <p:nvPr userDrawn="1"/>
        </p:nvSpPr>
        <p:spPr>
          <a:xfrm>
            <a:off x="576072" y="3505200"/>
            <a:ext cx="1828800" cy="45720"/>
          </a:xfrm>
          <a:prstGeom prst="rect">
            <a:avLst/>
          </a:prstGeom>
          <a:solidFill>
            <a:srgbClr val="DE6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dirty="0"/>
          </a:p>
        </p:txBody>
      </p:sp>
      <p:sp>
        <p:nvSpPr>
          <p:cNvPr id="17" name="Text Placeholder 2"/>
          <p:cNvSpPr>
            <a:spLocks noGrp="1"/>
          </p:cNvSpPr>
          <p:nvPr>
            <p:ph type="body" idx="10"/>
          </p:nvPr>
        </p:nvSpPr>
        <p:spPr>
          <a:xfrm>
            <a:off x="457200" y="1828800"/>
            <a:ext cx="8229600" cy="1554162"/>
          </a:xfrm>
          <a:prstGeom prst="rect">
            <a:avLst/>
          </a:prstGeom>
        </p:spPr>
        <p:txBody>
          <a:bodyPr anchor="b"/>
          <a:lstStyle>
            <a:lvl1pPr marL="0" indent="0">
              <a:buNone/>
              <a:defRPr sz="3500" b="1">
                <a:solidFill>
                  <a:srgbClr val="4E4E4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253104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blue)">
    <p:spTree>
      <p:nvGrpSpPr>
        <p:cNvPr id="1" name=""/>
        <p:cNvGrpSpPr/>
        <p:nvPr/>
      </p:nvGrpSpPr>
      <p:grpSpPr>
        <a:xfrm>
          <a:off x="0" y="0"/>
          <a:ext cx="0" cy="0"/>
          <a:chOff x="0" y="0"/>
          <a:chExt cx="0" cy="0"/>
        </a:xfrm>
      </p:grpSpPr>
      <p:sp>
        <p:nvSpPr>
          <p:cNvPr id="9" name="Rectangle 8"/>
          <p:cNvSpPr/>
          <p:nvPr userDrawn="1"/>
        </p:nvSpPr>
        <p:spPr>
          <a:xfrm>
            <a:off x="-1370" y="0"/>
            <a:ext cx="9144000" cy="6858000"/>
          </a:xfrm>
          <a:prstGeom prst="rect">
            <a:avLst/>
          </a:prstGeom>
          <a:solidFill>
            <a:srgbClr val="DE6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2400" y="-1143000"/>
            <a:ext cx="6096000" cy="6096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341" y="381000"/>
            <a:ext cx="2779058" cy="762000"/>
          </a:xfrm>
          <a:prstGeom prst="rect">
            <a:avLst/>
          </a:prstGeom>
        </p:spPr>
      </p:pic>
      <p:sp>
        <p:nvSpPr>
          <p:cNvPr id="7" name="Text Placeholder 2"/>
          <p:cNvSpPr>
            <a:spLocks noGrp="1"/>
          </p:cNvSpPr>
          <p:nvPr>
            <p:ph type="body" idx="10"/>
          </p:nvPr>
        </p:nvSpPr>
        <p:spPr>
          <a:xfrm>
            <a:off x="457200" y="1828800"/>
            <a:ext cx="8229600" cy="1554162"/>
          </a:xfrm>
          <a:prstGeom prst="rect">
            <a:avLst/>
          </a:prstGeom>
        </p:spPr>
        <p:txBody>
          <a:bodyPr anchor="b"/>
          <a:lstStyle>
            <a:lvl1pPr marL="0" indent="0">
              <a:buNone/>
              <a:defRPr sz="3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Rectangle 7"/>
          <p:cNvSpPr/>
          <p:nvPr userDrawn="1"/>
        </p:nvSpPr>
        <p:spPr>
          <a:xfrm>
            <a:off x="576072" y="3505200"/>
            <a:ext cx="18288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p:cNvSpPr>
            <a:spLocks noGrp="1"/>
          </p:cNvSpPr>
          <p:nvPr>
            <p:ph type="body" idx="11"/>
          </p:nvPr>
        </p:nvSpPr>
        <p:spPr>
          <a:xfrm>
            <a:off x="457200" y="3733800"/>
            <a:ext cx="8229600" cy="1554162"/>
          </a:xfrm>
          <a:prstGeom prst="rect">
            <a:avLst/>
          </a:prstGeom>
        </p:spPr>
        <p:txBody>
          <a:bodyPr anchor="t"/>
          <a:lstStyle>
            <a:lvl1pPr marL="0" indent="0">
              <a:buNone/>
              <a:defRPr sz="2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950974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lide (gray)">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rgbClr val="3A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2400" y="-1143000"/>
            <a:ext cx="6096000" cy="6096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340" y="381000"/>
            <a:ext cx="2779060" cy="762000"/>
          </a:xfrm>
          <a:prstGeom prst="rect">
            <a:avLst/>
          </a:prstGeom>
        </p:spPr>
      </p:pic>
      <p:sp>
        <p:nvSpPr>
          <p:cNvPr id="7" name="Text Placeholder 2"/>
          <p:cNvSpPr>
            <a:spLocks noGrp="1"/>
          </p:cNvSpPr>
          <p:nvPr>
            <p:ph type="body" idx="10"/>
          </p:nvPr>
        </p:nvSpPr>
        <p:spPr>
          <a:xfrm>
            <a:off x="457200" y="1828800"/>
            <a:ext cx="8229600" cy="1554162"/>
          </a:xfrm>
          <a:prstGeom prst="rect">
            <a:avLst/>
          </a:prstGeom>
        </p:spPr>
        <p:txBody>
          <a:bodyPr anchor="b"/>
          <a:lstStyle>
            <a:lvl1pPr marL="0" indent="0">
              <a:buNone/>
              <a:defRPr sz="3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Rectangle 7"/>
          <p:cNvSpPr/>
          <p:nvPr userDrawn="1"/>
        </p:nvSpPr>
        <p:spPr>
          <a:xfrm>
            <a:off x="576072" y="3505200"/>
            <a:ext cx="1828800" cy="45720"/>
          </a:xfrm>
          <a:prstGeom prst="rect">
            <a:avLst/>
          </a:prstGeom>
          <a:solidFill>
            <a:srgbClr val="DE6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p:cNvSpPr>
            <a:spLocks noGrp="1"/>
          </p:cNvSpPr>
          <p:nvPr>
            <p:ph type="body" idx="11"/>
          </p:nvPr>
        </p:nvSpPr>
        <p:spPr>
          <a:xfrm>
            <a:off x="457200" y="3733800"/>
            <a:ext cx="8229600" cy="1554162"/>
          </a:xfrm>
          <a:prstGeom prst="rect">
            <a:avLst/>
          </a:prstGeom>
        </p:spPr>
        <p:txBody>
          <a:bodyPr anchor="t"/>
          <a:lstStyle>
            <a:lvl1pPr marL="0" indent="0">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613553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txBox="1">
            <a:spLocks/>
          </p:cNvSpPr>
          <p:nvPr userDrawn="1"/>
        </p:nvSpPr>
        <p:spPr>
          <a:xfrm>
            <a:off x="609600" y="228600"/>
            <a:ext cx="8229600" cy="715962"/>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bg1"/>
              </a:solidFill>
              <a:effectLst/>
              <a:uLnTx/>
              <a:uFillTx/>
              <a:latin typeface="+mj-lt"/>
              <a:ea typeface="+mj-ea"/>
              <a:cs typeface="+mj-cs"/>
            </a:endParaRPr>
          </a:p>
        </p:txBody>
      </p:sp>
      <p:sp>
        <p:nvSpPr>
          <p:cNvPr id="9"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9398D6-9C74-4A1D-98D2-7B58A2AA6CBD}" type="slidenum">
              <a:rPr lang="en-US" smtClean="0"/>
              <a:pPr/>
              <a:t>‹#›</a:t>
            </a:fld>
            <a:endParaRPr lang="en-US" dirty="0"/>
          </a:p>
        </p:txBody>
      </p:sp>
    </p:spTree>
    <p:extLst>
      <p:ext uri="{BB962C8B-B14F-4D97-AF65-F5344CB8AC3E}">
        <p14:creationId xmlns:p14="http://schemas.microsoft.com/office/powerpoint/2010/main" val="1127911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B9398D6-9C74-4A1D-98D2-7B58A2AA6CBD}" type="slidenum">
              <a:rPr lang="en-US" smtClean="0"/>
              <a:pPr/>
              <a:t>‹#›</a:t>
            </a:fld>
            <a:endParaRPr lang="en-US" dirty="0"/>
          </a:p>
        </p:txBody>
      </p:sp>
    </p:spTree>
    <p:extLst>
      <p:ext uri="{BB962C8B-B14F-4D97-AF65-F5344CB8AC3E}">
        <p14:creationId xmlns:p14="http://schemas.microsoft.com/office/powerpoint/2010/main" val="2138540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E4E4E"/>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143000"/>
            <a:ext cx="4038600" cy="4525963"/>
          </a:xfr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43000"/>
            <a:ext cx="4038600" cy="4525963"/>
          </a:xfrm>
        </p:spPr>
        <p:txBody>
          <a:bodyPr/>
          <a:lstStyle>
            <a:lvl1pPr>
              <a:defRPr sz="2600"/>
            </a:lvl1pPr>
            <a:lvl2pPr>
              <a:defRPr sz="24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Placeholder 1"/>
          <p:cNvSpPr txBox="1">
            <a:spLocks/>
          </p:cNvSpPr>
          <p:nvPr userDrawn="1"/>
        </p:nvSpPr>
        <p:spPr>
          <a:xfrm>
            <a:off x="609600" y="228600"/>
            <a:ext cx="8229600" cy="715962"/>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bg1"/>
              </a:solidFill>
              <a:effectLst/>
              <a:uLnTx/>
              <a:uFillTx/>
              <a:latin typeface="+mj-lt"/>
              <a:ea typeface="+mj-ea"/>
              <a:cs typeface="+mj-cs"/>
            </a:endParaRP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9398D6-9C74-4A1D-98D2-7B58A2AA6CBD}" type="slidenum">
              <a:rPr lang="en-US" smtClean="0"/>
              <a:pPr/>
              <a:t>‹#›</a:t>
            </a:fld>
            <a:endParaRPr lang="en-US" dirty="0"/>
          </a:p>
        </p:txBody>
      </p:sp>
    </p:spTree>
    <p:extLst>
      <p:ext uri="{BB962C8B-B14F-4D97-AF65-F5344CB8AC3E}">
        <p14:creationId xmlns:p14="http://schemas.microsoft.com/office/powerpoint/2010/main" val="2138133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56323" name="Rectangle 3"/>
          <p:cNvSpPr>
            <a:spLocks noGrp="1" noChangeArrowheads="1"/>
          </p:cNvSpPr>
          <p:nvPr>
            <p:ph type="subTitle" idx="1"/>
          </p:nvPr>
        </p:nvSpPr>
        <p:spPr>
          <a:xfrm>
            <a:off x="1371600" y="3886200"/>
            <a:ext cx="6400800" cy="1752600"/>
          </a:xfrm>
        </p:spPr>
        <p:txBody>
          <a:bodyPr/>
          <a:lstStyle>
            <a:lvl1pPr marL="0" indent="0" algn="ctr">
              <a:defRPr/>
            </a:lvl1pPr>
          </a:lstStyle>
          <a:p>
            <a:r>
              <a:rPr lang="en-US"/>
              <a:t>Click to edit Master subtitle style</a:t>
            </a:r>
          </a:p>
        </p:txBody>
      </p:sp>
      <p:sp>
        <p:nvSpPr>
          <p:cNvPr id="4"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26BF225-FCCD-4A6B-BF87-CE4B7FD5AC1F}" type="slidenum">
              <a:rPr lang="en-US"/>
              <a:pPr>
                <a:defRPr/>
              </a:pPr>
              <a:t>‹#›</a:t>
            </a:fld>
            <a:endParaRPr lang="en-US" dirty="0"/>
          </a:p>
        </p:txBody>
      </p:sp>
    </p:spTree>
    <p:extLst>
      <p:ext uri="{BB962C8B-B14F-4D97-AF65-F5344CB8AC3E}">
        <p14:creationId xmlns:p14="http://schemas.microsoft.com/office/powerpoint/2010/main" val="3141134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039302FE-07A5-4B4E-84D0-9D2DB9A01D03}" type="slidenum">
              <a:rPr lang="en-US"/>
              <a:pPr>
                <a:defRPr/>
              </a:pPr>
              <a:t>‹#›</a:t>
            </a:fld>
            <a:endParaRPr lang="en-US" dirty="0"/>
          </a:p>
        </p:txBody>
      </p:sp>
    </p:spTree>
    <p:extLst>
      <p:ext uri="{BB962C8B-B14F-4D97-AF65-F5344CB8AC3E}">
        <p14:creationId xmlns:p14="http://schemas.microsoft.com/office/powerpoint/2010/main" val="35210954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5E7E133-A678-466D-B7B1-9037D9606A6A}" type="datetimeFigureOut">
              <a:rPr lang="en-US" smtClean="0"/>
              <a:pPr/>
              <a:t>9/25/2019</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6B9398D6-9C74-4A1D-98D2-7B58A2AA6CBD}" type="slidenum">
              <a:rPr lang="en-US" smtClean="0"/>
              <a:pPr/>
              <a:t>‹#›</a:t>
            </a:fld>
            <a:endParaRPr lang="en-US" dirty="0"/>
          </a:p>
        </p:txBody>
      </p:sp>
    </p:spTree>
    <p:extLst>
      <p:ext uri="{BB962C8B-B14F-4D97-AF65-F5344CB8AC3E}">
        <p14:creationId xmlns:p14="http://schemas.microsoft.com/office/powerpoint/2010/main" val="2667261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D0A77C3D-0355-4FDB-974C-EFC3E9B81F4F}" type="slidenum">
              <a:rPr lang="en-US"/>
              <a:pPr/>
              <a:t>‹#›</a:t>
            </a:fld>
            <a:endParaRPr lang="en-US" dirty="0"/>
          </a:p>
        </p:txBody>
      </p:sp>
    </p:spTree>
    <p:extLst>
      <p:ext uri="{BB962C8B-B14F-4D97-AF65-F5344CB8AC3E}">
        <p14:creationId xmlns:p14="http://schemas.microsoft.com/office/powerpoint/2010/main" val="3702296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2E61B1-185E-8E4C-B8E0-B4E6D8B15236}"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9B509-6145-EC41-8549-094F730B9775}" type="slidenum">
              <a:rPr lang="en-US" smtClean="0"/>
              <a:t>‹#›</a:t>
            </a:fld>
            <a:endParaRPr lang="en-US"/>
          </a:p>
        </p:txBody>
      </p:sp>
    </p:spTree>
    <p:extLst>
      <p:ext uri="{BB962C8B-B14F-4D97-AF65-F5344CB8AC3E}">
        <p14:creationId xmlns:p14="http://schemas.microsoft.com/office/powerpoint/2010/main" val="3174022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Divider (light gray)">
    <p:spTree>
      <p:nvGrpSpPr>
        <p:cNvPr id="1" name=""/>
        <p:cNvGrpSpPr/>
        <p:nvPr/>
      </p:nvGrpSpPr>
      <p:grpSpPr>
        <a:xfrm>
          <a:off x="0" y="0"/>
          <a:ext cx="0" cy="0"/>
          <a:chOff x="0" y="0"/>
          <a:chExt cx="0" cy="0"/>
        </a:xfrm>
      </p:grpSpPr>
      <p:sp>
        <p:nvSpPr>
          <p:cNvPr id="11" name="Rectangle 10"/>
          <p:cNvSpPr/>
          <p:nvPr userDrawn="1"/>
        </p:nvSpPr>
        <p:spPr>
          <a:xfrm>
            <a:off x="0" y="76200"/>
            <a:ext cx="9144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2400" y="-1143000"/>
            <a:ext cx="6096000" cy="6096000"/>
          </a:xfrm>
          <a:prstGeom prst="rect">
            <a:avLst/>
          </a:prstGeom>
        </p:spPr>
      </p:pic>
      <p:sp>
        <p:nvSpPr>
          <p:cNvPr id="15" name="Rectangle 14"/>
          <p:cNvSpPr/>
          <p:nvPr userDrawn="1"/>
        </p:nvSpPr>
        <p:spPr>
          <a:xfrm>
            <a:off x="576072" y="3505200"/>
            <a:ext cx="1828800" cy="45720"/>
          </a:xfrm>
          <a:prstGeom prst="rect">
            <a:avLst/>
          </a:prstGeom>
          <a:solidFill>
            <a:srgbClr val="DE6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dirty="0"/>
          </a:p>
        </p:txBody>
      </p:sp>
      <p:sp>
        <p:nvSpPr>
          <p:cNvPr id="17" name="Text Placeholder 2"/>
          <p:cNvSpPr>
            <a:spLocks noGrp="1"/>
          </p:cNvSpPr>
          <p:nvPr>
            <p:ph type="body" idx="10"/>
          </p:nvPr>
        </p:nvSpPr>
        <p:spPr>
          <a:xfrm>
            <a:off x="457200" y="1828800"/>
            <a:ext cx="8229600" cy="1554162"/>
          </a:xfrm>
          <a:prstGeom prst="rect">
            <a:avLst/>
          </a:prstGeom>
        </p:spPr>
        <p:txBody>
          <a:bodyPr anchor="b"/>
          <a:lstStyle>
            <a:lvl1pPr marL="0" indent="0">
              <a:buNone/>
              <a:defRPr sz="3500" b="1">
                <a:solidFill>
                  <a:srgbClr val="4E4E4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3" name="Picture 2">
            <a:extLst>
              <a:ext uri="{FF2B5EF4-FFF2-40B4-BE49-F238E27FC236}">
                <a16:creationId xmlns:a16="http://schemas.microsoft.com/office/drawing/2014/main" xmlns="" id="{158D26B1-00DD-4C5F-8C5B-C70EEA6C0C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85972" y="5501481"/>
            <a:ext cx="1358028" cy="1356519"/>
          </a:xfrm>
          <a:prstGeom prst="rect">
            <a:avLst/>
          </a:prstGeom>
        </p:spPr>
      </p:pic>
    </p:spTree>
    <p:extLst>
      <p:ext uri="{BB962C8B-B14F-4D97-AF65-F5344CB8AC3E}">
        <p14:creationId xmlns:p14="http://schemas.microsoft.com/office/powerpoint/2010/main" val="3124008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blue)">
    <p:spTree>
      <p:nvGrpSpPr>
        <p:cNvPr id="1" name=""/>
        <p:cNvGrpSpPr/>
        <p:nvPr/>
      </p:nvGrpSpPr>
      <p:grpSpPr>
        <a:xfrm>
          <a:off x="0" y="0"/>
          <a:ext cx="0" cy="0"/>
          <a:chOff x="0" y="0"/>
          <a:chExt cx="0" cy="0"/>
        </a:xfrm>
      </p:grpSpPr>
      <p:sp>
        <p:nvSpPr>
          <p:cNvPr id="9" name="Rectangle 8"/>
          <p:cNvSpPr/>
          <p:nvPr userDrawn="1"/>
        </p:nvSpPr>
        <p:spPr>
          <a:xfrm>
            <a:off x="-1370" y="0"/>
            <a:ext cx="9144000" cy="6858000"/>
          </a:xfrm>
          <a:prstGeom prst="rect">
            <a:avLst/>
          </a:prstGeom>
          <a:solidFill>
            <a:srgbClr val="DE6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2400" y="-1143000"/>
            <a:ext cx="6096000" cy="6096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341" y="381000"/>
            <a:ext cx="2779058" cy="762000"/>
          </a:xfrm>
          <a:prstGeom prst="rect">
            <a:avLst/>
          </a:prstGeom>
        </p:spPr>
      </p:pic>
      <p:sp>
        <p:nvSpPr>
          <p:cNvPr id="7" name="Text Placeholder 2"/>
          <p:cNvSpPr>
            <a:spLocks noGrp="1"/>
          </p:cNvSpPr>
          <p:nvPr>
            <p:ph type="body" idx="10"/>
          </p:nvPr>
        </p:nvSpPr>
        <p:spPr>
          <a:xfrm>
            <a:off x="457200" y="1828800"/>
            <a:ext cx="8229600" cy="1554162"/>
          </a:xfrm>
          <a:prstGeom prst="rect">
            <a:avLst/>
          </a:prstGeom>
        </p:spPr>
        <p:txBody>
          <a:bodyPr anchor="b"/>
          <a:lstStyle>
            <a:lvl1pPr marL="0" indent="0">
              <a:buNone/>
              <a:defRPr sz="3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Rectangle 7"/>
          <p:cNvSpPr/>
          <p:nvPr userDrawn="1"/>
        </p:nvSpPr>
        <p:spPr>
          <a:xfrm>
            <a:off x="576072" y="3505200"/>
            <a:ext cx="18288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p:cNvSpPr>
            <a:spLocks noGrp="1"/>
          </p:cNvSpPr>
          <p:nvPr>
            <p:ph type="body" idx="11"/>
          </p:nvPr>
        </p:nvSpPr>
        <p:spPr>
          <a:xfrm>
            <a:off x="457200" y="3733800"/>
            <a:ext cx="8229600" cy="1554162"/>
          </a:xfrm>
          <a:prstGeom prst="rect">
            <a:avLst/>
          </a:prstGeom>
        </p:spPr>
        <p:txBody>
          <a:bodyPr anchor="t"/>
          <a:lstStyle>
            <a:lvl1pPr marL="0" indent="0">
              <a:buNone/>
              <a:defRPr sz="2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256727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txBox="1">
            <a:spLocks/>
          </p:cNvSpPr>
          <p:nvPr userDrawn="1"/>
        </p:nvSpPr>
        <p:spPr>
          <a:xfrm>
            <a:off x="609600" y="228600"/>
            <a:ext cx="8229600" cy="715962"/>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bg1"/>
              </a:solidFill>
              <a:effectLst/>
              <a:uLnTx/>
              <a:uFillTx/>
              <a:latin typeface="+mj-lt"/>
              <a:ea typeface="+mj-ea"/>
              <a:cs typeface="+mj-cs"/>
            </a:endParaRPr>
          </a:p>
        </p:txBody>
      </p:sp>
      <p:sp>
        <p:nvSpPr>
          <p:cNvPr id="9"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9398D6-9C74-4A1D-98D2-7B58A2AA6CBD}" type="slidenum">
              <a:rPr lang="en-US" smtClean="0"/>
              <a:pPr/>
              <a:t>‹#›</a:t>
            </a:fld>
            <a:endParaRPr lang="en-US" dirty="0"/>
          </a:p>
        </p:txBody>
      </p:sp>
    </p:spTree>
    <p:extLst>
      <p:ext uri="{BB962C8B-B14F-4D97-AF65-F5344CB8AC3E}">
        <p14:creationId xmlns:p14="http://schemas.microsoft.com/office/powerpoint/2010/main" val="8763558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B9398D6-9C74-4A1D-98D2-7B58A2AA6CBD}" type="slidenum">
              <a:rPr lang="en-US" smtClean="0"/>
              <a:pPr/>
              <a:t>‹#›</a:t>
            </a:fld>
            <a:endParaRPr lang="en-US"/>
          </a:p>
        </p:txBody>
      </p:sp>
    </p:spTree>
    <p:extLst>
      <p:ext uri="{BB962C8B-B14F-4D97-AF65-F5344CB8AC3E}">
        <p14:creationId xmlns:p14="http://schemas.microsoft.com/office/powerpoint/2010/main" val="266680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E4E4E"/>
                </a:solidFill>
              </a:defRPr>
            </a:lvl1pPr>
          </a:lstStyle>
          <a:p>
            <a:r>
              <a:rPr lang="en-US" dirty="0"/>
              <a:t>Click to edit Master title style</a:t>
            </a:r>
          </a:p>
        </p:txBody>
      </p:sp>
      <p:sp>
        <p:nvSpPr>
          <p:cNvPr id="3" name="Content Placeholder 2"/>
          <p:cNvSpPr>
            <a:spLocks noGrp="1"/>
          </p:cNvSpPr>
          <p:nvPr>
            <p:ph sz="half" idx="1"/>
          </p:nvPr>
        </p:nvSpPr>
        <p:spPr>
          <a:xfrm>
            <a:off x="457200" y="1143000"/>
            <a:ext cx="4038600" cy="4525963"/>
          </a:xfr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43000"/>
            <a:ext cx="4038600" cy="4525963"/>
          </a:xfrm>
        </p:spPr>
        <p:txBody>
          <a:bodyPr/>
          <a:lstStyle>
            <a:lvl1pPr>
              <a:defRPr sz="2600"/>
            </a:lvl1pPr>
            <a:lvl2pPr>
              <a:defRPr sz="24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txBox="1">
            <a:spLocks/>
          </p:cNvSpPr>
          <p:nvPr userDrawn="1"/>
        </p:nvSpPr>
        <p:spPr>
          <a:xfrm>
            <a:off x="609600" y="228600"/>
            <a:ext cx="8229600" cy="715962"/>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bg1"/>
              </a:solidFill>
              <a:effectLst/>
              <a:uLnTx/>
              <a:uFillTx/>
              <a:latin typeface="+mj-lt"/>
              <a:ea typeface="+mj-ea"/>
              <a:cs typeface="+mj-cs"/>
            </a:endParaRP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9398D6-9C74-4A1D-98D2-7B58A2AA6CBD}" type="slidenum">
              <a:rPr lang="en-US" smtClean="0"/>
              <a:pPr/>
              <a:t>‹#›</a:t>
            </a:fld>
            <a:endParaRPr lang="en-US"/>
          </a:p>
        </p:txBody>
      </p:sp>
    </p:spTree>
    <p:extLst>
      <p:ext uri="{BB962C8B-B14F-4D97-AF65-F5344CB8AC3E}">
        <p14:creationId xmlns:p14="http://schemas.microsoft.com/office/powerpoint/2010/main" val="1806511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2E61B1-185E-8E4C-B8E0-B4E6D8B15236}" type="datetimeFigureOut">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9B509-6145-EC41-8549-094F730B9775}" type="slidenum">
              <a:rPr lang="en-US" smtClean="0"/>
              <a:t>‹#›</a:t>
            </a:fld>
            <a:endParaRPr lang="en-US"/>
          </a:p>
        </p:txBody>
      </p:sp>
    </p:spTree>
    <p:extLst>
      <p:ext uri="{BB962C8B-B14F-4D97-AF65-F5344CB8AC3E}">
        <p14:creationId xmlns:p14="http://schemas.microsoft.com/office/powerpoint/2010/main" val="4178512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2E61B1-185E-8E4C-B8E0-B4E6D8B15236}" type="datetimeFigureOut">
              <a:rPr lang="en-US" smtClean="0"/>
              <a:t>9/25/2019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79B509-6145-EC41-8549-094F730B9775}" type="slidenum">
              <a:rPr lang="en-US" smtClean="0"/>
              <a:t>‹#›</a:t>
            </a:fld>
            <a:endParaRPr lang="en-US"/>
          </a:p>
        </p:txBody>
      </p:sp>
    </p:spTree>
    <p:extLst>
      <p:ext uri="{BB962C8B-B14F-4D97-AF65-F5344CB8AC3E}">
        <p14:creationId xmlns:p14="http://schemas.microsoft.com/office/powerpoint/2010/main" val="59867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2E61B1-185E-8E4C-B8E0-B4E6D8B15236}" type="datetimeFigureOut">
              <a:rPr lang="en-US" smtClean="0"/>
              <a:t>9/25/2019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79B509-6145-EC41-8549-094F730B9775}" type="slidenum">
              <a:rPr lang="en-US" smtClean="0"/>
              <a:t>‹#›</a:t>
            </a:fld>
            <a:endParaRPr lang="en-US"/>
          </a:p>
        </p:txBody>
      </p:sp>
    </p:spTree>
    <p:extLst>
      <p:ext uri="{BB962C8B-B14F-4D97-AF65-F5344CB8AC3E}">
        <p14:creationId xmlns:p14="http://schemas.microsoft.com/office/powerpoint/2010/main" val="1349404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2E61B1-185E-8E4C-B8E0-B4E6D8B15236}" type="datetimeFigureOut">
              <a:rPr lang="en-US" smtClean="0"/>
              <a:t>9/25/2019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79B509-6145-EC41-8549-094F730B9775}" type="slidenum">
              <a:rPr lang="en-US" smtClean="0"/>
              <a:t>‹#›</a:t>
            </a:fld>
            <a:endParaRPr lang="en-US"/>
          </a:p>
        </p:txBody>
      </p:sp>
    </p:spTree>
    <p:extLst>
      <p:ext uri="{BB962C8B-B14F-4D97-AF65-F5344CB8AC3E}">
        <p14:creationId xmlns:p14="http://schemas.microsoft.com/office/powerpoint/2010/main" val="3610267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2E61B1-185E-8E4C-B8E0-B4E6D8B15236}" type="datetimeFigureOut">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9B509-6145-EC41-8549-094F730B9775}" type="slidenum">
              <a:rPr lang="en-US" smtClean="0"/>
              <a:t>‹#›</a:t>
            </a:fld>
            <a:endParaRPr lang="en-US"/>
          </a:p>
        </p:txBody>
      </p:sp>
    </p:spTree>
    <p:extLst>
      <p:ext uri="{BB962C8B-B14F-4D97-AF65-F5344CB8AC3E}">
        <p14:creationId xmlns:p14="http://schemas.microsoft.com/office/powerpoint/2010/main" val="1845570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2E61B1-185E-8E4C-B8E0-B4E6D8B15236}" type="datetimeFigureOut">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9B509-6145-EC41-8549-094F730B9775}" type="slidenum">
              <a:rPr lang="en-US" smtClean="0"/>
              <a:t>‹#›</a:t>
            </a:fld>
            <a:endParaRPr lang="en-US"/>
          </a:p>
        </p:txBody>
      </p:sp>
    </p:spTree>
    <p:extLst>
      <p:ext uri="{BB962C8B-B14F-4D97-AF65-F5344CB8AC3E}">
        <p14:creationId xmlns:p14="http://schemas.microsoft.com/office/powerpoint/2010/main" val="3461491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image" Target="../media/image2.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2E61B1-185E-8E4C-B8E0-B4E6D8B15236}" type="datetimeFigureOut">
              <a:rPr lang="en-US" smtClean="0"/>
              <a:t>9/25/2019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79B509-6145-EC41-8549-094F730B9775}" type="slidenum">
              <a:rPr lang="en-US" smtClean="0"/>
              <a:t>‹#›</a:t>
            </a:fld>
            <a:endParaRPr lang="en-US"/>
          </a:p>
        </p:txBody>
      </p:sp>
    </p:spTree>
    <p:extLst>
      <p:ext uri="{BB962C8B-B14F-4D97-AF65-F5344CB8AC3E}">
        <p14:creationId xmlns:p14="http://schemas.microsoft.com/office/powerpoint/2010/main" val="1451670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46038"/>
            <a:ext cx="8229600" cy="56356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143000"/>
            <a:ext cx="8229600" cy="4830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9398D6-9C74-4A1D-98D2-7B58A2AA6CBD}" type="slidenum">
              <a:rPr lang="en-US" smtClean="0"/>
              <a:pPr/>
              <a:t>‹#›</a:t>
            </a:fld>
            <a:endParaRPr lang="en-US" dirty="0"/>
          </a:p>
        </p:txBody>
      </p:sp>
      <p:sp>
        <p:nvSpPr>
          <p:cNvPr id="7" name="Rectangle 6"/>
          <p:cNvSpPr/>
          <p:nvPr/>
        </p:nvSpPr>
        <p:spPr>
          <a:xfrm>
            <a:off x="0" y="685800"/>
            <a:ext cx="9144000" cy="54864"/>
          </a:xfrm>
          <a:prstGeom prst="rect">
            <a:avLst/>
          </a:prstGeom>
          <a:solidFill>
            <a:srgbClr val="D02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39000" y="6248400"/>
            <a:ext cx="1667435" cy="457200"/>
          </a:xfrm>
          <a:prstGeom prst="rect">
            <a:avLst/>
          </a:prstGeom>
        </p:spPr>
      </p:pic>
    </p:spTree>
    <p:extLst>
      <p:ext uri="{BB962C8B-B14F-4D97-AF65-F5344CB8AC3E}">
        <p14:creationId xmlns:p14="http://schemas.microsoft.com/office/powerpoint/2010/main" val="18201705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l" defTabSz="914400" rtl="0" eaLnBrk="1" latinLnBrk="0" hangingPunct="1">
        <a:spcBef>
          <a:spcPct val="0"/>
        </a:spcBef>
        <a:buNone/>
        <a:defRPr sz="3000" b="1" kern="1200">
          <a:solidFill>
            <a:srgbClr val="4E4E4E"/>
          </a:solidFill>
          <a:latin typeface="+mj-lt"/>
          <a:ea typeface="+mj-ea"/>
          <a:cs typeface="+mj-cs"/>
        </a:defRPr>
      </a:lvl1pPr>
    </p:titleStyle>
    <p:bodyStyle>
      <a:lvl1pPr marL="342900" indent="-342900" algn="l" defTabSz="914400" rtl="0" eaLnBrk="1" latinLnBrk="0" hangingPunct="1">
        <a:spcBef>
          <a:spcPct val="20000"/>
        </a:spcBef>
        <a:buClr>
          <a:srgbClr val="D02526"/>
        </a:buClr>
        <a:buFont typeface="Wingdings" pitchFamily="2" charset="2"/>
        <a:buChar char="§"/>
        <a:defRPr sz="2600" kern="1200">
          <a:solidFill>
            <a:srgbClr val="4E4E4E"/>
          </a:solidFill>
          <a:latin typeface="+mn-lt"/>
          <a:ea typeface="+mn-ea"/>
          <a:cs typeface="+mn-cs"/>
        </a:defRPr>
      </a:lvl1pPr>
      <a:lvl2pPr marL="742950" indent="-285750" algn="l" defTabSz="914400" rtl="0" eaLnBrk="1" latinLnBrk="0" hangingPunct="1">
        <a:spcBef>
          <a:spcPct val="20000"/>
        </a:spcBef>
        <a:buClr>
          <a:srgbClr val="D02526"/>
        </a:buClr>
        <a:buFont typeface="Wingdings" pitchFamily="2" charset="2"/>
        <a:buChar char="§"/>
        <a:defRPr sz="2400" kern="1200">
          <a:solidFill>
            <a:srgbClr val="4E4E4E"/>
          </a:solidFill>
          <a:latin typeface="+mn-lt"/>
          <a:ea typeface="+mn-ea"/>
          <a:cs typeface="+mn-cs"/>
        </a:defRPr>
      </a:lvl2pPr>
      <a:lvl3pPr marL="1143000" indent="-228600" algn="l" defTabSz="914400" rtl="0" eaLnBrk="1" latinLnBrk="0" hangingPunct="1">
        <a:spcBef>
          <a:spcPct val="20000"/>
        </a:spcBef>
        <a:buClr>
          <a:srgbClr val="D02526"/>
        </a:buClr>
        <a:buFont typeface="Wingdings" pitchFamily="2" charset="2"/>
        <a:buChar char="§"/>
        <a:defRPr sz="2200" kern="1200">
          <a:solidFill>
            <a:srgbClr val="4E4E4E"/>
          </a:solidFill>
          <a:latin typeface="+mn-lt"/>
          <a:ea typeface="+mn-ea"/>
          <a:cs typeface="+mn-cs"/>
        </a:defRPr>
      </a:lvl3pPr>
      <a:lvl4pPr marL="1600200" indent="-228600" algn="l" defTabSz="914400" rtl="0" eaLnBrk="1" latinLnBrk="0" hangingPunct="1">
        <a:spcBef>
          <a:spcPct val="20000"/>
        </a:spcBef>
        <a:buClr>
          <a:srgbClr val="D02526"/>
        </a:buClr>
        <a:buFont typeface="Wingdings" pitchFamily="2" charset="2"/>
        <a:buChar char="§"/>
        <a:defRPr sz="2000" kern="1200">
          <a:solidFill>
            <a:srgbClr val="4E4E4E"/>
          </a:solidFill>
          <a:latin typeface="+mn-lt"/>
          <a:ea typeface="+mn-ea"/>
          <a:cs typeface="+mn-cs"/>
        </a:defRPr>
      </a:lvl4pPr>
      <a:lvl5pPr marL="2057400" indent="-228600" algn="l" defTabSz="914400" rtl="0" eaLnBrk="1" latinLnBrk="0" hangingPunct="1">
        <a:spcBef>
          <a:spcPct val="20000"/>
        </a:spcBef>
        <a:buClr>
          <a:srgbClr val="D02526"/>
        </a:buClr>
        <a:buFont typeface="Wingdings" pitchFamily="2" charset="2"/>
        <a:buChar char="§"/>
        <a:defRPr sz="1800" kern="1200">
          <a:solidFill>
            <a:srgbClr val="4E4E4E"/>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46038"/>
            <a:ext cx="8229600" cy="56356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143000"/>
            <a:ext cx="8229600" cy="4830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9398D6-9C74-4A1D-98D2-7B58A2AA6CBD}" type="slidenum">
              <a:rPr lang="en-US" smtClean="0"/>
              <a:pPr/>
              <a:t>‹#›</a:t>
            </a:fld>
            <a:endParaRPr lang="en-US" dirty="0"/>
          </a:p>
        </p:txBody>
      </p:sp>
      <p:sp>
        <p:nvSpPr>
          <p:cNvPr id="7" name="Rectangle 6"/>
          <p:cNvSpPr/>
          <p:nvPr/>
        </p:nvSpPr>
        <p:spPr>
          <a:xfrm>
            <a:off x="0" y="685800"/>
            <a:ext cx="9144000" cy="54864"/>
          </a:xfrm>
          <a:prstGeom prst="rect">
            <a:avLst/>
          </a:prstGeom>
          <a:solidFill>
            <a:srgbClr val="D02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423607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400" rtl="0" eaLnBrk="1" latinLnBrk="0" hangingPunct="1">
        <a:spcBef>
          <a:spcPct val="0"/>
        </a:spcBef>
        <a:buNone/>
        <a:defRPr sz="3000" b="1" kern="1200">
          <a:solidFill>
            <a:srgbClr val="4E4E4E"/>
          </a:solidFill>
          <a:latin typeface="+mj-lt"/>
          <a:ea typeface="+mj-ea"/>
          <a:cs typeface="+mj-cs"/>
        </a:defRPr>
      </a:lvl1pPr>
    </p:titleStyle>
    <p:bodyStyle>
      <a:lvl1pPr marL="342900" indent="-342900" algn="l" defTabSz="914400" rtl="0" eaLnBrk="1" latinLnBrk="0" hangingPunct="1">
        <a:spcBef>
          <a:spcPct val="20000"/>
        </a:spcBef>
        <a:buClr>
          <a:srgbClr val="D02526"/>
        </a:buClr>
        <a:buFont typeface="Wingdings" pitchFamily="2" charset="2"/>
        <a:buChar char="§"/>
        <a:defRPr sz="2600" kern="1200">
          <a:solidFill>
            <a:srgbClr val="4E4E4E"/>
          </a:solidFill>
          <a:latin typeface="+mn-lt"/>
          <a:ea typeface="+mn-ea"/>
          <a:cs typeface="+mn-cs"/>
        </a:defRPr>
      </a:lvl1pPr>
      <a:lvl2pPr marL="742950" indent="-285750" algn="l" defTabSz="914400" rtl="0" eaLnBrk="1" latinLnBrk="0" hangingPunct="1">
        <a:spcBef>
          <a:spcPct val="20000"/>
        </a:spcBef>
        <a:buClr>
          <a:srgbClr val="D02526"/>
        </a:buClr>
        <a:buFont typeface="Wingdings" pitchFamily="2" charset="2"/>
        <a:buChar char="§"/>
        <a:defRPr sz="2400" kern="1200">
          <a:solidFill>
            <a:srgbClr val="4E4E4E"/>
          </a:solidFill>
          <a:latin typeface="+mn-lt"/>
          <a:ea typeface="+mn-ea"/>
          <a:cs typeface="+mn-cs"/>
        </a:defRPr>
      </a:lvl2pPr>
      <a:lvl3pPr marL="1143000" indent="-228600" algn="l" defTabSz="914400" rtl="0" eaLnBrk="1" latinLnBrk="0" hangingPunct="1">
        <a:spcBef>
          <a:spcPct val="20000"/>
        </a:spcBef>
        <a:buClr>
          <a:srgbClr val="D02526"/>
        </a:buClr>
        <a:buFont typeface="Wingdings" pitchFamily="2" charset="2"/>
        <a:buChar char="§"/>
        <a:defRPr sz="2200" kern="1200">
          <a:solidFill>
            <a:srgbClr val="4E4E4E"/>
          </a:solidFill>
          <a:latin typeface="+mn-lt"/>
          <a:ea typeface="+mn-ea"/>
          <a:cs typeface="+mn-cs"/>
        </a:defRPr>
      </a:lvl3pPr>
      <a:lvl4pPr marL="1600200" indent="-228600" algn="l" defTabSz="914400" rtl="0" eaLnBrk="1" latinLnBrk="0" hangingPunct="1">
        <a:spcBef>
          <a:spcPct val="20000"/>
        </a:spcBef>
        <a:buClr>
          <a:srgbClr val="D02526"/>
        </a:buClr>
        <a:buFont typeface="Wingdings" pitchFamily="2" charset="2"/>
        <a:buChar char="§"/>
        <a:defRPr sz="2000" kern="1200">
          <a:solidFill>
            <a:srgbClr val="4E4E4E"/>
          </a:solidFill>
          <a:latin typeface="+mn-lt"/>
          <a:ea typeface="+mn-ea"/>
          <a:cs typeface="+mn-cs"/>
        </a:defRPr>
      </a:lvl4pPr>
      <a:lvl5pPr marL="2057400" indent="-228600" algn="l" defTabSz="914400" rtl="0" eaLnBrk="1" latinLnBrk="0" hangingPunct="1">
        <a:spcBef>
          <a:spcPct val="20000"/>
        </a:spcBef>
        <a:buClr>
          <a:srgbClr val="D02526"/>
        </a:buClr>
        <a:buFont typeface="Wingdings" pitchFamily="2" charset="2"/>
        <a:buChar char="§"/>
        <a:defRPr sz="1800" kern="1200">
          <a:solidFill>
            <a:srgbClr val="4E4E4E"/>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46038"/>
            <a:ext cx="8229600" cy="5635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143000"/>
            <a:ext cx="8229600" cy="4830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9398D6-9C74-4A1D-98D2-7B58A2AA6CBD}" type="slidenum">
              <a:rPr lang="en-US" smtClean="0"/>
              <a:pPr/>
              <a:t>‹#›</a:t>
            </a:fld>
            <a:endParaRPr lang="en-US"/>
          </a:p>
        </p:txBody>
      </p:sp>
      <p:sp>
        <p:nvSpPr>
          <p:cNvPr id="7" name="Rectangle 6"/>
          <p:cNvSpPr/>
          <p:nvPr/>
        </p:nvSpPr>
        <p:spPr>
          <a:xfrm>
            <a:off x="0" y="685800"/>
            <a:ext cx="9144000" cy="54864"/>
          </a:xfrm>
          <a:prstGeom prst="rect">
            <a:avLst/>
          </a:prstGeom>
          <a:solidFill>
            <a:srgbClr val="D02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9000" y="6248400"/>
            <a:ext cx="1667435" cy="457200"/>
          </a:xfrm>
          <a:prstGeom prst="rect">
            <a:avLst/>
          </a:prstGeom>
        </p:spPr>
      </p:pic>
    </p:spTree>
    <p:extLst>
      <p:ext uri="{BB962C8B-B14F-4D97-AF65-F5344CB8AC3E}">
        <p14:creationId xmlns:p14="http://schemas.microsoft.com/office/powerpoint/2010/main" val="28117044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xStyles>
    <p:titleStyle>
      <a:lvl1pPr algn="l" defTabSz="914400" rtl="0" eaLnBrk="1" latinLnBrk="0" hangingPunct="1">
        <a:spcBef>
          <a:spcPct val="0"/>
        </a:spcBef>
        <a:buNone/>
        <a:defRPr sz="3000" b="1" kern="1200">
          <a:solidFill>
            <a:srgbClr val="4E4E4E"/>
          </a:solidFill>
          <a:latin typeface="+mj-lt"/>
          <a:ea typeface="+mj-ea"/>
          <a:cs typeface="+mj-cs"/>
        </a:defRPr>
      </a:lvl1pPr>
    </p:titleStyle>
    <p:bodyStyle>
      <a:lvl1pPr marL="342900" indent="-342900" algn="l" defTabSz="914400" rtl="0" eaLnBrk="1" latinLnBrk="0" hangingPunct="1">
        <a:spcBef>
          <a:spcPct val="20000"/>
        </a:spcBef>
        <a:buClr>
          <a:srgbClr val="D02526"/>
        </a:buClr>
        <a:buFont typeface="Wingdings" pitchFamily="2" charset="2"/>
        <a:buChar char="§"/>
        <a:defRPr sz="2600" kern="1200">
          <a:solidFill>
            <a:srgbClr val="4E4E4E"/>
          </a:solidFill>
          <a:latin typeface="+mn-lt"/>
          <a:ea typeface="+mn-ea"/>
          <a:cs typeface="+mn-cs"/>
        </a:defRPr>
      </a:lvl1pPr>
      <a:lvl2pPr marL="742950" indent="-285750" algn="l" defTabSz="914400" rtl="0" eaLnBrk="1" latinLnBrk="0" hangingPunct="1">
        <a:spcBef>
          <a:spcPct val="20000"/>
        </a:spcBef>
        <a:buClr>
          <a:srgbClr val="D02526"/>
        </a:buClr>
        <a:buFont typeface="Wingdings" pitchFamily="2" charset="2"/>
        <a:buChar char="§"/>
        <a:defRPr sz="2400" kern="1200">
          <a:solidFill>
            <a:srgbClr val="4E4E4E"/>
          </a:solidFill>
          <a:latin typeface="+mn-lt"/>
          <a:ea typeface="+mn-ea"/>
          <a:cs typeface="+mn-cs"/>
        </a:defRPr>
      </a:lvl2pPr>
      <a:lvl3pPr marL="1143000" indent="-228600" algn="l" defTabSz="914400" rtl="0" eaLnBrk="1" latinLnBrk="0" hangingPunct="1">
        <a:spcBef>
          <a:spcPct val="20000"/>
        </a:spcBef>
        <a:buClr>
          <a:srgbClr val="D02526"/>
        </a:buClr>
        <a:buFont typeface="Wingdings" pitchFamily="2" charset="2"/>
        <a:buChar char="§"/>
        <a:defRPr sz="2200" kern="1200">
          <a:solidFill>
            <a:srgbClr val="4E4E4E"/>
          </a:solidFill>
          <a:latin typeface="+mn-lt"/>
          <a:ea typeface="+mn-ea"/>
          <a:cs typeface="+mn-cs"/>
        </a:defRPr>
      </a:lvl3pPr>
      <a:lvl4pPr marL="1600200" indent="-228600" algn="l" defTabSz="914400" rtl="0" eaLnBrk="1" latinLnBrk="0" hangingPunct="1">
        <a:spcBef>
          <a:spcPct val="20000"/>
        </a:spcBef>
        <a:buClr>
          <a:srgbClr val="D02526"/>
        </a:buClr>
        <a:buFont typeface="Wingdings" pitchFamily="2" charset="2"/>
        <a:buChar char="§"/>
        <a:defRPr sz="2000" kern="1200">
          <a:solidFill>
            <a:srgbClr val="4E4E4E"/>
          </a:solidFill>
          <a:latin typeface="+mn-lt"/>
          <a:ea typeface="+mn-ea"/>
          <a:cs typeface="+mn-cs"/>
        </a:defRPr>
      </a:lvl4pPr>
      <a:lvl5pPr marL="2057400" indent="-228600" algn="l" defTabSz="914400" rtl="0" eaLnBrk="1" latinLnBrk="0" hangingPunct="1">
        <a:spcBef>
          <a:spcPct val="20000"/>
        </a:spcBef>
        <a:buClr>
          <a:srgbClr val="D02526"/>
        </a:buClr>
        <a:buFont typeface="Wingdings" pitchFamily="2" charset="2"/>
        <a:buChar char="§"/>
        <a:defRPr sz="1800" kern="1200">
          <a:solidFill>
            <a:srgbClr val="4E4E4E"/>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tiff"/><Relationship Id="rId5" Type="http://schemas.openxmlformats.org/officeDocument/2006/relationships/image" Target="../media/image61.jpe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70.png"/><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457200" y="3356169"/>
            <a:ext cx="8229600" cy="2925763"/>
          </a:xfrm>
        </p:spPr>
        <p:txBody>
          <a:bodyPr/>
          <a:lstStyle/>
          <a:p>
            <a:pPr lvl="0">
              <a:spcBef>
                <a:spcPts val="0"/>
              </a:spcBef>
            </a:pPr>
            <a:endParaRPr lang="en-US" b="0" dirty="0">
              <a:solidFill>
                <a:schemeClr val="tx2">
                  <a:lumMod val="75000"/>
                </a:schemeClr>
              </a:solidFill>
              <a:ea typeface="Arial Unicode MS" pitchFamily="34" charset="-128"/>
              <a:cs typeface="Arial Unicode MS" pitchFamily="34" charset="-128"/>
            </a:endParaRPr>
          </a:p>
          <a:p>
            <a:pPr lvl="0">
              <a:spcBef>
                <a:spcPts val="0"/>
              </a:spcBef>
            </a:pPr>
            <a:endParaRPr lang="en-US" b="0" dirty="0">
              <a:solidFill>
                <a:schemeClr val="tx2">
                  <a:lumMod val="75000"/>
                </a:schemeClr>
              </a:solidFill>
              <a:ea typeface="Arial Unicode MS" pitchFamily="34" charset="-128"/>
              <a:cs typeface="Arial Unicode MS" pitchFamily="34" charset="-128"/>
            </a:endParaRPr>
          </a:p>
          <a:p>
            <a:pPr lvl="0">
              <a:spcBef>
                <a:spcPts val="0"/>
              </a:spcBef>
            </a:pPr>
            <a:endParaRPr lang="en-US" b="0" dirty="0">
              <a:solidFill>
                <a:schemeClr val="tx2">
                  <a:lumMod val="75000"/>
                </a:schemeClr>
              </a:solidFill>
              <a:ea typeface="Arial Unicode MS" pitchFamily="34" charset="-128"/>
              <a:cs typeface="Arial Unicode MS" pitchFamily="34" charset="-128"/>
            </a:endParaRPr>
          </a:p>
          <a:p>
            <a:pPr lvl="0">
              <a:spcBef>
                <a:spcPts val="0"/>
              </a:spcBef>
            </a:pPr>
            <a:r>
              <a:rPr lang="en-US" sz="2800" b="0" dirty="0">
                <a:solidFill>
                  <a:srgbClr val="000000"/>
                </a:solidFill>
                <a:ea typeface="Arial Unicode MS" pitchFamily="34" charset="-128"/>
                <a:cs typeface="Arial Unicode MS" pitchFamily="34" charset="-128"/>
              </a:rPr>
              <a:t>Tackling Rural and Small-Town Vacancy: </a:t>
            </a:r>
          </a:p>
          <a:p>
            <a:pPr lvl="0">
              <a:spcBef>
                <a:spcPts val="0"/>
              </a:spcBef>
            </a:pPr>
            <a:r>
              <a:rPr lang="en-US" sz="2800" b="0" dirty="0">
                <a:solidFill>
                  <a:srgbClr val="000000"/>
                </a:solidFill>
                <a:ea typeface="Arial Unicode MS" pitchFamily="34" charset="-128"/>
                <a:cs typeface="Arial Unicode MS" pitchFamily="34" charset="-128"/>
              </a:rPr>
              <a:t>Empowering Communities with Data</a:t>
            </a:r>
          </a:p>
          <a:p>
            <a:pPr lvl="0">
              <a:spcBef>
                <a:spcPts val="0"/>
              </a:spcBef>
            </a:pPr>
            <a:r>
              <a:rPr lang="en-US" sz="2000" b="0" dirty="0">
                <a:solidFill>
                  <a:schemeClr val="tx1"/>
                </a:solidFill>
              </a:rPr>
              <a:t>October 4, 2019</a:t>
            </a:r>
            <a:endParaRPr lang="en-US" sz="2000" dirty="0">
              <a:solidFill>
                <a:srgbClr val="BF311A"/>
              </a:solidFill>
            </a:endParaRPr>
          </a:p>
          <a:p>
            <a:pPr lvl="0">
              <a:spcBef>
                <a:spcPts val="0"/>
              </a:spcBef>
            </a:pPr>
            <a:endParaRPr lang="en-US" sz="2800" dirty="0">
              <a:solidFill>
                <a:srgbClr val="378C95"/>
              </a:solidFill>
            </a:endParaRPr>
          </a:p>
          <a:p>
            <a:pPr lvl="0">
              <a:spcBef>
                <a:spcPts val="0"/>
              </a:spcBef>
            </a:pPr>
            <a:endParaRPr lang="en-US" sz="2800" dirty="0">
              <a:solidFill>
                <a:srgbClr val="378C95"/>
              </a:solidFill>
            </a:endParaRPr>
          </a:p>
        </p:txBody>
      </p:sp>
      <p:pic>
        <p:nvPicPr>
          <p:cNvPr id="6" name="Picture 5">
            <a:extLst>
              <a:ext uri="{FF2B5EF4-FFF2-40B4-BE49-F238E27FC236}">
                <a16:creationId xmlns:a16="http://schemas.microsoft.com/office/drawing/2014/main" xmlns="" id="{6625E162-04C5-45A9-A968-3EC64E0BA5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565" r="21738"/>
          <a:stretch/>
        </p:blipFill>
        <p:spPr>
          <a:xfrm rot="5400000">
            <a:off x="2987313" y="723885"/>
            <a:ext cx="3657629" cy="2819400"/>
          </a:xfrm>
          <a:prstGeom prst="rect">
            <a:avLst/>
          </a:prstGeom>
        </p:spPr>
      </p:pic>
      <p:grpSp>
        <p:nvGrpSpPr>
          <p:cNvPr id="2" name="Group 1"/>
          <p:cNvGrpSpPr/>
          <p:nvPr/>
        </p:nvGrpSpPr>
        <p:grpSpPr>
          <a:xfrm>
            <a:off x="278500" y="5608928"/>
            <a:ext cx="8478796" cy="1126543"/>
            <a:chOff x="278500" y="5608928"/>
            <a:chExt cx="8478796" cy="1126543"/>
          </a:xfrm>
        </p:grpSpPr>
        <p:pic>
          <p:nvPicPr>
            <p:cNvPr id="8" name="Picture 7" descr="logonew2.jpg">
              <a:extLst>
                <a:ext uri="{FF2B5EF4-FFF2-40B4-BE49-F238E27FC236}">
                  <a16:creationId xmlns:a16="http://schemas.microsoft.com/office/drawing/2014/main" xmlns="" id="{D8F2204E-74F5-45FF-AE1C-04BBCC7587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500" y="6172200"/>
              <a:ext cx="2837213" cy="175922"/>
            </a:xfrm>
            <a:prstGeom prst="rect">
              <a:avLst/>
            </a:prstGeom>
          </p:spPr>
        </p:pic>
        <p:pic>
          <p:nvPicPr>
            <p:cNvPr id="9" name="Picture 8">
              <a:extLst>
                <a:ext uri="{FF2B5EF4-FFF2-40B4-BE49-F238E27FC236}">
                  <a16:creationId xmlns:a16="http://schemas.microsoft.com/office/drawing/2014/main" xmlns="" id="{F1EBA95D-FA68-4134-A388-F67ECEFFC0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2477" y="5854952"/>
              <a:ext cx="2319034" cy="634496"/>
            </a:xfrm>
            <a:prstGeom prst="rect">
              <a:avLst/>
            </a:prstGeom>
          </p:spPr>
        </p:pic>
        <p:pic>
          <p:nvPicPr>
            <p:cNvPr id="11" name="Picture 10">
              <a:extLst>
                <a:ext uri="{FF2B5EF4-FFF2-40B4-BE49-F238E27FC236}">
                  <a16:creationId xmlns:a16="http://schemas.microsoft.com/office/drawing/2014/main" xmlns="" id="{D7858A6E-9F37-419E-B5EB-0A66A7C19F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9500" y="5608928"/>
              <a:ext cx="1127796" cy="1126543"/>
            </a:xfrm>
            <a:prstGeom prst="rect">
              <a:avLst/>
            </a:prstGeom>
          </p:spPr>
        </p:pic>
      </p:grpSp>
      <p:pic>
        <p:nvPicPr>
          <p:cNvPr id="4" name="Picture 3">
            <a:extLst>
              <a:ext uri="{FF2B5EF4-FFF2-40B4-BE49-F238E27FC236}">
                <a16:creationId xmlns:a16="http://schemas.microsoft.com/office/drawing/2014/main" xmlns="" id="{ADFDB437-D24E-4DE7-8FCE-5AF282233E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157" t="17628" r="51235" b="24359"/>
          <a:stretch/>
        </p:blipFill>
        <p:spPr>
          <a:xfrm>
            <a:off x="0" y="304770"/>
            <a:ext cx="3352799" cy="3653192"/>
          </a:xfrm>
          <a:prstGeom prst="rect">
            <a:avLst/>
          </a:prstGeom>
        </p:spPr>
      </p:pic>
      <p:pic>
        <p:nvPicPr>
          <p:cNvPr id="14" name="Picture 13" descr="A close up of a brick building&#10;&#10;Description automatically generated">
            <a:extLst>
              <a:ext uri="{FF2B5EF4-FFF2-40B4-BE49-F238E27FC236}">
                <a16:creationId xmlns:a16="http://schemas.microsoft.com/office/drawing/2014/main" xmlns="" id="{DDB8E9E0-9D15-4B0C-B099-A8A5C79EAF88}"/>
              </a:ext>
            </a:extLst>
          </p:cNvPr>
          <p:cNvPicPr>
            <a:picLocks noChangeAspect="1"/>
          </p:cNvPicPr>
          <p:nvPr/>
        </p:nvPicPr>
        <p:blipFill rotWithShape="1">
          <a:blip r:embed="rId8"/>
          <a:srcRect l="7463" r="51796" b="29614"/>
          <a:stretch/>
        </p:blipFill>
        <p:spPr>
          <a:xfrm>
            <a:off x="6279456" y="280781"/>
            <a:ext cx="2819401" cy="3653192"/>
          </a:xfrm>
          <a:prstGeom prst="rect">
            <a:avLst/>
          </a:prstGeom>
        </p:spPr>
      </p:pic>
    </p:spTree>
    <p:extLst>
      <p:ext uri="{BB962C8B-B14F-4D97-AF65-F5344CB8AC3E}">
        <p14:creationId xmlns:p14="http://schemas.microsoft.com/office/powerpoint/2010/main" val="679938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132"/>
          <a:stretch/>
        </p:blipFill>
        <p:spPr bwMode="auto">
          <a:xfrm>
            <a:off x="4876800" y="3020620"/>
            <a:ext cx="3541636" cy="3316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020620"/>
            <a:ext cx="3651877" cy="334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038600" y="6553200"/>
            <a:ext cx="838200" cy="246221"/>
          </a:xfrm>
          <a:prstGeom prst="rect">
            <a:avLst/>
          </a:prstGeom>
          <a:noFill/>
        </p:spPr>
        <p:txBody>
          <a:bodyPr wrap="square" rtlCol="0">
            <a:spAutoFit/>
          </a:bodyPr>
          <a:lstStyle/>
          <a:p>
            <a:pPr algn="ctr"/>
            <a:r>
              <a:rPr lang="en-US" sz="1000" dirty="0">
                <a:solidFill>
                  <a:schemeClr val="tx2"/>
                </a:solidFill>
              </a:rPr>
              <a:t>Page 9</a:t>
            </a:r>
          </a:p>
        </p:txBody>
      </p:sp>
      <p:sp>
        <p:nvSpPr>
          <p:cNvPr id="9" name="Title 3"/>
          <p:cNvSpPr txBox="1">
            <a:spLocks/>
          </p:cNvSpPr>
          <p:nvPr/>
        </p:nvSpPr>
        <p:spPr>
          <a:xfrm rot="16200000">
            <a:off x="4210811" y="-3332989"/>
            <a:ext cx="685800" cy="7961377"/>
          </a:xfrm>
          <a:prstGeom prst="rect">
            <a:avLst/>
          </a:prstGeom>
          <a:ln w="6350" cap="rnd">
            <a:noFill/>
          </a:ln>
        </p:spPr>
        <p:txBody>
          <a:bodyPr vert="vert" lIns="91440" tIns="91440" anchor="b" anchorCtr="0">
            <a:normAutofit/>
          </a:bodyPr>
          <a:lstStyle>
            <a:lvl1pPr algn="l" rtl="0" eaLnBrk="1" latinLnBrk="0" hangingPunct="1">
              <a:spcBef>
                <a:spcPct val="0"/>
              </a:spcBef>
              <a:buNone/>
              <a:defRPr kumimoji="0" lang="en-US" sz="1800" b="1" kern="1200" spc="-50" baseline="0">
                <a:ln w="3175">
                  <a:noFill/>
                </a:ln>
                <a:solidFill>
                  <a:schemeClr val="tx2"/>
                </a:solidFill>
                <a:effectLst/>
                <a:latin typeface="+mn-lt"/>
                <a:ea typeface="+mn-ea"/>
                <a:cs typeface="+mn-cs"/>
              </a:defRPr>
            </a:lvl1pPr>
          </a:lstStyle>
          <a:p>
            <a:pPr algn="ctr"/>
            <a:r>
              <a:rPr lang="en-US" sz="3200" dirty="0"/>
              <a:t>About Our Community</a:t>
            </a:r>
          </a:p>
        </p:txBody>
      </p:sp>
    </p:spTree>
    <p:extLst>
      <p:ext uri="{BB962C8B-B14F-4D97-AF65-F5344CB8AC3E}">
        <p14:creationId xmlns:p14="http://schemas.microsoft.com/office/powerpoint/2010/main" val="1324757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CC54E1-A52E-4C61-81A7-DBFAC5207845}" type="slidenum">
              <a:rPr lang="en-US" smtClean="0"/>
              <a:t>11</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95287"/>
            <a:ext cx="8229600" cy="6067425"/>
          </a:xfrm>
          <a:prstGeom prst="rect">
            <a:avLst/>
          </a:prstGeom>
        </p:spPr>
      </p:pic>
    </p:spTree>
    <p:extLst>
      <p:ext uri="{BB962C8B-B14F-4D97-AF65-F5344CB8AC3E}">
        <p14:creationId xmlns:p14="http://schemas.microsoft.com/office/powerpoint/2010/main" val="3769452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22" y="990600"/>
            <a:ext cx="3708061" cy="3090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1557598_2257220609614157293990_n"/>
          <p:cNvPicPr/>
          <p:nvPr/>
        </p:nvPicPr>
        <p:blipFill>
          <a:blip r:embed="rId3">
            <a:extLst>
              <a:ext uri="{28A0092B-C50C-407E-A947-70E740481C1C}">
                <a14:useLocalDpi xmlns:a14="http://schemas.microsoft.com/office/drawing/2010/main" val="0"/>
              </a:ext>
            </a:extLst>
          </a:blip>
          <a:srcRect/>
          <a:stretch>
            <a:fillRect/>
          </a:stretch>
        </p:blipFill>
        <p:spPr bwMode="auto">
          <a:xfrm>
            <a:off x="4553710" y="914400"/>
            <a:ext cx="3781425" cy="3090051"/>
          </a:xfrm>
          <a:prstGeom prst="rect">
            <a:avLst/>
          </a:prstGeom>
          <a:noFill/>
          <a:ln>
            <a:noFill/>
          </a:ln>
        </p:spPr>
      </p:pic>
      <p:sp>
        <p:nvSpPr>
          <p:cNvPr id="10" name="TextBox 9"/>
          <p:cNvSpPr txBox="1"/>
          <p:nvPr/>
        </p:nvSpPr>
        <p:spPr>
          <a:xfrm>
            <a:off x="4038600" y="6553200"/>
            <a:ext cx="838200" cy="246221"/>
          </a:xfrm>
          <a:prstGeom prst="rect">
            <a:avLst/>
          </a:prstGeom>
          <a:noFill/>
        </p:spPr>
        <p:txBody>
          <a:bodyPr wrap="square" rtlCol="0">
            <a:spAutoFit/>
          </a:bodyPr>
          <a:lstStyle/>
          <a:p>
            <a:pPr algn="ctr"/>
            <a:r>
              <a:rPr lang="en-US" sz="1000" dirty="0">
                <a:solidFill>
                  <a:schemeClr val="tx2"/>
                </a:solidFill>
              </a:rPr>
              <a:t>Page 12</a:t>
            </a:r>
          </a:p>
        </p:txBody>
      </p:sp>
      <p:sp>
        <p:nvSpPr>
          <p:cNvPr id="9" name="Title 3"/>
          <p:cNvSpPr txBox="1">
            <a:spLocks/>
          </p:cNvSpPr>
          <p:nvPr/>
        </p:nvSpPr>
        <p:spPr>
          <a:xfrm rot="16200000">
            <a:off x="4210811" y="-3332989"/>
            <a:ext cx="685800" cy="7961377"/>
          </a:xfrm>
          <a:prstGeom prst="rect">
            <a:avLst/>
          </a:prstGeom>
          <a:ln w="6350" cap="rnd">
            <a:noFill/>
          </a:ln>
        </p:spPr>
        <p:txBody>
          <a:bodyPr vert="vert" lIns="91440" tIns="91440" anchor="b" anchorCtr="0">
            <a:normAutofit/>
          </a:bodyPr>
          <a:lstStyle>
            <a:lvl1pPr algn="l" rtl="0" eaLnBrk="1" latinLnBrk="0" hangingPunct="1">
              <a:spcBef>
                <a:spcPct val="0"/>
              </a:spcBef>
              <a:buNone/>
              <a:defRPr kumimoji="0" lang="en-US" sz="1800" b="1" kern="1200" spc="-50" baseline="0">
                <a:ln w="3175">
                  <a:noFill/>
                </a:ln>
                <a:solidFill>
                  <a:schemeClr val="tx2"/>
                </a:solidFill>
                <a:effectLst/>
                <a:latin typeface="+mn-lt"/>
                <a:ea typeface="+mn-ea"/>
                <a:cs typeface="+mn-cs"/>
              </a:defRPr>
            </a:lvl1pPr>
          </a:lstStyle>
          <a:p>
            <a:pPr algn="ctr"/>
            <a:r>
              <a:rPr lang="en-US" sz="3200" dirty="0"/>
              <a:t>About Our Community: Housing Conditions</a:t>
            </a:r>
          </a:p>
        </p:txBody>
      </p:sp>
      <p:pic>
        <p:nvPicPr>
          <p:cNvPr id="2" name="Picture 1"/>
          <p:cNvPicPr>
            <a:picLocks noChangeAspect="1"/>
          </p:cNvPicPr>
          <p:nvPr/>
        </p:nvPicPr>
        <p:blipFill>
          <a:blip r:embed="rId4"/>
          <a:stretch>
            <a:fillRect/>
          </a:stretch>
        </p:blipFill>
        <p:spPr>
          <a:xfrm>
            <a:off x="1830096" y="4184940"/>
            <a:ext cx="5255207" cy="2286198"/>
          </a:xfrm>
          <a:prstGeom prst="rect">
            <a:avLst/>
          </a:prstGeom>
        </p:spPr>
      </p:pic>
    </p:spTree>
    <p:extLst>
      <p:ext uri="{BB962C8B-B14F-4D97-AF65-F5344CB8AC3E}">
        <p14:creationId xmlns:p14="http://schemas.microsoft.com/office/powerpoint/2010/main" val="2710081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nvGraphicFramePr>
        <p:xfrm>
          <a:off x="1523822" y="1586386"/>
          <a:ext cx="5772508" cy="3798158"/>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13735"/>
          <a:stretch/>
        </p:blipFill>
        <p:spPr>
          <a:xfrm>
            <a:off x="0" y="5501175"/>
            <a:ext cx="9144000" cy="499575"/>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34316"/>
          <a:stretch/>
        </p:blipFill>
        <p:spPr>
          <a:xfrm>
            <a:off x="0" y="895707"/>
            <a:ext cx="2891533" cy="615297"/>
          </a:xfrm>
          <a:prstGeom prst="rect">
            <a:avLst/>
          </a:prstGeom>
        </p:spPr>
      </p:pic>
      <p:sp>
        <p:nvSpPr>
          <p:cNvPr id="4" name="TextBox 3"/>
          <p:cNvSpPr txBox="1"/>
          <p:nvPr/>
        </p:nvSpPr>
        <p:spPr>
          <a:xfrm>
            <a:off x="2281541" y="1586388"/>
            <a:ext cx="4580918" cy="323165"/>
          </a:xfrm>
          <a:prstGeom prst="rect">
            <a:avLst/>
          </a:prstGeom>
          <a:noFill/>
        </p:spPr>
        <p:txBody>
          <a:bodyPr wrap="square" rtlCol="0">
            <a:spAutoFit/>
          </a:bodyPr>
          <a:lstStyle/>
          <a:p>
            <a:pPr algn="ctr"/>
            <a:r>
              <a:rPr lang="en-US" sz="1500" dirty="0">
                <a:latin typeface="Gotham Narrow Bold" pitchFamily="50" charset="0"/>
              </a:rPr>
              <a:t>Housing By Type</a:t>
            </a:r>
          </a:p>
        </p:txBody>
      </p:sp>
      <p:sp>
        <p:nvSpPr>
          <p:cNvPr id="7" name="Title 1"/>
          <p:cNvSpPr txBox="1">
            <a:spLocks/>
          </p:cNvSpPr>
          <p:nvPr/>
        </p:nvSpPr>
        <p:spPr>
          <a:xfrm>
            <a:off x="2836416" y="895708"/>
            <a:ext cx="6021835" cy="61529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dirty="0">
                <a:ln w="12700">
                  <a:solidFill>
                    <a:srgbClr val="00675C"/>
                  </a:solidFill>
                  <a:prstDash val="solid"/>
                </a:ln>
                <a:solidFill>
                  <a:srgbClr val="292929"/>
                </a:solidFill>
                <a:latin typeface="Gotham Narrow Bold" pitchFamily="50" charset="0"/>
              </a:rPr>
              <a:t>Housing Analysis</a:t>
            </a:r>
            <a:endParaRPr lang="en-US" sz="2400" dirty="0">
              <a:solidFill>
                <a:srgbClr val="292929"/>
              </a:solidFill>
              <a:latin typeface="Gotham Narrow Bold" pitchFamily="50" charset="0"/>
            </a:endParaRPr>
          </a:p>
        </p:txBody>
      </p:sp>
      <p:sp>
        <p:nvSpPr>
          <p:cNvPr id="12" name="Title 1"/>
          <p:cNvSpPr txBox="1">
            <a:spLocks/>
          </p:cNvSpPr>
          <p:nvPr/>
        </p:nvSpPr>
        <p:spPr>
          <a:xfrm>
            <a:off x="3417477" y="3196483"/>
            <a:ext cx="2309046" cy="61529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n w="12700">
                  <a:solidFill>
                    <a:srgbClr val="00675C"/>
                  </a:solidFill>
                  <a:prstDash val="solid"/>
                </a:ln>
                <a:solidFill>
                  <a:srgbClr val="292929"/>
                </a:solidFill>
                <a:latin typeface="Gotham Narrow Bold" pitchFamily="50" charset="0"/>
              </a:rPr>
              <a:t>15,683 Units</a:t>
            </a:r>
            <a:endParaRPr lang="en-US" sz="2400" dirty="0">
              <a:solidFill>
                <a:srgbClr val="292929"/>
              </a:solidFill>
              <a:latin typeface="Gotham Narrow Bold" pitchFamily="50" charset="0"/>
            </a:endParaRPr>
          </a:p>
        </p:txBody>
      </p:sp>
      <p:sp>
        <p:nvSpPr>
          <p:cNvPr id="13" name="Title 1"/>
          <p:cNvSpPr txBox="1">
            <a:spLocks/>
          </p:cNvSpPr>
          <p:nvPr/>
        </p:nvSpPr>
        <p:spPr>
          <a:xfrm>
            <a:off x="6067425" y="3041471"/>
            <a:ext cx="2309046" cy="88798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n w="12700">
                  <a:solidFill>
                    <a:srgbClr val="00675C"/>
                  </a:solidFill>
                  <a:prstDash val="solid"/>
                </a:ln>
                <a:solidFill>
                  <a:srgbClr val="292929"/>
                </a:solidFill>
                <a:latin typeface="Gotham Narrow Bold" pitchFamily="50" charset="0"/>
              </a:rPr>
              <a:t>72% Owner</a:t>
            </a:r>
          </a:p>
          <a:p>
            <a:pPr algn="ctr"/>
            <a:r>
              <a:rPr lang="en-US" sz="2400" b="1" dirty="0">
                <a:ln w="12700">
                  <a:solidFill>
                    <a:srgbClr val="00675C"/>
                  </a:solidFill>
                  <a:prstDash val="solid"/>
                </a:ln>
                <a:solidFill>
                  <a:srgbClr val="292929"/>
                </a:solidFill>
                <a:latin typeface="Gotham Narrow Bold" pitchFamily="50" charset="0"/>
              </a:rPr>
              <a:t>28% Renter</a:t>
            </a:r>
          </a:p>
        </p:txBody>
      </p:sp>
      <p:sp>
        <p:nvSpPr>
          <p:cNvPr id="9" name="Rectangle 8"/>
          <p:cNvSpPr/>
          <p:nvPr/>
        </p:nvSpPr>
        <p:spPr>
          <a:xfrm>
            <a:off x="6172898" y="5237976"/>
            <a:ext cx="2685352" cy="300082"/>
          </a:xfrm>
          <a:prstGeom prst="rect">
            <a:avLst/>
          </a:prstGeom>
        </p:spPr>
        <p:txBody>
          <a:bodyPr wrap="none">
            <a:spAutoFit/>
          </a:bodyPr>
          <a:lstStyle/>
          <a:p>
            <a:pPr algn="r"/>
            <a:r>
              <a:rPr lang="en-US" sz="1350" dirty="0">
                <a:solidFill>
                  <a:schemeClr val="tx2"/>
                </a:solidFill>
                <a:latin typeface="Gotham Narrow Bold" pitchFamily="50" charset="0"/>
              </a:rPr>
              <a:t>Working Draft – 09/04/19</a:t>
            </a:r>
          </a:p>
        </p:txBody>
      </p:sp>
    </p:spTree>
    <p:extLst>
      <p:ext uri="{BB962C8B-B14F-4D97-AF65-F5344CB8AC3E}">
        <p14:creationId xmlns:p14="http://schemas.microsoft.com/office/powerpoint/2010/main" val="1033637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CC54E1-A52E-4C61-81A7-DBFAC5207845}" type="slidenum">
              <a:rPr lang="en-US" smtClean="0"/>
              <a:t>14</a:t>
            </a:fld>
            <a:endParaRPr lang="en-US"/>
          </a:p>
        </p:txBody>
      </p:sp>
      <p:pic>
        <p:nvPicPr>
          <p:cNvPr id="4" name="Picture 3"/>
          <p:cNvPicPr>
            <a:picLocks noChangeAspect="1"/>
          </p:cNvPicPr>
          <p:nvPr/>
        </p:nvPicPr>
        <p:blipFill>
          <a:blip r:embed="rId2"/>
          <a:stretch>
            <a:fillRect/>
          </a:stretch>
        </p:blipFill>
        <p:spPr>
          <a:xfrm>
            <a:off x="304800" y="381000"/>
            <a:ext cx="4629150" cy="6172200"/>
          </a:xfrm>
          <a:prstGeom prst="rect">
            <a:avLst/>
          </a:prstGeom>
        </p:spPr>
      </p:pic>
    </p:spTree>
    <p:extLst>
      <p:ext uri="{BB962C8B-B14F-4D97-AF65-F5344CB8AC3E}">
        <p14:creationId xmlns:p14="http://schemas.microsoft.com/office/powerpoint/2010/main" val="3500269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3735"/>
          <a:stretch/>
        </p:blipFill>
        <p:spPr>
          <a:xfrm>
            <a:off x="0" y="5501175"/>
            <a:ext cx="9144000" cy="49957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34316"/>
          <a:stretch/>
        </p:blipFill>
        <p:spPr>
          <a:xfrm>
            <a:off x="0" y="895707"/>
            <a:ext cx="2891533" cy="615297"/>
          </a:xfrm>
          <a:prstGeom prst="rect">
            <a:avLst/>
          </a:prstGeom>
        </p:spPr>
      </p:pic>
      <p:sp>
        <p:nvSpPr>
          <p:cNvPr id="4" name="TextBox 3"/>
          <p:cNvSpPr txBox="1"/>
          <p:nvPr/>
        </p:nvSpPr>
        <p:spPr>
          <a:xfrm>
            <a:off x="1855845" y="1586388"/>
            <a:ext cx="5432311" cy="323165"/>
          </a:xfrm>
          <a:prstGeom prst="rect">
            <a:avLst/>
          </a:prstGeom>
          <a:noFill/>
        </p:spPr>
        <p:txBody>
          <a:bodyPr wrap="square" rtlCol="0">
            <a:spAutoFit/>
          </a:bodyPr>
          <a:lstStyle/>
          <a:p>
            <a:pPr algn="ctr"/>
            <a:r>
              <a:rPr lang="en-US" sz="1500" dirty="0">
                <a:latin typeface="Gotham Narrow Bold" pitchFamily="50" charset="0"/>
              </a:rPr>
              <a:t>Housing Age</a:t>
            </a:r>
          </a:p>
        </p:txBody>
      </p:sp>
      <p:sp>
        <p:nvSpPr>
          <p:cNvPr id="7" name="Title 1"/>
          <p:cNvSpPr txBox="1">
            <a:spLocks/>
          </p:cNvSpPr>
          <p:nvPr/>
        </p:nvSpPr>
        <p:spPr>
          <a:xfrm>
            <a:off x="2836416" y="895708"/>
            <a:ext cx="6021835" cy="61529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dirty="0">
                <a:ln w="12700">
                  <a:solidFill>
                    <a:srgbClr val="00675C"/>
                  </a:solidFill>
                  <a:prstDash val="solid"/>
                </a:ln>
                <a:solidFill>
                  <a:srgbClr val="292929"/>
                </a:solidFill>
                <a:latin typeface="Gotham Narrow Bold" pitchFamily="50" charset="0"/>
              </a:rPr>
              <a:t>Housing Analysis</a:t>
            </a:r>
            <a:endParaRPr lang="en-US" sz="2400" dirty="0">
              <a:solidFill>
                <a:srgbClr val="292929"/>
              </a:solidFill>
              <a:latin typeface="Gotham Narrow Bold" pitchFamily="50" charset="0"/>
            </a:endParaRPr>
          </a:p>
        </p:txBody>
      </p:sp>
      <p:graphicFrame>
        <p:nvGraphicFramePr>
          <p:cNvPr id="9" name="Chart 8"/>
          <p:cNvGraphicFramePr>
            <a:graphicFrameLocks/>
          </p:cNvGraphicFramePr>
          <p:nvPr/>
        </p:nvGraphicFramePr>
        <p:xfrm>
          <a:off x="1406869" y="1586387"/>
          <a:ext cx="6330260" cy="3798156"/>
        </p:xfrm>
        <a:graphic>
          <a:graphicData uri="http://schemas.openxmlformats.org/drawingml/2006/chart">
            <c:chart xmlns:c="http://schemas.openxmlformats.org/drawingml/2006/chart" xmlns:r="http://schemas.openxmlformats.org/officeDocument/2006/relationships" r:id="rId5"/>
          </a:graphicData>
        </a:graphic>
      </p:graphicFrame>
      <p:sp>
        <p:nvSpPr>
          <p:cNvPr id="8" name="Rectangle 7"/>
          <p:cNvSpPr/>
          <p:nvPr/>
        </p:nvSpPr>
        <p:spPr>
          <a:xfrm>
            <a:off x="6211957" y="2095919"/>
            <a:ext cx="159026" cy="139148"/>
          </a:xfrm>
          <a:prstGeom prst="rect">
            <a:avLst/>
          </a:prstGeom>
          <a:solidFill>
            <a:srgbClr val="7A1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6370982" y="2050076"/>
            <a:ext cx="1949622" cy="253916"/>
          </a:xfrm>
          <a:prstGeom prst="rect">
            <a:avLst/>
          </a:prstGeom>
          <a:noFill/>
        </p:spPr>
        <p:txBody>
          <a:bodyPr wrap="square" rtlCol="0">
            <a:spAutoFit/>
          </a:bodyPr>
          <a:lstStyle/>
          <a:p>
            <a:r>
              <a:rPr lang="en-US" sz="1050" dirty="0">
                <a:latin typeface="Gotham Narrow Book" pitchFamily="50" charset="0"/>
              </a:rPr>
              <a:t>Built Before 1939</a:t>
            </a:r>
          </a:p>
        </p:txBody>
      </p:sp>
      <p:sp>
        <p:nvSpPr>
          <p:cNvPr id="11" name="Rectangle 10"/>
          <p:cNvSpPr/>
          <p:nvPr/>
        </p:nvSpPr>
        <p:spPr>
          <a:xfrm>
            <a:off x="6209779" y="2334569"/>
            <a:ext cx="159026" cy="139148"/>
          </a:xfrm>
          <a:prstGeom prst="rect">
            <a:avLst/>
          </a:prstGeom>
          <a:solidFill>
            <a:srgbClr val="C99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6368805" y="2288726"/>
            <a:ext cx="1949622" cy="253916"/>
          </a:xfrm>
          <a:prstGeom prst="rect">
            <a:avLst/>
          </a:prstGeom>
          <a:noFill/>
        </p:spPr>
        <p:txBody>
          <a:bodyPr wrap="square" rtlCol="0">
            <a:spAutoFit/>
          </a:bodyPr>
          <a:lstStyle/>
          <a:p>
            <a:r>
              <a:rPr lang="en-US" sz="1050" dirty="0">
                <a:latin typeface="Gotham Narrow Book" pitchFamily="50" charset="0"/>
              </a:rPr>
              <a:t>Build 1940-1979</a:t>
            </a:r>
          </a:p>
        </p:txBody>
      </p:sp>
      <p:sp>
        <p:nvSpPr>
          <p:cNvPr id="13" name="Rectangle 12"/>
          <p:cNvSpPr/>
          <p:nvPr/>
        </p:nvSpPr>
        <p:spPr>
          <a:xfrm>
            <a:off x="6209779" y="2589295"/>
            <a:ext cx="159026" cy="139148"/>
          </a:xfrm>
          <a:prstGeom prst="rect">
            <a:avLst/>
          </a:prstGeom>
          <a:solidFill>
            <a:srgbClr val="365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6368805" y="2543451"/>
            <a:ext cx="1949622" cy="253916"/>
          </a:xfrm>
          <a:prstGeom prst="rect">
            <a:avLst/>
          </a:prstGeom>
          <a:noFill/>
        </p:spPr>
        <p:txBody>
          <a:bodyPr wrap="square" rtlCol="0">
            <a:spAutoFit/>
          </a:bodyPr>
          <a:lstStyle/>
          <a:p>
            <a:r>
              <a:rPr lang="en-US" sz="1050" dirty="0">
                <a:latin typeface="Gotham Narrow Book" pitchFamily="50" charset="0"/>
              </a:rPr>
              <a:t>Built 1980-1999</a:t>
            </a:r>
          </a:p>
        </p:txBody>
      </p:sp>
      <p:sp>
        <p:nvSpPr>
          <p:cNvPr id="15" name="Rectangle 14"/>
          <p:cNvSpPr/>
          <p:nvPr/>
        </p:nvSpPr>
        <p:spPr>
          <a:xfrm>
            <a:off x="6207602" y="2827945"/>
            <a:ext cx="159026" cy="139148"/>
          </a:xfrm>
          <a:prstGeom prst="rect">
            <a:avLst/>
          </a:prstGeom>
          <a:solidFill>
            <a:srgbClr val="8D9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p:nvPr/>
        </p:nvSpPr>
        <p:spPr>
          <a:xfrm>
            <a:off x="6366628" y="2782101"/>
            <a:ext cx="1949622" cy="253916"/>
          </a:xfrm>
          <a:prstGeom prst="rect">
            <a:avLst/>
          </a:prstGeom>
          <a:noFill/>
        </p:spPr>
        <p:txBody>
          <a:bodyPr wrap="square" rtlCol="0">
            <a:spAutoFit/>
          </a:bodyPr>
          <a:lstStyle/>
          <a:p>
            <a:r>
              <a:rPr lang="en-US" sz="1050" dirty="0">
                <a:latin typeface="Gotham Narrow Book" pitchFamily="50" charset="0"/>
              </a:rPr>
              <a:t>Built After 2000</a:t>
            </a:r>
          </a:p>
        </p:txBody>
      </p:sp>
      <p:sp>
        <p:nvSpPr>
          <p:cNvPr id="17" name="Rectangle 16"/>
          <p:cNvSpPr/>
          <p:nvPr/>
        </p:nvSpPr>
        <p:spPr>
          <a:xfrm>
            <a:off x="6172898" y="5237976"/>
            <a:ext cx="2685352" cy="300082"/>
          </a:xfrm>
          <a:prstGeom prst="rect">
            <a:avLst/>
          </a:prstGeom>
        </p:spPr>
        <p:txBody>
          <a:bodyPr wrap="none">
            <a:spAutoFit/>
          </a:bodyPr>
          <a:lstStyle/>
          <a:p>
            <a:pPr algn="r"/>
            <a:r>
              <a:rPr lang="en-US" sz="1350" dirty="0">
                <a:solidFill>
                  <a:schemeClr val="tx2"/>
                </a:solidFill>
                <a:latin typeface="Gotham Narrow Bold" pitchFamily="50" charset="0"/>
              </a:rPr>
              <a:t>Working Draft – 09/04/19</a:t>
            </a:r>
          </a:p>
        </p:txBody>
      </p:sp>
    </p:spTree>
    <p:extLst>
      <p:ext uri="{BB962C8B-B14F-4D97-AF65-F5344CB8AC3E}">
        <p14:creationId xmlns:p14="http://schemas.microsoft.com/office/powerpoint/2010/main" val="226124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3735"/>
          <a:stretch/>
        </p:blipFill>
        <p:spPr>
          <a:xfrm>
            <a:off x="0" y="5501175"/>
            <a:ext cx="9144000" cy="49957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34316"/>
          <a:stretch/>
        </p:blipFill>
        <p:spPr>
          <a:xfrm>
            <a:off x="0" y="895707"/>
            <a:ext cx="2891533" cy="615297"/>
          </a:xfrm>
          <a:prstGeom prst="rect">
            <a:avLst/>
          </a:prstGeom>
        </p:spPr>
      </p:pic>
      <p:graphicFrame>
        <p:nvGraphicFramePr>
          <p:cNvPr id="2" name="Table 1"/>
          <p:cNvGraphicFramePr>
            <a:graphicFrameLocks noGrp="1"/>
          </p:cNvGraphicFramePr>
          <p:nvPr/>
        </p:nvGraphicFramePr>
        <p:xfrm>
          <a:off x="679269" y="1886470"/>
          <a:ext cx="7831183" cy="3687588"/>
        </p:xfrm>
        <a:graphic>
          <a:graphicData uri="http://schemas.openxmlformats.org/drawingml/2006/table">
            <a:tbl>
              <a:tblPr>
                <a:tableStyleId>{5C22544A-7EE6-4342-B048-85BDC9FD1C3A}</a:tableStyleId>
              </a:tblPr>
              <a:tblGrid>
                <a:gridCol w="1660520">
                  <a:extLst>
                    <a:ext uri="{9D8B030D-6E8A-4147-A177-3AD203B41FA5}">
                      <a16:colId xmlns:a16="http://schemas.microsoft.com/office/drawing/2014/main" xmlns="" val="20000"/>
                    </a:ext>
                  </a:extLst>
                </a:gridCol>
                <a:gridCol w="1021976">
                  <a:extLst>
                    <a:ext uri="{9D8B030D-6E8A-4147-A177-3AD203B41FA5}">
                      <a16:colId xmlns:a16="http://schemas.microsoft.com/office/drawing/2014/main" xmlns="" val="20001"/>
                    </a:ext>
                  </a:extLst>
                </a:gridCol>
                <a:gridCol w="890231">
                  <a:extLst>
                    <a:ext uri="{9D8B030D-6E8A-4147-A177-3AD203B41FA5}">
                      <a16:colId xmlns:a16="http://schemas.microsoft.com/office/drawing/2014/main" xmlns="" val="20002"/>
                    </a:ext>
                  </a:extLst>
                </a:gridCol>
                <a:gridCol w="800462">
                  <a:extLst>
                    <a:ext uri="{9D8B030D-6E8A-4147-A177-3AD203B41FA5}">
                      <a16:colId xmlns:a16="http://schemas.microsoft.com/office/drawing/2014/main" xmlns="" val="20003"/>
                    </a:ext>
                  </a:extLst>
                </a:gridCol>
                <a:gridCol w="832480">
                  <a:extLst>
                    <a:ext uri="{9D8B030D-6E8A-4147-A177-3AD203B41FA5}">
                      <a16:colId xmlns:a16="http://schemas.microsoft.com/office/drawing/2014/main" xmlns="" val="20004"/>
                    </a:ext>
                  </a:extLst>
                </a:gridCol>
                <a:gridCol w="1312757">
                  <a:extLst>
                    <a:ext uri="{9D8B030D-6E8A-4147-A177-3AD203B41FA5}">
                      <a16:colId xmlns:a16="http://schemas.microsoft.com/office/drawing/2014/main" xmlns="" val="20005"/>
                    </a:ext>
                  </a:extLst>
                </a:gridCol>
                <a:gridCol w="1312757">
                  <a:extLst>
                    <a:ext uri="{9D8B030D-6E8A-4147-A177-3AD203B41FA5}">
                      <a16:colId xmlns:a16="http://schemas.microsoft.com/office/drawing/2014/main" xmlns="" val="20006"/>
                    </a:ext>
                  </a:extLst>
                </a:gridCol>
              </a:tblGrid>
              <a:tr h="212884">
                <a:tc rowSpan="2">
                  <a:txBody>
                    <a:bodyPr/>
                    <a:lstStyle/>
                    <a:p>
                      <a:pPr algn="ctr" fontAlgn="b"/>
                      <a:r>
                        <a:rPr lang="en-US" sz="1400" b="0" u="none" strike="noStrike" dirty="0">
                          <a:solidFill>
                            <a:schemeClr val="bg1"/>
                          </a:solidFill>
                          <a:effectLst/>
                          <a:latin typeface="Gotham Narrow Bold" pitchFamily="50" charset="0"/>
                        </a:rPr>
                        <a:t>Municipality</a:t>
                      </a:r>
                      <a:endParaRPr lang="en-US" sz="1400" b="0" i="0" u="none" strike="noStrike" dirty="0">
                        <a:solidFill>
                          <a:schemeClr val="bg1"/>
                        </a:solidFill>
                        <a:effectLst/>
                        <a:latin typeface="Gotham Narrow Bold" pitchFamily="50" charset="0"/>
                      </a:endParaRPr>
                    </a:p>
                  </a:txBody>
                  <a:tcPr marL="7144" marR="7144" marT="7144" marB="0" anchor="b">
                    <a:solidFill>
                      <a:srgbClr val="292929"/>
                    </a:solidFill>
                  </a:tcPr>
                </a:tc>
                <a:tc rowSpan="2">
                  <a:txBody>
                    <a:bodyPr/>
                    <a:lstStyle/>
                    <a:p>
                      <a:pPr algn="ctr" fontAlgn="b"/>
                      <a:r>
                        <a:rPr lang="en-US" sz="1400" b="0" u="none" strike="noStrike" dirty="0">
                          <a:solidFill>
                            <a:schemeClr val="bg1"/>
                          </a:solidFill>
                          <a:effectLst/>
                          <a:latin typeface="Gotham Narrow Bold" pitchFamily="50" charset="0"/>
                        </a:rPr>
                        <a:t>Median Household Income $</a:t>
                      </a:r>
                      <a:endParaRPr lang="en-US" sz="1400" b="0" i="0" u="none" strike="noStrike" dirty="0">
                        <a:solidFill>
                          <a:schemeClr val="bg1"/>
                        </a:solidFill>
                        <a:effectLst/>
                        <a:latin typeface="Gotham Narrow Bold" pitchFamily="50" charset="0"/>
                      </a:endParaRPr>
                    </a:p>
                  </a:txBody>
                  <a:tcPr marL="7144" marR="7144" marT="7144" marB="0" anchor="b">
                    <a:solidFill>
                      <a:srgbClr val="292929"/>
                    </a:solidFill>
                  </a:tcPr>
                </a:tc>
                <a:tc rowSpan="2">
                  <a:txBody>
                    <a:bodyPr/>
                    <a:lstStyle/>
                    <a:p>
                      <a:pPr algn="ctr" fontAlgn="b"/>
                      <a:r>
                        <a:rPr lang="en-US" sz="1400" b="0" u="none" strike="noStrike" dirty="0">
                          <a:solidFill>
                            <a:schemeClr val="bg1"/>
                          </a:solidFill>
                          <a:effectLst/>
                          <a:latin typeface="Gotham Narrow Bold" pitchFamily="50" charset="0"/>
                        </a:rPr>
                        <a:t>Median Family Income $</a:t>
                      </a:r>
                      <a:endParaRPr lang="en-US" sz="1400" b="0" i="0" u="none" strike="noStrike" dirty="0">
                        <a:solidFill>
                          <a:schemeClr val="bg1"/>
                        </a:solidFill>
                        <a:effectLst/>
                        <a:latin typeface="Gotham Narrow Bold" pitchFamily="50" charset="0"/>
                      </a:endParaRPr>
                    </a:p>
                  </a:txBody>
                  <a:tcPr marL="7144" marR="7144" marT="7144" marB="0" anchor="b">
                    <a:solidFill>
                      <a:srgbClr val="292929"/>
                    </a:solidFill>
                  </a:tcPr>
                </a:tc>
                <a:tc rowSpan="2">
                  <a:txBody>
                    <a:bodyPr/>
                    <a:lstStyle/>
                    <a:p>
                      <a:pPr algn="ctr" fontAlgn="b"/>
                      <a:r>
                        <a:rPr lang="en-US" sz="1400" b="0" u="none" strike="noStrike" dirty="0">
                          <a:solidFill>
                            <a:schemeClr val="bg1"/>
                          </a:solidFill>
                          <a:effectLst/>
                          <a:latin typeface="Gotham Narrow Bold" pitchFamily="50" charset="0"/>
                        </a:rPr>
                        <a:t>Per Capita Income $</a:t>
                      </a:r>
                      <a:endParaRPr lang="en-US" sz="1400" b="0" i="0" u="none" strike="noStrike" dirty="0">
                        <a:solidFill>
                          <a:schemeClr val="bg1"/>
                        </a:solidFill>
                        <a:effectLst/>
                        <a:latin typeface="Gotham Narrow Bold" pitchFamily="50" charset="0"/>
                      </a:endParaRPr>
                    </a:p>
                  </a:txBody>
                  <a:tcPr marL="7144" marR="7144" marT="7144" marB="0" anchor="b">
                    <a:solidFill>
                      <a:srgbClr val="292929"/>
                    </a:solidFill>
                  </a:tcPr>
                </a:tc>
                <a:tc gridSpan="3">
                  <a:txBody>
                    <a:bodyPr/>
                    <a:lstStyle/>
                    <a:p>
                      <a:pPr algn="ctr" fontAlgn="b"/>
                      <a:r>
                        <a:rPr lang="en-US" sz="1400" b="0" u="none" strike="noStrike" dirty="0">
                          <a:solidFill>
                            <a:schemeClr val="bg1"/>
                          </a:solidFill>
                          <a:effectLst/>
                          <a:latin typeface="Gotham Narrow Bold" pitchFamily="50" charset="0"/>
                        </a:rPr>
                        <a:t>Percent Below Poverty Level</a:t>
                      </a:r>
                      <a:endParaRPr lang="en-US" sz="1400" b="0" i="0" u="none" strike="noStrike" dirty="0">
                        <a:solidFill>
                          <a:schemeClr val="bg1"/>
                        </a:solidFill>
                        <a:effectLst/>
                        <a:latin typeface="Gotham Narrow Bold" pitchFamily="50" charset="0"/>
                      </a:endParaRPr>
                    </a:p>
                  </a:txBody>
                  <a:tcPr marL="7144" marR="7144" marT="7144" marB="0" anchor="b">
                    <a:solidFill>
                      <a:srgbClr val="29292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62436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1400" b="0" u="none" strike="noStrike" dirty="0">
                          <a:solidFill>
                            <a:schemeClr val="bg1"/>
                          </a:solidFill>
                          <a:effectLst/>
                          <a:latin typeface="Gotham Narrow Bold" pitchFamily="50" charset="0"/>
                        </a:rPr>
                        <a:t>All Persons</a:t>
                      </a:r>
                      <a:endParaRPr lang="en-US" sz="1400" b="0" i="0" u="none" strike="noStrike" dirty="0">
                        <a:solidFill>
                          <a:schemeClr val="bg1"/>
                        </a:solidFill>
                        <a:effectLst/>
                        <a:latin typeface="Gotham Narrow Bold" pitchFamily="50" charset="0"/>
                      </a:endParaRPr>
                    </a:p>
                  </a:txBody>
                  <a:tcPr marL="7144" marR="7144" marT="7144" marB="0" anchor="b">
                    <a:solidFill>
                      <a:srgbClr val="292929"/>
                    </a:solidFill>
                  </a:tcPr>
                </a:tc>
                <a:tc>
                  <a:txBody>
                    <a:bodyPr/>
                    <a:lstStyle/>
                    <a:p>
                      <a:pPr algn="ctr" fontAlgn="b"/>
                      <a:r>
                        <a:rPr lang="en-US" sz="1400" b="0" u="none" strike="noStrike" dirty="0">
                          <a:solidFill>
                            <a:schemeClr val="bg1"/>
                          </a:solidFill>
                          <a:effectLst/>
                          <a:latin typeface="Gotham Narrow Bold" pitchFamily="50" charset="0"/>
                        </a:rPr>
                        <a:t>All Families</a:t>
                      </a:r>
                      <a:endParaRPr lang="en-US" sz="1400" b="0" i="0" u="none" strike="noStrike" dirty="0">
                        <a:solidFill>
                          <a:schemeClr val="bg1"/>
                        </a:solidFill>
                        <a:effectLst/>
                        <a:latin typeface="Gotham Narrow Bold" pitchFamily="50" charset="0"/>
                      </a:endParaRPr>
                    </a:p>
                  </a:txBody>
                  <a:tcPr marL="7144" marR="7144" marT="7144" marB="0" anchor="b">
                    <a:solidFill>
                      <a:srgbClr val="292929"/>
                    </a:solidFill>
                  </a:tcPr>
                </a:tc>
                <a:tc>
                  <a:txBody>
                    <a:bodyPr/>
                    <a:lstStyle/>
                    <a:p>
                      <a:pPr algn="ctr" fontAlgn="b"/>
                      <a:r>
                        <a:rPr lang="en-US" sz="1400" b="0" u="none" strike="noStrike" dirty="0">
                          <a:solidFill>
                            <a:schemeClr val="bg1"/>
                          </a:solidFill>
                          <a:effectLst/>
                          <a:latin typeface="Gotham Narrow Bold" pitchFamily="50" charset="0"/>
                        </a:rPr>
                        <a:t>Female Householder Families</a:t>
                      </a:r>
                      <a:endParaRPr lang="en-US" sz="1400" b="0" i="0" u="none" strike="noStrike" dirty="0">
                        <a:solidFill>
                          <a:schemeClr val="bg1"/>
                        </a:solidFill>
                        <a:effectLst/>
                        <a:latin typeface="Gotham Narrow Bold" pitchFamily="50" charset="0"/>
                      </a:endParaRPr>
                    </a:p>
                  </a:txBody>
                  <a:tcPr marL="7144" marR="7144" marT="7144" marB="0" anchor="b">
                    <a:solidFill>
                      <a:srgbClr val="292929"/>
                    </a:solidFill>
                  </a:tcPr>
                </a:tc>
                <a:extLst>
                  <a:ext uri="{0D108BD9-81ED-4DB2-BD59-A6C34878D82A}">
                    <a16:rowId xmlns:a16="http://schemas.microsoft.com/office/drawing/2014/main" xmlns="" val="10001"/>
                  </a:ext>
                </a:extLst>
              </a:tr>
              <a:tr h="195229">
                <a:tc>
                  <a:txBody>
                    <a:bodyPr/>
                    <a:lstStyle/>
                    <a:p>
                      <a:pPr algn="l" fontAlgn="b"/>
                      <a:r>
                        <a:rPr lang="en-US" sz="1100" b="0" u="none" strike="noStrike" dirty="0">
                          <a:effectLst/>
                          <a:latin typeface="Gotham Narrow Book" pitchFamily="50" charset="0"/>
                        </a:rPr>
                        <a:t>Bangor Borough</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$41,366</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$50,668</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$22,652</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14.8%</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12.0%</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36.9%</a:t>
                      </a:r>
                      <a:endParaRPr lang="en-US" sz="1100" b="0" i="0" u="none" strike="noStrike" dirty="0">
                        <a:solidFill>
                          <a:srgbClr val="000000"/>
                        </a:solidFill>
                        <a:effectLst/>
                        <a:latin typeface="Gotham Narrow Book" pitchFamily="50" charset="0"/>
                      </a:endParaRPr>
                    </a:p>
                  </a:txBody>
                  <a:tcPr marL="7144" marR="7144" marT="7144" marB="0" anchor="b"/>
                </a:tc>
                <a:extLst>
                  <a:ext uri="{0D108BD9-81ED-4DB2-BD59-A6C34878D82A}">
                    <a16:rowId xmlns:a16="http://schemas.microsoft.com/office/drawing/2014/main" xmlns="" val="10002"/>
                  </a:ext>
                </a:extLst>
              </a:tr>
              <a:tr h="195229">
                <a:tc>
                  <a:txBody>
                    <a:bodyPr/>
                    <a:lstStyle/>
                    <a:p>
                      <a:pPr algn="l" fontAlgn="b"/>
                      <a:r>
                        <a:rPr lang="en-US" sz="1100" b="0" u="none" strike="noStrike" dirty="0">
                          <a:effectLst/>
                          <a:latin typeface="Gotham Narrow Book" pitchFamily="50" charset="0"/>
                        </a:rPr>
                        <a:t>East Bangor Borough</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$50,938</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$51,979</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$21,881</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14.5%</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9.3%</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32.4%</a:t>
                      </a:r>
                      <a:endParaRPr lang="en-US" sz="1100" b="0" i="0" u="none" strike="noStrike">
                        <a:solidFill>
                          <a:srgbClr val="000000"/>
                        </a:solidFill>
                        <a:effectLst/>
                        <a:latin typeface="Gotham Narrow Book" pitchFamily="50" charset="0"/>
                      </a:endParaRPr>
                    </a:p>
                  </a:txBody>
                  <a:tcPr marL="7144" marR="7144" marT="7144" marB="0" anchor="b"/>
                </a:tc>
                <a:extLst>
                  <a:ext uri="{0D108BD9-81ED-4DB2-BD59-A6C34878D82A}">
                    <a16:rowId xmlns:a16="http://schemas.microsoft.com/office/drawing/2014/main" xmlns="" val="10003"/>
                  </a:ext>
                </a:extLst>
              </a:tr>
              <a:tr h="327184">
                <a:tc>
                  <a:txBody>
                    <a:bodyPr/>
                    <a:lstStyle/>
                    <a:p>
                      <a:pPr algn="l" fontAlgn="b"/>
                      <a:r>
                        <a:rPr lang="en-US" sz="1100" b="0" u="none" strike="noStrike" dirty="0">
                          <a:effectLst/>
                          <a:latin typeface="Gotham Narrow Book" pitchFamily="50" charset="0"/>
                        </a:rPr>
                        <a:t>Lower Mt. Bethel Township</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$65,833</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$80,873</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$33,196</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3.5%</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1.5%</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0.0%</a:t>
                      </a:r>
                      <a:endParaRPr lang="en-US" sz="1100" b="0" i="0" u="none" strike="noStrike">
                        <a:solidFill>
                          <a:srgbClr val="000000"/>
                        </a:solidFill>
                        <a:effectLst/>
                        <a:latin typeface="Gotham Narrow Book" pitchFamily="50" charset="0"/>
                      </a:endParaRPr>
                    </a:p>
                  </a:txBody>
                  <a:tcPr marL="7144" marR="7144" marT="7144" marB="0" anchor="b"/>
                </a:tc>
                <a:extLst>
                  <a:ext uri="{0D108BD9-81ED-4DB2-BD59-A6C34878D82A}">
                    <a16:rowId xmlns:a16="http://schemas.microsoft.com/office/drawing/2014/main" xmlns="" val="10004"/>
                  </a:ext>
                </a:extLst>
              </a:tr>
              <a:tr h="195229">
                <a:tc>
                  <a:txBody>
                    <a:bodyPr/>
                    <a:lstStyle/>
                    <a:p>
                      <a:pPr algn="l" fontAlgn="b"/>
                      <a:r>
                        <a:rPr lang="en-US" sz="1100" b="0" u="none" strike="noStrike">
                          <a:effectLst/>
                          <a:latin typeface="Gotham Narrow Book" pitchFamily="50" charset="0"/>
                        </a:rPr>
                        <a:t>Pen Argyl Borough</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$49,542</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$79,417</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$25,067</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11.3%</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10.0%</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35.6%</a:t>
                      </a:r>
                      <a:endParaRPr lang="en-US" sz="1100" b="0" i="0" u="none" strike="noStrike">
                        <a:solidFill>
                          <a:srgbClr val="000000"/>
                        </a:solidFill>
                        <a:effectLst/>
                        <a:latin typeface="Gotham Narrow Book" pitchFamily="50" charset="0"/>
                      </a:endParaRPr>
                    </a:p>
                  </a:txBody>
                  <a:tcPr marL="7144" marR="7144" marT="7144" marB="0" anchor="b"/>
                </a:tc>
                <a:extLst>
                  <a:ext uri="{0D108BD9-81ED-4DB2-BD59-A6C34878D82A}">
                    <a16:rowId xmlns:a16="http://schemas.microsoft.com/office/drawing/2014/main" xmlns="" val="10005"/>
                  </a:ext>
                </a:extLst>
              </a:tr>
              <a:tr h="195229">
                <a:tc>
                  <a:txBody>
                    <a:bodyPr/>
                    <a:lstStyle/>
                    <a:p>
                      <a:pPr algn="l" fontAlgn="b"/>
                      <a:r>
                        <a:rPr lang="en-US" sz="1100" b="0" u="none" strike="noStrike">
                          <a:effectLst/>
                          <a:latin typeface="Gotham Narrow Book" pitchFamily="50" charset="0"/>
                        </a:rPr>
                        <a:t>Plainfield Township</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$61,540</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$76,013</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$41,799</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5.4%</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3.6%</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6.6%</a:t>
                      </a:r>
                      <a:endParaRPr lang="en-US" sz="1100" b="0" i="0" u="none" strike="noStrike">
                        <a:solidFill>
                          <a:srgbClr val="000000"/>
                        </a:solidFill>
                        <a:effectLst/>
                        <a:latin typeface="Gotham Narrow Book" pitchFamily="50" charset="0"/>
                      </a:endParaRPr>
                    </a:p>
                  </a:txBody>
                  <a:tcPr marL="7144" marR="7144" marT="7144" marB="0" anchor="b"/>
                </a:tc>
                <a:extLst>
                  <a:ext uri="{0D108BD9-81ED-4DB2-BD59-A6C34878D82A}">
                    <a16:rowId xmlns:a16="http://schemas.microsoft.com/office/drawing/2014/main" xmlns="" val="10006"/>
                  </a:ext>
                </a:extLst>
              </a:tr>
              <a:tr h="195229">
                <a:tc>
                  <a:txBody>
                    <a:bodyPr/>
                    <a:lstStyle/>
                    <a:p>
                      <a:pPr algn="l" fontAlgn="b"/>
                      <a:r>
                        <a:rPr lang="en-US" sz="1100" b="0" u="none" strike="noStrike">
                          <a:effectLst/>
                          <a:latin typeface="Gotham Narrow Book" pitchFamily="50" charset="0"/>
                        </a:rPr>
                        <a:t>Portland Borough</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$56,667</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$76,042</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$29,861</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7.7%</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8.5%</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8.7%</a:t>
                      </a:r>
                      <a:endParaRPr lang="en-US" sz="1100" b="0" i="0" u="none" strike="noStrike">
                        <a:solidFill>
                          <a:srgbClr val="000000"/>
                        </a:solidFill>
                        <a:effectLst/>
                        <a:latin typeface="Gotham Narrow Book" pitchFamily="50" charset="0"/>
                      </a:endParaRPr>
                    </a:p>
                  </a:txBody>
                  <a:tcPr marL="7144" marR="7144" marT="7144" marB="0" anchor="b"/>
                </a:tc>
                <a:extLst>
                  <a:ext uri="{0D108BD9-81ED-4DB2-BD59-A6C34878D82A}">
                    <a16:rowId xmlns:a16="http://schemas.microsoft.com/office/drawing/2014/main" xmlns="" val="10007"/>
                  </a:ext>
                </a:extLst>
              </a:tr>
              <a:tr h="195229">
                <a:tc>
                  <a:txBody>
                    <a:bodyPr/>
                    <a:lstStyle/>
                    <a:p>
                      <a:pPr algn="l" fontAlgn="b"/>
                      <a:r>
                        <a:rPr lang="en-US" sz="1100" b="0" u="none" strike="noStrike">
                          <a:effectLst/>
                          <a:latin typeface="Gotham Narrow Book" pitchFamily="50" charset="0"/>
                        </a:rPr>
                        <a:t>Roseto Borough</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$66,932</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$75,500</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$27,118</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6.9%</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3.3%</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0.0%</a:t>
                      </a:r>
                      <a:endParaRPr lang="en-US" sz="1100" b="0" i="0" u="none" strike="noStrike" dirty="0">
                        <a:solidFill>
                          <a:srgbClr val="000000"/>
                        </a:solidFill>
                        <a:effectLst/>
                        <a:latin typeface="Gotham Narrow Book" pitchFamily="50" charset="0"/>
                      </a:endParaRPr>
                    </a:p>
                  </a:txBody>
                  <a:tcPr marL="7144" marR="7144" marT="7144" marB="0" anchor="b"/>
                </a:tc>
                <a:extLst>
                  <a:ext uri="{0D108BD9-81ED-4DB2-BD59-A6C34878D82A}">
                    <a16:rowId xmlns:a16="http://schemas.microsoft.com/office/drawing/2014/main" xmlns="" val="10008"/>
                  </a:ext>
                </a:extLst>
              </a:tr>
              <a:tr h="327184">
                <a:tc>
                  <a:txBody>
                    <a:bodyPr/>
                    <a:lstStyle/>
                    <a:p>
                      <a:pPr algn="l" fontAlgn="b"/>
                      <a:r>
                        <a:rPr lang="en-US" sz="1100" b="0" u="none" strike="noStrike">
                          <a:effectLst/>
                          <a:latin typeface="Gotham Narrow Book" pitchFamily="50" charset="0"/>
                        </a:rPr>
                        <a:t>Upper Mt. Bethel Township</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$65,218</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$73,289</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$34,862</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4.1%</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2.7%</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10.4%</a:t>
                      </a:r>
                      <a:endParaRPr lang="en-US" sz="1100" b="0" i="0" u="none" strike="noStrike" dirty="0">
                        <a:solidFill>
                          <a:srgbClr val="000000"/>
                        </a:solidFill>
                        <a:effectLst/>
                        <a:latin typeface="Gotham Narrow Book" pitchFamily="50" charset="0"/>
                      </a:endParaRPr>
                    </a:p>
                  </a:txBody>
                  <a:tcPr marL="7144" marR="7144" marT="7144" marB="0" anchor="b"/>
                </a:tc>
                <a:extLst>
                  <a:ext uri="{0D108BD9-81ED-4DB2-BD59-A6C34878D82A}">
                    <a16:rowId xmlns:a16="http://schemas.microsoft.com/office/drawing/2014/main" xmlns="" val="10009"/>
                  </a:ext>
                </a:extLst>
              </a:tr>
              <a:tr h="195229">
                <a:tc>
                  <a:txBody>
                    <a:bodyPr/>
                    <a:lstStyle/>
                    <a:p>
                      <a:pPr algn="l" fontAlgn="b"/>
                      <a:r>
                        <a:rPr lang="en-US" sz="1100" b="0" u="none" strike="noStrike">
                          <a:effectLst/>
                          <a:latin typeface="Gotham Narrow Book" pitchFamily="50" charset="0"/>
                        </a:rPr>
                        <a:t>Washington Township</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$77,241</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$91,389</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$35,110</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6.6%</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4.8%</a:t>
                      </a:r>
                      <a:endParaRPr lang="en-US" sz="1100" b="0" i="0" u="none" strike="noStrike" dirty="0">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25.2%</a:t>
                      </a:r>
                      <a:endParaRPr lang="en-US" sz="1100" b="0" i="0" u="none" strike="noStrike" dirty="0">
                        <a:solidFill>
                          <a:srgbClr val="000000"/>
                        </a:solidFill>
                        <a:effectLst/>
                        <a:latin typeface="Gotham Narrow Book" pitchFamily="50" charset="0"/>
                      </a:endParaRPr>
                    </a:p>
                  </a:txBody>
                  <a:tcPr marL="7144" marR="7144" marT="7144" marB="0" anchor="b"/>
                </a:tc>
                <a:extLst>
                  <a:ext uri="{0D108BD9-81ED-4DB2-BD59-A6C34878D82A}">
                    <a16:rowId xmlns:a16="http://schemas.microsoft.com/office/drawing/2014/main" xmlns="" val="10010"/>
                  </a:ext>
                </a:extLst>
              </a:tr>
              <a:tr h="195229">
                <a:tc>
                  <a:txBody>
                    <a:bodyPr/>
                    <a:lstStyle/>
                    <a:p>
                      <a:pPr algn="l" fontAlgn="b"/>
                      <a:r>
                        <a:rPr lang="en-US" sz="1100" b="0" u="none" strike="noStrike">
                          <a:effectLst/>
                          <a:latin typeface="Gotham Narrow Book" pitchFamily="50" charset="0"/>
                        </a:rPr>
                        <a:t>Wind Gap Borough</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$41,284</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$64,286</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$24,172</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12.0%</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a:effectLst/>
                          <a:latin typeface="Gotham Narrow Book" pitchFamily="50" charset="0"/>
                        </a:rPr>
                        <a:t>9.3%</a:t>
                      </a:r>
                      <a:endParaRPr lang="en-US" sz="1100" b="0" i="0" u="none" strike="noStrike">
                        <a:solidFill>
                          <a:srgbClr val="000000"/>
                        </a:solidFill>
                        <a:effectLst/>
                        <a:latin typeface="Gotham Narrow Book" pitchFamily="50" charset="0"/>
                      </a:endParaRPr>
                    </a:p>
                  </a:txBody>
                  <a:tcPr marL="7144" marR="7144" marT="7144" marB="0" anchor="b"/>
                </a:tc>
                <a:tc>
                  <a:txBody>
                    <a:bodyPr/>
                    <a:lstStyle/>
                    <a:p>
                      <a:pPr algn="ctr" fontAlgn="b"/>
                      <a:r>
                        <a:rPr lang="en-US" sz="1100" b="0" u="none" strike="noStrike" dirty="0">
                          <a:effectLst/>
                          <a:latin typeface="Gotham Narrow Book" pitchFamily="50" charset="0"/>
                        </a:rPr>
                        <a:t>33.3%</a:t>
                      </a:r>
                      <a:endParaRPr lang="en-US" sz="1100" b="0" i="0" u="none" strike="noStrike" dirty="0">
                        <a:solidFill>
                          <a:srgbClr val="000000"/>
                        </a:solidFill>
                        <a:effectLst/>
                        <a:latin typeface="Gotham Narrow Book" pitchFamily="50" charset="0"/>
                      </a:endParaRPr>
                    </a:p>
                  </a:txBody>
                  <a:tcPr marL="7144" marR="7144" marT="7144" marB="0" anchor="b"/>
                </a:tc>
                <a:extLst>
                  <a:ext uri="{0D108BD9-81ED-4DB2-BD59-A6C34878D82A}">
                    <a16:rowId xmlns:a16="http://schemas.microsoft.com/office/drawing/2014/main" xmlns="" val="10011"/>
                  </a:ext>
                </a:extLst>
              </a:tr>
              <a:tr h="418624">
                <a:tc>
                  <a:txBody>
                    <a:bodyPr/>
                    <a:lstStyle/>
                    <a:p>
                      <a:pPr algn="l" fontAlgn="b"/>
                      <a:r>
                        <a:rPr lang="en-US" sz="1400" b="0" u="none" strike="noStrike" dirty="0">
                          <a:effectLst/>
                          <a:latin typeface="Gotham Narrow Bold" pitchFamily="50" charset="0"/>
                        </a:rPr>
                        <a:t>Northampton County</a:t>
                      </a:r>
                      <a:endParaRPr lang="en-US" sz="1400" b="0" i="0" u="none" strike="noStrike" dirty="0">
                        <a:solidFill>
                          <a:srgbClr val="000000"/>
                        </a:solidFill>
                        <a:effectLst/>
                        <a:latin typeface="Gotham Narrow Bold" pitchFamily="50" charset="0"/>
                      </a:endParaRPr>
                    </a:p>
                  </a:txBody>
                  <a:tcPr marL="7144" marR="7144" marT="7144" marB="0" anchor="b">
                    <a:solidFill>
                      <a:schemeClr val="accent3"/>
                    </a:solidFill>
                  </a:tcPr>
                </a:tc>
                <a:tc>
                  <a:txBody>
                    <a:bodyPr/>
                    <a:lstStyle/>
                    <a:p>
                      <a:pPr algn="ctr" fontAlgn="b"/>
                      <a:r>
                        <a:rPr lang="en-US" sz="1400" b="0" u="none" strike="noStrike" dirty="0">
                          <a:effectLst/>
                          <a:latin typeface="Gotham Narrow Bold" pitchFamily="50" charset="0"/>
                        </a:rPr>
                        <a:t>$65,390</a:t>
                      </a:r>
                      <a:endParaRPr lang="en-US" sz="1400" b="0" i="0" u="none" strike="noStrike" dirty="0">
                        <a:solidFill>
                          <a:srgbClr val="000000"/>
                        </a:solidFill>
                        <a:effectLst/>
                        <a:latin typeface="Gotham Narrow Bold" pitchFamily="50" charset="0"/>
                      </a:endParaRPr>
                    </a:p>
                  </a:txBody>
                  <a:tcPr marL="7144" marR="7144" marT="7144" marB="0" anchor="b">
                    <a:solidFill>
                      <a:schemeClr val="accent3"/>
                    </a:solidFill>
                  </a:tcPr>
                </a:tc>
                <a:tc>
                  <a:txBody>
                    <a:bodyPr/>
                    <a:lstStyle/>
                    <a:p>
                      <a:pPr algn="ctr" fontAlgn="b"/>
                      <a:r>
                        <a:rPr lang="en-US" sz="1400" b="0" u="none" strike="noStrike" dirty="0">
                          <a:effectLst/>
                          <a:latin typeface="Gotham Narrow Bold" pitchFamily="50" charset="0"/>
                        </a:rPr>
                        <a:t>$79,209</a:t>
                      </a:r>
                      <a:endParaRPr lang="en-US" sz="1400" b="0" i="0" u="none" strike="noStrike" dirty="0">
                        <a:solidFill>
                          <a:srgbClr val="000000"/>
                        </a:solidFill>
                        <a:effectLst/>
                        <a:latin typeface="Gotham Narrow Bold" pitchFamily="50" charset="0"/>
                      </a:endParaRPr>
                    </a:p>
                  </a:txBody>
                  <a:tcPr marL="7144" marR="7144" marT="7144" marB="0" anchor="b">
                    <a:solidFill>
                      <a:schemeClr val="accent3"/>
                    </a:solidFill>
                  </a:tcPr>
                </a:tc>
                <a:tc>
                  <a:txBody>
                    <a:bodyPr/>
                    <a:lstStyle/>
                    <a:p>
                      <a:pPr algn="ctr" fontAlgn="b"/>
                      <a:r>
                        <a:rPr lang="en-US" sz="1400" b="0" u="none" strike="noStrike" dirty="0">
                          <a:effectLst/>
                          <a:latin typeface="Gotham Narrow Bold" pitchFamily="50" charset="0"/>
                        </a:rPr>
                        <a:t>$32,608</a:t>
                      </a:r>
                      <a:endParaRPr lang="en-US" sz="1400" b="0" i="0" u="none" strike="noStrike" dirty="0">
                        <a:solidFill>
                          <a:srgbClr val="000000"/>
                        </a:solidFill>
                        <a:effectLst/>
                        <a:latin typeface="Gotham Narrow Bold" pitchFamily="50" charset="0"/>
                      </a:endParaRPr>
                    </a:p>
                  </a:txBody>
                  <a:tcPr marL="7144" marR="7144" marT="7144" marB="0" anchor="b">
                    <a:solidFill>
                      <a:schemeClr val="accent3"/>
                    </a:solidFill>
                  </a:tcPr>
                </a:tc>
                <a:tc>
                  <a:txBody>
                    <a:bodyPr/>
                    <a:lstStyle/>
                    <a:p>
                      <a:pPr algn="ctr" fontAlgn="b"/>
                      <a:r>
                        <a:rPr lang="en-US" sz="1400" b="0" u="none" strike="noStrike" dirty="0">
                          <a:effectLst/>
                          <a:latin typeface="Gotham Narrow Bold" pitchFamily="50" charset="0"/>
                        </a:rPr>
                        <a:t>9.2%</a:t>
                      </a:r>
                      <a:endParaRPr lang="en-US" sz="1400" b="0" i="0" u="none" strike="noStrike" dirty="0">
                        <a:solidFill>
                          <a:srgbClr val="000000"/>
                        </a:solidFill>
                        <a:effectLst/>
                        <a:latin typeface="Gotham Narrow Bold" pitchFamily="50" charset="0"/>
                      </a:endParaRPr>
                    </a:p>
                  </a:txBody>
                  <a:tcPr marL="7144" marR="7144" marT="7144" marB="0" anchor="b">
                    <a:solidFill>
                      <a:schemeClr val="accent3"/>
                    </a:solidFill>
                  </a:tcPr>
                </a:tc>
                <a:tc>
                  <a:txBody>
                    <a:bodyPr/>
                    <a:lstStyle/>
                    <a:p>
                      <a:pPr algn="ctr" fontAlgn="b"/>
                      <a:r>
                        <a:rPr lang="en-US" sz="1400" b="0" u="none" strike="noStrike" dirty="0">
                          <a:effectLst/>
                          <a:latin typeface="Gotham Narrow Bold" pitchFamily="50" charset="0"/>
                        </a:rPr>
                        <a:t>6.6%</a:t>
                      </a:r>
                      <a:endParaRPr lang="en-US" sz="1400" b="0" i="0" u="none" strike="noStrike" dirty="0">
                        <a:solidFill>
                          <a:srgbClr val="000000"/>
                        </a:solidFill>
                        <a:effectLst/>
                        <a:latin typeface="Gotham Narrow Bold" pitchFamily="50" charset="0"/>
                      </a:endParaRPr>
                    </a:p>
                  </a:txBody>
                  <a:tcPr marL="7144" marR="7144" marT="7144" marB="0" anchor="b">
                    <a:solidFill>
                      <a:schemeClr val="accent3"/>
                    </a:solidFill>
                  </a:tcPr>
                </a:tc>
                <a:tc>
                  <a:txBody>
                    <a:bodyPr/>
                    <a:lstStyle/>
                    <a:p>
                      <a:pPr algn="ctr" fontAlgn="b"/>
                      <a:r>
                        <a:rPr lang="en-US" sz="1400" b="0" u="none" strike="noStrike" dirty="0">
                          <a:effectLst/>
                          <a:latin typeface="Gotham Narrow Bold" pitchFamily="50" charset="0"/>
                        </a:rPr>
                        <a:t>21.7%</a:t>
                      </a:r>
                      <a:endParaRPr lang="en-US" sz="1400" b="0" i="0" u="none" strike="noStrike" dirty="0">
                        <a:solidFill>
                          <a:srgbClr val="000000"/>
                        </a:solidFill>
                        <a:effectLst/>
                        <a:latin typeface="Gotham Narrow Bold" pitchFamily="50" charset="0"/>
                      </a:endParaRPr>
                    </a:p>
                  </a:txBody>
                  <a:tcPr marL="7144" marR="7144" marT="7144" marB="0" anchor="b">
                    <a:solidFill>
                      <a:schemeClr val="accent3"/>
                    </a:solidFill>
                  </a:tcPr>
                </a:tc>
                <a:extLst>
                  <a:ext uri="{0D108BD9-81ED-4DB2-BD59-A6C34878D82A}">
                    <a16:rowId xmlns:a16="http://schemas.microsoft.com/office/drawing/2014/main" xmlns="" val="10012"/>
                  </a:ext>
                </a:extLst>
              </a:tr>
              <a:tr h="154556">
                <a:tc gridSpan="7">
                  <a:txBody>
                    <a:bodyPr/>
                    <a:lstStyle/>
                    <a:p>
                      <a:pPr algn="l" fontAlgn="b"/>
                      <a:r>
                        <a:rPr lang="en-US" sz="800" b="0" u="none" strike="noStrike" dirty="0">
                          <a:effectLst/>
                          <a:latin typeface="Gotham Narrow Bold" pitchFamily="50" charset="0"/>
                        </a:rPr>
                        <a:t>Source: U.S. Census Bureau American Community Survey 2013-2017 (5-Year Estimates)</a:t>
                      </a:r>
                      <a:endParaRPr lang="en-US" sz="800" b="0" i="0" u="none" strike="noStrike" dirty="0">
                        <a:solidFill>
                          <a:srgbClr val="000000"/>
                        </a:solidFill>
                        <a:effectLst/>
                        <a:latin typeface="Gotham Narrow Bold" pitchFamily="50" charset="0"/>
                      </a:endParaRPr>
                    </a:p>
                  </a:txBody>
                  <a:tcPr marL="7144" marR="7144" marT="7144" marB="0" anchor="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3"/>
                  </a:ext>
                </a:extLst>
              </a:tr>
            </a:tbl>
          </a:graphicData>
        </a:graphic>
      </p:graphicFrame>
      <p:sp>
        <p:nvSpPr>
          <p:cNvPr id="8" name="TextBox 7"/>
          <p:cNvSpPr txBox="1"/>
          <p:nvPr/>
        </p:nvSpPr>
        <p:spPr>
          <a:xfrm>
            <a:off x="3314512" y="1586388"/>
            <a:ext cx="2560697" cy="323165"/>
          </a:xfrm>
          <a:prstGeom prst="rect">
            <a:avLst/>
          </a:prstGeom>
          <a:noFill/>
        </p:spPr>
        <p:txBody>
          <a:bodyPr wrap="square" rtlCol="0">
            <a:spAutoFit/>
          </a:bodyPr>
          <a:lstStyle/>
          <a:p>
            <a:pPr algn="ctr"/>
            <a:r>
              <a:rPr lang="en-US" sz="1500" dirty="0">
                <a:latin typeface="Gotham Narrow Bold" pitchFamily="50" charset="0"/>
              </a:rPr>
              <a:t>Income and Poverty</a:t>
            </a:r>
            <a:endParaRPr lang="en-US" sz="1500" dirty="0">
              <a:solidFill>
                <a:srgbClr val="000000"/>
              </a:solidFill>
              <a:latin typeface="Gotham Narrow Bold" pitchFamily="50" charset="0"/>
            </a:endParaRPr>
          </a:p>
        </p:txBody>
      </p:sp>
      <p:sp>
        <p:nvSpPr>
          <p:cNvPr id="9" name="Title 1"/>
          <p:cNvSpPr txBox="1">
            <a:spLocks/>
          </p:cNvSpPr>
          <p:nvPr/>
        </p:nvSpPr>
        <p:spPr>
          <a:xfrm>
            <a:off x="2735905" y="895708"/>
            <a:ext cx="6122346" cy="61529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dirty="0">
                <a:ln w="12700">
                  <a:solidFill>
                    <a:srgbClr val="00675C"/>
                  </a:solidFill>
                  <a:prstDash val="solid"/>
                </a:ln>
                <a:solidFill>
                  <a:srgbClr val="292929"/>
                </a:solidFill>
                <a:latin typeface="Gotham Narrow Bold" pitchFamily="50" charset="0"/>
              </a:rPr>
              <a:t>Community Indicators/</a:t>
            </a:r>
          </a:p>
          <a:p>
            <a:pPr algn="r"/>
            <a:r>
              <a:rPr lang="en-US" sz="2400" b="1" dirty="0">
                <a:ln w="12700">
                  <a:solidFill>
                    <a:srgbClr val="00675C"/>
                  </a:solidFill>
                  <a:prstDash val="solid"/>
                </a:ln>
                <a:solidFill>
                  <a:srgbClr val="292929"/>
                </a:solidFill>
                <a:latin typeface="Gotham Narrow Bold" pitchFamily="50" charset="0"/>
              </a:rPr>
              <a:t>Demographic Data</a:t>
            </a:r>
            <a:endParaRPr lang="en-US" sz="2400" b="1" dirty="0">
              <a:solidFill>
                <a:srgbClr val="292929"/>
              </a:solidFill>
              <a:latin typeface="Gotham Narrow Bold" pitchFamily="50" charset="0"/>
            </a:endParaRPr>
          </a:p>
        </p:txBody>
      </p:sp>
      <p:sp>
        <p:nvSpPr>
          <p:cNvPr id="7" name="Rectangle 6"/>
          <p:cNvSpPr/>
          <p:nvPr/>
        </p:nvSpPr>
        <p:spPr>
          <a:xfrm>
            <a:off x="6097742" y="1560237"/>
            <a:ext cx="2685352" cy="300082"/>
          </a:xfrm>
          <a:prstGeom prst="rect">
            <a:avLst/>
          </a:prstGeom>
        </p:spPr>
        <p:txBody>
          <a:bodyPr wrap="none">
            <a:spAutoFit/>
          </a:bodyPr>
          <a:lstStyle/>
          <a:p>
            <a:pPr algn="r"/>
            <a:r>
              <a:rPr lang="en-US" sz="1350" dirty="0">
                <a:solidFill>
                  <a:schemeClr val="tx2"/>
                </a:solidFill>
                <a:latin typeface="Gotham Narrow Bold" pitchFamily="50" charset="0"/>
              </a:rPr>
              <a:t>Working Draft – 09/04/19</a:t>
            </a:r>
          </a:p>
        </p:txBody>
      </p:sp>
    </p:spTree>
    <p:extLst>
      <p:ext uri="{BB962C8B-B14F-4D97-AF65-F5344CB8AC3E}">
        <p14:creationId xmlns:p14="http://schemas.microsoft.com/office/powerpoint/2010/main" val="1636655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a:xfrm>
            <a:off x="573021" y="876301"/>
            <a:ext cx="8037579" cy="1371599"/>
          </a:xfrm>
          <a:prstGeom prst="rect">
            <a:avLst/>
          </a:prstGeom>
        </p:spPr>
        <p:txBody>
          <a:bodyPr vert="horz" lIns="91440" tIns="45720" rIns="91440" bIns="45720" rtlCol="0" anchor="ctr">
            <a:normAutofit/>
          </a:bodyPr>
          <a:lstStyle>
            <a:lvl1pPr marL="0" indent="0" algn="ctr" defTabSz="914400" rtl="0" eaLnBrk="1" latinLnBrk="0" hangingPunct="1">
              <a:spcBef>
                <a:spcPct val="20000"/>
              </a:spcBef>
              <a:buClr>
                <a:schemeClr val="accent1"/>
              </a:buClr>
              <a:buFont typeface="Wingdings 2" pitchFamily="18" charset="2"/>
              <a:buNone/>
              <a:defRPr sz="3200" kern="1200" spc="150" baseline="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Wingdings" pitchFamily="2" charset="2"/>
              <a:buNone/>
              <a:defRPr sz="2800" kern="1200" spc="100" baseline="0">
                <a:solidFill>
                  <a:schemeClr val="tx2"/>
                </a:solidFill>
                <a:latin typeface="+mn-lt"/>
                <a:ea typeface="+mn-ea"/>
                <a:cs typeface="+mn-cs"/>
              </a:defRPr>
            </a:lvl2pPr>
            <a:lvl3pPr marL="914400" indent="0" algn="l" defTabSz="914400" rtl="0" eaLnBrk="1" latinLnBrk="0" hangingPunct="1">
              <a:spcBef>
                <a:spcPct val="20000"/>
              </a:spcBef>
              <a:buClr>
                <a:schemeClr val="accent3"/>
              </a:buClr>
              <a:buFont typeface="Wingdings" pitchFamily="2" charset="2"/>
              <a:buNone/>
              <a:defRPr sz="2400" kern="1200" spc="100" baseline="0">
                <a:solidFill>
                  <a:schemeClr val="tx2"/>
                </a:solidFill>
                <a:latin typeface="+mn-lt"/>
                <a:ea typeface="+mn-ea"/>
                <a:cs typeface="+mn-cs"/>
              </a:defRPr>
            </a:lvl3pPr>
            <a:lvl4pPr marL="1371600" indent="0" algn="l" defTabSz="914400" rtl="0" eaLnBrk="1" latinLnBrk="0" hangingPunct="1">
              <a:spcBef>
                <a:spcPct val="20000"/>
              </a:spcBef>
              <a:buClr>
                <a:schemeClr val="accent4"/>
              </a:buClr>
              <a:buFont typeface="Wingdings" pitchFamily="2" charset="2"/>
              <a:buNone/>
              <a:defRPr sz="2000" kern="1200">
                <a:solidFill>
                  <a:schemeClr val="tx2"/>
                </a:solidFill>
                <a:latin typeface="+mn-lt"/>
                <a:ea typeface="+mn-ea"/>
                <a:cs typeface="+mn-cs"/>
              </a:defRPr>
            </a:lvl4pPr>
            <a:lvl5pPr marL="1828800" indent="0" algn="l" defTabSz="914400" rtl="0" eaLnBrk="1" latinLnBrk="0" hangingPunct="1">
              <a:spcBef>
                <a:spcPct val="20000"/>
              </a:spcBef>
              <a:buClr>
                <a:schemeClr val="accent6"/>
              </a:buClr>
              <a:buFont typeface="Wingdings" pitchFamily="2" charset="2"/>
              <a:buNone/>
              <a:defRPr sz="2000" kern="1200" spc="100" baseline="0">
                <a:solidFill>
                  <a:schemeClr val="tx2"/>
                </a:solidFill>
                <a:latin typeface="+mn-lt"/>
                <a:ea typeface="+mn-ea"/>
                <a:cs typeface="+mn-cs"/>
              </a:defRPr>
            </a:lvl5pPr>
            <a:lvl6pPr marL="2286000" indent="0" algn="l" defTabSz="914400" rtl="0" eaLnBrk="1" latinLnBrk="0" hangingPunct="1">
              <a:spcBef>
                <a:spcPct val="20000"/>
              </a:spcBef>
              <a:buClr>
                <a:schemeClr val="accent1"/>
              </a:buClr>
              <a:buFont typeface="Wingdings" pitchFamily="2" charset="2"/>
              <a:buNone/>
              <a:defRPr sz="2000" kern="1200">
                <a:solidFill>
                  <a:schemeClr val="tx2"/>
                </a:solidFill>
                <a:latin typeface="+mn-lt"/>
                <a:ea typeface="+mn-ea"/>
                <a:cs typeface="+mn-cs"/>
              </a:defRPr>
            </a:lvl6pPr>
            <a:lvl7pPr marL="2743200" indent="0" algn="l" defTabSz="914400" rtl="0" eaLnBrk="1" latinLnBrk="0" hangingPunct="1">
              <a:spcBef>
                <a:spcPct val="20000"/>
              </a:spcBef>
              <a:buClr>
                <a:schemeClr val="accent2"/>
              </a:buClr>
              <a:buFont typeface="Wingdings" pitchFamily="2" charset="2"/>
              <a:buNone/>
              <a:defRPr sz="2000" kern="1200">
                <a:solidFill>
                  <a:schemeClr val="tx2"/>
                </a:solidFill>
                <a:latin typeface="+mn-lt"/>
                <a:ea typeface="+mn-ea"/>
                <a:cs typeface="+mn-cs"/>
              </a:defRPr>
            </a:lvl7pPr>
            <a:lvl8pPr marL="3200400" indent="0" algn="l" defTabSz="914400" rtl="0" eaLnBrk="1" latinLnBrk="0" hangingPunct="1">
              <a:spcBef>
                <a:spcPct val="20000"/>
              </a:spcBef>
              <a:buClr>
                <a:schemeClr val="accent3"/>
              </a:buClr>
              <a:buFont typeface="Wingdings" pitchFamily="2" charset="2"/>
              <a:buNone/>
              <a:defRPr sz="2000" kern="1200">
                <a:solidFill>
                  <a:schemeClr val="tx2"/>
                </a:solidFill>
                <a:latin typeface="+mn-lt"/>
                <a:ea typeface="+mn-ea"/>
                <a:cs typeface="+mn-cs"/>
              </a:defRPr>
            </a:lvl8pPr>
            <a:lvl9pPr marL="3657600" indent="0" algn="l" defTabSz="914400" rtl="0" eaLnBrk="1" latinLnBrk="0" hangingPunct="1">
              <a:spcBef>
                <a:spcPct val="20000"/>
              </a:spcBef>
              <a:buClr>
                <a:schemeClr val="accent5"/>
              </a:buClr>
              <a:buFont typeface="Wingdings" pitchFamily="2" charset="2"/>
              <a:buNone/>
              <a:defRPr sz="2000" kern="1200">
                <a:solidFill>
                  <a:schemeClr val="tx2"/>
                </a:solidFill>
                <a:latin typeface="+mn-lt"/>
                <a:ea typeface="+mn-ea"/>
                <a:cs typeface="+mn-cs"/>
              </a:defRPr>
            </a:lvl9pPr>
          </a:lstStyle>
          <a:p>
            <a:pPr algn="l">
              <a:spcBef>
                <a:spcPts val="0"/>
              </a:spcBef>
            </a:pPr>
            <a:r>
              <a:rPr lang="en-US" sz="1200" spc="0" dirty="0">
                <a:solidFill>
                  <a:schemeClr val="tx1"/>
                </a:solidFill>
              </a:rPr>
              <a:t>The Slate Belt is the northern-most part of Northampton County, Pennsylvania, that includes 10 municipalities: the boroughs of Bangor, East Bangor, Pen </a:t>
            </a:r>
            <a:r>
              <a:rPr lang="en-US" sz="1200" spc="0" dirty="0" err="1">
                <a:solidFill>
                  <a:schemeClr val="tx1"/>
                </a:solidFill>
              </a:rPr>
              <a:t>Argyl</a:t>
            </a:r>
            <a:r>
              <a:rPr lang="en-US" sz="1200" spc="0" dirty="0">
                <a:solidFill>
                  <a:schemeClr val="tx1"/>
                </a:solidFill>
              </a:rPr>
              <a:t>, Portland, Wind Gap, and Roseto and the townships of Upper Mt. Bethel, Lower Mt. Bethel, Washington, and Plainfield. It is bordered by Monroe County to the north and the Delaware River and New Jersey to the east. It is bordered to the north by Interstate 80 and the west by State Route 33, which provides tremendous opportunity to capitalize on the cars and trucks that currently pass through without stopping. The Slate Belt is served by two school districts: Bangor Area School District and Pen </a:t>
            </a:r>
            <a:r>
              <a:rPr lang="en-US" sz="1200" spc="0" dirty="0" err="1">
                <a:solidFill>
                  <a:schemeClr val="tx1"/>
                </a:solidFill>
              </a:rPr>
              <a:t>Argyl</a:t>
            </a:r>
            <a:r>
              <a:rPr lang="en-US" sz="1200" spc="0" dirty="0">
                <a:solidFill>
                  <a:schemeClr val="tx1"/>
                </a:solidFill>
              </a:rPr>
              <a:t> Area School District. </a:t>
            </a:r>
          </a:p>
          <a:p>
            <a:pPr algn="l">
              <a:spcBef>
                <a:spcPts val="0"/>
              </a:spcBef>
            </a:pPr>
            <a:endParaRPr lang="en-US" sz="1200" spc="0" dirty="0">
              <a:solidFill>
                <a:schemeClr val="tx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022" y="2090440"/>
            <a:ext cx="1937659" cy="4053786"/>
          </a:xfrm>
          <a:prstGeom prst="rect">
            <a:avLst/>
          </a:prstGeom>
        </p:spPr>
      </p:pic>
      <p:sp>
        <p:nvSpPr>
          <p:cNvPr id="3" name="TextBox 2"/>
          <p:cNvSpPr txBox="1"/>
          <p:nvPr/>
        </p:nvSpPr>
        <p:spPr>
          <a:xfrm>
            <a:off x="2590800" y="2090440"/>
            <a:ext cx="5943600" cy="4154984"/>
          </a:xfrm>
          <a:prstGeom prst="rect">
            <a:avLst/>
          </a:prstGeom>
          <a:noFill/>
        </p:spPr>
        <p:txBody>
          <a:bodyPr wrap="square" rtlCol="0">
            <a:spAutoFit/>
          </a:bodyPr>
          <a:lstStyle/>
          <a:p>
            <a:r>
              <a:rPr lang="en-US" sz="1200" dirty="0"/>
              <a:t>The Slate Belt’s rolling hills and fertile land were first home to farmers, but agriculture gave way to slate production after the discovery of the Martinsburg Formation in 1836. Quarries were mined across the region due to the high quality and malleability of the slate. </a:t>
            </a:r>
          </a:p>
          <a:p>
            <a:endParaRPr lang="en-US" sz="1200" dirty="0"/>
          </a:p>
          <a:p>
            <a:r>
              <a:rPr lang="en-US" sz="1200" dirty="0"/>
              <a:t>Immigrants from Wales, England, Germany, and Italy soon followed, drawn by jobs and opportunity. These immigrants remained, their traditions eventually overlapping and melding to create a vibrant culture that is the heart of the Slate Belt. </a:t>
            </a:r>
          </a:p>
          <a:p>
            <a:endParaRPr lang="en-US" sz="1200" dirty="0"/>
          </a:p>
          <a:p>
            <a:r>
              <a:rPr lang="en-US" sz="1200" dirty="0"/>
              <a:t>The turn of the 19th century brought the decline of the slate industry as the highest quality slate in the region was running out at the same time as slate was facing competition from new materials. In the face of this economic challenge, the people of the Slate Belt turned their energy to the silk and, later, apparel industries that brought new jobs and stability to the region. </a:t>
            </a:r>
          </a:p>
          <a:p>
            <a:endParaRPr lang="en-US" sz="1200" dirty="0"/>
          </a:p>
          <a:p>
            <a:r>
              <a:rPr lang="en-US" sz="1200" dirty="0"/>
              <a:t>However, by the end of the 1980s, the textile industry had left the region, leaving the community to reinvent itself yet again. Since that time, more and more residents are finding work outside of the Slate Belt and commuting to other parts of the Lehigh Valley, the Poconos, and even to New York City. A 2008 study from Lafayette College Technology Clinic titled “Intelligent Development of the Slate Belt” states that 76.6% of Slate Belt residents work outside of the towns in which they live. This has changed the fabric of the community. </a:t>
            </a:r>
          </a:p>
        </p:txBody>
      </p:sp>
      <p:sp>
        <p:nvSpPr>
          <p:cNvPr id="10" name="TextBox 9"/>
          <p:cNvSpPr txBox="1"/>
          <p:nvPr/>
        </p:nvSpPr>
        <p:spPr>
          <a:xfrm>
            <a:off x="4038600" y="6553200"/>
            <a:ext cx="838200" cy="246221"/>
          </a:xfrm>
          <a:prstGeom prst="rect">
            <a:avLst/>
          </a:prstGeom>
          <a:noFill/>
        </p:spPr>
        <p:txBody>
          <a:bodyPr wrap="square" rtlCol="0">
            <a:spAutoFit/>
          </a:bodyPr>
          <a:lstStyle/>
          <a:p>
            <a:pPr algn="ctr"/>
            <a:r>
              <a:rPr lang="en-US" sz="1000" dirty="0">
                <a:solidFill>
                  <a:schemeClr val="tx2"/>
                </a:solidFill>
              </a:rPr>
              <a:t>Page 3</a:t>
            </a:r>
          </a:p>
        </p:txBody>
      </p:sp>
      <p:sp>
        <p:nvSpPr>
          <p:cNvPr id="9" name="Title 3"/>
          <p:cNvSpPr txBox="1">
            <a:spLocks/>
          </p:cNvSpPr>
          <p:nvPr/>
        </p:nvSpPr>
        <p:spPr>
          <a:xfrm rot="16200000">
            <a:off x="4210811" y="-3332989"/>
            <a:ext cx="685800" cy="7961377"/>
          </a:xfrm>
          <a:prstGeom prst="rect">
            <a:avLst/>
          </a:prstGeom>
          <a:ln w="6350" cap="rnd">
            <a:noFill/>
          </a:ln>
        </p:spPr>
        <p:txBody>
          <a:bodyPr vert="vert" lIns="91440" tIns="91440" anchor="b" anchorCtr="0">
            <a:normAutofit/>
          </a:bodyPr>
          <a:lstStyle>
            <a:lvl1pPr algn="l" rtl="0" eaLnBrk="1" latinLnBrk="0" hangingPunct="1">
              <a:spcBef>
                <a:spcPct val="0"/>
              </a:spcBef>
              <a:buNone/>
              <a:defRPr kumimoji="0" lang="en-US" sz="1800" b="1" kern="1200" spc="-50" baseline="0">
                <a:ln w="3175">
                  <a:noFill/>
                </a:ln>
                <a:solidFill>
                  <a:schemeClr val="tx2"/>
                </a:solidFill>
                <a:effectLst/>
                <a:latin typeface="+mn-lt"/>
                <a:ea typeface="+mn-ea"/>
                <a:cs typeface="+mn-cs"/>
              </a:defRPr>
            </a:lvl1pPr>
          </a:lstStyle>
          <a:p>
            <a:pPr algn="ctr"/>
            <a:r>
              <a:rPr lang="en-US" sz="3200" dirty="0"/>
              <a:t>About Our Community</a:t>
            </a:r>
          </a:p>
        </p:txBody>
      </p:sp>
    </p:spTree>
    <p:extLst>
      <p:ext uri="{BB962C8B-B14F-4D97-AF65-F5344CB8AC3E}">
        <p14:creationId xmlns:p14="http://schemas.microsoft.com/office/powerpoint/2010/main" val="1486230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3774750" y="4666048"/>
            <a:ext cx="3760484" cy="1524000"/>
          </a:xfrm>
          <a:prstGeom prst="rect">
            <a:avLst/>
          </a:prstGeom>
        </p:spPr>
        <p:txBody>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None/>
            </a:pPr>
            <a:r>
              <a:rPr lang="en-US" sz="2000" dirty="0">
                <a:latin typeface="+mj-lt"/>
              </a:rPr>
              <a:t>Community Revitalization Plan</a:t>
            </a:r>
            <a:br>
              <a:rPr lang="en-US" sz="2000" dirty="0">
                <a:latin typeface="+mj-lt"/>
              </a:rPr>
            </a:br>
            <a:r>
              <a:rPr lang="en-US" sz="2000" b="1" dirty="0">
                <a:latin typeface="+mj-lt"/>
              </a:rPr>
              <a:t>2016-2022 </a:t>
            </a:r>
          </a:p>
          <a:p>
            <a:pPr marL="0" indent="0" algn="ctr">
              <a:buNone/>
            </a:pPr>
            <a:r>
              <a:rPr lang="en-US" sz="1200" b="1" dirty="0">
                <a:latin typeface="+mj-lt"/>
              </a:rPr>
              <a:t>(Approved 6/15/16)</a:t>
            </a:r>
          </a:p>
          <a:p>
            <a:pPr marL="0" indent="0" algn="ctr">
              <a:buNone/>
            </a:pPr>
            <a:endParaRPr lang="en-US" sz="2000" b="1" dirty="0">
              <a:latin typeface="+mj-lt"/>
            </a:endParaRPr>
          </a:p>
          <a:p>
            <a:pPr marL="0" indent="0" algn="ctr">
              <a:buNone/>
            </a:pPr>
            <a:endParaRPr lang="en-US" sz="2000" b="1" dirty="0">
              <a:latin typeface="+mj-lt"/>
            </a:endParaRPr>
          </a:p>
          <a:p>
            <a:pPr marL="0" indent="0">
              <a:buNone/>
            </a:pPr>
            <a:endParaRPr lang="en-US" sz="2800" dirty="0"/>
          </a:p>
        </p:txBody>
      </p:sp>
      <p:sp>
        <p:nvSpPr>
          <p:cNvPr id="6" name="Rectangle 5"/>
          <p:cNvSpPr/>
          <p:nvPr/>
        </p:nvSpPr>
        <p:spPr>
          <a:xfrm>
            <a:off x="228600" y="235974"/>
            <a:ext cx="22098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Photo</a:t>
            </a:r>
          </a:p>
        </p:txBody>
      </p:sp>
      <p:sp>
        <p:nvSpPr>
          <p:cNvPr id="7" name="Rectangle 6"/>
          <p:cNvSpPr/>
          <p:nvPr/>
        </p:nvSpPr>
        <p:spPr>
          <a:xfrm>
            <a:off x="240890" y="2438400"/>
            <a:ext cx="22098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Photo</a:t>
            </a:r>
          </a:p>
        </p:txBody>
      </p:sp>
      <p:sp>
        <p:nvSpPr>
          <p:cNvPr id="8" name="Rectangle 7"/>
          <p:cNvSpPr/>
          <p:nvPr/>
        </p:nvSpPr>
        <p:spPr>
          <a:xfrm>
            <a:off x="265471" y="4606413"/>
            <a:ext cx="22098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Photo</a:t>
            </a:r>
          </a:p>
        </p:txBody>
      </p:sp>
      <p:pic>
        <p:nvPicPr>
          <p:cNvPr id="9" name="Picture 3" descr="P101069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40" t="7065" r="33800"/>
          <a:stretch/>
        </p:blipFill>
        <p:spPr bwMode="auto">
          <a:xfrm>
            <a:off x="240890" y="225603"/>
            <a:ext cx="219751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G:\GRANT PROPOSALS\Slate Belt Community Partnership\2013 Plan\Slate Belt NPP\Pictures\Portland\P101066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890" y="2405945"/>
            <a:ext cx="2197510" cy="20461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1429"/>
          <a:stretch/>
        </p:blipFill>
        <p:spPr>
          <a:xfrm>
            <a:off x="228601" y="4606413"/>
            <a:ext cx="2209800" cy="1953577"/>
          </a:xfrm>
          <a:prstGeom prst="rect">
            <a:avLst/>
          </a:prstGeom>
        </p:spPr>
      </p:pic>
      <p:pic>
        <p:nvPicPr>
          <p:cNvPr id="1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5200" y="5847576"/>
            <a:ext cx="1506104" cy="669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64559ad5-2234-4af2-8009-47a45fa0fdab@caclv"/>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4785" y="1406013"/>
            <a:ext cx="332041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9904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CC54E1-A52E-4C61-81A7-DBFAC5207845}" type="slidenum">
              <a:rPr lang="en-US" smtClean="0"/>
              <a:t>19</a:t>
            </a:fld>
            <a:endParaRPr lang="en-US"/>
          </a:p>
        </p:txBody>
      </p:sp>
      <p:pic>
        <p:nvPicPr>
          <p:cNvPr id="3" name="Picture 2"/>
          <p:cNvPicPr>
            <a:picLocks noChangeAspect="1"/>
          </p:cNvPicPr>
          <p:nvPr/>
        </p:nvPicPr>
        <p:blipFill>
          <a:blip r:embed="rId2"/>
          <a:stretch>
            <a:fillRect/>
          </a:stretch>
        </p:blipFill>
        <p:spPr>
          <a:xfrm>
            <a:off x="533400" y="457200"/>
            <a:ext cx="4000500" cy="4000500"/>
          </a:xfrm>
          <a:prstGeom prst="rect">
            <a:avLst/>
          </a:prstGeom>
        </p:spPr>
      </p:pic>
      <p:pic>
        <p:nvPicPr>
          <p:cNvPr id="5" name="Picture 4"/>
          <p:cNvPicPr>
            <a:picLocks noChangeAspect="1"/>
          </p:cNvPicPr>
          <p:nvPr/>
        </p:nvPicPr>
        <p:blipFill>
          <a:blip r:embed="rId3"/>
          <a:stretch>
            <a:fillRect/>
          </a:stretch>
        </p:blipFill>
        <p:spPr>
          <a:xfrm>
            <a:off x="5476875" y="381000"/>
            <a:ext cx="2895600" cy="2895600"/>
          </a:xfrm>
          <a:prstGeom prst="rect">
            <a:avLst/>
          </a:prstGeom>
        </p:spPr>
      </p:pic>
      <p:pic>
        <p:nvPicPr>
          <p:cNvPr id="6" name="Picture 5"/>
          <p:cNvPicPr>
            <a:picLocks noChangeAspect="1"/>
          </p:cNvPicPr>
          <p:nvPr/>
        </p:nvPicPr>
        <p:blipFill>
          <a:blip r:embed="rId4"/>
          <a:stretch>
            <a:fillRect/>
          </a:stretch>
        </p:blipFill>
        <p:spPr>
          <a:xfrm>
            <a:off x="5486400" y="3352800"/>
            <a:ext cx="3124200" cy="3124200"/>
          </a:xfrm>
          <a:prstGeom prst="rect">
            <a:avLst/>
          </a:prstGeom>
        </p:spPr>
      </p:pic>
    </p:spTree>
    <p:extLst>
      <p:ext uri="{BB962C8B-B14F-4D97-AF65-F5344CB8AC3E}">
        <p14:creationId xmlns:p14="http://schemas.microsoft.com/office/powerpoint/2010/main" val="72629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a:spLocks noGrp="1"/>
          </p:cNvSpPr>
          <p:nvPr>
            <p:ph type="body" idx="1"/>
          </p:nvPr>
        </p:nvSpPr>
        <p:spPr>
          <a:xfrm>
            <a:off x="829357" y="1623032"/>
            <a:ext cx="7580855" cy="431204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endParaRPr/>
          </a:p>
          <a:p>
            <a:pPr marL="0" lvl="0" indent="0" algn="l" rtl="0">
              <a:spcBef>
                <a:spcPts val="640"/>
              </a:spcBef>
              <a:spcAft>
                <a:spcPts val="0"/>
              </a:spcAft>
              <a:buClr>
                <a:schemeClr val="dk1"/>
              </a:buClr>
              <a:buSzPts val="3200"/>
              <a:buNone/>
            </a:pPr>
            <a:endParaRPr/>
          </a:p>
        </p:txBody>
      </p:sp>
      <p:pic>
        <p:nvPicPr>
          <p:cNvPr id="102" name="Google Shape;102;p14"/>
          <p:cNvPicPr preferRelativeResize="0"/>
          <p:nvPr/>
        </p:nvPicPr>
        <p:blipFill rotWithShape="1">
          <a:blip r:embed="rId3">
            <a:alphaModFix/>
          </a:blip>
          <a:srcRect/>
          <a:stretch/>
        </p:blipFill>
        <p:spPr>
          <a:xfrm>
            <a:off x="4572000" y="457200"/>
            <a:ext cx="2139895" cy="2694222"/>
          </a:xfrm>
          <a:prstGeom prst="rect">
            <a:avLst/>
          </a:prstGeom>
          <a:noFill/>
          <a:ln>
            <a:noFill/>
          </a:ln>
        </p:spPr>
      </p:pic>
      <p:pic>
        <p:nvPicPr>
          <p:cNvPr id="103" name="Google Shape;103;p14"/>
          <p:cNvPicPr preferRelativeResize="0"/>
          <p:nvPr/>
        </p:nvPicPr>
        <p:blipFill rotWithShape="1">
          <a:blip r:embed="rId4">
            <a:alphaModFix/>
          </a:blip>
          <a:srcRect/>
          <a:stretch/>
        </p:blipFill>
        <p:spPr>
          <a:xfrm>
            <a:off x="2362200" y="381000"/>
            <a:ext cx="2125495" cy="2727213"/>
          </a:xfrm>
          <a:prstGeom prst="rect">
            <a:avLst/>
          </a:prstGeom>
          <a:noFill/>
          <a:ln>
            <a:noFill/>
          </a:ln>
        </p:spPr>
      </p:pic>
      <p:pic>
        <p:nvPicPr>
          <p:cNvPr id="104" name="Google Shape;104;p14"/>
          <p:cNvPicPr preferRelativeResize="0"/>
          <p:nvPr/>
        </p:nvPicPr>
        <p:blipFill rotWithShape="1">
          <a:blip r:embed="rId5">
            <a:alphaModFix/>
          </a:blip>
          <a:srcRect/>
          <a:stretch/>
        </p:blipFill>
        <p:spPr>
          <a:xfrm>
            <a:off x="152400" y="457200"/>
            <a:ext cx="2080940" cy="2687424"/>
          </a:xfrm>
          <a:prstGeom prst="rect">
            <a:avLst/>
          </a:prstGeom>
          <a:noFill/>
          <a:ln>
            <a:noFill/>
          </a:ln>
        </p:spPr>
      </p:pic>
      <p:pic>
        <p:nvPicPr>
          <p:cNvPr id="108" name="Google Shape;108;p14"/>
          <p:cNvPicPr preferRelativeResize="0"/>
          <p:nvPr/>
        </p:nvPicPr>
        <p:blipFill rotWithShape="1">
          <a:blip r:embed="rId6">
            <a:alphaModFix/>
          </a:blip>
          <a:srcRect/>
          <a:stretch/>
        </p:blipFill>
        <p:spPr>
          <a:xfrm>
            <a:off x="0" y="0"/>
            <a:ext cx="9144000" cy="457200"/>
          </a:xfrm>
          <a:prstGeom prst="rect">
            <a:avLst/>
          </a:prstGeom>
          <a:noFill/>
          <a:ln>
            <a:noFill/>
          </a:ln>
        </p:spPr>
      </p:pic>
      <p:sp>
        <p:nvSpPr>
          <p:cNvPr id="109" name="Google Shape;109;p14"/>
          <p:cNvSpPr/>
          <p:nvPr/>
        </p:nvSpPr>
        <p:spPr>
          <a:xfrm>
            <a:off x="0" y="6400800"/>
            <a:ext cx="9144000" cy="457200"/>
          </a:xfrm>
          <a:prstGeom prst="rect">
            <a:avLst/>
          </a:prstGeom>
          <a:solidFill>
            <a:srgbClr val="E34A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53020"/>
              </a:solidFill>
              <a:latin typeface="Calibri"/>
              <a:ea typeface="Calibri"/>
              <a:cs typeface="Calibri"/>
              <a:sym typeface="Calibri"/>
            </a:endParaRPr>
          </a:p>
        </p:txBody>
      </p:sp>
      <p:sp>
        <p:nvSpPr>
          <p:cNvPr id="13" name="TextBox 12"/>
          <p:cNvSpPr txBox="1"/>
          <p:nvPr/>
        </p:nvSpPr>
        <p:spPr>
          <a:xfrm>
            <a:off x="635065" y="3316960"/>
            <a:ext cx="8054137" cy="2523768"/>
          </a:xfrm>
          <a:prstGeom prst="rect">
            <a:avLst/>
          </a:prstGeom>
          <a:noFill/>
        </p:spPr>
        <p:txBody>
          <a:bodyPr wrap="square" rtlCol="0">
            <a:spAutoFit/>
          </a:bodyPr>
          <a:lstStyle/>
          <a:p>
            <a:pPr algn="ctr"/>
            <a:r>
              <a:rPr lang="en-US" sz="2400" b="1" dirty="0"/>
              <a:t>Karen L. Black, Esq.</a:t>
            </a:r>
          </a:p>
          <a:p>
            <a:pPr algn="ctr"/>
            <a:r>
              <a:rPr lang="en-US" sz="2400" b="1" dirty="0"/>
              <a:t>May 8 Consulting </a:t>
            </a:r>
            <a:r>
              <a:rPr lang="en-US" sz="2400" dirty="0">
                <a:solidFill>
                  <a:srgbClr val="378C95"/>
                </a:solidFill>
              </a:rPr>
              <a:t>Principal</a:t>
            </a:r>
          </a:p>
          <a:p>
            <a:pPr algn="ctr"/>
            <a:r>
              <a:rPr lang="en-US" sz="2400" b="1" dirty="0"/>
              <a:t>University of Pennsylvania</a:t>
            </a:r>
            <a:r>
              <a:rPr lang="en-US" sz="2400" dirty="0"/>
              <a:t> </a:t>
            </a:r>
            <a:r>
              <a:rPr lang="en-US" sz="2400" dirty="0">
                <a:solidFill>
                  <a:srgbClr val="378C95"/>
                </a:solidFill>
              </a:rPr>
              <a:t>Lecturer</a:t>
            </a:r>
          </a:p>
          <a:p>
            <a:pPr algn="ctr"/>
            <a:r>
              <a:rPr lang="en-US" sz="2400" b="1" dirty="0">
                <a:solidFill>
                  <a:srgbClr val="473E3B"/>
                </a:solidFill>
              </a:rPr>
              <a:t>Healthy Rowhouse Project</a:t>
            </a:r>
            <a:r>
              <a:rPr lang="en-US" sz="2400" b="1" dirty="0">
                <a:solidFill>
                  <a:srgbClr val="378C95"/>
                </a:solidFill>
              </a:rPr>
              <a:t> </a:t>
            </a:r>
            <a:r>
              <a:rPr lang="en-US" sz="2400" dirty="0">
                <a:solidFill>
                  <a:srgbClr val="378C95"/>
                </a:solidFill>
              </a:rPr>
              <a:t>Co-Founder </a:t>
            </a:r>
          </a:p>
          <a:p>
            <a:pPr algn="ctr"/>
            <a:r>
              <a:rPr lang="en-US" sz="2400" b="1" dirty="0">
                <a:solidFill>
                  <a:srgbClr val="473E3B"/>
                </a:solidFill>
              </a:rPr>
              <a:t>Drexel University Lindy Institute for Urban Innovation </a:t>
            </a:r>
            <a:r>
              <a:rPr lang="en-US" sz="2400" dirty="0">
                <a:solidFill>
                  <a:srgbClr val="378C95"/>
                </a:solidFill>
              </a:rPr>
              <a:t>Senior Research Fellow </a:t>
            </a:r>
          </a:p>
          <a:p>
            <a:endParaRPr lang="en-US" dirty="0">
              <a:solidFill>
                <a:srgbClr val="C52A1D"/>
              </a:solidFill>
            </a:endParaRPr>
          </a:p>
        </p:txBody>
      </p:sp>
      <p:pic>
        <p:nvPicPr>
          <p:cNvPr id="14" name="Picture 13"/>
          <p:cNvPicPr>
            <a:picLocks noChangeAspect="1"/>
          </p:cNvPicPr>
          <p:nvPr/>
        </p:nvPicPr>
        <p:blipFill>
          <a:blip r:embed="rId7"/>
          <a:stretch>
            <a:fillRect/>
          </a:stretch>
        </p:blipFill>
        <p:spPr>
          <a:xfrm>
            <a:off x="307530" y="5800530"/>
            <a:ext cx="1275918" cy="447749"/>
          </a:xfrm>
          <a:prstGeom prst="rect">
            <a:avLst/>
          </a:prstGeom>
        </p:spPr>
      </p:pic>
      <p:pic>
        <p:nvPicPr>
          <p:cNvPr id="15" name="Picture 14"/>
          <p:cNvPicPr>
            <a:picLocks noChangeAspect="1"/>
          </p:cNvPicPr>
          <p:nvPr/>
        </p:nvPicPr>
        <p:blipFill>
          <a:blip r:embed="rId8"/>
          <a:stretch>
            <a:fillRect/>
          </a:stretch>
        </p:blipFill>
        <p:spPr>
          <a:xfrm>
            <a:off x="3447299" y="5759106"/>
            <a:ext cx="2613616" cy="548674"/>
          </a:xfrm>
          <a:prstGeom prst="rect">
            <a:avLst/>
          </a:prstGeom>
        </p:spPr>
      </p:pic>
      <p:pic>
        <p:nvPicPr>
          <p:cNvPr id="16" name="Picture 15"/>
          <p:cNvPicPr>
            <a:picLocks noChangeAspect="1"/>
          </p:cNvPicPr>
          <p:nvPr/>
        </p:nvPicPr>
        <p:blipFill rotWithShape="1">
          <a:blip r:embed="rId9"/>
          <a:srcRect t="23892" b="27966"/>
          <a:stretch/>
        </p:blipFill>
        <p:spPr>
          <a:xfrm>
            <a:off x="7653332" y="5761793"/>
            <a:ext cx="1147660" cy="552510"/>
          </a:xfrm>
          <a:prstGeom prst="rect">
            <a:avLst/>
          </a:prstGeom>
        </p:spPr>
      </p:pic>
      <p:pic>
        <p:nvPicPr>
          <p:cNvPr id="3" name="Picture 2"/>
          <p:cNvPicPr>
            <a:picLocks noChangeAspect="1"/>
          </p:cNvPicPr>
          <p:nvPr/>
        </p:nvPicPr>
        <p:blipFill>
          <a:blip r:embed="rId10"/>
          <a:stretch>
            <a:fillRect/>
          </a:stretch>
        </p:blipFill>
        <p:spPr>
          <a:xfrm>
            <a:off x="6781800" y="304800"/>
            <a:ext cx="1965021" cy="3429000"/>
          </a:xfrm>
          <a:prstGeom prst="rect">
            <a:avLst/>
          </a:prstGeom>
        </p:spPr>
      </p:pic>
    </p:spTree>
    <p:extLst>
      <p:ext uri="{BB962C8B-B14F-4D97-AF65-F5344CB8AC3E}">
        <p14:creationId xmlns:p14="http://schemas.microsoft.com/office/powerpoint/2010/main" val="2993689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6263"/>
            <a:ext cx="7772400" cy="1470025"/>
          </a:xfrm>
        </p:spPr>
        <p:txBody>
          <a:bodyPr>
            <a:normAutofit/>
          </a:bodyPr>
          <a:lstStyle/>
          <a:p>
            <a:r>
              <a:rPr lang="en-US" dirty="0"/>
              <a:t>Monticello New York – A Borscht Belt Story</a:t>
            </a: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2380393"/>
            <a:ext cx="9144000" cy="3605302"/>
          </a:xfrm>
          <a:prstGeom prst="rect">
            <a:avLst/>
          </a:prstGeom>
        </p:spPr>
      </p:pic>
      <p:pic>
        <p:nvPicPr>
          <p:cNvPr id="5" name="Picture 4" descr="logonew2.jpg">
            <a:extLst>
              <a:ext uri="{FF2B5EF4-FFF2-40B4-BE49-F238E27FC236}">
                <a16:creationId xmlns:a16="http://schemas.microsoft.com/office/drawing/2014/main" xmlns="" id="{D8F2204E-74F5-45FF-AE1C-04BBCC7587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93955" y="6337817"/>
            <a:ext cx="2837213" cy="175922"/>
          </a:xfrm>
          <a:prstGeom prst="rect">
            <a:avLst/>
          </a:prstGeom>
        </p:spPr>
      </p:pic>
      <p:pic>
        <p:nvPicPr>
          <p:cNvPr id="6" name="Picture 5">
            <a:extLst>
              <a:ext uri="{FF2B5EF4-FFF2-40B4-BE49-F238E27FC236}">
                <a16:creationId xmlns:a16="http://schemas.microsoft.com/office/drawing/2014/main" xmlns="" id="{F1EBA95D-FA68-4134-A388-F67ECEFFC05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90562" y="6108530"/>
            <a:ext cx="2319034" cy="634496"/>
          </a:xfrm>
          <a:prstGeom prst="rect">
            <a:avLst/>
          </a:prstGeom>
        </p:spPr>
      </p:pic>
    </p:spTree>
    <p:extLst>
      <p:ext uri="{BB962C8B-B14F-4D97-AF65-F5344CB8AC3E}">
        <p14:creationId xmlns:p14="http://schemas.microsoft.com/office/powerpoint/2010/main" val="1192773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a:p>
        </p:txBody>
      </p:sp>
      <p:pic>
        <p:nvPicPr>
          <p:cNvPr id="6" name="Picture 5" descr="mage result for dirty dancing"/>
          <p:cNvPicPr/>
          <p:nvPr/>
        </p:nvPicPr>
        <p:blipFill rotWithShape="1">
          <a:blip r:embed="rId2">
            <a:extLst>
              <a:ext uri="{28A0092B-C50C-407E-A947-70E740481C1C}">
                <a14:useLocalDpi xmlns:a14="http://schemas.microsoft.com/office/drawing/2010/main"/>
              </a:ext>
            </a:extLst>
          </a:blip>
          <a:srcRect/>
          <a:stretch/>
        </p:blipFill>
        <p:spPr bwMode="auto">
          <a:xfrm>
            <a:off x="3059724" y="294047"/>
            <a:ext cx="5767754" cy="6350000"/>
          </a:xfrm>
          <a:prstGeom prst="rect">
            <a:avLst/>
          </a:prstGeom>
          <a:noFill/>
          <a:ln>
            <a:noFill/>
          </a:ln>
        </p:spPr>
      </p:pic>
      <p:pic>
        <p:nvPicPr>
          <p:cNvPr id="8" name="Picture 7">
            <a:extLst>
              <a:ext uri="{FF2B5EF4-FFF2-40B4-BE49-F238E27FC236}">
                <a16:creationId xmlns:a16="http://schemas.microsoft.com/office/drawing/2014/main" xmlns="" id="{502ED670-D60B-8C48-B9FC-453ADC760095}"/>
              </a:ext>
            </a:extLst>
          </p:cNvPr>
          <p:cNvPicPr>
            <a:picLocks noChangeAspect="1"/>
          </p:cNvPicPr>
          <p:nvPr/>
        </p:nvPicPr>
        <p:blipFill>
          <a:blip r:embed="rId3"/>
          <a:stretch>
            <a:fillRect/>
          </a:stretch>
        </p:blipFill>
        <p:spPr>
          <a:xfrm>
            <a:off x="457200" y="294047"/>
            <a:ext cx="4229100" cy="6350000"/>
          </a:xfrm>
          <a:prstGeom prst="rect">
            <a:avLst/>
          </a:prstGeom>
        </p:spPr>
      </p:pic>
    </p:spTree>
    <p:extLst>
      <p:ext uri="{BB962C8B-B14F-4D97-AF65-F5344CB8AC3E}">
        <p14:creationId xmlns:p14="http://schemas.microsoft.com/office/powerpoint/2010/main" val="3754825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Vacant Buildings on Main Street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82181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Surrounding Natural Assets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21579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Deteriorated and Vacant Properties</a:t>
            </a:r>
          </a:p>
        </p:txBody>
      </p:sp>
      <p:grpSp>
        <p:nvGrpSpPr>
          <p:cNvPr id="6" name="Group 5">
            <a:extLst>
              <a:ext uri="{FF2B5EF4-FFF2-40B4-BE49-F238E27FC236}">
                <a16:creationId xmlns:a16="http://schemas.microsoft.com/office/drawing/2014/main" xmlns="" id="{1EAD3505-AAC0-D44E-AC18-AD04030887B8}"/>
              </a:ext>
            </a:extLst>
          </p:cNvPr>
          <p:cNvGrpSpPr/>
          <p:nvPr/>
        </p:nvGrpSpPr>
        <p:grpSpPr>
          <a:xfrm>
            <a:off x="1172308" y="1324708"/>
            <a:ext cx="6623903" cy="5260876"/>
            <a:chOff x="-1" y="0"/>
            <a:chExt cx="6448995" cy="6313675"/>
          </a:xfrm>
        </p:grpSpPr>
        <p:pic>
          <p:nvPicPr>
            <p:cNvPr id="7" name="officeArt object">
              <a:extLst>
                <a:ext uri="{FF2B5EF4-FFF2-40B4-BE49-F238E27FC236}">
                  <a16:creationId xmlns:a16="http://schemas.microsoft.com/office/drawing/2014/main" xmlns="" id="{ABF3C97B-8442-D341-BDA1-B7E37D5E14DF}"/>
                </a:ext>
              </a:extLst>
            </p:cNvPr>
            <p:cNvPicPr/>
            <p:nvPr/>
          </p:nvPicPr>
          <p:blipFill rotWithShape="1">
            <a:blip r:embed="rId2">
              <a:extLst>
                <a:ext uri="{28A0092B-C50C-407E-A947-70E740481C1C}">
                  <a14:useLocalDpi xmlns:a14="http://schemas.microsoft.com/office/drawing/2010/main"/>
                </a:ext>
              </a:extLst>
            </a:blip>
            <a:srcRect/>
            <a:stretch/>
          </p:blipFill>
          <p:spPr>
            <a:xfrm rot="5400000">
              <a:off x="-386081" y="3608225"/>
              <a:ext cx="3089276" cy="2317115"/>
            </a:xfrm>
            <a:prstGeom prst="rect">
              <a:avLst/>
            </a:prstGeom>
            <a:ln w="12700" cap="flat">
              <a:noFill/>
              <a:miter lim="400000"/>
            </a:ln>
            <a:effectLst/>
          </p:spPr>
        </p:pic>
        <p:pic>
          <p:nvPicPr>
            <p:cNvPr id="8" name="officeArt object">
              <a:extLst>
                <a:ext uri="{FF2B5EF4-FFF2-40B4-BE49-F238E27FC236}">
                  <a16:creationId xmlns:a16="http://schemas.microsoft.com/office/drawing/2014/main" xmlns="" id="{984CFADA-0885-214A-B134-5C3D4E0529CA}"/>
                </a:ext>
              </a:extLst>
            </p:cNvPr>
            <p:cNvPicPr/>
            <p:nvPr/>
          </p:nvPicPr>
          <p:blipFill>
            <a:blip r:embed="rId3">
              <a:extLst>
                <a:ext uri="{28A0092B-C50C-407E-A947-70E740481C1C}">
                  <a14:useLocalDpi xmlns:a14="http://schemas.microsoft.com/office/drawing/2010/main"/>
                </a:ext>
              </a:extLst>
            </a:blip>
            <a:stretch>
              <a:fillRect/>
            </a:stretch>
          </p:blipFill>
          <p:spPr>
            <a:xfrm rot="10800000">
              <a:off x="2409760" y="19028"/>
              <a:ext cx="4039234" cy="3044191"/>
            </a:xfrm>
            <a:prstGeom prst="rect">
              <a:avLst/>
            </a:prstGeom>
            <a:ln w="12700" cap="flat">
              <a:noFill/>
              <a:miter lim="400000"/>
            </a:ln>
            <a:effectLst/>
          </p:spPr>
        </p:pic>
        <p:pic>
          <p:nvPicPr>
            <p:cNvPr id="9" name="officeArt object">
              <a:extLst>
                <a:ext uri="{FF2B5EF4-FFF2-40B4-BE49-F238E27FC236}">
                  <a16:creationId xmlns:a16="http://schemas.microsoft.com/office/drawing/2014/main" xmlns="" id="{EB60ADA3-A2AA-7742-981A-47280A7A6FA4}"/>
                </a:ext>
              </a:extLst>
            </p:cNvPr>
            <p:cNvPicPr/>
            <p:nvPr/>
          </p:nvPicPr>
          <p:blipFill rotWithShape="1">
            <a:blip r:embed="rId4">
              <a:extLst>
                <a:ext uri="{28A0092B-C50C-407E-A947-70E740481C1C}">
                  <a14:useLocalDpi xmlns:a14="http://schemas.microsoft.com/office/drawing/2010/main"/>
                </a:ext>
              </a:extLst>
            </a:blip>
            <a:srcRect/>
            <a:stretch/>
          </p:blipFill>
          <p:spPr>
            <a:xfrm>
              <a:off x="2441291" y="3235194"/>
              <a:ext cx="3942079" cy="3078481"/>
            </a:xfrm>
            <a:prstGeom prst="rect">
              <a:avLst/>
            </a:prstGeom>
            <a:ln w="12700" cap="flat">
              <a:noFill/>
              <a:miter lim="400000"/>
            </a:ln>
            <a:effectLst/>
          </p:spPr>
        </p:pic>
        <p:pic>
          <p:nvPicPr>
            <p:cNvPr id="10" name="officeArt object">
              <a:extLst>
                <a:ext uri="{FF2B5EF4-FFF2-40B4-BE49-F238E27FC236}">
                  <a16:creationId xmlns:a16="http://schemas.microsoft.com/office/drawing/2014/main" xmlns="" id="{3FFC5D3B-28DE-7A4C-AA55-BA44764AB2BF}"/>
                </a:ext>
              </a:extLst>
            </p:cNvPr>
            <p:cNvPicPr/>
            <p:nvPr/>
          </p:nvPicPr>
          <p:blipFill>
            <a:blip r:embed="rId5">
              <a:extLst>
                <a:ext uri="{28A0092B-C50C-407E-A947-70E740481C1C}">
                  <a14:useLocalDpi xmlns:a14="http://schemas.microsoft.com/office/drawing/2010/main"/>
                </a:ext>
              </a:extLst>
            </a:blip>
            <a:stretch>
              <a:fillRect/>
            </a:stretch>
          </p:blipFill>
          <p:spPr>
            <a:xfrm rot="5400000">
              <a:off x="-380101" y="382270"/>
              <a:ext cx="3058795" cy="2294255"/>
            </a:xfrm>
            <a:prstGeom prst="rect">
              <a:avLst/>
            </a:prstGeom>
            <a:ln w="12700" cap="flat">
              <a:noFill/>
              <a:miter lim="400000"/>
            </a:ln>
            <a:effectLst/>
          </p:spPr>
        </p:pic>
      </p:grpSp>
      <p:pic>
        <p:nvPicPr>
          <p:cNvPr id="11" name="Picture 10">
            <a:extLst>
              <a:ext uri="{FF2B5EF4-FFF2-40B4-BE49-F238E27FC236}">
                <a16:creationId xmlns:a16="http://schemas.microsoft.com/office/drawing/2014/main" xmlns="" id="{5F519487-5A75-7144-A231-74715822EC27}"/>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373811" y="2860431"/>
            <a:ext cx="1422400" cy="1013021"/>
          </a:xfrm>
          <a:prstGeom prst="rect">
            <a:avLst/>
          </a:prstGeom>
        </p:spPr>
      </p:pic>
    </p:spTree>
    <p:extLst>
      <p:ext uri="{BB962C8B-B14F-4D97-AF65-F5344CB8AC3E}">
        <p14:creationId xmlns:p14="http://schemas.microsoft.com/office/powerpoint/2010/main" val="2330427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Resort World Casino</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69946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388" y="0"/>
            <a:ext cx="9172388" cy="762000"/>
          </a:xfrm>
          <a:prstGeom prst="rect">
            <a:avLst/>
          </a:prstGeom>
          <a:solidFill>
            <a:srgbClr val="5D50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atin typeface="Arial"/>
                <a:cs typeface="Arial"/>
              </a:rPr>
              <a:t>Monticello Has Significant Challenges</a:t>
            </a:r>
          </a:p>
        </p:txBody>
      </p:sp>
      <p:sp>
        <p:nvSpPr>
          <p:cNvPr id="8" name="Content Placeholder 7">
            <a:extLst>
              <a:ext uri="{FF2B5EF4-FFF2-40B4-BE49-F238E27FC236}">
                <a16:creationId xmlns:a16="http://schemas.microsoft.com/office/drawing/2014/main" xmlns="" id="{D43EDBCB-81A8-7F42-8BC9-ABAEE2687B00}"/>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xmlns="" id="{536AC7FE-A0D2-4C4D-B9FB-50A14B9C6A6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57199" y="1308895"/>
            <a:ext cx="8229600" cy="4791325"/>
          </a:xfrm>
          <a:prstGeom prst="rect">
            <a:avLst/>
          </a:prstGeom>
          <a:noFill/>
          <a:ln>
            <a:noFill/>
          </a:ln>
        </p:spPr>
      </p:pic>
      <p:sp>
        <p:nvSpPr>
          <p:cNvPr id="10" name="TextBox 9">
            <a:extLst>
              <a:ext uri="{FF2B5EF4-FFF2-40B4-BE49-F238E27FC236}">
                <a16:creationId xmlns:a16="http://schemas.microsoft.com/office/drawing/2014/main" xmlns="" id="{F79BEBAB-5EBA-D945-869D-68916BAC6495}"/>
              </a:ext>
            </a:extLst>
          </p:cNvPr>
          <p:cNvSpPr txBox="1"/>
          <p:nvPr/>
        </p:nvSpPr>
        <p:spPr>
          <a:xfrm>
            <a:off x="2842054" y="6318032"/>
            <a:ext cx="5931241" cy="369332"/>
          </a:xfrm>
          <a:prstGeom prst="rect">
            <a:avLst/>
          </a:prstGeom>
          <a:noFill/>
        </p:spPr>
        <p:txBody>
          <a:bodyPr wrap="square" rtlCol="0">
            <a:spAutoFit/>
          </a:bodyPr>
          <a:lstStyle/>
          <a:p>
            <a:r>
              <a:rPr lang="en-US" dirty="0"/>
              <a:t>Properties with Code Violations or Inactive Water Account</a:t>
            </a:r>
          </a:p>
        </p:txBody>
      </p:sp>
    </p:spTree>
    <p:extLst>
      <p:ext uri="{BB962C8B-B14F-4D97-AF65-F5344CB8AC3E}">
        <p14:creationId xmlns:p14="http://schemas.microsoft.com/office/powerpoint/2010/main" val="1518367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71496"/>
            <a:ext cx="8229600" cy="4525963"/>
          </a:xfrm>
        </p:spPr>
        <p:txBody>
          <a:bodyPr>
            <a:noAutofit/>
          </a:bodyPr>
          <a:lstStyle/>
          <a:p>
            <a:r>
              <a:rPr lang="en-US" b="1" dirty="0"/>
              <a:t>Vacant properties </a:t>
            </a:r>
            <a:r>
              <a:rPr lang="en-US" dirty="0"/>
              <a:t>– 53 based on water shut-offs</a:t>
            </a:r>
          </a:p>
          <a:p>
            <a:r>
              <a:rPr lang="en-US" b="1" dirty="0"/>
              <a:t>Foreclosure</a:t>
            </a:r>
            <a:r>
              <a:rPr lang="en-US" dirty="0"/>
              <a:t> – 13% of properties at risk</a:t>
            </a:r>
          </a:p>
          <a:p>
            <a:r>
              <a:rPr lang="en-US" b="1" dirty="0"/>
              <a:t>Investors</a:t>
            </a:r>
            <a:r>
              <a:rPr lang="en-US" dirty="0"/>
              <a:t> own of one third of residential properties (524 of 1500)</a:t>
            </a:r>
          </a:p>
          <a:p>
            <a:r>
              <a:rPr lang="en-US" b="1" dirty="0"/>
              <a:t>Housing voucher users inflate rents </a:t>
            </a:r>
            <a:r>
              <a:rPr lang="en-US" dirty="0"/>
              <a:t>– 20% of renters have vouchers (37% of the county’s vouchers in Village)</a:t>
            </a:r>
          </a:p>
          <a:p>
            <a:r>
              <a:rPr lang="en-US" b="1" dirty="0"/>
              <a:t>Significant number </a:t>
            </a:r>
            <a:r>
              <a:rPr lang="en-US" dirty="0"/>
              <a:t>of deteriorated properties</a:t>
            </a:r>
          </a:p>
          <a:p>
            <a:endParaRPr lang="en-US" dirty="0"/>
          </a:p>
        </p:txBody>
      </p:sp>
      <p:sp>
        <p:nvSpPr>
          <p:cNvPr id="4" name="Rectangle 3"/>
          <p:cNvSpPr/>
          <p:nvPr/>
        </p:nvSpPr>
        <p:spPr>
          <a:xfrm>
            <a:off x="-28388" y="0"/>
            <a:ext cx="9172388" cy="762000"/>
          </a:xfrm>
          <a:prstGeom prst="rect">
            <a:avLst/>
          </a:prstGeom>
          <a:solidFill>
            <a:srgbClr val="5D50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atin typeface="Arial"/>
                <a:cs typeface="Arial"/>
              </a:rPr>
              <a:t>Monticello Has Significant Challenges</a:t>
            </a:r>
          </a:p>
        </p:txBody>
      </p:sp>
      <p:grpSp>
        <p:nvGrpSpPr>
          <p:cNvPr id="5" name="Group 4"/>
          <p:cNvGrpSpPr/>
          <p:nvPr/>
        </p:nvGrpSpPr>
        <p:grpSpPr>
          <a:xfrm>
            <a:off x="3574297" y="6100220"/>
            <a:ext cx="5433085" cy="634496"/>
            <a:chOff x="157477" y="5854952"/>
            <a:chExt cx="5433085" cy="634496"/>
          </a:xfrm>
        </p:grpSpPr>
        <p:pic>
          <p:nvPicPr>
            <p:cNvPr id="6" name="Picture 5" descr="logonew2.jpg">
              <a:extLst>
                <a:ext uri="{FF2B5EF4-FFF2-40B4-BE49-F238E27FC236}">
                  <a16:creationId xmlns:a16="http://schemas.microsoft.com/office/drawing/2014/main" xmlns="" id="{D8F2204E-74F5-45FF-AE1C-04BBCC75873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7477" y="6172200"/>
              <a:ext cx="2837213" cy="175922"/>
            </a:xfrm>
            <a:prstGeom prst="rect">
              <a:avLst/>
            </a:prstGeom>
          </p:spPr>
        </p:pic>
        <p:pic>
          <p:nvPicPr>
            <p:cNvPr id="7" name="Picture 6">
              <a:extLst>
                <a:ext uri="{FF2B5EF4-FFF2-40B4-BE49-F238E27FC236}">
                  <a16:creationId xmlns:a16="http://schemas.microsoft.com/office/drawing/2014/main" xmlns="" id="{F1EBA95D-FA68-4134-A388-F67ECEFFC0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1528" y="5854952"/>
              <a:ext cx="2319034" cy="634496"/>
            </a:xfrm>
            <a:prstGeom prst="rect">
              <a:avLst/>
            </a:prstGeom>
          </p:spPr>
        </p:pic>
      </p:grpSp>
    </p:spTree>
    <p:extLst>
      <p:ext uri="{BB962C8B-B14F-4D97-AF65-F5344CB8AC3E}">
        <p14:creationId xmlns:p14="http://schemas.microsoft.com/office/powerpoint/2010/main" val="662085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0413" y="1050324"/>
            <a:ext cx="8489821" cy="4869830"/>
          </a:xfrm>
        </p:spPr>
        <p:txBody>
          <a:bodyPr>
            <a:normAutofit fontScale="85000" lnSpcReduction="20000"/>
          </a:bodyPr>
          <a:lstStyle/>
          <a:p>
            <a:r>
              <a:rPr lang="en-US" sz="3600" b="1" dirty="0"/>
              <a:t>Limited capacity</a:t>
            </a:r>
            <a:r>
              <a:rPr lang="en-US" sz="3600" dirty="0"/>
              <a:t>:  Unfilled manager position, volunteer Mayor and Council and few non-profits</a:t>
            </a:r>
          </a:p>
          <a:p>
            <a:r>
              <a:rPr lang="en-US" sz="3600" b="1" dirty="0"/>
              <a:t>1 code enforcement inspector</a:t>
            </a:r>
          </a:p>
          <a:p>
            <a:pPr lvl="1"/>
            <a:r>
              <a:rPr lang="en-US" sz="3600" dirty="0"/>
              <a:t>Paper records</a:t>
            </a:r>
          </a:p>
          <a:p>
            <a:pPr lvl="1"/>
            <a:r>
              <a:rPr lang="en-US" sz="3600" dirty="0"/>
              <a:t>Hard to cite friends and family</a:t>
            </a:r>
          </a:p>
          <a:p>
            <a:r>
              <a:rPr lang="en-US" sz="3600" b="1" dirty="0"/>
              <a:t>Continuing high foreclosure rates</a:t>
            </a:r>
          </a:p>
          <a:p>
            <a:r>
              <a:rPr lang="en-US" sz="3600" b="1" dirty="0"/>
              <a:t>Largely vacant Main Street </a:t>
            </a:r>
            <a:r>
              <a:rPr lang="en-US" sz="3600" dirty="0"/>
              <a:t>competes with nearby more suburban options</a:t>
            </a:r>
          </a:p>
          <a:p>
            <a:r>
              <a:rPr lang="en-US" sz="3600" b="1" dirty="0"/>
              <a:t>Inflated rents </a:t>
            </a:r>
            <a:r>
              <a:rPr lang="en-US" sz="3600" dirty="0"/>
              <a:t>due to housing voucher properties</a:t>
            </a:r>
          </a:p>
          <a:p>
            <a:r>
              <a:rPr lang="en-US" sz="3600" b="1" dirty="0"/>
              <a:t>Seasonal properties</a:t>
            </a:r>
          </a:p>
          <a:p>
            <a:endParaRPr lang="en-US" dirty="0"/>
          </a:p>
        </p:txBody>
      </p:sp>
      <p:sp>
        <p:nvSpPr>
          <p:cNvPr id="4" name="Rectangle 3"/>
          <p:cNvSpPr/>
          <p:nvPr/>
        </p:nvSpPr>
        <p:spPr>
          <a:xfrm>
            <a:off x="-28388" y="0"/>
            <a:ext cx="9172388" cy="762000"/>
          </a:xfrm>
          <a:prstGeom prst="rect">
            <a:avLst/>
          </a:prstGeom>
          <a:solidFill>
            <a:srgbClr val="5D50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atin typeface="Arial"/>
                <a:cs typeface="Arial"/>
              </a:rPr>
              <a:t>Monticello Has Limited Resources</a:t>
            </a:r>
          </a:p>
        </p:txBody>
      </p:sp>
      <p:grpSp>
        <p:nvGrpSpPr>
          <p:cNvPr id="5" name="Group 4"/>
          <p:cNvGrpSpPr/>
          <p:nvPr/>
        </p:nvGrpSpPr>
        <p:grpSpPr>
          <a:xfrm>
            <a:off x="3635753" y="6085621"/>
            <a:ext cx="5433085" cy="634496"/>
            <a:chOff x="157477" y="5854952"/>
            <a:chExt cx="5433085" cy="634496"/>
          </a:xfrm>
        </p:grpSpPr>
        <p:pic>
          <p:nvPicPr>
            <p:cNvPr id="6" name="Picture 5" descr="logonew2.jpg">
              <a:extLst>
                <a:ext uri="{FF2B5EF4-FFF2-40B4-BE49-F238E27FC236}">
                  <a16:creationId xmlns:a16="http://schemas.microsoft.com/office/drawing/2014/main" xmlns="" id="{D8F2204E-74F5-45FF-AE1C-04BBCC75873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7477" y="6172200"/>
              <a:ext cx="2837213" cy="175922"/>
            </a:xfrm>
            <a:prstGeom prst="rect">
              <a:avLst/>
            </a:prstGeom>
          </p:spPr>
        </p:pic>
        <p:pic>
          <p:nvPicPr>
            <p:cNvPr id="7" name="Picture 6">
              <a:extLst>
                <a:ext uri="{FF2B5EF4-FFF2-40B4-BE49-F238E27FC236}">
                  <a16:creationId xmlns:a16="http://schemas.microsoft.com/office/drawing/2014/main" xmlns="" id="{F1EBA95D-FA68-4134-A388-F67ECEFFC0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1528" y="5854952"/>
              <a:ext cx="2319034" cy="634496"/>
            </a:xfrm>
            <a:prstGeom prst="rect">
              <a:avLst/>
            </a:prstGeom>
          </p:spPr>
        </p:pic>
      </p:grpSp>
    </p:spTree>
    <p:extLst>
      <p:ext uri="{BB962C8B-B14F-4D97-AF65-F5344CB8AC3E}">
        <p14:creationId xmlns:p14="http://schemas.microsoft.com/office/powerpoint/2010/main" val="3020477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0413" y="1050324"/>
            <a:ext cx="8489821" cy="4525963"/>
          </a:xfrm>
        </p:spPr>
        <p:txBody>
          <a:bodyPr>
            <a:normAutofit/>
          </a:bodyPr>
          <a:lstStyle/>
          <a:p>
            <a:r>
              <a:rPr lang="en-US" b="1" dirty="0"/>
              <a:t>Rezoning</a:t>
            </a:r>
            <a:r>
              <a:rPr lang="en-US" dirty="0"/>
              <a:t> to allow residential uses on Broadway </a:t>
            </a:r>
          </a:p>
          <a:p>
            <a:r>
              <a:rPr lang="en-US" b="1" dirty="0"/>
              <a:t>Foundational strategic code enforcement </a:t>
            </a:r>
            <a:r>
              <a:rPr lang="en-US" dirty="0"/>
              <a:t>database</a:t>
            </a:r>
          </a:p>
          <a:p>
            <a:r>
              <a:rPr lang="en-US" dirty="0"/>
              <a:t>Added </a:t>
            </a:r>
            <a:r>
              <a:rPr lang="en-US" b="1" dirty="0"/>
              <a:t>historic designation</a:t>
            </a:r>
            <a:r>
              <a:rPr lang="en-US" dirty="0"/>
              <a:t> &amp; </a:t>
            </a:r>
            <a:r>
              <a:rPr lang="en-US" b="1" dirty="0"/>
              <a:t>tax abatements</a:t>
            </a:r>
            <a:r>
              <a:rPr lang="en-US" dirty="0"/>
              <a:t> </a:t>
            </a:r>
          </a:p>
          <a:p>
            <a:r>
              <a:rPr lang="en-US" dirty="0"/>
              <a:t>Partnering with Sullivan County </a:t>
            </a:r>
            <a:r>
              <a:rPr lang="en-US" b="1" dirty="0"/>
              <a:t>Land Bank</a:t>
            </a:r>
          </a:p>
          <a:p>
            <a:r>
              <a:rPr lang="en-US" dirty="0"/>
              <a:t>Reaching out to </a:t>
            </a:r>
            <a:r>
              <a:rPr lang="en-US" b="1" dirty="0"/>
              <a:t>absentee building owners </a:t>
            </a:r>
            <a:r>
              <a:rPr lang="en-US" dirty="0"/>
              <a:t>&amp; pricing renovations</a:t>
            </a:r>
          </a:p>
          <a:p>
            <a:r>
              <a:rPr lang="en-US" b="1" dirty="0"/>
              <a:t>Annexing new developments </a:t>
            </a:r>
            <a:r>
              <a:rPr lang="en-US" dirty="0"/>
              <a:t>upon request</a:t>
            </a:r>
          </a:p>
          <a:p>
            <a:endParaRPr lang="en-US" dirty="0"/>
          </a:p>
        </p:txBody>
      </p:sp>
      <p:sp>
        <p:nvSpPr>
          <p:cNvPr id="4" name="Rectangle 3"/>
          <p:cNvSpPr/>
          <p:nvPr/>
        </p:nvSpPr>
        <p:spPr>
          <a:xfrm>
            <a:off x="-28388" y="0"/>
            <a:ext cx="9172388" cy="762000"/>
          </a:xfrm>
          <a:prstGeom prst="rect">
            <a:avLst/>
          </a:prstGeom>
          <a:solidFill>
            <a:srgbClr val="5D50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atin typeface="Arial"/>
                <a:cs typeface="Arial"/>
              </a:rPr>
              <a:t>Monticello Is Making Significant Progress</a:t>
            </a:r>
          </a:p>
        </p:txBody>
      </p:sp>
      <p:grpSp>
        <p:nvGrpSpPr>
          <p:cNvPr id="5" name="Group 4"/>
          <p:cNvGrpSpPr/>
          <p:nvPr/>
        </p:nvGrpSpPr>
        <p:grpSpPr>
          <a:xfrm>
            <a:off x="3635753" y="6085621"/>
            <a:ext cx="5433085" cy="634496"/>
            <a:chOff x="157477" y="5854952"/>
            <a:chExt cx="5433085" cy="634496"/>
          </a:xfrm>
        </p:grpSpPr>
        <p:pic>
          <p:nvPicPr>
            <p:cNvPr id="6" name="Picture 5" descr="logonew2.jpg">
              <a:extLst>
                <a:ext uri="{FF2B5EF4-FFF2-40B4-BE49-F238E27FC236}">
                  <a16:creationId xmlns:a16="http://schemas.microsoft.com/office/drawing/2014/main" xmlns="" id="{D8F2204E-74F5-45FF-AE1C-04BBCC75873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7477" y="6172200"/>
              <a:ext cx="2837213" cy="175922"/>
            </a:xfrm>
            <a:prstGeom prst="rect">
              <a:avLst/>
            </a:prstGeom>
          </p:spPr>
        </p:pic>
        <p:pic>
          <p:nvPicPr>
            <p:cNvPr id="7" name="Picture 6">
              <a:extLst>
                <a:ext uri="{FF2B5EF4-FFF2-40B4-BE49-F238E27FC236}">
                  <a16:creationId xmlns:a16="http://schemas.microsoft.com/office/drawing/2014/main" xmlns="" id="{F1EBA95D-FA68-4134-A388-F67ECEFFC0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1528" y="5854952"/>
              <a:ext cx="2319034" cy="634496"/>
            </a:xfrm>
            <a:prstGeom prst="rect">
              <a:avLst/>
            </a:prstGeom>
          </p:spPr>
        </p:pic>
      </p:grpSp>
    </p:spTree>
    <p:extLst>
      <p:ext uri="{BB962C8B-B14F-4D97-AF65-F5344CB8AC3E}">
        <p14:creationId xmlns:p14="http://schemas.microsoft.com/office/powerpoint/2010/main" val="2990329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About Reinvestment Fund</a:t>
            </a:r>
          </a:p>
        </p:txBody>
      </p:sp>
      <p:sp>
        <p:nvSpPr>
          <p:cNvPr id="3" name="Content Placeholder 2"/>
          <p:cNvSpPr>
            <a:spLocks noGrp="1"/>
          </p:cNvSpPr>
          <p:nvPr>
            <p:ph idx="1"/>
          </p:nvPr>
        </p:nvSpPr>
        <p:spPr>
          <a:xfrm>
            <a:off x="457200" y="948500"/>
            <a:ext cx="7696200" cy="1121012"/>
          </a:xfrm>
        </p:spPr>
        <p:txBody>
          <a:bodyPr>
            <a:normAutofit fontScale="92500" lnSpcReduction="20000"/>
          </a:bodyPr>
          <a:lstStyle/>
          <a:p>
            <a:pPr marL="0" indent="0">
              <a:buNone/>
            </a:pPr>
            <a:r>
              <a:rPr lang="en-US" sz="2000" dirty="0"/>
              <a:t>Reinvestment Fund is a national mission-driven financial institution that creates opportunity for underserved people and places through partnerships. We marshal the capital, analytics, and expertise necessary to build strong, healthy, and more equitable communities.</a:t>
            </a:r>
          </a:p>
          <a:p>
            <a:endParaRPr lang="en-US" sz="2000" dirty="0"/>
          </a:p>
          <a:p>
            <a:pPr marL="0" indent="0">
              <a:buNone/>
            </a:pPr>
            <a:endParaRPr lang="en-US" dirty="0"/>
          </a:p>
          <a:p>
            <a:endParaRPr lang="en-US" dirty="0"/>
          </a:p>
        </p:txBody>
      </p:sp>
      <p:sp>
        <p:nvSpPr>
          <p:cNvPr id="13" name="Rectangle 12"/>
          <p:cNvSpPr/>
          <p:nvPr/>
        </p:nvSpPr>
        <p:spPr>
          <a:xfrm>
            <a:off x="0" y="5621310"/>
            <a:ext cx="9144000" cy="1236689"/>
          </a:xfrm>
          <a:prstGeom prst="rect">
            <a:avLst/>
          </a:prstGeom>
          <a:solidFill>
            <a:srgbClr val="DE6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870" y="5392224"/>
            <a:ext cx="1623219" cy="1623219"/>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b="30815"/>
          <a:stretch/>
        </p:blipFill>
        <p:spPr>
          <a:xfrm>
            <a:off x="2406959" y="5742461"/>
            <a:ext cx="1623219" cy="1123028"/>
          </a:xfrm>
          <a:prstGeom prst="rect">
            <a:avLst/>
          </a:prstGeom>
        </p:spPr>
      </p:pic>
      <p:sp>
        <p:nvSpPr>
          <p:cNvPr id="7" name="Rectangle 2">
            <a:extLst>
              <a:ext uri="{FF2B5EF4-FFF2-40B4-BE49-F238E27FC236}">
                <a16:creationId xmlns:a16="http://schemas.microsoft.com/office/drawing/2014/main" xmlns="" id="{2FFD6A42-8713-42F5-9B26-011B571441AE}"/>
              </a:ext>
            </a:extLst>
          </p:cNvPr>
          <p:cNvSpPr>
            <a:spLocks noChangeArrowheads="1"/>
          </p:cNvSpPr>
          <p:nvPr/>
        </p:nvSpPr>
        <p:spPr bwMode="auto">
          <a:xfrm>
            <a:off x="415131" y="2974813"/>
            <a:ext cx="8466138" cy="2119662"/>
          </a:xfrm>
          <a:prstGeom prst="rect">
            <a:avLst/>
          </a:prstGeom>
          <a:noFill/>
          <a:ln w="9525">
            <a:noFill/>
            <a:miter lim="800000"/>
            <a:headEnd/>
            <a:tailEnd/>
          </a:ln>
        </p:spPr>
        <p:txBody>
          <a:bodyPr/>
          <a:lstStyle/>
          <a:p>
            <a:pPr marL="342900" indent="-342900">
              <a:lnSpc>
                <a:spcPct val="90000"/>
              </a:lnSpc>
              <a:spcBef>
                <a:spcPct val="20000"/>
              </a:spcBef>
            </a:pPr>
            <a:r>
              <a:rPr lang="en-US" sz="2000" b="1" dirty="0">
                <a:solidFill>
                  <a:srgbClr val="C00000"/>
                </a:solidFill>
                <a:ea typeface="Arial Unicode MS" pitchFamily="34" charset="-128"/>
                <a:cs typeface="Arial Unicode MS" pitchFamily="34" charset="-128"/>
              </a:rPr>
              <a:t>Expertise: </a:t>
            </a:r>
            <a:r>
              <a:rPr lang="en-US" sz="2000" dirty="0">
                <a:solidFill>
                  <a:schemeClr val="tx2"/>
                </a:solidFill>
                <a:ea typeface="Arial Unicode MS" pitchFamily="34" charset="-128"/>
                <a:cs typeface="Arial Unicode MS" pitchFamily="34" charset="-128"/>
              </a:rPr>
              <a:t>Public management and program development; statistical research and analysis; geographic information systems</a:t>
            </a:r>
          </a:p>
          <a:p>
            <a:pPr>
              <a:lnSpc>
                <a:spcPct val="90000"/>
              </a:lnSpc>
              <a:spcBef>
                <a:spcPct val="20000"/>
              </a:spcBef>
              <a:buClr>
                <a:srgbClr val="C00000"/>
              </a:buClr>
            </a:pPr>
            <a:r>
              <a:rPr lang="en-US" sz="2000" b="1" dirty="0">
                <a:solidFill>
                  <a:srgbClr val="C00000"/>
                </a:solidFill>
                <a:ea typeface="Arial Unicode MS" pitchFamily="34" charset="-128"/>
                <a:cs typeface="Arial Unicode MS" pitchFamily="34" charset="-128"/>
              </a:rPr>
              <a:t>Products: </a:t>
            </a:r>
            <a:r>
              <a:rPr lang="en-US" sz="2000" dirty="0">
                <a:solidFill>
                  <a:schemeClr val="tx2"/>
                </a:solidFill>
                <a:ea typeface="Arial Unicode MS" pitchFamily="34" charset="-128"/>
                <a:cs typeface="Arial Unicode MS" pitchFamily="34" charset="-128"/>
              </a:rPr>
              <a:t>Market Value Analysis; Limited Supermarket Access; Early Childhood Education Analytics; Technical Assistance</a:t>
            </a:r>
          </a:p>
          <a:p>
            <a:pPr marL="342900" indent="-342900">
              <a:lnSpc>
                <a:spcPct val="90000"/>
              </a:lnSpc>
              <a:spcBef>
                <a:spcPct val="20000"/>
              </a:spcBef>
            </a:pPr>
            <a:r>
              <a:rPr lang="en-US" sz="2000" b="1" dirty="0">
                <a:solidFill>
                  <a:srgbClr val="C00000"/>
                </a:solidFill>
                <a:ea typeface="Arial Unicode MS" pitchFamily="34" charset="-128"/>
                <a:cs typeface="Arial Unicode MS" pitchFamily="34" charset="-128"/>
              </a:rPr>
              <a:t>Audience: </a:t>
            </a:r>
            <a:r>
              <a:rPr lang="en-US" sz="2000" dirty="0">
                <a:solidFill>
                  <a:schemeClr val="tx2"/>
                </a:solidFill>
                <a:ea typeface="Arial Unicode MS" pitchFamily="34" charset="-128"/>
                <a:cs typeface="Arial Unicode MS" pitchFamily="34" charset="-128"/>
              </a:rPr>
              <a:t>Public sector (local, state, federal agencies); foundations; nonprofit organizations; private developers and banks</a:t>
            </a:r>
            <a:endParaRPr lang="en-US" dirty="0">
              <a:solidFill>
                <a:schemeClr val="tx2"/>
              </a:solidFill>
              <a:ea typeface="Arial Unicode MS" pitchFamily="34" charset="-128"/>
              <a:cs typeface="Arial Unicode MS" pitchFamily="34" charset="-128"/>
            </a:endParaRPr>
          </a:p>
        </p:txBody>
      </p:sp>
      <p:sp>
        <p:nvSpPr>
          <p:cNvPr id="8" name="Rectangle 3">
            <a:extLst>
              <a:ext uri="{FF2B5EF4-FFF2-40B4-BE49-F238E27FC236}">
                <a16:creationId xmlns:a16="http://schemas.microsoft.com/office/drawing/2014/main" xmlns="" id="{6BCF7093-4836-43BE-8033-E43C8375F44B}"/>
              </a:ext>
            </a:extLst>
          </p:cNvPr>
          <p:cNvSpPr>
            <a:spLocks noChangeArrowheads="1"/>
          </p:cNvSpPr>
          <p:nvPr/>
        </p:nvSpPr>
        <p:spPr bwMode="auto">
          <a:xfrm>
            <a:off x="415131" y="1926905"/>
            <a:ext cx="7780337" cy="1500187"/>
          </a:xfrm>
          <a:prstGeom prst="rect">
            <a:avLst/>
          </a:prstGeom>
          <a:noFill/>
          <a:ln w="9525">
            <a:noFill/>
            <a:miter lim="800000"/>
            <a:headEnd/>
            <a:tailEnd/>
          </a:ln>
        </p:spPr>
        <p:txBody>
          <a:bodyPr/>
          <a:lstStyle/>
          <a:p>
            <a:pPr algn="ctr">
              <a:spcBef>
                <a:spcPct val="20000"/>
              </a:spcBef>
            </a:pPr>
            <a:endParaRPr lang="en-US" sz="700" i="1" dirty="0">
              <a:solidFill>
                <a:schemeClr val="tx2"/>
              </a:solidFill>
              <a:ea typeface="Arial Unicode MS" pitchFamily="34" charset="-128"/>
              <a:cs typeface="Arial Unicode MS" pitchFamily="34" charset="-128"/>
            </a:endParaRPr>
          </a:p>
        </p:txBody>
      </p:sp>
      <p:sp>
        <p:nvSpPr>
          <p:cNvPr id="9" name="Title 1">
            <a:extLst>
              <a:ext uri="{FF2B5EF4-FFF2-40B4-BE49-F238E27FC236}">
                <a16:creationId xmlns:a16="http://schemas.microsoft.com/office/drawing/2014/main" xmlns="" id="{7B5E2C67-5343-4578-9C7B-D73B1C53BDA3}"/>
              </a:ext>
            </a:extLst>
          </p:cNvPr>
          <p:cNvSpPr txBox="1">
            <a:spLocks/>
          </p:cNvSpPr>
          <p:nvPr/>
        </p:nvSpPr>
        <p:spPr>
          <a:xfrm>
            <a:off x="-266701" y="2286949"/>
            <a:ext cx="9144000" cy="53035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t>Reinvestment Fund’s Policy Solutions Group</a:t>
            </a:r>
          </a:p>
        </p:txBody>
      </p:sp>
    </p:spTree>
    <p:extLst>
      <p:ext uri="{BB962C8B-B14F-4D97-AF65-F5344CB8AC3E}">
        <p14:creationId xmlns:p14="http://schemas.microsoft.com/office/powerpoint/2010/main" val="1432425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93261"/>
            <a:ext cx="8229600" cy="4525963"/>
          </a:xfrm>
        </p:spPr>
        <p:txBody>
          <a:bodyPr>
            <a:normAutofit lnSpcReduction="10000"/>
          </a:bodyPr>
          <a:lstStyle/>
          <a:p>
            <a:r>
              <a:rPr lang="en-US" b="1" dirty="0"/>
              <a:t>Increased demand from professional workforce </a:t>
            </a:r>
            <a:r>
              <a:rPr lang="en-US" dirty="0"/>
              <a:t>(600 of 1,000 Resorts World workers are from Sullivan County)</a:t>
            </a:r>
          </a:p>
          <a:p>
            <a:r>
              <a:rPr lang="en-US" b="1" dirty="0"/>
              <a:t>1% increase in population </a:t>
            </a:r>
            <a:r>
              <a:rPr lang="en-US" dirty="0"/>
              <a:t>due to 25% increase in foreign born residents</a:t>
            </a:r>
          </a:p>
          <a:p>
            <a:r>
              <a:rPr lang="en-US" b="1" dirty="0"/>
              <a:t>Increased tourism </a:t>
            </a:r>
            <a:r>
              <a:rPr lang="en-US" dirty="0"/>
              <a:t>(hotel rooms up 25%, Woodstock festival, Waterpark)</a:t>
            </a:r>
          </a:p>
          <a:p>
            <a:r>
              <a:rPr lang="en-US" b="1" dirty="0"/>
              <a:t>Median home sale price rose</a:t>
            </a:r>
            <a:r>
              <a:rPr lang="en-US" dirty="0"/>
              <a:t> from $42,500 in 2013 to $60,500 in 2018</a:t>
            </a:r>
          </a:p>
          <a:p>
            <a:pPr marL="0" indent="0">
              <a:buNone/>
            </a:pPr>
            <a:endParaRPr lang="en-US" dirty="0"/>
          </a:p>
          <a:p>
            <a:pPr marL="0" indent="0">
              <a:buNone/>
            </a:pPr>
            <a:endParaRPr lang="en-US" dirty="0"/>
          </a:p>
          <a:p>
            <a:pPr marL="0" indent="0">
              <a:buNone/>
            </a:pPr>
            <a:endParaRPr lang="en-US" dirty="0"/>
          </a:p>
        </p:txBody>
      </p:sp>
      <p:sp>
        <p:nvSpPr>
          <p:cNvPr id="4" name="Rectangle 3"/>
          <p:cNvSpPr/>
          <p:nvPr/>
        </p:nvSpPr>
        <p:spPr>
          <a:xfrm>
            <a:off x="-28388" y="0"/>
            <a:ext cx="9172388" cy="762000"/>
          </a:xfrm>
          <a:prstGeom prst="rect">
            <a:avLst/>
          </a:prstGeom>
          <a:solidFill>
            <a:srgbClr val="5D50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atin typeface="Arial"/>
                <a:cs typeface="Arial"/>
              </a:rPr>
              <a:t>Monticello Has An Important Opportunity</a:t>
            </a:r>
          </a:p>
        </p:txBody>
      </p:sp>
      <p:grpSp>
        <p:nvGrpSpPr>
          <p:cNvPr id="5" name="Group 4"/>
          <p:cNvGrpSpPr/>
          <p:nvPr/>
        </p:nvGrpSpPr>
        <p:grpSpPr>
          <a:xfrm>
            <a:off x="3574297" y="6100220"/>
            <a:ext cx="5433085" cy="634496"/>
            <a:chOff x="157477" y="5854952"/>
            <a:chExt cx="5433085" cy="634496"/>
          </a:xfrm>
        </p:grpSpPr>
        <p:pic>
          <p:nvPicPr>
            <p:cNvPr id="6" name="Picture 5" descr="logonew2.jpg">
              <a:extLst>
                <a:ext uri="{FF2B5EF4-FFF2-40B4-BE49-F238E27FC236}">
                  <a16:creationId xmlns:a16="http://schemas.microsoft.com/office/drawing/2014/main" xmlns="" id="{D8F2204E-74F5-45FF-AE1C-04BBCC75873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7477" y="6172200"/>
              <a:ext cx="2837213" cy="175922"/>
            </a:xfrm>
            <a:prstGeom prst="rect">
              <a:avLst/>
            </a:prstGeom>
          </p:spPr>
        </p:pic>
        <p:pic>
          <p:nvPicPr>
            <p:cNvPr id="7" name="Picture 6">
              <a:extLst>
                <a:ext uri="{FF2B5EF4-FFF2-40B4-BE49-F238E27FC236}">
                  <a16:creationId xmlns:a16="http://schemas.microsoft.com/office/drawing/2014/main" xmlns="" id="{F1EBA95D-FA68-4134-A388-F67ECEFFC0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1528" y="5854952"/>
              <a:ext cx="2319034" cy="634496"/>
            </a:xfrm>
            <a:prstGeom prst="rect">
              <a:avLst/>
            </a:prstGeom>
          </p:spPr>
        </p:pic>
      </p:grpSp>
    </p:spTree>
    <p:extLst>
      <p:ext uri="{BB962C8B-B14F-4D97-AF65-F5344CB8AC3E}">
        <p14:creationId xmlns:p14="http://schemas.microsoft.com/office/powerpoint/2010/main" val="1669635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76821"/>
            <a:ext cx="8229600" cy="4525963"/>
          </a:xfrm>
        </p:spPr>
        <p:txBody>
          <a:bodyPr>
            <a:normAutofit/>
          </a:bodyPr>
          <a:lstStyle/>
          <a:p>
            <a:pPr lvl="0"/>
            <a:r>
              <a:rPr lang="en-US" dirty="0"/>
              <a:t>Where are vacant and blighted properties?</a:t>
            </a:r>
          </a:p>
          <a:p>
            <a:pPr lvl="0"/>
            <a:r>
              <a:rPr lang="en-US" dirty="0"/>
              <a:t>What is their condition?</a:t>
            </a:r>
          </a:p>
          <a:p>
            <a:pPr lvl="0"/>
            <a:r>
              <a:rPr lang="en-US" dirty="0"/>
              <a:t>Who owns/is responsible for the properties?</a:t>
            </a:r>
          </a:p>
          <a:p>
            <a:pPr lvl="0"/>
            <a:r>
              <a:rPr lang="en-US" dirty="0"/>
              <a:t>Which are the priority properties to reactivate?</a:t>
            </a:r>
          </a:p>
          <a:p>
            <a:pPr lvl="0"/>
            <a:r>
              <a:rPr lang="en-US" dirty="0"/>
              <a:t>How do we make owners accountable for their properties?</a:t>
            </a:r>
          </a:p>
          <a:p>
            <a:pPr marL="0" indent="0">
              <a:buNone/>
            </a:pPr>
            <a:endParaRPr lang="en-US" dirty="0"/>
          </a:p>
        </p:txBody>
      </p:sp>
      <p:sp>
        <p:nvSpPr>
          <p:cNvPr id="4" name="Rectangle 3"/>
          <p:cNvSpPr/>
          <p:nvPr/>
        </p:nvSpPr>
        <p:spPr>
          <a:xfrm>
            <a:off x="-28388" y="0"/>
            <a:ext cx="9172388" cy="762000"/>
          </a:xfrm>
          <a:prstGeom prst="rect">
            <a:avLst/>
          </a:prstGeom>
          <a:solidFill>
            <a:srgbClr val="5D50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atin typeface="Arial"/>
                <a:cs typeface="Arial"/>
              </a:rPr>
              <a:t>Mapping </a:t>
            </a:r>
            <a:r>
              <a:rPr lang="mr-IN" sz="2800" dirty="0">
                <a:latin typeface="Arial"/>
                <a:cs typeface="Arial"/>
              </a:rPr>
              <a:t>–</a:t>
            </a:r>
            <a:r>
              <a:rPr lang="en-US" sz="2800" dirty="0">
                <a:latin typeface="Arial"/>
                <a:cs typeface="Arial"/>
              </a:rPr>
              <a:t> Using All Available Data to Answer</a:t>
            </a:r>
          </a:p>
        </p:txBody>
      </p:sp>
      <p:grpSp>
        <p:nvGrpSpPr>
          <p:cNvPr id="5" name="Group 4"/>
          <p:cNvGrpSpPr/>
          <p:nvPr/>
        </p:nvGrpSpPr>
        <p:grpSpPr>
          <a:xfrm>
            <a:off x="3615725" y="6102104"/>
            <a:ext cx="5433085" cy="634496"/>
            <a:chOff x="157477" y="5854952"/>
            <a:chExt cx="5433085" cy="634496"/>
          </a:xfrm>
        </p:grpSpPr>
        <p:pic>
          <p:nvPicPr>
            <p:cNvPr id="6" name="Picture 5" descr="logonew2.jpg">
              <a:extLst>
                <a:ext uri="{FF2B5EF4-FFF2-40B4-BE49-F238E27FC236}">
                  <a16:creationId xmlns:a16="http://schemas.microsoft.com/office/drawing/2014/main" xmlns="" id="{D8F2204E-74F5-45FF-AE1C-04BBCC75873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7477" y="6172200"/>
              <a:ext cx="2837213" cy="175922"/>
            </a:xfrm>
            <a:prstGeom prst="rect">
              <a:avLst/>
            </a:prstGeom>
          </p:spPr>
        </p:pic>
        <p:pic>
          <p:nvPicPr>
            <p:cNvPr id="7" name="Picture 6">
              <a:extLst>
                <a:ext uri="{FF2B5EF4-FFF2-40B4-BE49-F238E27FC236}">
                  <a16:creationId xmlns:a16="http://schemas.microsoft.com/office/drawing/2014/main" xmlns="" id="{F1EBA95D-FA68-4134-A388-F67ECEFFC0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1528" y="5854952"/>
              <a:ext cx="2319034" cy="634496"/>
            </a:xfrm>
            <a:prstGeom prst="rect">
              <a:avLst/>
            </a:prstGeom>
          </p:spPr>
        </p:pic>
      </p:grpSp>
    </p:spTree>
    <p:extLst>
      <p:ext uri="{BB962C8B-B14F-4D97-AF65-F5344CB8AC3E}">
        <p14:creationId xmlns:p14="http://schemas.microsoft.com/office/powerpoint/2010/main" val="2911575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Analysis Framework</a:t>
            </a:r>
          </a:p>
        </p:txBody>
      </p:sp>
      <p:sp>
        <p:nvSpPr>
          <p:cNvPr id="3" name="Rectangle 3"/>
          <p:cNvSpPr txBox="1">
            <a:spLocks noChangeArrowheads="1"/>
          </p:cNvSpPr>
          <p:nvPr/>
        </p:nvSpPr>
        <p:spPr>
          <a:xfrm>
            <a:off x="457771" y="1038069"/>
            <a:ext cx="7695629" cy="5257800"/>
          </a:xfrm>
          <a:prstGeom prst="rect">
            <a:avLst/>
          </a:prstGeom>
        </p:spPr>
        <p:txBody>
          <a:bodyPr/>
          <a:lstStyle/>
          <a:p>
            <a:pPr marL="342900" marR="0" lvl="0" indent="-342900" algn="l" defTabSz="914400" rtl="0" eaLnBrk="0" fontAlgn="auto" latinLnBrk="0" hangingPunct="0">
              <a:lnSpc>
                <a:spcPct val="100000"/>
              </a:lnSpc>
              <a:spcBef>
                <a:spcPct val="20000"/>
              </a:spcBef>
              <a:spcAft>
                <a:spcPts val="1200"/>
              </a:spcAft>
              <a:buClrTx/>
              <a:buSzPct val="80000"/>
              <a:buFontTx/>
              <a:buNone/>
              <a:tabLst/>
              <a:defRPr/>
            </a:pPr>
            <a:r>
              <a:rPr kumimoji="0" lang="en-US" sz="2400" b="0" i="0" u="none" strike="noStrike" kern="0" cap="none" spc="0" normalizeH="0" baseline="0" noProof="0" dirty="0">
                <a:ln>
                  <a:noFill/>
                </a:ln>
                <a:solidFill>
                  <a:srgbClr val="4E4E4E"/>
                </a:solidFill>
                <a:effectLst/>
                <a:uLnTx/>
                <a:uFillTx/>
                <a:latin typeface="Calibri"/>
                <a:ea typeface="Arial Unicode MS" pitchFamily="34" charset="-128"/>
                <a:cs typeface="Arial Unicode MS" pitchFamily="34" charset="-128"/>
              </a:rPr>
              <a:t>When analyzing markets we begin with these principles:</a:t>
            </a:r>
          </a:p>
          <a:p>
            <a:pPr marL="342900" marR="0" lvl="0" indent="-227013" algn="l" defTabSz="914400" rtl="0" eaLnBrk="0" fontAlgn="auto" latinLnBrk="0" hangingPunct="0">
              <a:lnSpc>
                <a:spcPct val="100000"/>
              </a:lnSpc>
              <a:spcBef>
                <a:spcPct val="20000"/>
              </a:spcBef>
              <a:spcAft>
                <a:spcPts val="1200"/>
              </a:spcAft>
              <a:buClr>
                <a:srgbClr val="D02526"/>
              </a:buClr>
              <a:buSzTx/>
              <a:buFont typeface="Arial" panose="020B0604020202020204" pitchFamily="34" charset="0"/>
              <a:buChar char="•"/>
              <a:tabLst/>
              <a:defRPr/>
            </a:pPr>
            <a:r>
              <a:rPr kumimoji="0" lang="en-US" sz="2400" b="0" i="0" u="none" strike="noStrike" kern="0" cap="none" spc="0" normalizeH="0" baseline="0" noProof="0" dirty="0">
                <a:ln>
                  <a:noFill/>
                </a:ln>
                <a:solidFill>
                  <a:srgbClr val="4E4E4E"/>
                </a:solidFill>
                <a:effectLst/>
                <a:uLnTx/>
                <a:uFillTx/>
                <a:latin typeface="Calibri"/>
                <a:ea typeface="Arial Unicode MS" pitchFamily="34" charset="-128"/>
                <a:cs typeface="Arial Unicode MS" pitchFamily="34" charset="-128"/>
              </a:rPr>
              <a:t>Public </a:t>
            </a:r>
            <a:r>
              <a:rPr kumimoji="0" lang="en-US" sz="2400" b="1" i="0" u="none" strike="noStrike" kern="0" cap="none" spc="0" normalizeH="0" baseline="0" noProof="0" dirty="0">
                <a:ln>
                  <a:noFill/>
                </a:ln>
                <a:solidFill>
                  <a:srgbClr val="4E4E4E"/>
                </a:solidFill>
                <a:effectLst/>
                <a:uLnTx/>
                <a:uFillTx/>
                <a:latin typeface="Calibri"/>
                <a:ea typeface="Arial Unicode MS" pitchFamily="34" charset="-128"/>
                <a:cs typeface="Arial Unicode MS" pitchFamily="34" charset="-128"/>
              </a:rPr>
              <a:t>subsidy is scarce</a:t>
            </a:r>
            <a:r>
              <a:rPr kumimoji="0" lang="en-US" sz="2400" b="0" i="0" u="none" strike="noStrike" kern="0" cap="none" spc="0" normalizeH="0" baseline="0" noProof="0" dirty="0">
                <a:ln>
                  <a:noFill/>
                </a:ln>
                <a:solidFill>
                  <a:srgbClr val="4E4E4E"/>
                </a:solidFill>
                <a:effectLst/>
                <a:uLnTx/>
                <a:uFillTx/>
                <a:latin typeface="Calibri"/>
                <a:ea typeface="Arial Unicode MS" pitchFamily="34" charset="-128"/>
                <a:cs typeface="Arial Unicode MS" pitchFamily="34" charset="-128"/>
              </a:rPr>
              <a:t>; acting alone, subsidies cannot create a market</a:t>
            </a:r>
          </a:p>
          <a:p>
            <a:pPr marL="342900" marR="0" lvl="0" indent="-227013" algn="l" defTabSz="914400" rtl="0" eaLnBrk="0" fontAlgn="auto" latinLnBrk="0" hangingPunct="0">
              <a:lnSpc>
                <a:spcPct val="100000"/>
              </a:lnSpc>
              <a:spcBef>
                <a:spcPct val="20000"/>
              </a:spcBef>
              <a:spcAft>
                <a:spcPts val="1200"/>
              </a:spcAft>
              <a:buClr>
                <a:srgbClr val="D02526"/>
              </a:buClr>
              <a:buSzTx/>
              <a:buFont typeface="Arial" panose="020B0604020202020204" pitchFamily="34" charset="0"/>
              <a:buChar char="•"/>
              <a:tabLst/>
              <a:defRPr/>
            </a:pPr>
            <a:r>
              <a:rPr kumimoji="0" lang="en-US" sz="2400" b="0" i="0" u="none" strike="noStrike" kern="0" cap="none" spc="0" normalizeH="0" baseline="0" noProof="0" dirty="0">
                <a:ln>
                  <a:noFill/>
                </a:ln>
                <a:solidFill>
                  <a:srgbClr val="4E4E4E"/>
                </a:solidFill>
                <a:effectLst/>
                <a:uLnTx/>
                <a:uFillTx/>
                <a:latin typeface="Calibri"/>
                <a:ea typeface="Arial Unicode MS" pitchFamily="34" charset="-128"/>
                <a:cs typeface="Arial Unicode MS" pitchFamily="34" charset="-128"/>
              </a:rPr>
              <a:t>Public policy and subsidy must </a:t>
            </a:r>
            <a:r>
              <a:rPr kumimoji="0" lang="en-US" sz="2400" b="1" i="0" u="none" strike="noStrike" kern="0" cap="none" spc="0" normalizeH="0" baseline="0" noProof="0" dirty="0">
                <a:ln>
                  <a:noFill/>
                </a:ln>
                <a:solidFill>
                  <a:srgbClr val="4E4E4E"/>
                </a:solidFill>
                <a:effectLst/>
                <a:uLnTx/>
                <a:uFillTx/>
                <a:latin typeface="Calibri"/>
                <a:ea typeface="Arial Unicode MS" pitchFamily="34" charset="-128"/>
                <a:cs typeface="Arial Unicode MS" pitchFamily="34" charset="-128"/>
              </a:rPr>
              <a:t>leverage private investment</a:t>
            </a:r>
            <a:r>
              <a:rPr kumimoji="0" lang="en-US" sz="2400" b="0" i="0" u="none" strike="noStrike" kern="0" cap="none" spc="0" normalizeH="0" baseline="0" noProof="0" dirty="0">
                <a:ln>
                  <a:noFill/>
                </a:ln>
                <a:solidFill>
                  <a:srgbClr val="4E4E4E"/>
                </a:solidFill>
                <a:effectLst/>
                <a:uLnTx/>
                <a:uFillTx/>
                <a:latin typeface="Calibri"/>
                <a:ea typeface="Arial Unicode MS" pitchFamily="34" charset="-128"/>
                <a:cs typeface="Arial Unicode MS" pitchFamily="34" charset="-128"/>
              </a:rPr>
              <a:t> or create conditions for investment to occur</a:t>
            </a:r>
            <a:endParaRPr kumimoji="0" lang="en-US" sz="2400" b="1" i="0" u="none" strike="noStrike" kern="0" cap="none" spc="0" normalizeH="0" baseline="0" noProof="0" dirty="0">
              <a:ln>
                <a:noFill/>
              </a:ln>
              <a:solidFill>
                <a:srgbClr val="4E4E4E"/>
              </a:solidFill>
              <a:effectLst/>
              <a:uLnTx/>
              <a:uFillTx/>
              <a:latin typeface="Calibri"/>
              <a:ea typeface="Arial Unicode MS" pitchFamily="34" charset="-128"/>
              <a:cs typeface="Arial Unicode MS" pitchFamily="34" charset="-128"/>
            </a:endParaRPr>
          </a:p>
          <a:p>
            <a:pPr marL="342900" marR="0" lvl="0" indent="-227013" algn="l" defTabSz="914400" rtl="0" eaLnBrk="0" fontAlgn="auto" latinLnBrk="0" hangingPunct="0">
              <a:lnSpc>
                <a:spcPct val="100000"/>
              </a:lnSpc>
              <a:spcBef>
                <a:spcPct val="20000"/>
              </a:spcBef>
              <a:spcAft>
                <a:spcPts val="1200"/>
              </a:spcAft>
              <a:buClr>
                <a:srgbClr val="D02526"/>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E4E4E"/>
                </a:solidFill>
                <a:effectLst/>
                <a:uLnTx/>
                <a:uFillTx/>
                <a:latin typeface="Calibri"/>
                <a:ea typeface="+mn-ea"/>
                <a:cs typeface="+mn-cs"/>
              </a:rPr>
              <a:t>In distressed markets, </a:t>
            </a:r>
            <a:r>
              <a:rPr kumimoji="0" lang="en-US" sz="2400" b="1" i="0" u="none" strike="noStrike" kern="1200" cap="none" spc="0" normalizeH="0" baseline="0" noProof="0" dirty="0">
                <a:ln>
                  <a:noFill/>
                </a:ln>
                <a:solidFill>
                  <a:srgbClr val="4E4E4E"/>
                </a:solidFill>
                <a:effectLst/>
                <a:uLnTx/>
                <a:uFillTx/>
                <a:latin typeface="Calibri"/>
                <a:ea typeface="+mn-ea"/>
                <a:cs typeface="+mn-cs"/>
              </a:rPr>
              <a:t>build from strength</a:t>
            </a:r>
            <a:r>
              <a:rPr kumimoji="0" lang="en-US" sz="2400" b="0" i="0" u="none" strike="noStrike" kern="1200" cap="none" spc="0" normalizeH="0" baseline="0" noProof="0" dirty="0">
                <a:ln>
                  <a:noFill/>
                </a:ln>
                <a:solidFill>
                  <a:srgbClr val="4E4E4E"/>
                </a:solidFill>
                <a:effectLst/>
                <a:uLnTx/>
                <a:uFillTx/>
                <a:latin typeface="Calibri"/>
                <a:ea typeface="+mn-ea"/>
                <a:cs typeface="+mn-cs"/>
              </a:rPr>
              <a:t> by investing near strong assets</a:t>
            </a:r>
          </a:p>
          <a:p>
            <a:pPr marL="342900" marR="0" lvl="0" indent="-227013" algn="l" defTabSz="914400" rtl="0" eaLnBrk="0" fontAlgn="auto" latinLnBrk="0" hangingPunct="0">
              <a:lnSpc>
                <a:spcPct val="100000"/>
              </a:lnSpc>
              <a:spcBef>
                <a:spcPct val="20000"/>
              </a:spcBef>
              <a:spcAft>
                <a:spcPts val="1200"/>
              </a:spcAft>
              <a:buClr>
                <a:srgbClr val="D02526"/>
              </a:buClr>
              <a:buSzTx/>
              <a:buFont typeface="Arial" panose="020B0604020202020204" pitchFamily="34" charset="0"/>
              <a:buChar char="•"/>
              <a:tabLst/>
              <a:defRPr/>
            </a:pPr>
            <a:r>
              <a:rPr kumimoji="0" lang="en-US" sz="2400" b="0" i="0" u="none" strike="noStrike" kern="0" cap="none" spc="0" normalizeH="0" baseline="0" noProof="0" dirty="0">
                <a:ln>
                  <a:noFill/>
                </a:ln>
                <a:solidFill>
                  <a:srgbClr val="4E4E4E"/>
                </a:solidFill>
                <a:effectLst/>
                <a:uLnTx/>
                <a:uFillTx/>
                <a:latin typeface="Calibri"/>
                <a:ea typeface="Arial Unicode MS" pitchFamily="34" charset="-128"/>
                <a:cs typeface="Arial Unicode MS" pitchFamily="34" charset="-128"/>
              </a:rPr>
              <a:t>All </a:t>
            </a:r>
            <a:r>
              <a:rPr kumimoji="0" lang="en-US" sz="2400" b="1" i="0" u="none" strike="noStrike" kern="0" cap="none" spc="0" normalizeH="0" baseline="0" noProof="0" dirty="0">
                <a:ln>
                  <a:noFill/>
                </a:ln>
                <a:solidFill>
                  <a:srgbClr val="4E4E4E"/>
                </a:solidFill>
                <a:effectLst/>
                <a:uLnTx/>
                <a:uFillTx/>
                <a:latin typeface="Calibri"/>
                <a:ea typeface="Arial Unicode MS" pitchFamily="34" charset="-128"/>
                <a:cs typeface="Arial Unicode MS" pitchFamily="34" charset="-128"/>
              </a:rPr>
              <a:t>residents are customers </a:t>
            </a:r>
            <a:r>
              <a:rPr kumimoji="0" lang="en-US" sz="2400" b="0" i="0" u="none" strike="noStrike" kern="0" cap="none" spc="0" normalizeH="0" baseline="0" noProof="0" dirty="0">
                <a:ln>
                  <a:noFill/>
                </a:ln>
                <a:solidFill>
                  <a:srgbClr val="4E4E4E"/>
                </a:solidFill>
                <a:effectLst/>
                <a:uLnTx/>
                <a:uFillTx/>
                <a:latin typeface="Calibri"/>
                <a:ea typeface="Arial Unicode MS" pitchFamily="34" charset="-128"/>
                <a:cs typeface="Arial Unicode MS" pitchFamily="34" charset="-128"/>
              </a:rPr>
              <a:t>with an expectation </a:t>
            </a:r>
            <a:br>
              <a:rPr kumimoji="0" lang="en-US" sz="2400" b="0" i="0" u="none" strike="noStrike" kern="0" cap="none" spc="0" normalizeH="0" baseline="0" noProof="0" dirty="0">
                <a:ln>
                  <a:noFill/>
                </a:ln>
                <a:solidFill>
                  <a:srgbClr val="4E4E4E"/>
                </a:solidFill>
                <a:effectLst/>
                <a:uLnTx/>
                <a:uFillTx/>
                <a:latin typeface="Calibri"/>
                <a:ea typeface="Arial Unicode MS" pitchFamily="34" charset="-128"/>
                <a:cs typeface="Arial Unicode MS" pitchFamily="34" charset="-128"/>
              </a:rPr>
            </a:br>
            <a:r>
              <a:rPr kumimoji="0" lang="en-US" sz="2400" b="0" i="0" u="none" strike="noStrike" kern="0" cap="none" spc="0" normalizeH="0" baseline="0" noProof="0" dirty="0">
                <a:ln>
                  <a:noFill/>
                </a:ln>
                <a:solidFill>
                  <a:srgbClr val="4E4E4E"/>
                </a:solidFill>
                <a:effectLst/>
                <a:uLnTx/>
                <a:uFillTx/>
                <a:latin typeface="Calibri"/>
                <a:ea typeface="Arial Unicode MS" pitchFamily="34" charset="-128"/>
                <a:cs typeface="Arial Unicode MS" pitchFamily="34" charset="-128"/>
              </a:rPr>
              <a:t>of quality public services and amenities</a:t>
            </a:r>
          </a:p>
          <a:p>
            <a:pPr marL="342900" marR="0" lvl="0" indent="-227013" algn="l" defTabSz="914400" rtl="0" eaLnBrk="0" fontAlgn="auto" latinLnBrk="0" hangingPunct="0">
              <a:lnSpc>
                <a:spcPct val="100000"/>
              </a:lnSpc>
              <a:spcBef>
                <a:spcPct val="20000"/>
              </a:spcBef>
              <a:spcAft>
                <a:spcPts val="1200"/>
              </a:spcAft>
              <a:buClr>
                <a:srgbClr val="D02526"/>
              </a:buClr>
              <a:buSzTx/>
              <a:buFont typeface="Arial" panose="020B0604020202020204" pitchFamily="34" charset="0"/>
              <a:buChar char="•"/>
              <a:tabLst/>
              <a:defRPr/>
            </a:pPr>
            <a:r>
              <a:rPr kumimoji="0" lang="en-US" sz="2400" b="0" i="0" u="none" strike="noStrike" kern="0" cap="none" spc="0" normalizeH="0" baseline="0" noProof="0" dirty="0">
                <a:ln>
                  <a:noFill/>
                </a:ln>
                <a:solidFill>
                  <a:srgbClr val="4E4E4E"/>
                </a:solidFill>
                <a:effectLst/>
                <a:uLnTx/>
                <a:uFillTx/>
                <a:latin typeface="Calibri"/>
                <a:ea typeface="Arial Unicode MS" pitchFamily="34" charset="-128"/>
                <a:cs typeface="Arial Unicode MS" pitchFamily="34" charset="-128"/>
              </a:rPr>
              <a:t>The best decisions are based on the sound and </a:t>
            </a:r>
            <a:r>
              <a:rPr kumimoji="0" lang="en-US" sz="2400" b="1" i="0" u="none" strike="noStrike" kern="0" cap="none" spc="0" normalizeH="0" baseline="0" noProof="0" dirty="0">
                <a:ln>
                  <a:noFill/>
                </a:ln>
                <a:solidFill>
                  <a:srgbClr val="4E4E4E"/>
                </a:solidFill>
                <a:effectLst/>
                <a:uLnTx/>
                <a:uFillTx/>
                <a:latin typeface="Calibri"/>
                <a:ea typeface="Arial Unicode MS" pitchFamily="34" charset="-128"/>
                <a:cs typeface="Arial Unicode MS" pitchFamily="34" charset="-128"/>
              </a:rPr>
              <a:t>objective analysis</a:t>
            </a:r>
            <a:r>
              <a:rPr kumimoji="0" lang="en-US" sz="2400" b="0" i="0" u="none" strike="noStrike" kern="0" cap="none" spc="0" normalizeH="0" baseline="0" noProof="0" dirty="0">
                <a:ln>
                  <a:noFill/>
                </a:ln>
                <a:solidFill>
                  <a:srgbClr val="4E4E4E"/>
                </a:solidFill>
                <a:effectLst/>
                <a:uLnTx/>
                <a:uFillTx/>
                <a:latin typeface="Calibri"/>
                <a:ea typeface="Arial Unicode MS" pitchFamily="34" charset="-128"/>
                <a:cs typeface="Arial Unicode MS" pitchFamily="34" charset="-128"/>
              </a:rPr>
              <a:t> of quantitative and qualitative data</a:t>
            </a:r>
          </a:p>
        </p:txBody>
      </p:sp>
    </p:spTree>
    <p:extLst>
      <p:ext uri="{BB962C8B-B14F-4D97-AF65-F5344CB8AC3E}">
        <p14:creationId xmlns:p14="http://schemas.microsoft.com/office/powerpoint/2010/main" val="4022982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Market Value Analysis</a:t>
            </a:r>
          </a:p>
        </p:txBody>
      </p:sp>
      <p:sp>
        <p:nvSpPr>
          <p:cNvPr id="3" name="Content Placeholder 2"/>
          <p:cNvSpPr txBox="1">
            <a:spLocks/>
          </p:cNvSpPr>
          <p:nvPr/>
        </p:nvSpPr>
        <p:spPr>
          <a:xfrm>
            <a:off x="380999" y="1008090"/>
            <a:ext cx="8229599" cy="2057400"/>
          </a:xfrm>
          <a:prstGeom prst="rect">
            <a:avLst/>
          </a:prstGeom>
        </p:spPr>
        <p:txBody>
          <a:bodyPr>
            <a:noAutofit/>
          </a:bodyPr>
          <a:lstStyle>
            <a:lvl1pPr marL="342900" indent="-342900" algn="l" defTabSz="914400" rtl="0" eaLnBrk="1" latinLnBrk="0" hangingPunct="1">
              <a:spcBef>
                <a:spcPct val="20000"/>
              </a:spcBef>
              <a:buClr>
                <a:srgbClr val="D02526"/>
              </a:buClr>
              <a:buFont typeface="Wingdings" pitchFamily="2" charset="2"/>
              <a:buChar char="§"/>
              <a:defRPr sz="2600" kern="1200">
                <a:solidFill>
                  <a:srgbClr val="4E4E4E"/>
                </a:solidFill>
                <a:latin typeface="+mn-lt"/>
                <a:ea typeface="+mn-ea"/>
                <a:cs typeface="+mn-cs"/>
              </a:defRPr>
            </a:lvl1pPr>
            <a:lvl2pPr marL="742950" indent="-285750" algn="l" defTabSz="914400" rtl="0" eaLnBrk="1" latinLnBrk="0" hangingPunct="1">
              <a:spcBef>
                <a:spcPct val="20000"/>
              </a:spcBef>
              <a:buClr>
                <a:srgbClr val="D02526"/>
              </a:buClr>
              <a:buFont typeface="Wingdings" pitchFamily="2" charset="2"/>
              <a:buChar char="§"/>
              <a:defRPr sz="2400" kern="1200">
                <a:solidFill>
                  <a:srgbClr val="4E4E4E"/>
                </a:solidFill>
                <a:latin typeface="+mn-lt"/>
                <a:ea typeface="+mn-ea"/>
                <a:cs typeface="+mn-cs"/>
              </a:defRPr>
            </a:lvl2pPr>
            <a:lvl3pPr marL="1143000" indent="-228600" algn="l" defTabSz="914400" rtl="0" eaLnBrk="1" latinLnBrk="0" hangingPunct="1">
              <a:spcBef>
                <a:spcPct val="20000"/>
              </a:spcBef>
              <a:buClr>
                <a:srgbClr val="D02526"/>
              </a:buClr>
              <a:buFont typeface="Wingdings" pitchFamily="2" charset="2"/>
              <a:buChar char="§"/>
              <a:defRPr sz="2200" kern="1200">
                <a:solidFill>
                  <a:srgbClr val="4E4E4E"/>
                </a:solidFill>
                <a:latin typeface="+mn-lt"/>
                <a:ea typeface="+mn-ea"/>
                <a:cs typeface="+mn-cs"/>
              </a:defRPr>
            </a:lvl3pPr>
            <a:lvl4pPr marL="1600200" indent="-228600" algn="l" defTabSz="914400" rtl="0" eaLnBrk="1" latinLnBrk="0" hangingPunct="1">
              <a:spcBef>
                <a:spcPct val="20000"/>
              </a:spcBef>
              <a:buClr>
                <a:srgbClr val="D02526"/>
              </a:buClr>
              <a:buFont typeface="Wingdings" pitchFamily="2" charset="2"/>
              <a:buChar char="§"/>
              <a:defRPr sz="2000" kern="1200">
                <a:solidFill>
                  <a:srgbClr val="4E4E4E"/>
                </a:solidFill>
                <a:latin typeface="+mn-lt"/>
                <a:ea typeface="+mn-ea"/>
                <a:cs typeface="+mn-cs"/>
              </a:defRPr>
            </a:lvl4pPr>
            <a:lvl5pPr marL="2057400" indent="-228600" algn="l" defTabSz="914400" rtl="0" eaLnBrk="1" latinLnBrk="0" hangingPunct="1">
              <a:spcBef>
                <a:spcPct val="20000"/>
              </a:spcBef>
              <a:buClr>
                <a:srgbClr val="D02526"/>
              </a:buClr>
              <a:buFont typeface="Wingdings" pitchFamily="2" charset="2"/>
              <a:buChar char="§"/>
              <a:defRPr sz="1800" kern="1200">
                <a:solidFill>
                  <a:srgbClr val="4E4E4E"/>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EA900"/>
              </a:buClr>
              <a:buSzPct val="80000"/>
              <a:buNone/>
              <a:defRPr/>
            </a:pPr>
            <a:r>
              <a:rPr kumimoji="0" lang="en-US" sz="2400" b="0" i="0" u="none" strike="noStrike" kern="0" cap="none" spc="0" normalizeH="0" baseline="0" noProof="0" dirty="0">
                <a:ln>
                  <a:noFill/>
                </a:ln>
                <a:solidFill>
                  <a:srgbClr val="5F5F5F"/>
                </a:solidFill>
                <a:effectLst/>
                <a:uLnTx/>
                <a:uFillTx/>
                <a:latin typeface="Calibri"/>
                <a:ea typeface="Arial Unicode MS" pitchFamily="34" charset="-128"/>
                <a:cs typeface="Arial Unicode MS" pitchFamily="34" charset="-128"/>
              </a:rPr>
              <a:t>The </a:t>
            </a:r>
            <a:r>
              <a:rPr kumimoji="0" lang="en-US" sz="2400" b="1" i="0" u="none" strike="noStrike" kern="0" cap="none" spc="0" normalizeH="0" baseline="0" noProof="0" dirty="0">
                <a:ln>
                  <a:noFill/>
                </a:ln>
                <a:solidFill>
                  <a:srgbClr val="5F5F5F"/>
                </a:solidFill>
                <a:effectLst/>
                <a:uLnTx/>
                <a:uFillTx/>
                <a:latin typeface="Calibri"/>
                <a:ea typeface="Arial Unicode MS" pitchFamily="34" charset="-128"/>
                <a:cs typeface="Arial Unicode MS" pitchFamily="34" charset="-128"/>
              </a:rPr>
              <a:t>Market Value Analysis </a:t>
            </a:r>
            <a:r>
              <a:rPr kumimoji="0" lang="en-US" sz="2400" b="0" i="0" u="none" strike="noStrike" kern="0" cap="none" spc="0" normalizeH="0" baseline="0" noProof="0" dirty="0">
                <a:ln>
                  <a:noFill/>
                </a:ln>
                <a:solidFill>
                  <a:srgbClr val="5F5F5F"/>
                </a:solidFill>
                <a:effectLst/>
                <a:uLnTx/>
                <a:uFillTx/>
                <a:latin typeface="Calibri"/>
                <a:ea typeface="Arial Unicode MS" pitchFamily="34" charset="-128"/>
                <a:cs typeface="Arial Unicode MS" pitchFamily="34" charset="-128"/>
              </a:rPr>
              <a:t>(MVA) is an objective tool built on local administrative data and validated with local experts. It helps stakeholders identify and understand the elements of their real estate </a:t>
            </a:r>
            <a:r>
              <a:rPr lang="en-US" sz="2400" kern="0" dirty="0">
                <a:solidFill>
                  <a:srgbClr val="5F5F5F"/>
                </a:solidFill>
                <a:ea typeface="Arial Unicode MS" pitchFamily="34" charset="-128"/>
                <a:cs typeface="Arial Unicode MS" pitchFamily="34" charset="-128"/>
              </a:rPr>
              <a:t>markets to precisely target interventions in weaker markets and support sustainable growth in stronger ones.</a:t>
            </a:r>
            <a:r>
              <a:rPr kumimoji="0" lang="en-US" sz="2400" b="0" i="0" u="none" strike="noStrike" kern="0" cap="none" spc="0" normalizeH="0" baseline="0" noProof="0" dirty="0">
                <a:ln>
                  <a:noFill/>
                </a:ln>
                <a:solidFill>
                  <a:srgbClr val="5F5F5F"/>
                </a:solidFill>
                <a:effectLst/>
                <a:uLnTx/>
                <a:uFillTx/>
                <a:latin typeface="Calibri"/>
                <a:ea typeface="Arial Unicode MS" pitchFamily="34" charset="-128"/>
                <a:cs typeface="Arial Unicode MS" pitchFamily="34" charset="-128"/>
              </a:rPr>
              <a:t> </a:t>
            </a:r>
          </a:p>
        </p:txBody>
      </p:sp>
      <p:sp>
        <p:nvSpPr>
          <p:cNvPr id="4" name="Rectangle 3"/>
          <p:cNvSpPr/>
          <p:nvPr/>
        </p:nvSpPr>
        <p:spPr>
          <a:xfrm>
            <a:off x="381000" y="2915769"/>
            <a:ext cx="6754318" cy="1341438"/>
          </a:xfrm>
          <a:prstGeom prst="rect">
            <a:avLst/>
          </a:prstGeom>
        </p:spPr>
        <p:txBody>
          <a:bodyPr wrap="square" tIns="0">
            <a:noAutofit/>
          </a:bodyPr>
          <a:lstStyle/>
          <a:p>
            <a:pPr marL="0" marR="0" lvl="0" indent="0" algn="l" defTabSz="914400" rtl="0" eaLnBrk="1" fontAlgn="auto" latinLnBrk="0" hangingPunct="1">
              <a:lnSpc>
                <a:spcPct val="100000"/>
              </a:lnSpc>
              <a:spcBef>
                <a:spcPts val="0"/>
              </a:spcBef>
              <a:spcAft>
                <a:spcPts val="0"/>
              </a:spcAft>
              <a:buClr>
                <a:srgbClr val="FEA900"/>
              </a:buClr>
              <a:buSzPct val="80000"/>
              <a:buFontTx/>
              <a:buNone/>
              <a:tabLst/>
              <a:defRPr/>
            </a:pPr>
            <a:endParaRPr kumimoji="0" lang="en-US" sz="2400" b="0" i="0" u="none" strike="noStrike" kern="0" cap="none" spc="0" normalizeH="0" baseline="0" noProof="0" dirty="0">
              <a:ln>
                <a:noFill/>
              </a:ln>
              <a:solidFill>
                <a:srgbClr val="5F5F5F"/>
              </a:solidFill>
              <a:effectLst/>
              <a:uLnTx/>
              <a:uFillTx/>
              <a:latin typeface="Calibri"/>
              <a:ea typeface="Arial Unicode MS" pitchFamily="34" charset="-128"/>
              <a:cs typeface="Arial Unicode MS" pitchFamily="34" charset="-128"/>
            </a:endParaRPr>
          </a:p>
        </p:txBody>
      </p:sp>
      <p:sp>
        <p:nvSpPr>
          <p:cNvPr id="6" name="TextBox 5"/>
          <p:cNvSpPr txBox="1"/>
          <p:nvPr/>
        </p:nvSpPr>
        <p:spPr>
          <a:xfrm>
            <a:off x="380998" y="3158796"/>
            <a:ext cx="27447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E4E4E"/>
                </a:solidFill>
                <a:effectLst/>
                <a:uLnTx/>
                <a:uFillTx/>
                <a:latin typeface="Calibri"/>
                <a:ea typeface="+mn-ea"/>
                <a:cs typeface="+mn-cs"/>
              </a:rPr>
              <a:t>Northampton County MVA</a:t>
            </a:r>
          </a:p>
        </p:txBody>
      </p:sp>
      <p:pic>
        <p:nvPicPr>
          <p:cNvPr id="9" name="Picture 8">
            <a:extLst>
              <a:ext uri="{FF2B5EF4-FFF2-40B4-BE49-F238E27FC236}">
                <a16:creationId xmlns:a16="http://schemas.microsoft.com/office/drawing/2014/main" xmlns="" id="{0E07D1BF-9468-4A1B-AC5A-E456E32D7A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0651"/>
          <a:stretch/>
        </p:blipFill>
        <p:spPr>
          <a:xfrm>
            <a:off x="0" y="3501334"/>
            <a:ext cx="9144000" cy="3527473"/>
          </a:xfrm>
          <a:prstGeom prst="rect">
            <a:avLst/>
          </a:prstGeom>
        </p:spPr>
      </p:pic>
    </p:spTree>
    <p:extLst>
      <p:ext uri="{BB962C8B-B14F-4D97-AF65-F5344CB8AC3E}">
        <p14:creationId xmlns:p14="http://schemas.microsoft.com/office/powerpoint/2010/main" val="2438052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MVA Process</a:t>
            </a:r>
          </a:p>
        </p:txBody>
      </p:sp>
      <p:sp>
        <p:nvSpPr>
          <p:cNvPr id="3" name="Rectangle 2"/>
          <p:cNvSpPr/>
          <p:nvPr/>
        </p:nvSpPr>
        <p:spPr>
          <a:xfrm>
            <a:off x="0" y="4822855"/>
            <a:ext cx="9144000" cy="20351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48091" y="4876800"/>
            <a:ext cx="8001000" cy="369332"/>
          </a:xfrm>
          <a:prstGeom prst="rect">
            <a:avLst/>
          </a:prstGeom>
          <a:noFill/>
        </p:spPr>
        <p:txBody>
          <a:bodyPr wrap="square" rtlCol="0">
            <a:spAutoFit/>
          </a:bodyPr>
          <a:lstStyle/>
          <a:p>
            <a:pPr>
              <a:spcAft>
                <a:spcPts val="600"/>
              </a:spcAft>
            </a:pPr>
            <a:r>
              <a:rPr lang="en-US" b="1" dirty="0">
                <a:solidFill>
                  <a:srgbClr val="4E4E4E"/>
                </a:solidFill>
              </a:rPr>
              <a:t>Lessons from 15+ years of experience</a:t>
            </a:r>
          </a:p>
        </p:txBody>
      </p:sp>
      <p:sp>
        <p:nvSpPr>
          <p:cNvPr id="5" name="Rectangle 3"/>
          <p:cNvSpPr txBox="1">
            <a:spLocks noChangeArrowheads="1"/>
          </p:cNvSpPr>
          <p:nvPr/>
        </p:nvSpPr>
        <p:spPr>
          <a:xfrm>
            <a:off x="343781" y="1081863"/>
            <a:ext cx="2639841" cy="1015663"/>
          </a:xfrm>
          <a:prstGeom prst="rect">
            <a:avLst/>
          </a:prstGeom>
          <a:solidFill>
            <a:schemeClr val="bg1">
              <a:lumMod val="95000"/>
            </a:schemeClr>
          </a:solidFill>
          <a:ln>
            <a:solidFill>
              <a:schemeClr val="bg1">
                <a:lumMod val="65000"/>
              </a:schemeClr>
            </a:solidFill>
          </a:ln>
        </p:spPr>
        <p:txBody>
          <a:bodyPr wrap="square" lIns="182880" tIns="182880" bIns="9144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800"/>
              </a:spcAft>
              <a:buClr>
                <a:srgbClr val="D02526"/>
              </a:buClr>
              <a:buNone/>
            </a:pPr>
            <a:r>
              <a:rPr lang="en-US" sz="1600" dirty="0">
                <a:solidFill>
                  <a:schemeClr val="bg2">
                    <a:lumMod val="25000"/>
                  </a:schemeClr>
                </a:solidFill>
                <a:ea typeface="Arial Unicode MS" pitchFamily="34" charset="-128"/>
                <a:cs typeface="Arial Unicode MS" pitchFamily="34" charset="-128"/>
              </a:rPr>
              <a:t>Acquire </a:t>
            </a:r>
            <a:r>
              <a:rPr lang="en-US" sz="1600" b="1" dirty="0">
                <a:solidFill>
                  <a:schemeClr val="bg2">
                    <a:lumMod val="25000"/>
                  </a:schemeClr>
                </a:solidFill>
                <a:ea typeface="Arial Unicode MS" pitchFamily="34" charset="-128"/>
                <a:cs typeface="Arial Unicode MS" pitchFamily="34" charset="-128"/>
              </a:rPr>
              <a:t>local administrative data</a:t>
            </a:r>
            <a:r>
              <a:rPr lang="en-US" sz="1600" dirty="0">
                <a:solidFill>
                  <a:schemeClr val="bg2">
                    <a:lumMod val="25000"/>
                  </a:schemeClr>
                </a:solidFill>
                <a:ea typeface="Arial Unicode MS" pitchFamily="34" charset="-128"/>
                <a:cs typeface="Arial Unicode MS" pitchFamily="34" charset="-128"/>
              </a:rPr>
              <a:t> and geocode to Census block group geographies.</a:t>
            </a:r>
          </a:p>
        </p:txBody>
      </p:sp>
      <p:sp>
        <p:nvSpPr>
          <p:cNvPr id="6" name="Oval 5"/>
          <p:cNvSpPr/>
          <p:nvPr/>
        </p:nvSpPr>
        <p:spPr>
          <a:xfrm>
            <a:off x="200298" y="947784"/>
            <a:ext cx="365760" cy="36576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 name="Rectangle 6"/>
          <p:cNvSpPr/>
          <p:nvPr/>
        </p:nvSpPr>
        <p:spPr>
          <a:xfrm>
            <a:off x="343780" y="2971800"/>
            <a:ext cx="2639841" cy="1015663"/>
          </a:xfrm>
          <a:prstGeom prst="rect">
            <a:avLst/>
          </a:prstGeom>
          <a:solidFill>
            <a:schemeClr val="bg1">
              <a:lumMod val="95000"/>
            </a:schemeClr>
          </a:solidFill>
          <a:ln>
            <a:solidFill>
              <a:schemeClr val="tx1">
                <a:lumMod val="75000"/>
                <a:lumOff val="25000"/>
              </a:schemeClr>
            </a:solidFill>
          </a:ln>
        </p:spPr>
        <p:txBody>
          <a:bodyPr wrap="square" lIns="182880" tIns="182880" bIns="91440">
            <a:spAutoFit/>
          </a:bodyPr>
          <a:lstStyle/>
          <a:p>
            <a:pPr>
              <a:spcBef>
                <a:spcPts val="0"/>
              </a:spcBef>
              <a:spcAft>
                <a:spcPts val="1800"/>
              </a:spcAft>
              <a:buClr>
                <a:srgbClr val="D02526"/>
              </a:buClr>
            </a:pPr>
            <a:r>
              <a:rPr lang="en-US" sz="1600" dirty="0">
                <a:solidFill>
                  <a:schemeClr val="bg2">
                    <a:lumMod val="25000"/>
                  </a:schemeClr>
                </a:solidFill>
                <a:ea typeface="Arial Unicode MS" pitchFamily="34" charset="-128"/>
                <a:cs typeface="Arial Unicode MS" pitchFamily="34" charset="-128"/>
              </a:rPr>
              <a:t>Manually inspect areas for conformity with </a:t>
            </a:r>
            <a:r>
              <a:rPr lang="en-US" sz="1600" b="1" dirty="0">
                <a:solidFill>
                  <a:schemeClr val="bg2">
                    <a:lumMod val="25000"/>
                  </a:schemeClr>
                </a:solidFill>
                <a:ea typeface="Arial Unicode MS" pitchFamily="34" charset="-128"/>
                <a:cs typeface="Arial Unicode MS" pitchFamily="34" charset="-128"/>
              </a:rPr>
              <a:t>local experts</a:t>
            </a:r>
            <a:r>
              <a:rPr lang="en-US" sz="1600" dirty="0">
                <a:solidFill>
                  <a:schemeClr val="bg2">
                    <a:lumMod val="25000"/>
                  </a:schemeClr>
                </a:solidFill>
                <a:ea typeface="Arial Unicode MS" pitchFamily="34" charset="-128"/>
                <a:cs typeface="Arial Unicode MS" pitchFamily="34" charset="-128"/>
              </a:rPr>
              <a:t> to assess fit.</a:t>
            </a:r>
          </a:p>
        </p:txBody>
      </p:sp>
      <p:sp>
        <p:nvSpPr>
          <p:cNvPr id="8" name="Oval 7"/>
          <p:cNvSpPr/>
          <p:nvPr/>
        </p:nvSpPr>
        <p:spPr>
          <a:xfrm>
            <a:off x="200297" y="2855029"/>
            <a:ext cx="365760" cy="365760"/>
          </a:xfrm>
          <a:prstGeom prst="ellipse">
            <a:avLst/>
          </a:prstGeom>
          <a:solidFill>
            <a:srgbClr val="D02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9" name="Rectangle 3"/>
          <p:cNvSpPr txBox="1">
            <a:spLocks noChangeArrowheads="1"/>
          </p:cNvSpPr>
          <p:nvPr/>
        </p:nvSpPr>
        <p:spPr>
          <a:xfrm>
            <a:off x="3394788" y="1081863"/>
            <a:ext cx="2560320" cy="1015663"/>
          </a:xfrm>
          <a:prstGeom prst="rect">
            <a:avLst/>
          </a:prstGeom>
          <a:solidFill>
            <a:schemeClr val="bg1">
              <a:lumMod val="95000"/>
            </a:schemeClr>
          </a:solidFill>
          <a:ln>
            <a:solidFill>
              <a:schemeClr val="bg1">
                <a:lumMod val="65000"/>
              </a:schemeClr>
            </a:solidFill>
          </a:ln>
        </p:spPr>
        <p:txBody>
          <a:bodyPr wrap="square" lIns="182880" tIns="182880" bIns="9144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800"/>
              </a:spcAft>
              <a:buClr>
                <a:srgbClr val="D02526"/>
              </a:buClr>
              <a:buNone/>
            </a:pPr>
            <a:r>
              <a:rPr lang="en-US" sz="1600" dirty="0">
                <a:solidFill>
                  <a:schemeClr val="bg2">
                    <a:lumMod val="25000"/>
                  </a:schemeClr>
                </a:solidFill>
                <a:ea typeface="Arial Unicode MS" pitchFamily="34" charset="-128"/>
                <a:cs typeface="Arial Unicode MS" pitchFamily="34" charset="-128"/>
              </a:rPr>
              <a:t>Manually inspect and </a:t>
            </a:r>
            <a:r>
              <a:rPr lang="en-US" sz="1600" b="1" dirty="0">
                <a:solidFill>
                  <a:schemeClr val="bg2">
                    <a:lumMod val="25000"/>
                  </a:schemeClr>
                </a:solidFill>
                <a:ea typeface="Arial Unicode MS" pitchFamily="34" charset="-128"/>
                <a:cs typeface="Arial Unicode MS" pitchFamily="34" charset="-128"/>
              </a:rPr>
              <a:t>validate data layers </a:t>
            </a:r>
            <a:r>
              <a:rPr lang="en-US" sz="1600" dirty="0">
                <a:solidFill>
                  <a:schemeClr val="bg2">
                    <a:lumMod val="25000"/>
                  </a:schemeClr>
                </a:solidFill>
                <a:ea typeface="Arial Unicode MS" pitchFamily="34" charset="-128"/>
                <a:cs typeface="Arial Unicode MS" pitchFamily="34" charset="-128"/>
              </a:rPr>
              <a:t>by driving the area.</a:t>
            </a:r>
          </a:p>
        </p:txBody>
      </p:sp>
      <p:sp>
        <p:nvSpPr>
          <p:cNvPr id="10" name="Oval 9"/>
          <p:cNvSpPr/>
          <p:nvPr/>
        </p:nvSpPr>
        <p:spPr>
          <a:xfrm>
            <a:off x="3251306" y="947784"/>
            <a:ext cx="365760" cy="36576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1" name="Rectangle 10"/>
          <p:cNvSpPr/>
          <p:nvPr/>
        </p:nvSpPr>
        <p:spPr>
          <a:xfrm>
            <a:off x="3394787" y="2971801"/>
            <a:ext cx="2560320" cy="1015663"/>
          </a:xfrm>
          <a:prstGeom prst="rect">
            <a:avLst/>
          </a:prstGeom>
          <a:solidFill>
            <a:schemeClr val="bg1">
              <a:lumMod val="95000"/>
            </a:schemeClr>
          </a:solidFill>
          <a:ln>
            <a:solidFill>
              <a:schemeClr val="tx1">
                <a:lumMod val="75000"/>
                <a:lumOff val="25000"/>
              </a:schemeClr>
            </a:solidFill>
          </a:ln>
        </p:spPr>
        <p:txBody>
          <a:bodyPr wrap="square" lIns="182880" tIns="182880" bIns="91440">
            <a:spAutoFit/>
          </a:bodyPr>
          <a:lstStyle/>
          <a:p>
            <a:pPr>
              <a:spcBef>
                <a:spcPts val="0"/>
              </a:spcBef>
              <a:spcAft>
                <a:spcPts val="1800"/>
              </a:spcAft>
              <a:buClr>
                <a:srgbClr val="D02526"/>
              </a:buClr>
            </a:pPr>
            <a:r>
              <a:rPr lang="en-US" sz="1600" dirty="0">
                <a:solidFill>
                  <a:schemeClr val="bg2">
                    <a:lumMod val="25000"/>
                  </a:schemeClr>
                </a:solidFill>
                <a:ea typeface="Arial Unicode MS" pitchFamily="34" charset="-128"/>
                <a:cs typeface="Arial Unicode MS" pitchFamily="34" charset="-128"/>
              </a:rPr>
              <a:t>Alter parameters; </a:t>
            </a:r>
            <a:r>
              <a:rPr lang="en-US" sz="1600" b="1" dirty="0">
                <a:solidFill>
                  <a:schemeClr val="bg2">
                    <a:lumMod val="25000"/>
                  </a:schemeClr>
                </a:solidFill>
                <a:ea typeface="Arial Unicode MS" pitchFamily="34" charset="-128"/>
                <a:cs typeface="Arial Unicode MS" pitchFamily="34" charset="-128"/>
              </a:rPr>
              <a:t>re-solve and re-inspect</a:t>
            </a:r>
            <a:r>
              <a:rPr lang="en-US" sz="1600" dirty="0">
                <a:solidFill>
                  <a:schemeClr val="bg2">
                    <a:lumMod val="25000"/>
                  </a:schemeClr>
                </a:solidFill>
                <a:ea typeface="Arial Unicode MS" pitchFamily="34" charset="-128"/>
                <a:cs typeface="Arial Unicode MS" pitchFamily="34" charset="-128"/>
              </a:rPr>
              <a:t> until model accurately represents area.</a:t>
            </a:r>
          </a:p>
        </p:txBody>
      </p:sp>
      <p:sp>
        <p:nvSpPr>
          <p:cNvPr id="12" name="Oval 11"/>
          <p:cNvSpPr/>
          <p:nvPr/>
        </p:nvSpPr>
        <p:spPr>
          <a:xfrm>
            <a:off x="3251305" y="2855029"/>
            <a:ext cx="365760" cy="365760"/>
          </a:xfrm>
          <a:prstGeom prst="ellipse">
            <a:avLst/>
          </a:prstGeom>
          <a:solidFill>
            <a:srgbClr val="D02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13" name="Rectangle 3"/>
          <p:cNvSpPr txBox="1">
            <a:spLocks noChangeArrowheads="1"/>
          </p:cNvSpPr>
          <p:nvPr/>
        </p:nvSpPr>
        <p:spPr>
          <a:xfrm>
            <a:off x="6366272" y="1081863"/>
            <a:ext cx="2468880" cy="1015663"/>
          </a:xfrm>
          <a:prstGeom prst="rect">
            <a:avLst/>
          </a:prstGeom>
          <a:solidFill>
            <a:schemeClr val="bg1">
              <a:lumMod val="95000"/>
            </a:schemeClr>
          </a:solidFill>
          <a:ln>
            <a:solidFill>
              <a:schemeClr val="bg1">
                <a:lumMod val="65000"/>
              </a:schemeClr>
            </a:solidFill>
          </a:ln>
        </p:spPr>
        <p:txBody>
          <a:bodyPr wrap="square" lIns="182880" tIns="182880" bIns="9144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800"/>
              </a:spcAft>
              <a:buClr>
                <a:srgbClr val="D02526"/>
              </a:buClr>
              <a:buNone/>
            </a:pPr>
            <a:r>
              <a:rPr lang="en-US" sz="1600" dirty="0">
                <a:solidFill>
                  <a:schemeClr val="bg2">
                    <a:lumMod val="25000"/>
                  </a:schemeClr>
                </a:solidFill>
                <a:ea typeface="Arial Unicode MS" pitchFamily="34" charset="-128"/>
                <a:cs typeface="Arial Unicode MS" pitchFamily="34" charset="-128"/>
              </a:rPr>
              <a:t>Use statistical </a:t>
            </a:r>
            <a:r>
              <a:rPr lang="en-US" sz="1600" b="1" dirty="0">
                <a:solidFill>
                  <a:schemeClr val="bg2">
                    <a:lumMod val="25000"/>
                  </a:schemeClr>
                </a:solidFill>
                <a:ea typeface="Arial Unicode MS" pitchFamily="34" charset="-128"/>
                <a:cs typeface="Arial Unicode MS" pitchFamily="34" charset="-128"/>
              </a:rPr>
              <a:t>cluster analysis</a:t>
            </a:r>
            <a:r>
              <a:rPr lang="en-US" sz="1600" dirty="0">
                <a:solidFill>
                  <a:schemeClr val="bg2">
                    <a:lumMod val="25000"/>
                  </a:schemeClr>
                </a:solidFill>
                <a:ea typeface="Arial Unicode MS" pitchFamily="34" charset="-128"/>
                <a:cs typeface="Arial Unicode MS" pitchFamily="34" charset="-128"/>
              </a:rPr>
              <a:t>  to identify areas with common attributes.</a:t>
            </a:r>
          </a:p>
        </p:txBody>
      </p:sp>
      <p:sp>
        <p:nvSpPr>
          <p:cNvPr id="14" name="Oval 13"/>
          <p:cNvSpPr/>
          <p:nvPr/>
        </p:nvSpPr>
        <p:spPr>
          <a:xfrm>
            <a:off x="6222791" y="947784"/>
            <a:ext cx="365760" cy="36576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5" name="Rectangle 14"/>
          <p:cNvSpPr/>
          <p:nvPr/>
        </p:nvSpPr>
        <p:spPr>
          <a:xfrm>
            <a:off x="6370320" y="2971800"/>
            <a:ext cx="2468880" cy="1015663"/>
          </a:xfrm>
          <a:prstGeom prst="rect">
            <a:avLst/>
          </a:prstGeom>
          <a:solidFill>
            <a:schemeClr val="bg1">
              <a:lumMod val="95000"/>
            </a:schemeClr>
          </a:solidFill>
          <a:ln>
            <a:solidFill>
              <a:schemeClr val="bg1">
                <a:lumMod val="65000"/>
              </a:schemeClr>
            </a:solidFill>
          </a:ln>
        </p:spPr>
        <p:txBody>
          <a:bodyPr wrap="square" lIns="182880" tIns="182880" bIns="91440">
            <a:spAutoFit/>
          </a:bodyPr>
          <a:lstStyle/>
          <a:p>
            <a:pPr>
              <a:spcBef>
                <a:spcPts val="0"/>
              </a:spcBef>
              <a:spcAft>
                <a:spcPts val="1800"/>
              </a:spcAft>
              <a:buClr>
                <a:srgbClr val="D02526"/>
              </a:buClr>
            </a:pPr>
            <a:r>
              <a:rPr lang="en-US" sz="1600" dirty="0">
                <a:solidFill>
                  <a:schemeClr val="bg2">
                    <a:lumMod val="25000"/>
                  </a:schemeClr>
                </a:solidFill>
                <a:ea typeface="Arial Unicode MS" pitchFamily="34" charset="-128"/>
                <a:cs typeface="Arial Unicode MS" pitchFamily="34" charset="-128"/>
              </a:rPr>
              <a:t>Summarize and describe </a:t>
            </a:r>
            <a:br>
              <a:rPr lang="en-US" sz="1600" dirty="0">
                <a:solidFill>
                  <a:schemeClr val="bg2">
                    <a:lumMod val="25000"/>
                  </a:schemeClr>
                </a:solidFill>
                <a:ea typeface="Arial Unicode MS" pitchFamily="34" charset="-128"/>
                <a:cs typeface="Arial Unicode MS" pitchFamily="34" charset="-128"/>
              </a:rPr>
            </a:br>
            <a:r>
              <a:rPr lang="en-US" sz="1600" dirty="0">
                <a:solidFill>
                  <a:schemeClr val="bg2">
                    <a:lumMod val="25000"/>
                  </a:schemeClr>
                </a:solidFill>
                <a:ea typeface="Arial Unicode MS" pitchFamily="34" charset="-128"/>
                <a:cs typeface="Arial Unicode MS" pitchFamily="34" charset="-128"/>
              </a:rPr>
              <a:t>the characteristics of each market.</a:t>
            </a:r>
          </a:p>
        </p:txBody>
      </p:sp>
      <p:sp>
        <p:nvSpPr>
          <p:cNvPr id="16" name="Oval 15"/>
          <p:cNvSpPr/>
          <p:nvPr/>
        </p:nvSpPr>
        <p:spPr>
          <a:xfrm>
            <a:off x="6226839" y="2855029"/>
            <a:ext cx="365760" cy="36576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sp>
        <p:nvSpPr>
          <p:cNvPr id="17" name="Left Bracket 16"/>
          <p:cNvSpPr/>
          <p:nvPr/>
        </p:nvSpPr>
        <p:spPr>
          <a:xfrm rot="16200000">
            <a:off x="3086100" y="3238500"/>
            <a:ext cx="228600" cy="1981200"/>
          </a:xfrm>
          <a:prstGeom prst="leftBracket">
            <a:avLst>
              <a:gd name="adj" fmla="val 306667"/>
            </a:avLst>
          </a:prstGeom>
          <a:ln w="3175">
            <a:solidFill>
              <a:schemeClr val="accent3"/>
            </a:solidFill>
            <a:head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Left Bracket 17"/>
          <p:cNvSpPr/>
          <p:nvPr/>
        </p:nvSpPr>
        <p:spPr>
          <a:xfrm rot="5400000">
            <a:off x="3086100" y="1750129"/>
            <a:ext cx="228600" cy="1981200"/>
          </a:xfrm>
          <a:prstGeom prst="leftBracket">
            <a:avLst>
              <a:gd name="adj" fmla="val 306667"/>
            </a:avLst>
          </a:prstGeom>
          <a:ln w="3175">
            <a:solidFill>
              <a:schemeClr val="accent3"/>
            </a:solidFill>
            <a:head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TextBox 18"/>
          <p:cNvSpPr txBox="1"/>
          <p:nvPr/>
        </p:nvSpPr>
        <p:spPr>
          <a:xfrm>
            <a:off x="2892976" y="2540000"/>
            <a:ext cx="614848" cy="184666"/>
          </a:xfrm>
          <a:prstGeom prst="rect">
            <a:avLst/>
          </a:prstGeom>
          <a:solidFill>
            <a:schemeClr val="bg1"/>
          </a:solidFill>
        </p:spPr>
        <p:txBody>
          <a:bodyPr wrap="none" lIns="45720" tIns="0" rIns="45720" bIns="0" rtlCol="0">
            <a:spAutoFit/>
          </a:bodyPr>
          <a:lstStyle/>
          <a:p>
            <a:r>
              <a:rPr lang="en-US" sz="1200" i="1" dirty="0"/>
              <a:t>Iterative</a:t>
            </a:r>
          </a:p>
        </p:txBody>
      </p:sp>
      <p:grpSp>
        <p:nvGrpSpPr>
          <p:cNvPr id="20" name="Group 19"/>
          <p:cNvGrpSpPr/>
          <p:nvPr/>
        </p:nvGrpSpPr>
        <p:grpSpPr>
          <a:xfrm>
            <a:off x="248091" y="5334000"/>
            <a:ext cx="8647819" cy="1371600"/>
            <a:chOff x="343781" y="5334000"/>
            <a:chExt cx="8647819" cy="1371600"/>
          </a:xfrm>
        </p:grpSpPr>
        <p:sp>
          <p:nvSpPr>
            <p:cNvPr id="21" name="TextBox 20"/>
            <p:cNvSpPr txBox="1"/>
            <p:nvPr/>
          </p:nvSpPr>
          <p:spPr>
            <a:xfrm>
              <a:off x="343781" y="5334000"/>
              <a:ext cx="2323219" cy="1371600"/>
            </a:xfrm>
            <a:prstGeom prst="rect">
              <a:avLst/>
            </a:prstGeom>
            <a:noFill/>
          </p:spPr>
          <p:txBody>
            <a:bodyPr wrap="square" rtlCol="0">
              <a:noAutofit/>
            </a:bodyPr>
            <a:lstStyle/>
            <a:p>
              <a:pPr>
                <a:spcAft>
                  <a:spcPts val="600"/>
                </a:spcAft>
              </a:pPr>
              <a:r>
                <a:rPr lang="en-US" sz="1400" b="1" dirty="0">
                  <a:solidFill>
                    <a:srgbClr val="4E4E4E"/>
                  </a:solidFill>
                </a:rPr>
                <a:t>Validating Data is Critical. </a:t>
              </a:r>
            </a:p>
            <a:p>
              <a:pPr>
                <a:spcAft>
                  <a:spcPts val="600"/>
                </a:spcAft>
              </a:pPr>
              <a:r>
                <a:rPr lang="en-US" sz="1400" dirty="0">
                  <a:solidFill>
                    <a:srgbClr val="4E4E4E"/>
                  </a:solidFill>
                </a:rPr>
                <a:t>Researchers must systematically visit and observe neighborhoods in the city to understand the data and final model.</a:t>
              </a:r>
            </a:p>
          </p:txBody>
        </p:sp>
        <p:sp>
          <p:nvSpPr>
            <p:cNvPr id="22" name="TextBox 21"/>
            <p:cNvSpPr txBox="1"/>
            <p:nvPr/>
          </p:nvSpPr>
          <p:spPr>
            <a:xfrm>
              <a:off x="4673893" y="5334000"/>
              <a:ext cx="2208919" cy="1371600"/>
            </a:xfrm>
            <a:prstGeom prst="rect">
              <a:avLst/>
            </a:prstGeom>
            <a:noFill/>
          </p:spPr>
          <p:txBody>
            <a:bodyPr wrap="square" rtlCol="0">
              <a:noAutofit/>
            </a:bodyPr>
            <a:lstStyle/>
            <a:p>
              <a:pPr>
                <a:spcAft>
                  <a:spcPts val="600"/>
                </a:spcAft>
              </a:pPr>
              <a:r>
                <a:rPr lang="en-US" sz="1400" b="1" dirty="0">
                  <a:solidFill>
                    <a:srgbClr val="4E4E4E"/>
                  </a:solidFill>
                </a:rPr>
                <a:t>One Size Does Not Fit All</a:t>
              </a:r>
              <a:r>
                <a:rPr lang="en-US" sz="1400" dirty="0">
                  <a:solidFill>
                    <a:srgbClr val="4E4E4E"/>
                  </a:solidFill>
                </a:rPr>
                <a:t>.</a:t>
              </a:r>
            </a:p>
            <a:p>
              <a:pPr>
                <a:spcAft>
                  <a:spcPts val="600"/>
                </a:spcAft>
              </a:pPr>
              <a:r>
                <a:rPr lang="en-US" sz="1400" dirty="0">
                  <a:solidFill>
                    <a:srgbClr val="4E4E4E"/>
                  </a:solidFill>
                </a:rPr>
                <a:t>MVA components and models share some similarities across cities but must be customized to the unique traits of each city.</a:t>
              </a:r>
            </a:p>
          </p:txBody>
        </p:sp>
        <p:sp>
          <p:nvSpPr>
            <p:cNvPr id="23" name="TextBox 22"/>
            <p:cNvSpPr txBox="1"/>
            <p:nvPr/>
          </p:nvSpPr>
          <p:spPr>
            <a:xfrm>
              <a:off x="6781800" y="5334000"/>
              <a:ext cx="2209800" cy="1371600"/>
            </a:xfrm>
            <a:prstGeom prst="rect">
              <a:avLst/>
            </a:prstGeom>
            <a:noFill/>
          </p:spPr>
          <p:txBody>
            <a:bodyPr wrap="square" rtlCol="0">
              <a:noAutofit/>
            </a:bodyPr>
            <a:lstStyle/>
            <a:p>
              <a:pPr>
                <a:spcAft>
                  <a:spcPts val="600"/>
                </a:spcAft>
              </a:pPr>
              <a:r>
                <a:rPr lang="en-US" sz="1400" b="1" dirty="0">
                  <a:solidFill>
                    <a:srgbClr val="4E4E4E"/>
                  </a:solidFill>
                </a:rPr>
                <a:t>Integrate Local Knowledge. </a:t>
              </a:r>
            </a:p>
            <a:p>
              <a:pPr>
                <a:spcAft>
                  <a:spcPts val="600"/>
                </a:spcAft>
              </a:pPr>
              <a:r>
                <a:rPr lang="en-US" sz="1400" dirty="0">
                  <a:solidFill>
                    <a:srgbClr val="4E4E4E"/>
                  </a:solidFill>
                </a:rPr>
                <a:t>All models are tested with local experts to incorporate qualitative feedback from each geography.</a:t>
              </a:r>
            </a:p>
          </p:txBody>
        </p:sp>
        <p:sp>
          <p:nvSpPr>
            <p:cNvPr id="24" name="TextBox 23"/>
            <p:cNvSpPr txBox="1"/>
            <p:nvPr/>
          </p:nvSpPr>
          <p:spPr>
            <a:xfrm>
              <a:off x="2565987" y="5334000"/>
              <a:ext cx="2208919" cy="1371600"/>
            </a:xfrm>
            <a:prstGeom prst="rect">
              <a:avLst/>
            </a:prstGeom>
            <a:noFill/>
          </p:spPr>
          <p:txBody>
            <a:bodyPr wrap="square" rtlCol="0">
              <a:noAutofit/>
            </a:bodyPr>
            <a:lstStyle/>
            <a:p>
              <a:pPr>
                <a:spcAft>
                  <a:spcPts val="600"/>
                </a:spcAft>
              </a:pPr>
              <a:r>
                <a:rPr lang="en-US" sz="1400" b="1" dirty="0">
                  <a:solidFill>
                    <a:srgbClr val="4E4E4E"/>
                  </a:solidFill>
                </a:rPr>
                <a:t>Geographic Scale Matters</a:t>
              </a:r>
              <a:r>
                <a:rPr lang="en-US" sz="1400" dirty="0">
                  <a:solidFill>
                    <a:srgbClr val="4E4E4E"/>
                  </a:solidFill>
                </a:rPr>
                <a:t>.</a:t>
              </a:r>
            </a:p>
            <a:p>
              <a:pPr>
                <a:spcAft>
                  <a:spcPts val="600"/>
                </a:spcAft>
              </a:pPr>
              <a:r>
                <a:rPr lang="en-US" sz="1400" dirty="0">
                  <a:solidFill>
                    <a:srgbClr val="4E4E4E"/>
                  </a:solidFill>
                </a:rPr>
                <a:t>MSA and Census tract geographies are too large to accurately reflect the nuances of local real estate markets.</a:t>
              </a:r>
            </a:p>
          </p:txBody>
        </p:sp>
      </p:grpSp>
    </p:spTree>
    <p:extLst>
      <p:ext uri="{BB962C8B-B14F-4D97-AF65-F5344CB8AC3E}">
        <p14:creationId xmlns:p14="http://schemas.microsoft.com/office/powerpoint/2010/main" val="1514936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F1FB49FD-2F70-4834-A85E-DE22C95F0F2D}"/>
              </a:ext>
            </a:extLst>
          </p:cNvPr>
          <p:cNvSpPr>
            <a:spLocks noGrp="1"/>
          </p:cNvSpPr>
          <p:nvPr>
            <p:ph type="title"/>
          </p:nvPr>
        </p:nvSpPr>
        <p:spPr/>
        <p:txBody>
          <a:bodyPr/>
          <a:lstStyle/>
          <a:p>
            <a:r>
              <a:rPr lang="en-US" dirty="0"/>
              <a:t>Northampton County, PA MVA 2019</a:t>
            </a:r>
          </a:p>
        </p:txBody>
      </p:sp>
      <p:pic>
        <p:nvPicPr>
          <p:cNvPr id="4" name="Picture 3">
            <a:extLst>
              <a:ext uri="{FF2B5EF4-FFF2-40B4-BE49-F238E27FC236}">
                <a16:creationId xmlns:a16="http://schemas.microsoft.com/office/drawing/2014/main" xmlns="" id="{C6E81906-2264-4619-9B17-EAF0FBD09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00"/>
            <a:ext cx="9144000" cy="5943600"/>
          </a:xfrm>
          <a:prstGeom prst="rect">
            <a:avLst/>
          </a:prstGeom>
        </p:spPr>
      </p:pic>
    </p:spTree>
    <p:extLst>
      <p:ext uri="{BB962C8B-B14F-4D97-AF65-F5344CB8AC3E}">
        <p14:creationId xmlns:p14="http://schemas.microsoft.com/office/powerpoint/2010/main" val="1555268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Northampton County, PA Market Variables</a:t>
            </a:r>
          </a:p>
        </p:txBody>
      </p:sp>
      <p:sp>
        <p:nvSpPr>
          <p:cNvPr id="3" name="Rectangle 2"/>
          <p:cNvSpPr/>
          <p:nvPr/>
        </p:nvSpPr>
        <p:spPr>
          <a:xfrm>
            <a:off x="4684541" y="1005665"/>
            <a:ext cx="4448628" cy="5014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5" name="Straight Connector 4"/>
          <p:cNvCxnSpPr/>
          <p:nvPr/>
        </p:nvCxnSpPr>
        <p:spPr>
          <a:xfrm>
            <a:off x="381000" y="2667000"/>
            <a:ext cx="8686800"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6019800"/>
            <a:ext cx="8686800"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40220" y="1371600"/>
            <a:ext cx="2555380" cy="910061"/>
          </a:xfrm>
          <a:prstGeom prst="rect">
            <a:avLst/>
          </a:prstGeom>
          <a:noFill/>
        </p:spPr>
        <p:txBody>
          <a:bodyPr wrap="square" rtlCol="0" anchor="ctr">
            <a:noAutofit/>
          </a:bodyPr>
          <a:lstStyle/>
          <a:p>
            <a:pPr algn="ctr"/>
            <a:r>
              <a:rPr lang="en-US" b="1" dirty="0">
                <a:solidFill>
                  <a:srgbClr val="4E4E4E"/>
                </a:solidFill>
              </a:rPr>
              <a:t>Value and Investment</a:t>
            </a:r>
          </a:p>
        </p:txBody>
      </p:sp>
      <p:sp>
        <p:nvSpPr>
          <p:cNvPr id="13" name="TextBox 12"/>
          <p:cNvSpPr txBox="1"/>
          <p:nvPr/>
        </p:nvSpPr>
        <p:spPr>
          <a:xfrm>
            <a:off x="387220" y="3063240"/>
            <a:ext cx="3147308" cy="822960"/>
          </a:xfrm>
          <a:prstGeom prst="rect">
            <a:avLst/>
          </a:prstGeom>
          <a:noFill/>
        </p:spPr>
        <p:txBody>
          <a:bodyPr wrap="square" rtlCol="0" anchor="ctr">
            <a:noAutofit/>
          </a:bodyPr>
          <a:lstStyle/>
          <a:p>
            <a:r>
              <a:rPr lang="en-US" b="1" dirty="0">
                <a:solidFill>
                  <a:srgbClr val="4E4E4E"/>
                </a:solidFill>
              </a:rPr>
              <a:t>Distress and Vacancy </a:t>
            </a:r>
          </a:p>
          <a:p>
            <a:pPr algn="ctr"/>
            <a:r>
              <a:rPr lang="en-US" b="1" dirty="0">
                <a:solidFill>
                  <a:srgbClr val="4E4E4E"/>
                </a:solidFill>
              </a:rPr>
              <a:t> </a:t>
            </a:r>
          </a:p>
        </p:txBody>
      </p:sp>
      <p:cxnSp>
        <p:nvCxnSpPr>
          <p:cNvPr id="18" name="Straight Connector 17"/>
          <p:cNvCxnSpPr/>
          <p:nvPr/>
        </p:nvCxnSpPr>
        <p:spPr>
          <a:xfrm>
            <a:off x="468474" y="4038600"/>
            <a:ext cx="8686800"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57200" y="4753633"/>
            <a:ext cx="2555380" cy="732767"/>
          </a:xfrm>
          <a:prstGeom prst="rect">
            <a:avLst/>
          </a:prstGeom>
          <a:noFill/>
        </p:spPr>
        <p:txBody>
          <a:bodyPr wrap="square" rtlCol="0" anchor="ctr">
            <a:noAutofit/>
          </a:bodyPr>
          <a:lstStyle/>
          <a:p>
            <a:pPr algn="ctr"/>
            <a:r>
              <a:rPr lang="en-US" b="1" dirty="0">
                <a:solidFill>
                  <a:srgbClr val="4E4E4E"/>
                </a:solidFill>
              </a:rPr>
              <a:t>Housing Characteristics</a:t>
            </a:r>
          </a:p>
        </p:txBody>
      </p:sp>
      <p:cxnSp>
        <p:nvCxnSpPr>
          <p:cNvPr id="27" name="Straight Connector 26"/>
          <p:cNvCxnSpPr/>
          <p:nvPr/>
        </p:nvCxnSpPr>
        <p:spPr>
          <a:xfrm>
            <a:off x="457200" y="990600"/>
            <a:ext cx="8686800"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6" name="Rectangle 3"/>
          <p:cNvSpPr txBox="1">
            <a:spLocks noChangeArrowheads="1"/>
          </p:cNvSpPr>
          <p:nvPr/>
        </p:nvSpPr>
        <p:spPr>
          <a:xfrm>
            <a:off x="4658927" y="982939"/>
            <a:ext cx="4499855" cy="525780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Clr>
                <a:schemeClr val="accent3"/>
              </a:buClr>
              <a:buNone/>
            </a:pPr>
            <a:r>
              <a:rPr lang="en-US" sz="1400" dirty="0">
                <a:ea typeface="Arial Unicode MS" pitchFamily="34" charset="-128"/>
                <a:cs typeface="Arial Unicode MS" pitchFamily="34" charset="-128"/>
              </a:rPr>
              <a:t>Median Sales Price </a:t>
            </a:r>
            <a:r>
              <a:rPr lang="en-US" sz="1400" i="1" dirty="0">
                <a:ea typeface="Arial Unicode MS" pitchFamily="34" charset="-128"/>
                <a:cs typeface="Arial Unicode MS" pitchFamily="34" charset="-128"/>
              </a:rPr>
              <a:t>(value level)</a:t>
            </a:r>
          </a:p>
          <a:p>
            <a:pPr marL="0" indent="0">
              <a:lnSpc>
                <a:spcPct val="150000"/>
              </a:lnSpc>
              <a:buClr>
                <a:schemeClr val="accent3"/>
              </a:buClr>
              <a:buNone/>
            </a:pPr>
            <a:r>
              <a:rPr lang="en-US" sz="1400" dirty="0">
                <a:ea typeface="Arial Unicode MS" pitchFamily="34" charset="-128"/>
                <a:cs typeface="Arial Unicode MS" pitchFamily="34" charset="-128"/>
              </a:rPr>
              <a:t>Sales Price Variance </a:t>
            </a:r>
            <a:r>
              <a:rPr lang="en-US" sz="1400" i="1" dirty="0">
                <a:ea typeface="Arial Unicode MS" pitchFamily="34" charset="-128"/>
                <a:cs typeface="Arial Unicode MS" pitchFamily="34" charset="-128"/>
              </a:rPr>
              <a:t>(value range)</a:t>
            </a:r>
          </a:p>
          <a:p>
            <a:pPr marL="0" indent="0">
              <a:lnSpc>
                <a:spcPct val="150000"/>
              </a:lnSpc>
              <a:buClr>
                <a:schemeClr val="accent3"/>
              </a:buClr>
              <a:buNone/>
            </a:pPr>
            <a:r>
              <a:rPr lang="en-US" sz="1400" b="1" dirty="0">
                <a:solidFill>
                  <a:srgbClr val="002060"/>
                </a:solidFill>
                <a:ea typeface="Arial Unicode MS" pitchFamily="34" charset="-128"/>
                <a:cs typeface="Arial Unicode MS" pitchFamily="34" charset="-128"/>
              </a:rPr>
              <a:t>Area of New Parcels since 2015 </a:t>
            </a:r>
            <a:r>
              <a:rPr lang="en-US" sz="1400" b="1" i="1" dirty="0">
                <a:solidFill>
                  <a:srgbClr val="002060"/>
                </a:solidFill>
                <a:ea typeface="Arial Unicode MS" pitchFamily="34" charset="-128"/>
                <a:cs typeface="Arial Unicode MS" pitchFamily="34" charset="-128"/>
              </a:rPr>
              <a:t>(new construction proxy)</a:t>
            </a:r>
          </a:p>
          <a:p>
            <a:pPr marL="0" indent="0">
              <a:lnSpc>
                <a:spcPct val="150000"/>
              </a:lnSpc>
              <a:buClr>
                <a:schemeClr val="accent3"/>
              </a:buClr>
              <a:buNone/>
            </a:pPr>
            <a:r>
              <a:rPr lang="en-US" sz="1400" dirty="0">
                <a:ea typeface="Arial Unicode MS" pitchFamily="34" charset="-128"/>
                <a:cs typeface="Arial Unicode MS" pitchFamily="34" charset="-128"/>
              </a:rPr>
              <a:t>Investor Sales </a:t>
            </a:r>
            <a:r>
              <a:rPr lang="en-US" sz="1400" i="1" dirty="0">
                <a:ea typeface="Arial Unicode MS" pitchFamily="34" charset="-128"/>
                <a:cs typeface="Arial Unicode MS" pitchFamily="34" charset="-128"/>
              </a:rPr>
              <a:t>(profit potential)</a:t>
            </a:r>
          </a:p>
          <a:p>
            <a:pPr marL="0" indent="0">
              <a:lnSpc>
                <a:spcPct val="150000"/>
              </a:lnSpc>
              <a:buClr>
                <a:schemeClr val="accent3"/>
              </a:buClr>
              <a:buNone/>
            </a:pPr>
            <a:endParaRPr lang="en-US" sz="1400" dirty="0">
              <a:ea typeface="Arial Unicode MS" pitchFamily="34" charset="-128"/>
              <a:cs typeface="Arial Unicode MS" pitchFamily="34" charset="-128"/>
            </a:endParaRPr>
          </a:p>
          <a:p>
            <a:pPr marL="0" indent="0">
              <a:buClr>
                <a:schemeClr val="accent3"/>
              </a:buClr>
              <a:buNone/>
            </a:pPr>
            <a:r>
              <a:rPr lang="en-US" sz="1400" dirty="0">
                <a:ea typeface="Arial Unicode MS" pitchFamily="34" charset="-128"/>
                <a:cs typeface="Arial Unicode MS" pitchFamily="34" charset="-128"/>
              </a:rPr>
              <a:t>Distressed Residential Properties </a:t>
            </a:r>
            <a:r>
              <a:rPr lang="en-US" sz="1400" i="1" dirty="0">
                <a:ea typeface="Arial Unicode MS" pitchFamily="34" charset="-128"/>
                <a:cs typeface="Arial Unicode MS" pitchFamily="34" charset="-128"/>
              </a:rPr>
              <a:t>(disinvestment/instability)</a:t>
            </a:r>
          </a:p>
          <a:p>
            <a:pPr>
              <a:spcBef>
                <a:spcPts val="0"/>
              </a:spcBef>
              <a:buClr>
                <a:schemeClr val="accent3"/>
              </a:buClr>
            </a:pPr>
            <a:r>
              <a:rPr lang="en-US" sz="1400" dirty="0">
                <a:ea typeface="Arial Unicode MS" pitchFamily="34" charset="-128"/>
                <a:cs typeface="Arial Unicode MS" pitchFamily="34" charset="-128"/>
              </a:rPr>
              <a:t>Sheriff Sale or Tax Lien Sale Listing</a:t>
            </a:r>
          </a:p>
          <a:p>
            <a:pPr marL="0" indent="0">
              <a:lnSpc>
                <a:spcPct val="150000"/>
              </a:lnSpc>
              <a:buClr>
                <a:schemeClr val="accent3"/>
              </a:buClr>
              <a:buNone/>
            </a:pPr>
            <a:r>
              <a:rPr lang="en-US" sz="1400" b="1" dirty="0">
                <a:solidFill>
                  <a:srgbClr val="002060"/>
                </a:solidFill>
                <a:ea typeface="Arial Unicode MS" pitchFamily="34" charset="-128"/>
                <a:cs typeface="Arial Unicode MS" pitchFamily="34" charset="-128"/>
              </a:rPr>
              <a:t>Low Electricity Usage </a:t>
            </a:r>
            <a:r>
              <a:rPr lang="en-US" sz="1400" b="1" i="1" dirty="0">
                <a:solidFill>
                  <a:srgbClr val="002060"/>
                </a:solidFill>
                <a:ea typeface="Arial Unicode MS" pitchFamily="34" charset="-128"/>
                <a:cs typeface="Arial Unicode MS" pitchFamily="34" charset="-128"/>
              </a:rPr>
              <a:t>(vacancy proxy)</a:t>
            </a:r>
          </a:p>
          <a:p>
            <a:pPr marL="0" indent="0">
              <a:lnSpc>
                <a:spcPct val="150000"/>
              </a:lnSpc>
              <a:buClr>
                <a:schemeClr val="accent3"/>
              </a:buClr>
              <a:buNone/>
            </a:pPr>
            <a:endParaRPr lang="en-US" sz="1400" dirty="0">
              <a:ea typeface="Arial Unicode MS" pitchFamily="34" charset="-128"/>
              <a:cs typeface="Arial Unicode MS" pitchFamily="34" charset="-128"/>
            </a:endParaRPr>
          </a:p>
          <a:p>
            <a:pPr marL="0" indent="0">
              <a:lnSpc>
                <a:spcPct val="150000"/>
              </a:lnSpc>
              <a:buClr>
                <a:schemeClr val="accent3"/>
              </a:buClr>
              <a:buNone/>
            </a:pPr>
            <a:r>
              <a:rPr lang="en-US" sz="1400" dirty="0">
                <a:ea typeface="Arial Unicode MS" pitchFamily="34" charset="-128"/>
                <a:cs typeface="Arial Unicode MS" pitchFamily="34" charset="-128"/>
              </a:rPr>
              <a:t>Owner-Occupancy Rate </a:t>
            </a:r>
            <a:r>
              <a:rPr lang="en-US" sz="1400" i="1" dirty="0">
                <a:ea typeface="Arial Unicode MS" pitchFamily="34" charset="-128"/>
                <a:cs typeface="Arial Unicode MS" pitchFamily="34" charset="-128"/>
              </a:rPr>
              <a:t>(distinct from strength)</a:t>
            </a:r>
          </a:p>
          <a:p>
            <a:pPr marL="0" indent="0">
              <a:lnSpc>
                <a:spcPct val="150000"/>
              </a:lnSpc>
              <a:buClr>
                <a:schemeClr val="accent3"/>
              </a:buClr>
              <a:buNone/>
            </a:pPr>
            <a:r>
              <a:rPr lang="en-US" sz="1400" b="1" dirty="0">
                <a:solidFill>
                  <a:srgbClr val="002060"/>
                </a:solidFill>
                <a:ea typeface="Arial Unicode MS" pitchFamily="34" charset="-128"/>
                <a:cs typeface="Arial Unicode MS" pitchFamily="34" charset="-128"/>
              </a:rPr>
              <a:t>Percent of Area that is Residential </a:t>
            </a:r>
            <a:r>
              <a:rPr lang="en-US" sz="1400" b="1" i="1" dirty="0">
                <a:solidFill>
                  <a:srgbClr val="002060"/>
                </a:solidFill>
                <a:ea typeface="Arial Unicode MS" pitchFamily="34" charset="-128"/>
                <a:cs typeface="Arial Unicode MS" pitchFamily="34" charset="-128"/>
              </a:rPr>
              <a:t>(key at county level)</a:t>
            </a:r>
          </a:p>
          <a:p>
            <a:pPr marL="0" indent="0">
              <a:lnSpc>
                <a:spcPct val="150000"/>
              </a:lnSpc>
              <a:buClr>
                <a:schemeClr val="accent3"/>
              </a:buClr>
              <a:buNone/>
            </a:pPr>
            <a:r>
              <a:rPr lang="en-US" sz="1400" dirty="0">
                <a:ea typeface="Arial Unicode MS" pitchFamily="34" charset="-128"/>
                <a:cs typeface="Arial Unicode MS" pitchFamily="34" charset="-128"/>
              </a:rPr>
              <a:t>Density of Housing Units in Residential Land Area</a:t>
            </a:r>
          </a:p>
          <a:p>
            <a:pPr marL="0" indent="0">
              <a:buClr>
                <a:schemeClr val="accent3"/>
              </a:buClr>
              <a:buNone/>
            </a:pPr>
            <a:r>
              <a:rPr lang="en-US" sz="1400" dirty="0">
                <a:ea typeface="Arial Unicode MS" pitchFamily="34" charset="-128"/>
                <a:cs typeface="Arial Unicode MS" pitchFamily="34" charset="-128"/>
              </a:rPr>
              <a:t>Subsidy </a:t>
            </a:r>
            <a:r>
              <a:rPr lang="en-US" sz="1400" i="1" dirty="0">
                <a:ea typeface="Arial Unicode MS" pitchFamily="34" charset="-128"/>
                <a:cs typeface="Arial Unicode MS" pitchFamily="34" charset="-128"/>
              </a:rPr>
              <a:t>(supplement to private investment)</a:t>
            </a:r>
          </a:p>
          <a:p>
            <a:pPr>
              <a:buClr>
                <a:schemeClr val="accent3"/>
              </a:buClr>
            </a:pPr>
            <a:r>
              <a:rPr lang="en-US" sz="1400" dirty="0">
                <a:ea typeface="Arial Unicode MS" pitchFamily="34" charset="-128"/>
                <a:cs typeface="Arial Unicode MS" pitchFamily="34" charset="-128"/>
              </a:rPr>
              <a:t>HUD Multifamily Rental Units and Choice Vouchers</a:t>
            </a:r>
          </a:p>
        </p:txBody>
      </p:sp>
    </p:spTree>
    <p:extLst>
      <p:ext uri="{BB962C8B-B14F-4D97-AF65-F5344CB8AC3E}">
        <p14:creationId xmlns:p14="http://schemas.microsoft.com/office/powerpoint/2010/main" val="1424513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F1FB49FD-2F70-4834-A85E-DE22C95F0F2D}"/>
              </a:ext>
            </a:extLst>
          </p:cNvPr>
          <p:cNvSpPr>
            <a:spLocks noGrp="1"/>
          </p:cNvSpPr>
          <p:nvPr>
            <p:ph type="title"/>
          </p:nvPr>
        </p:nvSpPr>
        <p:spPr/>
        <p:txBody>
          <a:bodyPr/>
          <a:lstStyle/>
          <a:p>
            <a:r>
              <a:rPr lang="en-US" dirty="0"/>
              <a:t>Northampton County, PA MVA 2019</a:t>
            </a:r>
          </a:p>
        </p:txBody>
      </p:sp>
      <p:graphicFrame>
        <p:nvGraphicFramePr>
          <p:cNvPr id="2" name="Table 1">
            <a:extLst>
              <a:ext uri="{FF2B5EF4-FFF2-40B4-BE49-F238E27FC236}">
                <a16:creationId xmlns:a16="http://schemas.microsoft.com/office/drawing/2014/main" xmlns="" id="{284E3A03-8710-4A8F-AB05-29C918EB9B05}"/>
              </a:ext>
            </a:extLst>
          </p:cNvPr>
          <p:cNvGraphicFramePr>
            <a:graphicFrameLocks noGrp="1"/>
          </p:cNvGraphicFramePr>
          <p:nvPr/>
        </p:nvGraphicFramePr>
        <p:xfrm>
          <a:off x="114300" y="1524000"/>
          <a:ext cx="8915400" cy="4038601"/>
        </p:xfrm>
        <a:graphic>
          <a:graphicData uri="http://schemas.openxmlformats.org/drawingml/2006/table">
            <a:tbl>
              <a:tblPr/>
              <a:tblGrid>
                <a:gridCol w="622910">
                  <a:extLst>
                    <a:ext uri="{9D8B030D-6E8A-4147-A177-3AD203B41FA5}">
                      <a16:colId xmlns:a16="http://schemas.microsoft.com/office/drawing/2014/main" xmlns="" val="2592072450"/>
                    </a:ext>
                  </a:extLst>
                </a:gridCol>
                <a:gridCol w="622910">
                  <a:extLst>
                    <a:ext uri="{9D8B030D-6E8A-4147-A177-3AD203B41FA5}">
                      <a16:colId xmlns:a16="http://schemas.microsoft.com/office/drawing/2014/main" xmlns="" val="3786811695"/>
                    </a:ext>
                  </a:extLst>
                </a:gridCol>
                <a:gridCol w="622910">
                  <a:extLst>
                    <a:ext uri="{9D8B030D-6E8A-4147-A177-3AD203B41FA5}">
                      <a16:colId xmlns:a16="http://schemas.microsoft.com/office/drawing/2014/main" xmlns="" val="836045152"/>
                    </a:ext>
                  </a:extLst>
                </a:gridCol>
                <a:gridCol w="622910">
                  <a:extLst>
                    <a:ext uri="{9D8B030D-6E8A-4147-A177-3AD203B41FA5}">
                      <a16:colId xmlns:a16="http://schemas.microsoft.com/office/drawing/2014/main" xmlns="" val="3490820516"/>
                    </a:ext>
                  </a:extLst>
                </a:gridCol>
                <a:gridCol w="583979">
                  <a:extLst>
                    <a:ext uri="{9D8B030D-6E8A-4147-A177-3AD203B41FA5}">
                      <a16:colId xmlns:a16="http://schemas.microsoft.com/office/drawing/2014/main" xmlns="" val="171773457"/>
                    </a:ext>
                  </a:extLst>
                </a:gridCol>
                <a:gridCol w="622910">
                  <a:extLst>
                    <a:ext uri="{9D8B030D-6E8A-4147-A177-3AD203B41FA5}">
                      <a16:colId xmlns:a16="http://schemas.microsoft.com/office/drawing/2014/main" xmlns="" val="1236603088"/>
                    </a:ext>
                  </a:extLst>
                </a:gridCol>
                <a:gridCol w="674819">
                  <a:extLst>
                    <a:ext uri="{9D8B030D-6E8A-4147-A177-3AD203B41FA5}">
                      <a16:colId xmlns:a16="http://schemas.microsoft.com/office/drawing/2014/main" xmlns="" val="1516107480"/>
                    </a:ext>
                  </a:extLst>
                </a:gridCol>
                <a:gridCol w="622910">
                  <a:extLst>
                    <a:ext uri="{9D8B030D-6E8A-4147-A177-3AD203B41FA5}">
                      <a16:colId xmlns:a16="http://schemas.microsoft.com/office/drawing/2014/main" xmlns="" val="2723311901"/>
                    </a:ext>
                  </a:extLst>
                </a:gridCol>
                <a:gridCol w="622910">
                  <a:extLst>
                    <a:ext uri="{9D8B030D-6E8A-4147-A177-3AD203B41FA5}">
                      <a16:colId xmlns:a16="http://schemas.microsoft.com/office/drawing/2014/main" xmlns="" val="3774466482"/>
                    </a:ext>
                  </a:extLst>
                </a:gridCol>
                <a:gridCol w="622910">
                  <a:extLst>
                    <a:ext uri="{9D8B030D-6E8A-4147-A177-3AD203B41FA5}">
                      <a16:colId xmlns:a16="http://schemas.microsoft.com/office/drawing/2014/main" xmlns="" val="1954446948"/>
                    </a:ext>
                  </a:extLst>
                </a:gridCol>
                <a:gridCol w="622910">
                  <a:extLst>
                    <a:ext uri="{9D8B030D-6E8A-4147-A177-3AD203B41FA5}">
                      <a16:colId xmlns:a16="http://schemas.microsoft.com/office/drawing/2014/main" xmlns="" val="1856171658"/>
                    </a:ext>
                  </a:extLst>
                </a:gridCol>
                <a:gridCol w="622910">
                  <a:extLst>
                    <a:ext uri="{9D8B030D-6E8A-4147-A177-3AD203B41FA5}">
                      <a16:colId xmlns:a16="http://schemas.microsoft.com/office/drawing/2014/main" xmlns="" val="4027295271"/>
                    </a:ext>
                  </a:extLst>
                </a:gridCol>
                <a:gridCol w="713751">
                  <a:extLst>
                    <a:ext uri="{9D8B030D-6E8A-4147-A177-3AD203B41FA5}">
                      <a16:colId xmlns:a16="http://schemas.microsoft.com/office/drawing/2014/main" xmlns="" val="2043965981"/>
                    </a:ext>
                  </a:extLst>
                </a:gridCol>
                <a:gridCol w="713751">
                  <a:extLst>
                    <a:ext uri="{9D8B030D-6E8A-4147-A177-3AD203B41FA5}">
                      <a16:colId xmlns:a16="http://schemas.microsoft.com/office/drawing/2014/main" xmlns="" val="625969018"/>
                    </a:ext>
                  </a:extLst>
                </a:gridCol>
              </a:tblGrid>
              <a:tr h="628226">
                <a:tc gridSpan="2">
                  <a:txBody>
                    <a:bodyPr/>
                    <a:lstStyle/>
                    <a:p>
                      <a:pPr algn="ctr" fontAlgn="ctr"/>
                      <a:r>
                        <a:rPr lang="en-US" sz="1000" b="1" i="0" u="none" strike="noStrike" dirty="0">
                          <a:solidFill>
                            <a:srgbClr val="000000"/>
                          </a:solidFill>
                          <a:effectLst/>
                          <a:latin typeface="Calibri" panose="020F0502020204030204" pitchFamily="34" charset="0"/>
                        </a:rPr>
                        <a:t> </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algn="ctr" fontAlgn="ctr"/>
                      <a:r>
                        <a:rPr lang="en-US" sz="1000" b="1" i="0" u="none" strike="noStrike" dirty="0">
                          <a:solidFill>
                            <a:srgbClr val="000000"/>
                          </a:solidFill>
                          <a:effectLst/>
                          <a:latin typeface="Calibri" panose="020F0502020204030204" pitchFamily="34" charset="0"/>
                        </a:rPr>
                        <a:t>Housing Value and Sales-Related Characteristics</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algn="ctr" fontAlgn="ctr"/>
                      <a:r>
                        <a:rPr lang="en-US" sz="1000" b="1" i="0" u="none" strike="noStrike">
                          <a:solidFill>
                            <a:srgbClr val="000000"/>
                          </a:solidFill>
                          <a:effectLst/>
                          <a:latin typeface="Calibri" panose="020F0502020204030204" pitchFamily="34" charset="0"/>
                        </a:rPr>
                        <a:t>Housing Characteristics</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1000" b="1" i="0" u="none" strike="noStrike">
                          <a:solidFill>
                            <a:srgbClr val="000000"/>
                          </a:solidFill>
                          <a:effectLst/>
                          <a:latin typeface="Calibri" panose="020F0502020204030204" pitchFamily="34" charset="0"/>
                        </a:rPr>
                        <a:t>Investments </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fontAlgn="ctr"/>
                      <a:r>
                        <a:rPr lang="en-US" sz="1000" b="1" i="0" u="none" strike="noStrike">
                          <a:solidFill>
                            <a:srgbClr val="000000"/>
                          </a:solidFill>
                          <a:effectLst/>
                          <a:latin typeface="Calibri" panose="020F0502020204030204" pitchFamily="34" charset="0"/>
                        </a:rPr>
                        <a:t>Distress</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4031230123"/>
                  </a:ext>
                </a:extLst>
              </a:tr>
              <a:tr h="717971">
                <a:tc>
                  <a:txBody>
                    <a:bodyPr/>
                    <a:lstStyle/>
                    <a:p>
                      <a:pPr algn="ctr" fontAlgn="ctr"/>
                      <a:r>
                        <a:rPr lang="en-US" sz="1050" b="1" i="0" u="none" strike="noStrike" dirty="0">
                          <a:solidFill>
                            <a:srgbClr val="000000"/>
                          </a:solidFill>
                          <a:effectLst/>
                          <a:latin typeface="Calibri" panose="020F0502020204030204" pitchFamily="34" charset="0"/>
                        </a:rPr>
                        <a:t>Cluster</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Calibri" panose="020F0502020204030204" pitchFamily="34" charset="0"/>
                        </a:rPr>
                        <a:t>Block Group  (#)</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Calibri" panose="020F0502020204030204" pitchFamily="34" charset="0"/>
                        </a:rPr>
                        <a:t>Median Sales Price </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Calibri" panose="020F0502020204030204" pitchFamily="34" charset="0"/>
                        </a:rPr>
                        <a:t>Variance of Sales Price</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Calibri" panose="020F0502020204030204" pitchFamily="34" charset="0"/>
                        </a:rPr>
                        <a:t>2-4 Family Homes</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Own Occ.</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Rentals with Subsidy</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Housing Density</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Residential Area</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Invest. Purch.</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New Parcel Area</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Percent New Parcel</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Distressed Residential Properties</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panose="020F0502020204030204" pitchFamily="34" charset="0"/>
                        </a:rPr>
                        <a:t>Low Electricity Usage</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74756004"/>
                  </a:ext>
                </a:extLst>
              </a:tr>
              <a:tr h="299156">
                <a:tc>
                  <a:txBody>
                    <a:bodyPr/>
                    <a:lstStyle/>
                    <a:p>
                      <a:pPr algn="ctr" fontAlgn="b"/>
                      <a:r>
                        <a:rPr lang="en-US" sz="1200" b="1" i="0" u="none" strike="noStrike" dirty="0">
                          <a:solidFill>
                            <a:srgbClr val="000000"/>
                          </a:solidFill>
                          <a:effectLst/>
                          <a:latin typeface="Calibri" panose="020F0502020204030204" pitchFamily="34" charset="0"/>
                        </a:rPr>
                        <a:t>A</a:t>
                      </a:r>
                    </a:p>
                  </a:txBody>
                  <a:tcPr marL="8984" marR="8984" marT="89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AAE6"/>
                    </a:solidFill>
                  </a:tcPr>
                </a:tc>
                <a:tc>
                  <a:txBody>
                    <a:bodyPr/>
                    <a:lstStyle/>
                    <a:p>
                      <a:pPr algn="ctr" fontAlgn="ctr"/>
                      <a:r>
                        <a:rPr lang="en-US" sz="1000" b="0" i="0" u="none" strike="noStrike" dirty="0">
                          <a:solidFill>
                            <a:srgbClr val="000000"/>
                          </a:solidFill>
                          <a:effectLst/>
                          <a:latin typeface="Calibri" panose="020F0502020204030204" pitchFamily="34" charset="0"/>
                        </a:rPr>
                        <a:t>52 (25%)</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$278,981 </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0.45</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Calibri" panose="020F0502020204030204" pitchFamily="34" charset="0"/>
                        </a:rPr>
                        <a:t>0.8%</a:t>
                      </a:r>
                    </a:p>
                  </a:txBody>
                  <a:tcPr marL="8984" marR="8984" marT="89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80%</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0%</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1.22</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56%</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5%</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15.92</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1.6%</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3%</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3%</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04930256"/>
                  </a:ext>
                </a:extLst>
              </a:tr>
              <a:tr h="299156">
                <a:tc>
                  <a:txBody>
                    <a:bodyPr/>
                    <a:lstStyle/>
                    <a:p>
                      <a:pPr algn="ctr" fontAlgn="b"/>
                      <a:r>
                        <a:rPr lang="en-US" sz="1200" b="1" i="0" u="none" strike="noStrike" dirty="0">
                          <a:solidFill>
                            <a:srgbClr val="000000"/>
                          </a:solidFill>
                          <a:effectLst/>
                          <a:latin typeface="Calibri" panose="020F0502020204030204" pitchFamily="34" charset="0"/>
                        </a:rPr>
                        <a:t>B</a:t>
                      </a:r>
                    </a:p>
                  </a:txBody>
                  <a:tcPr marL="8984" marR="8984" marT="89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A3DE"/>
                    </a:solidFill>
                  </a:tcPr>
                </a:tc>
                <a:tc>
                  <a:txBody>
                    <a:bodyPr/>
                    <a:lstStyle/>
                    <a:p>
                      <a:pPr algn="ctr" fontAlgn="ctr"/>
                      <a:r>
                        <a:rPr lang="en-US" sz="1000" b="0" i="0" u="none" strike="noStrike" dirty="0">
                          <a:solidFill>
                            <a:srgbClr val="000000"/>
                          </a:solidFill>
                          <a:effectLst/>
                          <a:latin typeface="Calibri" panose="020F0502020204030204" pitchFamily="34" charset="0"/>
                        </a:rPr>
                        <a:t>45 (22%)</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$174,583 </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0.35</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Calibri" panose="020F0502020204030204" pitchFamily="34" charset="0"/>
                        </a:rPr>
                        <a:t>0.8%</a:t>
                      </a:r>
                    </a:p>
                  </a:txBody>
                  <a:tcPr marL="8984" marR="8984" marT="89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74%</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5.28</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72%</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6%</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0.54</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0.1%</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4%</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3%</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29030427"/>
                  </a:ext>
                </a:extLst>
              </a:tr>
              <a:tr h="299156">
                <a:tc>
                  <a:txBody>
                    <a:bodyPr/>
                    <a:lstStyle/>
                    <a:p>
                      <a:pPr algn="ctr" fontAlgn="b"/>
                      <a:r>
                        <a:rPr lang="en-US" sz="1200" b="1" i="0" u="none" strike="noStrike" dirty="0">
                          <a:solidFill>
                            <a:srgbClr val="000000"/>
                          </a:solidFill>
                          <a:effectLst/>
                          <a:latin typeface="Calibri" panose="020F0502020204030204" pitchFamily="34" charset="0"/>
                        </a:rPr>
                        <a:t>C</a:t>
                      </a:r>
                    </a:p>
                  </a:txBody>
                  <a:tcPr marL="8984" marR="8984" marT="89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C0EB"/>
                    </a:solidFill>
                  </a:tcPr>
                </a:tc>
                <a:tc>
                  <a:txBody>
                    <a:bodyPr/>
                    <a:lstStyle/>
                    <a:p>
                      <a:pPr algn="ctr" fontAlgn="ctr"/>
                      <a:r>
                        <a:rPr lang="en-US" sz="1000" b="0" i="0" u="none" strike="noStrike" dirty="0">
                          <a:solidFill>
                            <a:srgbClr val="000000"/>
                          </a:solidFill>
                          <a:effectLst/>
                          <a:latin typeface="Calibri" panose="020F0502020204030204" pitchFamily="34" charset="0"/>
                        </a:rPr>
                        <a:t>39 (19%)</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$173,897 </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0.5</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Calibri" panose="020F0502020204030204" pitchFamily="34" charset="0"/>
                        </a:rPr>
                        <a:t>2.1%</a:t>
                      </a:r>
                    </a:p>
                  </a:txBody>
                  <a:tcPr marL="8984" marR="8984" marT="89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67%</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3.48</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36%</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7%</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5.69</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0.2%</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4%</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3%</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83800159"/>
                  </a:ext>
                </a:extLst>
              </a:tr>
              <a:tr h="299156">
                <a:tc>
                  <a:txBody>
                    <a:bodyPr/>
                    <a:lstStyle/>
                    <a:p>
                      <a:pPr algn="ctr" fontAlgn="b"/>
                      <a:r>
                        <a:rPr lang="en-US" sz="1200" b="1" i="0" u="none" strike="noStrike" dirty="0">
                          <a:solidFill>
                            <a:srgbClr val="000000"/>
                          </a:solidFill>
                          <a:effectLst/>
                          <a:latin typeface="Calibri" panose="020F0502020204030204" pitchFamily="34" charset="0"/>
                        </a:rPr>
                        <a:t>D</a:t>
                      </a:r>
                    </a:p>
                  </a:txBody>
                  <a:tcPr marL="8984" marR="8984" marT="89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4BF"/>
                    </a:solidFill>
                  </a:tcPr>
                </a:tc>
                <a:tc>
                  <a:txBody>
                    <a:bodyPr/>
                    <a:lstStyle/>
                    <a:p>
                      <a:pPr algn="ctr" fontAlgn="ctr"/>
                      <a:r>
                        <a:rPr lang="en-US" sz="1000" b="0" i="0" u="none" strike="noStrike" dirty="0">
                          <a:solidFill>
                            <a:srgbClr val="000000"/>
                          </a:solidFill>
                          <a:effectLst/>
                          <a:latin typeface="Calibri" panose="020F0502020204030204" pitchFamily="34" charset="0"/>
                        </a:rPr>
                        <a:t>11 (5%)</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$189,609 </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0.63</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Calibri" panose="020F0502020204030204" pitchFamily="34" charset="0"/>
                        </a:rPr>
                        <a:t>9.5%</a:t>
                      </a:r>
                    </a:p>
                  </a:txBody>
                  <a:tcPr marL="8984" marR="8984" marT="89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42%</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41%</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15.23</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48%</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12%</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0.48</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0.5%</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6%</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6%</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67055438"/>
                  </a:ext>
                </a:extLst>
              </a:tr>
              <a:tr h="299156">
                <a:tc>
                  <a:txBody>
                    <a:bodyPr/>
                    <a:lstStyle/>
                    <a:p>
                      <a:pPr algn="ctr" fontAlgn="b"/>
                      <a:r>
                        <a:rPr lang="en-US" sz="1200" b="1" i="0" u="none" strike="noStrike" dirty="0">
                          <a:solidFill>
                            <a:srgbClr val="000000"/>
                          </a:solidFill>
                          <a:effectLst/>
                          <a:latin typeface="Calibri" panose="020F0502020204030204" pitchFamily="34" charset="0"/>
                        </a:rPr>
                        <a:t>E</a:t>
                      </a:r>
                    </a:p>
                  </a:txBody>
                  <a:tcPr marL="8984" marR="8984" marT="89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DE3C"/>
                    </a:solidFill>
                  </a:tcPr>
                </a:tc>
                <a:tc>
                  <a:txBody>
                    <a:bodyPr/>
                    <a:lstStyle/>
                    <a:p>
                      <a:pPr algn="ctr" fontAlgn="ctr"/>
                      <a:r>
                        <a:rPr lang="en-US" sz="1000" b="0" i="0" u="none" strike="noStrike" dirty="0">
                          <a:solidFill>
                            <a:srgbClr val="000000"/>
                          </a:solidFill>
                          <a:effectLst/>
                          <a:latin typeface="Calibri" panose="020F0502020204030204" pitchFamily="34" charset="0"/>
                        </a:rPr>
                        <a:t>6 (3%)</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$120,967 </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0.68</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14.8%</a:t>
                      </a:r>
                    </a:p>
                  </a:txBody>
                  <a:tcPr marL="8984" marR="8984" marT="89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21%</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3%</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23.47</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23%</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53%</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0.01</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1.1%</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14%</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5611384"/>
                  </a:ext>
                </a:extLst>
              </a:tr>
              <a:tr h="299156">
                <a:tc>
                  <a:txBody>
                    <a:bodyPr/>
                    <a:lstStyle/>
                    <a:p>
                      <a:pPr algn="ctr" fontAlgn="b"/>
                      <a:r>
                        <a:rPr lang="en-US" sz="1200" b="1" i="0" u="none" strike="noStrike" dirty="0">
                          <a:solidFill>
                            <a:srgbClr val="000000"/>
                          </a:solidFill>
                          <a:effectLst/>
                          <a:latin typeface="Calibri" panose="020F0502020204030204" pitchFamily="34" charset="0"/>
                        </a:rPr>
                        <a:t>F</a:t>
                      </a:r>
                    </a:p>
                  </a:txBody>
                  <a:tcPr marL="8984" marR="8984" marT="89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AB6"/>
                    </a:solidFill>
                  </a:tcPr>
                </a:tc>
                <a:tc>
                  <a:txBody>
                    <a:bodyPr/>
                    <a:lstStyle/>
                    <a:p>
                      <a:pPr algn="ctr" fontAlgn="ctr"/>
                      <a:r>
                        <a:rPr lang="en-US" sz="1000" b="0" i="0" u="none" strike="noStrike" dirty="0">
                          <a:solidFill>
                            <a:srgbClr val="000000"/>
                          </a:solidFill>
                          <a:effectLst/>
                          <a:latin typeface="Calibri" panose="020F0502020204030204" pitchFamily="34" charset="0"/>
                        </a:rPr>
                        <a:t>26 (13%)</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$113,040 </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0.51</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Calibri" panose="020F0502020204030204" pitchFamily="34" charset="0"/>
                        </a:rPr>
                        <a:t>6.5%</a:t>
                      </a:r>
                    </a:p>
                  </a:txBody>
                  <a:tcPr marL="8984" marR="8984" marT="89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56%</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4%</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11.24</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51%</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16%</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0.14</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0.4%</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8%</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4%</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19242458"/>
                  </a:ext>
                </a:extLst>
              </a:tr>
              <a:tr h="299156">
                <a:tc>
                  <a:txBody>
                    <a:bodyPr/>
                    <a:lstStyle/>
                    <a:p>
                      <a:pPr algn="ctr" fontAlgn="b"/>
                      <a:r>
                        <a:rPr lang="en-US" sz="1200" b="1" i="0" u="none" strike="noStrike" dirty="0">
                          <a:solidFill>
                            <a:srgbClr val="000000"/>
                          </a:solidFill>
                          <a:effectLst/>
                          <a:latin typeface="Calibri" panose="020F0502020204030204" pitchFamily="34" charset="0"/>
                        </a:rPr>
                        <a:t>G</a:t>
                      </a:r>
                    </a:p>
                  </a:txBody>
                  <a:tcPr marL="8984" marR="8984" marT="89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68F"/>
                    </a:solidFill>
                  </a:tcPr>
                </a:tc>
                <a:tc>
                  <a:txBody>
                    <a:bodyPr/>
                    <a:lstStyle/>
                    <a:p>
                      <a:pPr algn="ctr" fontAlgn="ctr"/>
                      <a:r>
                        <a:rPr lang="en-US" sz="1000" b="0" i="0" u="none" strike="noStrike">
                          <a:solidFill>
                            <a:srgbClr val="000000"/>
                          </a:solidFill>
                          <a:effectLst/>
                          <a:latin typeface="Calibri" panose="020F0502020204030204" pitchFamily="34" charset="0"/>
                        </a:rPr>
                        <a:t>9 (4%)</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$91,768 </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0.52</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Calibri" panose="020F0502020204030204" pitchFamily="34" charset="0"/>
                        </a:rPr>
                        <a:t>4.7%</a:t>
                      </a:r>
                    </a:p>
                  </a:txBody>
                  <a:tcPr marL="8984" marR="8984" marT="89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37%</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81%</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27.78</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36%</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0.13</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0.0%</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13%</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8%</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47560009"/>
                  </a:ext>
                </a:extLst>
              </a:tr>
              <a:tr h="299156">
                <a:tc>
                  <a:txBody>
                    <a:bodyPr/>
                    <a:lstStyle/>
                    <a:p>
                      <a:pPr algn="ctr" fontAlgn="b"/>
                      <a:r>
                        <a:rPr lang="en-US" sz="1200" b="1" i="0" u="none" strike="noStrike" dirty="0">
                          <a:solidFill>
                            <a:srgbClr val="000000"/>
                          </a:solidFill>
                          <a:effectLst/>
                          <a:latin typeface="Calibri" panose="020F0502020204030204" pitchFamily="34" charset="0"/>
                        </a:rPr>
                        <a:t>H</a:t>
                      </a:r>
                    </a:p>
                  </a:txBody>
                  <a:tcPr marL="8984" marR="8984" marT="89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AC77"/>
                    </a:solidFill>
                  </a:tcPr>
                </a:tc>
                <a:tc>
                  <a:txBody>
                    <a:bodyPr/>
                    <a:lstStyle/>
                    <a:p>
                      <a:pPr algn="ctr" fontAlgn="ctr"/>
                      <a:r>
                        <a:rPr lang="en-US" sz="1000" b="0" i="0" u="none" strike="noStrike">
                          <a:solidFill>
                            <a:srgbClr val="000000"/>
                          </a:solidFill>
                          <a:effectLst/>
                          <a:latin typeface="Calibri" panose="020F0502020204030204" pitchFamily="34" charset="0"/>
                        </a:rPr>
                        <a:t>19 (9%)</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$73,778 </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0.77</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Calibri" panose="020F0502020204030204" pitchFamily="34" charset="0"/>
                        </a:rPr>
                        <a:t>10.7%</a:t>
                      </a:r>
                    </a:p>
                  </a:txBody>
                  <a:tcPr marL="8984" marR="8984" marT="89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40%</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9%</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19.06</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57%</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27%</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0.01</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0.0%</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18%</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7%</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38485070"/>
                  </a:ext>
                </a:extLst>
              </a:tr>
              <a:tr h="299156">
                <a:tc>
                  <a:txBody>
                    <a:bodyPr/>
                    <a:lstStyle/>
                    <a:p>
                      <a:pPr algn="ctr" fontAlgn="ctr"/>
                      <a:r>
                        <a:rPr lang="en-US" sz="1050" b="1" i="0" u="none" strike="noStrike">
                          <a:solidFill>
                            <a:srgbClr val="000000"/>
                          </a:solidFill>
                          <a:effectLst/>
                          <a:latin typeface="Calibri" panose="020F0502020204030204" pitchFamily="34" charset="0"/>
                        </a:rPr>
                        <a:t>County</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1" i="0" u="none" strike="noStrike">
                          <a:solidFill>
                            <a:srgbClr val="000000"/>
                          </a:solidFill>
                          <a:effectLst/>
                          <a:latin typeface="Calibri" panose="020F0502020204030204" pitchFamily="34" charset="0"/>
                        </a:rPr>
                        <a:t>208</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1" i="0" u="none" strike="noStrike">
                          <a:solidFill>
                            <a:srgbClr val="000000"/>
                          </a:solidFill>
                          <a:effectLst/>
                          <a:latin typeface="Calibri" panose="020F0502020204030204" pitchFamily="34" charset="0"/>
                        </a:rPr>
                        <a:t>$180,195 </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1" i="0" u="none" strike="noStrike" dirty="0">
                          <a:solidFill>
                            <a:srgbClr val="000000"/>
                          </a:solidFill>
                          <a:effectLst/>
                          <a:latin typeface="Calibri" panose="020F0502020204030204" pitchFamily="34" charset="0"/>
                        </a:rPr>
                        <a:t>0.49</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1" i="0" u="none" strike="noStrike" dirty="0">
                          <a:solidFill>
                            <a:srgbClr val="000000"/>
                          </a:solidFill>
                          <a:effectLst/>
                          <a:latin typeface="Calibri" panose="020F0502020204030204" pitchFamily="34" charset="0"/>
                        </a:rPr>
                        <a:t>4%</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1" i="0" u="none" strike="noStrike">
                          <a:solidFill>
                            <a:srgbClr val="000000"/>
                          </a:solidFill>
                          <a:effectLst/>
                          <a:latin typeface="Calibri" panose="020F0502020204030204" pitchFamily="34" charset="0"/>
                        </a:rPr>
                        <a:t>64%</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1" i="0" u="none" strike="noStrike">
                          <a:solidFill>
                            <a:srgbClr val="000000"/>
                          </a:solidFill>
                          <a:effectLst/>
                          <a:latin typeface="Calibri" panose="020F0502020204030204" pitchFamily="34" charset="0"/>
                        </a:rPr>
                        <a:t>8%</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1" i="0" u="none" strike="noStrike">
                          <a:solidFill>
                            <a:srgbClr val="000000"/>
                          </a:solidFill>
                          <a:effectLst/>
                          <a:latin typeface="Calibri" panose="020F0502020204030204" pitchFamily="34" charset="0"/>
                        </a:rPr>
                        <a:t>7.96</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1" i="0" u="none" strike="noStrike" dirty="0">
                          <a:solidFill>
                            <a:srgbClr val="000000"/>
                          </a:solidFill>
                          <a:effectLst/>
                          <a:latin typeface="Calibri" panose="020F0502020204030204" pitchFamily="34" charset="0"/>
                        </a:rPr>
                        <a:t>53%</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1" i="0" u="none" strike="noStrike" dirty="0">
                          <a:solidFill>
                            <a:srgbClr val="000000"/>
                          </a:solidFill>
                          <a:effectLst/>
                          <a:latin typeface="Calibri" panose="020F0502020204030204" pitchFamily="34" charset="0"/>
                        </a:rPr>
                        <a:t>11%</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1" i="0" u="none" strike="noStrike" dirty="0">
                          <a:solidFill>
                            <a:srgbClr val="000000"/>
                          </a:solidFill>
                          <a:effectLst/>
                          <a:latin typeface="Calibri" panose="020F0502020204030204" pitchFamily="34" charset="0"/>
                        </a:rPr>
                        <a:t>5.21</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1" i="0" u="none" strike="noStrike" dirty="0">
                          <a:solidFill>
                            <a:srgbClr val="000000"/>
                          </a:solidFill>
                          <a:effectLst/>
                          <a:latin typeface="Calibri" panose="020F0502020204030204" pitchFamily="34" charset="0"/>
                        </a:rPr>
                        <a:t>0.6%</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1" i="0" u="none" strike="noStrike" dirty="0">
                          <a:solidFill>
                            <a:srgbClr val="000000"/>
                          </a:solidFill>
                          <a:effectLst/>
                          <a:latin typeface="Calibri" panose="020F0502020204030204" pitchFamily="34" charset="0"/>
                        </a:rPr>
                        <a:t>6%</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1" i="0" u="none" strike="noStrike" dirty="0">
                          <a:solidFill>
                            <a:srgbClr val="000000"/>
                          </a:solidFill>
                          <a:effectLst/>
                          <a:latin typeface="Calibri" panose="020F0502020204030204" pitchFamily="34" charset="0"/>
                        </a:rPr>
                        <a:t>4%</a:t>
                      </a:r>
                    </a:p>
                  </a:txBody>
                  <a:tcPr marL="8984" marR="8984" marT="8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3126886172"/>
                  </a:ext>
                </a:extLst>
              </a:tr>
            </a:tbl>
          </a:graphicData>
        </a:graphic>
      </p:graphicFrame>
    </p:spTree>
    <p:extLst>
      <p:ext uri="{BB962C8B-B14F-4D97-AF65-F5344CB8AC3E}">
        <p14:creationId xmlns:p14="http://schemas.microsoft.com/office/powerpoint/2010/main" val="3410674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914401"/>
            <a:ext cx="9143997" cy="5943597"/>
          </a:xfrm>
          <a:prstGeom prst="rect">
            <a:avLst/>
          </a:prstGeom>
        </p:spPr>
      </p:pic>
      <p:sp>
        <p:nvSpPr>
          <p:cNvPr id="11" name="Title 10">
            <a:extLst>
              <a:ext uri="{FF2B5EF4-FFF2-40B4-BE49-F238E27FC236}">
                <a16:creationId xmlns:a16="http://schemas.microsoft.com/office/drawing/2014/main" xmlns="" id="{810B1F84-95C3-4224-9642-A26E34CFBFE8}"/>
              </a:ext>
            </a:extLst>
          </p:cNvPr>
          <p:cNvSpPr>
            <a:spLocks noGrp="1"/>
          </p:cNvSpPr>
          <p:nvPr>
            <p:ph type="title"/>
          </p:nvPr>
        </p:nvSpPr>
        <p:spPr/>
        <p:txBody>
          <a:bodyPr/>
          <a:lstStyle/>
          <a:p>
            <a:r>
              <a:rPr lang="en-US" sz="3200" dirty="0"/>
              <a:t>Northampton Low Electricity Usage</a:t>
            </a:r>
            <a:endParaRPr lang="en-US" dirty="0"/>
          </a:p>
        </p:txBody>
      </p:sp>
    </p:spTree>
    <p:extLst>
      <p:ext uri="{BB962C8B-B14F-4D97-AF65-F5344CB8AC3E}">
        <p14:creationId xmlns:p14="http://schemas.microsoft.com/office/powerpoint/2010/main" val="1015660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079EFB2-CE54-4D5D-8A67-DAFCA7C7F663}"/>
              </a:ext>
            </a:extLst>
          </p:cNvPr>
          <p:cNvSpPr>
            <a:spLocks noGrp="1"/>
          </p:cNvSpPr>
          <p:nvPr>
            <p:ph type="title"/>
          </p:nvPr>
        </p:nvSpPr>
        <p:spPr>
          <a:xfrm>
            <a:off x="261079" y="46038"/>
            <a:ext cx="8882921" cy="563562"/>
          </a:xfrm>
        </p:spPr>
        <p:txBody>
          <a:bodyPr/>
          <a:lstStyle/>
          <a:p>
            <a:r>
              <a:rPr lang="en-US" sz="2800" dirty="0"/>
              <a:t>Northampton Locally Identified Problem Properties</a:t>
            </a:r>
          </a:p>
        </p:txBody>
      </p:sp>
      <p:pic>
        <p:nvPicPr>
          <p:cNvPr id="6" name="Picture 5">
            <a:extLst>
              <a:ext uri="{FF2B5EF4-FFF2-40B4-BE49-F238E27FC236}">
                <a16:creationId xmlns:a16="http://schemas.microsoft.com/office/drawing/2014/main" xmlns="" id="{E59D87A1-4C16-4F15-9CC9-60A3FA324F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00"/>
            <a:ext cx="9144000" cy="5943600"/>
          </a:xfrm>
          <a:prstGeom prst="rect">
            <a:avLst/>
          </a:prstGeom>
        </p:spPr>
      </p:pic>
    </p:spTree>
    <p:extLst>
      <p:ext uri="{BB962C8B-B14F-4D97-AF65-F5344CB8AC3E}">
        <p14:creationId xmlns:p14="http://schemas.microsoft.com/office/powerpoint/2010/main" val="666450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533400" y="762000"/>
            <a:ext cx="8141368" cy="4667444"/>
          </a:xfrm>
          <a:prstGeom prst="rect">
            <a:avLst/>
          </a:prstGeom>
        </p:spPr>
      </p:pic>
      <p:sp>
        <p:nvSpPr>
          <p:cNvPr id="4" name="Slide Number Placeholder 3"/>
          <p:cNvSpPr>
            <a:spLocks noGrp="1"/>
          </p:cNvSpPr>
          <p:nvPr>
            <p:ph type="sldNum" sz="quarter" idx="11"/>
          </p:nvPr>
        </p:nvSpPr>
        <p:spPr/>
        <p:txBody>
          <a:bodyPr/>
          <a:lstStyle/>
          <a:p>
            <a:fld id="{EACC54E1-A52E-4C61-81A7-DBFAC5207845}" type="slidenum">
              <a:rPr lang="en-US" smtClean="0"/>
              <a:t>4</a:t>
            </a:fld>
            <a:endParaRPr lang="en-US"/>
          </a:p>
        </p:txBody>
      </p:sp>
    </p:spTree>
    <p:extLst>
      <p:ext uri="{BB962C8B-B14F-4D97-AF65-F5344CB8AC3E}">
        <p14:creationId xmlns:p14="http://schemas.microsoft.com/office/powerpoint/2010/main" val="599843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xmlns="" id="{B8CFCC49-AD86-452F-BD04-59BA7E04408B}"/>
              </a:ext>
            </a:extLst>
          </p:cNvPr>
          <p:cNvSpPr>
            <a:spLocks noGrp="1"/>
          </p:cNvSpPr>
          <p:nvPr>
            <p:ph type="title"/>
          </p:nvPr>
        </p:nvSpPr>
        <p:spPr>
          <a:xfrm>
            <a:off x="381000" y="46038"/>
            <a:ext cx="8229600" cy="563562"/>
          </a:xfrm>
        </p:spPr>
        <p:txBody>
          <a:bodyPr/>
          <a:lstStyle/>
          <a:p>
            <a:r>
              <a:rPr lang="en-US" sz="2800" dirty="0"/>
              <a:t>Northampton Locally Identified Problem Properties</a:t>
            </a:r>
          </a:p>
        </p:txBody>
      </p:sp>
      <p:graphicFrame>
        <p:nvGraphicFramePr>
          <p:cNvPr id="3" name="Table 2">
            <a:extLst>
              <a:ext uri="{FF2B5EF4-FFF2-40B4-BE49-F238E27FC236}">
                <a16:creationId xmlns:a16="http://schemas.microsoft.com/office/drawing/2014/main" xmlns="" id="{237FB6CD-3655-4CF3-8BE6-D502479D0B9F}"/>
              </a:ext>
            </a:extLst>
          </p:cNvPr>
          <p:cNvGraphicFramePr>
            <a:graphicFrameLocks noGrp="1"/>
          </p:cNvGraphicFramePr>
          <p:nvPr/>
        </p:nvGraphicFramePr>
        <p:xfrm>
          <a:off x="4419600" y="1447800"/>
          <a:ext cx="4534393" cy="3200402"/>
        </p:xfrm>
        <a:graphic>
          <a:graphicData uri="http://schemas.openxmlformats.org/drawingml/2006/table">
            <a:tbl>
              <a:tblPr firstRow="1" firstCol="1" bandRow="1"/>
              <a:tblGrid>
                <a:gridCol w="1207134">
                  <a:extLst>
                    <a:ext uri="{9D8B030D-6E8A-4147-A177-3AD203B41FA5}">
                      <a16:colId xmlns:a16="http://schemas.microsoft.com/office/drawing/2014/main" xmlns="" val="1015629405"/>
                    </a:ext>
                  </a:extLst>
                </a:gridCol>
                <a:gridCol w="1539478">
                  <a:extLst>
                    <a:ext uri="{9D8B030D-6E8A-4147-A177-3AD203B41FA5}">
                      <a16:colId xmlns:a16="http://schemas.microsoft.com/office/drawing/2014/main" xmlns="" val="1298266449"/>
                    </a:ext>
                  </a:extLst>
                </a:gridCol>
                <a:gridCol w="1787781">
                  <a:extLst>
                    <a:ext uri="{9D8B030D-6E8A-4147-A177-3AD203B41FA5}">
                      <a16:colId xmlns:a16="http://schemas.microsoft.com/office/drawing/2014/main" xmlns="" val="2602829553"/>
                    </a:ext>
                  </a:extLst>
                </a:gridCol>
              </a:tblGrid>
              <a:tr h="504001">
                <a:tc>
                  <a:txBody>
                    <a:bodyPr/>
                    <a:lstStyle/>
                    <a:p>
                      <a:pPr marL="0" marR="0" algn="ctr">
                        <a:spcBef>
                          <a:spcPts val="0"/>
                        </a:spcBef>
                        <a:spcAft>
                          <a:spcPts val="0"/>
                        </a:spcAft>
                      </a:pPr>
                      <a:r>
                        <a:rPr lang="en-US" sz="1200" b="1" dirty="0">
                          <a:effectLst/>
                          <a:latin typeface="Calibri" panose="020F0502020204030204" pitchFamily="34" charset="0"/>
                          <a:ea typeface="Calibri" panose="020F0502020204030204" pitchFamily="34" charset="0"/>
                        </a:rPr>
                        <a:t>Market Type</a:t>
                      </a:r>
                      <a:endParaRPr lang="en-US" sz="12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effectLst/>
                          <a:latin typeface="Calibri" panose="020F0502020204030204" pitchFamily="34" charset="0"/>
                          <a:ea typeface="Calibri" panose="020F0502020204030204" pitchFamily="34" charset="0"/>
                        </a:rPr>
                        <a:t>Problem Properties </a:t>
                      </a:r>
                      <a:br>
                        <a:rPr lang="en-US" sz="1200" b="1" dirty="0">
                          <a:effectLst/>
                          <a:latin typeface="Calibri" panose="020F0502020204030204" pitchFamily="34" charset="0"/>
                          <a:ea typeface="Calibri" panose="020F0502020204030204" pitchFamily="34" charset="0"/>
                        </a:rPr>
                      </a:br>
                      <a:r>
                        <a:rPr lang="en-US" sz="1200" b="1" dirty="0">
                          <a:effectLst/>
                          <a:latin typeface="Calibri" panose="020F0502020204030204" pitchFamily="34" charset="0"/>
                          <a:ea typeface="Calibri" panose="020F0502020204030204" pitchFamily="34" charset="0"/>
                        </a:rPr>
                        <a:t>(Total)</a:t>
                      </a:r>
                      <a:endParaRPr lang="en-US" sz="12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effectLst/>
                          <a:latin typeface="Calibri" panose="020F0502020204030204" pitchFamily="34" charset="0"/>
                          <a:ea typeface="Calibri" panose="020F0502020204030204" pitchFamily="34" charset="0"/>
                        </a:rPr>
                        <a:t>Certified Blight </a:t>
                      </a:r>
                      <a:br>
                        <a:rPr lang="en-US" sz="1200" b="1">
                          <a:effectLst/>
                          <a:latin typeface="Calibri" panose="020F0502020204030204" pitchFamily="34" charset="0"/>
                          <a:ea typeface="Calibri" panose="020F0502020204030204" pitchFamily="34" charset="0"/>
                        </a:rPr>
                      </a:br>
                      <a:r>
                        <a:rPr lang="en-US" sz="1200" b="1">
                          <a:effectLst/>
                          <a:latin typeface="Calibri" panose="020F0502020204030204" pitchFamily="34" charset="0"/>
                          <a:ea typeface="Calibri" panose="020F0502020204030204" pitchFamily="34" charset="0"/>
                        </a:rPr>
                        <a:t>(Bethlehem &amp; Easton) </a:t>
                      </a:r>
                      <a:endParaRPr lang="en-US" sz="12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40083210"/>
                  </a:ext>
                </a:extLst>
              </a:tr>
              <a:tr h="252000">
                <a:tc>
                  <a:txBody>
                    <a:bodyPr/>
                    <a:lstStyle/>
                    <a:p>
                      <a:pPr marL="0" marR="0" algn="ctr">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rPr>
                        <a:t>A</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AAE6"/>
                    </a:solidFill>
                  </a:tcPr>
                </a:tc>
                <a:tc>
                  <a:txBody>
                    <a:bodyPr/>
                    <a:lstStyle/>
                    <a:p>
                      <a:pPr marL="0" marR="0" algn="ctr">
                        <a:spcBef>
                          <a:spcPts val="0"/>
                        </a:spcBef>
                        <a:spcAft>
                          <a:spcPts val="0"/>
                        </a:spcAft>
                      </a:pPr>
                      <a:r>
                        <a:rPr lang="en-US" sz="1200" dirty="0">
                          <a:effectLst/>
                          <a:latin typeface="Calibri" panose="020F0502020204030204" pitchFamily="34" charset="0"/>
                          <a:ea typeface="Calibri" panose="020F0502020204030204" pitchFamily="34" charset="0"/>
                        </a:rPr>
                        <a:t>8 (7%)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alibri" panose="020F0502020204030204" pitchFamily="34" charset="0"/>
                          <a:ea typeface="Calibri" panose="020F0502020204030204" pitchFamily="34" charset="0"/>
                        </a:rPr>
                        <a:t>0 (0%)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11144054"/>
                  </a:ext>
                </a:extLst>
              </a:tr>
              <a:tr h="252000">
                <a:tc>
                  <a:txBody>
                    <a:bodyPr/>
                    <a:lstStyle/>
                    <a:p>
                      <a:pPr marL="0" marR="0" algn="ctr">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rPr>
                        <a:t>B</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DA3DE"/>
                    </a:solidFill>
                  </a:tcPr>
                </a:tc>
                <a:tc>
                  <a:txBody>
                    <a:bodyPr/>
                    <a:lstStyle/>
                    <a:p>
                      <a:pPr marL="0" marR="0" algn="ctr">
                        <a:spcBef>
                          <a:spcPts val="0"/>
                        </a:spcBef>
                        <a:spcAft>
                          <a:spcPts val="0"/>
                        </a:spcAft>
                      </a:pPr>
                      <a:r>
                        <a:rPr lang="en-US" sz="1200" dirty="0">
                          <a:effectLst/>
                          <a:latin typeface="Calibri" panose="020F0502020204030204" pitchFamily="34" charset="0"/>
                          <a:ea typeface="Calibri" panose="020F0502020204030204" pitchFamily="34" charset="0"/>
                        </a:rPr>
                        <a:t>7 (6%)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alibri" panose="020F0502020204030204" pitchFamily="34" charset="0"/>
                          <a:ea typeface="Calibri" panose="020F0502020204030204" pitchFamily="34" charset="0"/>
                        </a:rPr>
                        <a:t>1 (3%)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15120782"/>
                  </a:ext>
                </a:extLst>
              </a:tr>
              <a:tr h="252000">
                <a:tc>
                  <a:txBody>
                    <a:bodyPr/>
                    <a:lstStyle/>
                    <a:p>
                      <a:pPr marL="0" marR="0" algn="ctr">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rPr>
                        <a:t>C</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2C0EB"/>
                    </a:solidFill>
                  </a:tcPr>
                </a:tc>
                <a:tc>
                  <a:txBody>
                    <a:bodyPr/>
                    <a:lstStyle/>
                    <a:p>
                      <a:pPr marL="0" marR="0" algn="ctr">
                        <a:spcBef>
                          <a:spcPts val="0"/>
                        </a:spcBef>
                        <a:spcAft>
                          <a:spcPts val="0"/>
                        </a:spcAft>
                      </a:pPr>
                      <a:r>
                        <a:rPr lang="en-US" sz="1200" dirty="0">
                          <a:effectLst/>
                          <a:latin typeface="Calibri" panose="020F0502020204030204" pitchFamily="34" charset="0"/>
                          <a:ea typeface="Calibri" panose="020F0502020204030204" pitchFamily="34" charset="0"/>
                        </a:rPr>
                        <a:t>10 (9%)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alibri" panose="020F0502020204030204" pitchFamily="34" charset="0"/>
                          <a:ea typeface="Calibri" panose="020F0502020204030204" pitchFamily="34" charset="0"/>
                        </a:rPr>
                        <a:t>0 (0%)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03476095"/>
                  </a:ext>
                </a:extLst>
              </a:tr>
              <a:tr h="252000">
                <a:tc>
                  <a:txBody>
                    <a:bodyPr/>
                    <a:lstStyle/>
                    <a:p>
                      <a:pPr marL="0" marR="0" algn="ctr">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rPr>
                        <a:t>D</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4BF"/>
                    </a:solidFill>
                  </a:tcPr>
                </a:tc>
                <a:tc>
                  <a:txBody>
                    <a:bodyPr/>
                    <a:lstStyle/>
                    <a:p>
                      <a:pPr marL="0" marR="0" algn="ctr">
                        <a:spcBef>
                          <a:spcPts val="0"/>
                        </a:spcBef>
                        <a:spcAft>
                          <a:spcPts val="0"/>
                        </a:spcAft>
                      </a:pPr>
                      <a:r>
                        <a:rPr lang="en-US" sz="1200" dirty="0">
                          <a:effectLst/>
                          <a:latin typeface="Calibri" panose="020F0502020204030204" pitchFamily="34" charset="0"/>
                          <a:ea typeface="Calibri" panose="020F0502020204030204" pitchFamily="34" charset="0"/>
                        </a:rPr>
                        <a:t>4 (4%)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alibri" panose="020F0502020204030204" pitchFamily="34" charset="0"/>
                          <a:ea typeface="Calibri" panose="020F0502020204030204" pitchFamily="34" charset="0"/>
                        </a:rPr>
                        <a:t>0 (0%)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24873578"/>
                  </a:ext>
                </a:extLst>
              </a:tr>
              <a:tr h="252000">
                <a:tc>
                  <a:txBody>
                    <a:bodyPr/>
                    <a:lstStyle/>
                    <a:p>
                      <a:pPr marL="0" marR="0" algn="ctr">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rPr>
                        <a:t>E</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DE3C"/>
                    </a:solidFill>
                  </a:tcPr>
                </a:tc>
                <a:tc>
                  <a:txBody>
                    <a:bodyPr/>
                    <a:lstStyle/>
                    <a:p>
                      <a:pPr marL="0" marR="0" algn="ctr">
                        <a:spcBef>
                          <a:spcPts val="0"/>
                        </a:spcBef>
                        <a:spcAft>
                          <a:spcPts val="0"/>
                        </a:spcAft>
                      </a:pPr>
                      <a:r>
                        <a:rPr lang="en-US" sz="1200" dirty="0">
                          <a:effectLst/>
                          <a:latin typeface="Calibri" panose="020F0502020204030204" pitchFamily="34" charset="0"/>
                          <a:ea typeface="Calibri" panose="020F0502020204030204" pitchFamily="34" charset="0"/>
                        </a:rPr>
                        <a:t>10 (9%)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alibri" panose="020F0502020204030204" pitchFamily="34" charset="0"/>
                          <a:ea typeface="Calibri" panose="020F0502020204030204" pitchFamily="34" charset="0"/>
                        </a:rPr>
                        <a:t>3 (9%)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11066028"/>
                  </a:ext>
                </a:extLst>
              </a:tr>
              <a:tr h="252000">
                <a:tc>
                  <a:txBody>
                    <a:bodyPr/>
                    <a:lstStyle/>
                    <a:p>
                      <a:pPr marL="0" marR="0" algn="ctr">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rPr>
                        <a:t>F</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B6"/>
                    </a:solidFill>
                  </a:tcPr>
                </a:tc>
                <a:tc>
                  <a:txBody>
                    <a:bodyPr/>
                    <a:lstStyle/>
                    <a:p>
                      <a:pPr marL="0" marR="0" algn="ctr">
                        <a:spcBef>
                          <a:spcPts val="0"/>
                        </a:spcBef>
                        <a:spcAft>
                          <a:spcPts val="0"/>
                        </a:spcAft>
                      </a:pPr>
                      <a:r>
                        <a:rPr lang="en-US" sz="1200" dirty="0">
                          <a:effectLst/>
                          <a:latin typeface="Calibri" panose="020F0502020204030204" pitchFamily="34" charset="0"/>
                          <a:ea typeface="Calibri" panose="020F0502020204030204" pitchFamily="34" charset="0"/>
                        </a:rPr>
                        <a:t>22 (20%)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alibri" panose="020F0502020204030204" pitchFamily="34" charset="0"/>
                          <a:ea typeface="Calibri" panose="020F0502020204030204" pitchFamily="34" charset="0"/>
                        </a:rPr>
                        <a:t>5 (14%)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48015653"/>
                  </a:ext>
                </a:extLst>
              </a:tr>
              <a:tr h="252000">
                <a:tc>
                  <a:txBody>
                    <a:bodyPr/>
                    <a:lstStyle/>
                    <a:p>
                      <a:pPr marL="0" marR="0" algn="ctr">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rPr>
                        <a:t>G</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68F"/>
                    </a:solidFill>
                  </a:tcPr>
                </a:tc>
                <a:tc>
                  <a:txBody>
                    <a:bodyPr/>
                    <a:lstStyle/>
                    <a:p>
                      <a:pPr marL="0" marR="0" algn="ctr">
                        <a:spcBef>
                          <a:spcPts val="0"/>
                        </a:spcBef>
                        <a:spcAft>
                          <a:spcPts val="0"/>
                        </a:spcAft>
                      </a:pPr>
                      <a:r>
                        <a:rPr lang="en-US" sz="1200" dirty="0">
                          <a:effectLst/>
                          <a:latin typeface="Calibri" panose="020F0502020204030204" pitchFamily="34" charset="0"/>
                          <a:ea typeface="Calibri" panose="020F0502020204030204" pitchFamily="34" charset="0"/>
                        </a:rPr>
                        <a:t>6 (5%)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rPr>
                        <a:t>2 (6%)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38443477"/>
                  </a:ext>
                </a:extLst>
              </a:tr>
              <a:tr h="252000">
                <a:tc>
                  <a:txBody>
                    <a:bodyPr/>
                    <a:lstStyle/>
                    <a:p>
                      <a:pPr marL="0" marR="0" algn="ctr">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rPr>
                        <a:t>H</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AC77"/>
                    </a:solidFill>
                  </a:tcPr>
                </a:tc>
                <a:tc>
                  <a:txBody>
                    <a:bodyPr/>
                    <a:lstStyle/>
                    <a:p>
                      <a:pPr marL="0" marR="0" algn="ctr">
                        <a:spcBef>
                          <a:spcPts val="0"/>
                        </a:spcBef>
                        <a:spcAft>
                          <a:spcPts val="0"/>
                        </a:spcAft>
                      </a:pPr>
                      <a:r>
                        <a:rPr lang="en-US" sz="1200" dirty="0">
                          <a:effectLst/>
                          <a:latin typeface="Calibri" panose="020F0502020204030204" pitchFamily="34" charset="0"/>
                          <a:ea typeface="Calibri" panose="020F0502020204030204" pitchFamily="34" charset="0"/>
                        </a:rPr>
                        <a:t>44 (39%)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alibri" panose="020F0502020204030204" pitchFamily="34" charset="0"/>
                          <a:ea typeface="Calibri" panose="020F0502020204030204" pitchFamily="34" charset="0"/>
                        </a:rPr>
                        <a:t>24 (69%)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55082145"/>
                  </a:ext>
                </a:extLst>
              </a:tr>
              <a:tr h="428401">
                <a:tc>
                  <a:txBody>
                    <a:bodyPr/>
                    <a:lstStyle/>
                    <a:p>
                      <a:pPr marL="0" marR="0" algn="ctr">
                        <a:spcBef>
                          <a:spcPts val="0"/>
                        </a:spcBef>
                        <a:spcAft>
                          <a:spcPts val="0"/>
                        </a:spcAft>
                      </a:pPr>
                      <a:r>
                        <a:rPr lang="en-US" sz="1000" i="1">
                          <a:solidFill>
                            <a:srgbClr val="000000"/>
                          </a:solidFill>
                          <a:effectLst/>
                          <a:latin typeface="Calibri" panose="020F0502020204030204" pitchFamily="34" charset="0"/>
                          <a:ea typeface="Calibri" panose="020F0502020204030204" pitchFamily="34" charset="0"/>
                        </a:rPr>
                        <a:t>Insufficient Data</a:t>
                      </a:r>
                      <a:endParaRPr lang="en-US" sz="12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200" dirty="0">
                          <a:effectLst/>
                          <a:latin typeface="Calibri" panose="020F0502020204030204" pitchFamily="34" charset="0"/>
                          <a:ea typeface="Calibri" panose="020F0502020204030204" pitchFamily="34" charset="0"/>
                        </a:rPr>
                        <a:t>1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Calibri" panose="020F0502020204030204" pitchFamily="34" charset="0"/>
                          <a:ea typeface="Calibri" panose="020F0502020204030204" pitchFamily="34" charset="0"/>
                        </a:rPr>
                        <a:t>0 (0%)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337435"/>
                  </a:ext>
                </a:extLst>
              </a:tr>
              <a:tr h="252000">
                <a:tc>
                  <a:txBody>
                    <a:bodyPr/>
                    <a:lstStyle/>
                    <a:p>
                      <a:pPr marL="0" marR="0" algn="ctr">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rPr>
                        <a:t>County</a:t>
                      </a:r>
                      <a:endParaRPr lang="en-US" sz="12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200">
                          <a:effectLst/>
                          <a:latin typeface="Calibri" panose="020F0502020204030204" pitchFamily="34" charset="0"/>
                          <a:ea typeface="Calibri" panose="020F0502020204030204" pitchFamily="34" charset="0"/>
                        </a:rPr>
                        <a:t>112 (100%)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Calibri" panose="020F0502020204030204" pitchFamily="34" charset="0"/>
                          <a:ea typeface="Calibri" panose="020F0502020204030204" pitchFamily="34" charset="0"/>
                        </a:rPr>
                        <a:t>35 (100%)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10223194"/>
                  </a:ext>
                </a:extLst>
              </a:tr>
            </a:tbl>
          </a:graphicData>
        </a:graphic>
      </p:graphicFrame>
      <p:graphicFrame>
        <p:nvGraphicFramePr>
          <p:cNvPr id="6" name="Table 5">
            <a:extLst>
              <a:ext uri="{FF2B5EF4-FFF2-40B4-BE49-F238E27FC236}">
                <a16:creationId xmlns:a16="http://schemas.microsoft.com/office/drawing/2014/main" xmlns="" id="{26AC1637-E750-4E37-9CCA-7BAB38BF02E9}"/>
              </a:ext>
            </a:extLst>
          </p:cNvPr>
          <p:cNvGraphicFramePr>
            <a:graphicFrameLocks noGrp="1"/>
          </p:cNvGraphicFramePr>
          <p:nvPr/>
        </p:nvGraphicFramePr>
        <p:xfrm>
          <a:off x="199901" y="838201"/>
          <a:ext cx="3762499" cy="5943255"/>
        </p:xfrm>
        <a:graphic>
          <a:graphicData uri="http://schemas.openxmlformats.org/drawingml/2006/table">
            <a:tbl>
              <a:tblPr firstRow="1" firstCol="1" bandRow="1">
                <a:tableStyleId>{7E9639D4-E3E2-4D34-9284-5A2195B3D0D7}</a:tableStyleId>
              </a:tblPr>
              <a:tblGrid>
                <a:gridCol w="2695301">
                  <a:extLst>
                    <a:ext uri="{9D8B030D-6E8A-4147-A177-3AD203B41FA5}">
                      <a16:colId xmlns:a16="http://schemas.microsoft.com/office/drawing/2014/main" xmlns="" val="1647010399"/>
                    </a:ext>
                  </a:extLst>
                </a:gridCol>
                <a:gridCol w="1067198">
                  <a:extLst>
                    <a:ext uri="{9D8B030D-6E8A-4147-A177-3AD203B41FA5}">
                      <a16:colId xmlns:a16="http://schemas.microsoft.com/office/drawing/2014/main" xmlns="" val="245073253"/>
                    </a:ext>
                  </a:extLst>
                </a:gridCol>
              </a:tblGrid>
              <a:tr h="505185">
                <a:tc>
                  <a:txBody>
                    <a:bodyPr/>
                    <a:lstStyle/>
                    <a:p>
                      <a:pPr marL="0" marR="0" algn="ctr">
                        <a:spcBef>
                          <a:spcPts val="0"/>
                        </a:spcBef>
                        <a:spcAft>
                          <a:spcPts val="0"/>
                        </a:spcAft>
                      </a:pPr>
                      <a:r>
                        <a:rPr lang="en-US" sz="1400" dirty="0">
                          <a:effectLst/>
                        </a:rPr>
                        <a:t>Land Use</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 of Properties</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2814087447"/>
                  </a:ext>
                </a:extLst>
              </a:tr>
              <a:tr h="202272">
                <a:tc>
                  <a:txBody>
                    <a:bodyPr/>
                    <a:lstStyle/>
                    <a:p>
                      <a:pPr marL="0" marR="0">
                        <a:spcBef>
                          <a:spcPts val="0"/>
                        </a:spcBef>
                        <a:spcAft>
                          <a:spcPts val="0"/>
                        </a:spcAft>
                      </a:pPr>
                      <a:r>
                        <a:rPr lang="en-US" sz="1400" dirty="0">
                          <a:effectLst/>
                        </a:rPr>
                        <a:t>2 -4 Family, Residential</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a:effectLst/>
                        </a:rPr>
                        <a:t>10 (9%)</a:t>
                      </a:r>
                      <a:endParaRPr lang="en-US" sz="14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3963564200"/>
                  </a:ext>
                </a:extLst>
              </a:tr>
              <a:tr h="202272">
                <a:tc>
                  <a:txBody>
                    <a:bodyPr/>
                    <a:lstStyle/>
                    <a:p>
                      <a:pPr marL="0" marR="0">
                        <a:spcBef>
                          <a:spcPts val="0"/>
                        </a:spcBef>
                        <a:spcAft>
                          <a:spcPts val="0"/>
                        </a:spcAft>
                      </a:pPr>
                      <a:r>
                        <a:rPr lang="en-US" sz="1400" dirty="0">
                          <a:effectLst/>
                        </a:rPr>
                        <a:t>Bar or Taproom</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3060692680"/>
                  </a:ext>
                </a:extLst>
              </a:tr>
              <a:tr h="202272">
                <a:tc>
                  <a:txBody>
                    <a:bodyPr/>
                    <a:lstStyle/>
                    <a:p>
                      <a:pPr marL="0" marR="0">
                        <a:spcBef>
                          <a:spcPts val="0"/>
                        </a:spcBef>
                        <a:spcAft>
                          <a:spcPts val="0"/>
                        </a:spcAft>
                      </a:pPr>
                      <a:r>
                        <a:rPr lang="en-US" sz="1400" dirty="0">
                          <a:effectLst/>
                        </a:rPr>
                        <a:t>Boarding House</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1</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4014784349"/>
                  </a:ext>
                </a:extLst>
              </a:tr>
              <a:tr h="202272">
                <a:tc>
                  <a:txBody>
                    <a:bodyPr/>
                    <a:lstStyle/>
                    <a:p>
                      <a:pPr marL="0" marR="0">
                        <a:spcBef>
                          <a:spcPts val="0"/>
                        </a:spcBef>
                        <a:spcAft>
                          <a:spcPts val="0"/>
                        </a:spcAft>
                      </a:pPr>
                      <a:r>
                        <a:rPr lang="en-US" sz="1400" dirty="0">
                          <a:effectLst/>
                        </a:rPr>
                        <a:t>Bowling Alley</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2</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4283545318"/>
                  </a:ext>
                </a:extLst>
              </a:tr>
              <a:tr h="202272">
                <a:tc>
                  <a:txBody>
                    <a:bodyPr/>
                    <a:lstStyle/>
                    <a:p>
                      <a:pPr marL="0" marR="0">
                        <a:spcBef>
                          <a:spcPts val="0"/>
                        </a:spcBef>
                        <a:spcAft>
                          <a:spcPts val="0"/>
                        </a:spcAft>
                      </a:pPr>
                      <a:r>
                        <a:rPr lang="en-US" sz="1400" dirty="0">
                          <a:effectLst/>
                        </a:rPr>
                        <a:t>Church</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1</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3008567581"/>
                  </a:ext>
                </a:extLst>
              </a:tr>
              <a:tr h="289698">
                <a:tc>
                  <a:txBody>
                    <a:bodyPr/>
                    <a:lstStyle/>
                    <a:p>
                      <a:pPr marL="0" marR="0">
                        <a:spcBef>
                          <a:spcPts val="0"/>
                        </a:spcBef>
                        <a:spcAft>
                          <a:spcPts val="0"/>
                        </a:spcAft>
                      </a:pPr>
                      <a:r>
                        <a:rPr lang="en-US" sz="1400" dirty="0">
                          <a:effectLst/>
                        </a:rPr>
                        <a:t>Mobile Home - on owned land</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3</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640787189"/>
                  </a:ext>
                </a:extLst>
              </a:tr>
              <a:tr h="289698">
                <a:tc>
                  <a:txBody>
                    <a:bodyPr/>
                    <a:lstStyle/>
                    <a:p>
                      <a:pPr marL="0" marR="0">
                        <a:spcBef>
                          <a:spcPts val="0"/>
                        </a:spcBef>
                        <a:spcAft>
                          <a:spcPts val="0"/>
                        </a:spcAft>
                      </a:pPr>
                      <a:r>
                        <a:rPr lang="en-US" sz="1400" dirty="0">
                          <a:effectLst/>
                        </a:rPr>
                        <a:t>Motel/Hotel, with Restaurant</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1</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2365188544"/>
                  </a:ext>
                </a:extLst>
              </a:tr>
              <a:tr h="434547">
                <a:tc>
                  <a:txBody>
                    <a:bodyPr/>
                    <a:lstStyle/>
                    <a:p>
                      <a:pPr marL="0" marR="0">
                        <a:spcBef>
                          <a:spcPts val="0"/>
                        </a:spcBef>
                        <a:spcAft>
                          <a:spcPts val="0"/>
                        </a:spcAft>
                      </a:pPr>
                      <a:r>
                        <a:rPr lang="en-US" sz="1400" dirty="0">
                          <a:effectLst/>
                        </a:rPr>
                        <a:t>NIP, Warehousing/Manufacturing</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8</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484083868"/>
                  </a:ext>
                </a:extLst>
              </a:tr>
              <a:tr h="202272">
                <a:tc>
                  <a:txBody>
                    <a:bodyPr/>
                    <a:lstStyle/>
                    <a:p>
                      <a:pPr marL="0" marR="0">
                        <a:spcBef>
                          <a:spcPts val="0"/>
                        </a:spcBef>
                        <a:spcAft>
                          <a:spcPts val="0"/>
                        </a:spcAft>
                      </a:pPr>
                      <a:r>
                        <a:rPr lang="en-US" sz="1400" dirty="0">
                          <a:effectLst/>
                        </a:rPr>
                        <a:t>Public Utility</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1</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2621329383"/>
                  </a:ext>
                </a:extLst>
              </a:tr>
              <a:tr h="202272">
                <a:tc>
                  <a:txBody>
                    <a:bodyPr/>
                    <a:lstStyle/>
                    <a:p>
                      <a:pPr marL="0" marR="0">
                        <a:spcBef>
                          <a:spcPts val="0"/>
                        </a:spcBef>
                        <a:spcAft>
                          <a:spcPts val="0"/>
                        </a:spcAft>
                      </a:pPr>
                      <a:r>
                        <a:rPr lang="en-US" sz="1400">
                          <a:effectLst/>
                        </a:rPr>
                        <a:t>Repair Shop or Garage</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3</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3333650035"/>
                  </a:ext>
                </a:extLst>
              </a:tr>
              <a:tr h="202272">
                <a:tc>
                  <a:txBody>
                    <a:bodyPr/>
                    <a:lstStyle/>
                    <a:p>
                      <a:pPr marL="0" marR="0">
                        <a:spcBef>
                          <a:spcPts val="0"/>
                        </a:spcBef>
                        <a:spcAft>
                          <a:spcPts val="0"/>
                        </a:spcAft>
                      </a:pPr>
                      <a:r>
                        <a:rPr lang="en-US" sz="1400" dirty="0">
                          <a:effectLst/>
                        </a:rPr>
                        <a:t>Restaurant</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1</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66025603"/>
                  </a:ext>
                </a:extLst>
              </a:tr>
              <a:tr h="202272">
                <a:tc>
                  <a:txBody>
                    <a:bodyPr/>
                    <a:lstStyle/>
                    <a:p>
                      <a:pPr marL="0" marR="0">
                        <a:spcBef>
                          <a:spcPts val="0"/>
                        </a:spcBef>
                        <a:spcAft>
                          <a:spcPts val="0"/>
                        </a:spcAft>
                      </a:pPr>
                      <a:r>
                        <a:rPr lang="en-US" sz="1400" dirty="0">
                          <a:effectLst/>
                        </a:rPr>
                        <a:t>Retail, Conversion</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2</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2917992136"/>
                  </a:ext>
                </a:extLst>
              </a:tr>
              <a:tr h="202272">
                <a:tc>
                  <a:txBody>
                    <a:bodyPr/>
                    <a:lstStyle/>
                    <a:p>
                      <a:pPr marL="0" marR="0">
                        <a:spcBef>
                          <a:spcPts val="0"/>
                        </a:spcBef>
                        <a:spcAft>
                          <a:spcPts val="0"/>
                        </a:spcAft>
                      </a:pPr>
                      <a:r>
                        <a:rPr lang="en-US" sz="1400">
                          <a:effectLst/>
                        </a:rPr>
                        <a:t>Retail, General</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2</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688003464"/>
                  </a:ext>
                </a:extLst>
              </a:tr>
              <a:tr h="379122">
                <a:tc>
                  <a:txBody>
                    <a:bodyPr/>
                    <a:lstStyle/>
                    <a:p>
                      <a:pPr marL="0" marR="0">
                        <a:spcBef>
                          <a:spcPts val="0"/>
                        </a:spcBef>
                        <a:spcAft>
                          <a:spcPts val="0"/>
                        </a:spcAft>
                      </a:pPr>
                      <a:r>
                        <a:rPr lang="en-US" sz="1400" dirty="0">
                          <a:effectLst/>
                        </a:rPr>
                        <a:t>Retail, Mixed: Retail / Apt. or Office</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7</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2359910221"/>
                  </a:ext>
                </a:extLst>
              </a:tr>
              <a:tr h="336789">
                <a:tc>
                  <a:txBody>
                    <a:bodyPr/>
                    <a:lstStyle/>
                    <a:p>
                      <a:pPr marL="0" marR="0">
                        <a:spcBef>
                          <a:spcPts val="0"/>
                        </a:spcBef>
                        <a:spcAft>
                          <a:spcPts val="0"/>
                        </a:spcAft>
                      </a:pPr>
                      <a:r>
                        <a:rPr lang="en-US" sz="1400" dirty="0">
                          <a:effectLst/>
                        </a:rPr>
                        <a:t>Single Family, Residential</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52 (46%)</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529808457"/>
                  </a:ext>
                </a:extLst>
              </a:tr>
              <a:tr h="202272">
                <a:tc>
                  <a:txBody>
                    <a:bodyPr/>
                    <a:lstStyle/>
                    <a:p>
                      <a:pPr marL="0" marR="0">
                        <a:spcBef>
                          <a:spcPts val="0"/>
                        </a:spcBef>
                        <a:spcAft>
                          <a:spcPts val="0"/>
                        </a:spcAft>
                      </a:pPr>
                      <a:r>
                        <a:rPr lang="en-US" sz="1400" dirty="0">
                          <a:effectLst/>
                        </a:rPr>
                        <a:t>Theater (Indoor)</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1</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2948134318"/>
                  </a:ext>
                </a:extLst>
              </a:tr>
              <a:tr h="379122">
                <a:tc>
                  <a:txBody>
                    <a:bodyPr/>
                    <a:lstStyle/>
                    <a:p>
                      <a:pPr marL="0" marR="0">
                        <a:spcBef>
                          <a:spcPts val="0"/>
                        </a:spcBef>
                        <a:spcAft>
                          <a:spcPts val="0"/>
                        </a:spcAft>
                      </a:pPr>
                      <a:r>
                        <a:rPr lang="en-US" sz="1400">
                          <a:effectLst/>
                        </a:rPr>
                        <a:t>Truck Terminal / Distribution Center</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1</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3740209643"/>
                  </a:ext>
                </a:extLst>
              </a:tr>
              <a:tr h="202272">
                <a:tc>
                  <a:txBody>
                    <a:bodyPr/>
                    <a:lstStyle/>
                    <a:p>
                      <a:pPr marL="0" marR="0">
                        <a:spcBef>
                          <a:spcPts val="0"/>
                        </a:spcBef>
                        <a:spcAft>
                          <a:spcPts val="0"/>
                        </a:spcAft>
                      </a:pPr>
                      <a:r>
                        <a:rPr lang="en-US" sz="1400">
                          <a:effectLst/>
                        </a:rPr>
                        <a:t>Vacant Land</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2</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3974296663"/>
                  </a:ext>
                </a:extLst>
              </a:tr>
              <a:tr h="336789">
                <a:tc>
                  <a:txBody>
                    <a:bodyPr/>
                    <a:lstStyle/>
                    <a:p>
                      <a:pPr marL="0" marR="0">
                        <a:spcBef>
                          <a:spcPts val="0"/>
                        </a:spcBef>
                        <a:spcAft>
                          <a:spcPts val="0"/>
                        </a:spcAft>
                      </a:pPr>
                      <a:r>
                        <a:rPr lang="en-US" sz="1400">
                          <a:effectLst/>
                        </a:rPr>
                        <a:t>Unknown</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12 (11%)</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4120855232"/>
                  </a:ext>
                </a:extLst>
              </a:tr>
              <a:tr h="336789">
                <a:tc>
                  <a:txBody>
                    <a:bodyPr/>
                    <a:lstStyle/>
                    <a:p>
                      <a:pPr marL="0" marR="0">
                        <a:spcBef>
                          <a:spcPts val="0"/>
                        </a:spcBef>
                        <a:spcAft>
                          <a:spcPts val="0"/>
                        </a:spcAft>
                      </a:pPr>
                      <a:r>
                        <a:rPr lang="en-US" sz="1400">
                          <a:effectLst/>
                        </a:rPr>
                        <a:t>Total</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112 (100%)</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4277825340"/>
                  </a:ext>
                </a:extLst>
              </a:tr>
            </a:tbl>
          </a:graphicData>
        </a:graphic>
      </p:graphicFrame>
    </p:spTree>
    <p:extLst>
      <p:ext uri="{BB962C8B-B14F-4D97-AF65-F5344CB8AC3E}">
        <p14:creationId xmlns:p14="http://schemas.microsoft.com/office/powerpoint/2010/main" val="1994578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1610E1-9C37-43BB-89F9-00C1CD6DE226}"/>
              </a:ext>
            </a:extLst>
          </p:cNvPr>
          <p:cNvSpPr>
            <a:spLocks noGrp="1"/>
          </p:cNvSpPr>
          <p:nvPr>
            <p:ph type="title"/>
          </p:nvPr>
        </p:nvSpPr>
        <p:spPr>
          <a:xfrm>
            <a:off x="381000" y="46038"/>
            <a:ext cx="8229600" cy="563562"/>
          </a:xfrm>
        </p:spPr>
        <p:txBody>
          <a:bodyPr/>
          <a:lstStyle/>
          <a:p>
            <a:r>
              <a:rPr lang="en-US" dirty="0"/>
              <a:t>Monticello, NY Market Analysis</a:t>
            </a:r>
          </a:p>
        </p:txBody>
      </p:sp>
      <p:pic>
        <p:nvPicPr>
          <p:cNvPr id="4" name="Picture 3">
            <a:extLst>
              <a:ext uri="{FF2B5EF4-FFF2-40B4-BE49-F238E27FC236}">
                <a16:creationId xmlns:a16="http://schemas.microsoft.com/office/drawing/2014/main" xmlns="" id="{4526BFDD-D304-478E-8FD5-FE2DCECDE85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42934" y="1364104"/>
            <a:ext cx="6626902" cy="4167265"/>
          </a:xfrm>
          <a:prstGeom prst="rect">
            <a:avLst/>
          </a:prstGeom>
          <a:noFill/>
          <a:ln>
            <a:noFill/>
          </a:ln>
        </p:spPr>
      </p:pic>
    </p:spTree>
    <p:extLst>
      <p:ext uri="{BB962C8B-B14F-4D97-AF65-F5344CB8AC3E}">
        <p14:creationId xmlns:p14="http://schemas.microsoft.com/office/powerpoint/2010/main" val="6739564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1610E1-9C37-43BB-89F9-00C1CD6DE226}"/>
              </a:ext>
            </a:extLst>
          </p:cNvPr>
          <p:cNvSpPr>
            <a:spLocks noGrp="1"/>
          </p:cNvSpPr>
          <p:nvPr>
            <p:ph type="title"/>
          </p:nvPr>
        </p:nvSpPr>
        <p:spPr>
          <a:xfrm>
            <a:off x="381000" y="46038"/>
            <a:ext cx="8229600" cy="563562"/>
          </a:xfrm>
        </p:spPr>
        <p:txBody>
          <a:bodyPr/>
          <a:lstStyle/>
          <a:p>
            <a:r>
              <a:rPr lang="en-US" dirty="0"/>
              <a:t>Monticello, NY Market Analysis</a:t>
            </a:r>
          </a:p>
        </p:txBody>
      </p:sp>
      <p:graphicFrame>
        <p:nvGraphicFramePr>
          <p:cNvPr id="6" name="Table 5">
            <a:extLst>
              <a:ext uri="{FF2B5EF4-FFF2-40B4-BE49-F238E27FC236}">
                <a16:creationId xmlns:a16="http://schemas.microsoft.com/office/drawing/2014/main" xmlns="" id="{B49432BD-8C52-4E7E-BD06-35A3D17D1276}"/>
              </a:ext>
            </a:extLst>
          </p:cNvPr>
          <p:cNvGraphicFramePr>
            <a:graphicFrameLocks noGrp="1"/>
          </p:cNvGraphicFramePr>
          <p:nvPr>
            <p:extLst>
              <p:ext uri="{D42A27DB-BD31-4B8C-83A1-F6EECF244321}">
                <p14:modId xmlns:p14="http://schemas.microsoft.com/office/powerpoint/2010/main" val="4165909259"/>
              </p:ext>
            </p:extLst>
          </p:nvPr>
        </p:nvGraphicFramePr>
        <p:xfrm>
          <a:off x="149903" y="1663908"/>
          <a:ext cx="8859186" cy="3477716"/>
        </p:xfrm>
        <a:graphic>
          <a:graphicData uri="http://schemas.openxmlformats.org/drawingml/2006/table">
            <a:tbl>
              <a:tblPr firstRow="1" firstCol="1" bandRow="1"/>
              <a:tblGrid>
                <a:gridCol w="443538">
                  <a:extLst>
                    <a:ext uri="{9D8B030D-6E8A-4147-A177-3AD203B41FA5}">
                      <a16:colId xmlns:a16="http://schemas.microsoft.com/office/drawing/2014/main" xmlns="" val="3516375421"/>
                    </a:ext>
                  </a:extLst>
                </a:gridCol>
                <a:gridCol w="1035479">
                  <a:extLst>
                    <a:ext uri="{9D8B030D-6E8A-4147-A177-3AD203B41FA5}">
                      <a16:colId xmlns:a16="http://schemas.microsoft.com/office/drawing/2014/main" xmlns="" val="272981830"/>
                    </a:ext>
                  </a:extLst>
                </a:gridCol>
                <a:gridCol w="829876">
                  <a:extLst>
                    <a:ext uri="{9D8B030D-6E8A-4147-A177-3AD203B41FA5}">
                      <a16:colId xmlns:a16="http://schemas.microsoft.com/office/drawing/2014/main" xmlns="" val="3335688651"/>
                    </a:ext>
                  </a:extLst>
                </a:gridCol>
                <a:gridCol w="1119213">
                  <a:extLst>
                    <a:ext uri="{9D8B030D-6E8A-4147-A177-3AD203B41FA5}">
                      <a16:colId xmlns:a16="http://schemas.microsoft.com/office/drawing/2014/main" xmlns="" val="1008020781"/>
                    </a:ext>
                  </a:extLst>
                </a:gridCol>
                <a:gridCol w="978274">
                  <a:extLst>
                    <a:ext uri="{9D8B030D-6E8A-4147-A177-3AD203B41FA5}">
                      <a16:colId xmlns:a16="http://schemas.microsoft.com/office/drawing/2014/main" xmlns="" val="333804104"/>
                    </a:ext>
                  </a:extLst>
                </a:gridCol>
                <a:gridCol w="969984">
                  <a:extLst>
                    <a:ext uri="{9D8B030D-6E8A-4147-A177-3AD203B41FA5}">
                      <a16:colId xmlns:a16="http://schemas.microsoft.com/office/drawing/2014/main" xmlns="" val="554720275"/>
                    </a:ext>
                  </a:extLst>
                </a:gridCol>
                <a:gridCol w="1095169">
                  <a:extLst>
                    <a:ext uri="{9D8B030D-6E8A-4147-A177-3AD203B41FA5}">
                      <a16:colId xmlns:a16="http://schemas.microsoft.com/office/drawing/2014/main" xmlns="" val="3725015716"/>
                    </a:ext>
                  </a:extLst>
                </a:gridCol>
                <a:gridCol w="1268440">
                  <a:extLst>
                    <a:ext uri="{9D8B030D-6E8A-4147-A177-3AD203B41FA5}">
                      <a16:colId xmlns:a16="http://schemas.microsoft.com/office/drawing/2014/main" xmlns="" val="732829195"/>
                    </a:ext>
                  </a:extLst>
                </a:gridCol>
                <a:gridCol w="1119213">
                  <a:extLst>
                    <a:ext uri="{9D8B030D-6E8A-4147-A177-3AD203B41FA5}">
                      <a16:colId xmlns:a16="http://schemas.microsoft.com/office/drawing/2014/main" xmlns="" val="810167682"/>
                    </a:ext>
                  </a:extLst>
                </a:gridCol>
              </a:tblGrid>
              <a:tr h="1432301">
                <a:tc>
                  <a:txBody>
                    <a:bodyPr/>
                    <a:lstStyle/>
                    <a:p>
                      <a:pPr marL="0" marR="0">
                        <a:spcBef>
                          <a:spcPts val="0"/>
                        </a:spcBef>
                        <a:spcAft>
                          <a:spcPts val="0"/>
                        </a:spcAft>
                      </a:pPr>
                      <a:r>
                        <a:rPr lang="en-US" sz="1800">
                          <a:effectLst/>
                          <a:latin typeface="Calibri" panose="020F0502020204030204" pitchFamily="34" charset="0"/>
                          <a:ea typeface="Cambria" panose="02040503050406030204" pitchFamily="18" charset="0"/>
                          <a:cs typeface="Calibri" panose="020F0502020204030204" pitchFamily="34" charset="0"/>
                        </a:rPr>
                        <a:t> </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Median Sales Price, 2013-19</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Share of Single-Family Homes</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Residential Parcels with Homestead Exemptions</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Property Sales Per 10 Homes, 2013-19</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Homes with Permits, 2018-19</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Foreclosures Per 100 Homes, 2016-18</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Homes with Code Violation or Inactive Water Account</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Share of Home Sales to Investors, 2013-19</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26757142"/>
                  </a:ext>
                </a:extLst>
              </a:tr>
              <a:tr h="409083">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A</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F87C7"/>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$72,839</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71%</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42%</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2.50</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4%</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3</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3%</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29%</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71790194"/>
                  </a:ext>
                </a:extLst>
              </a:tr>
              <a:tr h="409083">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B</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AAE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$64,737</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78%</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40%</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4.70</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7%</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8</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1%</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40%</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5187118"/>
                  </a:ext>
                </a:extLst>
              </a:tr>
              <a:tr h="409083">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C</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DA3DE"/>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$47,824</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63%</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29%</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4.18</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7%</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9</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5%</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46%</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62449489"/>
                  </a:ext>
                </a:extLst>
              </a:tr>
              <a:tr h="409083">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D</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59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$33,756</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59%</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22%</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6.16</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8%</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13</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8%</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63%</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01932041"/>
                  </a:ext>
                </a:extLst>
              </a:tr>
              <a:tr h="409083">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E</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B94D"/>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$32,348</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51%</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18%</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4.43</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5%</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4</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mbria" panose="02040503050406030204" pitchFamily="18" charset="0"/>
                          <a:cs typeface="Calibri" panose="020F0502020204030204" pitchFamily="34" charset="0"/>
                        </a:rPr>
                        <a:t>14%</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48%</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14163637"/>
                  </a:ext>
                </a:extLst>
              </a:tr>
            </a:tbl>
          </a:graphicData>
        </a:graphic>
      </p:graphicFrame>
    </p:spTree>
    <p:extLst>
      <p:ext uri="{BB962C8B-B14F-4D97-AF65-F5344CB8AC3E}">
        <p14:creationId xmlns:p14="http://schemas.microsoft.com/office/powerpoint/2010/main" val="136571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1610E1-9C37-43BB-89F9-00C1CD6DE226}"/>
              </a:ext>
            </a:extLst>
          </p:cNvPr>
          <p:cNvSpPr>
            <a:spLocks noGrp="1"/>
          </p:cNvSpPr>
          <p:nvPr>
            <p:ph type="title"/>
          </p:nvPr>
        </p:nvSpPr>
        <p:spPr>
          <a:xfrm>
            <a:off x="381000" y="46038"/>
            <a:ext cx="8229600" cy="563562"/>
          </a:xfrm>
        </p:spPr>
        <p:txBody>
          <a:bodyPr/>
          <a:lstStyle/>
          <a:p>
            <a:r>
              <a:rPr lang="en-US" dirty="0"/>
              <a:t>Monticello, NY: Homestead Exemptions</a:t>
            </a:r>
          </a:p>
        </p:txBody>
      </p:sp>
      <p:pic>
        <p:nvPicPr>
          <p:cNvPr id="4" name="Picture 3">
            <a:extLst>
              <a:ext uri="{FF2B5EF4-FFF2-40B4-BE49-F238E27FC236}">
                <a16:creationId xmlns:a16="http://schemas.microsoft.com/office/drawing/2014/main" xmlns="" id="{42AAE6BD-2F34-4042-A551-6B67B7E2675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4361" y="1334125"/>
            <a:ext cx="6910465" cy="4242216"/>
          </a:xfrm>
          <a:prstGeom prst="rect">
            <a:avLst/>
          </a:prstGeom>
          <a:noFill/>
          <a:ln>
            <a:noFill/>
          </a:ln>
        </p:spPr>
      </p:pic>
    </p:spTree>
    <p:extLst>
      <p:ext uri="{BB962C8B-B14F-4D97-AF65-F5344CB8AC3E}">
        <p14:creationId xmlns:p14="http://schemas.microsoft.com/office/powerpoint/2010/main" val="1344607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1610E1-9C37-43BB-89F9-00C1CD6DE226}"/>
              </a:ext>
            </a:extLst>
          </p:cNvPr>
          <p:cNvSpPr>
            <a:spLocks noGrp="1"/>
          </p:cNvSpPr>
          <p:nvPr>
            <p:ph type="title"/>
          </p:nvPr>
        </p:nvSpPr>
        <p:spPr>
          <a:xfrm>
            <a:off x="381000" y="46038"/>
            <a:ext cx="8229600" cy="563562"/>
          </a:xfrm>
        </p:spPr>
        <p:txBody>
          <a:bodyPr/>
          <a:lstStyle/>
          <a:p>
            <a:r>
              <a:rPr lang="en-US" dirty="0"/>
              <a:t>Monticello, NY: Homestead Exemptions</a:t>
            </a:r>
          </a:p>
        </p:txBody>
      </p:sp>
      <p:graphicFrame>
        <p:nvGraphicFramePr>
          <p:cNvPr id="5" name="Table 4">
            <a:extLst>
              <a:ext uri="{FF2B5EF4-FFF2-40B4-BE49-F238E27FC236}">
                <a16:creationId xmlns:a16="http://schemas.microsoft.com/office/drawing/2014/main" xmlns="" id="{2F5C1DA0-37CC-466C-9299-62B1D83323A1}"/>
              </a:ext>
            </a:extLst>
          </p:cNvPr>
          <p:cNvGraphicFramePr>
            <a:graphicFrameLocks noGrp="1"/>
          </p:cNvGraphicFramePr>
          <p:nvPr>
            <p:extLst>
              <p:ext uri="{D42A27DB-BD31-4B8C-83A1-F6EECF244321}">
                <p14:modId xmlns:p14="http://schemas.microsoft.com/office/powerpoint/2010/main" val="2097861159"/>
              </p:ext>
            </p:extLst>
          </p:nvPr>
        </p:nvGraphicFramePr>
        <p:xfrm>
          <a:off x="569625" y="1528997"/>
          <a:ext cx="7929798" cy="3019986"/>
        </p:xfrm>
        <a:graphic>
          <a:graphicData uri="http://schemas.openxmlformats.org/drawingml/2006/table">
            <a:tbl>
              <a:tblPr firstRow="1" firstCol="1" bandRow="1"/>
              <a:tblGrid>
                <a:gridCol w="1532382">
                  <a:extLst>
                    <a:ext uri="{9D8B030D-6E8A-4147-A177-3AD203B41FA5}">
                      <a16:colId xmlns:a16="http://schemas.microsoft.com/office/drawing/2014/main" xmlns="" val="399619641"/>
                    </a:ext>
                  </a:extLst>
                </a:gridCol>
                <a:gridCol w="2131978">
                  <a:extLst>
                    <a:ext uri="{9D8B030D-6E8A-4147-A177-3AD203B41FA5}">
                      <a16:colId xmlns:a16="http://schemas.microsoft.com/office/drawing/2014/main" xmlns="" val="2981509946"/>
                    </a:ext>
                  </a:extLst>
                </a:gridCol>
                <a:gridCol w="2132719">
                  <a:extLst>
                    <a:ext uri="{9D8B030D-6E8A-4147-A177-3AD203B41FA5}">
                      <a16:colId xmlns:a16="http://schemas.microsoft.com/office/drawing/2014/main" xmlns="" val="55045958"/>
                    </a:ext>
                  </a:extLst>
                </a:gridCol>
                <a:gridCol w="2132719">
                  <a:extLst>
                    <a:ext uri="{9D8B030D-6E8A-4147-A177-3AD203B41FA5}">
                      <a16:colId xmlns:a16="http://schemas.microsoft.com/office/drawing/2014/main" xmlns="" val="2978724940"/>
                    </a:ext>
                  </a:extLst>
                </a:gridCol>
              </a:tblGrid>
              <a:tr h="464613">
                <a:tc>
                  <a:txBody>
                    <a:bodyPr/>
                    <a:lstStyle/>
                    <a:p>
                      <a:pPr marL="0" marR="0" algn="ctr">
                        <a:spcBef>
                          <a:spcPts val="0"/>
                        </a:spcBef>
                        <a:spcAft>
                          <a:spcPts val="0"/>
                        </a:spcAft>
                      </a:pPr>
                      <a:r>
                        <a:rPr lang="en-US" sz="1400" dirty="0">
                          <a:effectLst/>
                          <a:latin typeface="+mn-lt"/>
                          <a:ea typeface="Cambria" panose="02040503050406030204" pitchFamily="18" charset="0"/>
                          <a:cs typeface="Times New Roman" panose="02020603050405020304" pitchFamily="18" charset="0"/>
                        </a:rPr>
                        <a:t> </a:t>
                      </a:r>
                      <a:endParaRPr lang="en-US" sz="2000" dirty="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mn-lt"/>
                          <a:ea typeface="Cambria" panose="02040503050406030204" pitchFamily="18" charset="0"/>
                          <a:cs typeface="Calibri" panose="020F0502020204030204" pitchFamily="34" charset="0"/>
                        </a:rPr>
                        <a:t>Total Residential Parcels</a:t>
                      </a:r>
                      <a:endParaRPr lang="en-US" sz="2000" dirty="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Cambria" panose="02040503050406030204" pitchFamily="18" charset="0"/>
                          <a:cs typeface="Calibri" panose="020F0502020204030204" pitchFamily="34" charset="0"/>
                        </a:rPr>
                        <a:t>Parcels with Homeowner Tax Exemptions</a:t>
                      </a:r>
                      <a:endParaRPr lang="en-US" sz="200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Cambria" panose="02040503050406030204" pitchFamily="18" charset="0"/>
                          <a:cs typeface="Calibri" panose="020F0502020204030204" pitchFamily="34" charset="0"/>
                        </a:rPr>
                        <a:t>Total Land Area (in Acres)</a:t>
                      </a:r>
                      <a:endParaRPr lang="en-US" sz="200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31728830"/>
                  </a:ext>
                </a:extLst>
              </a:tr>
              <a:tr h="348460">
                <a:tc>
                  <a:txBody>
                    <a:bodyPr/>
                    <a:lstStyle/>
                    <a:p>
                      <a:pPr marL="0" marR="0" algn="ctr">
                        <a:spcBef>
                          <a:spcPts val="0"/>
                        </a:spcBef>
                        <a:spcAft>
                          <a:spcPts val="0"/>
                        </a:spcAft>
                      </a:pPr>
                      <a:r>
                        <a:rPr lang="en-US" sz="1400">
                          <a:solidFill>
                            <a:srgbClr val="000000"/>
                          </a:solidFill>
                          <a:effectLst/>
                          <a:latin typeface="+mn-lt"/>
                          <a:ea typeface="Cambria" panose="02040503050406030204" pitchFamily="18" charset="0"/>
                          <a:cs typeface="Calibri" panose="020F0502020204030204" pitchFamily="34" charset="0"/>
                        </a:rPr>
                        <a:t>A</a:t>
                      </a:r>
                      <a:endParaRPr lang="en-US" sz="200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F87C7"/>
                    </a:solidFill>
                  </a:tcPr>
                </a:tc>
                <a:tc>
                  <a:txBody>
                    <a:bodyPr/>
                    <a:lstStyle/>
                    <a:p>
                      <a:pPr marL="0" marR="0" algn="ctr">
                        <a:spcBef>
                          <a:spcPts val="0"/>
                        </a:spcBef>
                        <a:spcAft>
                          <a:spcPts val="0"/>
                        </a:spcAft>
                      </a:pPr>
                      <a:r>
                        <a:rPr lang="en-US" sz="1400">
                          <a:solidFill>
                            <a:srgbClr val="000000"/>
                          </a:solidFill>
                          <a:effectLst/>
                          <a:latin typeface="+mn-lt"/>
                          <a:ea typeface="Cambria" panose="02040503050406030204" pitchFamily="18" charset="0"/>
                          <a:cs typeface="Calibri" panose="020F0502020204030204" pitchFamily="34" charset="0"/>
                        </a:rPr>
                        <a:t>204 (13%)</a:t>
                      </a:r>
                      <a:endParaRPr lang="en-US" sz="200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Cambria" panose="02040503050406030204" pitchFamily="18" charset="0"/>
                          <a:cs typeface="Calibri" panose="020F0502020204030204" pitchFamily="34" charset="0"/>
                        </a:rPr>
                        <a:t>60 (14%)</a:t>
                      </a:r>
                      <a:endParaRPr lang="en-US" sz="200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Cambria" panose="02040503050406030204" pitchFamily="18" charset="0"/>
                          <a:cs typeface="Calibri" panose="020F0502020204030204" pitchFamily="34" charset="0"/>
                        </a:rPr>
                        <a:t>258 (9%)</a:t>
                      </a:r>
                      <a:endParaRPr lang="en-US" sz="200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7797248"/>
                  </a:ext>
                </a:extLst>
              </a:tr>
              <a:tr h="348460">
                <a:tc>
                  <a:txBody>
                    <a:bodyPr/>
                    <a:lstStyle/>
                    <a:p>
                      <a:pPr marL="0" marR="0" algn="ctr">
                        <a:spcBef>
                          <a:spcPts val="0"/>
                        </a:spcBef>
                        <a:spcAft>
                          <a:spcPts val="0"/>
                        </a:spcAft>
                      </a:pPr>
                      <a:r>
                        <a:rPr lang="en-US" sz="1400">
                          <a:solidFill>
                            <a:srgbClr val="000000"/>
                          </a:solidFill>
                          <a:effectLst/>
                          <a:latin typeface="+mn-lt"/>
                          <a:ea typeface="Cambria" panose="02040503050406030204" pitchFamily="18" charset="0"/>
                          <a:cs typeface="Calibri" panose="020F0502020204030204" pitchFamily="34" charset="0"/>
                        </a:rPr>
                        <a:t>B</a:t>
                      </a:r>
                      <a:endParaRPr lang="en-US" sz="200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AAE6"/>
                    </a:solidFill>
                  </a:tcPr>
                </a:tc>
                <a:tc>
                  <a:txBody>
                    <a:bodyPr/>
                    <a:lstStyle/>
                    <a:p>
                      <a:pPr marL="0" marR="0" algn="ctr">
                        <a:spcBef>
                          <a:spcPts val="0"/>
                        </a:spcBef>
                        <a:spcAft>
                          <a:spcPts val="0"/>
                        </a:spcAft>
                      </a:pPr>
                      <a:r>
                        <a:rPr lang="en-US" sz="1400">
                          <a:solidFill>
                            <a:srgbClr val="000000"/>
                          </a:solidFill>
                          <a:effectLst/>
                          <a:latin typeface="+mn-lt"/>
                          <a:ea typeface="Cambria" panose="02040503050406030204" pitchFamily="18" charset="0"/>
                          <a:cs typeface="Calibri" panose="020F0502020204030204" pitchFamily="34" charset="0"/>
                        </a:rPr>
                        <a:t>331 (21%)</a:t>
                      </a:r>
                      <a:endParaRPr lang="en-US" sz="200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Cambria" panose="02040503050406030204" pitchFamily="18" charset="0"/>
                          <a:cs typeface="Calibri" panose="020F0502020204030204" pitchFamily="34" charset="0"/>
                        </a:rPr>
                        <a:t>123 (29%)</a:t>
                      </a:r>
                      <a:endParaRPr lang="en-US" sz="200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Cambria" panose="02040503050406030204" pitchFamily="18" charset="0"/>
                          <a:cs typeface="Calibri" panose="020F0502020204030204" pitchFamily="34" charset="0"/>
                        </a:rPr>
                        <a:t>376 (14%)</a:t>
                      </a:r>
                      <a:endParaRPr lang="en-US" sz="200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53673917"/>
                  </a:ext>
                </a:extLst>
              </a:tr>
              <a:tr h="348460">
                <a:tc>
                  <a:txBody>
                    <a:bodyPr/>
                    <a:lstStyle/>
                    <a:p>
                      <a:pPr marL="0" marR="0" algn="ctr">
                        <a:spcBef>
                          <a:spcPts val="0"/>
                        </a:spcBef>
                        <a:spcAft>
                          <a:spcPts val="0"/>
                        </a:spcAft>
                      </a:pPr>
                      <a:r>
                        <a:rPr lang="en-US" sz="1400">
                          <a:solidFill>
                            <a:srgbClr val="000000"/>
                          </a:solidFill>
                          <a:effectLst/>
                          <a:latin typeface="+mn-lt"/>
                          <a:ea typeface="Cambria" panose="02040503050406030204" pitchFamily="18" charset="0"/>
                          <a:cs typeface="Calibri" panose="020F0502020204030204" pitchFamily="34" charset="0"/>
                        </a:rPr>
                        <a:t>C</a:t>
                      </a:r>
                      <a:endParaRPr lang="en-US" sz="200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DA3DE"/>
                    </a:solidFill>
                  </a:tcPr>
                </a:tc>
                <a:tc>
                  <a:txBody>
                    <a:bodyPr/>
                    <a:lstStyle/>
                    <a:p>
                      <a:pPr marL="0" marR="0" algn="ctr">
                        <a:spcBef>
                          <a:spcPts val="0"/>
                        </a:spcBef>
                        <a:spcAft>
                          <a:spcPts val="0"/>
                        </a:spcAft>
                      </a:pPr>
                      <a:r>
                        <a:rPr lang="en-US" sz="1400" dirty="0">
                          <a:solidFill>
                            <a:srgbClr val="000000"/>
                          </a:solidFill>
                          <a:effectLst/>
                          <a:latin typeface="+mn-lt"/>
                          <a:ea typeface="Cambria" panose="02040503050406030204" pitchFamily="18" charset="0"/>
                          <a:cs typeface="Calibri" panose="020F0502020204030204" pitchFamily="34" charset="0"/>
                        </a:rPr>
                        <a:t>494 (32%)</a:t>
                      </a:r>
                      <a:endParaRPr lang="en-US" sz="2000" dirty="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mn-lt"/>
                          <a:ea typeface="Cambria" panose="02040503050406030204" pitchFamily="18" charset="0"/>
                          <a:cs typeface="Calibri" panose="020F0502020204030204" pitchFamily="34" charset="0"/>
                        </a:rPr>
                        <a:t>134 (31%)</a:t>
                      </a:r>
                      <a:endParaRPr lang="en-US" sz="2000" dirty="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Cambria" panose="02040503050406030204" pitchFamily="18" charset="0"/>
                          <a:cs typeface="Calibri" panose="020F0502020204030204" pitchFamily="34" charset="0"/>
                        </a:rPr>
                        <a:t>433 (16%)</a:t>
                      </a:r>
                      <a:endParaRPr lang="en-US" sz="200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68322323"/>
                  </a:ext>
                </a:extLst>
              </a:tr>
              <a:tr h="348460">
                <a:tc>
                  <a:txBody>
                    <a:bodyPr/>
                    <a:lstStyle/>
                    <a:p>
                      <a:pPr marL="0" marR="0" algn="ctr">
                        <a:spcBef>
                          <a:spcPts val="0"/>
                        </a:spcBef>
                        <a:spcAft>
                          <a:spcPts val="0"/>
                        </a:spcAft>
                      </a:pPr>
                      <a:r>
                        <a:rPr lang="en-US" sz="1400">
                          <a:solidFill>
                            <a:srgbClr val="000000"/>
                          </a:solidFill>
                          <a:effectLst/>
                          <a:latin typeface="+mn-lt"/>
                          <a:ea typeface="Cambria" panose="02040503050406030204" pitchFamily="18" charset="0"/>
                          <a:cs typeface="Calibri" panose="020F0502020204030204" pitchFamily="34" charset="0"/>
                        </a:rPr>
                        <a:t>D</a:t>
                      </a:r>
                      <a:endParaRPr lang="en-US" sz="200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596"/>
                    </a:solidFill>
                  </a:tcPr>
                </a:tc>
                <a:tc>
                  <a:txBody>
                    <a:bodyPr/>
                    <a:lstStyle/>
                    <a:p>
                      <a:pPr marL="0" marR="0" algn="ctr">
                        <a:spcBef>
                          <a:spcPts val="0"/>
                        </a:spcBef>
                        <a:spcAft>
                          <a:spcPts val="0"/>
                        </a:spcAft>
                      </a:pPr>
                      <a:r>
                        <a:rPr lang="en-US" sz="1400">
                          <a:solidFill>
                            <a:srgbClr val="000000"/>
                          </a:solidFill>
                          <a:effectLst/>
                          <a:latin typeface="+mn-lt"/>
                          <a:ea typeface="Cambria" panose="02040503050406030204" pitchFamily="18" charset="0"/>
                          <a:cs typeface="Calibri" panose="020F0502020204030204" pitchFamily="34" charset="0"/>
                        </a:rPr>
                        <a:t>189 (12%)</a:t>
                      </a:r>
                      <a:endParaRPr lang="en-US" sz="200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mn-lt"/>
                          <a:ea typeface="Cambria" panose="02040503050406030204" pitchFamily="18" charset="0"/>
                          <a:cs typeface="Calibri" panose="020F0502020204030204" pitchFamily="34" charset="0"/>
                        </a:rPr>
                        <a:t>44 (10%)</a:t>
                      </a:r>
                      <a:endParaRPr lang="en-US" sz="2000" dirty="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Cambria" panose="02040503050406030204" pitchFamily="18" charset="0"/>
                          <a:cs typeface="Calibri" panose="020F0502020204030204" pitchFamily="34" charset="0"/>
                        </a:rPr>
                        <a:t>127 (5%)</a:t>
                      </a:r>
                      <a:endParaRPr lang="en-US" sz="200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09351944"/>
                  </a:ext>
                </a:extLst>
              </a:tr>
              <a:tr h="348460">
                <a:tc>
                  <a:txBody>
                    <a:bodyPr/>
                    <a:lstStyle/>
                    <a:p>
                      <a:pPr marL="0" marR="0" algn="ctr">
                        <a:spcBef>
                          <a:spcPts val="0"/>
                        </a:spcBef>
                        <a:spcAft>
                          <a:spcPts val="0"/>
                        </a:spcAft>
                      </a:pPr>
                      <a:r>
                        <a:rPr lang="en-US" sz="1400">
                          <a:solidFill>
                            <a:srgbClr val="000000"/>
                          </a:solidFill>
                          <a:effectLst/>
                          <a:latin typeface="+mn-lt"/>
                          <a:ea typeface="Cambria" panose="02040503050406030204" pitchFamily="18" charset="0"/>
                          <a:cs typeface="Calibri" panose="020F0502020204030204" pitchFamily="34" charset="0"/>
                        </a:rPr>
                        <a:t>E</a:t>
                      </a:r>
                      <a:endParaRPr lang="en-US" sz="200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B94D"/>
                    </a:solidFill>
                  </a:tcPr>
                </a:tc>
                <a:tc>
                  <a:txBody>
                    <a:bodyPr/>
                    <a:lstStyle/>
                    <a:p>
                      <a:pPr marL="0" marR="0" algn="ctr">
                        <a:spcBef>
                          <a:spcPts val="0"/>
                        </a:spcBef>
                        <a:spcAft>
                          <a:spcPts val="0"/>
                        </a:spcAft>
                      </a:pPr>
                      <a:r>
                        <a:rPr lang="en-US" sz="1400">
                          <a:solidFill>
                            <a:srgbClr val="000000"/>
                          </a:solidFill>
                          <a:effectLst/>
                          <a:latin typeface="+mn-lt"/>
                          <a:ea typeface="Cambria" panose="02040503050406030204" pitchFamily="18" charset="0"/>
                          <a:cs typeface="Calibri" panose="020F0502020204030204" pitchFamily="34" charset="0"/>
                        </a:rPr>
                        <a:t>160 (10%)</a:t>
                      </a:r>
                      <a:endParaRPr lang="en-US" sz="200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mn-lt"/>
                          <a:ea typeface="Cambria" panose="02040503050406030204" pitchFamily="18" charset="0"/>
                          <a:cs typeface="Calibri" panose="020F0502020204030204" pitchFamily="34" charset="0"/>
                        </a:rPr>
                        <a:t>29 (7%)</a:t>
                      </a:r>
                      <a:endParaRPr lang="en-US" sz="2000" dirty="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Cambria" panose="02040503050406030204" pitchFamily="18" charset="0"/>
                          <a:cs typeface="Calibri" panose="020F0502020204030204" pitchFamily="34" charset="0"/>
                        </a:rPr>
                        <a:t>197 (7%)</a:t>
                      </a:r>
                      <a:endParaRPr lang="en-US" sz="200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77293759"/>
                  </a:ext>
                </a:extLst>
              </a:tr>
              <a:tr h="464613">
                <a:tc>
                  <a:txBody>
                    <a:bodyPr/>
                    <a:lstStyle/>
                    <a:p>
                      <a:pPr marL="0" marR="0" algn="ctr">
                        <a:spcBef>
                          <a:spcPts val="0"/>
                        </a:spcBef>
                        <a:spcAft>
                          <a:spcPts val="0"/>
                        </a:spcAft>
                      </a:pPr>
                      <a:r>
                        <a:rPr lang="en-US" sz="1400">
                          <a:solidFill>
                            <a:srgbClr val="000000"/>
                          </a:solidFill>
                          <a:effectLst/>
                          <a:latin typeface="+mn-lt"/>
                          <a:ea typeface="Cambria" panose="02040503050406030204" pitchFamily="18" charset="0"/>
                          <a:cs typeface="Calibri" panose="020F0502020204030204" pitchFamily="34" charset="0"/>
                        </a:rPr>
                        <a:t>Non-Residential/ Insufficient Data</a:t>
                      </a:r>
                      <a:endParaRPr lang="en-US" sz="200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spcBef>
                          <a:spcPts val="0"/>
                        </a:spcBef>
                        <a:spcAft>
                          <a:spcPts val="0"/>
                        </a:spcAft>
                      </a:pPr>
                      <a:r>
                        <a:rPr lang="en-US" sz="1400">
                          <a:solidFill>
                            <a:srgbClr val="000000"/>
                          </a:solidFill>
                          <a:effectLst/>
                          <a:latin typeface="+mn-lt"/>
                          <a:ea typeface="Cambria" panose="02040503050406030204" pitchFamily="18" charset="0"/>
                          <a:cs typeface="Calibri" panose="020F0502020204030204" pitchFamily="34" charset="0"/>
                        </a:rPr>
                        <a:t>186 (12%)</a:t>
                      </a:r>
                      <a:endParaRPr lang="en-US" sz="200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mn-lt"/>
                          <a:ea typeface="Cambria" panose="02040503050406030204" pitchFamily="18" charset="0"/>
                          <a:cs typeface="Calibri" panose="020F0502020204030204" pitchFamily="34" charset="0"/>
                        </a:rPr>
                        <a:t>37 (9%)</a:t>
                      </a:r>
                      <a:endParaRPr lang="en-US" sz="2000" dirty="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mn-lt"/>
                          <a:ea typeface="Cambria" panose="02040503050406030204" pitchFamily="18" charset="0"/>
                          <a:cs typeface="Calibri" panose="020F0502020204030204" pitchFamily="34" charset="0"/>
                        </a:rPr>
                        <a:t>1,354 (49%)</a:t>
                      </a:r>
                      <a:endParaRPr lang="en-US" sz="2000" dirty="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52894568"/>
                  </a:ext>
                </a:extLst>
              </a:tr>
              <a:tr h="348460">
                <a:tc>
                  <a:txBody>
                    <a:bodyPr/>
                    <a:lstStyle/>
                    <a:p>
                      <a:pPr marL="0" marR="0" algn="ctr">
                        <a:spcBef>
                          <a:spcPts val="0"/>
                        </a:spcBef>
                        <a:spcAft>
                          <a:spcPts val="0"/>
                        </a:spcAft>
                      </a:pPr>
                      <a:r>
                        <a:rPr lang="en-US" sz="1400" b="1">
                          <a:solidFill>
                            <a:srgbClr val="000000"/>
                          </a:solidFill>
                          <a:effectLst/>
                          <a:latin typeface="+mn-lt"/>
                          <a:ea typeface="Cambria" panose="02040503050406030204" pitchFamily="18" charset="0"/>
                          <a:cs typeface="Calibri" panose="020F0502020204030204" pitchFamily="34" charset="0"/>
                        </a:rPr>
                        <a:t>Village Total</a:t>
                      </a:r>
                      <a:endParaRPr lang="en-US" sz="200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800" b="1" dirty="0">
                          <a:solidFill>
                            <a:srgbClr val="000000"/>
                          </a:solidFill>
                          <a:effectLst/>
                          <a:latin typeface="+mn-lt"/>
                          <a:ea typeface="Cambria" panose="02040503050406030204" pitchFamily="18" charset="0"/>
                          <a:cs typeface="Times New Roman" panose="02020603050405020304" pitchFamily="18" charset="0"/>
                        </a:rPr>
                        <a:t>1,564 (100%)</a:t>
                      </a:r>
                      <a:endParaRPr lang="en-US" sz="2000" dirty="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800" b="1">
                          <a:solidFill>
                            <a:srgbClr val="000000"/>
                          </a:solidFill>
                          <a:effectLst/>
                          <a:latin typeface="+mn-lt"/>
                          <a:ea typeface="Cambria" panose="02040503050406030204" pitchFamily="18" charset="0"/>
                          <a:cs typeface="Times New Roman" panose="02020603050405020304" pitchFamily="18" charset="0"/>
                        </a:rPr>
                        <a:t>427 (100%)</a:t>
                      </a:r>
                      <a:endParaRPr lang="en-US" sz="200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800" b="1" dirty="0">
                          <a:solidFill>
                            <a:srgbClr val="000000"/>
                          </a:solidFill>
                          <a:effectLst/>
                          <a:latin typeface="+mn-lt"/>
                          <a:ea typeface="Cambria" panose="02040503050406030204" pitchFamily="18" charset="0"/>
                          <a:cs typeface="Times New Roman" panose="02020603050405020304" pitchFamily="18" charset="0"/>
                        </a:rPr>
                        <a:t>2,744 (100%)</a:t>
                      </a:r>
                      <a:endParaRPr lang="en-US" sz="2000" dirty="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572245504"/>
                  </a:ext>
                </a:extLst>
              </a:tr>
            </a:tbl>
          </a:graphicData>
        </a:graphic>
      </p:graphicFrame>
    </p:spTree>
    <p:extLst>
      <p:ext uri="{BB962C8B-B14F-4D97-AF65-F5344CB8AC3E}">
        <p14:creationId xmlns:p14="http://schemas.microsoft.com/office/powerpoint/2010/main" val="1941953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1610E1-9C37-43BB-89F9-00C1CD6DE226}"/>
              </a:ext>
            </a:extLst>
          </p:cNvPr>
          <p:cNvSpPr>
            <a:spLocks noGrp="1"/>
          </p:cNvSpPr>
          <p:nvPr>
            <p:ph type="title"/>
          </p:nvPr>
        </p:nvSpPr>
        <p:spPr>
          <a:xfrm>
            <a:off x="381000" y="46038"/>
            <a:ext cx="8229600" cy="563562"/>
          </a:xfrm>
        </p:spPr>
        <p:txBody>
          <a:bodyPr/>
          <a:lstStyle/>
          <a:p>
            <a:r>
              <a:rPr lang="en-US" dirty="0"/>
              <a:t>Monticello, NY: Investor/Bank Sales</a:t>
            </a:r>
          </a:p>
        </p:txBody>
      </p:sp>
      <p:pic>
        <p:nvPicPr>
          <p:cNvPr id="6" name="Picture 5">
            <a:extLst>
              <a:ext uri="{FF2B5EF4-FFF2-40B4-BE49-F238E27FC236}">
                <a16:creationId xmlns:a16="http://schemas.microsoft.com/office/drawing/2014/main" xmlns="" id="{66AC9FD8-5E47-4A8E-A505-03DC7BB29C5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31979" y="1211133"/>
            <a:ext cx="7080042" cy="4369257"/>
          </a:xfrm>
          <a:prstGeom prst="rect">
            <a:avLst/>
          </a:prstGeom>
          <a:noFill/>
          <a:ln>
            <a:noFill/>
          </a:ln>
        </p:spPr>
      </p:pic>
      <p:graphicFrame>
        <p:nvGraphicFramePr>
          <p:cNvPr id="7" name="Chart 6">
            <a:extLst>
              <a:ext uri="{FF2B5EF4-FFF2-40B4-BE49-F238E27FC236}">
                <a16:creationId xmlns:a16="http://schemas.microsoft.com/office/drawing/2014/main" xmlns="" id="{D8F8B5EC-B947-4C6F-8291-F30D1A0FEDD5}"/>
              </a:ext>
            </a:extLst>
          </p:cNvPr>
          <p:cNvGraphicFramePr/>
          <p:nvPr>
            <p:extLst>
              <p:ext uri="{D42A27DB-BD31-4B8C-83A1-F6EECF244321}">
                <p14:modId xmlns:p14="http://schemas.microsoft.com/office/powerpoint/2010/main" val="335726158"/>
              </p:ext>
            </p:extLst>
          </p:nvPr>
        </p:nvGraphicFramePr>
        <p:xfrm>
          <a:off x="6310859" y="4640150"/>
          <a:ext cx="2766467" cy="213305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xmlns="" id="{0013FB22-FACF-482A-869C-71D7756361FA}"/>
              </a:ext>
            </a:extLst>
          </p:cNvPr>
          <p:cNvSpPr txBox="1"/>
          <p:nvPr/>
        </p:nvSpPr>
        <p:spPr>
          <a:xfrm>
            <a:off x="6341809" y="4747673"/>
            <a:ext cx="898897" cy="400110"/>
          </a:xfrm>
          <a:prstGeom prst="rect">
            <a:avLst/>
          </a:prstGeom>
          <a:noFill/>
        </p:spPr>
        <p:txBody>
          <a:bodyPr wrap="square" rtlCol="0">
            <a:spAutoFit/>
          </a:bodyPr>
          <a:lstStyle/>
          <a:p>
            <a:r>
              <a:rPr lang="en-US" sz="1000" dirty="0"/>
              <a:t>Vacant Land (19%)</a:t>
            </a:r>
          </a:p>
        </p:txBody>
      </p:sp>
      <p:sp>
        <p:nvSpPr>
          <p:cNvPr id="9" name="TextBox 8">
            <a:extLst>
              <a:ext uri="{FF2B5EF4-FFF2-40B4-BE49-F238E27FC236}">
                <a16:creationId xmlns:a16="http://schemas.microsoft.com/office/drawing/2014/main" xmlns="" id="{3E088911-C163-4ECF-AC3E-BB45E8E66604}"/>
              </a:ext>
            </a:extLst>
          </p:cNvPr>
          <p:cNvSpPr txBox="1"/>
          <p:nvPr/>
        </p:nvSpPr>
        <p:spPr>
          <a:xfrm>
            <a:off x="6341809" y="6203161"/>
            <a:ext cx="956165" cy="400110"/>
          </a:xfrm>
          <a:prstGeom prst="rect">
            <a:avLst/>
          </a:prstGeom>
          <a:noFill/>
        </p:spPr>
        <p:txBody>
          <a:bodyPr wrap="square" rtlCol="0">
            <a:spAutoFit/>
          </a:bodyPr>
          <a:lstStyle/>
          <a:p>
            <a:r>
              <a:rPr lang="en-US" sz="1000" dirty="0"/>
              <a:t>Multi-</a:t>
            </a:r>
            <a:br>
              <a:rPr lang="en-US" sz="1000" dirty="0"/>
            </a:br>
            <a:r>
              <a:rPr lang="en-US" sz="1000" dirty="0"/>
              <a:t>Family (10%)</a:t>
            </a:r>
          </a:p>
        </p:txBody>
      </p:sp>
      <p:sp>
        <p:nvSpPr>
          <p:cNvPr id="12" name="TextBox 11">
            <a:extLst>
              <a:ext uri="{FF2B5EF4-FFF2-40B4-BE49-F238E27FC236}">
                <a16:creationId xmlns:a16="http://schemas.microsoft.com/office/drawing/2014/main" xmlns="" id="{232327C9-9E39-4819-B847-B795B5C3A503}"/>
              </a:ext>
            </a:extLst>
          </p:cNvPr>
          <p:cNvSpPr txBox="1"/>
          <p:nvPr/>
        </p:nvSpPr>
        <p:spPr>
          <a:xfrm>
            <a:off x="4184813" y="6281501"/>
            <a:ext cx="2066086" cy="430887"/>
          </a:xfrm>
          <a:prstGeom prst="rect">
            <a:avLst/>
          </a:prstGeom>
          <a:solidFill>
            <a:schemeClr val="bg1"/>
          </a:solidFill>
          <a:ln>
            <a:noFill/>
          </a:ln>
        </p:spPr>
        <p:txBody>
          <a:bodyPr wrap="square" rtlCol="0">
            <a:spAutoFit/>
          </a:bodyPr>
          <a:lstStyle/>
          <a:p>
            <a:pPr algn="ctr"/>
            <a:r>
              <a:rPr lang="en-US" sz="1100" b="1" dirty="0"/>
              <a:t>Types of Properties Owned by Investors in Monticello</a:t>
            </a:r>
          </a:p>
        </p:txBody>
      </p:sp>
      <p:cxnSp>
        <p:nvCxnSpPr>
          <p:cNvPr id="13" name="Straight Connector 12">
            <a:extLst>
              <a:ext uri="{FF2B5EF4-FFF2-40B4-BE49-F238E27FC236}">
                <a16:creationId xmlns:a16="http://schemas.microsoft.com/office/drawing/2014/main" xmlns="" id="{452962E2-A023-4F3D-8BF7-C7D3B70932AE}"/>
              </a:ext>
            </a:extLst>
          </p:cNvPr>
          <p:cNvCxnSpPr>
            <a:cxnSpLocks/>
          </p:cNvCxnSpPr>
          <p:nvPr/>
        </p:nvCxnSpPr>
        <p:spPr>
          <a:xfrm>
            <a:off x="6475977" y="5866447"/>
            <a:ext cx="14525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E68ECA47-4608-4439-8E0F-B2F64E465858}"/>
              </a:ext>
            </a:extLst>
          </p:cNvPr>
          <p:cNvCxnSpPr>
            <a:cxnSpLocks/>
          </p:cNvCxnSpPr>
          <p:nvPr/>
        </p:nvCxnSpPr>
        <p:spPr>
          <a:xfrm>
            <a:off x="6475977" y="5866447"/>
            <a:ext cx="0" cy="25877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74483B69-1D84-4834-8546-10F9178E73B2}"/>
              </a:ext>
            </a:extLst>
          </p:cNvPr>
          <p:cNvCxnSpPr>
            <a:cxnSpLocks/>
          </p:cNvCxnSpPr>
          <p:nvPr/>
        </p:nvCxnSpPr>
        <p:spPr>
          <a:xfrm>
            <a:off x="6550932" y="5323858"/>
            <a:ext cx="209549"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1C2F1ED6-6372-4F43-9E90-8EEDC20BFDC2}"/>
              </a:ext>
            </a:extLst>
          </p:cNvPr>
          <p:cNvCxnSpPr>
            <a:cxnSpLocks/>
          </p:cNvCxnSpPr>
          <p:nvPr/>
        </p:nvCxnSpPr>
        <p:spPr>
          <a:xfrm flipV="1">
            <a:off x="6550932" y="5126493"/>
            <a:ext cx="0" cy="197365"/>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01951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A839D2CE-E38F-40DD-A94F-7C132CC2E444}"/>
              </a:ext>
            </a:extLst>
          </p:cNvPr>
          <p:cNvSpPr txBox="1"/>
          <p:nvPr/>
        </p:nvSpPr>
        <p:spPr>
          <a:xfrm>
            <a:off x="7315200" y="5430982"/>
            <a:ext cx="1828800" cy="14478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0" y="73152"/>
            <a:ext cx="9144000" cy="530352"/>
          </a:xfrm>
        </p:spPr>
        <p:txBody>
          <a:bodyPr/>
          <a:lstStyle/>
          <a:p>
            <a:r>
              <a:rPr lang="en-US" sz="3200" b="0" dirty="0">
                <a:solidFill>
                  <a:schemeClr val="tx1"/>
                </a:solidFill>
                <a:cs typeface="Arial" charset="0"/>
              </a:rPr>
              <a:t>Northampton Recommendations Based on Market</a:t>
            </a:r>
          </a:p>
        </p:txBody>
      </p:sp>
      <p:graphicFrame>
        <p:nvGraphicFramePr>
          <p:cNvPr id="4" name="Table 3">
            <a:extLst>
              <a:ext uri="{FF2B5EF4-FFF2-40B4-BE49-F238E27FC236}">
                <a16:creationId xmlns:a16="http://schemas.microsoft.com/office/drawing/2014/main" xmlns="" id="{0A347760-5853-48AE-9425-195070027089}"/>
              </a:ext>
            </a:extLst>
          </p:cNvPr>
          <p:cNvGraphicFramePr>
            <a:graphicFrameLocks noGrp="1"/>
          </p:cNvGraphicFramePr>
          <p:nvPr>
            <p:extLst>
              <p:ext uri="{D42A27DB-BD31-4B8C-83A1-F6EECF244321}">
                <p14:modId xmlns:p14="http://schemas.microsoft.com/office/powerpoint/2010/main" val="4220723073"/>
              </p:ext>
            </p:extLst>
          </p:nvPr>
        </p:nvGraphicFramePr>
        <p:xfrm>
          <a:off x="122228" y="912924"/>
          <a:ext cx="8991599" cy="5682511"/>
        </p:xfrm>
        <a:graphic>
          <a:graphicData uri="http://schemas.openxmlformats.org/drawingml/2006/table">
            <a:tbl>
              <a:tblPr firstRow="1" firstCol="1" bandRow="1"/>
              <a:tblGrid>
                <a:gridCol w="5316626">
                  <a:extLst>
                    <a:ext uri="{9D8B030D-6E8A-4147-A177-3AD203B41FA5}">
                      <a16:colId xmlns:a16="http://schemas.microsoft.com/office/drawing/2014/main" xmlns="" val="3435346699"/>
                    </a:ext>
                  </a:extLst>
                </a:gridCol>
                <a:gridCol w="469476">
                  <a:extLst>
                    <a:ext uri="{9D8B030D-6E8A-4147-A177-3AD203B41FA5}">
                      <a16:colId xmlns:a16="http://schemas.microsoft.com/office/drawing/2014/main" xmlns="" val="1722786754"/>
                    </a:ext>
                  </a:extLst>
                </a:gridCol>
                <a:gridCol w="457500">
                  <a:extLst>
                    <a:ext uri="{9D8B030D-6E8A-4147-A177-3AD203B41FA5}">
                      <a16:colId xmlns:a16="http://schemas.microsoft.com/office/drawing/2014/main" xmlns="" val="1860481674"/>
                    </a:ext>
                  </a:extLst>
                </a:gridCol>
                <a:gridCol w="448521">
                  <a:extLst>
                    <a:ext uri="{9D8B030D-6E8A-4147-A177-3AD203B41FA5}">
                      <a16:colId xmlns:a16="http://schemas.microsoft.com/office/drawing/2014/main" xmlns="" val="3976857956"/>
                    </a:ext>
                  </a:extLst>
                </a:gridCol>
                <a:gridCol w="478455">
                  <a:extLst>
                    <a:ext uri="{9D8B030D-6E8A-4147-A177-3AD203B41FA5}">
                      <a16:colId xmlns:a16="http://schemas.microsoft.com/office/drawing/2014/main" xmlns="" val="3342889572"/>
                    </a:ext>
                  </a:extLst>
                </a:gridCol>
                <a:gridCol w="436547">
                  <a:extLst>
                    <a:ext uri="{9D8B030D-6E8A-4147-A177-3AD203B41FA5}">
                      <a16:colId xmlns:a16="http://schemas.microsoft.com/office/drawing/2014/main" xmlns="" val="3633431480"/>
                    </a:ext>
                  </a:extLst>
                </a:gridCol>
                <a:gridCol w="427564">
                  <a:extLst>
                    <a:ext uri="{9D8B030D-6E8A-4147-A177-3AD203B41FA5}">
                      <a16:colId xmlns:a16="http://schemas.microsoft.com/office/drawing/2014/main" xmlns="" val="4090002517"/>
                    </a:ext>
                  </a:extLst>
                </a:gridCol>
                <a:gridCol w="478455">
                  <a:extLst>
                    <a:ext uri="{9D8B030D-6E8A-4147-A177-3AD203B41FA5}">
                      <a16:colId xmlns:a16="http://schemas.microsoft.com/office/drawing/2014/main" xmlns="" val="1393287865"/>
                    </a:ext>
                  </a:extLst>
                </a:gridCol>
                <a:gridCol w="478455">
                  <a:extLst>
                    <a:ext uri="{9D8B030D-6E8A-4147-A177-3AD203B41FA5}">
                      <a16:colId xmlns:a16="http://schemas.microsoft.com/office/drawing/2014/main" xmlns="" val="1480787382"/>
                    </a:ext>
                  </a:extLst>
                </a:gridCol>
              </a:tblGrid>
              <a:tr h="233471">
                <a:tc>
                  <a:txBody>
                    <a:bodyPr/>
                    <a:lstStyle/>
                    <a:p>
                      <a:pPr marL="0" marR="0" algn="l">
                        <a:lnSpc>
                          <a:spcPct val="107000"/>
                        </a:lnSpc>
                        <a:spcBef>
                          <a:spcPts val="0"/>
                        </a:spcBef>
                        <a:spcAft>
                          <a:spcPts val="0"/>
                        </a:spcAft>
                      </a:pPr>
                      <a:r>
                        <a:rPr lang="en-US" sz="2000" b="1" dirty="0">
                          <a:solidFill>
                            <a:srgbClr val="424242"/>
                          </a:solidFill>
                          <a:effectLst/>
                          <a:latin typeface="Calibri" panose="020F0502020204030204" pitchFamily="34" charset="0"/>
                          <a:ea typeface="Calibri" panose="020F0502020204030204" pitchFamily="34" charset="0"/>
                          <a:cs typeface="Times New Roman" panose="02020603050405020304" pitchFamily="18" charset="0"/>
                        </a:rPr>
                        <a:t>Market Specific Tools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ctr" defTabSz="914400" rtl="0" eaLnBrk="1" latinLnBrk="0" hangingPunct="1">
                        <a:lnSpc>
                          <a:spcPct val="107000"/>
                        </a:lnSpc>
                        <a:spcBef>
                          <a:spcPts val="0"/>
                        </a:spcBef>
                        <a:spcAft>
                          <a:spcPts val="0"/>
                        </a:spcAft>
                      </a:pPr>
                      <a:r>
                        <a:rPr lang="en-US" sz="20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n-US" sz="20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AAE6"/>
                    </a:solidFill>
                  </a:tcPr>
                </a:tc>
                <a:tc>
                  <a:txBody>
                    <a:bodyPr/>
                    <a:lstStyle/>
                    <a:p>
                      <a:pPr marL="0" marR="0" algn="ctr">
                        <a:lnSpc>
                          <a:spcPct val="107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DA3DE"/>
                    </a:solidFill>
                  </a:tcPr>
                </a:tc>
                <a:tc>
                  <a:txBody>
                    <a:bodyPr/>
                    <a:lstStyle/>
                    <a:p>
                      <a:pPr marL="0" marR="0" algn="ctr">
                        <a:lnSpc>
                          <a:spcPct val="107000"/>
                        </a:lnSpc>
                        <a:spcBef>
                          <a:spcPts val="0"/>
                        </a:spcBef>
                        <a:spcAft>
                          <a:spcPts val="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2C0EB"/>
                    </a:solidFill>
                  </a:tcPr>
                </a:tc>
                <a:tc>
                  <a:txBody>
                    <a:bodyPr/>
                    <a:lstStyle/>
                    <a:p>
                      <a:pPr marL="0" marR="0" algn="ctr">
                        <a:lnSpc>
                          <a:spcPct val="107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4BF"/>
                    </a:solidFill>
                  </a:tcPr>
                </a:tc>
                <a:tc>
                  <a:txBody>
                    <a:bodyPr/>
                    <a:lstStyle/>
                    <a:p>
                      <a:pPr marL="0" marR="0" algn="ctr">
                        <a:lnSpc>
                          <a:spcPct val="107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DE3C"/>
                    </a:solidFill>
                  </a:tcPr>
                </a:tc>
                <a:tc>
                  <a:txBody>
                    <a:bodyPr/>
                    <a:lstStyle/>
                    <a:p>
                      <a:pPr marL="0" marR="0" algn="ctr">
                        <a:lnSpc>
                          <a:spcPct val="107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B6"/>
                    </a:solidFill>
                  </a:tcPr>
                </a:tc>
                <a:tc>
                  <a:txBody>
                    <a:bodyPr/>
                    <a:lstStyle/>
                    <a:p>
                      <a:pPr marL="0" marR="0" algn="ctr">
                        <a:lnSpc>
                          <a:spcPct val="107000"/>
                        </a:lnSpc>
                        <a:spcBef>
                          <a:spcPts val="0"/>
                        </a:spcBef>
                        <a:spcAft>
                          <a:spcPts val="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68F"/>
                    </a:solidFill>
                  </a:tcPr>
                </a:tc>
                <a:tc>
                  <a:txBody>
                    <a:bodyPr/>
                    <a:lstStyle/>
                    <a:p>
                      <a:pPr marL="0" marR="0" algn="ctr">
                        <a:lnSpc>
                          <a:spcPct val="107000"/>
                        </a:lnSpc>
                        <a:spcBef>
                          <a:spcPts val="0"/>
                        </a:spcBef>
                        <a:spcAft>
                          <a:spcPts val="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AC77"/>
                    </a:solidFill>
                  </a:tcPr>
                </a:tc>
                <a:extLst>
                  <a:ext uri="{0D108BD9-81ED-4DB2-BD59-A6C34878D82A}">
                    <a16:rowId xmlns:a16="http://schemas.microsoft.com/office/drawing/2014/main" xmlns="" val="528176270"/>
                  </a:ext>
                </a:extLst>
              </a:tr>
              <a:tr h="745910">
                <a:tc>
                  <a:txBody>
                    <a:bodyPr/>
                    <a:lstStyle/>
                    <a:p>
                      <a:pPr marL="0" marR="0" algn="l">
                        <a:lnSpc>
                          <a:spcPct val="107000"/>
                        </a:lnSpc>
                        <a:spcBef>
                          <a:spcPts val="0"/>
                        </a:spcBef>
                        <a:spcAft>
                          <a:spcPts val="0"/>
                        </a:spcAft>
                      </a:pPr>
                      <a:r>
                        <a:rPr lang="en-US" sz="2000" b="1" dirty="0">
                          <a:solidFill>
                            <a:srgbClr val="473E3B"/>
                          </a:solidFill>
                          <a:effectLst/>
                          <a:latin typeface="Calibri" panose="020F0502020204030204" pitchFamily="34" charset="0"/>
                          <a:ea typeface="Calibri" panose="020F0502020204030204" pitchFamily="34" charset="0"/>
                          <a:cs typeface="Times New Roman" panose="02020603050405020304" pitchFamily="18" charset="0"/>
                        </a:rPr>
                        <a:t>Quality of Life Violation Ticketing Ordinance</a:t>
                      </a: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pPr>
                      <a:endParaRPr lang="en-US" sz="2000">
                        <a:effectLst/>
                        <a:latin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X</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pPr>
                      <a:endParaRPr lang="en-US" sz="2000">
                        <a:effectLst/>
                        <a:latin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pPr>
                      <a:endParaRPr lang="en-US" sz="2000">
                        <a:effectLst/>
                        <a:latin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82601479"/>
                  </a:ext>
                </a:extLst>
              </a:tr>
              <a:tr h="475616">
                <a:tc>
                  <a:txBody>
                    <a:bodyPr/>
                    <a:lstStyle/>
                    <a:p>
                      <a:pPr marL="0" marR="0" algn="l">
                        <a:lnSpc>
                          <a:spcPct val="107000"/>
                        </a:lnSpc>
                        <a:spcBef>
                          <a:spcPts val="0"/>
                        </a:spcBef>
                        <a:spcAft>
                          <a:spcPts val="0"/>
                        </a:spcAft>
                      </a:pPr>
                      <a:r>
                        <a:rPr lang="en-US" sz="2000" b="1" dirty="0">
                          <a:solidFill>
                            <a:srgbClr val="473E3B"/>
                          </a:solidFill>
                          <a:effectLst/>
                          <a:latin typeface="Calibri" panose="020F0502020204030204" pitchFamily="34" charset="0"/>
                          <a:ea typeface="Calibri" panose="020F0502020204030204" pitchFamily="34" charset="0"/>
                          <a:cs typeface="Times New Roman" panose="02020603050405020304" pitchFamily="18" charset="0"/>
                        </a:rPr>
                        <a:t>Municipal Code and Ordinance Compliance Act</a:t>
                      </a: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X</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72086427"/>
                  </a:ext>
                </a:extLst>
              </a:tr>
              <a:tr h="244561">
                <a:tc>
                  <a:txBody>
                    <a:bodyPr/>
                    <a:lstStyle/>
                    <a:p>
                      <a:pPr marL="0" marR="0" algn="l">
                        <a:lnSpc>
                          <a:spcPct val="107000"/>
                        </a:lnSpc>
                        <a:spcBef>
                          <a:spcPts val="0"/>
                        </a:spcBef>
                        <a:spcAft>
                          <a:spcPts val="0"/>
                        </a:spcAft>
                      </a:pPr>
                      <a:r>
                        <a:rPr lang="en-US" sz="2000" b="1" dirty="0">
                          <a:solidFill>
                            <a:srgbClr val="473E3B"/>
                          </a:solidFill>
                          <a:effectLst/>
                          <a:latin typeface="Calibri" panose="020F0502020204030204" pitchFamily="34" charset="0"/>
                          <a:ea typeface="Calibri" panose="020F0502020204030204" pitchFamily="34" charset="0"/>
                          <a:cs typeface="Times New Roman" panose="02020603050405020304" pitchFamily="18" charset="0"/>
                        </a:rPr>
                        <a:t>Doors and Windows Ordinance </a:t>
                      </a: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X</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24677574"/>
                  </a:ext>
                </a:extLst>
              </a:tr>
              <a:tr h="400235">
                <a:tc>
                  <a:txBody>
                    <a:bodyPr/>
                    <a:lstStyle/>
                    <a:p>
                      <a:pPr marL="0" marR="0" algn="l">
                        <a:lnSpc>
                          <a:spcPct val="107000"/>
                        </a:lnSpc>
                        <a:spcBef>
                          <a:spcPts val="0"/>
                        </a:spcBef>
                        <a:spcAft>
                          <a:spcPts val="0"/>
                        </a:spcAft>
                      </a:pPr>
                      <a:r>
                        <a:rPr lang="en-US" sz="2000" b="1" dirty="0">
                          <a:solidFill>
                            <a:srgbClr val="473E3B"/>
                          </a:solidFill>
                          <a:effectLst/>
                          <a:latin typeface="Calibri" panose="020F0502020204030204" pitchFamily="34" charset="0"/>
                          <a:ea typeface="Calibri" panose="020F0502020204030204" pitchFamily="34" charset="0"/>
                          <a:cs typeface="Times New Roman" panose="02020603050405020304" pitchFamily="18" charset="0"/>
                        </a:rPr>
                        <a:t>Asset Attachment</a:t>
                      </a: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72620529"/>
                  </a:ext>
                </a:extLst>
              </a:tr>
              <a:tr h="596439">
                <a:tc>
                  <a:txBody>
                    <a:bodyPr/>
                    <a:lstStyle/>
                    <a:p>
                      <a:pPr marL="0" marR="0" algn="l">
                        <a:lnSpc>
                          <a:spcPct val="107000"/>
                        </a:lnSpc>
                        <a:spcBef>
                          <a:spcPts val="0"/>
                        </a:spcBef>
                        <a:spcAft>
                          <a:spcPts val="0"/>
                        </a:spcAft>
                      </a:pPr>
                      <a:r>
                        <a:rPr lang="en-US" sz="2000" b="1" dirty="0">
                          <a:solidFill>
                            <a:srgbClr val="473E3B"/>
                          </a:solidFill>
                          <a:effectLst/>
                          <a:latin typeface="Calibri" panose="020F0502020204030204" pitchFamily="34" charset="0"/>
                          <a:ea typeface="Calibri" panose="020F0502020204030204" pitchFamily="34" charset="0"/>
                          <a:cs typeface="Times New Roman" panose="02020603050405020304" pitchFamily="18" charset="0"/>
                        </a:rPr>
                        <a:t>Conservatorship</a:t>
                      </a: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77106934"/>
                  </a:ext>
                </a:extLst>
              </a:tr>
              <a:tr h="596439">
                <a:tc>
                  <a:txBody>
                    <a:bodyPr/>
                    <a:lstStyle/>
                    <a:p>
                      <a:pPr marL="0" marR="0" algn="l">
                        <a:lnSpc>
                          <a:spcPct val="107000"/>
                        </a:lnSpc>
                        <a:spcBef>
                          <a:spcPts val="0"/>
                        </a:spcBef>
                        <a:spcAft>
                          <a:spcPts val="0"/>
                        </a:spcAft>
                      </a:pPr>
                      <a:r>
                        <a:rPr lang="en-US" sz="2000" b="1" dirty="0">
                          <a:solidFill>
                            <a:srgbClr val="473E3B"/>
                          </a:solidFill>
                          <a:effectLst/>
                          <a:latin typeface="Calibri" panose="020F0502020204030204" pitchFamily="34" charset="0"/>
                          <a:ea typeface="Calibri" panose="020F0502020204030204" pitchFamily="34" charset="0"/>
                          <a:cs typeface="Times New Roman" panose="02020603050405020304" pitchFamily="18" charset="0"/>
                        </a:rPr>
                        <a:t>Vacant Lot Remediation (side lots, community gardens)</a:t>
                      </a: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X</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24915504"/>
                  </a:ext>
                </a:extLst>
              </a:tr>
              <a:tr h="599896">
                <a:tc>
                  <a:txBody>
                    <a:bodyPr/>
                    <a:lstStyle/>
                    <a:p>
                      <a:pPr marL="0" marR="0" algn="l">
                        <a:lnSpc>
                          <a:spcPct val="107000"/>
                        </a:lnSpc>
                        <a:spcBef>
                          <a:spcPts val="0"/>
                        </a:spcBef>
                        <a:spcAft>
                          <a:spcPts val="0"/>
                        </a:spcAft>
                      </a:pPr>
                      <a:r>
                        <a:rPr lang="en-US" sz="2000" b="1" dirty="0">
                          <a:solidFill>
                            <a:srgbClr val="473E3B"/>
                          </a:solidFill>
                          <a:effectLst/>
                          <a:latin typeface="Calibri" panose="020F0502020204030204" pitchFamily="34" charset="0"/>
                          <a:ea typeface="Calibri" panose="020F0502020204030204" pitchFamily="34" charset="0"/>
                          <a:cs typeface="Times New Roman" panose="02020603050405020304" pitchFamily="18" charset="0"/>
                        </a:rPr>
                        <a:t>Create Land Bank</a:t>
                      </a: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X</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2107621"/>
                  </a:ext>
                </a:extLst>
              </a:tr>
              <a:tr h="679621">
                <a:tc>
                  <a:txBody>
                    <a:bodyPr/>
                    <a:lstStyle/>
                    <a:p>
                      <a:pPr marL="0" marR="0" algn="l">
                        <a:lnSpc>
                          <a:spcPct val="107000"/>
                        </a:lnSpc>
                        <a:spcBef>
                          <a:spcPts val="0"/>
                        </a:spcBef>
                        <a:spcAft>
                          <a:spcPts val="0"/>
                        </a:spcAft>
                      </a:pPr>
                      <a:r>
                        <a:rPr lang="en-US" sz="2000" b="1" dirty="0">
                          <a:solidFill>
                            <a:srgbClr val="473E3B"/>
                          </a:solidFill>
                          <a:effectLst/>
                          <a:latin typeface="Calibri" panose="020F0502020204030204" pitchFamily="34" charset="0"/>
                          <a:ea typeface="Calibri" panose="020F0502020204030204" pitchFamily="34" charset="0"/>
                          <a:cs typeface="Times New Roman" panose="02020603050405020304" pitchFamily="18" charset="0"/>
                        </a:rPr>
                        <a:t>Home Repair Loans</a:t>
                      </a: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46263403"/>
                  </a:ext>
                </a:extLst>
              </a:tr>
              <a:tr h="529044">
                <a:tc>
                  <a:txBody>
                    <a:bodyPr/>
                    <a:lstStyle/>
                    <a:p>
                      <a:pPr marL="0" marR="0" algn="l">
                        <a:lnSpc>
                          <a:spcPct val="107000"/>
                        </a:lnSpc>
                        <a:spcBef>
                          <a:spcPts val="0"/>
                        </a:spcBef>
                        <a:spcAft>
                          <a:spcPts val="0"/>
                        </a:spcAft>
                      </a:pPr>
                      <a:r>
                        <a:rPr lang="en-US" sz="2000" b="1" dirty="0">
                          <a:solidFill>
                            <a:srgbClr val="473E3B"/>
                          </a:solidFill>
                          <a:effectLst/>
                          <a:latin typeface="Calibri" panose="020F0502020204030204" pitchFamily="34" charset="0"/>
                          <a:ea typeface="Calibri" panose="020F0502020204030204" pitchFamily="34" charset="0"/>
                          <a:cs typeface="Times New Roman" panose="02020603050405020304" pitchFamily="18" charset="0"/>
                        </a:rPr>
                        <a:t>Estate Administration</a:t>
                      </a: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54414980"/>
                  </a:ext>
                </a:extLst>
              </a:tr>
              <a:tr h="394640">
                <a:tc>
                  <a:txBody>
                    <a:bodyPr/>
                    <a:lstStyle/>
                    <a:p>
                      <a:pPr marL="0" marR="0" algn="l">
                        <a:lnSpc>
                          <a:spcPct val="107000"/>
                        </a:lnSpc>
                        <a:spcBef>
                          <a:spcPts val="0"/>
                        </a:spcBef>
                        <a:spcAft>
                          <a:spcPts val="0"/>
                        </a:spcAft>
                      </a:pPr>
                      <a:r>
                        <a:rPr lang="en-US" sz="2000" b="1" dirty="0">
                          <a:solidFill>
                            <a:srgbClr val="473E3B"/>
                          </a:solidFill>
                          <a:effectLst/>
                          <a:latin typeface="Calibri" panose="020F0502020204030204" pitchFamily="34" charset="0"/>
                          <a:ea typeface="Calibri" panose="020F0502020204030204" pitchFamily="34" charset="0"/>
                          <a:cs typeface="Times New Roman" panose="02020603050405020304" pitchFamily="18" charset="0"/>
                        </a:rPr>
                        <a:t>Commercial Corridor Support</a:t>
                      </a: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81" marR="60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54700359"/>
                  </a:ext>
                </a:extLst>
              </a:tr>
            </a:tbl>
          </a:graphicData>
        </a:graphic>
      </p:graphicFrame>
    </p:spTree>
    <p:extLst>
      <p:ext uri="{BB962C8B-B14F-4D97-AF65-F5344CB8AC3E}">
        <p14:creationId xmlns:p14="http://schemas.microsoft.com/office/powerpoint/2010/main" val="4231210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416" y="1039959"/>
            <a:ext cx="8291384" cy="5403452"/>
          </a:xfrm>
        </p:spPr>
        <p:txBody>
          <a:bodyPr>
            <a:noAutofit/>
          </a:bodyPr>
          <a:lstStyle/>
          <a:p>
            <a:pPr marL="514350" indent="-514350">
              <a:buFont typeface="+mj-lt"/>
              <a:buAutoNum type="arabicPeriod"/>
            </a:pPr>
            <a:r>
              <a:rPr lang="en-US" sz="2800" b="1" dirty="0"/>
              <a:t>Create action plan and task force </a:t>
            </a:r>
            <a:r>
              <a:rPr lang="en-US" sz="2800" dirty="0"/>
              <a:t>to provide roadmap, collaboration and oversight capacity</a:t>
            </a:r>
          </a:p>
          <a:p>
            <a:pPr marL="514350" indent="-514350">
              <a:buFont typeface="+mj-lt"/>
              <a:buAutoNum type="arabicPeriod"/>
            </a:pPr>
            <a:r>
              <a:rPr lang="en-US" sz="2800" b="1" dirty="0"/>
              <a:t>Adopt legal framework </a:t>
            </a:r>
            <a:r>
              <a:rPr lang="en-US" sz="2800" dirty="0"/>
              <a:t>(International Property Maintenance Code or Local Code)</a:t>
            </a:r>
          </a:p>
          <a:p>
            <a:pPr marL="514350" indent="-514350">
              <a:buFont typeface="+mj-lt"/>
              <a:buAutoNum type="arabicPeriod"/>
            </a:pPr>
            <a:r>
              <a:rPr lang="en-US" sz="2800" b="1" dirty="0"/>
              <a:t>Build self-financing strategic code enforcement </a:t>
            </a:r>
            <a:r>
              <a:rPr lang="en-US" sz="2800" dirty="0"/>
              <a:t>-  Consider shared or outsourced program – </a:t>
            </a:r>
            <a:r>
              <a:rPr lang="en-US" sz="2800" dirty="0">
                <a:solidFill>
                  <a:srgbClr val="C00000"/>
                </a:solidFill>
              </a:rPr>
              <a:t>Goal Is Compliance Not Fines</a:t>
            </a:r>
          </a:p>
          <a:p>
            <a:pPr marL="514350" indent="-514350">
              <a:buFont typeface="+mj-lt"/>
              <a:buAutoNum type="arabicPeriod"/>
            </a:pPr>
            <a:r>
              <a:rPr lang="en-US" sz="2800" b="1" dirty="0"/>
              <a:t>Require registration </a:t>
            </a:r>
            <a:r>
              <a:rPr lang="en-US" sz="2800" dirty="0"/>
              <a:t>of vacant and rental properties </a:t>
            </a:r>
          </a:p>
          <a:p>
            <a:pPr marL="514350" indent="-514350">
              <a:buFont typeface="+mj-lt"/>
              <a:buAutoNum type="arabicPeriod"/>
            </a:pPr>
            <a:r>
              <a:rPr lang="en-US" sz="2800" b="1" dirty="0"/>
              <a:t>Use receivership </a:t>
            </a:r>
            <a:r>
              <a:rPr lang="en-US" sz="2800" dirty="0"/>
              <a:t>to rehabilitate buildings</a:t>
            </a:r>
          </a:p>
          <a:p>
            <a:pPr marL="514350" indent="-514350">
              <a:buFont typeface="+mj-lt"/>
              <a:buAutoNum type="arabicPeriod"/>
            </a:pPr>
            <a:r>
              <a:rPr lang="en-US" sz="2800" b="1" dirty="0"/>
              <a:t>Mandate time for buyers of properties </a:t>
            </a:r>
            <a:r>
              <a:rPr lang="en-US" sz="2800" dirty="0"/>
              <a:t>with code violations to bring up to code </a:t>
            </a:r>
          </a:p>
        </p:txBody>
      </p:sp>
      <p:sp>
        <p:nvSpPr>
          <p:cNvPr id="4" name="Rectangle 3"/>
          <p:cNvSpPr/>
          <p:nvPr/>
        </p:nvSpPr>
        <p:spPr>
          <a:xfrm>
            <a:off x="0" y="0"/>
            <a:ext cx="9172388" cy="762000"/>
          </a:xfrm>
          <a:prstGeom prst="rect">
            <a:avLst/>
          </a:prstGeom>
          <a:solidFill>
            <a:srgbClr val="5D50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atin typeface="Arial"/>
                <a:cs typeface="Arial"/>
              </a:rPr>
              <a:t>Framework for Addressing Rural Problem Properties</a:t>
            </a:r>
          </a:p>
        </p:txBody>
      </p:sp>
    </p:spTree>
    <p:extLst>
      <p:ext uri="{BB962C8B-B14F-4D97-AF65-F5344CB8AC3E}">
        <p14:creationId xmlns:p14="http://schemas.microsoft.com/office/powerpoint/2010/main" val="27528341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39959"/>
            <a:ext cx="8229600" cy="4921571"/>
          </a:xfrm>
        </p:spPr>
        <p:txBody>
          <a:bodyPr>
            <a:noAutofit/>
          </a:bodyPr>
          <a:lstStyle/>
          <a:p>
            <a:pPr marL="401638" indent="-390525">
              <a:buNone/>
            </a:pPr>
            <a:r>
              <a:rPr lang="en-US" sz="2800" dirty="0"/>
              <a:t>7. </a:t>
            </a:r>
            <a:r>
              <a:rPr lang="en-US" sz="2800" b="1" dirty="0"/>
              <a:t>If allowed use administrative enforcement </a:t>
            </a:r>
            <a:r>
              <a:rPr lang="en-US" sz="2800" dirty="0"/>
              <a:t>- quality of life ticketing</a:t>
            </a:r>
          </a:p>
          <a:p>
            <a:pPr marL="401638" indent="-390525">
              <a:buNone/>
            </a:pPr>
            <a:r>
              <a:rPr lang="en-US" sz="2800" dirty="0"/>
              <a:t>8.  </a:t>
            </a:r>
            <a:r>
              <a:rPr lang="en-US" sz="2800" b="1" dirty="0"/>
              <a:t>Use all available incentives </a:t>
            </a:r>
            <a:r>
              <a:rPr lang="en-US" sz="2800" dirty="0"/>
              <a:t>to rehabilitate buildings including historic district designation</a:t>
            </a:r>
          </a:p>
          <a:p>
            <a:pPr marL="401638" indent="-390525">
              <a:buNone/>
            </a:pPr>
            <a:r>
              <a:rPr lang="en-US" sz="2800" dirty="0"/>
              <a:t>9.  </a:t>
            </a:r>
            <a:r>
              <a:rPr lang="en-US" sz="2800" b="1" dirty="0"/>
              <a:t>Reform tax sale </a:t>
            </a:r>
            <a:r>
              <a:rPr lang="en-US" sz="2800" dirty="0"/>
              <a:t>to break cycle of blight – define eligible buyers and time to bring up to code</a:t>
            </a:r>
          </a:p>
          <a:p>
            <a:pPr marL="401638" indent="-390525">
              <a:buNone/>
            </a:pPr>
            <a:r>
              <a:rPr lang="en-US" sz="2800" dirty="0"/>
              <a:t>10. </a:t>
            </a:r>
            <a:r>
              <a:rPr lang="en-US" sz="2800" b="1" dirty="0"/>
              <a:t>Provide home repair grants and loans</a:t>
            </a:r>
          </a:p>
          <a:p>
            <a:pPr marL="573088" indent="-561975">
              <a:buNone/>
            </a:pPr>
            <a:r>
              <a:rPr lang="en-US" sz="2800" dirty="0"/>
              <a:t>11. </a:t>
            </a:r>
            <a:r>
              <a:rPr lang="en-US" sz="2800" b="1" dirty="0"/>
              <a:t>Educate magistrates/judges </a:t>
            </a:r>
            <a:r>
              <a:rPr lang="en-US" sz="2800" dirty="0"/>
              <a:t>to adjudicate code enforcement cases</a:t>
            </a:r>
          </a:p>
          <a:p>
            <a:pPr marL="401638" indent="-390525">
              <a:buNone/>
            </a:pPr>
            <a:r>
              <a:rPr lang="en-US" sz="2800" dirty="0"/>
              <a:t>12.  </a:t>
            </a:r>
            <a:r>
              <a:rPr lang="en-US" sz="2800" b="1" dirty="0"/>
              <a:t>Share templates</a:t>
            </a:r>
            <a:r>
              <a:rPr lang="en-US" sz="2800" dirty="0"/>
              <a:t>, forms and legal capacity</a:t>
            </a:r>
          </a:p>
          <a:p>
            <a:pPr marL="401638" indent="-390525">
              <a:buNone/>
            </a:pPr>
            <a:endParaRPr lang="en-US" sz="2800" dirty="0"/>
          </a:p>
          <a:p>
            <a:pPr marL="401638" indent="-390525">
              <a:buNone/>
            </a:pPr>
            <a:endParaRPr lang="en-US" sz="2800" dirty="0"/>
          </a:p>
        </p:txBody>
      </p:sp>
      <p:sp>
        <p:nvSpPr>
          <p:cNvPr id="4" name="Rectangle 3"/>
          <p:cNvSpPr/>
          <p:nvPr/>
        </p:nvSpPr>
        <p:spPr>
          <a:xfrm>
            <a:off x="0" y="0"/>
            <a:ext cx="9172388" cy="762000"/>
          </a:xfrm>
          <a:prstGeom prst="rect">
            <a:avLst/>
          </a:prstGeom>
          <a:solidFill>
            <a:srgbClr val="5D50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atin typeface="Arial"/>
                <a:cs typeface="Arial"/>
              </a:rPr>
              <a:t>Framework for Addressing Rural Problem Properties</a:t>
            </a:r>
          </a:p>
        </p:txBody>
      </p:sp>
    </p:spTree>
    <p:extLst>
      <p:ext uri="{BB962C8B-B14F-4D97-AF65-F5344CB8AC3E}">
        <p14:creationId xmlns:p14="http://schemas.microsoft.com/office/powerpoint/2010/main" val="111643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CC54E1-A52E-4C61-81A7-DBFAC5207845}" type="slidenum">
              <a:rPr lang="en-US" smtClean="0"/>
              <a:t>5</a:t>
            </a:fld>
            <a:endParaRPr lang="en-US"/>
          </a:p>
        </p:txBody>
      </p:sp>
      <p:pic>
        <p:nvPicPr>
          <p:cNvPr id="4" name="Picture 3"/>
          <p:cNvPicPr>
            <a:picLocks noChangeAspect="1"/>
          </p:cNvPicPr>
          <p:nvPr/>
        </p:nvPicPr>
        <p:blipFill>
          <a:blip r:embed="rId3"/>
          <a:stretch>
            <a:fillRect/>
          </a:stretch>
        </p:blipFill>
        <p:spPr>
          <a:xfrm>
            <a:off x="1295400" y="390331"/>
            <a:ext cx="6317449" cy="6019800"/>
          </a:xfrm>
          <a:prstGeom prst="rect">
            <a:avLst/>
          </a:prstGeom>
        </p:spPr>
      </p:pic>
    </p:spTree>
    <p:extLst>
      <p:ext uri="{BB962C8B-B14F-4D97-AF65-F5344CB8AC3E}">
        <p14:creationId xmlns:p14="http://schemas.microsoft.com/office/powerpoint/2010/main" val="1211630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CC54E1-A52E-4C61-81A7-DBFAC5207845}" type="slidenum">
              <a:rPr lang="en-US" smtClean="0"/>
              <a:t>6</a:t>
            </a:fld>
            <a:endParaRPr lang="en-US"/>
          </a:p>
        </p:txBody>
      </p:sp>
      <p:pic>
        <p:nvPicPr>
          <p:cNvPr id="3" name="Picture 2"/>
          <p:cNvPicPr>
            <a:picLocks noChangeAspect="1"/>
          </p:cNvPicPr>
          <p:nvPr/>
        </p:nvPicPr>
        <p:blipFill>
          <a:blip r:embed="rId2"/>
          <a:stretch>
            <a:fillRect/>
          </a:stretch>
        </p:blipFill>
        <p:spPr>
          <a:xfrm>
            <a:off x="685257" y="914049"/>
            <a:ext cx="7773485" cy="5029902"/>
          </a:xfrm>
          <a:prstGeom prst="rect">
            <a:avLst/>
          </a:prstGeom>
        </p:spPr>
      </p:pic>
    </p:spTree>
    <p:extLst>
      <p:ext uri="{BB962C8B-B14F-4D97-AF65-F5344CB8AC3E}">
        <p14:creationId xmlns:p14="http://schemas.microsoft.com/office/powerpoint/2010/main" val="3046136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a:xfrm>
            <a:off x="380999" y="152400"/>
            <a:ext cx="6400801" cy="6485704"/>
          </a:xfrm>
          <a:prstGeom prst="rect">
            <a:avLst/>
          </a:prstGeom>
        </p:spPr>
        <p:txBody>
          <a:bodyPr vert="horz" lIns="91440" tIns="45720" rIns="91440" bIns="45720" rtlCol="0" anchor="ctr">
            <a:normAutofit/>
          </a:bodyPr>
          <a:lstStyle>
            <a:lvl1pPr marL="0" indent="0" algn="ctr" defTabSz="914400" rtl="0" eaLnBrk="1" latinLnBrk="0" hangingPunct="1">
              <a:spcBef>
                <a:spcPct val="20000"/>
              </a:spcBef>
              <a:buClr>
                <a:schemeClr val="accent1"/>
              </a:buClr>
              <a:buFont typeface="Wingdings 2" pitchFamily="18" charset="2"/>
              <a:buNone/>
              <a:defRPr sz="3200" kern="1200" spc="150" baseline="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Wingdings" pitchFamily="2" charset="2"/>
              <a:buNone/>
              <a:defRPr sz="2800" kern="1200" spc="100" baseline="0">
                <a:solidFill>
                  <a:schemeClr val="tx2"/>
                </a:solidFill>
                <a:latin typeface="+mn-lt"/>
                <a:ea typeface="+mn-ea"/>
                <a:cs typeface="+mn-cs"/>
              </a:defRPr>
            </a:lvl2pPr>
            <a:lvl3pPr marL="914400" indent="0" algn="l" defTabSz="914400" rtl="0" eaLnBrk="1" latinLnBrk="0" hangingPunct="1">
              <a:spcBef>
                <a:spcPct val="20000"/>
              </a:spcBef>
              <a:buClr>
                <a:schemeClr val="accent3"/>
              </a:buClr>
              <a:buFont typeface="Wingdings" pitchFamily="2" charset="2"/>
              <a:buNone/>
              <a:defRPr sz="2400" kern="1200" spc="100" baseline="0">
                <a:solidFill>
                  <a:schemeClr val="tx2"/>
                </a:solidFill>
                <a:latin typeface="+mn-lt"/>
                <a:ea typeface="+mn-ea"/>
                <a:cs typeface="+mn-cs"/>
              </a:defRPr>
            </a:lvl3pPr>
            <a:lvl4pPr marL="1371600" indent="0" algn="l" defTabSz="914400" rtl="0" eaLnBrk="1" latinLnBrk="0" hangingPunct="1">
              <a:spcBef>
                <a:spcPct val="20000"/>
              </a:spcBef>
              <a:buClr>
                <a:schemeClr val="accent4"/>
              </a:buClr>
              <a:buFont typeface="Wingdings" pitchFamily="2" charset="2"/>
              <a:buNone/>
              <a:defRPr sz="2000" kern="1200">
                <a:solidFill>
                  <a:schemeClr val="tx2"/>
                </a:solidFill>
                <a:latin typeface="+mn-lt"/>
                <a:ea typeface="+mn-ea"/>
                <a:cs typeface="+mn-cs"/>
              </a:defRPr>
            </a:lvl4pPr>
            <a:lvl5pPr marL="1828800" indent="0" algn="l" defTabSz="914400" rtl="0" eaLnBrk="1" latinLnBrk="0" hangingPunct="1">
              <a:spcBef>
                <a:spcPct val="20000"/>
              </a:spcBef>
              <a:buClr>
                <a:schemeClr val="accent6"/>
              </a:buClr>
              <a:buFont typeface="Wingdings" pitchFamily="2" charset="2"/>
              <a:buNone/>
              <a:defRPr sz="2000" kern="1200" spc="100" baseline="0">
                <a:solidFill>
                  <a:schemeClr val="tx2"/>
                </a:solidFill>
                <a:latin typeface="+mn-lt"/>
                <a:ea typeface="+mn-ea"/>
                <a:cs typeface="+mn-cs"/>
              </a:defRPr>
            </a:lvl5pPr>
            <a:lvl6pPr marL="2286000" indent="0" algn="l" defTabSz="914400" rtl="0" eaLnBrk="1" latinLnBrk="0" hangingPunct="1">
              <a:spcBef>
                <a:spcPct val="20000"/>
              </a:spcBef>
              <a:buClr>
                <a:schemeClr val="accent1"/>
              </a:buClr>
              <a:buFont typeface="Wingdings" pitchFamily="2" charset="2"/>
              <a:buNone/>
              <a:defRPr sz="2000" kern="1200">
                <a:solidFill>
                  <a:schemeClr val="tx2"/>
                </a:solidFill>
                <a:latin typeface="+mn-lt"/>
                <a:ea typeface="+mn-ea"/>
                <a:cs typeface="+mn-cs"/>
              </a:defRPr>
            </a:lvl6pPr>
            <a:lvl7pPr marL="2743200" indent="0" algn="l" defTabSz="914400" rtl="0" eaLnBrk="1" latinLnBrk="0" hangingPunct="1">
              <a:spcBef>
                <a:spcPct val="20000"/>
              </a:spcBef>
              <a:buClr>
                <a:schemeClr val="accent2"/>
              </a:buClr>
              <a:buFont typeface="Wingdings" pitchFamily="2" charset="2"/>
              <a:buNone/>
              <a:defRPr sz="2000" kern="1200">
                <a:solidFill>
                  <a:schemeClr val="tx2"/>
                </a:solidFill>
                <a:latin typeface="+mn-lt"/>
                <a:ea typeface="+mn-ea"/>
                <a:cs typeface="+mn-cs"/>
              </a:defRPr>
            </a:lvl7pPr>
            <a:lvl8pPr marL="3200400" indent="0" algn="l" defTabSz="914400" rtl="0" eaLnBrk="1" latinLnBrk="0" hangingPunct="1">
              <a:spcBef>
                <a:spcPct val="20000"/>
              </a:spcBef>
              <a:buClr>
                <a:schemeClr val="accent3"/>
              </a:buClr>
              <a:buFont typeface="Wingdings" pitchFamily="2" charset="2"/>
              <a:buNone/>
              <a:defRPr sz="2000" kern="1200">
                <a:solidFill>
                  <a:schemeClr val="tx2"/>
                </a:solidFill>
                <a:latin typeface="+mn-lt"/>
                <a:ea typeface="+mn-ea"/>
                <a:cs typeface="+mn-cs"/>
              </a:defRPr>
            </a:lvl8pPr>
            <a:lvl9pPr marL="3657600" indent="0" algn="l" defTabSz="914400" rtl="0" eaLnBrk="1" latinLnBrk="0" hangingPunct="1">
              <a:spcBef>
                <a:spcPct val="20000"/>
              </a:spcBef>
              <a:buClr>
                <a:schemeClr val="accent5"/>
              </a:buClr>
              <a:buFont typeface="Wingdings" pitchFamily="2" charset="2"/>
              <a:buNone/>
              <a:defRPr sz="2000" kern="1200">
                <a:solidFill>
                  <a:schemeClr val="tx2"/>
                </a:solidFill>
                <a:latin typeface="+mn-lt"/>
                <a:ea typeface="+mn-ea"/>
                <a:cs typeface="+mn-cs"/>
              </a:defRPr>
            </a:lvl9pPr>
          </a:lstStyle>
          <a:p>
            <a:pPr algn="l"/>
            <a:endParaRPr lang="en-US" spc="0"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22" y="4648588"/>
            <a:ext cx="2543787" cy="190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8280" t="11748" r="29354" b="24886"/>
          <a:stretch/>
        </p:blipFill>
        <p:spPr>
          <a:xfrm>
            <a:off x="3429000" y="4648588"/>
            <a:ext cx="2098609" cy="1904612"/>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5631" r="13288"/>
          <a:stretch/>
        </p:blipFill>
        <p:spPr>
          <a:xfrm>
            <a:off x="5511800" y="4648588"/>
            <a:ext cx="3124200" cy="1904612"/>
          </a:xfrm>
          <a:prstGeom prst="rect">
            <a:avLst/>
          </a:prstGeom>
        </p:spPr>
      </p:pic>
      <p:sp>
        <p:nvSpPr>
          <p:cNvPr id="12" name="TextBox 11"/>
          <p:cNvSpPr txBox="1"/>
          <p:nvPr/>
        </p:nvSpPr>
        <p:spPr>
          <a:xfrm>
            <a:off x="4038600" y="6553200"/>
            <a:ext cx="838200" cy="246221"/>
          </a:xfrm>
          <a:prstGeom prst="rect">
            <a:avLst/>
          </a:prstGeom>
          <a:noFill/>
        </p:spPr>
        <p:txBody>
          <a:bodyPr wrap="square" rtlCol="0">
            <a:spAutoFit/>
          </a:bodyPr>
          <a:lstStyle/>
          <a:p>
            <a:pPr algn="ctr"/>
            <a:r>
              <a:rPr lang="en-US" sz="1000" dirty="0">
                <a:solidFill>
                  <a:schemeClr val="tx2"/>
                </a:solidFill>
              </a:rPr>
              <a:t>Page 4</a:t>
            </a:r>
          </a:p>
        </p:txBody>
      </p:sp>
      <p:sp>
        <p:nvSpPr>
          <p:cNvPr id="11" name="Title 3"/>
          <p:cNvSpPr txBox="1">
            <a:spLocks/>
          </p:cNvSpPr>
          <p:nvPr/>
        </p:nvSpPr>
        <p:spPr>
          <a:xfrm rot="16200000">
            <a:off x="4210811" y="-3332989"/>
            <a:ext cx="685800" cy="7961377"/>
          </a:xfrm>
          <a:prstGeom prst="rect">
            <a:avLst/>
          </a:prstGeom>
          <a:ln w="6350" cap="rnd">
            <a:noFill/>
          </a:ln>
        </p:spPr>
        <p:txBody>
          <a:bodyPr vert="vert" lIns="91440" tIns="91440" anchor="b" anchorCtr="0">
            <a:normAutofit/>
          </a:bodyPr>
          <a:lstStyle>
            <a:lvl1pPr algn="l" rtl="0" eaLnBrk="1" latinLnBrk="0" hangingPunct="1">
              <a:spcBef>
                <a:spcPct val="0"/>
              </a:spcBef>
              <a:buNone/>
              <a:defRPr kumimoji="0" lang="en-US" sz="1800" b="1" kern="1200" spc="-50" baseline="0">
                <a:ln w="3175">
                  <a:noFill/>
                </a:ln>
                <a:solidFill>
                  <a:schemeClr val="tx2"/>
                </a:solidFill>
                <a:effectLst/>
                <a:latin typeface="+mn-lt"/>
                <a:ea typeface="+mn-ea"/>
                <a:cs typeface="+mn-cs"/>
              </a:defRPr>
            </a:lvl1pPr>
          </a:lstStyle>
          <a:p>
            <a:pPr algn="ctr"/>
            <a:r>
              <a:rPr lang="en-US" sz="3200" dirty="0"/>
              <a:t>About Our Community</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8163" y="1003300"/>
            <a:ext cx="5629275"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4385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CC54E1-A52E-4C61-81A7-DBFAC5207845}" type="slidenum">
              <a:rPr lang="en-US" smtClean="0"/>
              <a:t>8</a:t>
            </a:fld>
            <a:endParaRPr lang="en-US"/>
          </a:p>
        </p:txBody>
      </p:sp>
      <p:pic>
        <p:nvPicPr>
          <p:cNvPr id="3" name="Picture 2"/>
          <p:cNvPicPr>
            <a:picLocks noChangeAspect="1"/>
          </p:cNvPicPr>
          <p:nvPr/>
        </p:nvPicPr>
        <p:blipFill>
          <a:blip r:embed="rId2"/>
          <a:stretch>
            <a:fillRect/>
          </a:stretch>
        </p:blipFill>
        <p:spPr>
          <a:xfrm>
            <a:off x="859214" y="2237128"/>
            <a:ext cx="7425572" cy="2383743"/>
          </a:xfrm>
          <a:prstGeom prst="rect">
            <a:avLst/>
          </a:prstGeom>
        </p:spPr>
      </p:pic>
    </p:spTree>
    <p:extLst>
      <p:ext uri="{BB962C8B-B14F-4D97-AF65-F5344CB8AC3E}">
        <p14:creationId xmlns:p14="http://schemas.microsoft.com/office/powerpoint/2010/main" val="1061857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CC54E1-A52E-4C61-81A7-DBFAC5207845}" type="slidenum">
              <a:rPr lang="en-US" smtClean="0"/>
              <a:t>9</a:t>
            </a:fld>
            <a:endParaRPr lang="en-US"/>
          </a:p>
        </p:txBody>
      </p:sp>
      <p:pic>
        <p:nvPicPr>
          <p:cNvPr id="3" name="Picture 2"/>
          <p:cNvPicPr>
            <a:picLocks noChangeAspect="1"/>
          </p:cNvPicPr>
          <p:nvPr/>
        </p:nvPicPr>
        <p:blipFill>
          <a:blip r:embed="rId3"/>
          <a:stretch>
            <a:fillRect/>
          </a:stretch>
        </p:blipFill>
        <p:spPr>
          <a:xfrm>
            <a:off x="457200" y="533400"/>
            <a:ext cx="4239114" cy="2514600"/>
          </a:xfrm>
          <a:prstGeom prst="rect">
            <a:avLst/>
          </a:prstGeom>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602" y="762000"/>
            <a:ext cx="3379984" cy="280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a:stretch>
            <a:fillRect/>
          </a:stretch>
        </p:blipFill>
        <p:spPr>
          <a:xfrm>
            <a:off x="1367609" y="3535043"/>
            <a:ext cx="6657409" cy="3182388"/>
          </a:xfrm>
          <a:prstGeom prst="rect">
            <a:avLst/>
          </a:prstGeom>
        </p:spPr>
      </p:pic>
    </p:spTree>
    <p:extLst>
      <p:ext uri="{BB962C8B-B14F-4D97-AF65-F5344CB8AC3E}">
        <p14:creationId xmlns:p14="http://schemas.microsoft.com/office/powerpoint/2010/main" val="3645588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 Slides">
  <a:themeElements>
    <a:clrScheme name="TRF_2011">
      <a:dk1>
        <a:sysClr val="windowText" lastClr="000000"/>
      </a:dk1>
      <a:lt1>
        <a:sysClr val="window" lastClr="FFFFFF"/>
      </a:lt1>
      <a:dk2>
        <a:srgbClr val="5F5F5F"/>
      </a:dk2>
      <a:lt2>
        <a:srgbClr val="D8D8D8"/>
      </a:lt2>
      <a:accent1>
        <a:srgbClr val="BF311A"/>
      </a:accent1>
      <a:accent2>
        <a:srgbClr val="00929F"/>
      </a:accent2>
      <a:accent3>
        <a:srgbClr val="D59F0F"/>
      </a:accent3>
      <a:accent4>
        <a:srgbClr val="4C721D"/>
      </a:accent4>
      <a:accent5>
        <a:srgbClr val="7A003C"/>
      </a:accent5>
      <a:accent6>
        <a:srgbClr val="569BBE"/>
      </a:accent6>
      <a:hlink>
        <a:srgbClr val="D18316"/>
      </a:hlink>
      <a:folHlink>
        <a:srgbClr val="BF31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investmentFund_General_PPT_Roni's Full Version" id="{78A0D236-E16D-43AE-8413-12B9B0836C6D}" vid="{A2B5F52D-38E8-4F29-BF82-FE0151F90269}"/>
    </a:ext>
  </a:extLst>
</a:theme>
</file>

<file path=ppt/theme/theme3.xml><?xml version="1.0" encoding="utf-8"?>
<a:theme xmlns:a="http://schemas.openxmlformats.org/drawingml/2006/main" name="1_Content Slides">
  <a:themeElements>
    <a:clrScheme name="TRF_2011">
      <a:dk1>
        <a:sysClr val="windowText" lastClr="000000"/>
      </a:dk1>
      <a:lt1>
        <a:sysClr val="window" lastClr="FFFFFF"/>
      </a:lt1>
      <a:dk2>
        <a:srgbClr val="5F5F5F"/>
      </a:dk2>
      <a:lt2>
        <a:srgbClr val="D8D8D8"/>
      </a:lt2>
      <a:accent1>
        <a:srgbClr val="BF311A"/>
      </a:accent1>
      <a:accent2>
        <a:srgbClr val="00929F"/>
      </a:accent2>
      <a:accent3>
        <a:srgbClr val="D59F0F"/>
      </a:accent3>
      <a:accent4>
        <a:srgbClr val="4C721D"/>
      </a:accent4>
      <a:accent5>
        <a:srgbClr val="7A003C"/>
      </a:accent5>
      <a:accent6>
        <a:srgbClr val="569BBE"/>
      </a:accent6>
      <a:hlink>
        <a:srgbClr val="D18316"/>
      </a:hlink>
      <a:folHlink>
        <a:srgbClr val="BF31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investmentFund_General_PPT_Roni's Full Version" id="{78A0D236-E16D-43AE-8413-12B9B0836C6D}" vid="{A2B5F52D-38E8-4F29-BF82-FE0151F90269}"/>
    </a:ext>
  </a:extLst>
</a:theme>
</file>

<file path=ppt/theme/theme4.xml><?xml version="1.0" encoding="utf-8"?>
<a:theme xmlns:a="http://schemas.openxmlformats.org/drawingml/2006/main" name="Content Slides (red)">
  <a:themeElements>
    <a:clrScheme name="Reinvestment Fund">
      <a:dk1>
        <a:srgbClr val="565759"/>
      </a:dk1>
      <a:lt1>
        <a:sysClr val="window" lastClr="FFFFFF"/>
      </a:lt1>
      <a:dk2>
        <a:srgbClr val="5F5F5F"/>
      </a:dk2>
      <a:lt2>
        <a:srgbClr val="D8D8D8"/>
      </a:lt2>
      <a:accent1>
        <a:srgbClr val="F59825"/>
      </a:accent1>
      <a:accent2>
        <a:srgbClr val="EF3E2D"/>
      </a:accent2>
      <a:accent3>
        <a:srgbClr val="005198"/>
      </a:accent3>
      <a:accent4>
        <a:srgbClr val="4F3177"/>
      </a:accent4>
      <a:accent5>
        <a:srgbClr val="267939"/>
      </a:accent5>
      <a:accent6>
        <a:srgbClr val="565759"/>
      </a:accent6>
      <a:hlink>
        <a:srgbClr val="F57E25"/>
      </a:hlink>
      <a:folHlink>
        <a:srgbClr val="5657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BA09EF3B-8D8A-4A6A-9DD8-C9ED3DB89C8F}" vid="{17581696-D6FB-42A6-A62D-03BD59F11A8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10632</TotalTime>
  <Words>3689</Words>
  <Application>Microsoft Office PowerPoint</Application>
  <PresentationFormat>On-screen Show (4:3)</PresentationFormat>
  <Paragraphs>741</Paragraphs>
  <Slides>48</Slides>
  <Notes>24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48</vt:i4>
      </vt:variant>
    </vt:vector>
  </HeadingPairs>
  <TitlesOfParts>
    <vt:vector size="62" baseType="lpstr">
      <vt:lpstr>Arial Unicode MS</vt:lpstr>
      <vt:lpstr>MS Mincho</vt:lpstr>
      <vt:lpstr>Arial</vt:lpstr>
      <vt:lpstr>Calibri</vt:lpstr>
      <vt:lpstr>Cambria</vt:lpstr>
      <vt:lpstr>Gotham Narrow Bold</vt:lpstr>
      <vt:lpstr>Gotham Narrow Book</vt:lpstr>
      <vt:lpstr>Times New Roman</vt:lpstr>
      <vt:lpstr>Wingdings</vt:lpstr>
      <vt:lpstr>Wingdings 2</vt:lpstr>
      <vt:lpstr>Office Theme</vt:lpstr>
      <vt:lpstr>Content Slides</vt:lpstr>
      <vt:lpstr>1_Content Slides</vt:lpstr>
      <vt:lpstr>Content Slides (red)</vt:lpstr>
      <vt:lpstr>PowerPoint Presentation</vt:lpstr>
      <vt:lpstr>PowerPoint Presentation</vt:lpstr>
      <vt:lpstr>About Reinvestment Fund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Monticello New York – A Borscht Belt Story</vt:lpstr>
      <vt:lpstr>PowerPoint Presentation</vt:lpstr>
      <vt:lpstr>Vacant Buildings on Main Street</vt:lpstr>
      <vt:lpstr>Surrounding Natural Assets  </vt:lpstr>
      <vt:lpstr>Deteriorated and Vacant Properties</vt:lpstr>
      <vt:lpstr>Resort World Casino</vt:lpstr>
      <vt:lpstr>PowerPoint Presentation</vt:lpstr>
      <vt:lpstr>PowerPoint Presentation</vt:lpstr>
      <vt:lpstr>PowerPoint Presentation</vt:lpstr>
      <vt:lpstr>PowerPoint Presentation</vt:lpstr>
      <vt:lpstr>PowerPoint Presentation</vt:lpstr>
      <vt:lpstr>PowerPoint Presentation</vt:lpstr>
      <vt:lpstr>Data Analysis Framework</vt:lpstr>
      <vt:lpstr>The Market Value Analysis</vt:lpstr>
      <vt:lpstr>The MVA Process</vt:lpstr>
      <vt:lpstr>Northampton County, PA MVA 2019</vt:lpstr>
      <vt:lpstr>Northampton County, PA Market Variables</vt:lpstr>
      <vt:lpstr>Northampton County, PA MVA 2019</vt:lpstr>
      <vt:lpstr>Northampton Low Electricity Usage</vt:lpstr>
      <vt:lpstr>Northampton Locally Identified Problem Properties</vt:lpstr>
      <vt:lpstr>Northampton Locally Identified Problem Properties</vt:lpstr>
      <vt:lpstr>Monticello, NY Market Analysis</vt:lpstr>
      <vt:lpstr>Monticello, NY Market Analysis</vt:lpstr>
      <vt:lpstr>Monticello, NY: Homestead Exemptions</vt:lpstr>
      <vt:lpstr>Monticello, NY: Homestead Exemptions</vt:lpstr>
      <vt:lpstr>Monticello, NY: Investor/Bank Sales</vt:lpstr>
      <vt:lpstr>Northampton Recommendations Based on Market</vt:lpstr>
      <vt:lpstr>PowerPoint Presentation</vt:lpstr>
      <vt:lpstr>PowerPoint Presentation</vt:lpstr>
    </vt:vector>
  </TitlesOfParts>
  <Company>May 8</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Black</dc:creator>
  <cp:lastModifiedBy>Jennifer Talik</cp:lastModifiedBy>
  <cp:revision>187</cp:revision>
  <cp:lastPrinted>2019-05-18T16:52:50Z</cp:lastPrinted>
  <dcterms:created xsi:type="dcterms:W3CDTF">2019-05-07T17:37:56Z</dcterms:created>
  <dcterms:modified xsi:type="dcterms:W3CDTF">2019-09-25T21:09:09Z</dcterms:modified>
</cp:coreProperties>
</file>