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4" r:id="rId3"/>
    <p:sldId id="257" r:id="rId4"/>
    <p:sldId id="261" r:id="rId5"/>
    <p:sldId id="263" r:id="rId6"/>
    <p:sldId id="265" r:id="rId7"/>
    <p:sldId id="270" r:id="rId8"/>
    <p:sldId id="266" r:id="rId9"/>
    <p:sldId id="267" r:id="rId10"/>
    <p:sldId id="268" r:id="rId11"/>
    <p:sldId id="25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5.png"/><Relationship Id="rId6" Type="http://schemas.openxmlformats.org/officeDocument/2006/relationships/image" Target="../media/image29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9.png"/><Relationship Id="rId1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D503FA-F127-497C-8C78-2ED267330F1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887C1D5-6ED3-4B0B-AAD0-DD959EA03D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accent2"/>
              </a:solidFill>
              <a:latin typeface="Century Gothic" panose="020B0502020202020204" pitchFamily="34" charset="0"/>
            </a:rPr>
            <a:t>Estate planning</a:t>
          </a:r>
        </a:p>
      </dgm:t>
    </dgm:pt>
    <dgm:pt modelId="{86AE8E7C-9701-40F0-A3E6-B00B8215FE63}" type="parTrans" cxnId="{34FC0A30-BADE-406E-B931-1A0D4F2C3792}">
      <dgm:prSet/>
      <dgm:spPr/>
      <dgm:t>
        <a:bodyPr/>
        <a:lstStyle/>
        <a:p>
          <a:endParaRPr lang="en-US"/>
        </a:p>
      </dgm:t>
    </dgm:pt>
    <dgm:pt modelId="{DE586E66-816F-4146-B02F-50D05F8909AC}" type="sibTrans" cxnId="{34FC0A30-BADE-406E-B931-1A0D4F2C3792}">
      <dgm:prSet/>
      <dgm:spPr/>
      <dgm:t>
        <a:bodyPr/>
        <a:lstStyle/>
        <a:p>
          <a:endParaRPr lang="en-US"/>
        </a:p>
      </dgm:t>
    </dgm:pt>
    <dgm:pt modelId="{E7E5D70A-E7E5-4CA0-889C-069824F28F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accent2"/>
              </a:solidFill>
              <a:latin typeface="Century Gothic" panose="020B0502020202020204" pitchFamily="34" charset="0"/>
            </a:rPr>
            <a:t>Title issues</a:t>
          </a:r>
        </a:p>
      </dgm:t>
    </dgm:pt>
    <dgm:pt modelId="{B982D86F-8A35-4C42-8C45-3151746A41CD}" type="parTrans" cxnId="{C4E5109D-8AE5-49A5-A175-AD5A2E9E33B1}">
      <dgm:prSet/>
      <dgm:spPr/>
      <dgm:t>
        <a:bodyPr/>
        <a:lstStyle/>
        <a:p>
          <a:endParaRPr lang="en-US"/>
        </a:p>
      </dgm:t>
    </dgm:pt>
    <dgm:pt modelId="{EE5B2EFA-3A56-4B74-B5D5-7B4273F1883D}" type="sibTrans" cxnId="{C4E5109D-8AE5-49A5-A175-AD5A2E9E33B1}">
      <dgm:prSet/>
      <dgm:spPr/>
      <dgm:t>
        <a:bodyPr/>
        <a:lstStyle/>
        <a:p>
          <a:endParaRPr lang="en-US"/>
        </a:p>
      </dgm:t>
    </dgm:pt>
    <dgm:pt modelId="{D4B62C4B-67FE-4B79-A66A-6D68EA5688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accent2"/>
              </a:solidFill>
              <a:latin typeface="Century Gothic" panose="020B0502020202020204" pitchFamily="34" charset="0"/>
            </a:rPr>
            <a:t>Nonprofit and small business development</a:t>
          </a:r>
        </a:p>
      </dgm:t>
    </dgm:pt>
    <dgm:pt modelId="{6BA2CBFA-DEDD-4362-B0FF-618B7986016C}" type="parTrans" cxnId="{6D39D77B-7A45-47F3-AF2A-9E1930A4CAAD}">
      <dgm:prSet/>
      <dgm:spPr/>
      <dgm:t>
        <a:bodyPr/>
        <a:lstStyle/>
        <a:p>
          <a:endParaRPr lang="en-US"/>
        </a:p>
      </dgm:t>
    </dgm:pt>
    <dgm:pt modelId="{555E922B-AED5-4EE3-892D-CEDCDD51DF68}" type="sibTrans" cxnId="{6D39D77B-7A45-47F3-AF2A-9E1930A4CAAD}">
      <dgm:prSet/>
      <dgm:spPr/>
      <dgm:t>
        <a:bodyPr/>
        <a:lstStyle/>
        <a:p>
          <a:endParaRPr lang="en-US"/>
        </a:p>
      </dgm:t>
    </dgm:pt>
    <dgm:pt modelId="{7D77FBC3-AFDE-478A-93A1-9309005648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accent2"/>
              </a:solidFill>
              <a:latin typeface="Century Gothic" panose="020B0502020202020204" pitchFamily="34" charset="0"/>
            </a:rPr>
            <a:t>Tax valuation appeals for homeowners</a:t>
          </a:r>
        </a:p>
      </dgm:t>
    </dgm:pt>
    <dgm:pt modelId="{953DAC65-1881-4FC2-B1EE-BD49D2DFE008}" type="parTrans" cxnId="{F8949760-605C-4149-B0F2-3CCB6A14F817}">
      <dgm:prSet/>
      <dgm:spPr/>
      <dgm:t>
        <a:bodyPr/>
        <a:lstStyle/>
        <a:p>
          <a:endParaRPr lang="en-US"/>
        </a:p>
      </dgm:t>
    </dgm:pt>
    <dgm:pt modelId="{AC99B8DA-0B07-4E4E-9584-99E9E5011C19}" type="sibTrans" cxnId="{F8949760-605C-4149-B0F2-3CCB6A14F817}">
      <dgm:prSet/>
      <dgm:spPr/>
      <dgm:t>
        <a:bodyPr/>
        <a:lstStyle/>
        <a:p>
          <a:endParaRPr lang="en-US"/>
        </a:p>
      </dgm:t>
    </dgm:pt>
    <dgm:pt modelId="{EB4DFE11-2339-4260-B145-202CC55FB4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aseline="0" dirty="0">
              <a:solidFill>
                <a:schemeClr val="accent2"/>
              </a:solidFill>
              <a:latin typeface="Century Gothic" panose="020B0502020202020204" pitchFamily="34" charset="0"/>
            </a:rPr>
            <a:t>Eviction defense and consumer protection</a:t>
          </a:r>
        </a:p>
      </dgm:t>
    </dgm:pt>
    <dgm:pt modelId="{A91BDFFE-7BE2-456F-A59A-4E5301D74BC3}" type="parTrans" cxnId="{6D0ADA60-6FD6-4386-AB13-04B4AE659D9F}">
      <dgm:prSet/>
      <dgm:spPr/>
      <dgm:t>
        <a:bodyPr/>
        <a:lstStyle/>
        <a:p>
          <a:endParaRPr lang="en-US"/>
        </a:p>
      </dgm:t>
    </dgm:pt>
    <dgm:pt modelId="{1478F94B-8B8E-4B3A-895E-897F1A833C47}" type="sibTrans" cxnId="{6D0ADA60-6FD6-4386-AB13-04B4AE659D9F}">
      <dgm:prSet/>
      <dgm:spPr/>
      <dgm:t>
        <a:bodyPr/>
        <a:lstStyle/>
        <a:p>
          <a:endParaRPr lang="en-US"/>
        </a:p>
      </dgm:t>
    </dgm:pt>
    <dgm:pt modelId="{C9AAD5AD-5000-47FE-9DC6-8357170160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solidFill>
                <a:schemeClr val="accent2"/>
              </a:solidFill>
              <a:latin typeface="Century Gothic" panose="020B0502020202020204" pitchFamily="34" charset="0"/>
            </a:rPr>
            <a:t>Applications for tax abatement</a:t>
          </a:r>
        </a:p>
      </dgm:t>
    </dgm:pt>
    <dgm:pt modelId="{4ED2A109-0DEF-47F8-BF94-17BDDF9F4B3C}" type="parTrans" cxnId="{C4C9509A-BBAE-499F-88AE-BE484464EB6E}">
      <dgm:prSet/>
      <dgm:spPr/>
      <dgm:t>
        <a:bodyPr/>
        <a:lstStyle/>
        <a:p>
          <a:endParaRPr lang="en-US"/>
        </a:p>
      </dgm:t>
    </dgm:pt>
    <dgm:pt modelId="{CB70D376-FC4C-48FB-80A8-7594E6631191}" type="sibTrans" cxnId="{C4C9509A-BBAE-499F-88AE-BE484464EB6E}">
      <dgm:prSet/>
      <dgm:spPr/>
      <dgm:t>
        <a:bodyPr/>
        <a:lstStyle/>
        <a:p>
          <a:endParaRPr lang="en-US"/>
        </a:p>
      </dgm:t>
    </dgm:pt>
    <dgm:pt modelId="{1AC3A763-19B4-4013-AF35-CF5B669E98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accent2"/>
              </a:solidFill>
              <a:latin typeface="Century Gothic" panose="020B0502020202020204" pitchFamily="34" charset="0"/>
            </a:rPr>
            <a:t>And more!</a:t>
          </a:r>
        </a:p>
      </dgm:t>
    </dgm:pt>
    <dgm:pt modelId="{E5E3400B-3176-4FE4-BEB5-13ECE3E7EDC0}" type="parTrans" cxnId="{A1F38065-8687-4D90-BD98-957A5CF8DF37}">
      <dgm:prSet/>
      <dgm:spPr/>
      <dgm:t>
        <a:bodyPr/>
        <a:lstStyle/>
        <a:p>
          <a:endParaRPr lang="en-US"/>
        </a:p>
      </dgm:t>
    </dgm:pt>
    <dgm:pt modelId="{AA924686-6581-46E9-A095-44F29731D63B}" type="sibTrans" cxnId="{A1F38065-8687-4D90-BD98-957A5CF8DF37}">
      <dgm:prSet/>
      <dgm:spPr/>
      <dgm:t>
        <a:bodyPr/>
        <a:lstStyle/>
        <a:p>
          <a:endParaRPr lang="en-US"/>
        </a:p>
      </dgm:t>
    </dgm:pt>
    <dgm:pt modelId="{514A4344-7BCA-4C90-B616-E0D5567BD825}" type="pres">
      <dgm:prSet presAssocID="{A0D503FA-F127-497C-8C78-2ED267330F1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B37B78-C870-438D-872A-7C985F9A3F99}" type="pres">
      <dgm:prSet presAssocID="{B887C1D5-6ED3-4B0B-AAD0-DD959EA03D37}" presName="compNode" presStyleCnt="0"/>
      <dgm:spPr/>
    </dgm:pt>
    <dgm:pt modelId="{E3D7A9E0-E73F-4D46-8223-714A6EBDCD43}" type="pres">
      <dgm:prSet presAssocID="{B887C1D5-6ED3-4B0B-AAD0-DD959EA03D37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CD01E6D7-BA58-4126-905C-C4E76047CAC0}" type="pres">
      <dgm:prSet presAssocID="{B887C1D5-6ED3-4B0B-AAD0-DD959EA03D37}" presName="spaceRect" presStyleCnt="0"/>
      <dgm:spPr/>
    </dgm:pt>
    <dgm:pt modelId="{FCFCF0CD-6195-4E21-BCB0-3B8CD5A92601}" type="pres">
      <dgm:prSet presAssocID="{B887C1D5-6ED3-4B0B-AAD0-DD959EA03D37}" presName="textRect" presStyleLbl="revTx" presStyleIdx="0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C3653DC-6169-40EB-A14F-3C4B6DE596A9}" type="pres">
      <dgm:prSet presAssocID="{DE586E66-816F-4146-B02F-50D05F8909AC}" presName="sibTrans" presStyleCnt="0"/>
      <dgm:spPr/>
    </dgm:pt>
    <dgm:pt modelId="{0D7164A9-A728-4DEC-8D3E-9C901E50D021}" type="pres">
      <dgm:prSet presAssocID="{E7E5D70A-E7E5-4CA0-889C-069824F28F36}" presName="compNode" presStyleCnt="0"/>
      <dgm:spPr/>
    </dgm:pt>
    <dgm:pt modelId="{7F23BE38-53E2-4E54-B5F6-84A587AF9B84}" type="pres">
      <dgm:prSet presAssocID="{E7E5D70A-E7E5-4CA0-889C-069824F28F3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 RTL"/>
        </a:ext>
      </dgm:extLst>
    </dgm:pt>
    <dgm:pt modelId="{D3675C0A-B463-4C25-AA5A-9CF88073B506}" type="pres">
      <dgm:prSet presAssocID="{E7E5D70A-E7E5-4CA0-889C-069824F28F36}" presName="spaceRect" presStyleCnt="0"/>
      <dgm:spPr/>
    </dgm:pt>
    <dgm:pt modelId="{321E29D4-0E5B-4EB4-A58A-9480782151E8}" type="pres">
      <dgm:prSet presAssocID="{E7E5D70A-E7E5-4CA0-889C-069824F28F36}" presName="textRect" presStyleLbl="revTx" presStyleIdx="1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F01AE56-666F-4628-9ADE-2DA05EA8E1A4}" type="pres">
      <dgm:prSet presAssocID="{EE5B2EFA-3A56-4B74-B5D5-7B4273F1883D}" presName="sibTrans" presStyleCnt="0"/>
      <dgm:spPr/>
    </dgm:pt>
    <dgm:pt modelId="{71A3207C-4DE4-40B4-B6EC-9247A6FFF0A3}" type="pres">
      <dgm:prSet presAssocID="{D4B62C4B-67FE-4B79-A66A-6D68EA568882}" presName="compNode" presStyleCnt="0"/>
      <dgm:spPr/>
    </dgm:pt>
    <dgm:pt modelId="{8A10C858-ECD9-49BB-A7E7-B7BFC8A22E6A}" type="pres">
      <dgm:prSet presAssocID="{D4B62C4B-67FE-4B79-A66A-6D68EA56888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942CA8DE-5936-4276-B857-4CECA34335BE}" type="pres">
      <dgm:prSet presAssocID="{D4B62C4B-67FE-4B79-A66A-6D68EA568882}" presName="spaceRect" presStyleCnt="0"/>
      <dgm:spPr/>
    </dgm:pt>
    <dgm:pt modelId="{C9B827EA-6B10-48DF-AF67-3E73153784D7}" type="pres">
      <dgm:prSet presAssocID="{D4B62C4B-67FE-4B79-A66A-6D68EA568882}" presName="textRect" presStyleLbl="revTx" presStyleIdx="2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77330A2-E7A4-4488-8633-344F67E92D76}" type="pres">
      <dgm:prSet presAssocID="{555E922B-AED5-4EE3-892D-CEDCDD51DF68}" presName="sibTrans" presStyleCnt="0"/>
      <dgm:spPr/>
    </dgm:pt>
    <dgm:pt modelId="{B020BB1D-D1D4-4697-AC02-D1CE8C07193A}" type="pres">
      <dgm:prSet presAssocID="{7D77FBC3-AFDE-478A-93A1-9309005648BF}" presName="compNode" presStyleCnt="0"/>
      <dgm:spPr/>
    </dgm:pt>
    <dgm:pt modelId="{2ABBEBC6-E752-4600-B565-13179DAF3095}" type="pres">
      <dgm:prSet presAssocID="{7D77FBC3-AFDE-478A-93A1-9309005648B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3DDF1C25-40EA-431C-BAFA-97AD25DE5C58}" type="pres">
      <dgm:prSet presAssocID="{7D77FBC3-AFDE-478A-93A1-9309005648BF}" presName="spaceRect" presStyleCnt="0"/>
      <dgm:spPr/>
    </dgm:pt>
    <dgm:pt modelId="{12282D62-2A38-49C3-9A4B-FB8EC34B3ACB}" type="pres">
      <dgm:prSet presAssocID="{7D77FBC3-AFDE-478A-93A1-9309005648BF}" presName="textRect" presStyleLbl="revTx" presStyleIdx="3" presStyleCnt="7" custScaleX="12927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AD176C8-45BA-4E54-9B3E-C8948F11A929}" type="pres">
      <dgm:prSet presAssocID="{AC99B8DA-0B07-4E4E-9584-99E9E5011C19}" presName="sibTrans" presStyleCnt="0"/>
      <dgm:spPr/>
    </dgm:pt>
    <dgm:pt modelId="{E53921B8-1134-430C-ABC7-7BEF7956B13F}" type="pres">
      <dgm:prSet presAssocID="{EB4DFE11-2339-4260-B145-202CC55FB46A}" presName="compNode" presStyleCnt="0"/>
      <dgm:spPr/>
    </dgm:pt>
    <dgm:pt modelId="{384745C9-E7FB-4CEA-9649-86F0E766CAD8}" type="pres">
      <dgm:prSet presAssocID="{EB4DFE11-2339-4260-B145-202CC55FB46A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F1DBBB5-F0F2-4348-928E-3F35DA1A0ECA}" type="pres">
      <dgm:prSet presAssocID="{EB4DFE11-2339-4260-B145-202CC55FB46A}" presName="spaceRect" presStyleCnt="0"/>
      <dgm:spPr/>
    </dgm:pt>
    <dgm:pt modelId="{88AFEEA1-F12C-4963-A32F-AB4DE65CD34F}" type="pres">
      <dgm:prSet presAssocID="{EB4DFE11-2339-4260-B145-202CC55FB46A}" presName="textRect" presStyleLbl="revTx" presStyleIdx="4" presStyleCnt="7" custScaleX="155731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E096CC7-6FEB-4110-9901-6309B8398DC7}" type="pres">
      <dgm:prSet presAssocID="{1478F94B-8B8E-4B3A-895E-897F1A833C47}" presName="sibTrans" presStyleCnt="0"/>
      <dgm:spPr/>
    </dgm:pt>
    <dgm:pt modelId="{EDFD76D8-0315-47B0-A44B-C75C95471D26}" type="pres">
      <dgm:prSet presAssocID="{C9AAD5AD-5000-47FE-9DC6-835717016048}" presName="compNode" presStyleCnt="0"/>
      <dgm:spPr/>
    </dgm:pt>
    <dgm:pt modelId="{F7625DA8-F5AD-4394-88D2-C9C1ECFB5535}" type="pres">
      <dgm:prSet presAssocID="{C9AAD5AD-5000-47FE-9DC6-835717016048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DA25DB3-4B86-46B3-87F1-613101EBEF42}" type="pres">
      <dgm:prSet presAssocID="{C9AAD5AD-5000-47FE-9DC6-835717016048}" presName="spaceRect" presStyleCnt="0"/>
      <dgm:spPr/>
    </dgm:pt>
    <dgm:pt modelId="{D2B5774A-5A81-4C38-9044-7ED59C274A54}" type="pres">
      <dgm:prSet presAssocID="{C9AAD5AD-5000-47FE-9DC6-835717016048}" presName="textRect" presStyleLbl="revTx" presStyleIdx="5" presStyleCnt="7" custScaleX="144049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56CAA0A-0737-452B-8859-185C11C056E1}" type="pres">
      <dgm:prSet presAssocID="{CB70D376-FC4C-48FB-80A8-7594E6631191}" presName="sibTrans" presStyleCnt="0"/>
      <dgm:spPr/>
    </dgm:pt>
    <dgm:pt modelId="{3A9C21A2-C2BB-408A-807C-9AC3D57022BA}" type="pres">
      <dgm:prSet presAssocID="{1AC3A763-19B4-4013-AF35-CF5B669E988D}" presName="compNode" presStyleCnt="0"/>
      <dgm:spPr/>
    </dgm:pt>
    <dgm:pt modelId="{EE77CA0D-7FBA-439C-956B-C9A2E42D80F7}" type="pres">
      <dgm:prSet presAssocID="{1AC3A763-19B4-4013-AF35-CF5B669E988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FCBC9CA7-E56B-4F9E-9235-10CFE08DA9F6}" type="pres">
      <dgm:prSet presAssocID="{1AC3A763-19B4-4013-AF35-CF5B669E988D}" presName="spaceRect" presStyleCnt="0"/>
      <dgm:spPr/>
    </dgm:pt>
    <dgm:pt modelId="{3AE699F5-D0ED-4421-8A7A-90A6AD9C2DA3}" type="pres">
      <dgm:prSet presAssocID="{1AC3A763-19B4-4013-AF35-CF5B669E988D}" presName="textRect" presStyleLbl="revTx" presStyleIdx="6" presStyleCnt="7" custScaleX="12346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F2A3A5-9BEC-43DA-B021-B8F7FDF387C5}" type="presOf" srcId="{D4B62C4B-67FE-4B79-A66A-6D68EA568882}" destId="{C9B827EA-6B10-48DF-AF67-3E73153784D7}" srcOrd="0" destOrd="0" presId="urn:microsoft.com/office/officeart/2018/2/layout/IconLabelList"/>
    <dgm:cxn modelId="{A1E3E321-DAC2-40E1-AEF4-EF42A0D2AAAE}" type="presOf" srcId="{A0D503FA-F127-497C-8C78-2ED267330F1A}" destId="{514A4344-7BCA-4C90-B616-E0D5567BD825}" srcOrd="0" destOrd="0" presId="urn:microsoft.com/office/officeart/2018/2/layout/IconLabelList"/>
    <dgm:cxn modelId="{83EAD555-AFEA-4A0E-A150-48CFD2F26FBC}" type="presOf" srcId="{E7E5D70A-E7E5-4CA0-889C-069824F28F36}" destId="{321E29D4-0E5B-4EB4-A58A-9480782151E8}" srcOrd="0" destOrd="0" presId="urn:microsoft.com/office/officeart/2018/2/layout/IconLabelList"/>
    <dgm:cxn modelId="{C4C9509A-BBAE-499F-88AE-BE484464EB6E}" srcId="{A0D503FA-F127-497C-8C78-2ED267330F1A}" destId="{C9AAD5AD-5000-47FE-9DC6-835717016048}" srcOrd="5" destOrd="0" parTransId="{4ED2A109-0DEF-47F8-BF94-17BDDF9F4B3C}" sibTransId="{CB70D376-FC4C-48FB-80A8-7594E6631191}"/>
    <dgm:cxn modelId="{1D6AC34C-1BFE-4B17-99E4-3E1B6BCC56CB}" type="presOf" srcId="{EB4DFE11-2339-4260-B145-202CC55FB46A}" destId="{88AFEEA1-F12C-4963-A32F-AB4DE65CD34F}" srcOrd="0" destOrd="0" presId="urn:microsoft.com/office/officeart/2018/2/layout/IconLabelList"/>
    <dgm:cxn modelId="{6D39D77B-7A45-47F3-AF2A-9E1930A4CAAD}" srcId="{A0D503FA-F127-497C-8C78-2ED267330F1A}" destId="{D4B62C4B-67FE-4B79-A66A-6D68EA568882}" srcOrd="2" destOrd="0" parTransId="{6BA2CBFA-DEDD-4362-B0FF-618B7986016C}" sibTransId="{555E922B-AED5-4EE3-892D-CEDCDD51DF68}"/>
    <dgm:cxn modelId="{D1DDEFBE-AAAE-427B-9D9C-C3DA68F74D67}" type="presOf" srcId="{7D77FBC3-AFDE-478A-93A1-9309005648BF}" destId="{12282D62-2A38-49C3-9A4B-FB8EC34B3ACB}" srcOrd="0" destOrd="0" presId="urn:microsoft.com/office/officeart/2018/2/layout/IconLabelList"/>
    <dgm:cxn modelId="{F8949760-605C-4149-B0F2-3CCB6A14F817}" srcId="{A0D503FA-F127-497C-8C78-2ED267330F1A}" destId="{7D77FBC3-AFDE-478A-93A1-9309005648BF}" srcOrd="3" destOrd="0" parTransId="{953DAC65-1881-4FC2-B1EE-BD49D2DFE008}" sibTransId="{AC99B8DA-0B07-4E4E-9584-99E9E5011C19}"/>
    <dgm:cxn modelId="{C4E5109D-8AE5-49A5-A175-AD5A2E9E33B1}" srcId="{A0D503FA-F127-497C-8C78-2ED267330F1A}" destId="{E7E5D70A-E7E5-4CA0-889C-069824F28F36}" srcOrd="1" destOrd="0" parTransId="{B982D86F-8A35-4C42-8C45-3151746A41CD}" sibTransId="{EE5B2EFA-3A56-4B74-B5D5-7B4273F1883D}"/>
    <dgm:cxn modelId="{04A7950A-CA5B-4192-90B5-3D6EAB2998C9}" type="presOf" srcId="{C9AAD5AD-5000-47FE-9DC6-835717016048}" destId="{D2B5774A-5A81-4C38-9044-7ED59C274A54}" srcOrd="0" destOrd="0" presId="urn:microsoft.com/office/officeart/2018/2/layout/IconLabelList"/>
    <dgm:cxn modelId="{A1F38065-8687-4D90-BD98-957A5CF8DF37}" srcId="{A0D503FA-F127-497C-8C78-2ED267330F1A}" destId="{1AC3A763-19B4-4013-AF35-CF5B669E988D}" srcOrd="6" destOrd="0" parTransId="{E5E3400B-3176-4FE4-BEB5-13ECE3E7EDC0}" sibTransId="{AA924686-6581-46E9-A095-44F29731D63B}"/>
    <dgm:cxn modelId="{B59AA995-CB01-471E-9665-B93077A5E817}" type="presOf" srcId="{1AC3A763-19B4-4013-AF35-CF5B669E988D}" destId="{3AE699F5-D0ED-4421-8A7A-90A6AD9C2DA3}" srcOrd="0" destOrd="0" presId="urn:microsoft.com/office/officeart/2018/2/layout/IconLabelList"/>
    <dgm:cxn modelId="{6D0ADA60-6FD6-4386-AB13-04B4AE659D9F}" srcId="{A0D503FA-F127-497C-8C78-2ED267330F1A}" destId="{EB4DFE11-2339-4260-B145-202CC55FB46A}" srcOrd="4" destOrd="0" parTransId="{A91BDFFE-7BE2-456F-A59A-4E5301D74BC3}" sibTransId="{1478F94B-8B8E-4B3A-895E-897F1A833C47}"/>
    <dgm:cxn modelId="{34FC0A30-BADE-406E-B931-1A0D4F2C3792}" srcId="{A0D503FA-F127-497C-8C78-2ED267330F1A}" destId="{B887C1D5-6ED3-4B0B-AAD0-DD959EA03D37}" srcOrd="0" destOrd="0" parTransId="{86AE8E7C-9701-40F0-A3E6-B00B8215FE63}" sibTransId="{DE586E66-816F-4146-B02F-50D05F8909AC}"/>
    <dgm:cxn modelId="{5ADDCC27-0D59-43C2-B82C-2E63AEE5120F}" type="presOf" srcId="{B887C1D5-6ED3-4B0B-AAD0-DD959EA03D37}" destId="{FCFCF0CD-6195-4E21-BCB0-3B8CD5A92601}" srcOrd="0" destOrd="0" presId="urn:microsoft.com/office/officeart/2018/2/layout/IconLabelList"/>
    <dgm:cxn modelId="{AD8DFAD6-8744-4702-BA62-6916E1B1D6B3}" type="presParOf" srcId="{514A4344-7BCA-4C90-B616-E0D5567BD825}" destId="{3DB37B78-C870-438D-872A-7C985F9A3F99}" srcOrd="0" destOrd="0" presId="urn:microsoft.com/office/officeart/2018/2/layout/IconLabelList"/>
    <dgm:cxn modelId="{FED2CAA7-B314-47F9-A288-9F57374AB8E9}" type="presParOf" srcId="{3DB37B78-C870-438D-872A-7C985F9A3F99}" destId="{E3D7A9E0-E73F-4D46-8223-714A6EBDCD43}" srcOrd="0" destOrd="0" presId="urn:microsoft.com/office/officeart/2018/2/layout/IconLabelList"/>
    <dgm:cxn modelId="{EE76506C-C08C-400A-B827-4B5D36D6766F}" type="presParOf" srcId="{3DB37B78-C870-438D-872A-7C985F9A3F99}" destId="{CD01E6D7-BA58-4126-905C-C4E76047CAC0}" srcOrd="1" destOrd="0" presId="urn:microsoft.com/office/officeart/2018/2/layout/IconLabelList"/>
    <dgm:cxn modelId="{4E2BBA55-2366-4568-A870-3A3B0CE6CACE}" type="presParOf" srcId="{3DB37B78-C870-438D-872A-7C985F9A3F99}" destId="{FCFCF0CD-6195-4E21-BCB0-3B8CD5A92601}" srcOrd="2" destOrd="0" presId="urn:microsoft.com/office/officeart/2018/2/layout/IconLabelList"/>
    <dgm:cxn modelId="{F5E4B87A-F361-4265-A169-3A9FD812F59B}" type="presParOf" srcId="{514A4344-7BCA-4C90-B616-E0D5567BD825}" destId="{4C3653DC-6169-40EB-A14F-3C4B6DE596A9}" srcOrd="1" destOrd="0" presId="urn:microsoft.com/office/officeart/2018/2/layout/IconLabelList"/>
    <dgm:cxn modelId="{C8592F80-DAF6-4FA1-AAC7-07F717F86350}" type="presParOf" srcId="{514A4344-7BCA-4C90-B616-E0D5567BD825}" destId="{0D7164A9-A728-4DEC-8D3E-9C901E50D021}" srcOrd="2" destOrd="0" presId="urn:microsoft.com/office/officeart/2018/2/layout/IconLabelList"/>
    <dgm:cxn modelId="{F94D7B0F-68D3-4548-A419-486D59A10FE2}" type="presParOf" srcId="{0D7164A9-A728-4DEC-8D3E-9C901E50D021}" destId="{7F23BE38-53E2-4E54-B5F6-84A587AF9B84}" srcOrd="0" destOrd="0" presId="urn:microsoft.com/office/officeart/2018/2/layout/IconLabelList"/>
    <dgm:cxn modelId="{8EE57678-99CF-4AB4-B352-B50C3C92152F}" type="presParOf" srcId="{0D7164A9-A728-4DEC-8D3E-9C901E50D021}" destId="{D3675C0A-B463-4C25-AA5A-9CF88073B506}" srcOrd="1" destOrd="0" presId="urn:microsoft.com/office/officeart/2018/2/layout/IconLabelList"/>
    <dgm:cxn modelId="{DD8356DA-AEB7-4350-A279-1E5D7B52CC1E}" type="presParOf" srcId="{0D7164A9-A728-4DEC-8D3E-9C901E50D021}" destId="{321E29D4-0E5B-4EB4-A58A-9480782151E8}" srcOrd="2" destOrd="0" presId="urn:microsoft.com/office/officeart/2018/2/layout/IconLabelList"/>
    <dgm:cxn modelId="{3F701E3B-A53B-4077-BB44-D2F26D0BCDCB}" type="presParOf" srcId="{514A4344-7BCA-4C90-B616-E0D5567BD825}" destId="{6F01AE56-666F-4628-9ADE-2DA05EA8E1A4}" srcOrd="3" destOrd="0" presId="urn:microsoft.com/office/officeart/2018/2/layout/IconLabelList"/>
    <dgm:cxn modelId="{52E9564B-9492-415C-BA63-0828978EDB8F}" type="presParOf" srcId="{514A4344-7BCA-4C90-B616-E0D5567BD825}" destId="{71A3207C-4DE4-40B4-B6EC-9247A6FFF0A3}" srcOrd="4" destOrd="0" presId="urn:microsoft.com/office/officeart/2018/2/layout/IconLabelList"/>
    <dgm:cxn modelId="{68DD8E49-53FE-40CE-A12C-66F53FE0F35C}" type="presParOf" srcId="{71A3207C-4DE4-40B4-B6EC-9247A6FFF0A3}" destId="{8A10C858-ECD9-49BB-A7E7-B7BFC8A22E6A}" srcOrd="0" destOrd="0" presId="urn:microsoft.com/office/officeart/2018/2/layout/IconLabelList"/>
    <dgm:cxn modelId="{C5063377-45C6-4EF2-9CF4-D249C6239A5B}" type="presParOf" srcId="{71A3207C-4DE4-40B4-B6EC-9247A6FFF0A3}" destId="{942CA8DE-5936-4276-B857-4CECA34335BE}" srcOrd="1" destOrd="0" presId="urn:microsoft.com/office/officeart/2018/2/layout/IconLabelList"/>
    <dgm:cxn modelId="{C96FC0DB-A808-4DA9-9F40-1D914B0F091F}" type="presParOf" srcId="{71A3207C-4DE4-40B4-B6EC-9247A6FFF0A3}" destId="{C9B827EA-6B10-48DF-AF67-3E73153784D7}" srcOrd="2" destOrd="0" presId="urn:microsoft.com/office/officeart/2018/2/layout/IconLabelList"/>
    <dgm:cxn modelId="{A14E20AF-E7A1-4BB7-8E0B-D6DCB93E92B2}" type="presParOf" srcId="{514A4344-7BCA-4C90-B616-E0D5567BD825}" destId="{977330A2-E7A4-4488-8633-344F67E92D76}" srcOrd="5" destOrd="0" presId="urn:microsoft.com/office/officeart/2018/2/layout/IconLabelList"/>
    <dgm:cxn modelId="{BA50B19F-D224-4CFB-B6A5-E7FEB1864D8A}" type="presParOf" srcId="{514A4344-7BCA-4C90-B616-E0D5567BD825}" destId="{B020BB1D-D1D4-4697-AC02-D1CE8C07193A}" srcOrd="6" destOrd="0" presId="urn:microsoft.com/office/officeart/2018/2/layout/IconLabelList"/>
    <dgm:cxn modelId="{6AD17CD8-CD8D-4762-BE05-369E572517CC}" type="presParOf" srcId="{B020BB1D-D1D4-4697-AC02-D1CE8C07193A}" destId="{2ABBEBC6-E752-4600-B565-13179DAF3095}" srcOrd="0" destOrd="0" presId="urn:microsoft.com/office/officeart/2018/2/layout/IconLabelList"/>
    <dgm:cxn modelId="{A8573C13-6E49-4103-A906-373D0EE0A8DA}" type="presParOf" srcId="{B020BB1D-D1D4-4697-AC02-D1CE8C07193A}" destId="{3DDF1C25-40EA-431C-BAFA-97AD25DE5C58}" srcOrd="1" destOrd="0" presId="urn:microsoft.com/office/officeart/2018/2/layout/IconLabelList"/>
    <dgm:cxn modelId="{5ACBADDB-75D2-49F7-A806-CCC734DA5EDE}" type="presParOf" srcId="{B020BB1D-D1D4-4697-AC02-D1CE8C07193A}" destId="{12282D62-2A38-49C3-9A4B-FB8EC34B3ACB}" srcOrd="2" destOrd="0" presId="urn:microsoft.com/office/officeart/2018/2/layout/IconLabelList"/>
    <dgm:cxn modelId="{236A48E2-B284-4E5A-B2F1-FC9EE8BB7B7E}" type="presParOf" srcId="{514A4344-7BCA-4C90-B616-E0D5567BD825}" destId="{4AD176C8-45BA-4E54-9B3E-C8948F11A929}" srcOrd="7" destOrd="0" presId="urn:microsoft.com/office/officeart/2018/2/layout/IconLabelList"/>
    <dgm:cxn modelId="{9ACC7BF4-0796-4898-8D8A-CF7659E7C0CB}" type="presParOf" srcId="{514A4344-7BCA-4C90-B616-E0D5567BD825}" destId="{E53921B8-1134-430C-ABC7-7BEF7956B13F}" srcOrd="8" destOrd="0" presId="urn:microsoft.com/office/officeart/2018/2/layout/IconLabelList"/>
    <dgm:cxn modelId="{1E8BECE6-08D2-404A-902B-3C27E37F46BE}" type="presParOf" srcId="{E53921B8-1134-430C-ABC7-7BEF7956B13F}" destId="{384745C9-E7FB-4CEA-9649-86F0E766CAD8}" srcOrd="0" destOrd="0" presId="urn:microsoft.com/office/officeart/2018/2/layout/IconLabelList"/>
    <dgm:cxn modelId="{09AD3774-5CAA-4507-98E5-82CD128FE25F}" type="presParOf" srcId="{E53921B8-1134-430C-ABC7-7BEF7956B13F}" destId="{BF1DBBB5-F0F2-4348-928E-3F35DA1A0ECA}" srcOrd="1" destOrd="0" presId="urn:microsoft.com/office/officeart/2018/2/layout/IconLabelList"/>
    <dgm:cxn modelId="{A22D6BF9-0767-40D8-8A0D-A77B52E9058F}" type="presParOf" srcId="{E53921B8-1134-430C-ABC7-7BEF7956B13F}" destId="{88AFEEA1-F12C-4963-A32F-AB4DE65CD34F}" srcOrd="2" destOrd="0" presId="urn:microsoft.com/office/officeart/2018/2/layout/IconLabelList"/>
    <dgm:cxn modelId="{435F0621-D8F6-42C3-B1B2-26E4CA74C047}" type="presParOf" srcId="{514A4344-7BCA-4C90-B616-E0D5567BD825}" destId="{4E096CC7-6FEB-4110-9901-6309B8398DC7}" srcOrd="9" destOrd="0" presId="urn:microsoft.com/office/officeart/2018/2/layout/IconLabelList"/>
    <dgm:cxn modelId="{5A396CB9-A36F-4BA0-918D-7BCF7795685A}" type="presParOf" srcId="{514A4344-7BCA-4C90-B616-E0D5567BD825}" destId="{EDFD76D8-0315-47B0-A44B-C75C95471D26}" srcOrd="10" destOrd="0" presId="urn:microsoft.com/office/officeart/2018/2/layout/IconLabelList"/>
    <dgm:cxn modelId="{3F99044F-AA43-49E5-A98C-5AD139ABE232}" type="presParOf" srcId="{EDFD76D8-0315-47B0-A44B-C75C95471D26}" destId="{F7625DA8-F5AD-4394-88D2-C9C1ECFB5535}" srcOrd="0" destOrd="0" presId="urn:microsoft.com/office/officeart/2018/2/layout/IconLabelList"/>
    <dgm:cxn modelId="{A7B554BB-EC69-47E1-BF3F-B27E37830CE1}" type="presParOf" srcId="{EDFD76D8-0315-47B0-A44B-C75C95471D26}" destId="{EDA25DB3-4B86-46B3-87F1-613101EBEF42}" srcOrd="1" destOrd="0" presId="urn:microsoft.com/office/officeart/2018/2/layout/IconLabelList"/>
    <dgm:cxn modelId="{FB815CC3-839C-47B5-AD7C-37C861BD254A}" type="presParOf" srcId="{EDFD76D8-0315-47B0-A44B-C75C95471D26}" destId="{D2B5774A-5A81-4C38-9044-7ED59C274A54}" srcOrd="2" destOrd="0" presId="urn:microsoft.com/office/officeart/2018/2/layout/IconLabelList"/>
    <dgm:cxn modelId="{497365E6-8AE2-4C84-A83F-573874C2F7F9}" type="presParOf" srcId="{514A4344-7BCA-4C90-B616-E0D5567BD825}" destId="{056CAA0A-0737-452B-8859-185C11C056E1}" srcOrd="11" destOrd="0" presId="urn:microsoft.com/office/officeart/2018/2/layout/IconLabelList"/>
    <dgm:cxn modelId="{FCB729EA-5ED5-4CB3-900B-9435A5A0181F}" type="presParOf" srcId="{514A4344-7BCA-4C90-B616-E0D5567BD825}" destId="{3A9C21A2-C2BB-408A-807C-9AC3D57022BA}" srcOrd="12" destOrd="0" presId="urn:microsoft.com/office/officeart/2018/2/layout/IconLabelList"/>
    <dgm:cxn modelId="{ADA0680E-490B-467C-BD72-6D503D09A497}" type="presParOf" srcId="{3A9C21A2-C2BB-408A-807C-9AC3D57022BA}" destId="{EE77CA0D-7FBA-439C-956B-C9A2E42D80F7}" srcOrd="0" destOrd="0" presId="urn:microsoft.com/office/officeart/2018/2/layout/IconLabelList"/>
    <dgm:cxn modelId="{5001E901-006D-452A-BC11-C9445C0C2055}" type="presParOf" srcId="{3A9C21A2-C2BB-408A-807C-9AC3D57022BA}" destId="{FCBC9CA7-E56B-4F9E-9235-10CFE08DA9F6}" srcOrd="1" destOrd="0" presId="urn:microsoft.com/office/officeart/2018/2/layout/IconLabelList"/>
    <dgm:cxn modelId="{74C9DA6B-C49D-4089-BE10-889BF54FD9ED}" type="presParOf" srcId="{3A9C21A2-C2BB-408A-807C-9AC3D57022BA}" destId="{3AE699F5-D0ED-4421-8A7A-90A6AD9C2DA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0C0AC-14D9-4777-8927-EDE2296F2EE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34EAA6-1865-44B6-AE97-9F09E653E54D}">
      <dgm:prSet phldrT="[Text]"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Linda Brown</a:t>
          </a:r>
          <a:r>
            <a:rPr lang="en-US" dirty="0">
              <a:latin typeface="Century Gothic" panose="020B0502020202020204" pitchFamily="34" charset="0"/>
            </a:rPr>
            <a:t>, Housing Committee Chair, Blue Hills Neighborhood Association luvdoes@sbcglobal.net</a:t>
          </a:r>
        </a:p>
      </dgm:t>
    </dgm:pt>
    <dgm:pt modelId="{482D1AD9-3B37-4469-9337-3BE4718B3CCC}" type="parTrans" cxnId="{63928FFA-B5C0-46A9-9653-936812FC5621}">
      <dgm:prSet/>
      <dgm:spPr/>
      <dgm:t>
        <a:bodyPr/>
        <a:lstStyle/>
        <a:p>
          <a:endParaRPr lang="en-US"/>
        </a:p>
      </dgm:t>
    </dgm:pt>
    <dgm:pt modelId="{538FBE04-3C45-4980-960D-333D3EB714EE}" type="sibTrans" cxnId="{63928FFA-B5C0-46A9-9653-936812FC5621}">
      <dgm:prSet/>
      <dgm:spPr/>
      <dgm:t>
        <a:bodyPr/>
        <a:lstStyle/>
        <a:p>
          <a:endParaRPr lang="en-US"/>
        </a:p>
      </dgm:t>
    </dgm:pt>
    <dgm:pt modelId="{0154EEAE-9695-457B-A485-0A484285BAEF}">
      <dgm:prSet phldrT="[Text]"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Dana Malkus</a:t>
          </a:r>
          <a:r>
            <a:rPr lang="en-US" dirty="0">
              <a:latin typeface="Century Gothic" panose="020B0502020202020204" pitchFamily="34" charset="0"/>
            </a:rPr>
            <a:t>, Director, Entrepreneurship and Community Dev, Clinic, Saint Louis Univ. School of Law      dana.malkus@slu.edu</a:t>
          </a:r>
        </a:p>
      </dgm:t>
    </dgm:pt>
    <dgm:pt modelId="{47F54D76-9499-4832-A868-BC3D1FC478BE}" type="parTrans" cxnId="{76C57B86-A963-4873-AFCD-194AE1E10C2E}">
      <dgm:prSet/>
      <dgm:spPr/>
      <dgm:t>
        <a:bodyPr/>
        <a:lstStyle/>
        <a:p>
          <a:endParaRPr lang="en-US"/>
        </a:p>
      </dgm:t>
    </dgm:pt>
    <dgm:pt modelId="{87BB1EDE-0C8A-4784-AC24-EDA6CF0A3858}" type="sibTrans" cxnId="{76C57B86-A963-4873-AFCD-194AE1E10C2E}">
      <dgm:prSet/>
      <dgm:spPr/>
      <dgm:t>
        <a:bodyPr/>
        <a:lstStyle/>
        <a:p>
          <a:endParaRPr lang="en-US"/>
        </a:p>
      </dgm:t>
    </dgm:pt>
    <dgm:pt modelId="{D460F63E-D880-4B79-8BA8-B76CB3582EA7}">
      <dgm:prSet phldrT="[Text]"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Abby Judah</a:t>
          </a:r>
          <a:r>
            <a:rPr lang="en-US" dirty="0">
              <a:latin typeface="Century Gothic" panose="020B0502020202020204" pitchFamily="34" charset="0"/>
            </a:rPr>
            <a:t>, Staff Attorney, Adopt-a-Neighborhood Project, Legal Aid of Western Missouri      ajudah@lawmo.org</a:t>
          </a:r>
        </a:p>
      </dgm:t>
    </dgm:pt>
    <dgm:pt modelId="{8F14CA17-80F2-4D98-9CF0-97995E65C25D}" type="parTrans" cxnId="{182BBD4D-BB35-4F0A-97CA-29FEEBE30C73}">
      <dgm:prSet/>
      <dgm:spPr/>
      <dgm:t>
        <a:bodyPr/>
        <a:lstStyle/>
        <a:p>
          <a:endParaRPr lang="en-US"/>
        </a:p>
      </dgm:t>
    </dgm:pt>
    <dgm:pt modelId="{84A7AC9A-A431-4A36-B214-2B9C2CF2FF7E}" type="sibTrans" cxnId="{182BBD4D-BB35-4F0A-97CA-29FEEBE30C73}">
      <dgm:prSet/>
      <dgm:spPr/>
      <dgm:t>
        <a:bodyPr/>
        <a:lstStyle/>
        <a:p>
          <a:endParaRPr lang="en-US"/>
        </a:p>
      </dgm:t>
    </dgm:pt>
    <dgm:pt modelId="{F72A268B-C931-4E79-8420-C8D0292E75C7}">
      <dgm:prSet phldrT="[Text]"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Amanda Colon-Smith</a:t>
          </a:r>
          <a:r>
            <a:rPr lang="en-US" dirty="0">
              <a:latin typeface="Century Gothic" panose="020B0502020202020204" pitchFamily="34" charset="0"/>
            </a:rPr>
            <a:t>, Executive Director, </a:t>
          </a:r>
          <a:r>
            <a:rPr lang="en-US" dirty="0" err="1">
              <a:latin typeface="Century Gothic" panose="020B0502020202020204" pitchFamily="34" charset="0"/>
            </a:rPr>
            <a:t>Dutchtown</a:t>
          </a:r>
          <a:r>
            <a:rPr lang="en-US" dirty="0">
              <a:latin typeface="Century Gothic" panose="020B0502020202020204" pitchFamily="34" charset="0"/>
            </a:rPr>
            <a:t> South Community Corporation amanda@dutchtownsouth.org</a:t>
          </a:r>
        </a:p>
      </dgm:t>
    </dgm:pt>
    <dgm:pt modelId="{A4CF1086-29CB-4EC2-BBC4-5E739805B5E7}" type="parTrans" cxnId="{3C4F669F-5F6B-4962-8DA9-E5E7E7DC39A9}">
      <dgm:prSet/>
      <dgm:spPr/>
      <dgm:t>
        <a:bodyPr/>
        <a:lstStyle/>
        <a:p>
          <a:endParaRPr lang="en-US"/>
        </a:p>
      </dgm:t>
    </dgm:pt>
    <dgm:pt modelId="{00163882-DFCB-4A2D-ADB9-5F715C707C00}" type="sibTrans" cxnId="{3C4F669F-5F6B-4962-8DA9-E5E7E7DC39A9}">
      <dgm:prSet/>
      <dgm:spPr/>
      <dgm:t>
        <a:bodyPr/>
        <a:lstStyle/>
        <a:p>
          <a:endParaRPr lang="en-US"/>
        </a:p>
      </dgm:t>
    </dgm:pt>
    <dgm:pt modelId="{6B02F0F9-2579-4774-A05E-F8F3C1400485}">
      <dgm:prSet phldrT="[Text]"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Peter Hoffman</a:t>
          </a:r>
          <a:r>
            <a:rPr lang="en-US" dirty="0">
              <a:latin typeface="Century Gothic" panose="020B0502020202020204" pitchFamily="34" charset="0"/>
            </a:rPr>
            <a:t>, Managing Attorney, Neighborhood Vacancy Initiative, Legal Services of Eastern Missouri pjhoffman@lsem.org</a:t>
          </a:r>
        </a:p>
      </dgm:t>
    </dgm:pt>
    <dgm:pt modelId="{F15C2144-C5F2-40B4-91FD-0D850929C659}" type="parTrans" cxnId="{8D67C740-CB39-41D9-836A-5C7EF0F541E5}">
      <dgm:prSet/>
      <dgm:spPr/>
      <dgm:t>
        <a:bodyPr/>
        <a:lstStyle/>
        <a:p>
          <a:endParaRPr lang="en-US"/>
        </a:p>
      </dgm:t>
    </dgm:pt>
    <dgm:pt modelId="{B16AAB5B-63A5-4572-A351-844ABD899F3C}" type="sibTrans" cxnId="{8D67C740-CB39-41D9-836A-5C7EF0F541E5}">
      <dgm:prSet/>
      <dgm:spPr/>
      <dgm:t>
        <a:bodyPr/>
        <a:lstStyle/>
        <a:p>
          <a:endParaRPr lang="en-US"/>
        </a:p>
      </dgm:t>
    </dgm:pt>
    <dgm:pt modelId="{FADD8119-F699-481E-A228-C4D8B4F5EA99}" type="pres">
      <dgm:prSet presAssocID="{9860C0AC-14D9-4777-8927-EDE2296F2E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C28CA4-7A8D-4322-9CBC-D945ABA00878}" type="pres">
      <dgm:prSet presAssocID="{2434EAA6-1865-44B6-AE97-9F09E653E54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202A0-BFF0-4FE9-AB4F-AE47EBD84261}" type="pres">
      <dgm:prSet presAssocID="{538FBE04-3C45-4980-960D-333D3EB714EE}" presName="sibTrans" presStyleCnt="0"/>
      <dgm:spPr/>
    </dgm:pt>
    <dgm:pt modelId="{587A1CC1-A544-4C8E-B99E-A9576244FFB1}" type="pres">
      <dgm:prSet presAssocID="{F72A268B-C931-4E79-8420-C8D0292E75C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1550FB-AD11-42CA-86B6-368507785271}" type="pres">
      <dgm:prSet presAssocID="{00163882-DFCB-4A2D-ADB9-5F715C707C00}" presName="sibTrans" presStyleCnt="0"/>
      <dgm:spPr/>
    </dgm:pt>
    <dgm:pt modelId="{37C87F6C-ED6E-4E40-AAA3-D064BC068EB9}" type="pres">
      <dgm:prSet presAssocID="{6B02F0F9-2579-4774-A05E-F8F3C140048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3746B-06C3-40E9-AB55-EBF5E4FDCB83}" type="pres">
      <dgm:prSet presAssocID="{B16AAB5B-63A5-4572-A351-844ABD899F3C}" presName="sibTrans" presStyleCnt="0"/>
      <dgm:spPr/>
    </dgm:pt>
    <dgm:pt modelId="{EF6B4D28-2C15-4B8E-9ABC-4BA5D2387A05}" type="pres">
      <dgm:prSet presAssocID="{D460F63E-D880-4B79-8BA8-B76CB358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A13A1C-DDDA-4EEC-A009-F64B30452B22}" type="pres">
      <dgm:prSet presAssocID="{84A7AC9A-A431-4A36-B214-2B9C2CF2FF7E}" presName="sibTrans" presStyleCnt="0"/>
      <dgm:spPr/>
    </dgm:pt>
    <dgm:pt modelId="{48BBC41D-F261-40AC-99A8-9A5F7503257A}" type="pres">
      <dgm:prSet presAssocID="{0154EEAE-9695-457B-A485-0A484285BAE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4F669F-5F6B-4962-8DA9-E5E7E7DC39A9}" srcId="{9860C0AC-14D9-4777-8927-EDE2296F2EE8}" destId="{F72A268B-C931-4E79-8420-C8D0292E75C7}" srcOrd="1" destOrd="0" parTransId="{A4CF1086-29CB-4EC2-BBC4-5E739805B5E7}" sibTransId="{00163882-DFCB-4A2D-ADB9-5F715C707C00}"/>
    <dgm:cxn modelId="{86D5D361-5CE0-42B8-BB1B-F957B2D49CF5}" type="presOf" srcId="{9860C0AC-14D9-4777-8927-EDE2296F2EE8}" destId="{FADD8119-F699-481E-A228-C4D8B4F5EA99}" srcOrd="0" destOrd="0" presId="urn:microsoft.com/office/officeart/2005/8/layout/default"/>
    <dgm:cxn modelId="{CDE5F69B-711C-4BA9-8B5E-E993667A2AEE}" type="presOf" srcId="{F72A268B-C931-4E79-8420-C8D0292E75C7}" destId="{587A1CC1-A544-4C8E-B99E-A9576244FFB1}" srcOrd="0" destOrd="0" presId="urn:microsoft.com/office/officeart/2005/8/layout/default"/>
    <dgm:cxn modelId="{63928FFA-B5C0-46A9-9653-936812FC5621}" srcId="{9860C0AC-14D9-4777-8927-EDE2296F2EE8}" destId="{2434EAA6-1865-44B6-AE97-9F09E653E54D}" srcOrd="0" destOrd="0" parTransId="{482D1AD9-3B37-4469-9337-3BE4718B3CCC}" sibTransId="{538FBE04-3C45-4980-960D-333D3EB714EE}"/>
    <dgm:cxn modelId="{728B9112-12B6-4A2A-9071-A82B02F34D9D}" type="presOf" srcId="{0154EEAE-9695-457B-A485-0A484285BAEF}" destId="{48BBC41D-F261-40AC-99A8-9A5F7503257A}" srcOrd="0" destOrd="0" presId="urn:microsoft.com/office/officeart/2005/8/layout/default"/>
    <dgm:cxn modelId="{182BBD4D-BB35-4F0A-97CA-29FEEBE30C73}" srcId="{9860C0AC-14D9-4777-8927-EDE2296F2EE8}" destId="{D460F63E-D880-4B79-8BA8-B76CB3582EA7}" srcOrd="3" destOrd="0" parTransId="{8F14CA17-80F2-4D98-9CF0-97995E65C25D}" sibTransId="{84A7AC9A-A431-4A36-B214-2B9C2CF2FF7E}"/>
    <dgm:cxn modelId="{B5A0F953-A497-48FA-A85C-C5638B075422}" type="presOf" srcId="{D460F63E-D880-4B79-8BA8-B76CB3582EA7}" destId="{EF6B4D28-2C15-4B8E-9ABC-4BA5D2387A05}" srcOrd="0" destOrd="0" presId="urn:microsoft.com/office/officeart/2005/8/layout/default"/>
    <dgm:cxn modelId="{8D67C740-CB39-41D9-836A-5C7EF0F541E5}" srcId="{9860C0AC-14D9-4777-8927-EDE2296F2EE8}" destId="{6B02F0F9-2579-4774-A05E-F8F3C1400485}" srcOrd="2" destOrd="0" parTransId="{F15C2144-C5F2-40B4-91FD-0D850929C659}" sibTransId="{B16AAB5B-63A5-4572-A351-844ABD899F3C}"/>
    <dgm:cxn modelId="{63902413-8C80-4A2F-98B4-D3E5B498B60A}" type="presOf" srcId="{2434EAA6-1865-44B6-AE97-9F09E653E54D}" destId="{6EC28CA4-7A8D-4322-9CBC-D945ABA00878}" srcOrd="0" destOrd="0" presId="urn:microsoft.com/office/officeart/2005/8/layout/default"/>
    <dgm:cxn modelId="{76C57B86-A963-4873-AFCD-194AE1E10C2E}" srcId="{9860C0AC-14D9-4777-8927-EDE2296F2EE8}" destId="{0154EEAE-9695-457B-A485-0A484285BAEF}" srcOrd="4" destOrd="0" parTransId="{47F54D76-9499-4832-A868-BC3D1FC478BE}" sibTransId="{87BB1EDE-0C8A-4784-AC24-EDA6CF0A3858}"/>
    <dgm:cxn modelId="{DF39A2C1-84F6-4DB7-82CB-E2D91F24437F}" type="presOf" srcId="{6B02F0F9-2579-4774-A05E-F8F3C1400485}" destId="{37C87F6C-ED6E-4E40-AAA3-D064BC068EB9}" srcOrd="0" destOrd="0" presId="urn:microsoft.com/office/officeart/2005/8/layout/default"/>
    <dgm:cxn modelId="{CAC40A47-2265-46D7-A428-2F584B08E46C}" type="presParOf" srcId="{FADD8119-F699-481E-A228-C4D8B4F5EA99}" destId="{6EC28CA4-7A8D-4322-9CBC-D945ABA00878}" srcOrd="0" destOrd="0" presId="urn:microsoft.com/office/officeart/2005/8/layout/default"/>
    <dgm:cxn modelId="{2A875B7A-D50A-4C15-917E-A1D0A9A4AB81}" type="presParOf" srcId="{FADD8119-F699-481E-A228-C4D8B4F5EA99}" destId="{3EB202A0-BFF0-4FE9-AB4F-AE47EBD84261}" srcOrd="1" destOrd="0" presId="urn:microsoft.com/office/officeart/2005/8/layout/default"/>
    <dgm:cxn modelId="{E6FCEE69-7B80-44BB-BDCF-F39BF0F15DAF}" type="presParOf" srcId="{FADD8119-F699-481E-A228-C4D8B4F5EA99}" destId="{587A1CC1-A544-4C8E-B99E-A9576244FFB1}" srcOrd="2" destOrd="0" presId="urn:microsoft.com/office/officeart/2005/8/layout/default"/>
    <dgm:cxn modelId="{65C8BE28-5E0D-4C5A-9F04-78170F967427}" type="presParOf" srcId="{FADD8119-F699-481E-A228-C4D8B4F5EA99}" destId="{051550FB-AD11-42CA-86B6-368507785271}" srcOrd="3" destOrd="0" presId="urn:microsoft.com/office/officeart/2005/8/layout/default"/>
    <dgm:cxn modelId="{9735446C-DFE7-46A4-8CE3-70F1EEF02E4F}" type="presParOf" srcId="{FADD8119-F699-481E-A228-C4D8B4F5EA99}" destId="{37C87F6C-ED6E-4E40-AAA3-D064BC068EB9}" srcOrd="4" destOrd="0" presId="urn:microsoft.com/office/officeart/2005/8/layout/default"/>
    <dgm:cxn modelId="{F2F60E8C-0A43-4F32-9939-D3FDD3A4C48F}" type="presParOf" srcId="{FADD8119-F699-481E-A228-C4D8B4F5EA99}" destId="{5973746B-06C3-40E9-AB55-EBF5E4FDCB83}" srcOrd="5" destOrd="0" presId="urn:microsoft.com/office/officeart/2005/8/layout/default"/>
    <dgm:cxn modelId="{4747891A-F186-459E-9610-AA7B9FBB781B}" type="presParOf" srcId="{FADD8119-F699-481E-A228-C4D8B4F5EA99}" destId="{EF6B4D28-2C15-4B8E-9ABC-4BA5D2387A05}" srcOrd="6" destOrd="0" presId="urn:microsoft.com/office/officeart/2005/8/layout/default"/>
    <dgm:cxn modelId="{E12B18A0-D0F8-4DA1-B2DC-ECAEA6D7433E}" type="presParOf" srcId="{FADD8119-F699-481E-A228-C4D8B4F5EA99}" destId="{2BA13A1C-DDDA-4EEC-A009-F64B30452B22}" srcOrd="7" destOrd="0" presId="urn:microsoft.com/office/officeart/2005/8/layout/default"/>
    <dgm:cxn modelId="{3F8C88F5-D8C8-4C15-B967-7D29B786FE99}" type="presParOf" srcId="{FADD8119-F699-481E-A228-C4D8B4F5EA99}" destId="{48BBC41D-F261-40AC-99A8-9A5F7503257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7AF65-C800-49DC-98F7-4636D9A66A2E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40FBE-10D4-49B3-AE6F-D143F765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1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93367-BE61-4AB4-8621-978D9507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EE63B8-0CCD-45CF-94CE-00B4D0311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E74527-FAEB-4DE9-8287-CEB8651B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D784CF-2328-4A50-B71E-F7246148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8AE926-DBD1-40A4-9DB3-8118BCF7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2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CAFD74-1C56-4973-8B5F-7D0F23D3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CA5B39-86C9-4E2F-9B16-FA87AF2D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B76C0-B58E-4F68-957D-DF414363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B358B3-8817-46C8-B99F-691785DA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064159-20AC-4EE9-9C87-44913F3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CA2BFDD-3075-4D29-908B-D6784D906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41F524-A6A8-4542-BE96-EBDF1C202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70BD23-2425-4923-8D27-3014D431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7734D3-C405-4DDD-85CA-D1E0689A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0464A7-D248-483C-9525-11D6B54D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1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22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6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1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21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34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11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14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3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E7CC2B-4FCC-4F9B-9C2D-A736E99D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A1CCD3-5466-482A-90E6-698DDE65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F95A03-D0E8-428D-B918-A1352A2C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6F2113-0305-4D65-8763-231898C1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EC1D2-32C1-472C-919B-1334640A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16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6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0065F-E5D6-433D-B50F-406602E0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E2929E-83F9-4CE0-BB27-9AB032834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ED4C56-A0E2-4D6B-B323-DDD812A4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194F74-95EF-45AD-AFB9-F308CD4C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FA1866-EBD8-4807-998F-93447E99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53A2B-ECD7-491C-AFAC-8B70A6CB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4A5F8D-4229-419E-B002-319E92AE3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4D72C8-E3B6-4296-91A3-5E443317A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CD7A81-C623-485B-A757-09CB0A0C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0E1F02-DBDD-4ECF-B84C-EBB2CB53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EA7BD5-4155-4BC1-8F7F-4CDF9AE5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0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1FBC-2A82-45A7-8FF9-83F6DC707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9DBAEE-D78B-41B3-B8AB-9F2DF2F2E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204A91-D602-4C97-8A47-B4100B0CA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BBC1C4-D128-4512-9EB1-D234E538E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C50E70-F8AE-44E3-B2E1-14234591F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E6D76A3-6C93-43A5-8766-E27C2DD3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A6829A0-C17F-46A2-81AF-A5A6C197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372D21-3C40-4FBF-9803-AF81660E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9A724-1BE2-4439-925E-F9085B87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B926A2-E9E0-4379-8536-AD52F41C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11691D-F86F-48A7-9768-AF1257DA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EB49FF-985E-4EFB-BF77-7635A89C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1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DAE0083-6547-48D7-87F5-1315F688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9DE80C-EE13-4D84-8941-8CD9525C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F1ACC4-DF2D-4E9C-A1C0-8D4FFEC7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308D4-309E-4556-AB43-115965C0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B0FB3E-D2F6-45A0-A164-1C947D14A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30A03A-F80F-47BE-8CF6-B47F96B36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EF9F04-4CA6-4AE3-91DC-5B1CBD04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636D98-1710-4372-A2E7-E243A35D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24040F-DCE5-4880-A8BF-ABE674F3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C5EDC-1842-41A5-949B-16B2E7B4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937A70-4814-4749-B65C-7417269DC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FE6535-6974-4D57-ADC4-3BA36BD08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255A8F-443F-4EFE-8AE6-7C9C6789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5B6003-6FE1-4B1E-ABBD-83C912B8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96B3EE-38ED-4C50-BAC2-915561DD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3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F22EC4-DE94-4E8C-87C9-8627BB7A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4D87DB-B5AF-4857-8024-C082DF58D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A83943-007D-45AE-810F-84BC2243F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0E2F4-4E66-4417-8155-BEB624FC7C9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CC34C-1022-42E8-B642-4A1087574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942F6-BC06-4CEF-AC6B-2A1CC67B5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98860-16E8-4578-8323-83FAAAB4B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9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6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vacancy.com/map.html" TargetMode="External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31003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pattFill prst="pct10">
            <a:fgClr>
              <a:srgbClr val="1A9988"/>
            </a:fgClr>
            <a:bgClr>
              <a:schemeClr val="bg1"/>
            </a:bgClr>
          </a:patt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065862"/>
            <a:ext cx="6052955" cy="47262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n w="22225">
                  <a:solidFill>
                    <a:srgbClr val="FFFFFF"/>
                  </a:solidFill>
                </a:ln>
                <a:noFill/>
                <a:latin typeface="Century Gothic" panose="020B0502020202020204" pitchFamily="34" charset="0"/>
              </a:rPr>
              <a:t>Utilizing Nonprofit Legal Partnerships to Strengthen Neighborhoods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96A8629B-8289-498B-939B-1CA0C10618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4641" y="1065862"/>
            <a:ext cx="3860002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Reclaiming Vacant Properties Conference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Atlanta, GA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October 3, 2019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2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E366BBC-B8DD-43DD-A1A5-7AE0D8D9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Preventing Abandonment through Holistic Legal Services</a:t>
            </a:r>
          </a:p>
        </p:txBody>
      </p:sp>
      <p:sp>
        <p:nvSpPr>
          <p:cNvPr id="55" name="Rectangle 50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6" name="Oval 52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DC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93A92BB-27E9-4D6A-A8FB-90658CBAB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42" y="3244411"/>
            <a:ext cx="1462088" cy="369177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xmlns="" id="{AFF87B84-4030-4277-A25E-B12D18DD3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419975"/>
              </p:ext>
            </p:extLst>
          </p:nvPr>
        </p:nvGraphicFramePr>
        <p:xfrm>
          <a:off x="1136429" y="2278173"/>
          <a:ext cx="6467867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805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57702252"/>
              </p:ext>
            </p:extLst>
          </p:nvPr>
        </p:nvGraphicFramePr>
        <p:xfrm>
          <a:off x="124177" y="440267"/>
          <a:ext cx="11954933" cy="5725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735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367BED13-F2E5-44F6-B9C8-64317FBB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89" y="651752"/>
            <a:ext cx="11307221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Neighbors United for Action Kansas City - 6612 Broadmoor, Kansas City, MO</a:t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CEA8AD-94F0-404E-AED3-06F0822B1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 r="3" b="18056"/>
          <a:stretch/>
        </p:blipFill>
        <p:spPr>
          <a:xfrm>
            <a:off x="736600" y="1716088"/>
            <a:ext cx="2076450" cy="21145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F8512F3-DE05-4EC0-AB06-1573528450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r="770" b="2"/>
          <a:stretch/>
        </p:blipFill>
        <p:spPr>
          <a:xfrm>
            <a:off x="2895600" y="1716088"/>
            <a:ext cx="4237038" cy="4311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96F061-6402-45E0-838C-BFF7A5552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r="20492" b="2"/>
          <a:stretch/>
        </p:blipFill>
        <p:spPr>
          <a:xfrm>
            <a:off x="736600" y="3913188"/>
            <a:ext cx="2076450" cy="211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9E406E-3B06-41F9-B6ED-788650669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0" r="10465" b="1"/>
          <a:stretch/>
        </p:blipFill>
        <p:spPr>
          <a:xfrm>
            <a:off x="7216775" y="1716088"/>
            <a:ext cx="4237038" cy="43116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681FBCB-BB05-4C98-B917-512450DC3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03" y="6347238"/>
            <a:ext cx="1820863" cy="3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0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367BED13-F2E5-44F6-B9C8-64317FBB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Blue Hills Neighborhood Association - 5508 Woodland, Kansas City, MO</a:t>
            </a:r>
            <a:endParaRPr lang="en-US" sz="2000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3EBD5-9819-4790-8282-6ADC77269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r="-2" b="-2"/>
          <a:stretch/>
        </p:blipFill>
        <p:spPr>
          <a:xfrm>
            <a:off x="6161994" y="1724579"/>
            <a:ext cx="5605463" cy="3784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02FA82-7C23-49B0-8F93-4E7A0266F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245"/>
          <a:stretch/>
        </p:blipFill>
        <p:spPr>
          <a:xfrm>
            <a:off x="212229" y="1724577"/>
            <a:ext cx="5605461" cy="3784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1DE533-BF49-4537-9EAE-DAAB627C1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03" y="6325659"/>
            <a:ext cx="1820863" cy="3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367BED13-F2E5-44F6-B9C8-64317FBB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Century Gothic" panose="020B0502020202020204" pitchFamily="34" charset="0"/>
                <a:cs typeface="Vrinda" panose="020B0502040204020203" pitchFamily="34" charset="0"/>
              </a:rPr>
              <a:t>Indian Mound Neighborhood Association</a:t>
            </a:r>
            <a:br>
              <a:rPr lang="en-US" sz="2400" kern="1200" dirty="0">
                <a:solidFill>
                  <a:schemeClr val="bg1"/>
                </a:solidFill>
                <a:latin typeface="Century Gothic" panose="020B0502020202020204" pitchFamily="34" charset="0"/>
                <a:cs typeface="Vrinda" panose="020B0502040204020203" pitchFamily="34" charset="0"/>
              </a:rPr>
            </a:br>
            <a:r>
              <a:rPr lang="en-US" sz="2400" kern="1200" dirty="0">
                <a:solidFill>
                  <a:schemeClr val="bg1"/>
                </a:solidFill>
                <a:latin typeface="Century Gothic" panose="020B0502020202020204" pitchFamily="34" charset="0"/>
                <a:cs typeface="Vrinda" panose="020B0502040204020203" pitchFamily="34" charset="0"/>
              </a:rPr>
              <a:t>100 N. Van Brunt Blvd., Kansas City, MO</a:t>
            </a:r>
            <a:endParaRPr lang="en-US" sz="2400" b="1" kern="1200" dirty="0">
              <a:solidFill>
                <a:schemeClr val="bg1"/>
              </a:solidFill>
              <a:latin typeface="Century Gothic" panose="020B0502020202020204" pitchFamily="34" charset="0"/>
              <a:cs typeface="Vrinda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18B5C9-D890-4363-B12D-B8E231A1D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6232716" y="1645920"/>
            <a:ext cx="5534741" cy="3861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1EAD56-9438-4951-9718-9518F6D29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424543" y="1645920"/>
            <a:ext cx="5533865" cy="3861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8A5C0B-3741-4ACA-9884-4C6BB1753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492" y="6348237"/>
            <a:ext cx="1820863" cy="3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9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6D6E831F-B696-49A2-944F-22514537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Blue Hills Neighborhood Association</a:t>
            </a:r>
          </a:p>
        </p:txBody>
      </p:sp>
      <p:pic>
        <p:nvPicPr>
          <p:cNvPr id="4100" name="Picture 4" descr="Image may contain: 1 person">
            <a:extLst>
              <a:ext uri="{FF2B5EF4-FFF2-40B4-BE49-F238E27FC236}">
                <a16:creationId xmlns:a16="http://schemas.microsoft.com/office/drawing/2014/main" xmlns="" id="{BC4A8619-0CFD-4B45-8E09-D8517B4EA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" r="2" b="7687"/>
          <a:stretch/>
        </p:blipFill>
        <p:spPr bwMode="auto">
          <a:xfrm>
            <a:off x="20" y="10"/>
            <a:ext cx="4475130" cy="22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communitykc.org/sites/default/files/Blue%20Hills%20Logo.png">
            <a:extLst>
              <a:ext uri="{FF2B5EF4-FFF2-40B4-BE49-F238E27FC236}">
                <a16:creationId xmlns:a16="http://schemas.microsoft.com/office/drawing/2014/main" xmlns="" id="{F13490F6-5DD9-495B-A379-3E3855445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148"/>
          <a:stretch/>
        </p:blipFill>
        <p:spPr bwMode="auto">
          <a:xfrm>
            <a:off x="20" y="2325504"/>
            <a:ext cx="4475130" cy="22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may contain: 9 people, people smiling">
            <a:extLst>
              <a:ext uri="{FF2B5EF4-FFF2-40B4-BE49-F238E27FC236}">
                <a16:creationId xmlns:a16="http://schemas.microsoft.com/office/drawing/2014/main" xmlns="" id="{458BD230-DA3C-4DAC-AFBA-53E704C4A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6" r="2" b="8738"/>
          <a:stretch/>
        </p:blipFill>
        <p:spPr bwMode="auto">
          <a:xfrm>
            <a:off x="20" y="4634159"/>
            <a:ext cx="4475130" cy="22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6C66F9-509C-4DDE-AFC2-C0E96464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Established in 1998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7,962 residents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57% homeowners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Average age: 49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In addition to cleanups and block parties, Blue Hills residents take charge of development through their Housing and Real Estate Committee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17 houses rehabbed since 2014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779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9D6060-0174-4642-9F27-19898FF5C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920" y="607888"/>
            <a:ext cx="2665060" cy="2132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2D8635-E57F-43B4-B8BF-B22BF1516DA4}"/>
              </a:ext>
            </a:extLst>
          </p:cNvPr>
          <p:cNvSpPr txBox="1"/>
          <p:nvPr/>
        </p:nvSpPr>
        <p:spPr>
          <a:xfrm>
            <a:off x="9497004" y="2746647"/>
            <a:ext cx="27521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Founded in 1973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Serve 4 South St. Louis City Neighborhoods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Approx. 25,000 residents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Housing Stabilization and Community Empowerment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3588AB-D879-43E4-B339-6E4E2BE5C2A6}"/>
              </a:ext>
            </a:extLst>
          </p:cNvPr>
          <p:cNvSpPr txBox="1"/>
          <p:nvPr/>
        </p:nvSpPr>
        <p:spPr>
          <a:xfrm>
            <a:off x="9497003" y="5472361"/>
            <a:ext cx="246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Executive Director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Amanda Colón-Smith</a:t>
            </a:r>
          </a:p>
        </p:txBody>
      </p:sp>
      <p:pic>
        <p:nvPicPr>
          <p:cNvPr id="9" name="Picture 8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xmlns="" id="{8028ACAE-2BB2-42F7-9755-E6876886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636" y="3708931"/>
            <a:ext cx="2550265" cy="1912699"/>
          </a:xfrm>
          <a:prstGeom prst="rect">
            <a:avLst/>
          </a:prstGeom>
        </p:spPr>
      </p:pic>
      <p:pic>
        <p:nvPicPr>
          <p:cNvPr id="11" name="Picture 10" descr="A dirty old room&#10;&#10;Description automatically generated">
            <a:extLst>
              <a:ext uri="{FF2B5EF4-FFF2-40B4-BE49-F238E27FC236}">
                <a16:creationId xmlns:a16="http://schemas.microsoft.com/office/drawing/2014/main" xmlns="" id="{4F0BFA68-E332-4D8A-9DCC-E6D4C9B09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15" y="2567684"/>
            <a:ext cx="2541502" cy="169433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A01B81E7-4351-4E8C-B1EE-127D58BEEE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57362" y="4444593"/>
          <a:ext cx="3957955" cy="1550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660">
                  <a:extLst>
                    <a:ext uri="{9D8B030D-6E8A-4147-A177-3AD203B41FA5}">
                      <a16:colId xmlns:a16="http://schemas.microsoft.com/office/drawing/2014/main" xmlns="" val="3257674060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xmlns="" val="5579773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Census Tract 1155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1819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pop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6929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39887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Children as % of pop (#) / Children in poverty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(2,200) 31%/ 59%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0677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Vacancy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16% (2958 units)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6413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renter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04398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Single unit 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9862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Foreign born ( city wide 6.8%)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9.7%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67275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Not in labor force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49680303"/>
                  </a:ext>
                </a:extLst>
              </a:tr>
            </a:tbl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98F7C266-48E2-40A7-97A6-43727C02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727" y="4443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" name="Picture 24" descr="A fire hydrant in front of a house&#10;&#10;Description automatically generated">
            <a:extLst>
              <a:ext uri="{FF2B5EF4-FFF2-40B4-BE49-F238E27FC236}">
                <a16:creationId xmlns:a16="http://schemas.microsoft.com/office/drawing/2014/main" xmlns="" id="{9DB8BEFA-4CDD-47D6-90BD-4226489A0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97" y="1362765"/>
            <a:ext cx="2323474" cy="1741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C1C8229-65D2-4291-B9C5-BC742E7B9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657" y="1000651"/>
            <a:ext cx="1974660" cy="1480995"/>
          </a:xfrm>
          <a:prstGeom prst="rect">
            <a:avLst/>
          </a:prstGeom>
        </p:spPr>
      </p:pic>
      <p:pic>
        <p:nvPicPr>
          <p:cNvPr id="29" name="Picture 28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xmlns="" id="{3CAC6E98-D8DB-403A-B4F9-253171CD7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220" y="953350"/>
            <a:ext cx="3415943" cy="2560330"/>
          </a:xfrm>
          <a:prstGeom prst="rect">
            <a:avLst/>
          </a:prstGeom>
        </p:spPr>
      </p:pic>
      <p:pic>
        <p:nvPicPr>
          <p:cNvPr id="33" name="Picture 32" descr="A close up of a tree&#10;&#10;Description automatically generated">
            <a:extLst>
              <a:ext uri="{FF2B5EF4-FFF2-40B4-BE49-F238E27FC236}">
                <a16:creationId xmlns:a16="http://schemas.microsoft.com/office/drawing/2014/main" xmlns="" id="{8E3BD8C4-D88B-4FD5-9E6E-5C3CB0DA6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82258" y="3701410"/>
            <a:ext cx="2365107" cy="17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Vacancy Portal (</a:t>
            </a:r>
            <a:r>
              <a:rPr lang="en-US" sz="4000" dirty="0" err="1">
                <a:latin typeface="Century Gothic" panose="020B0502020202020204" pitchFamily="34" charset="0"/>
              </a:rPr>
              <a:t>StL</a:t>
            </a:r>
            <a:r>
              <a:rPr lang="en-US" sz="4000" dirty="0">
                <a:latin typeface="Century Gothic" panose="020B0502020202020204" pitchFamily="34" charset="0"/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xmlns="" id="{49199F9B-EFB0-42B7-AA4E-BC040E04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  <a:hlinkClick r:id="rId3"/>
            </a:endParaRPr>
          </a:p>
          <a:p>
            <a:pPr marL="0" indent="0">
              <a:buNone/>
            </a:pPr>
            <a:r>
              <a:rPr lang="en-US" sz="1800" dirty="0">
                <a:latin typeface="Century Gothic" panose="020B0502020202020204" pitchFamily="34" charset="0"/>
                <a:hlinkClick r:id="rId3"/>
              </a:rPr>
              <a:t>https://www.stlvacancy.com/map.html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Can find vacant buildings, possible vacant buildings, vacant lots, and possible vacant lots</a:t>
            </a: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Pulls from 12 different data sets; will soon become automated</a:t>
            </a:r>
          </a:p>
        </p:txBody>
      </p:sp>
    </p:spTree>
    <p:extLst>
      <p:ext uri="{BB962C8B-B14F-4D97-AF65-F5344CB8AC3E}">
        <p14:creationId xmlns:p14="http://schemas.microsoft.com/office/powerpoint/2010/main" val="335989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1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LSEM Vacancy Explorer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929AD46-AE62-4485-A5C7-2C02B34ED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Keyed to elements of available legal tools</a:t>
            </a: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Enables more strategic use of the tools</a:t>
            </a: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Will be rolled into Vacancy Portal</a:t>
            </a:r>
          </a:p>
        </p:txBody>
      </p:sp>
    </p:spTree>
    <p:extLst>
      <p:ext uri="{BB962C8B-B14F-4D97-AF65-F5344CB8AC3E}">
        <p14:creationId xmlns:p14="http://schemas.microsoft.com/office/powerpoint/2010/main" val="389454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6" r="1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STL Community Organizations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CF647AA-D170-4933-8316-A8EEB806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Mapping organizations that may be able to use the legal tools</a:t>
            </a: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Enables more strategic use of resources and helps neighborhoods align efforts</a:t>
            </a: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Will be rolled into Vacancy Portal</a:t>
            </a:r>
          </a:p>
        </p:txBody>
      </p:sp>
    </p:spTree>
    <p:extLst>
      <p:ext uri="{BB962C8B-B14F-4D97-AF65-F5344CB8AC3E}">
        <p14:creationId xmlns:p14="http://schemas.microsoft.com/office/powerpoint/2010/main" val="282915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CCBB66"/>
      </a:dk1>
      <a:lt1>
        <a:sysClr val="window" lastClr="FFFFFF"/>
      </a:lt1>
      <a:dk2>
        <a:srgbClr val="323232"/>
      </a:dk2>
      <a:lt2>
        <a:srgbClr val="E3DED1"/>
      </a:lt2>
      <a:accent1>
        <a:srgbClr val="CCBB66"/>
      </a:accent1>
      <a:accent2>
        <a:srgbClr val="46464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CBB66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349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Corbel</vt:lpstr>
      <vt:lpstr>Times New Roman</vt:lpstr>
      <vt:lpstr>Vrinda</vt:lpstr>
      <vt:lpstr>Wingdings 2</vt:lpstr>
      <vt:lpstr>Office Theme</vt:lpstr>
      <vt:lpstr>Frame</vt:lpstr>
      <vt:lpstr>Utilizing Nonprofit Legal Partnerships to Strengthen Neighborhoods</vt:lpstr>
      <vt:lpstr> Neighbors United for Action Kansas City - 6612 Broadmoor, Kansas City, MO </vt:lpstr>
      <vt:lpstr>Blue Hills Neighborhood Association - 5508 Woodland, Kansas City, MO</vt:lpstr>
      <vt:lpstr>Indian Mound Neighborhood Association 100 N. Van Brunt Blvd., Kansas City, MO</vt:lpstr>
      <vt:lpstr>Blue Hills Neighborhood Association</vt:lpstr>
      <vt:lpstr>PowerPoint Presentation</vt:lpstr>
      <vt:lpstr>Vacancy Portal (StL)</vt:lpstr>
      <vt:lpstr>LSEM Vacancy Explorer</vt:lpstr>
      <vt:lpstr>STL Community Organizations</vt:lpstr>
      <vt:lpstr>Preventing Abandonment through Holistic Legal Services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Abandonment through Holistic Legal Services</dc:title>
  <dc:creator>Abby Judah</dc:creator>
  <cp:lastModifiedBy>Jennifer Talik</cp:lastModifiedBy>
  <cp:revision>10</cp:revision>
  <dcterms:created xsi:type="dcterms:W3CDTF">2019-09-17T20:19:06Z</dcterms:created>
  <dcterms:modified xsi:type="dcterms:W3CDTF">2019-09-25T21:17:55Z</dcterms:modified>
</cp:coreProperties>
</file>