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0"/>
  </p:notesMasterIdLst>
  <p:handoutMasterIdLst>
    <p:handoutMasterId r:id="rId31"/>
  </p:handoutMasterIdLst>
  <p:sldIdLst>
    <p:sldId id="313" r:id="rId3"/>
    <p:sldId id="314" r:id="rId4"/>
    <p:sldId id="316" r:id="rId5"/>
    <p:sldId id="324" r:id="rId6"/>
    <p:sldId id="321" r:id="rId7"/>
    <p:sldId id="325" r:id="rId8"/>
    <p:sldId id="320" r:id="rId9"/>
    <p:sldId id="334" r:id="rId10"/>
    <p:sldId id="322" r:id="rId11"/>
    <p:sldId id="335" r:id="rId12"/>
    <p:sldId id="328" r:id="rId13"/>
    <p:sldId id="273" r:id="rId14"/>
    <p:sldId id="305" r:id="rId15"/>
    <p:sldId id="307" r:id="rId16"/>
    <p:sldId id="311" r:id="rId17"/>
    <p:sldId id="308" r:id="rId18"/>
    <p:sldId id="312" r:id="rId19"/>
    <p:sldId id="329" r:id="rId20"/>
    <p:sldId id="330" r:id="rId21"/>
    <p:sldId id="331" r:id="rId22"/>
    <p:sldId id="336" r:id="rId23"/>
    <p:sldId id="337" r:id="rId24"/>
    <p:sldId id="338" r:id="rId25"/>
    <p:sldId id="339" r:id="rId26"/>
    <p:sldId id="340" r:id="rId27"/>
    <p:sldId id="332" r:id="rId28"/>
    <p:sldId id="333" r:id="rId29"/>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81" autoAdjust="0"/>
    <p:restoredTop sz="56387" autoAdjust="0"/>
  </p:normalViewPr>
  <p:slideViewPr>
    <p:cSldViewPr>
      <p:cViewPr varScale="1">
        <p:scale>
          <a:sx n="65" d="100"/>
          <a:sy n="65" d="100"/>
        </p:scale>
        <p:origin x="1806" y="60"/>
      </p:cViewPr>
      <p:guideLst>
        <p:guide orient="horz" pos="1620"/>
        <p:guide pos="2880"/>
      </p:guideLst>
    </p:cSldViewPr>
  </p:slideViewPr>
  <p:outlineViewPr>
    <p:cViewPr>
      <p:scale>
        <a:sx n="33" d="100"/>
        <a:sy n="33" d="100"/>
      </p:scale>
      <p:origin x="0" y="0"/>
    </p:cViewPr>
  </p:outlineViewPr>
  <p:notesTextViewPr>
    <p:cViewPr>
      <p:scale>
        <a:sx n="240" d="100"/>
        <a:sy n="24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002239-616F-4287-A62F-340E7788154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EDC7C7C9-A709-4D1B-AD5A-B1F66F777475}">
      <dgm:prSet phldrT="[Text]"/>
      <dgm:spPr/>
      <dgm:t>
        <a:bodyPr/>
        <a:lstStyle/>
        <a:p>
          <a:r>
            <a:rPr lang="en-US" dirty="0" smtClean="0"/>
            <a:t>Partners</a:t>
          </a:r>
          <a:endParaRPr lang="en-US" dirty="0"/>
        </a:p>
      </dgm:t>
    </dgm:pt>
    <dgm:pt modelId="{4CAB8437-A79C-45D1-B488-7EFCC4498132}" type="parTrans" cxnId="{5342CD64-B8F4-474B-8909-CF946816025D}">
      <dgm:prSet/>
      <dgm:spPr/>
      <dgm:t>
        <a:bodyPr/>
        <a:lstStyle/>
        <a:p>
          <a:endParaRPr lang="en-US"/>
        </a:p>
      </dgm:t>
    </dgm:pt>
    <dgm:pt modelId="{BB86BE25-2687-4227-88B9-331AEBDAD31F}" type="sibTrans" cxnId="{5342CD64-B8F4-474B-8909-CF946816025D}">
      <dgm:prSet/>
      <dgm:spPr/>
      <dgm:t>
        <a:bodyPr/>
        <a:lstStyle/>
        <a:p>
          <a:endParaRPr lang="en-US"/>
        </a:p>
      </dgm:t>
    </dgm:pt>
    <dgm:pt modelId="{02F6EF51-5796-4EA6-AB26-7A494749B81B}">
      <dgm:prSet phldrT="[Text]"/>
      <dgm:spPr/>
      <dgm:t>
        <a:bodyPr/>
        <a:lstStyle/>
        <a:p>
          <a:r>
            <a:rPr lang="en-US" dirty="0" smtClean="0"/>
            <a:t>Resources</a:t>
          </a:r>
          <a:endParaRPr lang="en-US" dirty="0"/>
        </a:p>
      </dgm:t>
    </dgm:pt>
    <dgm:pt modelId="{A8E530F9-7FB4-496C-9505-C5FCF39A7F70}" type="parTrans" cxnId="{B76768F7-CE24-4385-9502-E72C96183E6E}">
      <dgm:prSet/>
      <dgm:spPr/>
      <dgm:t>
        <a:bodyPr/>
        <a:lstStyle/>
        <a:p>
          <a:endParaRPr lang="en-US"/>
        </a:p>
      </dgm:t>
    </dgm:pt>
    <dgm:pt modelId="{03CD53DC-11F9-4F19-A3AE-F3DC65B24C31}" type="sibTrans" cxnId="{B76768F7-CE24-4385-9502-E72C96183E6E}">
      <dgm:prSet/>
      <dgm:spPr/>
      <dgm:t>
        <a:bodyPr/>
        <a:lstStyle/>
        <a:p>
          <a:endParaRPr lang="en-US"/>
        </a:p>
      </dgm:t>
    </dgm:pt>
    <dgm:pt modelId="{3FA1D321-7B9D-48BB-AB27-CCD2F552137B}">
      <dgm:prSet phldrT="[Text]"/>
      <dgm:spPr/>
      <dgm:t>
        <a:bodyPr/>
        <a:lstStyle/>
        <a:p>
          <a:r>
            <a:rPr lang="en-US" dirty="0" smtClean="0"/>
            <a:t>Scale</a:t>
          </a:r>
          <a:endParaRPr lang="en-US" dirty="0"/>
        </a:p>
      </dgm:t>
    </dgm:pt>
    <dgm:pt modelId="{DABC2067-0382-447A-BE71-A5DDB9729547}" type="parTrans" cxnId="{AF1673EB-E957-4BDD-BFEA-1788971A0523}">
      <dgm:prSet/>
      <dgm:spPr/>
      <dgm:t>
        <a:bodyPr/>
        <a:lstStyle/>
        <a:p>
          <a:endParaRPr lang="en-US"/>
        </a:p>
      </dgm:t>
    </dgm:pt>
    <dgm:pt modelId="{B925C686-D12D-41FB-8BFF-1A8BC008596E}" type="sibTrans" cxnId="{AF1673EB-E957-4BDD-BFEA-1788971A0523}">
      <dgm:prSet/>
      <dgm:spPr/>
      <dgm:t>
        <a:bodyPr/>
        <a:lstStyle/>
        <a:p>
          <a:endParaRPr lang="en-US"/>
        </a:p>
      </dgm:t>
    </dgm:pt>
    <dgm:pt modelId="{CAFBA1CB-1CC2-4E7A-8CDD-DD1923BC8275}">
      <dgm:prSet phldrT="[Text]"/>
      <dgm:spPr/>
      <dgm:t>
        <a:bodyPr/>
        <a:lstStyle/>
        <a:p>
          <a:r>
            <a:rPr lang="en-US" dirty="0" smtClean="0"/>
            <a:t>Collective Impact</a:t>
          </a:r>
          <a:endParaRPr lang="en-US" dirty="0"/>
        </a:p>
      </dgm:t>
    </dgm:pt>
    <dgm:pt modelId="{4292744D-4884-4455-9F82-49F4117B2964}" type="parTrans" cxnId="{DEDAF464-17B8-4EC5-A2E6-9924BE52E2FA}">
      <dgm:prSet/>
      <dgm:spPr/>
      <dgm:t>
        <a:bodyPr/>
        <a:lstStyle/>
        <a:p>
          <a:endParaRPr lang="en-US"/>
        </a:p>
      </dgm:t>
    </dgm:pt>
    <dgm:pt modelId="{F977C0C7-53A9-4F9B-A0FE-EEB36B3DC8F7}" type="sibTrans" cxnId="{DEDAF464-17B8-4EC5-A2E6-9924BE52E2FA}">
      <dgm:prSet/>
      <dgm:spPr/>
      <dgm:t>
        <a:bodyPr/>
        <a:lstStyle/>
        <a:p>
          <a:endParaRPr lang="en-US"/>
        </a:p>
      </dgm:t>
    </dgm:pt>
    <dgm:pt modelId="{500B35DE-322F-45EA-B667-0847B686DBA8}">
      <dgm:prSet phldrT="[Text]"/>
      <dgm:spPr/>
      <dgm:t>
        <a:bodyPr/>
        <a:lstStyle/>
        <a:p>
          <a:r>
            <a:rPr lang="en-US" dirty="0" smtClean="0"/>
            <a:t>Replicable</a:t>
          </a:r>
          <a:endParaRPr lang="en-US" dirty="0"/>
        </a:p>
      </dgm:t>
    </dgm:pt>
    <dgm:pt modelId="{774BA45F-99AB-4766-84D1-303662300A8D}" type="parTrans" cxnId="{3BD846C7-56E3-40AC-909A-C7A96229EA64}">
      <dgm:prSet/>
      <dgm:spPr/>
      <dgm:t>
        <a:bodyPr/>
        <a:lstStyle/>
        <a:p>
          <a:endParaRPr lang="en-US"/>
        </a:p>
      </dgm:t>
    </dgm:pt>
    <dgm:pt modelId="{35E33FB2-A98D-46E0-B58B-67D11E12D4B6}" type="sibTrans" cxnId="{3BD846C7-56E3-40AC-909A-C7A96229EA64}">
      <dgm:prSet/>
      <dgm:spPr/>
      <dgm:t>
        <a:bodyPr/>
        <a:lstStyle/>
        <a:p>
          <a:endParaRPr lang="en-US"/>
        </a:p>
      </dgm:t>
    </dgm:pt>
    <dgm:pt modelId="{75CA8787-D4EF-435B-A93F-C1041C441EAE}" type="pres">
      <dgm:prSet presAssocID="{0E002239-616F-4287-A62F-340E77881540}" presName="cycle" presStyleCnt="0">
        <dgm:presLayoutVars>
          <dgm:dir/>
          <dgm:resizeHandles val="exact"/>
        </dgm:presLayoutVars>
      </dgm:prSet>
      <dgm:spPr/>
      <dgm:t>
        <a:bodyPr/>
        <a:lstStyle/>
        <a:p>
          <a:endParaRPr lang="en-US"/>
        </a:p>
      </dgm:t>
    </dgm:pt>
    <dgm:pt modelId="{48BEEE05-EBD7-4A16-97E1-7F282771517E}" type="pres">
      <dgm:prSet presAssocID="{EDC7C7C9-A709-4D1B-AD5A-B1F66F777475}" presName="node" presStyleLbl="node1" presStyleIdx="0" presStyleCnt="5">
        <dgm:presLayoutVars>
          <dgm:bulletEnabled val="1"/>
        </dgm:presLayoutVars>
      </dgm:prSet>
      <dgm:spPr/>
      <dgm:t>
        <a:bodyPr/>
        <a:lstStyle/>
        <a:p>
          <a:endParaRPr lang="en-US"/>
        </a:p>
      </dgm:t>
    </dgm:pt>
    <dgm:pt modelId="{9F40DD2F-D978-4F2C-A73C-13C6649DD0BE}" type="pres">
      <dgm:prSet presAssocID="{BB86BE25-2687-4227-88B9-331AEBDAD31F}" presName="sibTrans" presStyleLbl="sibTrans2D1" presStyleIdx="0" presStyleCnt="5"/>
      <dgm:spPr/>
      <dgm:t>
        <a:bodyPr/>
        <a:lstStyle/>
        <a:p>
          <a:endParaRPr lang="en-US"/>
        </a:p>
      </dgm:t>
    </dgm:pt>
    <dgm:pt modelId="{90C30E03-EDAD-4185-B9CC-34A64BB4A35B}" type="pres">
      <dgm:prSet presAssocID="{BB86BE25-2687-4227-88B9-331AEBDAD31F}" presName="connectorText" presStyleLbl="sibTrans2D1" presStyleIdx="0" presStyleCnt="5"/>
      <dgm:spPr/>
      <dgm:t>
        <a:bodyPr/>
        <a:lstStyle/>
        <a:p>
          <a:endParaRPr lang="en-US"/>
        </a:p>
      </dgm:t>
    </dgm:pt>
    <dgm:pt modelId="{3F96DC8F-0041-45D8-BB0C-BAD9DD672A07}" type="pres">
      <dgm:prSet presAssocID="{02F6EF51-5796-4EA6-AB26-7A494749B81B}" presName="node" presStyleLbl="node1" presStyleIdx="1" presStyleCnt="5">
        <dgm:presLayoutVars>
          <dgm:bulletEnabled val="1"/>
        </dgm:presLayoutVars>
      </dgm:prSet>
      <dgm:spPr/>
      <dgm:t>
        <a:bodyPr/>
        <a:lstStyle/>
        <a:p>
          <a:endParaRPr lang="en-US"/>
        </a:p>
      </dgm:t>
    </dgm:pt>
    <dgm:pt modelId="{1FFACDE5-B6D3-4B8A-8EA5-4C2248E04FE3}" type="pres">
      <dgm:prSet presAssocID="{03CD53DC-11F9-4F19-A3AE-F3DC65B24C31}" presName="sibTrans" presStyleLbl="sibTrans2D1" presStyleIdx="1" presStyleCnt="5"/>
      <dgm:spPr/>
      <dgm:t>
        <a:bodyPr/>
        <a:lstStyle/>
        <a:p>
          <a:endParaRPr lang="en-US"/>
        </a:p>
      </dgm:t>
    </dgm:pt>
    <dgm:pt modelId="{23971315-BBA6-4046-A37A-3A2E62F34A09}" type="pres">
      <dgm:prSet presAssocID="{03CD53DC-11F9-4F19-A3AE-F3DC65B24C31}" presName="connectorText" presStyleLbl="sibTrans2D1" presStyleIdx="1" presStyleCnt="5"/>
      <dgm:spPr/>
      <dgm:t>
        <a:bodyPr/>
        <a:lstStyle/>
        <a:p>
          <a:endParaRPr lang="en-US"/>
        </a:p>
      </dgm:t>
    </dgm:pt>
    <dgm:pt modelId="{9612B08B-3872-42D1-AFBF-830C0BF11CCA}" type="pres">
      <dgm:prSet presAssocID="{3FA1D321-7B9D-48BB-AB27-CCD2F552137B}" presName="node" presStyleLbl="node1" presStyleIdx="2" presStyleCnt="5">
        <dgm:presLayoutVars>
          <dgm:bulletEnabled val="1"/>
        </dgm:presLayoutVars>
      </dgm:prSet>
      <dgm:spPr/>
      <dgm:t>
        <a:bodyPr/>
        <a:lstStyle/>
        <a:p>
          <a:endParaRPr lang="en-US"/>
        </a:p>
      </dgm:t>
    </dgm:pt>
    <dgm:pt modelId="{0342FF53-C496-412D-B40A-7AEDF3C465AD}" type="pres">
      <dgm:prSet presAssocID="{B925C686-D12D-41FB-8BFF-1A8BC008596E}" presName="sibTrans" presStyleLbl="sibTrans2D1" presStyleIdx="2" presStyleCnt="5"/>
      <dgm:spPr/>
      <dgm:t>
        <a:bodyPr/>
        <a:lstStyle/>
        <a:p>
          <a:endParaRPr lang="en-US"/>
        </a:p>
      </dgm:t>
    </dgm:pt>
    <dgm:pt modelId="{B5A6D489-5A3B-4A30-8404-6E7D88312274}" type="pres">
      <dgm:prSet presAssocID="{B925C686-D12D-41FB-8BFF-1A8BC008596E}" presName="connectorText" presStyleLbl="sibTrans2D1" presStyleIdx="2" presStyleCnt="5"/>
      <dgm:spPr/>
      <dgm:t>
        <a:bodyPr/>
        <a:lstStyle/>
        <a:p>
          <a:endParaRPr lang="en-US"/>
        </a:p>
      </dgm:t>
    </dgm:pt>
    <dgm:pt modelId="{C584519D-7BE7-42E2-900A-11149233055D}" type="pres">
      <dgm:prSet presAssocID="{CAFBA1CB-1CC2-4E7A-8CDD-DD1923BC8275}" presName="node" presStyleLbl="node1" presStyleIdx="3" presStyleCnt="5">
        <dgm:presLayoutVars>
          <dgm:bulletEnabled val="1"/>
        </dgm:presLayoutVars>
      </dgm:prSet>
      <dgm:spPr/>
      <dgm:t>
        <a:bodyPr/>
        <a:lstStyle/>
        <a:p>
          <a:endParaRPr lang="en-US"/>
        </a:p>
      </dgm:t>
    </dgm:pt>
    <dgm:pt modelId="{94C438E0-0277-44B5-9C99-3BE31A61A041}" type="pres">
      <dgm:prSet presAssocID="{F977C0C7-53A9-4F9B-A0FE-EEB36B3DC8F7}" presName="sibTrans" presStyleLbl="sibTrans2D1" presStyleIdx="3" presStyleCnt="5"/>
      <dgm:spPr/>
      <dgm:t>
        <a:bodyPr/>
        <a:lstStyle/>
        <a:p>
          <a:endParaRPr lang="en-US"/>
        </a:p>
      </dgm:t>
    </dgm:pt>
    <dgm:pt modelId="{4ED1AB80-7BFE-4F08-AA78-D7CB91C234D5}" type="pres">
      <dgm:prSet presAssocID="{F977C0C7-53A9-4F9B-A0FE-EEB36B3DC8F7}" presName="connectorText" presStyleLbl="sibTrans2D1" presStyleIdx="3" presStyleCnt="5"/>
      <dgm:spPr/>
      <dgm:t>
        <a:bodyPr/>
        <a:lstStyle/>
        <a:p>
          <a:endParaRPr lang="en-US"/>
        </a:p>
      </dgm:t>
    </dgm:pt>
    <dgm:pt modelId="{064A7114-865D-4312-AA4C-F935878AD0BC}" type="pres">
      <dgm:prSet presAssocID="{500B35DE-322F-45EA-B667-0847B686DBA8}" presName="node" presStyleLbl="node1" presStyleIdx="4" presStyleCnt="5">
        <dgm:presLayoutVars>
          <dgm:bulletEnabled val="1"/>
        </dgm:presLayoutVars>
      </dgm:prSet>
      <dgm:spPr/>
      <dgm:t>
        <a:bodyPr/>
        <a:lstStyle/>
        <a:p>
          <a:endParaRPr lang="en-US"/>
        </a:p>
      </dgm:t>
    </dgm:pt>
    <dgm:pt modelId="{B336D755-6041-45CC-BBF7-B7D1CA8718B0}" type="pres">
      <dgm:prSet presAssocID="{35E33FB2-A98D-46E0-B58B-67D11E12D4B6}" presName="sibTrans" presStyleLbl="sibTrans2D1" presStyleIdx="4" presStyleCnt="5"/>
      <dgm:spPr/>
      <dgm:t>
        <a:bodyPr/>
        <a:lstStyle/>
        <a:p>
          <a:endParaRPr lang="en-US"/>
        </a:p>
      </dgm:t>
    </dgm:pt>
    <dgm:pt modelId="{0E96C586-A6F4-4A34-A4B2-0724D86A9764}" type="pres">
      <dgm:prSet presAssocID="{35E33FB2-A98D-46E0-B58B-67D11E12D4B6}" presName="connectorText" presStyleLbl="sibTrans2D1" presStyleIdx="4" presStyleCnt="5"/>
      <dgm:spPr/>
      <dgm:t>
        <a:bodyPr/>
        <a:lstStyle/>
        <a:p>
          <a:endParaRPr lang="en-US"/>
        </a:p>
      </dgm:t>
    </dgm:pt>
  </dgm:ptLst>
  <dgm:cxnLst>
    <dgm:cxn modelId="{3E5E80FA-70FE-425F-A531-549C2F02A66E}" type="presOf" srcId="{500B35DE-322F-45EA-B667-0847B686DBA8}" destId="{064A7114-865D-4312-AA4C-F935878AD0BC}" srcOrd="0" destOrd="0" presId="urn:microsoft.com/office/officeart/2005/8/layout/cycle2"/>
    <dgm:cxn modelId="{4EF898F2-AD03-4D7A-B729-3D3115C7C1E7}" type="presOf" srcId="{02F6EF51-5796-4EA6-AB26-7A494749B81B}" destId="{3F96DC8F-0041-45D8-BB0C-BAD9DD672A07}" srcOrd="0" destOrd="0" presId="urn:microsoft.com/office/officeart/2005/8/layout/cycle2"/>
    <dgm:cxn modelId="{521D6598-3094-4C92-AFD9-F7FF4D1DBB39}" type="presOf" srcId="{03CD53DC-11F9-4F19-A3AE-F3DC65B24C31}" destId="{23971315-BBA6-4046-A37A-3A2E62F34A09}" srcOrd="1" destOrd="0" presId="urn:microsoft.com/office/officeart/2005/8/layout/cycle2"/>
    <dgm:cxn modelId="{DCCFBF7B-1441-4284-B2F8-3F5559E52709}" type="presOf" srcId="{B925C686-D12D-41FB-8BFF-1A8BC008596E}" destId="{0342FF53-C496-412D-B40A-7AEDF3C465AD}" srcOrd="0" destOrd="0" presId="urn:microsoft.com/office/officeart/2005/8/layout/cycle2"/>
    <dgm:cxn modelId="{253DF7D7-A421-4947-B0B6-21F97A78069D}" type="presOf" srcId="{35E33FB2-A98D-46E0-B58B-67D11E12D4B6}" destId="{0E96C586-A6F4-4A34-A4B2-0724D86A9764}" srcOrd="1" destOrd="0" presId="urn:microsoft.com/office/officeart/2005/8/layout/cycle2"/>
    <dgm:cxn modelId="{2448690B-ABAE-43E4-A83C-D369EF61278F}" type="presOf" srcId="{EDC7C7C9-A709-4D1B-AD5A-B1F66F777475}" destId="{48BEEE05-EBD7-4A16-97E1-7F282771517E}" srcOrd="0" destOrd="0" presId="urn:microsoft.com/office/officeart/2005/8/layout/cycle2"/>
    <dgm:cxn modelId="{452FF4DF-863F-4030-AD48-53794C40DB0F}" type="presOf" srcId="{03CD53DC-11F9-4F19-A3AE-F3DC65B24C31}" destId="{1FFACDE5-B6D3-4B8A-8EA5-4C2248E04FE3}" srcOrd="0" destOrd="0" presId="urn:microsoft.com/office/officeart/2005/8/layout/cycle2"/>
    <dgm:cxn modelId="{B76768F7-CE24-4385-9502-E72C96183E6E}" srcId="{0E002239-616F-4287-A62F-340E77881540}" destId="{02F6EF51-5796-4EA6-AB26-7A494749B81B}" srcOrd="1" destOrd="0" parTransId="{A8E530F9-7FB4-496C-9505-C5FCF39A7F70}" sibTransId="{03CD53DC-11F9-4F19-A3AE-F3DC65B24C31}"/>
    <dgm:cxn modelId="{5342CD64-B8F4-474B-8909-CF946816025D}" srcId="{0E002239-616F-4287-A62F-340E77881540}" destId="{EDC7C7C9-A709-4D1B-AD5A-B1F66F777475}" srcOrd="0" destOrd="0" parTransId="{4CAB8437-A79C-45D1-B488-7EFCC4498132}" sibTransId="{BB86BE25-2687-4227-88B9-331AEBDAD31F}"/>
    <dgm:cxn modelId="{3BD846C7-56E3-40AC-909A-C7A96229EA64}" srcId="{0E002239-616F-4287-A62F-340E77881540}" destId="{500B35DE-322F-45EA-B667-0847B686DBA8}" srcOrd="4" destOrd="0" parTransId="{774BA45F-99AB-4766-84D1-303662300A8D}" sibTransId="{35E33FB2-A98D-46E0-B58B-67D11E12D4B6}"/>
    <dgm:cxn modelId="{2405F78B-EBA8-4859-8E2E-266205ED0BBF}" type="presOf" srcId="{F977C0C7-53A9-4F9B-A0FE-EEB36B3DC8F7}" destId="{4ED1AB80-7BFE-4F08-AA78-D7CB91C234D5}" srcOrd="1" destOrd="0" presId="urn:microsoft.com/office/officeart/2005/8/layout/cycle2"/>
    <dgm:cxn modelId="{AF1673EB-E957-4BDD-BFEA-1788971A0523}" srcId="{0E002239-616F-4287-A62F-340E77881540}" destId="{3FA1D321-7B9D-48BB-AB27-CCD2F552137B}" srcOrd="2" destOrd="0" parTransId="{DABC2067-0382-447A-BE71-A5DDB9729547}" sibTransId="{B925C686-D12D-41FB-8BFF-1A8BC008596E}"/>
    <dgm:cxn modelId="{F0E43CFD-5CF8-463F-BA98-0C1A5DE10459}" type="presOf" srcId="{35E33FB2-A98D-46E0-B58B-67D11E12D4B6}" destId="{B336D755-6041-45CC-BBF7-B7D1CA8718B0}" srcOrd="0" destOrd="0" presId="urn:microsoft.com/office/officeart/2005/8/layout/cycle2"/>
    <dgm:cxn modelId="{EF58855B-736B-45C2-89DE-00EAE6B6FAE8}" type="presOf" srcId="{BB86BE25-2687-4227-88B9-331AEBDAD31F}" destId="{9F40DD2F-D978-4F2C-A73C-13C6649DD0BE}" srcOrd="0" destOrd="0" presId="urn:microsoft.com/office/officeart/2005/8/layout/cycle2"/>
    <dgm:cxn modelId="{F961E649-B54B-4065-9923-42B06D43956A}" type="presOf" srcId="{BB86BE25-2687-4227-88B9-331AEBDAD31F}" destId="{90C30E03-EDAD-4185-B9CC-34A64BB4A35B}" srcOrd="1" destOrd="0" presId="urn:microsoft.com/office/officeart/2005/8/layout/cycle2"/>
    <dgm:cxn modelId="{EF6FED7B-7946-412B-AAB2-13349F1E06DD}" type="presOf" srcId="{F977C0C7-53A9-4F9B-A0FE-EEB36B3DC8F7}" destId="{94C438E0-0277-44B5-9C99-3BE31A61A041}" srcOrd="0" destOrd="0" presId="urn:microsoft.com/office/officeart/2005/8/layout/cycle2"/>
    <dgm:cxn modelId="{DE5D9668-99A1-4AB8-8799-B5FA8DD52595}" type="presOf" srcId="{0E002239-616F-4287-A62F-340E77881540}" destId="{75CA8787-D4EF-435B-A93F-C1041C441EAE}" srcOrd="0" destOrd="0" presId="urn:microsoft.com/office/officeart/2005/8/layout/cycle2"/>
    <dgm:cxn modelId="{072345AF-7C28-4062-855A-D5DF40A3A143}" type="presOf" srcId="{B925C686-D12D-41FB-8BFF-1A8BC008596E}" destId="{B5A6D489-5A3B-4A30-8404-6E7D88312274}" srcOrd="1" destOrd="0" presId="urn:microsoft.com/office/officeart/2005/8/layout/cycle2"/>
    <dgm:cxn modelId="{857BAF39-DB7B-48C6-9297-6ACDCF7CC16A}" type="presOf" srcId="{3FA1D321-7B9D-48BB-AB27-CCD2F552137B}" destId="{9612B08B-3872-42D1-AFBF-830C0BF11CCA}" srcOrd="0" destOrd="0" presId="urn:microsoft.com/office/officeart/2005/8/layout/cycle2"/>
    <dgm:cxn modelId="{DEDAF464-17B8-4EC5-A2E6-9924BE52E2FA}" srcId="{0E002239-616F-4287-A62F-340E77881540}" destId="{CAFBA1CB-1CC2-4E7A-8CDD-DD1923BC8275}" srcOrd="3" destOrd="0" parTransId="{4292744D-4884-4455-9F82-49F4117B2964}" sibTransId="{F977C0C7-53A9-4F9B-A0FE-EEB36B3DC8F7}"/>
    <dgm:cxn modelId="{8DCF54A6-F27F-48F1-93CC-258143E23A8D}" type="presOf" srcId="{CAFBA1CB-1CC2-4E7A-8CDD-DD1923BC8275}" destId="{C584519D-7BE7-42E2-900A-11149233055D}" srcOrd="0" destOrd="0" presId="urn:microsoft.com/office/officeart/2005/8/layout/cycle2"/>
    <dgm:cxn modelId="{9603463A-9D49-4262-90A4-220FBEF1720B}" type="presParOf" srcId="{75CA8787-D4EF-435B-A93F-C1041C441EAE}" destId="{48BEEE05-EBD7-4A16-97E1-7F282771517E}" srcOrd="0" destOrd="0" presId="urn:microsoft.com/office/officeart/2005/8/layout/cycle2"/>
    <dgm:cxn modelId="{E3BCE922-8A9A-412E-84F3-1F50307960DD}" type="presParOf" srcId="{75CA8787-D4EF-435B-A93F-C1041C441EAE}" destId="{9F40DD2F-D978-4F2C-A73C-13C6649DD0BE}" srcOrd="1" destOrd="0" presId="urn:microsoft.com/office/officeart/2005/8/layout/cycle2"/>
    <dgm:cxn modelId="{B30EF1A8-3431-41BE-A9AB-B8921D3A3C10}" type="presParOf" srcId="{9F40DD2F-D978-4F2C-A73C-13C6649DD0BE}" destId="{90C30E03-EDAD-4185-B9CC-34A64BB4A35B}" srcOrd="0" destOrd="0" presId="urn:microsoft.com/office/officeart/2005/8/layout/cycle2"/>
    <dgm:cxn modelId="{4ADB819D-307C-4BA5-A9F0-730E7870C1DE}" type="presParOf" srcId="{75CA8787-D4EF-435B-A93F-C1041C441EAE}" destId="{3F96DC8F-0041-45D8-BB0C-BAD9DD672A07}" srcOrd="2" destOrd="0" presId="urn:microsoft.com/office/officeart/2005/8/layout/cycle2"/>
    <dgm:cxn modelId="{5C9A9880-7B93-4E63-9A8C-CB6BC826D3D6}" type="presParOf" srcId="{75CA8787-D4EF-435B-A93F-C1041C441EAE}" destId="{1FFACDE5-B6D3-4B8A-8EA5-4C2248E04FE3}" srcOrd="3" destOrd="0" presId="urn:microsoft.com/office/officeart/2005/8/layout/cycle2"/>
    <dgm:cxn modelId="{EE132A3A-5AB4-40F1-95C7-0B7D8B48A6E2}" type="presParOf" srcId="{1FFACDE5-B6D3-4B8A-8EA5-4C2248E04FE3}" destId="{23971315-BBA6-4046-A37A-3A2E62F34A09}" srcOrd="0" destOrd="0" presId="urn:microsoft.com/office/officeart/2005/8/layout/cycle2"/>
    <dgm:cxn modelId="{BDEB923A-2EB9-4D37-B40C-494ACE10860C}" type="presParOf" srcId="{75CA8787-D4EF-435B-A93F-C1041C441EAE}" destId="{9612B08B-3872-42D1-AFBF-830C0BF11CCA}" srcOrd="4" destOrd="0" presId="urn:microsoft.com/office/officeart/2005/8/layout/cycle2"/>
    <dgm:cxn modelId="{D02D896A-FFF7-4571-BDE8-CC5BAAFD83C9}" type="presParOf" srcId="{75CA8787-D4EF-435B-A93F-C1041C441EAE}" destId="{0342FF53-C496-412D-B40A-7AEDF3C465AD}" srcOrd="5" destOrd="0" presId="urn:microsoft.com/office/officeart/2005/8/layout/cycle2"/>
    <dgm:cxn modelId="{9E10913D-102A-44F8-B8E7-A2C263C10EC8}" type="presParOf" srcId="{0342FF53-C496-412D-B40A-7AEDF3C465AD}" destId="{B5A6D489-5A3B-4A30-8404-6E7D88312274}" srcOrd="0" destOrd="0" presId="urn:microsoft.com/office/officeart/2005/8/layout/cycle2"/>
    <dgm:cxn modelId="{3F19FB3A-E257-4AB3-8F6D-D27081DFC8E3}" type="presParOf" srcId="{75CA8787-D4EF-435B-A93F-C1041C441EAE}" destId="{C584519D-7BE7-42E2-900A-11149233055D}" srcOrd="6" destOrd="0" presId="urn:microsoft.com/office/officeart/2005/8/layout/cycle2"/>
    <dgm:cxn modelId="{1FD6B362-9782-46E6-8B4B-886D5DD23107}" type="presParOf" srcId="{75CA8787-D4EF-435B-A93F-C1041C441EAE}" destId="{94C438E0-0277-44B5-9C99-3BE31A61A041}" srcOrd="7" destOrd="0" presId="urn:microsoft.com/office/officeart/2005/8/layout/cycle2"/>
    <dgm:cxn modelId="{3BCEC2FA-1660-431E-8172-F5EC90611628}" type="presParOf" srcId="{94C438E0-0277-44B5-9C99-3BE31A61A041}" destId="{4ED1AB80-7BFE-4F08-AA78-D7CB91C234D5}" srcOrd="0" destOrd="0" presId="urn:microsoft.com/office/officeart/2005/8/layout/cycle2"/>
    <dgm:cxn modelId="{31A76150-23BE-40CD-B760-BAE77E227254}" type="presParOf" srcId="{75CA8787-D4EF-435B-A93F-C1041C441EAE}" destId="{064A7114-865D-4312-AA4C-F935878AD0BC}" srcOrd="8" destOrd="0" presId="urn:microsoft.com/office/officeart/2005/8/layout/cycle2"/>
    <dgm:cxn modelId="{19985F27-8460-47FC-AEE2-56623B05768B}" type="presParOf" srcId="{75CA8787-D4EF-435B-A93F-C1041C441EAE}" destId="{B336D755-6041-45CC-BBF7-B7D1CA8718B0}" srcOrd="9" destOrd="0" presId="urn:microsoft.com/office/officeart/2005/8/layout/cycle2"/>
    <dgm:cxn modelId="{A749DA15-15FF-4083-9FD1-BBF1E47663E2}" type="presParOf" srcId="{B336D755-6041-45CC-BBF7-B7D1CA8718B0}" destId="{0E96C586-A6F4-4A34-A4B2-0724D86A976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EEE05-EBD7-4A16-97E1-7F282771517E}">
      <dsp:nvSpPr>
        <dsp:cNvPr id="0" name=""/>
        <dsp:cNvSpPr/>
      </dsp:nvSpPr>
      <dsp:spPr>
        <a:xfrm>
          <a:off x="2434828" y="401"/>
          <a:ext cx="1226343" cy="122634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Partners</a:t>
          </a:r>
          <a:endParaRPr lang="en-US" sz="1300" kern="1200" dirty="0"/>
        </a:p>
      </dsp:txBody>
      <dsp:txXfrm>
        <a:off x="2614422" y="179995"/>
        <a:ext cx="867155" cy="867155"/>
      </dsp:txXfrm>
    </dsp:sp>
    <dsp:sp modelId="{9F40DD2F-D978-4F2C-A73C-13C6649DD0BE}">
      <dsp:nvSpPr>
        <dsp:cNvPr id="0" name=""/>
        <dsp:cNvSpPr/>
      </dsp:nvSpPr>
      <dsp:spPr>
        <a:xfrm rot="2160000">
          <a:off x="3622675" y="942976"/>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632045" y="996915"/>
        <a:ext cx="228964" cy="248335"/>
      </dsp:txXfrm>
    </dsp:sp>
    <dsp:sp modelId="{3F96DC8F-0041-45D8-BB0C-BAD9DD672A07}">
      <dsp:nvSpPr>
        <dsp:cNvPr id="0" name=""/>
        <dsp:cNvSpPr/>
      </dsp:nvSpPr>
      <dsp:spPr>
        <a:xfrm>
          <a:off x="3926250" y="1083982"/>
          <a:ext cx="1226343" cy="122634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Resources</a:t>
          </a:r>
          <a:endParaRPr lang="en-US" sz="1300" kern="1200" dirty="0"/>
        </a:p>
      </dsp:txBody>
      <dsp:txXfrm>
        <a:off x="4105844" y="1263576"/>
        <a:ext cx="867155" cy="867155"/>
      </dsp:txXfrm>
    </dsp:sp>
    <dsp:sp modelId="{1FFACDE5-B6D3-4B8A-8EA5-4C2248E04FE3}">
      <dsp:nvSpPr>
        <dsp:cNvPr id="0" name=""/>
        <dsp:cNvSpPr/>
      </dsp:nvSpPr>
      <dsp:spPr>
        <a:xfrm rot="6480000">
          <a:off x="4093900" y="2358041"/>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4158126" y="2394156"/>
        <a:ext cx="228964" cy="248335"/>
      </dsp:txXfrm>
    </dsp:sp>
    <dsp:sp modelId="{9612B08B-3872-42D1-AFBF-830C0BF11CCA}">
      <dsp:nvSpPr>
        <dsp:cNvPr id="0" name=""/>
        <dsp:cNvSpPr/>
      </dsp:nvSpPr>
      <dsp:spPr>
        <a:xfrm>
          <a:off x="3356577" y="2837255"/>
          <a:ext cx="1226343" cy="122634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Scale</a:t>
          </a:r>
          <a:endParaRPr lang="en-US" sz="1300" kern="1200" dirty="0"/>
        </a:p>
      </dsp:txBody>
      <dsp:txXfrm>
        <a:off x="3536171" y="3016849"/>
        <a:ext cx="867155" cy="867155"/>
      </dsp:txXfrm>
    </dsp:sp>
    <dsp:sp modelId="{0342FF53-C496-412D-B40A-7AEDF3C465AD}">
      <dsp:nvSpPr>
        <dsp:cNvPr id="0" name=""/>
        <dsp:cNvSpPr/>
      </dsp:nvSpPr>
      <dsp:spPr>
        <a:xfrm rot="10800000">
          <a:off x="2893711" y="3243481"/>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991839" y="3326259"/>
        <a:ext cx="228964" cy="248335"/>
      </dsp:txXfrm>
    </dsp:sp>
    <dsp:sp modelId="{C584519D-7BE7-42E2-900A-11149233055D}">
      <dsp:nvSpPr>
        <dsp:cNvPr id="0" name=""/>
        <dsp:cNvSpPr/>
      </dsp:nvSpPr>
      <dsp:spPr>
        <a:xfrm>
          <a:off x="1513078" y="2837255"/>
          <a:ext cx="1226343" cy="122634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Collective Impact</a:t>
          </a:r>
          <a:endParaRPr lang="en-US" sz="1300" kern="1200" dirty="0"/>
        </a:p>
      </dsp:txBody>
      <dsp:txXfrm>
        <a:off x="1692672" y="3016849"/>
        <a:ext cx="867155" cy="867155"/>
      </dsp:txXfrm>
    </dsp:sp>
    <dsp:sp modelId="{94C438E0-0277-44B5-9C99-3BE31A61A041}">
      <dsp:nvSpPr>
        <dsp:cNvPr id="0" name=""/>
        <dsp:cNvSpPr/>
      </dsp:nvSpPr>
      <dsp:spPr>
        <a:xfrm rot="15120000">
          <a:off x="1680728" y="237564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744954" y="2505090"/>
        <a:ext cx="228964" cy="248335"/>
      </dsp:txXfrm>
    </dsp:sp>
    <dsp:sp modelId="{064A7114-865D-4312-AA4C-F935878AD0BC}">
      <dsp:nvSpPr>
        <dsp:cNvPr id="0" name=""/>
        <dsp:cNvSpPr/>
      </dsp:nvSpPr>
      <dsp:spPr>
        <a:xfrm>
          <a:off x="943405" y="1083982"/>
          <a:ext cx="1226343" cy="122634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Replicable</a:t>
          </a:r>
          <a:endParaRPr lang="en-US" sz="1300" kern="1200" dirty="0"/>
        </a:p>
      </dsp:txBody>
      <dsp:txXfrm>
        <a:off x="1122999" y="1263576"/>
        <a:ext cx="867155" cy="867155"/>
      </dsp:txXfrm>
    </dsp:sp>
    <dsp:sp modelId="{B336D755-6041-45CC-BBF7-B7D1CA8718B0}">
      <dsp:nvSpPr>
        <dsp:cNvPr id="0" name=""/>
        <dsp:cNvSpPr/>
      </dsp:nvSpPr>
      <dsp:spPr>
        <a:xfrm rot="19440000">
          <a:off x="2131253" y="95385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140623" y="1065476"/>
        <a:ext cx="228964" cy="24833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13" tIns="45706" rIns="91413" bIns="45706" rtlCol="0"/>
          <a:lstStyle>
            <a:lvl1pPr algn="l">
              <a:defRPr sz="1200"/>
            </a:lvl1pPr>
          </a:lstStyle>
          <a:p>
            <a:endParaRPr lang="en-US"/>
          </a:p>
        </p:txBody>
      </p:sp>
      <p:sp>
        <p:nvSpPr>
          <p:cNvPr id="3" name="Date Placeholder 2"/>
          <p:cNvSpPr>
            <a:spLocks noGrp="1"/>
          </p:cNvSpPr>
          <p:nvPr>
            <p:ph type="dt" sz="quarter" idx="1"/>
          </p:nvPr>
        </p:nvSpPr>
        <p:spPr>
          <a:xfrm>
            <a:off x="3970340" y="0"/>
            <a:ext cx="3038475" cy="465138"/>
          </a:xfrm>
          <a:prstGeom prst="rect">
            <a:avLst/>
          </a:prstGeom>
        </p:spPr>
        <p:txBody>
          <a:bodyPr vert="horz" lIns="91413" tIns="45706" rIns="91413" bIns="45706" rtlCol="0"/>
          <a:lstStyle>
            <a:lvl1pPr algn="r">
              <a:defRPr sz="1200"/>
            </a:lvl1pPr>
          </a:lstStyle>
          <a:p>
            <a:fld id="{9B796F7B-0AC5-4932-8773-52AFC480F656}" type="datetimeFigureOut">
              <a:rPr lang="en-US" smtClean="0"/>
              <a:t>9/30/2019</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13" tIns="45706" rIns="91413" bIns="45706"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lIns="91413" tIns="45706" rIns="91413" bIns="45706" rtlCol="0" anchor="b"/>
          <a:lstStyle>
            <a:lvl1pPr algn="r">
              <a:defRPr sz="1200"/>
            </a:lvl1pPr>
          </a:lstStyle>
          <a:p>
            <a:fld id="{D1234A54-19B4-411E-AF38-3E3BA3487EDF}" type="slidenum">
              <a:rPr lang="en-US" smtClean="0"/>
              <a:t>‹#›</a:t>
            </a:fld>
            <a:endParaRPr lang="en-US"/>
          </a:p>
        </p:txBody>
      </p:sp>
    </p:spTree>
    <p:extLst>
      <p:ext uri="{BB962C8B-B14F-4D97-AF65-F5344CB8AC3E}">
        <p14:creationId xmlns:p14="http://schemas.microsoft.com/office/powerpoint/2010/main" val="55561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6725"/>
          </a:xfrm>
          <a:prstGeom prst="rect">
            <a:avLst/>
          </a:prstGeom>
        </p:spPr>
        <p:txBody>
          <a:bodyPr vert="horz" lIns="91413" tIns="45706" rIns="91413" bIns="45706" rtlCol="0"/>
          <a:lstStyle>
            <a:lvl1pPr algn="l">
              <a:defRPr sz="1200"/>
            </a:lvl1pPr>
          </a:lstStyle>
          <a:p>
            <a:endParaRPr lang="en-US"/>
          </a:p>
        </p:txBody>
      </p:sp>
      <p:sp>
        <p:nvSpPr>
          <p:cNvPr id="3" name="Date Placeholder 2"/>
          <p:cNvSpPr>
            <a:spLocks noGrp="1"/>
          </p:cNvSpPr>
          <p:nvPr>
            <p:ph type="dt" idx="1"/>
          </p:nvPr>
        </p:nvSpPr>
        <p:spPr>
          <a:xfrm>
            <a:off x="3970340" y="2"/>
            <a:ext cx="3038475" cy="466725"/>
          </a:xfrm>
          <a:prstGeom prst="rect">
            <a:avLst/>
          </a:prstGeom>
        </p:spPr>
        <p:txBody>
          <a:bodyPr vert="horz" lIns="91413" tIns="45706" rIns="91413" bIns="45706" rtlCol="0"/>
          <a:lstStyle>
            <a:lvl1pPr algn="r">
              <a:defRPr sz="1200"/>
            </a:lvl1pPr>
          </a:lstStyle>
          <a:p>
            <a:fld id="{918258A4-7C3C-4EC0-A95D-64E52E4B7505}" type="datetimeFigureOut">
              <a:rPr lang="en-US" smtClean="0"/>
              <a:t>9/30/2019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13" tIns="45706" rIns="91413" bIns="45706" rtlCol="0" anchor="ctr"/>
          <a:lstStyle/>
          <a:p>
            <a:endParaRPr lang="en-US"/>
          </a:p>
        </p:txBody>
      </p:sp>
      <p:sp>
        <p:nvSpPr>
          <p:cNvPr id="5" name="Notes Placeholder 4"/>
          <p:cNvSpPr>
            <a:spLocks noGrp="1"/>
          </p:cNvSpPr>
          <p:nvPr>
            <p:ph type="body" sz="quarter" idx="3"/>
          </p:nvPr>
        </p:nvSpPr>
        <p:spPr>
          <a:xfrm>
            <a:off x="701677" y="4473575"/>
            <a:ext cx="5607050" cy="3660775"/>
          </a:xfrm>
          <a:prstGeom prst="rect">
            <a:avLst/>
          </a:prstGeom>
        </p:spPr>
        <p:txBody>
          <a:bodyPr vert="horz" lIns="91413" tIns="45706" rIns="91413" bIns="4570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677"/>
            <a:ext cx="3038475" cy="466725"/>
          </a:xfrm>
          <a:prstGeom prst="rect">
            <a:avLst/>
          </a:prstGeom>
        </p:spPr>
        <p:txBody>
          <a:bodyPr vert="horz" lIns="91413" tIns="45706" rIns="91413" bIns="45706"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7"/>
            <a:ext cx="3038475" cy="466725"/>
          </a:xfrm>
          <a:prstGeom prst="rect">
            <a:avLst/>
          </a:prstGeom>
        </p:spPr>
        <p:txBody>
          <a:bodyPr vert="horz" lIns="91413" tIns="45706" rIns="91413" bIns="45706" rtlCol="0" anchor="b"/>
          <a:lstStyle>
            <a:lvl1pPr algn="r">
              <a:defRPr sz="1200"/>
            </a:lvl1pPr>
          </a:lstStyle>
          <a:p>
            <a:fld id="{96A2EB3B-F779-4DC8-AEF0-4630CAF20D37}" type="slidenum">
              <a:rPr lang="en-US" smtClean="0"/>
              <a:t>‹#›</a:t>
            </a:fld>
            <a:endParaRPr lang="en-US"/>
          </a:p>
        </p:txBody>
      </p:sp>
    </p:spTree>
    <p:extLst>
      <p:ext uri="{BB962C8B-B14F-4D97-AF65-F5344CB8AC3E}">
        <p14:creationId xmlns:p14="http://schemas.microsoft.com/office/powerpoint/2010/main" val="344513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1</a:t>
            </a:fld>
            <a:endParaRPr lang="en-US"/>
          </a:p>
        </p:txBody>
      </p:sp>
    </p:spTree>
    <p:extLst>
      <p:ext uri="{BB962C8B-B14F-4D97-AF65-F5344CB8AC3E}">
        <p14:creationId xmlns:p14="http://schemas.microsoft.com/office/powerpoint/2010/main" val="447593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We think we can spur a level of recovery</a:t>
            </a:r>
            <a:r>
              <a:rPr lang="en-US" baseline="0" dirty="0" smtClean="0"/>
              <a:t> through investment.</a:t>
            </a:r>
          </a:p>
          <a:p>
            <a:pPr marL="165261" indent="-165261">
              <a:buFont typeface="Arial" panose="020B0604020202020204" pitchFamily="34" charset="0"/>
              <a:buChar char="•"/>
            </a:pPr>
            <a:r>
              <a:rPr lang="en-US" baseline="0" dirty="0" smtClean="0"/>
              <a:t>Remember that During NSP with DeKalb during the crisis, our study revealed that for every $1 we invested, the value of neighboring homes increased by $16.  We hope that by doing that with these 100 homes, we can move the needle.</a:t>
            </a:r>
          </a:p>
          <a:p>
            <a:pPr marL="165261" indent="-165261">
              <a:buFont typeface="Arial" panose="020B0604020202020204" pitchFamily="34" charset="0"/>
              <a:buChar char="•"/>
            </a:pPr>
            <a:r>
              <a:rPr lang="en-US" baseline="0" dirty="0" smtClean="0"/>
              <a:t>All of our rehabs will be to new green and healthy standards, to include energy audits on some S. DeKalb homes to be able demonstrate how the rehab increased energy efficiency. </a:t>
            </a:r>
          </a:p>
          <a:p>
            <a:pPr marL="165261" indent="-165261">
              <a:buFont typeface="Arial" panose="020B0604020202020204" pitchFamily="34" charset="0"/>
              <a:buChar char="•"/>
            </a:pPr>
            <a:r>
              <a:rPr lang="en-US" baseline="0" dirty="0" smtClean="0"/>
              <a:t>HSD Home Purchase and Acquisition Update:</a:t>
            </a:r>
          </a:p>
          <a:p>
            <a:pPr marL="605956" lvl="1" indent="-165261">
              <a:buFont typeface="Arial" panose="020B0604020202020204" pitchFamily="34" charset="0"/>
              <a:buChar char="•"/>
            </a:pPr>
            <a:r>
              <a:rPr lang="en-US" baseline="0" dirty="0" smtClean="0"/>
              <a:t>33 properties so far. </a:t>
            </a:r>
          </a:p>
          <a:p>
            <a:pPr marL="605956" lvl="1" indent="-165261">
              <a:buFont typeface="Arial" panose="020B0604020202020204" pitchFamily="34" charset="0"/>
              <a:buChar char="•"/>
            </a:pPr>
            <a:r>
              <a:rPr lang="en-US" baseline="0" dirty="0" smtClean="0"/>
              <a:t>14 sold with an average sales price of $151k.</a:t>
            </a:r>
          </a:p>
          <a:p>
            <a:pPr marL="605956" lvl="1" indent="-165261">
              <a:buFont typeface="Arial" panose="020B0604020202020204" pitchFamily="34" charset="0"/>
              <a:buChar char="•"/>
            </a:pPr>
            <a:r>
              <a:rPr lang="en-US" baseline="0" dirty="0" smtClean="0"/>
              <a:t>1 rented.  We also believe that everyone isn’t ready for homeownership, but the still deserve quality place to call home. </a:t>
            </a:r>
          </a:p>
          <a:p>
            <a:pPr marL="605956" lvl="1" indent="-165261">
              <a:buFont typeface="Arial" panose="020B0604020202020204" pitchFamily="34" charset="0"/>
              <a:buChar char="•"/>
            </a:pPr>
            <a:r>
              <a:rPr lang="en-US" baseline="0" dirty="0" smtClean="0"/>
              <a:t>The rest are either listed or in some phase of rehabilitation</a:t>
            </a:r>
          </a:p>
          <a:p>
            <a:pPr marL="165261" indent="-165261">
              <a:buFont typeface="Arial" panose="020B0604020202020204" pitchFamily="34" charset="0"/>
              <a:buChar char="•"/>
            </a:pPr>
            <a:r>
              <a:rPr lang="en-US" baseline="0" dirty="0" smtClean="0"/>
              <a:t>A very powerful aspect of HSD is the partnership with the DeKalb county government</a:t>
            </a:r>
          </a:p>
          <a:p>
            <a:pPr marL="605956" lvl="1" indent="-165261">
              <a:buFont typeface="Arial" panose="020B0604020202020204" pitchFamily="34" charset="0"/>
              <a:buChar char="•"/>
            </a:pPr>
            <a:r>
              <a:rPr lang="en-US" baseline="0" dirty="0" smtClean="0"/>
              <a:t>Bi monthly meetings to stay on the same page to leverage each others capabilities and services</a:t>
            </a:r>
          </a:p>
          <a:p>
            <a:pPr marL="605956" lvl="1" indent="-165261">
              <a:buFont typeface="Arial" panose="020B0604020202020204" pitchFamily="34" charset="0"/>
              <a:buChar char="•"/>
            </a:pPr>
            <a:r>
              <a:rPr lang="en-US" baseline="0" dirty="0" smtClean="0"/>
              <a:t>In partnership with the county we designed and published “The South DeKalb Resource Guide”.   It’s a resource that identifies home, health and human services available to residents of South DeKalb.  We are proud of this deliverable from our collaboration</a:t>
            </a:r>
          </a:p>
          <a:p>
            <a:pPr marL="165261" indent="-165261">
              <a:buFont typeface="Arial" panose="020B0604020202020204" pitchFamily="34" charset="0"/>
              <a:buChar char="•"/>
            </a:pPr>
            <a:r>
              <a:rPr lang="en-US" baseline="0" dirty="0" smtClean="0"/>
              <a:t>The idea of focusing on quality of life issues to stabilize neighborhoods is important to the initiative.  </a:t>
            </a:r>
          </a:p>
          <a:p>
            <a:pPr marL="605956" lvl="1" indent="-165261">
              <a:buFont typeface="Arial" panose="020B0604020202020204" pitchFamily="34" charset="0"/>
              <a:buChar char="•"/>
            </a:pPr>
            <a:r>
              <a:rPr lang="en-US" baseline="0" dirty="0" smtClean="0"/>
              <a:t>Partnering with experts in this work is important. </a:t>
            </a:r>
          </a:p>
          <a:p>
            <a:pPr marL="605956" lvl="1" indent="-165261">
              <a:buFont typeface="Arial" panose="020B0604020202020204" pitchFamily="34" charset="0"/>
              <a:buChar char="•"/>
            </a:pPr>
            <a:r>
              <a:rPr lang="en-US" baseline="0" dirty="0" smtClean="0"/>
              <a:t>United way’s child Well being Index – a measure of how children and the families that support them are doing.  Several partners use this index and we want to be a part of the housing solution to the equation. </a:t>
            </a:r>
          </a:p>
          <a:p>
            <a:pPr marL="605956" lvl="1" indent="-165261">
              <a:buFont typeface="Arial" panose="020B0604020202020204" pitchFamily="34" charset="0"/>
              <a:buChar char="•"/>
            </a:pPr>
            <a:r>
              <a:rPr lang="en-US" baseline="0" dirty="0" smtClean="0"/>
              <a:t>I won’t go into details, but the index for our S. DeKalb footprint is 50 out of 100.  We need to address the underlying issues influencing the low score.</a:t>
            </a:r>
          </a:p>
          <a:p>
            <a:pPr marL="165261" indent="-165261">
              <a:buFont typeface="Arial" panose="020B0604020202020204" pitchFamily="34" charset="0"/>
              <a:buChar char="•"/>
            </a:pPr>
            <a:r>
              <a:rPr lang="en-US" baseline="0" dirty="0" smtClean="0"/>
              <a:t>We are also excited about our partnership with the Metropolitan Atlanta YMCA to bring a focus on the issue of “Health and Housing”.  The pilot program is called “Healthy Neighborhoods”. </a:t>
            </a:r>
          </a:p>
          <a:p>
            <a:pPr marL="605956" lvl="1" indent="-165261">
              <a:buFont typeface="Arial" panose="020B0604020202020204" pitchFamily="34" charset="0"/>
              <a:buChar char="•"/>
            </a:pPr>
            <a:r>
              <a:rPr lang="en-US" baseline="0" dirty="0" smtClean="0"/>
              <a:t>Healthy Neighborhoods is a pilot program in which ANDP and the Y will partner to provide an annual YMCA family memberships to families that purchase the 100 ANDP homes associated with Home South DeKalb.  We will work with the family to monitor their behavioral changes that relate to health and wellness.  </a:t>
            </a:r>
          </a:p>
          <a:p>
            <a:pPr marL="165261" indent="-165261">
              <a:buFont typeface="Arial" panose="020B0604020202020204" pitchFamily="34" charset="0"/>
              <a:buChar char="•"/>
            </a:pPr>
            <a:r>
              <a:rPr lang="en-US" baseline="0" dirty="0" smtClean="0"/>
              <a:t>It is our hope that or initiative provides momentum for other programs or initiatives to develop from other organizations and S. DeKalb county stakeholders.  Programs that will enhance the quality of life for residents of South DeKalb.</a:t>
            </a:r>
          </a:p>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10</a:t>
            </a:fld>
            <a:endParaRPr lang="en-US"/>
          </a:p>
        </p:txBody>
      </p:sp>
    </p:spTree>
    <p:extLst>
      <p:ext uri="{BB962C8B-B14F-4D97-AF65-F5344CB8AC3E}">
        <p14:creationId xmlns:p14="http://schemas.microsoft.com/office/powerpoint/2010/main" val="137271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Since the Great Recession, we’ve acquired,</a:t>
            </a:r>
            <a:r>
              <a:rPr lang="en-US" baseline="0" dirty="0" smtClean="0"/>
              <a:t> rehabbed and resold over 500 homes to low and moderate income families</a:t>
            </a:r>
          </a:p>
          <a:p>
            <a:pPr marL="165261" indent="-165261">
              <a:buFont typeface="Arial" panose="020B0604020202020204" pitchFamily="34" charset="0"/>
              <a:buChar char="•"/>
            </a:pPr>
            <a:r>
              <a:rPr lang="en-US" baseline="0" dirty="0" smtClean="0"/>
              <a:t>For clarification we only sell to owner occupants and we only sell to families that are at or below 120% AMI.   If we used federal HOME funds to acquire and rehab it would be 80% AMI.</a:t>
            </a:r>
          </a:p>
          <a:p>
            <a:pPr marL="605956" lvl="1" indent="-165261">
              <a:buFont typeface="Arial" panose="020B0604020202020204" pitchFamily="34" charset="0"/>
              <a:buChar char="•"/>
            </a:pPr>
            <a:r>
              <a:rPr lang="en-US" baseline="0" dirty="0" smtClean="0"/>
              <a:t>120% AMI For the Atlanta Metro that income is around $95k for a family of 4 and for 80% AMI it is around $65k for a family of 4.</a:t>
            </a:r>
          </a:p>
        </p:txBody>
      </p:sp>
      <p:sp>
        <p:nvSpPr>
          <p:cNvPr id="4" name="Slide Number Placeholder 3"/>
          <p:cNvSpPr>
            <a:spLocks noGrp="1"/>
          </p:cNvSpPr>
          <p:nvPr>
            <p:ph type="sldNum" sz="quarter" idx="10"/>
          </p:nvPr>
        </p:nvSpPr>
        <p:spPr/>
        <p:txBody>
          <a:bodyPr/>
          <a:lstStyle/>
          <a:p>
            <a:fld id="{31E6BB92-0AA8-4119-A4EF-2FA3BAC29755}" type="slidenum">
              <a:rPr lang="en-US" smtClean="0"/>
              <a:t>11</a:t>
            </a:fld>
            <a:endParaRPr lang="en-US"/>
          </a:p>
        </p:txBody>
      </p:sp>
    </p:spTree>
    <p:extLst>
      <p:ext uri="{BB962C8B-B14F-4D97-AF65-F5344CB8AC3E}">
        <p14:creationId xmlns:p14="http://schemas.microsoft.com/office/powerpoint/2010/main" val="159779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12</a:t>
            </a:fld>
            <a:endParaRPr lang="en-US"/>
          </a:p>
        </p:txBody>
      </p:sp>
    </p:spTree>
    <p:extLst>
      <p:ext uri="{BB962C8B-B14F-4D97-AF65-F5344CB8AC3E}">
        <p14:creationId xmlns:p14="http://schemas.microsoft.com/office/powerpoint/2010/main" val="302110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881390">
              <a:defRPr/>
            </a:pPr>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13</a:t>
            </a:fld>
            <a:endParaRPr lang="en-US"/>
          </a:p>
        </p:txBody>
      </p:sp>
    </p:spTree>
    <p:extLst>
      <p:ext uri="{BB962C8B-B14F-4D97-AF65-F5344CB8AC3E}">
        <p14:creationId xmlns:p14="http://schemas.microsoft.com/office/powerpoint/2010/main" val="302324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A5438D-56B7-4D30-882F-843DB70EB211}" type="slidenum">
              <a:rPr lang="en-US" smtClean="0"/>
              <a:t>14</a:t>
            </a:fld>
            <a:endParaRPr lang="en-US"/>
          </a:p>
        </p:txBody>
      </p:sp>
    </p:spTree>
    <p:extLst>
      <p:ext uri="{BB962C8B-B14F-4D97-AF65-F5344CB8AC3E}">
        <p14:creationId xmlns:p14="http://schemas.microsoft.com/office/powerpoint/2010/main" val="253791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DB7A1-C966-4BE8-80EB-2D1093117F56}" type="slidenum">
              <a:rPr lang="en-US" smtClean="0"/>
              <a:t>15</a:t>
            </a:fld>
            <a:endParaRPr lang="en-US"/>
          </a:p>
        </p:txBody>
      </p:sp>
    </p:spTree>
    <p:extLst>
      <p:ext uri="{BB962C8B-B14F-4D97-AF65-F5344CB8AC3E}">
        <p14:creationId xmlns:p14="http://schemas.microsoft.com/office/powerpoint/2010/main" val="1508116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881390">
              <a:defRPr/>
            </a:pPr>
            <a:r>
              <a:rPr lang="en-US" dirty="0" smtClean="0"/>
              <a:t>Estimated wealth creation:</a:t>
            </a:r>
            <a:r>
              <a:rPr lang="en-US" baseline="0" dirty="0" smtClean="0"/>
              <a:t> $104k</a:t>
            </a:r>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16</a:t>
            </a:fld>
            <a:endParaRPr lang="en-US"/>
          </a:p>
        </p:txBody>
      </p:sp>
    </p:spTree>
    <p:extLst>
      <p:ext uri="{BB962C8B-B14F-4D97-AF65-F5344CB8AC3E}">
        <p14:creationId xmlns:p14="http://schemas.microsoft.com/office/powerpoint/2010/main" val="487239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DB7A1-C966-4BE8-80EB-2D1093117F56}" type="slidenum">
              <a:rPr lang="en-US" smtClean="0"/>
              <a:t>17</a:t>
            </a:fld>
            <a:endParaRPr lang="en-US"/>
          </a:p>
        </p:txBody>
      </p:sp>
    </p:spTree>
    <p:extLst>
      <p:ext uri="{BB962C8B-B14F-4D97-AF65-F5344CB8AC3E}">
        <p14:creationId xmlns:p14="http://schemas.microsoft.com/office/powerpoint/2010/main" val="50101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Since the Great Recession, we’ve acquired,</a:t>
            </a:r>
            <a:r>
              <a:rPr lang="en-US" baseline="0" dirty="0" smtClean="0"/>
              <a:t> rehabbed and resold over 500 homes to low and moderate income families</a:t>
            </a:r>
          </a:p>
          <a:p>
            <a:pPr marL="165261" indent="-165261">
              <a:buFont typeface="Arial" panose="020B0604020202020204" pitchFamily="34" charset="0"/>
              <a:buChar char="•"/>
            </a:pPr>
            <a:r>
              <a:rPr lang="en-US" baseline="0" dirty="0" smtClean="0"/>
              <a:t>For clarification we only sell to owner occupants and we only sell to families that are at or below 120% AMI.   If we used federal HOME funds to acquire and rehab it would be 80% AMI.</a:t>
            </a:r>
          </a:p>
          <a:p>
            <a:pPr marL="605956" lvl="1" indent="-165261">
              <a:buFont typeface="Arial" panose="020B0604020202020204" pitchFamily="34" charset="0"/>
              <a:buChar char="•"/>
            </a:pPr>
            <a:r>
              <a:rPr lang="en-US" baseline="0" dirty="0" smtClean="0"/>
              <a:t>120% AMI For the Atlanta Metro that income is around $95k for a family of 4 and for 80% AMI it is around $65k for a family of 4.</a:t>
            </a:r>
          </a:p>
        </p:txBody>
      </p:sp>
      <p:sp>
        <p:nvSpPr>
          <p:cNvPr id="4" name="Slide Number Placeholder 3"/>
          <p:cNvSpPr>
            <a:spLocks noGrp="1"/>
          </p:cNvSpPr>
          <p:nvPr>
            <p:ph type="sldNum" sz="quarter" idx="10"/>
          </p:nvPr>
        </p:nvSpPr>
        <p:spPr/>
        <p:txBody>
          <a:bodyPr/>
          <a:lstStyle/>
          <a:p>
            <a:fld id="{31E6BB92-0AA8-4119-A4EF-2FA3BAC29755}" type="slidenum">
              <a:rPr lang="en-US" smtClean="0"/>
              <a:t>18</a:t>
            </a:fld>
            <a:endParaRPr lang="en-US"/>
          </a:p>
        </p:txBody>
      </p:sp>
    </p:spTree>
    <p:extLst>
      <p:ext uri="{BB962C8B-B14F-4D97-AF65-F5344CB8AC3E}">
        <p14:creationId xmlns:p14="http://schemas.microsoft.com/office/powerpoint/2010/main" val="2433521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Since the Great Recession, we’ve acquired,</a:t>
            </a:r>
            <a:r>
              <a:rPr lang="en-US" baseline="0" dirty="0" smtClean="0"/>
              <a:t> rehabbed and resold over 500 homes to low and moderate income families</a:t>
            </a:r>
          </a:p>
          <a:p>
            <a:pPr marL="165261" indent="-165261">
              <a:buFont typeface="Arial" panose="020B0604020202020204" pitchFamily="34" charset="0"/>
              <a:buChar char="•"/>
            </a:pPr>
            <a:r>
              <a:rPr lang="en-US" baseline="0" dirty="0" smtClean="0"/>
              <a:t>For clarification we only sell to owner occupants and we only sell to families that are at or below 120% AMI.   If we used federal HOME funds to acquire and rehab it would be 80% AMI.</a:t>
            </a:r>
          </a:p>
          <a:p>
            <a:pPr marL="605956" lvl="1" indent="-165261">
              <a:buFont typeface="Arial" panose="020B0604020202020204" pitchFamily="34" charset="0"/>
              <a:buChar char="•"/>
            </a:pPr>
            <a:r>
              <a:rPr lang="en-US" baseline="0" dirty="0" smtClean="0"/>
              <a:t>120% AMI For the Atlanta Metro that income is around $95k for a family of 4 and for 80% AMI it is around $65k for a family of 4.</a:t>
            </a:r>
          </a:p>
        </p:txBody>
      </p:sp>
      <p:sp>
        <p:nvSpPr>
          <p:cNvPr id="4" name="Slide Number Placeholder 3"/>
          <p:cNvSpPr>
            <a:spLocks noGrp="1"/>
          </p:cNvSpPr>
          <p:nvPr>
            <p:ph type="sldNum" sz="quarter" idx="10"/>
          </p:nvPr>
        </p:nvSpPr>
        <p:spPr/>
        <p:txBody>
          <a:bodyPr/>
          <a:lstStyle/>
          <a:p>
            <a:fld id="{31E6BB92-0AA8-4119-A4EF-2FA3BAC29755}" type="slidenum">
              <a:rPr lang="en-US" smtClean="0"/>
              <a:t>19</a:t>
            </a:fld>
            <a:endParaRPr lang="en-US"/>
          </a:p>
        </p:txBody>
      </p:sp>
    </p:spTree>
    <p:extLst>
      <p:ext uri="{BB962C8B-B14F-4D97-AF65-F5344CB8AC3E}">
        <p14:creationId xmlns:p14="http://schemas.microsoft.com/office/powerpoint/2010/main" val="4258051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ANDP</a:t>
            </a:r>
            <a:r>
              <a:rPr lang="en-US" baseline="0" dirty="0" smtClean="0"/>
              <a:t> is a non profit that has been around since 1991</a:t>
            </a:r>
          </a:p>
          <a:p>
            <a:pPr marL="165261" indent="-165261">
              <a:buFont typeface="Arial" panose="020B0604020202020204" pitchFamily="34" charset="0"/>
              <a:buChar char="•"/>
            </a:pPr>
            <a:r>
              <a:rPr lang="en-US" baseline="0" dirty="0" smtClean="0"/>
              <a:t>In the beginning we focused primarily on affordable housing policies and advocacy.  We also did a good bit of community engagement.</a:t>
            </a:r>
          </a:p>
          <a:p>
            <a:pPr marL="165261" indent="-165261">
              <a:buFont typeface="Arial" panose="020B0604020202020204" pitchFamily="34" charset="0"/>
              <a:buChar char="•"/>
            </a:pPr>
            <a:r>
              <a:rPr lang="en-US" baseline="0" dirty="0" smtClean="0"/>
              <a:t>When the foreclosure crisis hit, we led the regional foreclosure response through convening and engaging neighborhood leaders. </a:t>
            </a:r>
          </a:p>
          <a:p>
            <a:pPr marL="165261" indent="-165261">
              <a:buFont typeface="Arial" panose="020B0604020202020204" pitchFamily="34" charset="0"/>
              <a:buChar char="•"/>
            </a:pPr>
            <a:r>
              <a:rPr lang="en-US" baseline="0" dirty="0" smtClean="0"/>
              <a:t>In fact, shifted the organization’s focus from policy advocacy to Affordable Housing Development.</a:t>
            </a:r>
          </a:p>
          <a:p>
            <a:pPr marL="165261" indent="-165261">
              <a:buFont typeface="Arial" panose="020B0604020202020204" pitchFamily="34" charset="0"/>
              <a:buChar char="•"/>
            </a:pPr>
            <a:r>
              <a:rPr lang="en-US" baseline="0" dirty="0" smtClean="0"/>
              <a:t>We managed a number of Neighborhood Stabilization Program contracts and began fostering homeownership through redevelopment and preservation. </a:t>
            </a:r>
          </a:p>
          <a:p>
            <a:pPr marL="165261" indent="-165261">
              <a:buFont typeface="Arial" panose="020B0604020202020204" pitchFamily="34" charset="0"/>
              <a:buChar char="•"/>
            </a:pPr>
            <a:r>
              <a:rPr lang="en-US" baseline="0" dirty="0" smtClean="0"/>
              <a:t>We also have The ALF,  It is a Community Development Financial Institution that provides liquidity for affordable housing and community development by making loans to developers of affordable housing. </a:t>
            </a:r>
          </a:p>
          <a:p>
            <a:pPr marL="275434" indent="-275434">
              <a:buFont typeface="Arial" panose="020B0604020202020204" pitchFamily="34" charset="0"/>
              <a:buChar char="•"/>
            </a:pPr>
            <a:r>
              <a:rPr lang="en-US" u="sng" baseline="0" dirty="0" smtClean="0"/>
              <a:t>Our 2019</a:t>
            </a:r>
          </a:p>
          <a:p>
            <a:pPr marL="716130" lvl="1" indent="-275434">
              <a:buFont typeface="Arial" panose="020B0604020202020204" pitchFamily="34" charset="0"/>
              <a:buChar char="•"/>
            </a:pPr>
            <a:r>
              <a:rPr lang="en-US" dirty="0">
                <a:effectLst>
                  <a:outerShdw blurRad="38100" dist="38100" dir="2700000" algn="tl">
                    <a:srgbClr val="000000">
                      <a:alpha val="43137"/>
                    </a:srgbClr>
                  </a:outerShdw>
                </a:effectLst>
              </a:rPr>
              <a:t>100 SF homes – Doubling scale in last 3 years</a:t>
            </a:r>
          </a:p>
          <a:p>
            <a:pPr marL="716130" lvl="1" indent="-275434">
              <a:buFont typeface="Arial" panose="020B0604020202020204" pitchFamily="34" charset="0"/>
              <a:buChar char="•"/>
            </a:pPr>
            <a:r>
              <a:rPr lang="en-US" dirty="0">
                <a:effectLst>
                  <a:outerShdw blurRad="38100" dist="38100" dir="2700000" algn="tl">
                    <a:srgbClr val="000000">
                      <a:alpha val="43137"/>
                    </a:srgbClr>
                  </a:outerShdw>
                </a:effectLst>
              </a:rPr>
              <a:t>Two NEW apartment communities (327 units)</a:t>
            </a:r>
          </a:p>
          <a:p>
            <a:pPr marL="716130" lvl="1" indent="-275434">
              <a:buFont typeface="Arial" panose="020B0604020202020204" pitchFamily="34" charset="0"/>
              <a:buChar char="•"/>
            </a:pPr>
            <a:r>
              <a:rPr lang="en-US" dirty="0">
                <a:effectLst>
                  <a:outerShdw blurRad="38100" dist="38100" dir="2700000" algn="tl">
                    <a:srgbClr val="000000">
                      <a:alpha val="43137"/>
                    </a:srgbClr>
                  </a:outerShdw>
                </a:effectLst>
              </a:rPr>
              <a:t>Deploy nearly $1M in down payment assistance</a:t>
            </a:r>
          </a:p>
          <a:p>
            <a:pPr marL="716130" lvl="1" indent="-275434">
              <a:buFont typeface="Arial" panose="020B0604020202020204" pitchFamily="34" charset="0"/>
              <a:buChar char="•"/>
            </a:pPr>
            <a:r>
              <a:rPr lang="en-US" dirty="0">
                <a:effectLst>
                  <a:outerShdw blurRad="38100" dist="38100" dir="2700000" algn="tl">
                    <a:srgbClr val="000000">
                      <a:alpha val="43137"/>
                    </a:srgbClr>
                  </a:outerShdw>
                </a:effectLst>
              </a:rPr>
              <a:t>ANDP Loan Fund at $7.25 M – Innovative partnership w/ Reinvestment Fund</a:t>
            </a:r>
            <a:endParaRPr lang="en-US" b="0" dirty="0"/>
          </a:p>
        </p:txBody>
      </p:sp>
      <p:sp>
        <p:nvSpPr>
          <p:cNvPr id="4" name="Slide Number Placeholder 3"/>
          <p:cNvSpPr>
            <a:spLocks noGrp="1"/>
          </p:cNvSpPr>
          <p:nvPr>
            <p:ph type="sldNum" sz="quarter" idx="10"/>
          </p:nvPr>
        </p:nvSpPr>
        <p:spPr/>
        <p:txBody>
          <a:bodyPr/>
          <a:lstStyle/>
          <a:p>
            <a:fld id="{96A2EB3B-F779-4DC8-AEF0-4630CAF20D37}" type="slidenum">
              <a:rPr lang="en-US" smtClean="0"/>
              <a:t>2</a:t>
            </a:fld>
            <a:endParaRPr lang="en-US"/>
          </a:p>
        </p:txBody>
      </p:sp>
    </p:spTree>
    <p:extLst>
      <p:ext uri="{BB962C8B-B14F-4D97-AF65-F5344CB8AC3E}">
        <p14:creationId xmlns:p14="http://schemas.microsoft.com/office/powerpoint/2010/main" val="3115810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Since the Great Recession, we’ve acquired,</a:t>
            </a:r>
            <a:r>
              <a:rPr lang="en-US" baseline="0" dirty="0" smtClean="0"/>
              <a:t> rehabbed and resold over 500 homes to low and moderate income families</a:t>
            </a:r>
          </a:p>
          <a:p>
            <a:pPr marL="165261" indent="-165261">
              <a:buFont typeface="Arial" panose="020B0604020202020204" pitchFamily="34" charset="0"/>
              <a:buChar char="•"/>
            </a:pPr>
            <a:r>
              <a:rPr lang="en-US" baseline="0" dirty="0" smtClean="0"/>
              <a:t>For clarification we only sell to owner occupants and we only sell to families that are at or below 120% AMI.   If we used federal HOME funds to acquire and rehab it would be 80% AMI.</a:t>
            </a:r>
          </a:p>
          <a:p>
            <a:pPr marL="605956" lvl="1" indent="-165261">
              <a:buFont typeface="Arial" panose="020B0604020202020204" pitchFamily="34" charset="0"/>
              <a:buChar char="•"/>
            </a:pPr>
            <a:r>
              <a:rPr lang="en-US" baseline="0" dirty="0" smtClean="0"/>
              <a:t>120% AMI For the Atlanta Metro that income is around $95k for a family of 4 and for 80% AMI it is around $65k for a family of 4.</a:t>
            </a:r>
          </a:p>
        </p:txBody>
      </p:sp>
      <p:sp>
        <p:nvSpPr>
          <p:cNvPr id="4" name="Slide Number Placeholder 3"/>
          <p:cNvSpPr>
            <a:spLocks noGrp="1"/>
          </p:cNvSpPr>
          <p:nvPr>
            <p:ph type="sldNum" sz="quarter" idx="10"/>
          </p:nvPr>
        </p:nvSpPr>
        <p:spPr/>
        <p:txBody>
          <a:bodyPr/>
          <a:lstStyle/>
          <a:p>
            <a:fld id="{31E6BB92-0AA8-4119-A4EF-2FA3BAC29755}" type="slidenum">
              <a:rPr lang="en-US" smtClean="0"/>
              <a:t>20</a:t>
            </a:fld>
            <a:endParaRPr lang="en-US"/>
          </a:p>
        </p:txBody>
      </p:sp>
    </p:spTree>
    <p:extLst>
      <p:ext uri="{BB962C8B-B14F-4D97-AF65-F5344CB8AC3E}">
        <p14:creationId xmlns:p14="http://schemas.microsoft.com/office/powerpoint/2010/main" val="2029804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Since the Great Recession, we’ve acquired,</a:t>
            </a:r>
            <a:r>
              <a:rPr lang="en-US" baseline="0" dirty="0" smtClean="0"/>
              <a:t> rehabbed and resold over 500 homes to low and moderate income families</a:t>
            </a:r>
          </a:p>
          <a:p>
            <a:pPr marL="165261" indent="-165261">
              <a:buFont typeface="Arial" panose="020B0604020202020204" pitchFamily="34" charset="0"/>
              <a:buChar char="•"/>
            </a:pPr>
            <a:r>
              <a:rPr lang="en-US" baseline="0" dirty="0" smtClean="0"/>
              <a:t>For clarification we only sell to owner occupants and we only sell to families that are at or below 120% AMI.   If we used federal HOME funds to acquire and rehab it would be 80% AMI.</a:t>
            </a:r>
          </a:p>
          <a:p>
            <a:pPr marL="605956" lvl="1" indent="-165261">
              <a:buFont typeface="Arial" panose="020B0604020202020204" pitchFamily="34" charset="0"/>
              <a:buChar char="•"/>
            </a:pPr>
            <a:r>
              <a:rPr lang="en-US" baseline="0" dirty="0" smtClean="0"/>
              <a:t>120% AMI For the Atlanta Metro that income is around $95k for a family of 4 and for 80% AMI it is around $65k for a family of 4.</a:t>
            </a:r>
          </a:p>
        </p:txBody>
      </p:sp>
      <p:sp>
        <p:nvSpPr>
          <p:cNvPr id="4" name="Slide Number Placeholder 3"/>
          <p:cNvSpPr>
            <a:spLocks noGrp="1"/>
          </p:cNvSpPr>
          <p:nvPr>
            <p:ph type="sldNum" sz="quarter" idx="10"/>
          </p:nvPr>
        </p:nvSpPr>
        <p:spPr/>
        <p:txBody>
          <a:bodyPr/>
          <a:lstStyle/>
          <a:p>
            <a:fld id="{31E6BB92-0AA8-4119-A4EF-2FA3BAC29755}" type="slidenum">
              <a:rPr lang="en-US" smtClean="0"/>
              <a:t>26</a:t>
            </a:fld>
            <a:endParaRPr lang="en-US"/>
          </a:p>
        </p:txBody>
      </p:sp>
    </p:spTree>
    <p:extLst>
      <p:ext uri="{BB962C8B-B14F-4D97-AF65-F5344CB8AC3E}">
        <p14:creationId xmlns:p14="http://schemas.microsoft.com/office/powerpoint/2010/main" val="266122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Since the Great Recession, we’ve acquired,</a:t>
            </a:r>
            <a:r>
              <a:rPr lang="en-US" baseline="0" dirty="0" smtClean="0"/>
              <a:t> rehabbed and resold over 500 homes to low and moderate income families</a:t>
            </a:r>
          </a:p>
          <a:p>
            <a:pPr marL="165261" indent="-165261">
              <a:buFont typeface="Arial" panose="020B0604020202020204" pitchFamily="34" charset="0"/>
              <a:buChar char="•"/>
            </a:pPr>
            <a:r>
              <a:rPr lang="en-US" baseline="0" dirty="0" smtClean="0"/>
              <a:t>For clarification we only sell to owner occupants and we only sell to families that are at or below 120% AMI.   If we used federal HOME funds to acquire and rehab it would be 80% AMI.</a:t>
            </a:r>
          </a:p>
          <a:p>
            <a:pPr marL="605956" lvl="1" indent="-165261">
              <a:buFont typeface="Arial" panose="020B0604020202020204" pitchFamily="34" charset="0"/>
              <a:buChar char="•"/>
            </a:pPr>
            <a:r>
              <a:rPr lang="en-US" baseline="0" dirty="0" smtClean="0"/>
              <a:t>120% AMI For the Atlanta Metro that income is around $95k for a family of 4 and for 80% AMI it is around $65k for a family of 4.</a:t>
            </a:r>
          </a:p>
        </p:txBody>
      </p:sp>
      <p:sp>
        <p:nvSpPr>
          <p:cNvPr id="4" name="Slide Number Placeholder 3"/>
          <p:cNvSpPr>
            <a:spLocks noGrp="1"/>
          </p:cNvSpPr>
          <p:nvPr>
            <p:ph type="sldNum" sz="quarter" idx="10"/>
          </p:nvPr>
        </p:nvSpPr>
        <p:spPr/>
        <p:txBody>
          <a:bodyPr/>
          <a:lstStyle/>
          <a:p>
            <a:fld id="{31E6BB92-0AA8-4119-A4EF-2FA3BAC29755}" type="slidenum">
              <a:rPr lang="en-US" smtClean="0"/>
              <a:t>27</a:t>
            </a:fld>
            <a:endParaRPr lang="en-US"/>
          </a:p>
        </p:txBody>
      </p:sp>
    </p:spTree>
    <p:extLst>
      <p:ext uri="{BB962C8B-B14F-4D97-AF65-F5344CB8AC3E}">
        <p14:creationId xmlns:p14="http://schemas.microsoft.com/office/powerpoint/2010/main" val="120438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Since the Great Recession, we’ve acquired,</a:t>
            </a:r>
            <a:r>
              <a:rPr lang="en-US" baseline="0" dirty="0" smtClean="0"/>
              <a:t> rehabbed and resold over 500 homes to low and moderate income families</a:t>
            </a:r>
          </a:p>
          <a:p>
            <a:pPr marL="165261" indent="-165261">
              <a:buFont typeface="Arial" panose="020B0604020202020204" pitchFamily="34" charset="0"/>
              <a:buChar char="•"/>
            </a:pPr>
            <a:r>
              <a:rPr lang="en-US" baseline="0" dirty="0" smtClean="0"/>
              <a:t>For clarification we only sell to owner occupants and we only sell to families that are at or below 120% AMI.   If we used federal HOME funds to acquire and rehab it would be 80% AMI.</a:t>
            </a:r>
          </a:p>
          <a:p>
            <a:pPr marL="605956" lvl="1" indent="-165261">
              <a:buFont typeface="Arial" panose="020B0604020202020204" pitchFamily="34" charset="0"/>
              <a:buChar char="•"/>
            </a:pPr>
            <a:r>
              <a:rPr lang="en-US" baseline="0" dirty="0" smtClean="0"/>
              <a:t>120% AMI For the Atlanta Metro that income is around $95k for a family of 4 and for 80% AMI it is around $65k for a family of 4.</a:t>
            </a:r>
          </a:p>
        </p:txBody>
      </p:sp>
      <p:sp>
        <p:nvSpPr>
          <p:cNvPr id="4" name="Slide Number Placeholder 3"/>
          <p:cNvSpPr>
            <a:spLocks noGrp="1"/>
          </p:cNvSpPr>
          <p:nvPr>
            <p:ph type="sldNum" sz="quarter" idx="10"/>
          </p:nvPr>
        </p:nvSpPr>
        <p:spPr/>
        <p:txBody>
          <a:bodyPr/>
          <a:lstStyle/>
          <a:p>
            <a:fld id="{31E6BB92-0AA8-4119-A4EF-2FA3BAC29755}" type="slidenum">
              <a:rPr lang="en-US" smtClean="0"/>
              <a:t>3</a:t>
            </a:fld>
            <a:endParaRPr lang="en-US"/>
          </a:p>
        </p:txBody>
      </p:sp>
    </p:spTree>
    <p:extLst>
      <p:ext uri="{BB962C8B-B14F-4D97-AF65-F5344CB8AC3E}">
        <p14:creationId xmlns:p14="http://schemas.microsoft.com/office/powerpoint/2010/main" val="406164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4</a:t>
            </a:fld>
            <a:endParaRPr lang="en-US"/>
          </a:p>
        </p:txBody>
      </p:sp>
    </p:spTree>
    <p:extLst>
      <p:ext uri="{BB962C8B-B14F-4D97-AF65-F5344CB8AC3E}">
        <p14:creationId xmlns:p14="http://schemas.microsoft.com/office/powerpoint/2010/main" val="4148055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Why did</a:t>
            </a:r>
            <a:r>
              <a:rPr lang="en-US" baseline="0" dirty="0" smtClean="0"/>
              <a:t> we choose South DeKalb County for this demonstration. </a:t>
            </a:r>
            <a:endParaRPr lang="en-US" dirty="0" smtClean="0"/>
          </a:p>
          <a:p>
            <a:pPr marL="165261" indent="-165261">
              <a:buFont typeface="Arial" panose="020B0604020202020204" pitchFamily="34" charset="0"/>
              <a:buChar char="•"/>
            </a:pPr>
            <a:r>
              <a:rPr lang="en-US" dirty="0" smtClean="0"/>
              <a:t>While</a:t>
            </a:r>
            <a:r>
              <a:rPr lang="en-US" baseline="0" dirty="0" smtClean="0"/>
              <a:t> there are many initiatives in the city of Atlanta (I bet any one of you could list at least 3 initiatives going on in the city of Atlanta now), HSD is in the suburbs, where the Brookings </a:t>
            </a:r>
            <a:r>
              <a:rPr lang="en-US" baseline="0" dirty="0" err="1" smtClean="0"/>
              <a:t>Insitture</a:t>
            </a:r>
            <a:r>
              <a:rPr lang="en-US" baseline="0" dirty="0" smtClean="0"/>
              <a:t> cites 88% of the region’s poverty exists.</a:t>
            </a:r>
          </a:p>
          <a:p>
            <a:pPr marL="165261" indent="-165261">
              <a:buFont typeface="Arial" panose="020B0604020202020204" pitchFamily="34" charset="0"/>
              <a:buChar char="•"/>
            </a:pPr>
            <a:r>
              <a:rPr lang="en-US" baseline="0" dirty="0" smtClean="0"/>
              <a:t>Pre foreclosure crisis, this area was vibrant.  Like the rest of the </a:t>
            </a:r>
            <a:r>
              <a:rPr lang="en-US" baseline="0" dirty="0" err="1" smtClean="0"/>
              <a:t>Atl</a:t>
            </a:r>
            <a:r>
              <a:rPr lang="en-US" baseline="0" dirty="0" smtClean="0"/>
              <a:t> region this area was hit hard by the foreclosure crisis.   </a:t>
            </a:r>
          </a:p>
          <a:p>
            <a:pPr marL="605956" lvl="1" indent="-165261">
              <a:buFont typeface="Arial" panose="020B0604020202020204" pitchFamily="34" charset="0"/>
              <a:buChar char="•"/>
            </a:pPr>
            <a:r>
              <a:rPr lang="en-US" baseline="0" dirty="0" smtClean="0"/>
              <a:t>While the majority of the nation has recovered, 26% of S. DeKalb homeowners are sill underwater vs. 8% of the nation</a:t>
            </a:r>
          </a:p>
          <a:p>
            <a:pPr marL="165261" indent="-165261">
              <a:buFont typeface="Arial" panose="020B0604020202020204" pitchFamily="34" charset="0"/>
              <a:buChar char="•"/>
            </a:pPr>
            <a:r>
              <a:rPr lang="en-US" baseline="0" dirty="0" smtClean="0"/>
              <a:t>92% of AA wealth is in home. </a:t>
            </a:r>
          </a:p>
          <a:p>
            <a:pPr marL="165261" indent="-165261">
              <a:buFont typeface="Arial" panose="020B0604020202020204" pitchFamily="34" charset="0"/>
              <a:buChar char="•"/>
            </a:pPr>
            <a:r>
              <a:rPr lang="en-US" baseline="0" dirty="0" smtClean="0"/>
              <a:t>So if we know that the majority of African American wealth is in the home and 26% of S. DeKalb homeowners has negative equity, that means there is a lot of negative wealth out there. </a:t>
            </a:r>
          </a:p>
          <a:p>
            <a:pPr marL="165261" indent="-165261">
              <a:buFont typeface="Arial" panose="020B0604020202020204" pitchFamily="34" charset="0"/>
              <a:buChar char="•"/>
            </a:pPr>
            <a:r>
              <a:rPr lang="en-US" baseline="0" dirty="0" smtClean="0"/>
              <a:t>Please take a look at the part of the map highlighted and with the bold border.  That is our Home South DeKalb Footprint. It goes from the city of Atlanta/DeKalb through Decatur (unincorporated), up to Stone Mountain, down to Lithonia, then Ellenwood and back around through Decatur to Atlanta/DeKalb. </a:t>
            </a:r>
            <a:endParaRPr lang="en-US" dirty="0" smtClean="0"/>
          </a:p>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5</a:t>
            </a:fld>
            <a:endParaRPr lang="en-US"/>
          </a:p>
        </p:txBody>
      </p:sp>
    </p:spTree>
    <p:extLst>
      <p:ext uri="{BB962C8B-B14F-4D97-AF65-F5344CB8AC3E}">
        <p14:creationId xmlns:p14="http://schemas.microsoft.com/office/powerpoint/2010/main" val="306548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6</a:t>
            </a:fld>
            <a:endParaRPr lang="en-US"/>
          </a:p>
        </p:txBody>
      </p:sp>
    </p:spTree>
    <p:extLst>
      <p:ext uri="{BB962C8B-B14F-4D97-AF65-F5344CB8AC3E}">
        <p14:creationId xmlns:p14="http://schemas.microsoft.com/office/powerpoint/2010/main" val="399878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sz="900" dirty="0"/>
              <a:t>Ok ANDP, now that you know all of this, what are you going to do to apply your learnings in the community?</a:t>
            </a:r>
          </a:p>
          <a:p>
            <a:pPr marL="165261" indent="-165261">
              <a:buFont typeface="Arial" panose="020B0604020202020204" pitchFamily="34" charset="0"/>
              <a:buChar char="•"/>
            </a:pPr>
            <a:r>
              <a:rPr lang="en-US" sz="900" dirty="0"/>
              <a:t>We think we can do more.  </a:t>
            </a:r>
          </a:p>
          <a:p>
            <a:pPr marL="165261" indent="-165261">
              <a:buFont typeface="Arial" panose="020B0604020202020204" pitchFamily="34" charset="0"/>
              <a:buChar char="•"/>
            </a:pPr>
            <a:r>
              <a:rPr lang="en-US" sz="900" dirty="0"/>
              <a:t>That’s why in July of 2018, ANDP was joined by DeKalb county CEO Michael Thurmond, to announce it’s $20mm, 3 year investment plan, Home South DeKalb</a:t>
            </a:r>
          </a:p>
          <a:p>
            <a:pPr marL="605956" lvl="1" indent="-165261">
              <a:buFont typeface="Arial" panose="020B0604020202020204" pitchFamily="34" charset="0"/>
              <a:buChar char="•"/>
            </a:pPr>
            <a:r>
              <a:rPr lang="en-US" sz="900" dirty="0"/>
              <a:t>The $20mm is new and existing capital. In fact, we’ve recently received $1.2 in grants for the program. </a:t>
            </a:r>
          </a:p>
          <a:p>
            <a:pPr marL="330521" indent="-330521">
              <a:buFont typeface="Arial" panose="020B0604020202020204" pitchFamily="34" charset="0"/>
              <a:buChar char="•"/>
            </a:pPr>
            <a:r>
              <a:rPr lang="en-US" sz="900" dirty="0"/>
              <a:t>So what are we going to do with Home South DeKalb?</a:t>
            </a:r>
          </a:p>
          <a:p>
            <a:pPr marL="330521" indent="-330521">
              <a:buFont typeface="+mj-lt"/>
              <a:buAutoNum type="arabicPeriod"/>
            </a:pPr>
            <a:r>
              <a:rPr lang="en-US" sz="900" dirty="0"/>
              <a:t>100 SF Homes – The 100 homes are primarily homeownership, but it also includes lease purchase and SF rentals. </a:t>
            </a:r>
          </a:p>
          <a:p>
            <a:pPr marL="330521" indent="-330521">
              <a:buFont typeface="+mj-lt"/>
              <a:buAutoNum type="arabicPeriod"/>
            </a:pPr>
            <a:r>
              <a:rPr lang="en-US" sz="900" dirty="0"/>
              <a:t>Provide liquidity for the affordable housing development market with loans from the ALF.</a:t>
            </a:r>
          </a:p>
          <a:p>
            <a:pPr marL="771216" lvl="1" indent="-330521">
              <a:buFont typeface="+mj-lt"/>
              <a:buAutoNum type="alphaUcPeriod"/>
            </a:pPr>
            <a:r>
              <a:rPr lang="en-US" sz="900" dirty="0"/>
              <a:t>We will also bring $1mm in DPA to DeKalb buyers to help bridge the affordability gap. 	</a:t>
            </a:r>
          </a:p>
          <a:p>
            <a:pPr marL="330521" indent="-330521">
              <a:buFont typeface="+mj-lt"/>
              <a:buAutoNum type="arabicPeriod"/>
            </a:pPr>
            <a:r>
              <a:rPr lang="en-US" sz="900" dirty="0"/>
              <a:t>Provide enhanced resident community leader support.  </a:t>
            </a:r>
          </a:p>
          <a:p>
            <a:pPr marL="771216" lvl="1" indent="-330521">
              <a:buFont typeface="+mj-lt"/>
              <a:buAutoNum type="alphaUcPeriod"/>
            </a:pPr>
            <a:r>
              <a:rPr lang="en-US" sz="900" dirty="0"/>
              <a:t>The community leaders in the city of Atlanta have been at community development for a long time.  The NPU structure is mature and functioning.  DeKalb resident leaders do not have as much experience in </a:t>
            </a:r>
            <a:r>
              <a:rPr lang="en-US" sz="900" dirty="0" err="1"/>
              <a:t>comm</a:t>
            </a:r>
            <a:r>
              <a:rPr lang="en-US" sz="900" dirty="0"/>
              <a:t> development and we will provide world class training through the Neighborworks America curriculum.  </a:t>
            </a:r>
          </a:p>
          <a:p>
            <a:pPr marL="330521" indent="-330521">
              <a:buFont typeface="+mj-lt"/>
              <a:buAutoNum type="arabicPeriod"/>
            </a:pPr>
            <a:r>
              <a:rPr lang="en-US" sz="900" dirty="0"/>
              <a:t>Housing Plus – The previous goals were squarely in the ANDP wheelhouse, But if we want to impact the whole person, that is a S. DeKalb resident, this initiative is going  to have to stretch into improving health and economic equity outcomes.  This stretch will be made possible through partnerships with organizations with that expertise. </a:t>
            </a:r>
          </a:p>
          <a:p>
            <a:pPr marL="771216" lvl="1" indent="-330521">
              <a:buFont typeface="+mj-lt"/>
              <a:buAutoNum type="alphaUcPeriod"/>
            </a:pPr>
            <a:r>
              <a:rPr lang="en-US" sz="900" dirty="0"/>
              <a:t>We are currently working ARCHI in the DeKalb YPI, a holistic partnership between a diverse group of DeKalb stakeholders that aims to organize and deploy resources to achieve greater impact for DeKalb residents.  United Way’s Child Well Being index will be used to measure success by monitoring the child and the family that cares for them.</a:t>
            </a:r>
          </a:p>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7</a:t>
            </a:fld>
            <a:endParaRPr lang="en-US"/>
          </a:p>
        </p:txBody>
      </p:sp>
    </p:spTree>
    <p:extLst>
      <p:ext uri="{BB962C8B-B14F-4D97-AF65-F5344CB8AC3E}">
        <p14:creationId xmlns:p14="http://schemas.microsoft.com/office/powerpoint/2010/main" val="3407619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sz="900" dirty="0"/>
              <a:t>Ok ANDP, now that you know all of this, what are you going to do to apply your learnings in the community?</a:t>
            </a:r>
          </a:p>
          <a:p>
            <a:pPr marL="165261" indent="-165261">
              <a:buFont typeface="Arial" panose="020B0604020202020204" pitchFamily="34" charset="0"/>
              <a:buChar char="•"/>
            </a:pPr>
            <a:r>
              <a:rPr lang="en-US" sz="900" dirty="0"/>
              <a:t>We think we can do more.  </a:t>
            </a:r>
          </a:p>
          <a:p>
            <a:pPr marL="165261" indent="-165261">
              <a:buFont typeface="Arial" panose="020B0604020202020204" pitchFamily="34" charset="0"/>
              <a:buChar char="•"/>
            </a:pPr>
            <a:r>
              <a:rPr lang="en-US" sz="900" dirty="0"/>
              <a:t>That’s why in July of 2018, ANDP was joined by DeKalb county CEO Michael Thurmond, to announce it’s $20mm, 3 year investment plan, Home South DeKalb</a:t>
            </a:r>
          </a:p>
          <a:p>
            <a:pPr marL="605956" lvl="1" indent="-165261">
              <a:buFont typeface="Arial" panose="020B0604020202020204" pitchFamily="34" charset="0"/>
              <a:buChar char="•"/>
            </a:pPr>
            <a:r>
              <a:rPr lang="en-US" sz="900" dirty="0"/>
              <a:t>The $20mm is new and existing capital. In fact, we’ve recently received $1.2 in grants for the program. </a:t>
            </a:r>
          </a:p>
          <a:p>
            <a:pPr marL="330521" indent="-330521">
              <a:buFont typeface="Arial" panose="020B0604020202020204" pitchFamily="34" charset="0"/>
              <a:buChar char="•"/>
            </a:pPr>
            <a:r>
              <a:rPr lang="en-US" sz="900" dirty="0"/>
              <a:t>So what are we going to do with Home South DeKalb?</a:t>
            </a:r>
          </a:p>
          <a:p>
            <a:pPr marL="330521" indent="-330521">
              <a:buFont typeface="+mj-lt"/>
              <a:buAutoNum type="arabicPeriod"/>
            </a:pPr>
            <a:r>
              <a:rPr lang="en-US" sz="900" dirty="0"/>
              <a:t>100 SF Homes – The 100 homes are primarily homeownership, but it also includes lease purchase and SF rentals. </a:t>
            </a:r>
          </a:p>
          <a:p>
            <a:pPr marL="330521" indent="-330521">
              <a:buFont typeface="+mj-lt"/>
              <a:buAutoNum type="arabicPeriod"/>
            </a:pPr>
            <a:r>
              <a:rPr lang="en-US" sz="900" dirty="0"/>
              <a:t>Provide liquidity for the affordable housing development market with loans from the ALF.</a:t>
            </a:r>
          </a:p>
          <a:p>
            <a:pPr marL="771216" lvl="1" indent="-330521">
              <a:buFont typeface="+mj-lt"/>
              <a:buAutoNum type="alphaUcPeriod"/>
            </a:pPr>
            <a:r>
              <a:rPr lang="en-US" sz="900" dirty="0"/>
              <a:t>We will also bring $1mm in DPA to DeKalb buyers to help bridge the affordability gap. 	</a:t>
            </a:r>
          </a:p>
          <a:p>
            <a:pPr marL="330521" indent="-330521">
              <a:buFont typeface="+mj-lt"/>
              <a:buAutoNum type="arabicPeriod"/>
            </a:pPr>
            <a:r>
              <a:rPr lang="en-US" sz="900" dirty="0"/>
              <a:t>Provide enhanced resident community leader support.  </a:t>
            </a:r>
          </a:p>
          <a:p>
            <a:pPr marL="771216" lvl="1" indent="-330521">
              <a:buFont typeface="+mj-lt"/>
              <a:buAutoNum type="alphaUcPeriod"/>
            </a:pPr>
            <a:r>
              <a:rPr lang="en-US" sz="900" dirty="0"/>
              <a:t>The community leaders in the city of Atlanta have been at community development for a long time.  The NPU structure is mature and functioning.  DeKalb resident leaders do not have as much experience in </a:t>
            </a:r>
            <a:r>
              <a:rPr lang="en-US" sz="900" dirty="0" err="1"/>
              <a:t>comm</a:t>
            </a:r>
            <a:r>
              <a:rPr lang="en-US" sz="900" dirty="0"/>
              <a:t> development and we will provide world class training through the Neighborworks America curriculum.  </a:t>
            </a:r>
          </a:p>
          <a:p>
            <a:pPr marL="330521" indent="-330521">
              <a:buFont typeface="+mj-lt"/>
              <a:buAutoNum type="arabicPeriod"/>
            </a:pPr>
            <a:r>
              <a:rPr lang="en-US" sz="900" dirty="0"/>
              <a:t>Housing Plus – The previous goals were squarely in the ANDP wheelhouse, But if we want to impact the whole person, that is a S. DeKalb resident, this initiative is going  to have to stretch into improving health and economic equity outcomes.  This stretch will be made possible through partnerships with organizations with that expertise. </a:t>
            </a:r>
          </a:p>
          <a:p>
            <a:pPr marL="771216" lvl="1" indent="-330521">
              <a:buFont typeface="+mj-lt"/>
              <a:buAutoNum type="alphaUcPeriod"/>
            </a:pPr>
            <a:r>
              <a:rPr lang="en-US" sz="900" dirty="0"/>
              <a:t>We are currently working ARCHI in the DeKalb YPI, a holistic partnership between a diverse group of DeKalb stakeholders that aims to organize and deploy resources to achieve greater impact for DeKalb residents.  United Way’s Child Well Being index will be used to measure success by monitoring the child and the family that cares for them.</a:t>
            </a:r>
          </a:p>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8</a:t>
            </a:fld>
            <a:endParaRPr lang="en-US"/>
          </a:p>
        </p:txBody>
      </p:sp>
    </p:spTree>
    <p:extLst>
      <p:ext uri="{BB962C8B-B14F-4D97-AF65-F5344CB8AC3E}">
        <p14:creationId xmlns:p14="http://schemas.microsoft.com/office/powerpoint/2010/main" val="292252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We think we can spur a level of recovery</a:t>
            </a:r>
            <a:r>
              <a:rPr lang="en-US" baseline="0" dirty="0" smtClean="0"/>
              <a:t> through investment.</a:t>
            </a:r>
          </a:p>
          <a:p>
            <a:pPr marL="165261" indent="-165261">
              <a:buFont typeface="Arial" panose="020B0604020202020204" pitchFamily="34" charset="0"/>
              <a:buChar char="•"/>
            </a:pPr>
            <a:r>
              <a:rPr lang="en-US" baseline="0" dirty="0" smtClean="0"/>
              <a:t>Remember that During NSP with DeKalb during the crisis, our study revealed that for every $1 we invested, the value of neighboring homes increased by $16.  We hope that by doing that with these 100 homes, we can move the needle.</a:t>
            </a:r>
          </a:p>
          <a:p>
            <a:pPr marL="165261" indent="-165261">
              <a:buFont typeface="Arial" panose="020B0604020202020204" pitchFamily="34" charset="0"/>
              <a:buChar char="•"/>
            </a:pPr>
            <a:r>
              <a:rPr lang="en-US" baseline="0" dirty="0" smtClean="0"/>
              <a:t>All of our rehabs will be to new green and healthy standards, to include energy audits on some S. DeKalb homes to be able demonstrate how the rehab increased energy efficiency. </a:t>
            </a:r>
          </a:p>
          <a:p>
            <a:pPr marL="165261" indent="-165261">
              <a:buFont typeface="Arial" panose="020B0604020202020204" pitchFamily="34" charset="0"/>
              <a:buChar char="•"/>
            </a:pPr>
            <a:r>
              <a:rPr lang="en-US" baseline="0" dirty="0" smtClean="0"/>
              <a:t>HSD Home Purchase and Acquisition Update:</a:t>
            </a:r>
          </a:p>
          <a:p>
            <a:pPr marL="605956" lvl="1" indent="-165261">
              <a:buFont typeface="Arial" panose="020B0604020202020204" pitchFamily="34" charset="0"/>
              <a:buChar char="•"/>
            </a:pPr>
            <a:r>
              <a:rPr lang="en-US" baseline="0" dirty="0" smtClean="0"/>
              <a:t>33 properties so far. </a:t>
            </a:r>
          </a:p>
          <a:p>
            <a:pPr marL="605956" lvl="1" indent="-165261">
              <a:buFont typeface="Arial" panose="020B0604020202020204" pitchFamily="34" charset="0"/>
              <a:buChar char="•"/>
            </a:pPr>
            <a:r>
              <a:rPr lang="en-US" baseline="0" dirty="0" smtClean="0"/>
              <a:t>14 sold with an average sales price of $151k.</a:t>
            </a:r>
          </a:p>
          <a:p>
            <a:pPr marL="605956" lvl="1" indent="-165261">
              <a:buFont typeface="Arial" panose="020B0604020202020204" pitchFamily="34" charset="0"/>
              <a:buChar char="•"/>
            </a:pPr>
            <a:r>
              <a:rPr lang="en-US" baseline="0" dirty="0" smtClean="0"/>
              <a:t>1 rented.  We also believe that everyone isn’t ready for homeownership, but the still deserve quality place to call home. </a:t>
            </a:r>
          </a:p>
          <a:p>
            <a:pPr marL="605956" lvl="1" indent="-165261">
              <a:buFont typeface="Arial" panose="020B0604020202020204" pitchFamily="34" charset="0"/>
              <a:buChar char="•"/>
            </a:pPr>
            <a:r>
              <a:rPr lang="en-US" baseline="0" dirty="0" smtClean="0"/>
              <a:t>The rest are either listed or in some phase of rehabilitation</a:t>
            </a:r>
          </a:p>
          <a:p>
            <a:pPr marL="165261" indent="-165261">
              <a:buFont typeface="Arial" panose="020B0604020202020204" pitchFamily="34" charset="0"/>
              <a:buChar char="•"/>
            </a:pPr>
            <a:r>
              <a:rPr lang="en-US" baseline="0" dirty="0" smtClean="0"/>
              <a:t>A very powerful aspect of HSD is the partnership with the DeKalb county government</a:t>
            </a:r>
          </a:p>
          <a:p>
            <a:pPr marL="605956" lvl="1" indent="-165261">
              <a:buFont typeface="Arial" panose="020B0604020202020204" pitchFamily="34" charset="0"/>
              <a:buChar char="•"/>
            </a:pPr>
            <a:r>
              <a:rPr lang="en-US" baseline="0" dirty="0" smtClean="0"/>
              <a:t>Bi monthly meetings to stay on the same page to leverage each others capabilities and services</a:t>
            </a:r>
          </a:p>
          <a:p>
            <a:pPr marL="605956" lvl="1" indent="-165261">
              <a:buFont typeface="Arial" panose="020B0604020202020204" pitchFamily="34" charset="0"/>
              <a:buChar char="•"/>
            </a:pPr>
            <a:r>
              <a:rPr lang="en-US" baseline="0" dirty="0" smtClean="0"/>
              <a:t>In partnership with the county we designed and published “The South DeKalb Resource Guide”.   It’s a resource that identifies home, health and human services available to residents of South DeKalb.  We are proud of this deliverable from our collaboration</a:t>
            </a:r>
          </a:p>
          <a:p>
            <a:pPr marL="165261" indent="-165261">
              <a:buFont typeface="Arial" panose="020B0604020202020204" pitchFamily="34" charset="0"/>
              <a:buChar char="•"/>
            </a:pPr>
            <a:r>
              <a:rPr lang="en-US" baseline="0" dirty="0" smtClean="0"/>
              <a:t>The idea of focusing on quality of life issues to stabilize neighborhoods is important to the initiative.  </a:t>
            </a:r>
          </a:p>
          <a:p>
            <a:pPr marL="605956" lvl="1" indent="-165261">
              <a:buFont typeface="Arial" panose="020B0604020202020204" pitchFamily="34" charset="0"/>
              <a:buChar char="•"/>
            </a:pPr>
            <a:r>
              <a:rPr lang="en-US" baseline="0" dirty="0" smtClean="0"/>
              <a:t>Partnering with experts in this work is important. </a:t>
            </a:r>
          </a:p>
          <a:p>
            <a:pPr marL="605956" lvl="1" indent="-165261">
              <a:buFont typeface="Arial" panose="020B0604020202020204" pitchFamily="34" charset="0"/>
              <a:buChar char="•"/>
            </a:pPr>
            <a:r>
              <a:rPr lang="en-US" baseline="0" dirty="0" smtClean="0"/>
              <a:t>United way’s child Well being Index – a measure of how children and the families that support them are doing.  Several partners use this index and we want to be a part of the housing solution to the equation. </a:t>
            </a:r>
          </a:p>
          <a:p>
            <a:pPr marL="605956" lvl="1" indent="-165261">
              <a:buFont typeface="Arial" panose="020B0604020202020204" pitchFamily="34" charset="0"/>
              <a:buChar char="•"/>
            </a:pPr>
            <a:r>
              <a:rPr lang="en-US" baseline="0" dirty="0" smtClean="0"/>
              <a:t>I won’t go into details, but the index for our S. DeKalb footprint is 50 out of 100.  We need to address the underlying issues influencing the low score.</a:t>
            </a:r>
          </a:p>
          <a:p>
            <a:pPr marL="165261" indent="-165261">
              <a:buFont typeface="Arial" panose="020B0604020202020204" pitchFamily="34" charset="0"/>
              <a:buChar char="•"/>
            </a:pPr>
            <a:r>
              <a:rPr lang="en-US" baseline="0" dirty="0" smtClean="0"/>
              <a:t>We are also excited about our partnership with the Metropolitan Atlanta YMCA to bring a focus on the issue of “Health and Housing”.  The pilot program is called “Healthy Neighborhoods”. </a:t>
            </a:r>
          </a:p>
          <a:p>
            <a:pPr marL="605956" lvl="1" indent="-165261">
              <a:buFont typeface="Arial" panose="020B0604020202020204" pitchFamily="34" charset="0"/>
              <a:buChar char="•"/>
            </a:pPr>
            <a:r>
              <a:rPr lang="en-US" baseline="0" dirty="0" smtClean="0"/>
              <a:t>Healthy Neighborhoods is a pilot program in which ANDP and the Y will partner to provide an annual YMCA family memberships to families that purchase the 100 ANDP homes associated with Home South DeKalb.  We will work with the family to monitor their behavioral changes that relate to health and wellness.  </a:t>
            </a:r>
          </a:p>
          <a:p>
            <a:pPr marL="165261" indent="-165261">
              <a:buFont typeface="Arial" panose="020B0604020202020204" pitchFamily="34" charset="0"/>
              <a:buChar char="•"/>
            </a:pPr>
            <a:r>
              <a:rPr lang="en-US" baseline="0" dirty="0" smtClean="0"/>
              <a:t>It is our hope that or initiative provides momentum for other programs or initiatives to develop from other organizations and S. DeKalb county stakeholders.  Programs that will enhance the quality of life for residents of South DeKalb.</a:t>
            </a:r>
          </a:p>
          <a:p>
            <a:endParaRPr lang="en-US" dirty="0"/>
          </a:p>
        </p:txBody>
      </p:sp>
      <p:sp>
        <p:nvSpPr>
          <p:cNvPr id="4" name="Slide Number Placeholder 3"/>
          <p:cNvSpPr>
            <a:spLocks noGrp="1"/>
          </p:cNvSpPr>
          <p:nvPr>
            <p:ph type="sldNum" sz="quarter" idx="10"/>
          </p:nvPr>
        </p:nvSpPr>
        <p:spPr/>
        <p:txBody>
          <a:bodyPr/>
          <a:lstStyle/>
          <a:p>
            <a:fld id="{96A2EB3B-F779-4DC8-AEF0-4630CAF20D37}" type="slidenum">
              <a:rPr lang="en-US" smtClean="0"/>
              <a:t>9</a:t>
            </a:fld>
            <a:endParaRPr lang="en-US"/>
          </a:p>
        </p:txBody>
      </p:sp>
    </p:spTree>
    <p:extLst>
      <p:ext uri="{BB962C8B-B14F-4D97-AF65-F5344CB8AC3E}">
        <p14:creationId xmlns:p14="http://schemas.microsoft.com/office/powerpoint/2010/main" val="1903377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40" b="15921"/>
          <a:stretch/>
        </p:blipFill>
        <p:spPr>
          <a:xfrm>
            <a:off x="1" y="-1"/>
            <a:ext cx="9144000" cy="5148817"/>
          </a:xfrm>
          <a:prstGeom prst="rect">
            <a:avLst/>
          </a:prstGeom>
        </p:spPr>
      </p:pic>
      <p:sp>
        <p:nvSpPr>
          <p:cNvPr id="10" name="Right Triangle 9"/>
          <p:cNvSpPr/>
          <p:nvPr/>
        </p:nvSpPr>
        <p:spPr>
          <a:xfrm>
            <a:off x="-1" y="349811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314452"/>
            <a:ext cx="7772400" cy="137232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2708705"/>
            <a:ext cx="7772400" cy="899778"/>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3714750"/>
            <a:ext cx="9147765" cy="1434066"/>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2F1BA47-A463-44E8-86E6-6BFC39BE49ED}" type="datetimeFigureOut">
              <a:rPr lang="en-US" smtClean="0"/>
              <a:t>9/30/2019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824721F-9277-4DDF-AE67-AD919DAD6CE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10998"/>
            <a:ext cx="8229600" cy="3289553"/>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4721F-9277-4DDF-AE67-AD919DAD6CE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05981"/>
            <a:ext cx="1777470" cy="419457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81"/>
            <a:ext cx="6324600" cy="419457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4721F-9277-4DDF-AE67-AD919DAD6CE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467"/>
            <a:ext cx="9144457" cy="51435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99" y="-35451"/>
            <a:ext cx="9237590" cy="5195885"/>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17067" y="425674"/>
            <a:ext cx="3670698" cy="1567499"/>
          </a:xfrm>
          <a:prstGeom prst="rect">
            <a:avLst/>
          </a:prstGeom>
        </p:spPr>
      </p:pic>
      <p:sp>
        <p:nvSpPr>
          <p:cNvPr id="6" name="Title 1"/>
          <p:cNvSpPr>
            <a:spLocks noGrp="1"/>
          </p:cNvSpPr>
          <p:nvPr>
            <p:ph type="ctrTitle" hasCustomPrompt="1"/>
          </p:nvPr>
        </p:nvSpPr>
        <p:spPr>
          <a:xfrm>
            <a:off x="262467" y="2916042"/>
            <a:ext cx="4309762" cy="1375900"/>
          </a:xfrm>
        </p:spPr>
        <p:txBody>
          <a:bodyPr anchor="b"/>
          <a:lstStyle>
            <a:lvl1pPr algn="l">
              <a:defRPr sz="4500" cap="all" baseline="0"/>
            </a:lvl1pPr>
          </a:lstStyle>
          <a:p>
            <a:r>
              <a:rPr lang="en-US" dirty="0"/>
              <a:t>EDIT TITLE</a:t>
            </a:r>
            <a:br>
              <a:rPr lang="en-US" dirty="0"/>
            </a:br>
            <a:r>
              <a:rPr lang="en-US" dirty="0"/>
              <a:t>EDIT TITLE</a:t>
            </a:r>
          </a:p>
        </p:txBody>
      </p:sp>
      <p:sp>
        <p:nvSpPr>
          <p:cNvPr id="7" name="Subtitle 2"/>
          <p:cNvSpPr>
            <a:spLocks noGrp="1"/>
          </p:cNvSpPr>
          <p:nvPr>
            <p:ph type="subTitle" idx="1" hasCustomPrompt="1"/>
          </p:nvPr>
        </p:nvSpPr>
        <p:spPr>
          <a:xfrm>
            <a:off x="262466" y="4365004"/>
            <a:ext cx="4309763" cy="492748"/>
          </a:xfrm>
        </p:spPr>
        <p:txBody>
          <a:bodyPr>
            <a:normAutofit/>
          </a:bodyPr>
          <a:lstStyle>
            <a:lvl1pPr marL="0" indent="0" algn="l">
              <a:buNone/>
              <a:defRPr sz="2250" b="1" cap="none" baseline="0">
                <a:solidFill>
                  <a:srgbClr val="D4415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cap="none" baseline="0" dirty="0"/>
              <a:t>Edit Subtitle</a:t>
            </a:r>
            <a:endParaRPr lang="en-US" dirty="0"/>
          </a:p>
        </p:txBody>
      </p:sp>
    </p:spTree>
    <p:extLst>
      <p:ext uri="{BB962C8B-B14F-4D97-AF65-F5344CB8AC3E}">
        <p14:creationId xmlns:p14="http://schemas.microsoft.com/office/powerpoint/2010/main" val="332440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ver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2"/>
            <a:ext cx="9163475" cy="5154197"/>
          </a:xfrm>
          <a:prstGeom prst="rect">
            <a:avLst/>
          </a:prstGeom>
        </p:spPr>
      </p:pic>
      <p:sp>
        <p:nvSpPr>
          <p:cNvPr id="2" name="Title 1"/>
          <p:cNvSpPr>
            <a:spLocks noGrp="1"/>
          </p:cNvSpPr>
          <p:nvPr>
            <p:ph type="ctrTitle" hasCustomPrompt="1"/>
          </p:nvPr>
        </p:nvSpPr>
        <p:spPr>
          <a:xfrm>
            <a:off x="643466" y="1408409"/>
            <a:ext cx="7831667" cy="710540"/>
          </a:xfrm>
        </p:spPr>
        <p:txBody>
          <a:bodyPr anchor="b"/>
          <a:lstStyle>
            <a:lvl1pPr algn="l">
              <a:defRPr sz="4500" cap="all" baseline="0"/>
            </a:lvl1pPr>
          </a:lstStyle>
          <a:p>
            <a:r>
              <a:rPr lang="en-US" dirty="0"/>
              <a:t>EDIT TITLE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599" y="3244981"/>
            <a:ext cx="3213268" cy="1372163"/>
          </a:xfrm>
          <a:prstGeom prst="rect">
            <a:avLst/>
          </a:prstGeom>
        </p:spPr>
      </p:pic>
      <p:sp>
        <p:nvSpPr>
          <p:cNvPr id="3" name="Subtitle 2"/>
          <p:cNvSpPr>
            <a:spLocks noGrp="1"/>
          </p:cNvSpPr>
          <p:nvPr>
            <p:ph type="subTitle" idx="1" hasCustomPrompt="1"/>
          </p:nvPr>
        </p:nvSpPr>
        <p:spPr>
          <a:xfrm>
            <a:off x="643466" y="2192011"/>
            <a:ext cx="7831668" cy="492748"/>
          </a:xfrm>
        </p:spPr>
        <p:txBody>
          <a:bodyPr>
            <a:normAutofit/>
          </a:bodyPr>
          <a:lstStyle>
            <a:lvl1pPr marL="0" indent="0" algn="l">
              <a:buNone/>
              <a:defRPr sz="2250" b="1" cap="none" baseline="0">
                <a:solidFill>
                  <a:srgbClr val="D4415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Subtitle</a:t>
            </a:r>
          </a:p>
        </p:txBody>
      </p:sp>
    </p:spTree>
    <p:extLst>
      <p:ext uri="{BB962C8B-B14F-4D97-AF65-F5344CB8AC3E}">
        <p14:creationId xmlns:p14="http://schemas.microsoft.com/office/powerpoint/2010/main" val="286740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2"/>
            <a:ext cx="9163475" cy="5154197"/>
          </a:xfrm>
          <a:prstGeom prst="rect">
            <a:avLst/>
          </a:prstGeom>
        </p:spPr>
      </p:pic>
      <p:sp>
        <p:nvSpPr>
          <p:cNvPr id="2" name="Title 1"/>
          <p:cNvSpPr>
            <a:spLocks noGrp="1"/>
          </p:cNvSpPr>
          <p:nvPr>
            <p:ph type="title"/>
          </p:nvPr>
        </p:nvSpPr>
        <p:spPr/>
        <p:txBody>
          <a:bodyPr/>
          <a:lstStyle>
            <a:lvl1pPr>
              <a:defRPr cap="all"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5" y="4217783"/>
            <a:ext cx="623792" cy="829879"/>
          </a:xfrm>
          <a:prstGeom prst="rect">
            <a:avLst/>
          </a:prstGeom>
        </p:spPr>
      </p:pic>
    </p:spTree>
    <p:extLst>
      <p:ext uri="{BB962C8B-B14F-4D97-AF65-F5344CB8AC3E}">
        <p14:creationId xmlns:p14="http://schemas.microsoft.com/office/powerpoint/2010/main" val="960526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Blue">
    <p:bg>
      <p:bgPr>
        <a:solidFill>
          <a:srgbClr val="0A2F45"/>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3"/>
            <a:ext cx="9163475" cy="5154197"/>
          </a:xfrm>
          <a:prstGeom prst="rect">
            <a:avLst/>
          </a:prstGeom>
        </p:spPr>
      </p:pic>
      <p:sp>
        <p:nvSpPr>
          <p:cNvPr id="6" name="Title 1"/>
          <p:cNvSpPr>
            <a:spLocks noGrp="1"/>
          </p:cNvSpPr>
          <p:nvPr>
            <p:ph type="title" hasCustomPrompt="1"/>
          </p:nvPr>
        </p:nvSpPr>
        <p:spPr>
          <a:xfrm>
            <a:off x="628650" y="273844"/>
            <a:ext cx="7886700" cy="994172"/>
          </a:xfrm>
        </p:spPr>
        <p:txBody>
          <a:bodyPr/>
          <a:lstStyle>
            <a:lvl1pPr>
              <a:defRPr cap="all" baseline="0">
                <a:solidFill>
                  <a:schemeClr val="bg1"/>
                </a:solidFill>
              </a:defRPr>
            </a:lvl1pPr>
          </a:lstStyle>
          <a:p>
            <a:r>
              <a:rPr lang="en-US" dirty="0"/>
              <a:t>Edit title</a:t>
            </a:r>
          </a:p>
        </p:txBody>
      </p:sp>
      <p:sp>
        <p:nvSpPr>
          <p:cNvPr id="7" name="Content Placeholder 2"/>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51" y="4192234"/>
            <a:ext cx="908402" cy="908402"/>
          </a:xfrm>
          <a:prstGeom prst="rect">
            <a:avLst/>
          </a:prstGeom>
        </p:spPr>
      </p:pic>
    </p:spTree>
    <p:extLst>
      <p:ext uri="{BB962C8B-B14F-4D97-AF65-F5344CB8AC3E}">
        <p14:creationId xmlns:p14="http://schemas.microsoft.com/office/powerpoint/2010/main" val="964676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nd Content Blue">
    <p:bg>
      <p:bgPr>
        <a:solidFill>
          <a:srgbClr val="0A2F45"/>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3"/>
            <a:ext cx="9163475" cy="5154197"/>
          </a:xfrm>
          <a:prstGeom prst="rect">
            <a:avLst/>
          </a:prstGeom>
        </p:spPr>
      </p:pic>
      <p:sp>
        <p:nvSpPr>
          <p:cNvPr id="9" name="Title 1"/>
          <p:cNvSpPr>
            <a:spLocks noGrp="1"/>
          </p:cNvSpPr>
          <p:nvPr>
            <p:ph type="title" hasCustomPrompt="1"/>
          </p:nvPr>
        </p:nvSpPr>
        <p:spPr>
          <a:xfrm>
            <a:off x="628650" y="273844"/>
            <a:ext cx="7886700" cy="994172"/>
          </a:xfrm>
        </p:spPr>
        <p:txBody>
          <a:bodyPr/>
          <a:lstStyle>
            <a:lvl1pPr>
              <a:defRPr cap="all" baseline="0">
                <a:solidFill>
                  <a:schemeClr val="bg1"/>
                </a:solidFill>
              </a:defRPr>
            </a:lvl1pPr>
          </a:lstStyle>
          <a:p>
            <a:r>
              <a:rPr lang="en-US" dirty="0"/>
              <a:t>Edit 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51" y="4192234"/>
            <a:ext cx="908402" cy="908402"/>
          </a:xfrm>
          <a:prstGeom prst="rect">
            <a:avLst/>
          </a:prstGeom>
        </p:spPr>
      </p:pic>
      <p:sp>
        <p:nvSpPr>
          <p:cNvPr id="12" name="Content Placeholder 2"/>
          <p:cNvSpPr>
            <a:spLocks noGrp="1"/>
          </p:cNvSpPr>
          <p:nvPr>
            <p:ph idx="1"/>
          </p:nvPr>
        </p:nvSpPr>
        <p:spPr>
          <a:xfrm>
            <a:off x="628650" y="1720148"/>
            <a:ext cx="7886700" cy="30906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hasCustomPrompt="1"/>
          </p:nvPr>
        </p:nvSpPr>
        <p:spPr>
          <a:xfrm>
            <a:off x="628651" y="1104900"/>
            <a:ext cx="6326981" cy="436960"/>
          </a:xfrm>
        </p:spPr>
        <p:txBody>
          <a:bodyPr>
            <a:normAutofit/>
          </a:bodyPr>
          <a:lstStyle>
            <a:lvl1pPr marL="0" indent="0">
              <a:buFont typeface="Arial" charset="0"/>
              <a:buNone/>
              <a:defRPr sz="2250" b="1" cap="none" baseline="0">
                <a:solidFill>
                  <a:srgbClr val="D4415D"/>
                </a:solidFill>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Edit Subtitle</a:t>
            </a:r>
          </a:p>
        </p:txBody>
      </p:sp>
    </p:spTree>
    <p:extLst>
      <p:ext uri="{BB962C8B-B14F-4D97-AF65-F5344CB8AC3E}">
        <p14:creationId xmlns:p14="http://schemas.microsoft.com/office/powerpoint/2010/main" val="896749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nd Content Whit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2"/>
            <a:ext cx="9163475" cy="515419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5" y="4217783"/>
            <a:ext cx="623792" cy="829879"/>
          </a:xfrm>
          <a:prstGeom prst="rect">
            <a:avLst/>
          </a:prstGeom>
        </p:spPr>
      </p:pic>
      <p:sp>
        <p:nvSpPr>
          <p:cNvPr id="6" name="Title 1"/>
          <p:cNvSpPr>
            <a:spLocks noGrp="1"/>
          </p:cNvSpPr>
          <p:nvPr>
            <p:ph type="title" hasCustomPrompt="1"/>
          </p:nvPr>
        </p:nvSpPr>
        <p:spPr>
          <a:xfrm>
            <a:off x="628650" y="273844"/>
            <a:ext cx="7886700" cy="994172"/>
          </a:xfrm>
        </p:spPr>
        <p:txBody>
          <a:bodyPr/>
          <a:lstStyle>
            <a:lvl1pPr>
              <a:defRPr cap="all" baseline="0">
                <a:solidFill>
                  <a:srgbClr val="0A2F45"/>
                </a:solidFill>
              </a:defRPr>
            </a:lvl1pPr>
          </a:lstStyle>
          <a:p>
            <a:r>
              <a:rPr lang="en-US" dirty="0"/>
              <a:t>Edit title</a:t>
            </a:r>
          </a:p>
        </p:txBody>
      </p:sp>
      <p:sp>
        <p:nvSpPr>
          <p:cNvPr id="7" name="Content Placeholder 2"/>
          <p:cNvSpPr>
            <a:spLocks noGrp="1"/>
          </p:cNvSpPr>
          <p:nvPr>
            <p:ph idx="1"/>
          </p:nvPr>
        </p:nvSpPr>
        <p:spPr>
          <a:xfrm>
            <a:off x="628650" y="1720148"/>
            <a:ext cx="7886700" cy="3090699"/>
          </a:xfrm>
        </p:spPr>
        <p:txBody>
          <a:bodyPr/>
          <a:lstStyle>
            <a:lvl1pPr>
              <a:defRPr>
                <a:solidFill>
                  <a:srgbClr val="0A2F45"/>
                </a:solidFill>
              </a:defRPr>
            </a:lvl1pPr>
            <a:lvl2pPr>
              <a:defRPr>
                <a:solidFill>
                  <a:srgbClr val="0A2F45"/>
                </a:solidFill>
              </a:defRPr>
            </a:lvl2pPr>
            <a:lvl3pPr>
              <a:defRPr>
                <a:solidFill>
                  <a:srgbClr val="0A2F45"/>
                </a:solidFill>
              </a:defRPr>
            </a:lvl3pPr>
            <a:lvl4pPr>
              <a:defRPr>
                <a:solidFill>
                  <a:srgbClr val="0A2F45"/>
                </a:solidFill>
              </a:defRPr>
            </a:lvl4pPr>
            <a:lvl5pPr>
              <a:defRPr>
                <a:solidFill>
                  <a:srgbClr val="0A2F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quarter" idx="10" hasCustomPrompt="1"/>
          </p:nvPr>
        </p:nvSpPr>
        <p:spPr>
          <a:xfrm>
            <a:off x="628651" y="1104900"/>
            <a:ext cx="6326981" cy="436960"/>
          </a:xfrm>
        </p:spPr>
        <p:txBody>
          <a:bodyPr>
            <a:normAutofit/>
          </a:bodyPr>
          <a:lstStyle>
            <a:lvl1pPr marL="0" indent="0">
              <a:buFont typeface="Arial" charset="0"/>
              <a:buNone/>
              <a:defRPr sz="2250" b="1" cap="none" baseline="0">
                <a:solidFill>
                  <a:srgbClr val="D4415D"/>
                </a:solidFill>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cap="none" baseline="0" dirty="0"/>
              <a:t>Edit Subtitle</a:t>
            </a:r>
            <a:endParaRPr lang="en-US" dirty="0"/>
          </a:p>
        </p:txBody>
      </p:sp>
    </p:spTree>
    <p:extLst>
      <p:ext uri="{BB962C8B-B14F-4D97-AF65-F5344CB8AC3E}">
        <p14:creationId xmlns:p14="http://schemas.microsoft.com/office/powerpoint/2010/main" val="129137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rstitial 1">
    <p:bg>
      <p:bgPr>
        <a:solidFill>
          <a:srgbClr val="D4415D"/>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163"/>
            <a:ext cx="9163475" cy="5154197"/>
          </a:xfrm>
          <a:prstGeom prst="rect">
            <a:avLst/>
          </a:prstGeom>
        </p:spPr>
      </p:pic>
      <p:sp>
        <p:nvSpPr>
          <p:cNvPr id="2" name="Title 1"/>
          <p:cNvSpPr>
            <a:spLocks noGrp="1"/>
          </p:cNvSpPr>
          <p:nvPr>
            <p:ph type="title" hasCustomPrompt="1"/>
          </p:nvPr>
        </p:nvSpPr>
        <p:spPr>
          <a:xfrm>
            <a:off x="1403747" y="775204"/>
            <a:ext cx="7286626" cy="2164440"/>
          </a:xfrm>
        </p:spPr>
        <p:txBody>
          <a:bodyPr anchor="b"/>
          <a:lstStyle>
            <a:lvl1pPr>
              <a:defRPr sz="4500" cap="all" baseline="0">
                <a:solidFill>
                  <a:schemeClr val="bg1"/>
                </a:solidFill>
              </a:defRPr>
            </a:lvl1pPr>
          </a:lstStyle>
          <a:p>
            <a:r>
              <a:rPr lang="en-US" dirty="0"/>
              <a:t>EDIT TITLE</a:t>
            </a:r>
          </a:p>
        </p:txBody>
      </p:sp>
      <p:sp>
        <p:nvSpPr>
          <p:cNvPr id="3" name="Text Placeholder 2"/>
          <p:cNvSpPr>
            <a:spLocks noGrp="1"/>
          </p:cNvSpPr>
          <p:nvPr>
            <p:ph type="body" idx="1" hasCustomPrompt="1"/>
          </p:nvPr>
        </p:nvSpPr>
        <p:spPr>
          <a:xfrm>
            <a:off x="1403747" y="2946798"/>
            <a:ext cx="7286626" cy="1138228"/>
          </a:xfrm>
        </p:spPr>
        <p:txBody>
          <a:bodyPr>
            <a:normAutofit/>
          </a:bodyPr>
          <a:lstStyle>
            <a:lvl1pPr marL="0" indent="0">
              <a:buNone/>
              <a:defRPr sz="2400" b="1"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Subtitle</a:t>
            </a:r>
          </a:p>
        </p:txBody>
      </p:sp>
    </p:spTree>
    <p:extLst>
      <p:ext uri="{BB962C8B-B14F-4D97-AF65-F5344CB8AC3E}">
        <p14:creationId xmlns:p14="http://schemas.microsoft.com/office/powerpoint/2010/main" val="380414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7A57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163"/>
            <a:ext cx="9163475" cy="5154197"/>
          </a:xfrm>
          <a:prstGeom prst="rect">
            <a:avLst/>
          </a:prstGeom>
        </p:spPr>
      </p:pic>
      <p:sp>
        <p:nvSpPr>
          <p:cNvPr id="9" name="Title 1"/>
          <p:cNvSpPr>
            <a:spLocks noGrp="1"/>
          </p:cNvSpPr>
          <p:nvPr>
            <p:ph type="title" hasCustomPrompt="1"/>
          </p:nvPr>
        </p:nvSpPr>
        <p:spPr>
          <a:xfrm>
            <a:off x="1403747" y="775204"/>
            <a:ext cx="7286626" cy="2164440"/>
          </a:xfrm>
        </p:spPr>
        <p:txBody>
          <a:bodyPr anchor="b"/>
          <a:lstStyle>
            <a:lvl1pPr>
              <a:defRPr sz="4500" cap="all" baseline="0">
                <a:solidFill>
                  <a:schemeClr val="bg1"/>
                </a:solidFill>
              </a:defRPr>
            </a:lvl1pPr>
          </a:lstStyle>
          <a:p>
            <a:r>
              <a:rPr lang="en-US" dirty="0"/>
              <a:t>Edit title</a:t>
            </a:r>
          </a:p>
        </p:txBody>
      </p:sp>
      <p:sp>
        <p:nvSpPr>
          <p:cNvPr id="10" name="Text Placeholder 2"/>
          <p:cNvSpPr>
            <a:spLocks noGrp="1"/>
          </p:cNvSpPr>
          <p:nvPr>
            <p:ph type="body" idx="1" hasCustomPrompt="1"/>
          </p:nvPr>
        </p:nvSpPr>
        <p:spPr>
          <a:xfrm>
            <a:off x="1403747" y="2946798"/>
            <a:ext cx="7286626" cy="1138228"/>
          </a:xfrm>
        </p:spPr>
        <p:txBody>
          <a:bodyPr>
            <a:normAutofit/>
          </a:bodyPr>
          <a:lstStyle>
            <a:lvl1pPr marL="0" indent="0">
              <a:buNone/>
              <a:defRPr sz="2400" b="1"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Subtitle</a:t>
            </a:r>
          </a:p>
        </p:txBody>
      </p:sp>
    </p:spTree>
    <p:extLst>
      <p:ext uri="{BB962C8B-B14F-4D97-AF65-F5344CB8AC3E}">
        <p14:creationId xmlns:p14="http://schemas.microsoft.com/office/powerpoint/2010/main" val="1190545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4721F-9277-4DDF-AE67-AD919DAD6CE3}"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stitial 3">
    <p:bg>
      <p:bgPr>
        <a:solidFill>
          <a:srgbClr val="0A2F45"/>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163"/>
            <a:ext cx="9163475" cy="5154197"/>
          </a:xfrm>
          <a:prstGeom prst="rect">
            <a:avLst/>
          </a:prstGeom>
        </p:spPr>
      </p:pic>
      <p:sp>
        <p:nvSpPr>
          <p:cNvPr id="4" name="Title 1"/>
          <p:cNvSpPr>
            <a:spLocks noGrp="1"/>
          </p:cNvSpPr>
          <p:nvPr>
            <p:ph type="title" hasCustomPrompt="1"/>
          </p:nvPr>
        </p:nvSpPr>
        <p:spPr>
          <a:xfrm>
            <a:off x="1403747" y="775204"/>
            <a:ext cx="7286626" cy="2164440"/>
          </a:xfrm>
        </p:spPr>
        <p:txBody>
          <a:bodyPr anchor="b"/>
          <a:lstStyle>
            <a:lvl1pPr>
              <a:defRPr sz="4500" cap="all" baseline="0">
                <a:solidFill>
                  <a:schemeClr val="bg1"/>
                </a:solidFill>
              </a:defRPr>
            </a:lvl1pPr>
          </a:lstStyle>
          <a:p>
            <a:r>
              <a:rPr lang="en-US" dirty="0"/>
              <a:t>Edit title</a:t>
            </a:r>
          </a:p>
        </p:txBody>
      </p:sp>
      <p:sp>
        <p:nvSpPr>
          <p:cNvPr id="5" name="Text Placeholder 2"/>
          <p:cNvSpPr>
            <a:spLocks noGrp="1"/>
          </p:cNvSpPr>
          <p:nvPr>
            <p:ph type="body" idx="1" hasCustomPrompt="1"/>
          </p:nvPr>
        </p:nvSpPr>
        <p:spPr>
          <a:xfrm>
            <a:off x="1403747" y="2946798"/>
            <a:ext cx="7286626" cy="1138228"/>
          </a:xfrm>
        </p:spPr>
        <p:txBody>
          <a:bodyPr>
            <a:normAutofit/>
          </a:bodyPr>
          <a:lstStyle>
            <a:lvl1pPr marL="0" indent="0">
              <a:buNone/>
              <a:defRPr sz="2400" b="1"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Subtitle</a:t>
            </a:r>
          </a:p>
        </p:txBody>
      </p:sp>
    </p:spTree>
    <p:extLst>
      <p:ext uri="{BB962C8B-B14F-4D97-AF65-F5344CB8AC3E}">
        <p14:creationId xmlns:p14="http://schemas.microsoft.com/office/powerpoint/2010/main" val="335710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2"/>
            <a:ext cx="9163475" cy="515419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5" y="4217783"/>
            <a:ext cx="623792" cy="829879"/>
          </a:xfrm>
          <a:prstGeom prst="rect">
            <a:avLst/>
          </a:prstGeom>
        </p:spPr>
      </p:pic>
      <p:sp>
        <p:nvSpPr>
          <p:cNvPr id="2" name="Title 1"/>
          <p:cNvSpPr>
            <a:spLocks noGrp="1"/>
          </p:cNvSpPr>
          <p:nvPr>
            <p:ph type="title" hasCustomPrompt="1"/>
          </p:nvPr>
        </p:nvSpPr>
        <p:spPr/>
        <p:txBody>
          <a:bodyPr/>
          <a:lstStyle>
            <a:lvl1pPr>
              <a:defRPr cap="all" baseline="0"/>
            </a:lvl1pPr>
          </a:lstStyle>
          <a:p>
            <a:r>
              <a:rPr lang="en-US" dirty="0"/>
              <a:t>Edit title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348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title Two Column Whit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2"/>
            <a:ext cx="9163475" cy="515419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5" y="4217783"/>
            <a:ext cx="623792" cy="829879"/>
          </a:xfrm>
          <a:prstGeom prst="rect">
            <a:avLst/>
          </a:prstGeom>
        </p:spPr>
      </p:pic>
      <p:sp>
        <p:nvSpPr>
          <p:cNvPr id="9" name="Title 1"/>
          <p:cNvSpPr>
            <a:spLocks noGrp="1"/>
          </p:cNvSpPr>
          <p:nvPr>
            <p:ph type="title" hasCustomPrompt="1"/>
          </p:nvPr>
        </p:nvSpPr>
        <p:spPr>
          <a:xfrm>
            <a:off x="628650" y="273844"/>
            <a:ext cx="7886700" cy="994172"/>
          </a:xfrm>
        </p:spPr>
        <p:txBody>
          <a:bodyPr/>
          <a:lstStyle>
            <a:lvl1pPr>
              <a:defRPr cap="all" baseline="0">
                <a:solidFill>
                  <a:srgbClr val="0A2F45"/>
                </a:solidFill>
              </a:defRPr>
            </a:lvl1pPr>
          </a:lstStyle>
          <a:p>
            <a:r>
              <a:rPr lang="en-US" dirty="0"/>
              <a:t>Edit subtitle</a:t>
            </a:r>
          </a:p>
        </p:txBody>
      </p:sp>
      <p:sp>
        <p:nvSpPr>
          <p:cNvPr id="6" name="Content Placeholder 2"/>
          <p:cNvSpPr>
            <a:spLocks noGrp="1"/>
          </p:cNvSpPr>
          <p:nvPr>
            <p:ph sz="half" idx="1"/>
          </p:nvPr>
        </p:nvSpPr>
        <p:spPr>
          <a:xfrm>
            <a:off x="628650" y="1720148"/>
            <a:ext cx="3886200" cy="309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p:nvPr>
        </p:nvSpPr>
        <p:spPr>
          <a:xfrm>
            <a:off x="4629150" y="1720148"/>
            <a:ext cx="3886200" cy="309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p:cNvSpPr>
            <a:spLocks noGrp="1"/>
          </p:cNvSpPr>
          <p:nvPr>
            <p:ph type="body" sz="quarter" idx="10" hasCustomPrompt="1"/>
          </p:nvPr>
        </p:nvSpPr>
        <p:spPr>
          <a:xfrm>
            <a:off x="628651" y="1104900"/>
            <a:ext cx="6326981" cy="436960"/>
          </a:xfrm>
        </p:spPr>
        <p:txBody>
          <a:bodyPr>
            <a:normAutofit/>
          </a:bodyPr>
          <a:lstStyle>
            <a:lvl1pPr marL="0" indent="0">
              <a:buFont typeface="Arial" charset="0"/>
              <a:buNone/>
              <a:defRPr sz="2250" b="1" baseline="0">
                <a:solidFill>
                  <a:srgbClr val="D4415D"/>
                </a:solidFill>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Edit Subtitle</a:t>
            </a:r>
          </a:p>
        </p:txBody>
      </p:sp>
    </p:spTree>
    <p:extLst>
      <p:ext uri="{BB962C8B-B14F-4D97-AF65-F5344CB8AC3E}">
        <p14:creationId xmlns:p14="http://schemas.microsoft.com/office/powerpoint/2010/main" val="2104246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title Two Column Blue">
    <p:bg>
      <p:bgPr>
        <a:solidFill>
          <a:srgbClr val="0A2F45"/>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3"/>
            <a:ext cx="9163475" cy="5154197"/>
          </a:xfrm>
          <a:prstGeom prst="rect">
            <a:avLst/>
          </a:prstGeom>
        </p:spPr>
      </p:pic>
      <p:sp>
        <p:nvSpPr>
          <p:cNvPr id="5" name="Title 1"/>
          <p:cNvSpPr>
            <a:spLocks noGrp="1"/>
          </p:cNvSpPr>
          <p:nvPr>
            <p:ph type="title" hasCustomPrompt="1"/>
          </p:nvPr>
        </p:nvSpPr>
        <p:spPr>
          <a:xfrm>
            <a:off x="628650" y="273844"/>
            <a:ext cx="7886700" cy="994172"/>
          </a:xfrm>
        </p:spPr>
        <p:txBody>
          <a:bodyPr/>
          <a:lstStyle>
            <a:lvl1pPr>
              <a:defRPr cap="all" baseline="0">
                <a:solidFill>
                  <a:schemeClr val="bg1"/>
                </a:solidFill>
              </a:defRPr>
            </a:lvl1pPr>
          </a:lstStyle>
          <a:p>
            <a:r>
              <a:rPr lang="en-US" dirty="0"/>
              <a:t>EDIT 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51" y="4192234"/>
            <a:ext cx="908402" cy="908402"/>
          </a:xfrm>
          <a:prstGeom prst="rect">
            <a:avLst/>
          </a:prstGeom>
        </p:spPr>
      </p:pic>
      <p:sp>
        <p:nvSpPr>
          <p:cNvPr id="16" name="Content Placeholder 2"/>
          <p:cNvSpPr>
            <a:spLocks noGrp="1"/>
          </p:cNvSpPr>
          <p:nvPr>
            <p:ph sz="half" idx="1"/>
          </p:nvPr>
        </p:nvSpPr>
        <p:spPr>
          <a:xfrm>
            <a:off x="628650" y="1711242"/>
            <a:ext cx="3886200" cy="3090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p:cNvSpPr>
            <a:spLocks noGrp="1"/>
          </p:cNvSpPr>
          <p:nvPr>
            <p:ph sz="half" idx="2"/>
          </p:nvPr>
        </p:nvSpPr>
        <p:spPr>
          <a:xfrm>
            <a:off x="4629150" y="1711242"/>
            <a:ext cx="3886200" cy="3090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p:ph type="body" sz="quarter" idx="10" hasCustomPrompt="1"/>
          </p:nvPr>
        </p:nvSpPr>
        <p:spPr>
          <a:xfrm>
            <a:off x="628651" y="1104900"/>
            <a:ext cx="6326981" cy="436960"/>
          </a:xfrm>
        </p:spPr>
        <p:txBody>
          <a:bodyPr>
            <a:normAutofit/>
          </a:bodyPr>
          <a:lstStyle>
            <a:lvl1pPr marL="0" indent="0">
              <a:buFont typeface="Arial" charset="0"/>
              <a:buNone/>
              <a:defRPr sz="2250" b="1" baseline="0">
                <a:solidFill>
                  <a:srgbClr val="D4415D"/>
                </a:solidFill>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Edit Subtitle</a:t>
            </a:r>
          </a:p>
        </p:txBody>
      </p:sp>
    </p:spTree>
    <p:extLst>
      <p:ext uri="{BB962C8B-B14F-4D97-AF65-F5344CB8AC3E}">
        <p14:creationId xmlns:p14="http://schemas.microsoft.com/office/powerpoint/2010/main" val="4217634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lue">
    <p:bg>
      <p:bgPr>
        <a:solidFill>
          <a:srgbClr val="0A2F45"/>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3"/>
            <a:ext cx="9163475" cy="5154197"/>
          </a:xfrm>
          <a:prstGeom prst="rect">
            <a:avLst/>
          </a:prstGeom>
        </p:spPr>
      </p:pic>
      <p:sp>
        <p:nvSpPr>
          <p:cNvPr id="6" name="Title 1"/>
          <p:cNvSpPr>
            <a:spLocks noGrp="1"/>
          </p:cNvSpPr>
          <p:nvPr>
            <p:ph type="title" hasCustomPrompt="1"/>
          </p:nvPr>
        </p:nvSpPr>
        <p:spPr>
          <a:xfrm>
            <a:off x="628650" y="273844"/>
            <a:ext cx="7886700" cy="994172"/>
          </a:xfrm>
        </p:spPr>
        <p:txBody>
          <a:bodyPr/>
          <a:lstStyle>
            <a:lvl1pPr>
              <a:defRPr cap="all" baseline="0">
                <a:solidFill>
                  <a:schemeClr val="bg1"/>
                </a:solidFill>
              </a:defRPr>
            </a:lvl1pPr>
          </a:lstStyle>
          <a:p>
            <a:r>
              <a:rPr lang="en-US" dirty="0"/>
              <a:t>Edit title</a:t>
            </a:r>
          </a:p>
        </p:txBody>
      </p:sp>
      <p:sp>
        <p:nvSpPr>
          <p:cNvPr id="7" name="Content Placeholder 2"/>
          <p:cNvSpPr>
            <a:spLocks noGrp="1"/>
          </p:cNvSpPr>
          <p:nvPr>
            <p:ph sz="half" idx="1"/>
          </p:nvPr>
        </p:nvSpPr>
        <p:spPr>
          <a:xfrm>
            <a:off x="628650" y="1369219"/>
            <a:ext cx="38862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2"/>
          </p:nvPr>
        </p:nvSpPr>
        <p:spPr>
          <a:xfrm>
            <a:off x="4629150" y="1369219"/>
            <a:ext cx="38862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51" y="4192234"/>
            <a:ext cx="908402" cy="908402"/>
          </a:xfrm>
          <a:prstGeom prst="rect">
            <a:avLst/>
          </a:prstGeom>
        </p:spPr>
      </p:pic>
    </p:spTree>
    <p:extLst>
      <p:ext uri="{BB962C8B-B14F-4D97-AF65-F5344CB8AC3E}">
        <p14:creationId xmlns:p14="http://schemas.microsoft.com/office/powerpoint/2010/main" val="2999415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55" y="4217783"/>
            <a:ext cx="623792" cy="829879"/>
          </a:xfrm>
          <a:prstGeom prst="rect">
            <a:avLst/>
          </a:prstGeom>
        </p:spPr>
      </p:pic>
      <p:sp>
        <p:nvSpPr>
          <p:cNvPr id="2" name="Title 1"/>
          <p:cNvSpPr>
            <a:spLocks noGrp="1"/>
          </p:cNvSpPr>
          <p:nvPr>
            <p:ph type="title" hasCustomPrompt="1"/>
          </p:nvPr>
        </p:nvSpPr>
        <p:spPr>
          <a:xfrm>
            <a:off x="629841" y="342900"/>
            <a:ext cx="2949178" cy="1200150"/>
          </a:xfrm>
        </p:spPr>
        <p:txBody>
          <a:bodyPr anchor="b">
            <a:noAutofit/>
          </a:bodyPr>
          <a:lstStyle>
            <a:lvl1pPr>
              <a:defRPr sz="3300" cap="all" baseline="0"/>
            </a:lvl1pPr>
          </a:lstStyle>
          <a:p>
            <a:r>
              <a:rPr lang="en-US" dirty="0"/>
              <a:t>Edit title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hasCustomPrompt="1"/>
          </p:nvPr>
        </p:nvSpPr>
        <p:spPr>
          <a:xfrm>
            <a:off x="629841" y="1543050"/>
            <a:ext cx="2949178" cy="2858691"/>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caption</a:t>
            </a:r>
          </a:p>
        </p:txBody>
      </p:sp>
    </p:spTree>
    <p:extLst>
      <p:ext uri="{BB962C8B-B14F-4D97-AF65-F5344CB8AC3E}">
        <p14:creationId xmlns:p14="http://schemas.microsoft.com/office/powerpoint/2010/main" val="1410952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Headlin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1"/>
            <a:ext cx="9144000" cy="51434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7" name="Title 1"/>
          <p:cNvSpPr>
            <a:spLocks noGrp="1"/>
          </p:cNvSpPr>
          <p:nvPr>
            <p:ph type="title" hasCustomPrompt="1"/>
          </p:nvPr>
        </p:nvSpPr>
        <p:spPr>
          <a:xfrm>
            <a:off x="623888" y="926044"/>
            <a:ext cx="7886700" cy="2139553"/>
          </a:xfrm>
        </p:spPr>
        <p:txBody>
          <a:bodyPr anchor="b"/>
          <a:lstStyle>
            <a:lvl1pPr algn="ctr">
              <a:defRPr sz="4500">
                <a:solidFill>
                  <a:schemeClr val="bg1"/>
                </a:solidFill>
              </a:defRPr>
            </a:lvl1pPr>
          </a:lstStyle>
          <a:p>
            <a:r>
              <a:rPr lang="en-US" dirty="0"/>
              <a:t>Edit title</a:t>
            </a:r>
          </a:p>
        </p:txBody>
      </p:sp>
      <p:sp>
        <p:nvSpPr>
          <p:cNvPr id="8" name="Text Placeholder 2"/>
          <p:cNvSpPr>
            <a:spLocks noGrp="1"/>
          </p:cNvSpPr>
          <p:nvPr>
            <p:ph type="body" idx="10" hasCustomPrompt="1"/>
          </p:nvPr>
        </p:nvSpPr>
        <p:spPr>
          <a:xfrm>
            <a:off x="623888" y="3085838"/>
            <a:ext cx="7886700" cy="1125140"/>
          </a:xfrm>
        </p:spPr>
        <p:txBody>
          <a:bodyPr>
            <a:normAutofit/>
          </a:bodyPr>
          <a:lstStyle>
            <a:lvl1pPr marL="0" indent="0" algn="ctr">
              <a:buNone/>
              <a:defRPr sz="24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SUBTITLE</a:t>
            </a:r>
          </a:p>
        </p:txBody>
      </p:sp>
    </p:spTree>
    <p:extLst>
      <p:ext uri="{BB962C8B-B14F-4D97-AF65-F5344CB8AC3E}">
        <p14:creationId xmlns:p14="http://schemas.microsoft.com/office/powerpoint/2010/main" val="1583016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162"/>
            <a:ext cx="9163475" cy="515419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12230" y="3906850"/>
            <a:ext cx="2607827" cy="1113621"/>
          </a:xfrm>
          <a:prstGeom prst="rect">
            <a:avLst/>
          </a:prstGeom>
        </p:spPr>
      </p:pic>
      <p:sp>
        <p:nvSpPr>
          <p:cNvPr id="9" name="Title 1"/>
          <p:cNvSpPr>
            <a:spLocks noGrp="1"/>
          </p:cNvSpPr>
          <p:nvPr>
            <p:ph type="title" hasCustomPrompt="1"/>
          </p:nvPr>
        </p:nvSpPr>
        <p:spPr>
          <a:xfrm>
            <a:off x="1403747" y="775204"/>
            <a:ext cx="7286626" cy="2164440"/>
          </a:xfrm>
        </p:spPr>
        <p:txBody>
          <a:bodyPr anchor="b"/>
          <a:lstStyle>
            <a:lvl1pPr>
              <a:defRPr sz="4500" cap="all" baseline="0">
                <a:solidFill>
                  <a:srgbClr val="0A2F45"/>
                </a:solidFill>
              </a:defRPr>
            </a:lvl1pPr>
          </a:lstStyle>
          <a:p>
            <a:r>
              <a:rPr lang="en-US" dirty="0"/>
              <a:t>Edit title</a:t>
            </a:r>
          </a:p>
        </p:txBody>
      </p:sp>
      <p:sp>
        <p:nvSpPr>
          <p:cNvPr id="10" name="Text Placeholder 2"/>
          <p:cNvSpPr>
            <a:spLocks noGrp="1"/>
          </p:cNvSpPr>
          <p:nvPr>
            <p:ph type="body" idx="1" hasCustomPrompt="1"/>
          </p:nvPr>
        </p:nvSpPr>
        <p:spPr>
          <a:xfrm>
            <a:off x="1403747" y="2946798"/>
            <a:ext cx="7286626" cy="1138228"/>
          </a:xfrm>
        </p:spPr>
        <p:txBody>
          <a:bodyPr>
            <a:normAutofit/>
          </a:bodyPr>
          <a:lstStyle>
            <a:lvl1pPr marL="0" indent="0">
              <a:buNone/>
              <a:defRPr sz="2250" b="1">
                <a:solidFill>
                  <a:srgbClr val="D4415D"/>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Subtitle</a:t>
            </a:r>
          </a:p>
        </p:txBody>
      </p:sp>
    </p:spTree>
    <p:extLst>
      <p:ext uri="{BB962C8B-B14F-4D97-AF65-F5344CB8AC3E}">
        <p14:creationId xmlns:p14="http://schemas.microsoft.com/office/powerpoint/2010/main" val="1838473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55" y="4217783"/>
            <a:ext cx="623792" cy="82987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62"/>
            <a:ext cx="9163475" cy="5154197"/>
          </a:xfrm>
          <a:prstGeom prst="rect">
            <a:avLst/>
          </a:prstGeom>
        </p:spPr>
      </p:pic>
    </p:spTree>
    <p:extLst>
      <p:ext uri="{BB962C8B-B14F-4D97-AF65-F5344CB8AC3E}">
        <p14:creationId xmlns:p14="http://schemas.microsoft.com/office/powerpoint/2010/main" val="401836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A2F4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3"/>
            <a:ext cx="9163475" cy="515419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51" y="4192234"/>
            <a:ext cx="908402" cy="908402"/>
          </a:xfrm>
          <a:prstGeom prst="rect">
            <a:avLst/>
          </a:prstGeom>
        </p:spPr>
      </p:pic>
    </p:spTree>
    <p:extLst>
      <p:ext uri="{BB962C8B-B14F-4D97-AF65-F5344CB8AC3E}">
        <p14:creationId xmlns:p14="http://schemas.microsoft.com/office/powerpoint/2010/main" val="50681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794784"/>
            <a:ext cx="7772400" cy="13716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198784"/>
            <a:ext cx="4572000" cy="1091166"/>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4721F-9277-4DDF-AE67-AD919DAD6CE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824721F-9277-4DDF-AE67-AD919DAD6CE3}"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4057650"/>
            <a:ext cx="4040188"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9" y="4057650"/>
            <a:ext cx="4041775"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083222"/>
            <a:ext cx="4040188" cy="2956322"/>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8" y="1083222"/>
            <a:ext cx="4041775" cy="2956322"/>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824721F-9277-4DDF-AE67-AD919DAD6CE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824721F-9277-4DDF-AE67-AD919DAD6CE3}"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C2F1BA47-A463-44E8-86E6-6BFC39BE49ED}" type="datetimeFigureOut">
              <a:rPr lang="en-US" smtClean="0"/>
              <a:t>9/30/2019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824721F-9277-4DDF-AE67-AD919DAD6CE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0"/>
            <a:ext cx="7481776" cy="3429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4016327"/>
            <a:ext cx="3974592" cy="6858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05740"/>
            <a:ext cx="7479792" cy="3429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4805958"/>
            <a:ext cx="1920240" cy="274320"/>
          </a:xfrm>
        </p:spPr>
        <p:txBody>
          <a:bodyPr/>
          <a:lstStyle>
            <a:extLst/>
          </a:lstStyle>
          <a:p>
            <a:fld id="{C2F1BA47-A463-44E8-86E6-6BFC39BE49ED}" type="datetimeFigureOut">
              <a:rPr lang="en-US" smtClean="0"/>
              <a:t>9/30/2019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824721F-9277-4DDF-AE67-AD919DAD6CE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4082552"/>
            <a:ext cx="7162800" cy="486174"/>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42476"/>
            <a:ext cx="8686800" cy="329184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2F1BA47-A463-44E8-86E6-6BFC39BE49ED}" type="datetimeFigureOut">
              <a:rPr lang="en-US" smtClean="0"/>
              <a:t>9/30/2019</a:t>
            </a:fld>
            <a:endParaRPr lang="en-US"/>
          </a:p>
        </p:txBody>
      </p:sp>
      <p:sp>
        <p:nvSpPr>
          <p:cNvPr id="6" name="Footer Placeholder 5"/>
          <p:cNvSpPr>
            <a:spLocks noGrp="1"/>
          </p:cNvSpPr>
          <p:nvPr>
            <p:ph type="ftr" sz="quarter" idx="11"/>
          </p:nvPr>
        </p:nvSpPr>
        <p:spPr>
          <a:xfrm>
            <a:off x="4380075" y="4805958"/>
            <a:ext cx="2350681" cy="273844"/>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824721F-9277-4DDF-AE67-AD919DAD6CE3}" type="slidenum">
              <a:rPr lang="en-US" smtClean="0"/>
              <a:t>‹#›</a:t>
            </a:fld>
            <a:endParaRPr lang="en-US"/>
          </a:p>
        </p:txBody>
      </p:sp>
      <p:sp>
        <p:nvSpPr>
          <p:cNvPr id="2" name="Title 1"/>
          <p:cNvSpPr>
            <a:spLocks noGrp="1"/>
          </p:cNvSpPr>
          <p:nvPr>
            <p:ph type="title"/>
          </p:nvPr>
        </p:nvSpPr>
        <p:spPr>
          <a:xfrm>
            <a:off x="228600" y="3648842"/>
            <a:ext cx="8075432" cy="422004"/>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4458703"/>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4454259"/>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4343441"/>
            <a:ext cx="3402314" cy="810651"/>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5" y="4340805"/>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3"/>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4454259"/>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4343441"/>
            <a:ext cx="3402314" cy="810651"/>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5" y="4340805"/>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05978"/>
            <a:ext cx="8229600" cy="85725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110997"/>
            <a:ext cx="8229600" cy="339447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4805958"/>
            <a:ext cx="1920240" cy="274320"/>
          </a:xfrm>
          <a:prstGeom prst="rect">
            <a:avLst/>
          </a:prstGeom>
        </p:spPr>
        <p:txBody>
          <a:bodyPr vert="horz" anchor="b"/>
          <a:lstStyle>
            <a:lvl1pPr algn="l" eaLnBrk="1" latinLnBrk="0" hangingPunct="1">
              <a:defRPr kumimoji="0" sz="1000">
                <a:solidFill>
                  <a:schemeClr val="tx1"/>
                </a:solidFill>
              </a:defRPr>
            </a:lvl1pPr>
            <a:extLst/>
          </a:lstStyle>
          <a:p>
            <a:fld id="{C2F1BA47-A463-44E8-86E6-6BFC39BE49ED}" type="datetimeFigureOut">
              <a:rPr lang="en-US" smtClean="0"/>
              <a:t>9/30/2019</a:t>
            </a:fld>
            <a:endParaRPr lang="en-US"/>
          </a:p>
        </p:txBody>
      </p:sp>
      <p:sp>
        <p:nvSpPr>
          <p:cNvPr id="22" name="Footer Placeholder 21"/>
          <p:cNvSpPr>
            <a:spLocks noGrp="1"/>
          </p:cNvSpPr>
          <p:nvPr>
            <p:ph type="ftr" sz="quarter" idx="3"/>
          </p:nvPr>
        </p:nvSpPr>
        <p:spPr>
          <a:xfrm>
            <a:off x="4380075" y="4805958"/>
            <a:ext cx="2350681" cy="273844"/>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4805958"/>
            <a:ext cx="365760" cy="273844"/>
          </a:xfrm>
          <a:prstGeom prst="rect">
            <a:avLst/>
          </a:prstGeom>
        </p:spPr>
        <p:txBody>
          <a:bodyPr vert="horz" anchor="b"/>
          <a:lstStyle>
            <a:lvl1pPr algn="r" eaLnBrk="1" latinLnBrk="0" hangingPunct="1">
              <a:defRPr kumimoji="0" sz="1000" b="0">
                <a:solidFill>
                  <a:schemeClr val="tx1"/>
                </a:solidFill>
              </a:defRPr>
            </a:lvl1pPr>
            <a:extLst/>
          </a:lstStyle>
          <a:p>
            <a:fld id="{B824721F-9277-4DDF-AE67-AD919DAD6CE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5089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l" defTabSz="685800" rtl="0" eaLnBrk="1" latinLnBrk="0" hangingPunct="1">
        <a:lnSpc>
          <a:spcPct val="90000"/>
        </a:lnSpc>
        <a:spcBef>
          <a:spcPct val="0"/>
        </a:spcBef>
        <a:buNone/>
        <a:defRPr sz="3300" b="1" kern="1200" baseline="0">
          <a:solidFill>
            <a:srgbClr val="0A2F45"/>
          </a:solidFill>
          <a:latin typeface="+mn-lt"/>
          <a:ea typeface="Monaco" charset="0"/>
          <a:cs typeface="Monaco" charset="0"/>
        </a:defRPr>
      </a:lvl1pPr>
    </p:titleStyle>
    <p:bodyStyle>
      <a:lvl1pPr marL="0" indent="0" algn="l" defTabSz="685800" rtl="0" eaLnBrk="1" latinLnBrk="0" hangingPunct="1">
        <a:lnSpc>
          <a:spcPct val="90000"/>
        </a:lnSpc>
        <a:spcBef>
          <a:spcPts val="750"/>
        </a:spcBef>
        <a:buFont typeface="Arial"/>
        <a:buNone/>
        <a:defRPr sz="2100" kern="1200">
          <a:solidFill>
            <a:srgbClr val="0A2F45"/>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rgbClr val="0A2F45"/>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rgbClr val="0A2F45"/>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rgbClr val="0A2F45"/>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rgbClr val="0A2F45"/>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050"/>
            <a:ext cx="9144000" cy="76200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61745" y="209550"/>
            <a:ext cx="7225055" cy="830997"/>
          </a:xfrm>
          <a:prstGeom prst="rect">
            <a:avLst/>
          </a:prstGeom>
          <a:noFill/>
        </p:spPr>
        <p:txBody>
          <a:bodyPr wrap="none" rtlCol="0">
            <a:spAutoFit/>
          </a:bodyPr>
          <a:lstStyle/>
          <a:p>
            <a:r>
              <a:rPr lang="en-US" sz="2400" b="1" dirty="0" smtClean="0">
                <a:solidFill>
                  <a:schemeClr val="bg1"/>
                </a:solidFill>
                <a:latin typeface="Candara" panose="020E0502030303020204" pitchFamily="34" charset="0"/>
              </a:rPr>
              <a:t>Atlanta Neighborhood Development Partnership, Inc.</a:t>
            </a:r>
          </a:p>
          <a:p>
            <a:endParaRPr lang="en-US" sz="2400" b="1" i="1" dirty="0" smtClean="0">
              <a:solidFill>
                <a:schemeClr val="bg1"/>
              </a:solidFill>
              <a:latin typeface="Candara" panose="020E0502030303020204" pitchFamily="34" charset="0"/>
            </a:endParaRPr>
          </a:p>
        </p:txBody>
      </p:sp>
      <p:pic>
        <p:nvPicPr>
          <p:cNvPr id="7" name="Picture 6" descr="andp-hous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00" y="57151"/>
            <a:ext cx="685800" cy="644162"/>
          </a:xfrm>
          <a:prstGeom prst="rect">
            <a:avLst/>
          </a:prstGeom>
        </p:spPr>
      </p:pic>
      <p:pic>
        <p:nvPicPr>
          <p:cNvPr id="9" name="Picture 8" descr="CHARTERED BLACK.eps"/>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7556500" y="4476750"/>
            <a:ext cx="1130300" cy="450539"/>
          </a:xfrm>
          <a:prstGeom prst="rect">
            <a:avLst/>
          </a:prstGeom>
        </p:spPr>
      </p:pic>
      <p:sp>
        <p:nvSpPr>
          <p:cNvPr id="8" name="Rectangle 7"/>
          <p:cNvSpPr/>
          <p:nvPr/>
        </p:nvSpPr>
        <p:spPr>
          <a:xfrm>
            <a:off x="304800" y="4071431"/>
            <a:ext cx="6858000" cy="938719"/>
          </a:xfrm>
          <a:prstGeom prst="rect">
            <a:avLst/>
          </a:prstGeom>
        </p:spPr>
        <p:txBody>
          <a:bodyPr wrap="square">
            <a:spAutoFit/>
          </a:bodyPr>
          <a:lstStyle/>
          <a:p>
            <a:pPr>
              <a:spcAft>
                <a:spcPts val="600"/>
              </a:spcAft>
            </a:pPr>
            <a:r>
              <a:rPr lang="en-US" b="1" dirty="0" smtClean="0">
                <a:solidFill>
                  <a:schemeClr val="bg1"/>
                </a:solidFill>
                <a:latin typeface="Candara" panose="020E0502030303020204" pitchFamily="34" charset="0"/>
              </a:rPr>
              <a:t>HOME SOUTH DEKALB:</a:t>
            </a:r>
            <a:br>
              <a:rPr lang="en-US" b="1" dirty="0" smtClean="0">
                <a:solidFill>
                  <a:schemeClr val="bg1"/>
                </a:solidFill>
                <a:latin typeface="Candara" panose="020E0502030303020204" pitchFamily="34" charset="0"/>
              </a:rPr>
            </a:br>
            <a:r>
              <a:rPr lang="en-US" b="1" dirty="0" smtClean="0">
                <a:solidFill>
                  <a:schemeClr val="bg1"/>
                </a:solidFill>
                <a:latin typeface="Candara" panose="020E0502030303020204" pitchFamily="34" charset="0"/>
              </a:rPr>
              <a:t>Restoring Family Equity &amp; Health Through Suburban Revitalization</a:t>
            </a:r>
          </a:p>
          <a:p>
            <a:r>
              <a:rPr lang="en-US" sz="1400" dirty="0" smtClean="0">
                <a:solidFill>
                  <a:schemeClr val="bg1"/>
                </a:solidFill>
                <a:latin typeface="Candara" panose="020E0502030303020204" pitchFamily="34" charset="0"/>
              </a:rPr>
              <a:t>Reclaiming Vacant Properties Conference   |    October 3, 2019</a:t>
            </a:r>
            <a:endParaRPr lang="en-US" sz="12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1745274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239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5919" y="133350"/>
            <a:ext cx="3262432"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latin typeface="Candara" panose="020E0502030303020204" pitchFamily="34" charset="0"/>
              </a:rPr>
              <a:t>Home South DeKalb</a:t>
            </a:r>
            <a:endParaRPr lang="en-US" sz="28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20" name="TextBox 19"/>
          <p:cNvSpPr txBox="1"/>
          <p:nvPr/>
        </p:nvSpPr>
        <p:spPr>
          <a:xfrm>
            <a:off x="762000" y="602218"/>
            <a:ext cx="6553199"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Advancing Economic Opportunity</a:t>
            </a:r>
            <a:endParaRPr lang="en-US" sz="1400" dirty="0">
              <a:solidFill>
                <a:srgbClr val="FFC000"/>
              </a:solidFill>
              <a:effectLst>
                <a:outerShdw blurRad="38100" dist="38100" dir="2700000" algn="tl">
                  <a:srgbClr val="000000">
                    <a:alpha val="43137"/>
                  </a:srgbClr>
                </a:outerShdw>
              </a:effectLst>
            </a:endParaRPr>
          </a:p>
        </p:txBody>
      </p:sp>
      <p:grpSp>
        <p:nvGrpSpPr>
          <p:cNvPr id="21" name="Group 20"/>
          <p:cNvGrpSpPr/>
          <p:nvPr/>
        </p:nvGrpSpPr>
        <p:grpSpPr>
          <a:xfrm>
            <a:off x="418168" y="666750"/>
            <a:ext cx="369296" cy="171450"/>
            <a:chOff x="3450264" y="2254104"/>
            <a:chExt cx="369296" cy="171450"/>
          </a:xfrm>
        </p:grpSpPr>
        <p:sp>
          <p:nvSpPr>
            <p:cNvPr id="22" name="Chevron 21"/>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3" name="Chevron 22"/>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sp>
        <p:nvSpPr>
          <p:cNvPr id="25" name="TextBox 24"/>
          <p:cNvSpPr txBox="1"/>
          <p:nvPr/>
        </p:nvSpPr>
        <p:spPr>
          <a:xfrm>
            <a:off x="312261" y="1195918"/>
            <a:ext cx="5408766" cy="2816156"/>
          </a:xfrm>
          <a:prstGeom prst="rect">
            <a:avLst/>
          </a:prstGeom>
          <a:noFill/>
        </p:spPr>
        <p:txBody>
          <a:bodyPr wrap="square" rtlCol="0">
            <a:spAutoFit/>
          </a:bodyPr>
          <a:lstStyle/>
          <a:p>
            <a:r>
              <a:rPr lang="en-US" sz="1600" b="1" dirty="0" smtClean="0">
                <a:latin typeface="+mj-lt"/>
              </a:rPr>
              <a:t>YEAR 1 – CHALLENGES</a:t>
            </a:r>
          </a:p>
          <a:p>
            <a:endParaRPr lang="en-US" sz="900" b="1" dirty="0">
              <a:latin typeface="+mj-lt"/>
            </a:endParaRPr>
          </a:p>
          <a:p>
            <a:pPr marL="285750" indent="-285750">
              <a:buFont typeface="Arial" panose="020B0604020202020204" pitchFamily="34" charset="0"/>
              <a:buChar char="•"/>
            </a:pPr>
            <a:r>
              <a:rPr lang="en-US" sz="1400" b="1" dirty="0" smtClean="0">
                <a:latin typeface="+mj-lt"/>
              </a:rPr>
              <a:t>Deploying community development capital </a:t>
            </a:r>
            <a:br>
              <a:rPr lang="en-US" sz="1400" b="1" dirty="0" smtClean="0">
                <a:latin typeface="+mj-lt"/>
              </a:rPr>
            </a:br>
            <a:endParaRPr lang="en-US" sz="1400" b="1" dirty="0" smtClean="0">
              <a:latin typeface="+mj-lt"/>
            </a:endParaRPr>
          </a:p>
          <a:p>
            <a:pPr marL="285750" indent="-285750">
              <a:buFont typeface="Arial" panose="020B0604020202020204" pitchFamily="34" charset="0"/>
              <a:buChar char="•"/>
            </a:pPr>
            <a:r>
              <a:rPr lang="en-US" sz="1400" b="1" dirty="0" smtClean="0">
                <a:latin typeface="+mj-lt"/>
              </a:rPr>
              <a:t>Down payment assistance resources</a:t>
            </a:r>
            <a:br>
              <a:rPr lang="en-US" sz="1400" b="1" dirty="0" smtClean="0">
                <a:latin typeface="+mj-lt"/>
              </a:rPr>
            </a:br>
            <a:endParaRPr lang="en-US" sz="1400" b="1" dirty="0" smtClean="0">
              <a:latin typeface="+mj-lt"/>
            </a:endParaRPr>
          </a:p>
          <a:p>
            <a:pPr marL="285750" indent="-285750">
              <a:buFont typeface="Arial" panose="020B0604020202020204" pitchFamily="34" charset="0"/>
              <a:buChar char="•"/>
            </a:pPr>
            <a:r>
              <a:rPr lang="en-US" sz="1400" b="1" dirty="0" smtClean="0">
                <a:latin typeface="+mj-lt"/>
              </a:rPr>
              <a:t>Increasing costs associated with acquisition/rehab model (materials, labor, </a:t>
            </a:r>
            <a:r>
              <a:rPr lang="en-US" sz="1400" b="1" dirty="0" err="1" smtClean="0">
                <a:latin typeface="+mj-lt"/>
              </a:rPr>
              <a:t>etc</a:t>
            </a:r>
            <a:r>
              <a:rPr lang="en-US" sz="1400" b="1" dirty="0" smtClean="0">
                <a:latin typeface="+mj-lt"/>
              </a:rPr>
              <a:t>)</a:t>
            </a:r>
            <a:br>
              <a:rPr lang="en-US" sz="1400" b="1" dirty="0" smtClean="0">
                <a:latin typeface="+mj-lt"/>
              </a:rPr>
            </a:br>
            <a:endParaRPr lang="en-US" sz="1400" b="1" dirty="0" smtClean="0">
              <a:latin typeface="+mj-lt"/>
            </a:endParaRPr>
          </a:p>
          <a:p>
            <a:pPr marL="285750" indent="-285750">
              <a:buFont typeface="Arial" panose="020B0604020202020204" pitchFamily="34" charset="0"/>
              <a:buChar char="•"/>
            </a:pPr>
            <a:r>
              <a:rPr lang="en-US" sz="1400" b="1" dirty="0" smtClean="0">
                <a:latin typeface="+mj-lt"/>
              </a:rPr>
              <a:t>Acquisition – competitive market</a:t>
            </a:r>
            <a:br>
              <a:rPr lang="en-US" sz="1400" b="1" dirty="0" smtClean="0">
                <a:latin typeface="+mj-lt"/>
              </a:rPr>
            </a:br>
            <a:endParaRPr lang="en-US" sz="1400" b="1" dirty="0" smtClean="0">
              <a:latin typeface="+mj-lt"/>
            </a:endParaRPr>
          </a:p>
          <a:p>
            <a:pPr marL="285750" indent="-285750">
              <a:buFont typeface="Arial" panose="020B0604020202020204" pitchFamily="34" charset="0"/>
              <a:buChar char="•"/>
            </a:pPr>
            <a:r>
              <a:rPr lang="en-US" sz="1400" b="1" dirty="0" smtClean="0">
                <a:latin typeface="+mj-lt"/>
              </a:rPr>
              <a:t>Housing + </a:t>
            </a:r>
          </a:p>
          <a:p>
            <a:pPr marL="285750" indent="-285750">
              <a:buFont typeface="Arial" panose="020B0604020202020204" pitchFamily="34" charset="0"/>
              <a:buChar char="•"/>
            </a:pPr>
            <a:endParaRPr lang="en-US" sz="1200" b="1" dirty="0" smtClean="0">
              <a:latin typeface="+mj-lt"/>
            </a:endParaRPr>
          </a:p>
        </p:txBody>
      </p:sp>
    </p:spTree>
    <p:extLst>
      <p:ext uri="{BB962C8B-B14F-4D97-AF65-F5344CB8AC3E}">
        <p14:creationId xmlns:p14="http://schemas.microsoft.com/office/powerpoint/2010/main" val="2977003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5" y="4544633"/>
            <a:ext cx="530566" cy="498353"/>
          </a:xfrm>
          <a:prstGeom prst="rect">
            <a:avLst/>
          </a:prstGeom>
        </p:spPr>
      </p:pic>
      <p:sp>
        <p:nvSpPr>
          <p:cNvPr id="12" name="TextBox 11"/>
          <p:cNvSpPr txBox="1"/>
          <p:nvPr/>
        </p:nvSpPr>
        <p:spPr>
          <a:xfrm>
            <a:off x="1066800" y="819150"/>
            <a:ext cx="6976590" cy="2585323"/>
          </a:xfrm>
          <a:prstGeom prst="rect">
            <a:avLst/>
          </a:prstGeom>
          <a:noFill/>
        </p:spPr>
        <p:txBody>
          <a:bodyPr wrap="none" rtlCol="0">
            <a:spAutoFit/>
          </a:bodyPr>
          <a:lstStyle/>
          <a:p>
            <a:pPr algn="ctr"/>
            <a:r>
              <a:rPr lang="en-US" sz="6600" b="1" dirty="0" smtClean="0">
                <a:effectLst>
                  <a:outerShdw blurRad="38100" dist="38100" dir="2700000" algn="tl">
                    <a:srgbClr val="000000">
                      <a:alpha val="43137"/>
                    </a:srgbClr>
                  </a:outerShdw>
                </a:effectLst>
                <a:latin typeface="Candara" panose="020E0502030303020204" pitchFamily="34" charset="0"/>
              </a:rPr>
              <a:t>Mandy Eidson</a:t>
            </a:r>
          </a:p>
          <a:p>
            <a:pPr algn="ctr"/>
            <a:r>
              <a:rPr lang="en-US" sz="4800" b="1" dirty="0" smtClean="0">
                <a:effectLst>
                  <a:outerShdw blurRad="38100" dist="38100" dir="2700000" algn="tl">
                    <a:srgbClr val="000000">
                      <a:alpha val="43137"/>
                    </a:srgbClr>
                  </a:outerShdw>
                </a:effectLst>
                <a:latin typeface="Candara" panose="020E0502030303020204" pitchFamily="34" charset="0"/>
              </a:rPr>
              <a:t>Atlanta Neighborhood</a:t>
            </a:r>
          </a:p>
          <a:p>
            <a:pPr algn="ctr"/>
            <a:r>
              <a:rPr lang="en-US" sz="4800" b="1" dirty="0" smtClean="0">
                <a:effectLst>
                  <a:outerShdw blurRad="38100" dist="38100" dir="2700000" algn="tl">
                    <a:srgbClr val="000000">
                      <a:alpha val="43137"/>
                    </a:srgbClr>
                  </a:outerShdw>
                </a:effectLst>
                <a:latin typeface="Candara" panose="020E0502030303020204" pitchFamily="34" charset="0"/>
              </a:rPr>
              <a:t>Development Partnership</a:t>
            </a:r>
            <a:endParaRPr lang="en-US" sz="48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913034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050"/>
            <a:ext cx="9144000" cy="76200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61745" y="209550"/>
            <a:ext cx="7225055" cy="461665"/>
          </a:xfrm>
          <a:prstGeom prst="rect">
            <a:avLst/>
          </a:prstGeom>
          <a:noFill/>
        </p:spPr>
        <p:txBody>
          <a:bodyPr wrap="none" rtlCol="0">
            <a:spAutoFit/>
          </a:bodyPr>
          <a:lstStyle/>
          <a:p>
            <a:r>
              <a:rPr lang="en-US" sz="2400" b="1" dirty="0" smtClean="0">
                <a:solidFill>
                  <a:schemeClr val="bg1"/>
                </a:solidFill>
                <a:latin typeface="Candara" panose="020E0502030303020204" pitchFamily="34" charset="0"/>
              </a:rPr>
              <a:t>Atlanta Neighborhood Development Partnership, Inc.</a:t>
            </a:r>
          </a:p>
        </p:txBody>
      </p:sp>
      <p:pic>
        <p:nvPicPr>
          <p:cNvPr id="7" name="Picture 6" descr="andp-hous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00" y="57151"/>
            <a:ext cx="685800" cy="644162"/>
          </a:xfrm>
          <a:prstGeom prst="rect">
            <a:avLst/>
          </a:prstGeom>
        </p:spPr>
      </p:pic>
      <p:pic>
        <p:nvPicPr>
          <p:cNvPr id="9" name="Picture 8" descr="CHARTERED BLACK.eps"/>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7556500" y="4476750"/>
            <a:ext cx="1130300" cy="450539"/>
          </a:xfrm>
          <a:prstGeom prst="rect">
            <a:avLst/>
          </a:prstGeom>
        </p:spPr>
      </p:pic>
      <p:sp>
        <p:nvSpPr>
          <p:cNvPr id="2" name="Rectangle 1"/>
          <p:cNvSpPr/>
          <p:nvPr/>
        </p:nvSpPr>
        <p:spPr>
          <a:xfrm>
            <a:off x="381000" y="3963710"/>
            <a:ext cx="5638800" cy="1123384"/>
          </a:xfrm>
          <a:prstGeom prst="rect">
            <a:avLst/>
          </a:prstGeom>
        </p:spPr>
        <p:txBody>
          <a:bodyPr wrap="square">
            <a:spAutoFit/>
          </a:bodyPr>
          <a:lstStyle/>
          <a:p>
            <a:r>
              <a:rPr lang="en-US" sz="1600" b="1" i="1" dirty="0" smtClean="0">
                <a:solidFill>
                  <a:schemeClr val="bg1"/>
                </a:solidFill>
                <a:latin typeface="Candara" panose="020E0502030303020204" pitchFamily="34" charset="0"/>
              </a:rPr>
              <a:t>ANDP Wealth Creation Study:</a:t>
            </a:r>
            <a:endParaRPr lang="en-US" sz="1600" i="1" dirty="0">
              <a:solidFill>
                <a:schemeClr val="bg1"/>
              </a:solidFill>
              <a:latin typeface="Candara" panose="020E0502030303020204" pitchFamily="34" charset="0"/>
            </a:endParaRPr>
          </a:p>
          <a:p>
            <a:pPr>
              <a:spcAft>
                <a:spcPts val="600"/>
              </a:spcAft>
            </a:pPr>
            <a:r>
              <a:rPr lang="en-US" b="1" dirty="0" smtClean="0">
                <a:solidFill>
                  <a:schemeClr val="bg1"/>
                </a:solidFill>
                <a:latin typeface="Candara" panose="020E0502030303020204" pitchFamily="34" charset="0"/>
              </a:rPr>
              <a:t>Creating Homeownership &amp; Economic Opportunity</a:t>
            </a:r>
          </a:p>
          <a:p>
            <a:r>
              <a:rPr lang="en-US" sz="1400" dirty="0" smtClean="0">
                <a:solidFill>
                  <a:schemeClr val="bg1"/>
                </a:solidFill>
                <a:latin typeface="Candara" panose="020E0502030303020204" pitchFamily="34" charset="0"/>
              </a:rPr>
              <a:t>Reclaiming Vacant Properties Conference 	</a:t>
            </a:r>
          </a:p>
          <a:p>
            <a:r>
              <a:rPr lang="en-US" sz="1400" dirty="0" smtClean="0">
                <a:solidFill>
                  <a:schemeClr val="bg1"/>
                </a:solidFill>
                <a:latin typeface="Candara" panose="020E0502030303020204" pitchFamily="34" charset="0"/>
              </a:rPr>
              <a:t>October 3, 2019</a:t>
            </a:r>
            <a:endParaRPr lang="en-US" sz="12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3744688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69;p14"/>
          <p:cNvPicPr preferRelativeResize="0"/>
          <p:nvPr/>
        </p:nvPicPr>
        <p:blipFill rotWithShape="1">
          <a:blip r:embed="rId3">
            <a:alphaModFix/>
          </a:blip>
          <a:srcRect b="5624"/>
          <a:stretch/>
        </p:blipFill>
        <p:spPr>
          <a:xfrm>
            <a:off x="2247900" y="1258788"/>
            <a:ext cx="4648200" cy="3285846"/>
          </a:xfrm>
          <a:prstGeom prst="rect">
            <a:avLst/>
          </a:prstGeom>
          <a:noFill/>
          <a:ln>
            <a:noFill/>
          </a:ln>
        </p:spPr>
      </p:pic>
      <p:sp>
        <p:nvSpPr>
          <p:cNvPr id="13" name="Rectangle 12"/>
          <p:cNvSpPr/>
          <p:nvPr/>
        </p:nvSpPr>
        <p:spPr>
          <a:xfrm>
            <a:off x="0" y="0"/>
            <a:ext cx="9144000" cy="10477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38200" y="133350"/>
            <a:ext cx="5498621"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latin typeface="Candara" panose="020E0502030303020204" pitchFamily="34" charset="0"/>
              </a:rPr>
              <a:t>ANDP: 510+ Homes Sold since 2009</a:t>
            </a:r>
            <a:endParaRPr lang="en-US" sz="28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20" name="TextBox 19"/>
          <p:cNvSpPr txBox="1"/>
          <p:nvPr/>
        </p:nvSpPr>
        <p:spPr>
          <a:xfrm>
            <a:off x="914400" y="602218"/>
            <a:ext cx="8153400"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(27% in DeKalb County) </a:t>
            </a:r>
            <a:endParaRPr lang="en-US" sz="1400" dirty="0">
              <a:solidFill>
                <a:srgbClr val="FFC000"/>
              </a:solidFill>
              <a:effectLst>
                <a:outerShdw blurRad="38100" dist="38100" dir="2700000" algn="tl">
                  <a:srgbClr val="000000">
                    <a:alpha val="43137"/>
                  </a:srgbClr>
                </a:outerShdw>
              </a:effectLst>
            </a:endParaRPr>
          </a:p>
        </p:txBody>
      </p:sp>
      <p:grpSp>
        <p:nvGrpSpPr>
          <p:cNvPr id="21" name="Group 20"/>
          <p:cNvGrpSpPr/>
          <p:nvPr/>
        </p:nvGrpSpPr>
        <p:grpSpPr>
          <a:xfrm>
            <a:off x="418168" y="342900"/>
            <a:ext cx="369296" cy="171450"/>
            <a:chOff x="3450264" y="2254104"/>
            <a:chExt cx="369296" cy="171450"/>
          </a:xfrm>
        </p:grpSpPr>
        <p:sp>
          <p:nvSpPr>
            <p:cNvPr id="22" name="Chevron 21"/>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3" name="Chevron 22"/>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sp>
        <p:nvSpPr>
          <p:cNvPr id="11" name="Google Shape;70;p14"/>
          <p:cNvSpPr/>
          <p:nvPr/>
        </p:nvSpPr>
        <p:spPr>
          <a:xfrm>
            <a:off x="4191000" y="2724150"/>
            <a:ext cx="1219200" cy="800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4" descr="andp-hous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19" y="4544634"/>
            <a:ext cx="530566" cy="498353"/>
          </a:xfrm>
          <a:prstGeom prst="rect">
            <a:avLst/>
          </a:prstGeom>
        </p:spPr>
      </p:pic>
    </p:spTree>
    <p:extLst>
      <p:ext uri="{BB962C8B-B14F-4D97-AF65-F5344CB8AC3E}">
        <p14:creationId xmlns:p14="http://schemas.microsoft.com/office/powerpoint/2010/main" val="37269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79;p15"/>
          <p:cNvSpPr txBox="1"/>
          <p:nvPr/>
        </p:nvSpPr>
        <p:spPr>
          <a:xfrm>
            <a:off x="4991100" y="2215576"/>
            <a:ext cx="1714500" cy="809987"/>
          </a:xfrm>
          <a:prstGeom prst="rect">
            <a:avLst/>
          </a:prstGeom>
          <a:noFill/>
          <a:ln>
            <a:noFill/>
          </a:ln>
        </p:spPr>
        <p:txBody>
          <a:bodyPr spcFirstLastPara="1" wrap="square" lIns="91425" tIns="91425" rIns="91425" bIns="91425" anchor="t" anchorCtr="0">
            <a:noAutofit/>
          </a:bodyPr>
          <a:lstStyle/>
          <a:p>
            <a:pPr algn="ctr"/>
            <a:r>
              <a:rPr lang="en-US" sz="2400" b="1" dirty="0">
                <a:solidFill>
                  <a:srgbClr val="FFC000"/>
                </a:solidFill>
                <a:effectLst>
                  <a:outerShdw blurRad="38100" dist="38100" dir="2700000" algn="tl">
                    <a:srgbClr val="000000">
                      <a:alpha val="43137"/>
                    </a:srgbClr>
                  </a:outerShdw>
                </a:effectLst>
              </a:rPr>
              <a:t>$15 </a:t>
            </a:r>
          </a:p>
          <a:p>
            <a:pPr algn="ctr"/>
            <a:r>
              <a:rPr lang="en-US" sz="1400" b="1" dirty="0">
                <a:solidFill>
                  <a:srgbClr val="FFC000"/>
                </a:solidFill>
                <a:effectLst>
                  <a:outerShdw blurRad="38100" dist="38100" dir="2700000" algn="tl">
                    <a:srgbClr val="000000">
                      <a:alpha val="43137"/>
                    </a:srgbClr>
                  </a:outerShdw>
                </a:effectLst>
              </a:rPr>
              <a:t>IN DEKALB COUNTY</a:t>
            </a:r>
            <a:endParaRPr sz="1400" b="1" dirty="0">
              <a:solidFill>
                <a:srgbClr val="FFC000"/>
              </a:solidFill>
              <a:effectLst>
                <a:outerShdw blurRad="38100" dist="38100" dir="2700000" algn="tl">
                  <a:srgbClr val="000000">
                    <a:alpha val="43137"/>
                  </a:srgbClr>
                </a:outerShdw>
              </a:effectLst>
            </a:endParaRPr>
          </a:p>
        </p:txBody>
      </p:sp>
      <p:sp>
        <p:nvSpPr>
          <p:cNvPr id="29" name="Google Shape;78;p15"/>
          <p:cNvSpPr txBox="1"/>
          <p:nvPr/>
        </p:nvSpPr>
        <p:spPr>
          <a:xfrm>
            <a:off x="181619" y="2215576"/>
            <a:ext cx="5257800" cy="886991"/>
          </a:xfrm>
          <a:prstGeom prst="rect">
            <a:avLst/>
          </a:prstGeom>
          <a:noFill/>
          <a:ln>
            <a:noFill/>
          </a:ln>
        </p:spPr>
        <p:txBody>
          <a:bodyPr spcFirstLastPara="1" wrap="square" lIns="91425" tIns="91425" rIns="91425" bIns="91425" anchor="t" anchorCtr="0">
            <a:noAutofit/>
          </a:bodyPr>
          <a:lstStyle/>
          <a:p>
            <a:pPr algn="ctr"/>
            <a:r>
              <a:rPr lang="en" sz="2400" b="1" dirty="0">
                <a:solidFill>
                  <a:srgbClr val="FFC000"/>
                </a:solidFill>
                <a:effectLst>
                  <a:outerShdw blurRad="38100" dist="38100" dir="2700000" algn="tl">
                    <a:srgbClr val="000000">
                      <a:alpha val="43137"/>
                    </a:srgbClr>
                  </a:outerShdw>
                </a:effectLst>
              </a:rPr>
              <a:t>FOR EVERY $1</a:t>
            </a:r>
          </a:p>
          <a:p>
            <a:pPr algn="ctr"/>
            <a:r>
              <a:rPr lang="en" sz="1400" b="1" dirty="0">
                <a:solidFill>
                  <a:srgbClr val="FFC000"/>
                </a:solidFill>
                <a:effectLst>
                  <a:outerShdw blurRad="38100" dist="38100" dir="2700000" algn="tl">
                    <a:srgbClr val="000000">
                      <a:alpha val="43137"/>
                    </a:srgbClr>
                  </a:outerShdw>
                </a:effectLst>
              </a:rPr>
              <a:t>spent on rehabbing single-family homes</a:t>
            </a:r>
          </a:p>
          <a:p>
            <a:pPr algn="ctr"/>
            <a:r>
              <a:rPr lang="en" sz="1400" b="1" dirty="0">
                <a:solidFill>
                  <a:srgbClr val="FFC000"/>
                </a:solidFill>
                <a:effectLst>
                  <a:outerShdw blurRad="38100" dist="38100" dir="2700000" algn="tl">
                    <a:srgbClr val="000000">
                      <a:alpha val="43137"/>
                    </a:srgbClr>
                  </a:outerShdw>
                </a:effectLst>
              </a:rPr>
              <a:t> lifted surrounding home values by…</a:t>
            </a:r>
            <a:endParaRPr sz="1400" b="1" dirty="0">
              <a:solidFill>
                <a:srgbClr val="FFC000"/>
              </a:solidFill>
              <a:effectLst>
                <a:outerShdw blurRad="38100" dist="38100" dir="2700000" algn="tl">
                  <a:srgbClr val="000000">
                    <a:alpha val="43137"/>
                  </a:srgbClr>
                </a:outerShdw>
              </a:effectLst>
            </a:endParaRPr>
          </a:p>
        </p:txBody>
      </p:sp>
      <p:sp>
        <p:nvSpPr>
          <p:cNvPr id="31" name="Rectangle 30"/>
          <p:cNvSpPr/>
          <p:nvPr/>
        </p:nvSpPr>
        <p:spPr>
          <a:xfrm>
            <a:off x="838200" y="3643162"/>
            <a:ext cx="6858000" cy="646331"/>
          </a:xfrm>
          <a:prstGeom prst="rect">
            <a:avLst/>
          </a:prstGeom>
        </p:spPr>
        <p:txBody>
          <a:bodyPr wrap="square">
            <a:spAutoFit/>
          </a:bodyPr>
          <a:lstStyle/>
          <a:p>
            <a:r>
              <a:rPr lang="en-US" dirty="0">
                <a:effectLst>
                  <a:outerShdw blurRad="38100" dist="38100" dir="2700000" algn="tl">
                    <a:srgbClr val="000000">
                      <a:alpha val="43137"/>
                    </a:srgbClr>
                  </a:outerShdw>
                </a:effectLst>
              </a:rPr>
              <a:t>But</a:t>
            </a:r>
            <a:r>
              <a:rPr lang="en" dirty="0">
                <a:effectLst>
                  <a:outerShdw blurRad="38100" dist="38100" dir="2700000" algn="tl">
                    <a:srgbClr val="000000">
                      <a:alpha val="43137"/>
                    </a:srgbClr>
                  </a:outerShdw>
                </a:effectLst>
              </a:rPr>
              <a:t> how much wealth are we creating for </a:t>
            </a:r>
          </a:p>
          <a:p>
            <a:r>
              <a:rPr lang="en" dirty="0">
                <a:effectLst>
                  <a:outerShdw blurRad="38100" dist="38100" dir="2700000" algn="tl">
                    <a:srgbClr val="000000">
                      <a:alpha val="43137"/>
                    </a:srgbClr>
                  </a:outerShdw>
                </a:effectLst>
              </a:rPr>
              <a:t>ANDP homebuyers?</a:t>
            </a:r>
            <a:endParaRPr lang="en-US" dirty="0">
              <a:effectLst>
                <a:outerShdw blurRad="38100" dist="38100" dir="2700000" algn="tl">
                  <a:srgbClr val="000000">
                    <a:alpha val="43137"/>
                  </a:srgbClr>
                </a:outerShdw>
              </a:effectLst>
            </a:endParaRPr>
          </a:p>
        </p:txBody>
      </p:sp>
      <p:sp>
        <p:nvSpPr>
          <p:cNvPr id="33" name="Rectangle 32"/>
          <p:cNvSpPr/>
          <p:nvPr/>
        </p:nvSpPr>
        <p:spPr>
          <a:xfrm>
            <a:off x="0" y="0"/>
            <a:ext cx="9144000" cy="7429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38200" y="137085"/>
            <a:ext cx="3148619"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Candara" panose="020E0502030303020204" pitchFamily="34" charset="0"/>
              </a:rPr>
              <a:t>Impact of SF Rehab</a:t>
            </a:r>
          </a:p>
        </p:txBody>
      </p:sp>
      <p:grpSp>
        <p:nvGrpSpPr>
          <p:cNvPr id="35" name="Group 34"/>
          <p:cNvGrpSpPr/>
          <p:nvPr/>
        </p:nvGrpSpPr>
        <p:grpSpPr>
          <a:xfrm>
            <a:off x="446902" y="303376"/>
            <a:ext cx="369296" cy="171450"/>
            <a:chOff x="3450264" y="2254104"/>
            <a:chExt cx="369296" cy="171450"/>
          </a:xfrm>
        </p:grpSpPr>
        <p:sp>
          <p:nvSpPr>
            <p:cNvPr id="36" name="Chevron 35"/>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lang="en-US"/>
            </a:p>
          </p:txBody>
        </p:sp>
        <p:sp>
          <p:nvSpPr>
            <p:cNvPr id="37" name="Chevron 36"/>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0695">
            <a:off x="6570790" y="1777941"/>
            <a:ext cx="2048389" cy="2649251"/>
          </a:xfrm>
          <a:prstGeom prst="rect">
            <a:avLst/>
          </a:prstGeom>
          <a:ln>
            <a:noFill/>
          </a:ln>
        </p:spPr>
      </p:pic>
      <p:pic>
        <p:nvPicPr>
          <p:cNvPr id="38" name="Picture 37" descr="andp-hous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19" y="4544634"/>
            <a:ext cx="530566" cy="498353"/>
          </a:xfrm>
          <a:prstGeom prst="rect">
            <a:avLst/>
          </a:prstGeom>
        </p:spPr>
      </p:pic>
      <p:sp>
        <p:nvSpPr>
          <p:cNvPr id="15" name="TextBox 14"/>
          <p:cNvSpPr txBox="1"/>
          <p:nvPr/>
        </p:nvSpPr>
        <p:spPr>
          <a:xfrm>
            <a:off x="850900" y="940388"/>
            <a:ext cx="7469367" cy="923330"/>
          </a:xfrm>
          <a:prstGeom prst="rect">
            <a:avLst/>
          </a:prstGeom>
          <a:noFill/>
        </p:spPr>
        <p:txBody>
          <a:bodyPr wrap="square" rtlCol="0">
            <a:spAutoFit/>
          </a:bodyPr>
          <a:lstStyle/>
          <a:p>
            <a:pPr lvl="0"/>
            <a:r>
              <a:rPr lang="en-US" dirty="0">
                <a:ln w="0"/>
                <a:effectLst>
                  <a:outerShdw blurRad="38100" dist="19050" dir="2700000" algn="tl" rotWithShape="0">
                    <a:schemeClr val="dk1">
                      <a:alpha val="40000"/>
                    </a:schemeClr>
                  </a:outerShdw>
                </a:effectLst>
              </a:rPr>
              <a:t>Previous ANDP studies show that our rehab work is helping to raise home values and lift surrounding homeowners out of negative equity</a:t>
            </a:r>
            <a:r>
              <a:rPr lang="en-US" dirty="0" smtClean="0">
                <a:ln w="0"/>
                <a:effectLst>
                  <a:outerShdw blurRad="38100" dist="19050" dir="2700000" algn="tl" rotWithShape="0">
                    <a:schemeClr val="dk1">
                      <a:alpha val="40000"/>
                    </a:schemeClr>
                  </a:outerShdw>
                </a:effectLst>
              </a:rPr>
              <a:t>:</a:t>
            </a:r>
            <a:endParaRPr lang="en-US" dirty="0"/>
          </a:p>
        </p:txBody>
      </p:sp>
    </p:spTree>
    <p:extLst>
      <p:ext uri="{BB962C8B-B14F-4D97-AF65-F5344CB8AC3E}">
        <p14:creationId xmlns:p14="http://schemas.microsoft.com/office/powerpoint/2010/main" val="1989837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0477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5920" y="133350"/>
            <a:ext cx="8013732"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latin typeface="Candara" panose="020E0502030303020204" pitchFamily="34" charset="0"/>
              </a:rPr>
              <a:t>Creating Homeownership &amp; Economic Opportunity</a:t>
            </a:r>
          </a:p>
        </p:txBody>
      </p:sp>
      <p:sp>
        <p:nvSpPr>
          <p:cNvPr id="16" name="TextBox 15"/>
          <p:cNvSpPr txBox="1"/>
          <p:nvPr/>
        </p:nvSpPr>
        <p:spPr>
          <a:xfrm>
            <a:off x="762001" y="602219"/>
            <a:ext cx="7133967" cy="369332"/>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rPr>
              <a:t>Study of Homeowner Savings, Retention &amp; Wealth Creation</a:t>
            </a:r>
            <a:endParaRPr lang="en-US" sz="1400" dirty="0">
              <a:solidFill>
                <a:srgbClr val="FFC000"/>
              </a:solidFill>
              <a:effectLst>
                <a:outerShdw blurRad="38100" dist="38100" dir="2700000" algn="tl">
                  <a:srgbClr val="000000">
                    <a:alpha val="43137"/>
                  </a:srgbClr>
                </a:outerShdw>
              </a:effectLst>
            </a:endParaRPr>
          </a:p>
        </p:txBody>
      </p:sp>
      <p:grpSp>
        <p:nvGrpSpPr>
          <p:cNvPr id="17" name="Group 16"/>
          <p:cNvGrpSpPr/>
          <p:nvPr/>
        </p:nvGrpSpPr>
        <p:grpSpPr>
          <a:xfrm>
            <a:off x="418168" y="666750"/>
            <a:ext cx="369296" cy="171450"/>
            <a:chOff x="3450264" y="2254104"/>
            <a:chExt cx="369296" cy="171450"/>
          </a:xfrm>
        </p:grpSpPr>
        <p:sp>
          <p:nvSpPr>
            <p:cNvPr id="18" name="Chevron 17"/>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lang="en-US"/>
            </a:p>
          </p:txBody>
        </p:sp>
        <p:sp>
          <p:nvSpPr>
            <p:cNvPr id="19" name="Chevron 18"/>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lang="en-US"/>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259" y="1184951"/>
            <a:ext cx="2259269" cy="3024911"/>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7371" t="12125" r="4685" b="18784"/>
          <a:stretch/>
        </p:blipFill>
        <p:spPr>
          <a:xfrm>
            <a:off x="3805882" y="1102308"/>
            <a:ext cx="4912664" cy="3808127"/>
          </a:xfrm>
          <a:prstGeom prst="rect">
            <a:avLst/>
          </a:prstGeom>
        </p:spPr>
      </p:pic>
      <p:cxnSp>
        <p:nvCxnSpPr>
          <p:cNvPr id="23" name="Straight Arrow Connector 22"/>
          <p:cNvCxnSpPr/>
          <p:nvPr/>
        </p:nvCxnSpPr>
        <p:spPr>
          <a:xfrm flipV="1">
            <a:off x="3466264" y="4406004"/>
            <a:ext cx="862721" cy="166816"/>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122643" y="2802333"/>
            <a:ext cx="539087" cy="541982"/>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966697" y="4209092"/>
            <a:ext cx="2426390" cy="437609"/>
          </a:xfrm>
          <a:prstGeom prst="rect">
            <a:avLst/>
          </a:prstGeom>
        </p:spPr>
      </p:pic>
      <p:sp>
        <p:nvSpPr>
          <p:cNvPr id="4" name="Rectangle 3"/>
          <p:cNvSpPr/>
          <p:nvPr/>
        </p:nvSpPr>
        <p:spPr>
          <a:xfrm>
            <a:off x="4322786" y="4682083"/>
            <a:ext cx="1993623" cy="338554"/>
          </a:xfrm>
          <a:prstGeom prst="rect">
            <a:avLst/>
          </a:prstGeom>
        </p:spPr>
        <p:txBody>
          <a:bodyPr wrap="none">
            <a:spAutoFit/>
          </a:bodyPr>
          <a:lstStyle/>
          <a:p>
            <a:r>
              <a:rPr lang="en-US" sz="1600" b="1" dirty="0">
                <a:solidFill>
                  <a:srgbClr val="FF0000"/>
                </a:solidFill>
                <a:latin typeface="Al Bayan Plain" charset="-78"/>
                <a:ea typeface="Al Bayan Plain" charset="-78"/>
                <a:cs typeface="Al Bayan Plain" charset="-78"/>
              </a:rPr>
              <a:t>→ $5.4MM in DeKalb</a:t>
            </a:r>
          </a:p>
        </p:txBody>
      </p:sp>
      <p:pic>
        <p:nvPicPr>
          <p:cNvPr id="20" name="Picture 19" descr="andp-house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619" y="4544634"/>
            <a:ext cx="530566" cy="498353"/>
          </a:xfrm>
          <a:prstGeom prst="rect">
            <a:avLst/>
          </a:prstGeom>
        </p:spPr>
      </p:pic>
    </p:spTree>
    <p:extLst>
      <p:ext uri="{BB962C8B-B14F-4D97-AF65-F5344CB8AC3E}">
        <p14:creationId xmlns:p14="http://schemas.microsoft.com/office/powerpoint/2010/main" val="815282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7429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38200" y="133350"/>
            <a:ext cx="4876800"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Candara" panose="020E0502030303020204" pitchFamily="34" charset="0"/>
              </a:rPr>
              <a:t>Homebuyer Example</a:t>
            </a:r>
            <a:endParaRPr lang="en-US" sz="28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grpSp>
        <p:nvGrpSpPr>
          <p:cNvPr id="21" name="Group 20"/>
          <p:cNvGrpSpPr/>
          <p:nvPr/>
        </p:nvGrpSpPr>
        <p:grpSpPr>
          <a:xfrm>
            <a:off x="418168" y="342900"/>
            <a:ext cx="369296" cy="171450"/>
            <a:chOff x="3450264" y="2254104"/>
            <a:chExt cx="369296" cy="171450"/>
          </a:xfrm>
        </p:grpSpPr>
        <p:sp>
          <p:nvSpPr>
            <p:cNvPr id="22" name="Chevron 21"/>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3" name="Chevron 22"/>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sp>
        <p:nvSpPr>
          <p:cNvPr id="3" name="Rectangle 2"/>
          <p:cNvSpPr/>
          <p:nvPr/>
        </p:nvSpPr>
        <p:spPr>
          <a:xfrm>
            <a:off x="-76200" y="983218"/>
            <a:ext cx="9220200" cy="4331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88;p16"/>
          <p:cNvPicPr preferRelativeResize="0"/>
          <p:nvPr/>
        </p:nvPicPr>
        <p:blipFill>
          <a:blip r:embed="rId3">
            <a:alphaModFix/>
          </a:blip>
          <a:stretch>
            <a:fillRect/>
          </a:stretch>
        </p:blipFill>
        <p:spPr>
          <a:xfrm>
            <a:off x="4800600" y="1100328"/>
            <a:ext cx="4071905" cy="3352800"/>
          </a:xfrm>
          <a:prstGeom prst="rect">
            <a:avLst/>
          </a:prstGeom>
          <a:noFill/>
          <a:ln>
            <a:noFill/>
          </a:ln>
        </p:spPr>
      </p:pic>
      <p:sp>
        <p:nvSpPr>
          <p:cNvPr id="24" name="Google Shape;89;p16"/>
          <p:cNvSpPr txBox="1"/>
          <p:nvPr/>
        </p:nvSpPr>
        <p:spPr>
          <a:xfrm>
            <a:off x="387490" y="995471"/>
            <a:ext cx="4786227" cy="1285769"/>
          </a:xfrm>
          <a:prstGeom prst="rect">
            <a:avLst/>
          </a:prstGeom>
          <a:noFill/>
          <a:ln>
            <a:noFill/>
          </a:ln>
        </p:spPr>
        <p:txBody>
          <a:bodyPr spcFirstLastPara="1" wrap="square" lIns="91425" tIns="91425" rIns="91425" bIns="91425" anchor="t" anchorCtr="0">
            <a:noAutofit/>
          </a:bodyPr>
          <a:lstStyle/>
          <a:p>
            <a:pPr marL="171450" lvl="0" indent="-171450" rtl="0">
              <a:lnSpc>
                <a:spcPct val="115000"/>
              </a:lnSpc>
              <a:spcBef>
                <a:spcPts val="0"/>
              </a:spcBef>
              <a:spcAft>
                <a:spcPts val="0"/>
              </a:spcAft>
              <a:buFont typeface="Arial" panose="020B0604020202020204" pitchFamily="34" charset="0"/>
              <a:buChar char="•"/>
            </a:pPr>
            <a:r>
              <a:rPr lang="en" sz="1400" b="1" dirty="0">
                <a:solidFill>
                  <a:schemeClr val="dk1"/>
                </a:solidFill>
                <a:latin typeface="+mj-lt"/>
                <a:ea typeface="Roboto Slab"/>
                <a:cs typeface="Roboto Slab"/>
                <a:sym typeface="Roboto Slab"/>
              </a:rPr>
              <a:t>3BR/2.5BA </a:t>
            </a:r>
            <a:r>
              <a:rPr lang="en" sz="1400" b="1" dirty="0" smtClean="0">
                <a:solidFill>
                  <a:schemeClr val="dk1"/>
                </a:solidFill>
                <a:latin typeface="+mj-lt"/>
                <a:ea typeface="Roboto Slab"/>
                <a:cs typeface="Roboto Slab"/>
                <a:sym typeface="Roboto Slab"/>
              </a:rPr>
              <a:t>DeKalb NSP home</a:t>
            </a:r>
          </a:p>
          <a:p>
            <a:pPr marL="171450" lvl="0" indent="-171450" rtl="0">
              <a:lnSpc>
                <a:spcPct val="115000"/>
              </a:lnSpc>
              <a:spcBef>
                <a:spcPts val="0"/>
              </a:spcBef>
              <a:spcAft>
                <a:spcPts val="0"/>
              </a:spcAft>
              <a:buFont typeface="Arial" panose="020B0604020202020204" pitchFamily="34" charset="0"/>
              <a:buChar char="•"/>
            </a:pPr>
            <a:r>
              <a:rPr lang="en" sz="1400" b="1" dirty="0" smtClean="0">
                <a:solidFill>
                  <a:schemeClr val="dk1"/>
                </a:solidFill>
                <a:latin typeface="+mj-lt"/>
                <a:ea typeface="Roboto Slab"/>
                <a:cs typeface="Roboto Slab"/>
                <a:sym typeface="Roboto Slab"/>
              </a:rPr>
              <a:t>Sold </a:t>
            </a:r>
            <a:r>
              <a:rPr lang="en" sz="1400" b="1" dirty="0">
                <a:solidFill>
                  <a:schemeClr val="dk1"/>
                </a:solidFill>
                <a:latin typeface="+mj-lt"/>
                <a:ea typeface="Roboto Slab"/>
                <a:cs typeface="Roboto Slab"/>
                <a:sym typeface="Roboto Slab"/>
              </a:rPr>
              <a:t>in </a:t>
            </a:r>
            <a:r>
              <a:rPr lang="en" sz="1400" b="1" dirty="0" smtClean="0">
                <a:solidFill>
                  <a:schemeClr val="dk1"/>
                </a:solidFill>
                <a:latin typeface="+mj-lt"/>
                <a:ea typeface="Roboto Slab"/>
                <a:cs typeface="Roboto Slab"/>
                <a:sym typeface="Roboto Slab"/>
              </a:rPr>
              <a:t>Oct</a:t>
            </a:r>
            <a:r>
              <a:rPr lang="en-US" sz="1400" b="1" dirty="0" smtClean="0">
                <a:solidFill>
                  <a:schemeClr val="dk1"/>
                </a:solidFill>
                <a:latin typeface="+mj-lt"/>
                <a:ea typeface="Roboto Slab"/>
                <a:cs typeface="Roboto Slab"/>
                <a:sym typeface="Roboto Slab"/>
              </a:rPr>
              <a:t>.</a:t>
            </a:r>
            <a:r>
              <a:rPr lang="en" sz="1400" b="1" dirty="0" smtClean="0">
                <a:solidFill>
                  <a:schemeClr val="dk1"/>
                </a:solidFill>
                <a:latin typeface="+mj-lt"/>
                <a:ea typeface="Roboto Slab"/>
                <a:cs typeface="Roboto Slab"/>
                <a:sym typeface="Roboto Slab"/>
              </a:rPr>
              <a:t> </a:t>
            </a:r>
            <a:r>
              <a:rPr lang="en" sz="1400" b="1" dirty="0">
                <a:solidFill>
                  <a:schemeClr val="dk1"/>
                </a:solidFill>
                <a:latin typeface="+mj-lt"/>
                <a:ea typeface="Roboto Slab"/>
                <a:cs typeface="Roboto Slab"/>
                <a:sym typeface="Roboto Slab"/>
              </a:rPr>
              <a:t>2010 to </a:t>
            </a:r>
            <a:r>
              <a:rPr lang="en-US" sz="1400" b="1" dirty="0">
                <a:solidFill>
                  <a:schemeClr val="dk1"/>
                </a:solidFill>
                <a:latin typeface="+mj-lt"/>
                <a:ea typeface="Roboto Slab"/>
                <a:cs typeface="Roboto Slab"/>
                <a:sym typeface="Roboto Slab"/>
              </a:rPr>
              <a:t>a</a:t>
            </a:r>
            <a:r>
              <a:rPr lang="en" sz="1400" b="1" dirty="0" smtClean="0">
                <a:solidFill>
                  <a:schemeClr val="dk1"/>
                </a:solidFill>
                <a:latin typeface="+mj-lt"/>
                <a:ea typeface="Roboto Slab"/>
                <a:cs typeface="Roboto Slab"/>
                <a:sym typeface="Roboto Slab"/>
              </a:rPr>
              <a:t> </a:t>
            </a:r>
            <a:r>
              <a:rPr lang="en" sz="1400" b="1" dirty="0">
                <a:solidFill>
                  <a:schemeClr val="dk1"/>
                </a:solidFill>
                <a:latin typeface="+mj-lt"/>
                <a:ea typeface="Roboto Slab"/>
                <a:cs typeface="Roboto Slab"/>
                <a:sym typeface="Roboto Slab"/>
              </a:rPr>
              <a:t>family of 4 for $110k</a:t>
            </a:r>
            <a:endParaRPr sz="1400" b="1" dirty="0">
              <a:solidFill>
                <a:schemeClr val="dk1"/>
              </a:solidFill>
              <a:latin typeface="+mj-lt"/>
              <a:ea typeface="Roboto Slab"/>
              <a:cs typeface="Roboto Slab"/>
              <a:sym typeface="Roboto Slab"/>
            </a:endParaRPr>
          </a:p>
          <a:p>
            <a:pPr marL="171450" lvl="0" indent="-171450" rtl="0">
              <a:lnSpc>
                <a:spcPct val="115000"/>
              </a:lnSpc>
              <a:spcBef>
                <a:spcPts val="0"/>
              </a:spcBef>
              <a:spcAft>
                <a:spcPts val="0"/>
              </a:spcAft>
              <a:buFont typeface="Arial" panose="020B0604020202020204" pitchFamily="34" charset="0"/>
              <a:buChar char="•"/>
            </a:pPr>
            <a:r>
              <a:rPr lang="en" sz="1400" b="1" dirty="0" smtClean="0">
                <a:solidFill>
                  <a:schemeClr val="dk1"/>
                </a:solidFill>
                <a:latin typeface="+mj-lt"/>
                <a:ea typeface="Roboto Slab"/>
                <a:cs typeface="Roboto Slab"/>
                <a:sym typeface="Roboto Slab"/>
              </a:rPr>
              <a:t>Received </a:t>
            </a:r>
            <a:r>
              <a:rPr lang="en" sz="1400" b="1" dirty="0">
                <a:solidFill>
                  <a:schemeClr val="dk1"/>
                </a:solidFill>
                <a:latin typeface="+mj-lt"/>
                <a:ea typeface="Roboto Slab"/>
                <a:cs typeface="Roboto Slab"/>
                <a:sym typeface="Roboto Slab"/>
              </a:rPr>
              <a:t>$24,200 in DPA</a:t>
            </a:r>
            <a:endParaRPr sz="1400" b="1" dirty="0">
              <a:solidFill>
                <a:schemeClr val="dk1"/>
              </a:solidFill>
              <a:latin typeface="+mj-lt"/>
              <a:ea typeface="Roboto Slab"/>
              <a:cs typeface="Roboto Slab"/>
              <a:sym typeface="Roboto Slab"/>
            </a:endParaRPr>
          </a:p>
          <a:p>
            <a:pPr marL="171450" lvl="0" indent="-171450" rtl="0">
              <a:lnSpc>
                <a:spcPct val="115000"/>
              </a:lnSpc>
              <a:spcBef>
                <a:spcPts val="0"/>
              </a:spcBef>
              <a:spcAft>
                <a:spcPts val="0"/>
              </a:spcAft>
              <a:buFont typeface="Arial" panose="020B0604020202020204" pitchFamily="34" charset="0"/>
              <a:buChar char="•"/>
            </a:pPr>
            <a:r>
              <a:rPr lang="en" sz="1400" b="1" dirty="0" smtClean="0">
                <a:solidFill>
                  <a:schemeClr val="dk1"/>
                </a:solidFill>
                <a:latin typeface="+mj-lt"/>
                <a:ea typeface="Roboto Slab"/>
                <a:cs typeface="Roboto Slab"/>
                <a:sym typeface="Roboto Slab"/>
              </a:rPr>
              <a:t>Worth </a:t>
            </a:r>
            <a:r>
              <a:rPr lang="en" sz="1400" b="1" dirty="0">
                <a:solidFill>
                  <a:schemeClr val="dk1"/>
                </a:solidFill>
                <a:latin typeface="+mj-lt"/>
                <a:ea typeface="Roboto Slab"/>
                <a:cs typeface="Roboto Slab"/>
                <a:sym typeface="Roboto Slab"/>
              </a:rPr>
              <a:t>$</a:t>
            </a:r>
            <a:r>
              <a:rPr lang="en" sz="1400" b="1" dirty="0" smtClean="0">
                <a:solidFill>
                  <a:schemeClr val="dk1"/>
                </a:solidFill>
                <a:latin typeface="+mj-lt"/>
                <a:ea typeface="Roboto Slab"/>
                <a:cs typeface="Roboto Slab"/>
                <a:sym typeface="Roboto Slab"/>
              </a:rPr>
              <a:t>1</a:t>
            </a:r>
            <a:r>
              <a:rPr lang="en-US" sz="1400" b="1" dirty="0" smtClean="0">
                <a:solidFill>
                  <a:schemeClr val="dk1"/>
                </a:solidFill>
                <a:latin typeface="+mj-lt"/>
                <a:ea typeface="Roboto Slab"/>
                <a:cs typeface="Roboto Slab"/>
                <a:sym typeface="Roboto Slab"/>
              </a:rPr>
              <a:t>86</a:t>
            </a:r>
            <a:r>
              <a:rPr lang="en" sz="1400" b="1" dirty="0" smtClean="0">
                <a:solidFill>
                  <a:schemeClr val="dk1"/>
                </a:solidFill>
                <a:latin typeface="+mj-lt"/>
                <a:ea typeface="Roboto Slab"/>
                <a:cs typeface="Roboto Slab"/>
                <a:sym typeface="Roboto Slab"/>
              </a:rPr>
              <a:t>k today</a:t>
            </a:r>
            <a:endParaRPr sz="1400" b="1" dirty="0">
              <a:solidFill>
                <a:schemeClr val="dk1"/>
              </a:solidFill>
              <a:latin typeface="+mj-lt"/>
              <a:ea typeface="Roboto Slab"/>
              <a:cs typeface="Roboto Slab"/>
              <a:sym typeface="Roboto Slab"/>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2251"/>
          <a:stretch/>
        </p:blipFill>
        <p:spPr>
          <a:xfrm>
            <a:off x="228600" y="2293493"/>
            <a:ext cx="4648197" cy="2441836"/>
          </a:xfrm>
          <a:prstGeom prst="rect">
            <a:avLst/>
          </a:prstGeom>
        </p:spPr>
      </p:pic>
    </p:spTree>
    <p:extLst>
      <p:ext uri="{BB962C8B-B14F-4D97-AF65-F5344CB8AC3E}">
        <p14:creationId xmlns:p14="http://schemas.microsoft.com/office/powerpoint/2010/main" val="2234369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0477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5920" y="133350"/>
            <a:ext cx="2594428"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latin typeface="Candara" panose="020E0502030303020204" pitchFamily="34" charset="0"/>
              </a:rPr>
              <a:t>Key Takeaways </a:t>
            </a:r>
          </a:p>
        </p:txBody>
      </p:sp>
      <p:sp>
        <p:nvSpPr>
          <p:cNvPr id="16" name="TextBox 15"/>
          <p:cNvSpPr txBox="1"/>
          <p:nvPr/>
        </p:nvSpPr>
        <p:spPr>
          <a:xfrm>
            <a:off x="762001" y="602219"/>
            <a:ext cx="6713898" cy="369332"/>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rPr>
              <a:t>Homeownership builds WEALTH and STABILITY</a:t>
            </a:r>
            <a:endParaRPr lang="en-US" sz="1400" dirty="0">
              <a:solidFill>
                <a:srgbClr val="FFC000"/>
              </a:solidFill>
              <a:effectLst>
                <a:outerShdw blurRad="38100" dist="38100" dir="2700000" algn="tl">
                  <a:srgbClr val="000000">
                    <a:alpha val="43137"/>
                  </a:srgbClr>
                </a:outerShdw>
              </a:effectLst>
            </a:endParaRPr>
          </a:p>
        </p:txBody>
      </p:sp>
      <p:grpSp>
        <p:nvGrpSpPr>
          <p:cNvPr id="17" name="Group 16"/>
          <p:cNvGrpSpPr/>
          <p:nvPr/>
        </p:nvGrpSpPr>
        <p:grpSpPr>
          <a:xfrm>
            <a:off x="418168" y="666750"/>
            <a:ext cx="369296" cy="171450"/>
            <a:chOff x="3450264" y="2254104"/>
            <a:chExt cx="369296" cy="171450"/>
          </a:xfrm>
        </p:grpSpPr>
        <p:sp>
          <p:nvSpPr>
            <p:cNvPr id="18" name="Chevron 17"/>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lang="en-US"/>
            </a:p>
          </p:txBody>
        </p:sp>
        <p:sp>
          <p:nvSpPr>
            <p:cNvPr id="19" name="Chevron 18"/>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lang="en-US"/>
            </a:p>
          </p:txBody>
        </p:sp>
      </p:grpSp>
      <p:sp>
        <p:nvSpPr>
          <p:cNvPr id="21" name="TextBox 20"/>
          <p:cNvSpPr txBox="1"/>
          <p:nvPr/>
        </p:nvSpPr>
        <p:spPr>
          <a:xfrm>
            <a:off x="315920" y="1383596"/>
            <a:ext cx="8083433" cy="3093154"/>
          </a:xfrm>
          <a:prstGeom prst="rect">
            <a:avLst/>
          </a:prstGeom>
          <a:noFill/>
        </p:spPr>
        <p:txBody>
          <a:bodyPr wrap="square" rtlCol="0">
            <a:spAutoFit/>
          </a:bodyPr>
          <a:lstStyle/>
          <a:p>
            <a:pPr marL="257175" indent="-257175">
              <a:lnSpc>
                <a:spcPct val="150000"/>
              </a:lnSpc>
              <a:buFont typeface="Arial" panose="020B0604020202020204" pitchFamily="34" charset="0"/>
              <a:buChar char="•"/>
            </a:pPr>
            <a:r>
              <a:rPr lang="en-US" sz="1600" b="1" dirty="0">
                <a:latin typeface="+mj-lt"/>
              </a:rPr>
              <a:t>Enhances family &amp; neighborhood outcomes</a:t>
            </a:r>
          </a:p>
          <a:p>
            <a:pPr marL="600075" lvl="1" indent="-257175">
              <a:lnSpc>
                <a:spcPct val="150000"/>
              </a:lnSpc>
              <a:buFont typeface="Arial" panose="020B0604020202020204" pitchFamily="34" charset="0"/>
              <a:buChar char="•"/>
            </a:pPr>
            <a:r>
              <a:rPr lang="en-US" sz="1600" b="1" dirty="0">
                <a:latin typeface="+mj-lt"/>
              </a:rPr>
              <a:t>Lowers student transience</a:t>
            </a:r>
          </a:p>
          <a:p>
            <a:pPr marL="600075" lvl="1" indent="-257175">
              <a:lnSpc>
                <a:spcPct val="150000"/>
              </a:lnSpc>
              <a:buFont typeface="Arial" panose="020B0604020202020204" pitchFamily="34" charset="0"/>
              <a:buChar char="•"/>
            </a:pPr>
            <a:r>
              <a:rPr lang="en-US" sz="1600" b="1" dirty="0">
                <a:latin typeface="+mj-lt"/>
              </a:rPr>
              <a:t>Increased stake in the neighborhood &amp; community engagement</a:t>
            </a:r>
          </a:p>
          <a:p>
            <a:pPr marL="600075" lvl="1" indent="-257175">
              <a:lnSpc>
                <a:spcPct val="150000"/>
              </a:lnSpc>
              <a:buFont typeface="Arial" panose="020B0604020202020204" pitchFamily="34" charset="0"/>
              <a:buChar char="•"/>
            </a:pPr>
            <a:r>
              <a:rPr lang="en-US" sz="1600" b="1" dirty="0">
                <a:latin typeface="+mj-lt"/>
              </a:rPr>
              <a:t>Greater protection against gentrification</a:t>
            </a:r>
          </a:p>
          <a:p>
            <a:pPr marL="257175" indent="-257175">
              <a:lnSpc>
                <a:spcPct val="150000"/>
              </a:lnSpc>
              <a:buFont typeface="Arial" panose="020B0604020202020204" pitchFamily="34" charset="0"/>
              <a:buChar char="•"/>
            </a:pPr>
            <a:r>
              <a:rPr lang="en-US" sz="1600" b="1" dirty="0">
                <a:latin typeface="+mj-lt"/>
              </a:rPr>
              <a:t>Helps restore lost African American wealth and allow for upward mobility</a:t>
            </a:r>
          </a:p>
          <a:p>
            <a:pPr marL="257175" indent="-257175">
              <a:lnSpc>
                <a:spcPct val="150000"/>
              </a:lnSpc>
              <a:buFont typeface="Arial" panose="020B0604020202020204" pitchFamily="34" charset="0"/>
              <a:buChar char="•"/>
            </a:pPr>
            <a:r>
              <a:rPr lang="en-US" sz="1600" b="1" dirty="0">
                <a:latin typeface="+mj-lt"/>
              </a:rPr>
              <a:t>Importance to Metro Atlanta:</a:t>
            </a:r>
          </a:p>
          <a:p>
            <a:pPr marL="600075" lvl="1" indent="-257175">
              <a:lnSpc>
                <a:spcPct val="150000"/>
              </a:lnSpc>
              <a:buFont typeface="Arial" panose="020B0604020202020204" pitchFamily="34" charset="0"/>
              <a:buChar char="•"/>
            </a:pPr>
            <a:r>
              <a:rPr lang="en-US" sz="1600" b="1" dirty="0">
                <a:latin typeface="+mj-lt"/>
              </a:rPr>
              <a:t>High </a:t>
            </a:r>
            <a:r>
              <a:rPr lang="en-US" sz="1600" b="1" dirty="0" smtClean="0">
                <a:latin typeface="+mj-lt"/>
              </a:rPr>
              <a:t>negative equity, suburban poverty, gentrification, racial </a:t>
            </a:r>
            <a:r>
              <a:rPr lang="en-US" sz="1600" b="1" dirty="0">
                <a:latin typeface="+mj-lt"/>
              </a:rPr>
              <a:t>disparities</a:t>
            </a:r>
          </a:p>
          <a:p>
            <a:pPr marL="600075" lvl="1" indent="-257175">
              <a:lnSpc>
                <a:spcPct val="150000"/>
              </a:lnSpc>
              <a:buFont typeface="Arial" panose="020B0604020202020204" pitchFamily="34" charset="0"/>
              <a:buChar char="•"/>
            </a:pPr>
            <a:r>
              <a:rPr lang="en-US" sz="1600" b="1" dirty="0">
                <a:latin typeface="+mj-lt"/>
              </a:rPr>
              <a:t>#1 in income inequality, 2</a:t>
            </a:r>
            <a:r>
              <a:rPr lang="en-US" sz="1600" b="1" baseline="30000" dirty="0">
                <a:latin typeface="+mj-lt"/>
              </a:rPr>
              <a:t>nd</a:t>
            </a:r>
            <a:r>
              <a:rPr lang="en-US" sz="1600" b="1" dirty="0">
                <a:latin typeface="+mj-lt"/>
              </a:rPr>
              <a:t> to last for upward mobility</a:t>
            </a:r>
          </a:p>
        </p:txBody>
      </p:sp>
      <p:pic>
        <p:nvPicPr>
          <p:cNvPr id="9" name="Picture 8"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19" y="4544634"/>
            <a:ext cx="530566" cy="498353"/>
          </a:xfrm>
          <a:prstGeom prst="rect">
            <a:avLst/>
          </a:prstGeom>
        </p:spPr>
      </p:pic>
    </p:spTree>
    <p:extLst>
      <p:ext uri="{BB962C8B-B14F-4D97-AF65-F5344CB8AC3E}">
        <p14:creationId xmlns:p14="http://schemas.microsoft.com/office/powerpoint/2010/main" val="91643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5" y="4544633"/>
            <a:ext cx="530566" cy="498353"/>
          </a:xfrm>
          <a:prstGeom prst="rect">
            <a:avLst/>
          </a:prstGeom>
        </p:spPr>
      </p:pic>
      <p:sp>
        <p:nvSpPr>
          <p:cNvPr id="12" name="TextBox 11"/>
          <p:cNvSpPr txBox="1"/>
          <p:nvPr/>
        </p:nvSpPr>
        <p:spPr>
          <a:xfrm>
            <a:off x="1180501" y="1276350"/>
            <a:ext cx="6873998" cy="2123658"/>
          </a:xfrm>
          <a:prstGeom prst="rect">
            <a:avLst/>
          </a:prstGeom>
          <a:noFill/>
        </p:spPr>
        <p:txBody>
          <a:bodyPr wrap="none" rtlCol="0">
            <a:spAutoFit/>
          </a:bodyPr>
          <a:lstStyle/>
          <a:p>
            <a:pPr algn="ctr"/>
            <a:r>
              <a:rPr lang="en-US" sz="6600" b="1" dirty="0" err="1" smtClean="0">
                <a:effectLst>
                  <a:outerShdw blurRad="38100" dist="38100" dir="2700000" algn="tl">
                    <a:srgbClr val="000000">
                      <a:alpha val="43137"/>
                    </a:srgbClr>
                  </a:outerShdw>
                </a:effectLst>
                <a:latin typeface="Candara" panose="020E0502030303020204" pitchFamily="34" charset="0"/>
              </a:rPr>
              <a:t>Tene</a:t>
            </a:r>
            <a:r>
              <a:rPr lang="en-US" sz="6600" b="1" dirty="0" smtClean="0">
                <a:effectLst>
                  <a:outerShdw blurRad="38100" dist="38100" dir="2700000" algn="tl">
                    <a:srgbClr val="000000">
                      <a:alpha val="43137"/>
                    </a:srgbClr>
                  </a:outerShdw>
                </a:effectLst>
                <a:latin typeface="Candara" panose="020E0502030303020204" pitchFamily="34" charset="0"/>
              </a:rPr>
              <a:t> Traylor</a:t>
            </a:r>
          </a:p>
          <a:p>
            <a:pPr algn="ctr"/>
            <a:r>
              <a:rPr lang="en-US" sz="6600" b="1" dirty="0" smtClean="0">
                <a:effectLst>
                  <a:outerShdw blurRad="38100" dist="38100" dir="2700000" algn="tl">
                    <a:srgbClr val="000000">
                      <a:alpha val="43137"/>
                    </a:srgbClr>
                  </a:outerShdw>
                </a:effectLst>
                <a:latin typeface="Candara" panose="020E0502030303020204" pitchFamily="34" charset="0"/>
              </a:rPr>
              <a:t>The </a:t>
            </a:r>
            <a:r>
              <a:rPr lang="en-US" sz="6600" b="1" dirty="0" err="1" smtClean="0">
                <a:effectLst>
                  <a:outerShdw blurRad="38100" dist="38100" dir="2700000" algn="tl">
                    <a:srgbClr val="000000">
                      <a:alpha val="43137"/>
                    </a:srgbClr>
                  </a:outerShdw>
                </a:effectLst>
                <a:latin typeface="Candara" panose="020E0502030303020204" pitchFamily="34" charset="0"/>
              </a:rPr>
              <a:t>Kendeda</a:t>
            </a:r>
            <a:r>
              <a:rPr lang="en-US" sz="6600" b="1" dirty="0" smtClean="0">
                <a:effectLst>
                  <a:outerShdw blurRad="38100" dist="38100" dir="2700000" algn="tl">
                    <a:srgbClr val="000000">
                      <a:alpha val="43137"/>
                    </a:srgbClr>
                  </a:outerShdw>
                </a:effectLst>
                <a:latin typeface="Candara" panose="020E0502030303020204" pitchFamily="34" charset="0"/>
              </a:rPr>
              <a:t> Fund</a:t>
            </a:r>
            <a:endParaRPr lang="en-US" sz="66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049475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5" y="4544633"/>
            <a:ext cx="530566" cy="498353"/>
          </a:xfrm>
          <a:prstGeom prst="rect">
            <a:avLst/>
          </a:prstGeom>
        </p:spPr>
      </p:pic>
      <p:sp>
        <p:nvSpPr>
          <p:cNvPr id="12" name="TextBox 11"/>
          <p:cNvSpPr txBox="1"/>
          <p:nvPr/>
        </p:nvSpPr>
        <p:spPr>
          <a:xfrm>
            <a:off x="560194" y="1581150"/>
            <a:ext cx="7944804" cy="1538883"/>
          </a:xfrm>
          <a:prstGeom prst="rect">
            <a:avLst/>
          </a:prstGeom>
          <a:noFill/>
        </p:spPr>
        <p:txBody>
          <a:bodyPr wrap="none" rtlCol="0">
            <a:spAutoFit/>
          </a:bodyPr>
          <a:lstStyle/>
          <a:p>
            <a:pPr algn="ctr"/>
            <a:r>
              <a:rPr lang="en-US" sz="5400" b="1" dirty="0" smtClean="0">
                <a:effectLst>
                  <a:outerShdw blurRad="38100" dist="38100" dir="2700000" algn="tl">
                    <a:srgbClr val="000000">
                      <a:alpha val="43137"/>
                    </a:srgbClr>
                  </a:outerShdw>
                </a:effectLst>
                <a:latin typeface="Candara" panose="020E0502030303020204" pitchFamily="34" charset="0"/>
              </a:rPr>
              <a:t>Lorraine Cochran-Johnson</a:t>
            </a:r>
          </a:p>
          <a:p>
            <a:pPr algn="ctr"/>
            <a:r>
              <a:rPr lang="en-US" sz="4000" b="1" dirty="0" smtClean="0">
                <a:effectLst>
                  <a:outerShdw blurRad="38100" dist="38100" dir="2700000" algn="tl">
                    <a:srgbClr val="000000">
                      <a:alpha val="43137"/>
                    </a:srgbClr>
                  </a:outerShdw>
                </a:effectLst>
                <a:latin typeface="Candara" panose="020E0502030303020204" pitchFamily="34" charset="0"/>
              </a:rPr>
              <a:t>DeKalb County Commission</a:t>
            </a:r>
            <a:endParaRPr lang="en-US" sz="40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496814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92704" y="1187783"/>
            <a:ext cx="369296" cy="171450"/>
            <a:chOff x="3450264" y="2254104"/>
            <a:chExt cx="369296" cy="171450"/>
          </a:xfrm>
        </p:grpSpPr>
        <p:sp>
          <p:nvSpPr>
            <p:cNvPr id="7" name="Chevron 6"/>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sp>
        <p:nvSpPr>
          <p:cNvPr id="10" name="TextBox 9"/>
          <p:cNvSpPr txBox="1"/>
          <p:nvPr/>
        </p:nvSpPr>
        <p:spPr>
          <a:xfrm>
            <a:off x="315919" y="57150"/>
            <a:ext cx="3340979"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Candara" panose="020E0502030303020204" pitchFamily="34" charset="0"/>
              </a:rPr>
              <a:t>ANDP Overview</a:t>
            </a:r>
            <a:endParaRPr lang="en-US" sz="3600" b="1" dirty="0">
              <a:effectLst>
                <a:outerShdw blurRad="38100" dist="38100" dir="2700000" algn="tl">
                  <a:srgbClr val="000000">
                    <a:alpha val="43137"/>
                  </a:srgbClr>
                </a:outerShdw>
              </a:effectLst>
              <a:latin typeface="Candara" panose="020E0502030303020204" pitchFamily="34" charset="0"/>
            </a:endParaRPr>
          </a:p>
        </p:txBody>
      </p:sp>
      <p:sp>
        <p:nvSpPr>
          <p:cNvPr id="12" name="TextBox 11"/>
          <p:cNvSpPr txBox="1"/>
          <p:nvPr/>
        </p:nvSpPr>
        <p:spPr>
          <a:xfrm>
            <a:off x="304801" y="590550"/>
            <a:ext cx="7010399"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Restoring Homeowner Equity &amp; Growing our Scale</a:t>
            </a:r>
            <a:endParaRPr lang="en-US" sz="1400" dirty="0">
              <a:solidFill>
                <a:srgbClr val="FFC000"/>
              </a:solidFill>
              <a:effectLst>
                <a:outerShdw blurRad="38100" dist="38100" dir="2700000" algn="tl">
                  <a:srgbClr val="000000">
                    <a:alpha val="43137"/>
                  </a:srgbClr>
                </a:outerShdw>
              </a:effectLst>
            </a:endParaRPr>
          </a:p>
        </p:txBody>
      </p:sp>
      <p:sp>
        <p:nvSpPr>
          <p:cNvPr id="13" name="TextBox 12"/>
          <p:cNvSpPr txBox="1"/>
          <p:nvPr/>
        </p:nvSpPr>
        <p:spPr>
          <a:xfrm>
            <a:off x="826496" y="2488109"/>
            <a:ext cx="8317504" cy="769441"/>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latin typeface="+mj-lt"/>
              </a:rPr>
              <a:t>THE ANDP LOAN FUND</a:t>
            </a: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CDFI Loan Fund: Capital for affordable housing and community development.</a:t>
            </a:r>
          </a:p>
          <a:p>
            <a:endParaRPr lang="en-US" sz="1400" b="1" dirty="0">
              <a:latin typeface="+mj-lt"/>
            </a:endParaRPr>
          </a:p>
        </p:txBody>
      </p:sp>
      <p:sp>
        <p:nvSpPr>
          <p:cNvPr id="14" name="TextBox 13"/>
          <p:cNvSpPr txBox="1"/>
          <p:nvPr/>
        </p:nvSpPr>
        <p:spPr>
          <a:xfrm>
            <a:off x="817070" y="1123950"/>
            <a:ext cx="7881434" cy="553998"/>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latin typeface="+mj-lt"/>
              </a:rPr>
              <a:t>POLICY, ADVOCACY &amp; COMMUNITY ENGAGEMENT </a:t>
            </a:r>
            <a:endParaRPr lang="en-US"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Convening, leading regional foreclosure response, engaging neighborhood leaders.</a:t>
            </a:r>
          </a:p>
        </p:txBody>
      </p:sp>
      <p:sp>
        <p:nvSpPr>
          <p:cNvPr id="15" name="TextBox 14"/>
          <p:cNvSpPr txBox="1"/>
          <p:nvPr/>
        </p:nvSpPr>
        <p:spPr>
          <a:xfrm>
            <a:off x="817070" y="1788226"/>
            <a:ext cx="7957634" cy="73866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latin typeface="+mj-lt"/>
              </a:rPr>
              <a:t>HOUSING DEVELOPMENT</a:t>
            </a:r>
            <a:endParaRPr lang="en-US" sz="14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Neighborhood stabilization and homeownership through redevelopment/preservation.</a:t>
            </a:r>
          </a:p>
          <a:p>
            <a:endParaRPr lang="en-US" sz="1200" dirty="0">
              <a:effectLst>
                <a:outerShdw blurRad="38100" dist="38100" dir="2700000" algn="tl">
                  <a:srgbClr val="000000">
                    <a:alpha val="43137"/>
                  </a:srgbClr>
                </a:outerShdw>
              </a:effectLst>
              <a:latin typeface="+mj-lt"/>
            </a:endParaRPr>
          </a:p>
        </p:txBody>
      </p:sp>
      <p:grpSp>
        <p:nvGrpSpPr>
          <p:cNvPr id="16" name="Group 15"/>
          <p:cNvGrpSpPr/>
          <p:nvPr/>
        </p:nvGrpSpPr>
        <p:grpSpPr>
          <a:xfrm>
            <a:off x="390936" y="1859325"/>
            <a:ext cx="369296" cy="171450"/>
            <a:chOff x="3450264" y="2254104"/>
            <a:chExt cx="369296" cy="171450"/>
          </a:xfrm>
        </p:grpSpPr>
        <p:sp>
          <p:nvSpPr>
            <p:cNvPr id="17" name="Chevron 16"/>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8" name="Chevron 17"/>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grpSp>
        <p:nvGrpSpPr>
          <p:cNvPr id="19" name="Group 18"/>
          <p:cNvGrpSpPr/>
          <p:nvPr/>
        </p:nvGrpSpPr>
        <p:grpSpPr>
          <a:xfrm>
            <a:off x="389168" y="2580314"/>
            <a:ext cx="369296" cy="171450"/>
            <a:chOff x="3450264" y="2254104"/>
            <a:chExt cx="369296" cy="171450"/>
          </a:xfrm>
        </p:grpSpPr>
        <p:sp>
          <p:nvSpPr>
            <p:cNvPr id="20" name="Chevron 19"/>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1" name="Chevron 20"/>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sp>
        <p:nvSpPr>
          <p:cNvPr id="22" name="TextBox 21"/>
          <p:cNvSpPr txBox="1"/>
          <p:nvPr/>
        </p:nvSpPr>
        <p:spPr>
          <a:xfrm>
            <a:off x="818328" y="3105150"/>
            <a:ext cx="8317504" cy="1415772"/>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latin typeface="+mj-lt"/>
              </a:rPr>
              <a:t>2019 </a:t>
            </a: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Nearly 100 SF homes – Doubling scale in last 3 years</a:t>
            </a: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Two NEW apartment communities (327 units)</a:t>
            </a: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Broke ground on new 147-unit facility (30,50, 80% AMI)</a:t>
            </a: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Deployed $1M in down payment assistance</a:t>
            </a: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ANDP CDFI Loan Fund at $7.25 M</a:t>
            </a:r>
            <a:endParaRPr lang="en-US" sz="1400" b="1" dirty="0">
              <a:latin typeface="+mj-lt"/>
            </a:endParaRPr>
          </a:p>
        </p:txBody>
      </p:sp>
      <p:grpSp>
        <p:nvGrpSpPr>
          <p:cNvPr id="23" name="Group 22"/>
          <p:cNvGrpSpPr/>
          <p:nvPr/>
        </p:nvGrpSpPr>
        <p:grpSpPr>
          <a:xfrm>
            <a:off x="381000" y="3197355"/>
            <a:ext cx="369296" cy="171450"/>
            <a:chOff x="3450264" y="2254104"/>
            <a:chExt cx="369296" cy="171450"/>
          </a:xfrm>
        </p:grpSpPr>
        <p:sp>
          <p:nvSpPr>
            <p:cNvPr id="24" name="Chevron 23"/>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5" name="Chevron 24"/>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pic>
        <p:nvPicPr>
          <p:cNvPr id="26" name="Picture 25" descr="CHARTERED BLACK.eps"/>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6424372" y="3638550"/>
            <a:ext cx="2353990" cy="938303"/>
          </a:xfrm>
          <a:prstGeom prst="rect">
            <a:avLst/>
          </a:prstGeom>
        </p:spPr>
      </p:pic>
    </p:spTree>
    <p:extLst>
      <p:ext uri="{BB962C8B-B14F-4D97-AF65-F5344CB8AC3E}">
        <p14:creationId xmlns:p14="http://schemas.microsoft.com/office/powerpoint/2010/main" val="3542966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5" y="4544633"/>
            <a:ext cx="530566" cy="498353"/>
          </a:xfrm>
          <a:prstGeom prst="rect">
            <a:avLst/>
          </a:prstGeom>
        </p:spPr>
      </p:pic>
      <p:sp>
        <p:nvSpPr>
          <p:cNvPr id="12" name="TextBox 11"/>
          <p:cNvSpPr txBox="1"/>
          <p:nvPr/>
        </p:nvSpPr>
        <p:spPr>
          <a:xfrm>
            <a:off x="838200" y="1200150"/>
            <a:ext cx="7468711" cy="2154436"/>
          </a:xfrm>
          <a:prstGeom prst="rect">
            <a:avLst/>
          </a:prstGeom>
          <a:noFill/>
        </p:spPr>
        <p:txBody>
          <a:bodyPr wrap="none" rtlCol="0">
            <a:spAutoFit/>
          </a:bodyPr>
          <a:lstStyle/>
          <a:p>
            <a:pPr algn="ctr"/>
            <a:r>
              <a:rPr lang="en-US" sz="5400" b="1" dirty="0" smtClean="0">
                <a:effectLst>
                  <a:outerShdw blurRad="38100" dist="38100" dir="2700000" algn="tl">
                    <a:srgbClr val="000000">
                      <a:alpha val="43137"/>
                    </a:srgbClr>
                  </a:outerShdw>
                </a:effectLst>
                <a:latin typeface="Candara" panose="020E0502030303020204" pitchFamily="34" charset="0"/>
              </a:rPr>
              <a:t>Robyn </a:t>
            </a:r>
            <a:r>
              <a:rPr lang="en-US" sz="5400" b="1" dirty="0" err="1" smtClean="0">
                <a:effectLst>
                  <a:outerShdw blurRad="38100" dist="38100" dir="2700000" algn="tl">
                    <a:srgbClr val="000000">
                      <a:alpha val="43137"/>
                    </a:srgbClr>
                  </a:outerShdw>
                </a:effectLst>
                <a:latin typeface="Candara" panose="020E0502030303020204" pitchFamily="34" charset="0"/>
              </a:rPr>
              <a:t>Bussey</a:t>
            </a:r>
            <a:endParaRPr lang="en-US" sz="5400" b="1" dirty="0" smtClean="0">
              <a:effectLst>
                <a:outerShdw blurRad="38100" dist="38100" dir="2700000" algn="tl">
                  <a:srgbClr val="000000">
                    <a:alpha val="43137"/>
                  </a:srgbClr>
                </a:outerShdw>
              </a:effectLst>
              <a:latin typeface="Candara" panose="020E0502030303020204" pitchFamily="34" charset="0"/>
            </a:endParaRPr>
          </a:p>
          <a:p>
            <a:pPr algn="ctr"/>
            <a:r>
              <a:rPr lang="en-US" sz="4000" b="1" dirty="0" smtClean="0">
                <a:effectLst>
                  <a:outerShdw blurRad="38100" dist="38100" dir="2700000" algn="tl">
                    <a:srgbClr val="000000">
                      <a:alpha val="43137"/>
                    </a:srgbClr>
                  </a:outerShdw>
                </a:effectLst>
                <a:latin typeface="Candara" panose="020E0502030303020204" pitchFamily="34" charset="0"/>
              </a:rPr>
              <a:t>Atlanta Regional Collaborative</a:t>
            </a:r>
          </a:p>
          <a:p>
            <a:pPr algn="ctr"/>
            <a:r>
              <a:rPr lang="en-US" sz="4000" b="1" dirty="0" smtClean="0">
                <a:effectLst>
                  <a:outerShdw blurRad="38100" dist="38100" dir="2700000" algn="tl">
                    <a:srgbClr val="000000">
                      <a:alpha val="43137"/>
                    </a:srgbClr>
                  </a:outerShdw>
                </a:effectLst>
                <a:latin typeface="Candara" panose="020E0502030303020204" pitchFamily="34" charset="0"/>
              </a:rPr>
              <a:t>For Health Improvement (ARCHI)</a:t>
            </a:r>
            <a:endParaRPr lang="en-US" sz="40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61203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4A41D38-B22D-F74B-ABC3-0241F07DB9F7}"/>
              </a:ext>
            </a:extLst>
          </p:cNvPr>
          <p:cNvSpPr>
            <a:spLocks noGrp="1"/>
          </p:cNvSpPr>
          <p:nvPr>
            <p:ph type="ctrTitle"/>
          </p:nvPr>
        </p:nvSpPr>
        <p:spPr>
          <a:xfrm>
            <a:off x="643466" y="917490"/>
            <a:ext cx="7831667" cy="1969589"/>
          </a:xfrm>
        </p:spPr>
        <p:txBody>
          <a:bodyPr>
            <a:normAutofit/>
          </a:bodyPr>
          <a:lstStyle/>
          <a:p>
            <a:r>
              <a:rPr lang="en-US" dirty="0" err="1"/>
              <a:t>dekalb</a:t>
            </a:r>
            <a:r>
              <a:rPr lang="en-US" dirty="0"/>
              <a:t> youth prosperity initiative overview data</a:t>
            </a:r>
          </a:p>
        </p:txBody>
      </p:sp>
      <p:sp>
        <p:nvSpPr>
          <p:cNvPr id="7" name="Subtitle 6">
            <a:extLst>
              <a:ext uri="{FF2B5EF4-FFF2-40B4-BE49-F238E27FC236}">
                <a16:creationId xmlns="" xmlns:a16="http://schemas.microsoft.com/office/drawing/2014/main" id="{B7465C2C-5394-7840-BB31-9EAF480955D9}"/>
              </a:ext>
            </a:extLst>
          </p:cNvPr>
          <p:cNvSpPr>
            <a:spLocks noGrp="1"/>
          </p:cNvSpPr>
          <p:nvPr>
            <p:ph type="subTitle" idx="1"/>
          </p:nvPr>
        </p:nvSpPr>
        <p:spPr>
          <a:xfrm>
            <a:off x="643465" y="2887079"/>
            <a:ext cx="7831668" cy="492748"/>
          </a:xfrm>
        </p:spPr>
        <p:txBody>
          <a:bodyPr/>
          <a:lstStyle/>
          <a:p>
            <a:r>
              <a:rPr lang="en-US" dirty="0"/>
              <a:t>October 3, 2019</a:t>
            </a:r>
          </a:p>
        </p:txBody>
      </p:sp>
    </p:spTree>
    <p:extLst>
      <p:ext uri="{BB962C8B-B14F-4D97-AF65-F5344CB8AC3E}">
        <p14:creationId xmlns:p14="http://schemas.microsoft.com/office/powerpoint/2010/main" val="4142947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0DE4158-C24E-204C-91ED-E168B3C35875}"/>
              </a:ext>
            </a:extLst>
          </p:cNvPr>
          <p:cNvPicPr>
            <a:picLocks noChangeAspect="1"/>
          </p:cNvPicPr>
          <p:nvPr/>
        </p:nvPicPr>
        <p:blipFill>
          <a:blip r:embed="rId2"/>
          <a:stretch>
            <a:fillRect/>
          </a:stretch>
        </p:blipFill>
        <p:spPr>
          <a:xfrm>
            <a:off x="3132437" y="0"/>
            <a:ext cx="5041557" cy="5143500"/>
          </a:xfrm>
          <a:prstGeom prst="rect">
            <a:avLst/>
          </a:prstGeom>
        </p:spPr>
      </p:pic>
      <p:pic>
        <p:nvPicPr>
          <p:cNvPr id="4" name="Picture 3">
            <a:extLst>
              <a:ext uri="{FF2B5EF4-FFF2-40B4-BE49-F238E27FC236}">
                <a16:creationId xmlns="" xmlns:a16="http://schemas.microsoft.com/office/drawing/2014/main" id="{3D26F0B7-CC23-AF4A-801F-B424BB9A85B0}"/>
              </a:ext>
            </a:extLst>
          </p:cNvPr>
          <p:cNvPicPr>
            <a:picLocks noChangeAspect="1"/>
          </p:cNvPicPr>
          <p:nvPr/>
        </p:nvPicPr>
        <p:blipFill>
          <a:blip r:embed="rId3"/>
          <a:stretch>
            <a:fillRect/>
          </a:stretch>
        </p:blipFill>
        <p:spPr>
          <a:xfrm>
            <a:off x="1" y="2416509"/>
            <a:ext cx="2789537" cy="2726991"/>
          </a:xfrm>
          <a:prstGeom prst="rect">
            <a:avLst/>
          </a:prstGeom>
        </p:spPr>
      </p:pic>
    </p:spTree>
    <p:extLst>
      <p:ext uri="{BB962C8B-B14F-4D97-AF65-F5344CB8AC3E}">
        <p14:creationId xmlns:p14="http://schemas.microsoft.com/office/powerpoint/2010/main" val="4272779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75BBB4D-665F-6543-9E6E-B7E1E0AE7D03}"/>
              </a:ext>
            </a:extLst>
          </p:cNvPr>
          <p:cNvPicPr>
            <a:picLocks noChangeAspect="1"/>
          </p:cNvPicPr>
          <p:nvPr/>
        </p:nvPicPr>
        <p:blipFill>
          <a:blip r:embed="rId2"/>
          <a:stretch>
            <a:fillRect/>
          </a:stretch>
        </p:blipFill>
        <p:spPr>
          <a:xfrm>
            <a:off x="3070826" y="0"/>
            <a:ext cx="5041214" cy="5143500"/>
          </a:xfrm>
          <a:prstGeom prst="rect">
            <a:avLst/>
          </a:prstGeom>
        </p:spPr>
      </p:pic>
      <p:pic>
        <p:nvPicPr>
          <p:cNvPr id="3" name="Picture 2">
            <a:extLst>
              <a:ext uri="{FF2B5EF4-FFF2-40B4-BE49-F238E27FC236}">
                <a16:creationId xmlns="" xmlns:a16="http://schemas.microsoft.com/office/drawing/2014/main" id="{813D13D4-F0FA-2344-9F08-4FBD804B2B5A}"/>
              </a:ext>
            </a:extLst>
          </p:cNvPr>
          <p:cNvPicPr>
            <a:picLocks noChangeAspect="1"/>
          </p:cNvPicPr>
          <p:nvPr/>
        </p:nvPicPr>
        <p:blipFill>
          <a:blip r:embed="rId3"/>
          <a:stretch>
            <a:fillRect/>
          </a:stretch>
        </p:blipFill>
        <p:spPr>
          <a:xfrm>
            <a:off x="75707" y="2280517"/>
            <a:ext cx="2834310" cy="2771465"/>
          </a:xfrm>
          <a:prstGeom prst="rect">
            <a:avLst/>
          </a:prstGeom>
        </p:spPr>
      </p:pic>
    </p:spTree>
    <p:extLst>
      <p:ext uri="{BB962C8B-B14F-4D97-AF65-F5344CB8AC3E}">
        <p14:creationId xmlns:p14="http://schemas.microsoft.com/office/powerpoint/2010/main" val="1561792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BBAB382-372F-0C4D-A760-CC7136B3A26D}"/>
              </a:ext>
            </a:extLst>
          </p:cNvPr>
          <p:cNvPicPr>
            <a:picLocks noChangeAspect="1"/>
          </p:cNvPicPr>
          <p:nvPr/>
        </p:nvPicPr>
        <p:blipFill>
          <a:blip r:embed="rId2"/>
          <a:stretch>
            <a:fillRect/>
          </a:stretch>
        </p:blipFill>
        <p:spPr>
          <a:xfrm>
            <a:off x="3616413" y="0"/>
            <a:ext cx="4492709" cy="5143500"/>
          </a:xfrm>
          <a:prstGeom prst="rect">
            <a:avLst/>
          </a:prstGeom>
        </p:spPr>
      </p:pic>
      <p:pic>
        <p:nvPicPr>
          <p:cNvPr id="3" name="Picture 2">
            <a:extLst>
              <a:ext uri="{FF2B5EF4-FFF2-40B4-BE49-F238E27FC236}">
                <a16:creationId xmlns="" xmlns:a16="http://schemas.microsoft.com/office/drawing/2014/main" id="{8864CBB7-7320-4645-B289-0E327798F947}"/>
              </a:ext>
            </a:extLst>
          </p:cNvPr>
          <p:cNvPicPr>
            <a:picLocks noChangeAspect="1"/>
          </p:cNvPicPr>
          <p:nvPr/>
        </p:nvPicPr>
        <p:blipFill>
          <a:blip r:embed="rId3"/>
          <a:stretch>
            <a:fillRect/>
          </a:stretch>
        </p:blipFill>
        <p:spPr>
          <a:xfrm>
            <a:off x="80576" y="2319196"/>
            <a:ext cx="2922116" cy="2824304"/>
          </a:xfrm>
          <a:prstGeom prst="rect">
            <a:avLst/>
          </a:prstGeom>
        </p:spPr>
      </p:pic>
    </p:spTree>
    <p:extLst>
      <p:ext uri="{BB962C8B-B14F-4D97-AF65-F5344CB8AC3E}">
        <p14:creationId xmlns:p14="http://schemas.microsoft.com/office/powerpoint/2010/main" val="1182156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B3FCC0E-C5B1-3948-B0B5-78280CFA4D46}"/>
              </a:ext>
            </a:extLst>
          </p:cNvPr>
          <p:cNvPicPr>
            <a:picLocks noChangeAspect="1"/>
          </p:cNvPicPr>
          <p:nvPr/>
        </p:nvPicPr>
        <p:blipFill>
          <a:blip r:embed="rId2"/>
          <a:stretch>
            <a:fillRect/>
          </a:stretch>
        </p:blipFill>
        <p:spPr>
          <a:xfrm>
            <a:off x="3408517" y="0"/>
            <a:ext cx="4765478" cy="5143500"/>
          </a:xfrm>
          <a:prstGeom prst="rect">
            <a:avLst/>
          </a:prstGeom>
        </p:spPr>
      </p:pic>
      <p:pic>
        <p:nvPicPr>
          <p:cNvPr id="5" name="Picture 4">
            <a:extLst>
              <a:ext uri="{FF2B5EF4-FFF2-40B4-BE49-F238E27FC236}">
                <a16:creationId xmlns="" xmlns:a16="http://schemas.microsoft.com/office/drawing/2014/main" id="{3B1666BC-2774-1C4A-B9B7-7E44D9846E89}"/>
              </a:ext>
            </a:extLst>
          </p:cNvPr>
          <p:cNvPicPr>
            <a:picLocks noChangeAspect="1"/>
          </p:cNvPicPr>
          <p:nvPr/>
        </p:nvPicPr>
        <p:blipFill>
          <a:blip r:embed="rId3"/>
          <a:stretch>
            <a:fillRect/>
          </a:stretch>
        </p:blipFill>
        <p:spPr>
          <a:xfrm>
            <a:off x="0" y="2502148"/>
            <a:ext cx="2548581" cy="2576222"/>
          </a:xfrm>
          <a:prstGeom prst="rect">
            <a:avLst/>
          </a:prstGeom>
        </p:spPr>
      </p:pic>
    </p:spTree>
    <p:extLst>
      <p:ext uri="{BB962C8B-B14F-4D97-AF65-F5344CB8AC3E}">
        <p14:creationId xmlns:p14="http://schemas.microsoft.com/office/powerpoint/2010/main" val="156629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5" y="4544633"/>
            <a:ext cx="530566" cy="498353"/>
          </a:xfrm>
          <a:prstGeom prst="rect">
            <a:avLst/>
          </a:prstGeom>
        </p:spPr>
      </p:pic>
      <p:sp>
        <p:nvSpPr>
          <p:cNvPr id="12" name="TextBox 11"/>
          <p:cNvSpPr txBox="1"/>
          <p:nvPr/>
        </p:nvSpPr>
        <p:spPr>
          <a:xfrm>
            <a:off x="1676400" y="742950"/>
            <a:ext cx="5769528" cy="3385542"/>
          </a:xfrm>
          <a:prstGeom prst="rect">
            <a:avLst/>
          </a:prstGeom>
          <a:noFill/>
        </p:spPr>
        <p:txBody>
          <a:bodyPr wrap="none" rtlCol="0">
            <a:spAutoFit/>
          </a:bodyPr>
          <a:lstStyle/>
          <a:p>
            <a:pPr algn="ctr"/>
            <a:r>
              <a:rPr lang="en-US" sz="5400" b="1" dirty="0" smtClean="0">
                <a:effectLst>
                  <a:outerShdw blurRad="38100" dist="38100" dir="2700000" algn="tl">
                    <a:srgbClr val="000000">
                      <a:alpha val="43137"/>
                    </a:srgbClr>
                  </a:outerShdw>
                </a:effectLst>
                <a:latin typeface="Candara" panose="020E0502030303020204" pitchFamily="34" charset="0"/>
              </a:rPr>
              <a:t>Jeffrey Hicks</a:t>
            </a:r>
          </a:p>
          <a:p>
            <a:pPr algn="ctr"/>
            <a:r>
              <a:rPr lang="en-US" sz="4000" b="1" dirty="0" smtClean="0">
                <a:effectLst>
                  <a:outerShdw blurRad="38100" dist="38100" dir="2700000" algn="tl">
                    <a:srgbClr val="000000">
                      <a:alpha val="43137"/>
                    </a:srgbClr>
                  </a:outerShdw>
                </a:effectLst>
                <a:latin typeface="Candara" panose="020E0502030303020204" pitchFamily="34" charset="0"/>
              </a:rPr>
              <a:t>Empire Board of </a:t>
            </a:r>
            <a:r>
              <a:rPr lang="en-US" sz="4000" b="1" dirty="0" err="1" smtClean="0">
                <a:effectLst>
                  <a:outerShdw blurRad="38100" dist="38100" dir="2700000" algn="tl">
                    <a:srgbClr val="000000">
                      <a:alpha val="43137"/>
                    </a:srgbClr>
                  </a:outerShdw>
                </a:effectLst>
                <a:latin typeface="Candara" panose="020E0502030303020204" pitchFamily="34" charset="0"/>
              </a:rPr>
              <a:t>Realtists</a:t>
            </a:r>
            <a:endParaRPr lang="en-US" sz="4000" b="1" dirty="0" smtClean="0">
              <a:effectLst>
                <a:outerShdw blurRad="38100" dist="38100" dir="2700000" algn="tl">
                  <a:srgbClr val="000000">
                    <a:alpha val="43137"/>
                  </a:srgbClr>
                </a:outerShdw>
              </a:effectLst>
              <a:latin typeface="Candara" panose="020E0502030303020204" pitchFamily="34" charset="0"/>
            </a:endParaRPr>
          </a:p>
          <a:p>
            <a:pPr algn="ctr"/>
            <a:r>
              <a:rPr lang="en-US" sz="4000" b="1" dirty="0" smtClean="0">
                <a:effectLst>
                  <a:outerShdw blurRad="38100" dist="38100" dir="2700000" algn="tl">
                    <a:srgbClr val="000000">
                      <a:alpha val="43137"/>
                    </a:srgbClr>
                  </a:outerShdw>
                </a:effectLst>
                <a:latin typeface="Candara" panose="020E0502030303020204" pitchFamily="34" charset="0"/>
              </a:rPr>
              <a:t>and</a:t>
            </a:r>
          </a:p>
          <a:p>
            <a:pPr algn="ctr"/>
            <a:r>
              <a:rPr lang="en-US" sz="4000" b="1" dirty="0" smtClean="0">
                <a:effectLst>
                  <a:outerShdw blurRad="38100" dist="38100" dir="2700000" algn="tl">
                    <a:srgbClr val="000000">
                      <a:alpha val="43137"/>
                    </a:srgbClr>
                  </a:outerShdw>
                </a:effectLst>
                <a:latin typeface="Candara" panose="020E0502030303020204" pitchFamily="34" charset="0"/>
              </a:rPr>
              <a:t>National Association of </a:t>
            </a:r>
          </a:p>
          <a:p>
            <a:pPr algn="ctr"/>
            <a:r>
              <a:rPr lang="en-US" sz="4000" b="1" dirty="0" smtClean="0">
                <a:effectLst>
                  <a:outerShdw blurRad="38100" dist="38100" dir="2700000" algn="tl">
                    <a:srgbClr val="000000">
                      <a:alpha val="43137"/>
                    </a:srgbClr>
                  </a:outerShdw>
                </a:effectLst>
                <a:latin typeface="Candara" panose="020E0502030303020204" pitchFamily="34" charset="0"/>
              </a:rPr>
              <a:t>Real Estate Brokers</a:t>
            </a:r>
            <a:endParaRPr lang="en-US" sz="40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4017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5" y="4544633"/>
            <a:ext cx="530566" cy="498353"/>
          </a:xfrm>
          <a:prstGeom prst="rect">
            <a:avLst/>
          </a:prstGeom>
        </p:spPr>
      </p:pic>
      <p:sp>
        <p:nvSpPr>
          <p:cNvPr id="12" name="TextBox 11"/>
          <p:cNvSpPr txBox="1"/>
          <p:nvPr/>
        </p:nvSpPr>
        <p:spPr>
          <a:xfrm>
            <a:off x="1651724" y="1200150"/>
            <a:ext cx="5841664" cy="2154436"/>
          </a:xfrm>
          <a:prstGeom prst="rect">
            <a:avLst/>
          </a:prstGeom>
          <a:noFill/>
        </p:spPr>
        <p:txBody>
          <a:bodyPr wrap="none" rtlCol="0">
            <a:spAutoFit/>
          </a:bodyPr>
          <a:lstStyle/>
          <a:p>
            <a:pPr algn="ctr"/>
            <a:r>
              <a:rPr lang="en-US" sz="5400" b="1" dirty="0" smtClean="0">
                <a:effectLst>
                  <a:outerShdw blurRad="38100" dist="38100" dir="2700000" algn="tl">
                    <a:srgbClr val="000000">
                      <a:alpha val="43137"/>
                    </a:srgbClr>
                  </a:outerShdw>
                </a:effectLst>
                <a:latin typeface="Candara" panose="020E0502030303020204" pitchFamily="34" charset="0"/>
              </a:rPr>
              <a:t>Jay Perlmutter</a:t>
            </a:r>
          </a:p>
          <a:p>
            <a:pPr algn="ctr"/>
            <a:r>
              <a:rPr lang="en-US" sz="4000" b="1" dirty="0" smtClean="0">
                <a:effectLst>
                  <a:outerShdw blurRad="38100" dist="38100" dir="2700000" algn="tl">
                    <a:srgbClr val="000000">
                      <a:alpha val="43137"/>
                    </a:srgbClr>
                  </a:outerShdw>
                </a:effectLst>
                <a:latin typeface="Candara" panose="020E0502030303020204" pitchFamily="34" charset="0"/>
              </a:rPr>
              <a:t>Atlanta Neighborhood</a:t>
            </a:r>
          </a:p>
          <a:p>
            <a:pPr algn="ctr"/>
            <a:r>
              <a:rPr lang="en-US" sz="4000" b="1" dirty="0" smtClean="0">
                <a:effectLst>
                  <a:outerShdw blurRad="38100" dist="38100" dir="2700000" algn="tl">
                    <a:srgbClr val="000000">
                      <a:alpha val="43137"/>
                    </a:srgbClr>
                  </a:outerShdw>
                </a:effectLst>
                <a:latin typeface="Candara" panose="020E0502030303020204" pitchFamily="34" charset="0"/>
              </a:rPr>
              <a:t>Development Partnership</a:t>
            </a:r>
            <a:endParaRPr lang="en-US" sz="40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467860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5" y="4544633"/>
            <a:ext cx="530566" cy="498353"/>
          </a:xfrm>
          <a:prstGeom prst="rect">
            <a:avLst/>
          </a:prstGeom>
        </p:spPr>
      </p:pic>
      <p:sp>
        <p:nvSpPr>
          <p:cNvPr id="12" name="TextBox 11"/>
          <p:cNvSpPr txBox="1"/>
          <p:nvPr/>
        </p:nvSpPr>
        <p:spPr>
          <a:xfrm>
            <a:off x="315919" y="57150"/>
            <a:ext cx="3102131"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Candara" panose="020E0502030303020204" pitchFamily="34" charset="0"/>
              </a:rPr>
              <a:t>DeKalb County</a:t>
            </a:r>
            <a:endParaRPr lang="en-US" sz="3600" b="1" dirty="0">
              <a:effectLst>
                <a:outerShdw blurRad="38100" dist="38100" dir="2700000" algn="tl">
                  <a:srgbClr val="000000">
                    <a:alpha val="43137"/>
                  </a:srgbClr>
                </a:outerShdw>
              </a:effectLst>
              <a:latin typeface="Candara" panose="020E0502030303020204" pitchFamily="34" charset="0"/>
            </a:endParaRPr>
          </a:p>
        </p:txBody>
      </p:sp>
      <p:sp>
        <p:nvSpPr>
          <p:cNvPr id="14" name="TextBox 13"/>
          <p:cNvSpPr txBox="1"/>
          <p:nvPr/>
        </p:nvSpPr>
        <p:spPr>
          <a:xfrm>
            <a:off x="381000" y="819150"/>
            <a:ext cx="7881434" cy="4047262"/>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Population: 756,558 (4</a:t>
            </a:r>
            <a:r>
              <a:rPr lang="en-US" sz="1400" b="1" baseline="30000" dirty="0" smtClean="0">
                <a:effectLst>
                  <a:outerShdw blurRad="38100" dist="38100" dir="2700000" algn="tl">
                    <a:srgbClr val="000000">
                      <a:alpha val="43137"/>
                    </a:srgbClr>
                  </a:outerShdw>
                </a:effectLst>
                <a:latin typeface="+mj-lt"/>
              </a:rPr>
              <a:t>th</a:t>
            </a:r>
            <a:r>
              <a:rPr lang="en-US" sz="1400" b="1" dirty="0" smtClean="0">
                <a:effectLst>
                  <a:outerShdw blurRad="38100" dist="38100" dir="2700000" algn="tl">
                    <a:srgbClr val="000000">
                      <a:alpha val="43137"/>
                    </a:srgbClr>
                  </a:outerShdw>
                </a:effectLst>
                <a:latin typeface="+mj-lt"/>
              </a:rPr>
              <a:t> most populated in GA)</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54.9% African American</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314,302 Housing Units, 54% Homeowner Occupied</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Median value of owner occupied homes: $176,000</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Median monthly owner cost w/mortgage: $1,477</a:t>
            </a:r>
            <a:br>
              <a:rPr lang="en-US" sz="1400" b="1" dirty="0" smtClean="0">
                <a:effectLst>
                  <a:outerShdw blurRad="38100" dist="38100" dir="2700000" algn="tl">
                    <a:srgbClr val="000000">
                      <a:alpha val="43137"/>
                    </a:srgbClr>
                  </a:outerShdw>
                </a:effectLst>
                <a:latin typeface="+mj-lt"/>
              </a:rPr>
            </a:br>
            <a:endParaRPr lang="en-US" sz="7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Median monthly gross rent: $1,062</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Households with broadband subscription: 81%</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Median Household Income (2017): $55,876</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Per Capita Income (2017): $32,110</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Persons in Poverty: 15.3%</a:t>
            </a:r>
            <a:br>
              <a:rPr lang="en-US" sz="1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Unemployment Rate: 3.6% (July 2019)</a:t>
            </a:r>
            <a:br>
              <a:rPr lang="en-US" sz="1400" b="1" dirty="0" smtClean="0">
                <a:effectLst>
                  <a:outerShdw blurRad="38100" dist="38100" dir="2700000" algn="tl">
                    <a:srgbClr val="000000">
                      <a:alpha val="43137"/>
                    </a:srgbClr>
                  </a:outerShdw>
                </a:effectLst>
                <a:latin typeface="+mj-lt"/>
              </a:rPr>
            </a:br>
            <a:endParaRPr lang="en-US" sz="1400" b="1" dirty="0" smtClean="0">
              <a:effectLst>
                <a:outerShdw blurRad="38100" dist="38100" dir="2700000" algn="tl">
                  <a:srgbClr val="000000">
                    <a:alpha val="43137"/>
                  </a:srgbClr>
                </a:outerShdw>
              </a:effectLst>
              <a:latin typeface="+mj-lt"/>
            </a:endParaRPr>
          </a:p>
          <a:p>
            <a:r>
              <a:rPr lang="en-US" sz="1400" b="1" dirty="0" smtClean="0">
                <a:effectLst>
                  <a:outerShdw blurRad="38100" dist="38100" dir="2700000" algn="tl">
                    <a:srgbClr val="000000">
                      <a:alpha val="43137"/>
                    </a:srgbClr>
                  </a:outerShdw>
                </a:effectLst>
                <a:latin typeface="+mj-lt"/>
              </a:rPr>
              <a:t>(U.S. Census data)</a:t>
            </a:r>
          </a:p>
          <a:p>
            <a:pPr marL="285750" indent="-285750">
              <a:buFont typeface="Arial" panose="020B0604020202020204" pitchFamily="34" charset="0"/>
              <a:buChar char="•"/>
            </a:pPr>
            <a:endParaRPr lang="en-US" sz="1400" b="1" dirty="0" smtClean="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2368" t="3432" r="2811" b="5608"/>
          <a:stretch/>
        </p:blipFill>
        <p:spPr>
          <a:xfrm>
            <a:off x="5334000" y="653276"/>
            <a:ext cx="3505200" cy="3440289"/>
          </a:xfrm>
          <a:prstGeom prst="rect">
            <a:avLst/>
          </a:prstGeom>
        </p:spPr>
      </p:pic>
    </p:spTree>
    <p:extLst>
      <p:ext uri="{BB962C8B-B14F-4D97-AF65-F5344CB8AC3E}">
        <p14:creationId xmlns:p14="http://schemas.microsoft.com/office/powerpoint/2010/main" val="35420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0477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5919" y="133350"/>
            <a:ext cx="6353919"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latin typeface="Candara" panose="020E0502030303020204" pitchFamily="34" charset="0"/>
              </a:rPr>
              <a:t>Loss of Wealth &amp; Equity in South DeKalb</a:t>
            </a:r>
            <a:endParaRPr lang="en-US" sz="28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20" name="TextBox 19"/>
          <p:cNvSpPr txBox="1"/>
          <p:nvPr/>
        </p:nvSpPr>
        <p:spPr>
          <a:xfrm>
            <a:off x="762000" y="602218"/>
            <a:ext cx="6553199"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Primary Targets: 15 South DeKalb Zip Codes</a:t>
            </a:r>
            <a:endParaRPr lang="en-US" sz="1400" dirty="0">
              <a:solidFill>
                <a:srgbClr val="FFC000"/>
              </a:solidFill>
              <a:effectLst>
                <a:outerShdw blurRad="38100" dist="38100" dir="2700000" algn="tl">
                  <a:srgbClr val="000000">
                    <a:alpha val="43137"/>
                  </a:srgbClr>
                </a:outerShdw>
              </a:effectLst>
            </a:endParaRPr>
          </a:p>
        </p:txBody>
      </p:sp>
      <p:grpSp>
        <p:nvGrpSpPr>
          <p:cNvPr id="21" name="Group 20"/>
          <p:cNvGrpSpPr/>
          <p:nvPr/>
        </p:nvGrpSpPr>
        <p:grpSpPr>
          <a:xfrm>
            <a:off x="418168" y="666750"/>
            <a:ext cx="369296" cy="171450"/>
            <a:chOff x="3450264" y="2254104"/>
            <a:chExt cx="369296" cy="171450"/>
          </a:xfrm>
        </p:grpSpPr>
        <p:sp>
          <p:nvSpPr>
            <p:cNvPr id="22" name="Chevron 21"/>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3" name="Chevron 22"/>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8684" y="1200150"/>
            <a:ext cx="3013029" cy="388167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3186739"/>
              </p:ext>
            </p:extLst>
          </p:nvPr>
        </p:nvGraphicFramePr>
        <p:xfrm>
          <a:off x="315919" y="1352550"/>
          <a:ext cx="5288745" cy="2881313"/>
        </p:xfrm>
        <a:graphic>
          <a:graphicData uri="http://schemas.openxmlformats.org/drawingml/2006/table">
            <a:tbl>
              <a:tblPr firstRow="1" bandRow="1">
                <a:tableStyleId>{5C22544A-7EE6-4342-B048-85BDC9FD1C3A}</a:tableStyleId>
              </a:tblPr>
              <a:tblGrid>
                <a:gridCol w="1057749"/>
                <a:gridCol w="1057749"/>
                <a:gridCol w="1057749"/>
                <a:gridCol w="1057749"/>
                <a:gridCol w="1057749"/>
              </a:tblGrid>
              <a:tr h="366713">
                <a:tc>
                  <a:txBody>
                    <a:bodyPr/>
                    <a:lstStyle/>
                    <a:p>
                      <a:r>
                        <a:rPr lang="en-US" dirty="0" smtClean="0"/>
                        <a:t>Q4</a:t>
                      </a:r>
                      <a:r>
                        <a:rPr lang="en-US" baseline="0" dirty="0" smtClean="0"/>
                        <a:t> 2017</a:t>
                      </a:r>
                      <a:endParaRPr lang="en-US" dirty="0" smtClean="0"/>
                    </a:p>
                  </a:txBody>
                  <a:tcPr/>
                </a:tc>
                <a:tc>
                  <a:txBody>
                    <a:bodyPr/>
                    <a:lstStyle/>
                    <a:p>
                      <a:r>
                        <a:rPr lang="en-US" dirty="0" smtClean="0"/>
                        <a:t>South DeKalb</a:t>
                      </a:r>
                      <a:endParaRPr lang="en-US" dirty="0"/>
                    </a:p>
                  </a:txBody>
                  <a:tcPr/>
                </a:tc>
                <a:tc>
                  <a:txBody>
                    <a:bodyPr/>
                    <a:lstStyle/>
                    <a:p>
                      <a:r>
                        <a:rPr lang="en-US" dirty="0" smtClean="0"/>
                        <a:t>North </a:t>
                      </a:r>
                    </a:p>
                    <a:p>
                      <a:r>
                        <a:rPr lang="en-US" dirty="0" smtClean="0"/>
                        <a:t>DeKalb</a:t>
                      </a:r>
                      <a:endParaRPr lang="en-US" dirty="0"/>
                    </a:p>
                  </a:txBody>
                  <a:tcPr/>
                </a:tc>
                <a:tc>
                  <a:txBody>
                    <a:bodyPr/>
                    <a:lstStyle/>
                    <a:p>
                      <a:endParaRPr lang="en-US" dirty="0" smtClean="0"/>
                    </a:p>
                    <a:p>
                      <a:r>
                        <a:rPr lang="en-US" dirty="0" smtClean="0"/>
                        <a:t>Georgia</a:t>
                      </a:r>
                      <a:endParaRPr lang="en-US" dirty="0"/>
                    </a:p>
                  </a:txBody>
                  <a:tcPr/>
                </a:tc>
                <a:tc>
                  <a:txBody>
                    <a:bodyPr/>
                    <a:lstStyle/>
                    <a:p>
                      <a:endParaRPr lang="en-US" dirty="0" smtClean="0"/>
                    </a:p>
                    <a:p>
                      <a:r>
                        <a:rPr lang="en-US" dirty="0" smtClean="0"/>
                        <a:t>US</a:t>
                      </a:r>
                      <a:endParaRPr lang="en-US" dirty="0"/>
                    </a:p>
                  </a:txBody>
                  <a:tcPr/>
                </a:tc>
              </a:tr>
              <a:tr h="366713">
                <a:tc>
                  <a:txBody>
                    <a:bodyPr/>
                    <a:lstStyle/>
                    <a:p>
                      <a:r>
                        <a:rPr lang="en-US" sz="1600" dirty="0" smtClean="0"/>
                        <a:t>Negative Equity</a:t>
                      </a:r>
                      <a:endParaRPr lang="en-US" sz="1600" dirty="0"/>
                    </a:p>
                  </a:txBody>
                  <a:tcPr/>
                </a:tc>
                <a:tc>
                  <a:txBody>
                    <a:bodyPr/>
                    <a:lstStyle/>
                    <a:p>
                      <a:endParaRPr lang="en-US" sz="1600" dirty="0" smtClean="0"/>
                    </a:p>
                    <a:p>
                      <a:r>
                        <a:rPr lang="en-US" sz="1600" dirty="0" smtClean="0"/>
                        <a:t>17.3%</a:t>
                      </a:r>
                      <a:endParaRPr lang="en-US" sz="1600" dirty="0"/>
                    </a:p>
                  </a:txBody>
                  <a:tcPr/>
                </a:tc>
                <a:tc>
                  <a:txBody>
                    <a:bodyPr/>
                    <a:lstStyle/>
                    <a:p>
                      <a:endParaRPr lang="en-US" sz="1600" dirty="0" smtClean="0"/>
                    </a:p>
                    <a:p>
                      <a:r>
                        <a:rPr lang="en-US" sz="1600" dirty="0" smtClean="0"/>
                        <a:t>5.9%</a:t>
                      </a:r>
                      <a:endParaRPr lang="en-US" sz="1600" dirty="0"/>
                    </a:p>
                  </a:txBody>
                  <a:tcPr/>
                </a:tc>
                <a:tc>
                  <a:txBody>
                    <a:bodyPr/>
                    <a:lstStyle/>
                    <a:p>
                      <a:endParaRPr lang="en-US" sz="1600" dirty="0" smtClean="0"/>
                    </a:p>
                    <a:p>
                      <a:r>
                        <a:rPr lang="en-US" sz="1600" dirty="0" smtClean="0"/>
                        <a:t>11.9%</a:t>
                      </a:r>
                      <a:endParaRPr lang="en-US" sz="1600" dirty="0"/>
                    </a:p>
                  </a:txBody>
                  <a:tcPr/>
                </a:tc>
                <a:tc>
                  <a:txBody>
                    <a:bodyPr/>
                    <a:lstStyle/>
                    <a:p>
                      <a:endParaRPr lang="en-US" sz="1600" dirty="0" smtClean="0"/>
                    </a:p>
                    <a:p>
                      <a:r>
                        <a:rPr lang="en-US" sz="1600" dirty="0" smtClean="0"/>
                        <a:t>9.1%</a:t>
                      </a:r>
                      <a:endParaRPr lang="en-US" sz="1600" dirty="0"/>
                    </a:p>
                  </a:txBody>
                  <a:tcPr/>
                </a:tc>
              </a:tr>
              <a:tr h="366713">
                <a:tc>
                  <a:txBody>
                    <a:bodyPr/>
                    <a:lstStyle/>
                    <a:p>
                      <a:r>
                        <a:rPr lang="en-US" sz="1600" dirty="0" smtClean="0"/>
                        <a:t>Home</a:t>
                      </a:r>
                      <a:r>
                        <a:rPr lang="en-US" sz="1600" baseline="0" dirty="0" smtClean="0"/>
                        <a:t> Equity Lost</a:t>
                      </a:r>
                      <a:endParaRPr lang="en-US" sz="1600" dirty="0"/>
                    </a:p>
                  </a:txBody>
                  <a:tcPr/>
                </a:tc>
                <a:tc>
                  <a:txBody>
                    <a:bodyPr/>
                    <a:lstStyle/>
                    <a:p>
                      <a:endParaRPr lang="en-US" sz="1600" dirty="0" smtClean="0"/>
                    </a:p>
                    <a:p>
                      <a:r>
                        <a:rPr lang="en-US" sz="1600" dirty="0" smtClean="0"/>
                        <a:t>$1.04</a:t>
                      </a:r>
                    </a:p>
                    <a:p>
                      <a:r>
                        <a:rPr lang="en-US" sz="1600" dirty="0" smtClean="0"/>
                        <a:t>Billion</a:t>
                      </a:r>
                      <a:endParaRPr lang="en-US" sz="1600" dirty="0"/>
                    </a:p>
                  </a:txBody>
                  <a:tcPr/>
                </a:tc>
                <a:tc>
                  <a:txBody>
                    <a:bodyPr/>
                    <a:lstStyle/>
                    <a:p>
                      <a:endParaRPr lang="en-US" sz="1600" dirty="0" smtClean="0"/>
                    </a:p>
                    <a:p>
                      <a:r>
                        <a:rPr lang="en-US" sz="1600" dirty="0" smtClean="0"/>
                        <a:t>$0.5</a:t>
                      </a:r>
                      <a:r>
                        <a:rPr lang="en-US" sz="1600" baseline="0" dirty="0" smtClean="0"/>
                        <a:t> B</a:t>
                      </a:r>
                      <a:endParaRPr lang="en-US" sz="1600" dirty="0"/>
                    </a:p>
                  </a:txBody>
                  <a:tcPr/>
                </a:tc>
                <a:tc>
                  <a:txBody>
                    <a:bodyPr/>
                    <a:lstStyle/>
                    <a:p>
                      <a:endParaRPr lang="en-US" sz="1600" dirty="0" smtClean="0"/>
                    </a:p>
                    <a:p>
                      <a:r>
                        <a:rPr lang="en-US" sz="1600" dirty="0" smtClean="0"/>
                        <a:t>$13 B</a:t>
                      </a:r>
                      <a:endParaRPr lang="en-US" sz="1600" dirty="0"/>
                    </a:p>
                  </a:txBody>
                  <a:tcPr/>
                </a:tc>
                <a:tc>
                  <a:txBody>
                    <a:bodyPr/>
                    <a:lstStyle/>
                    <a:p>
                      <a:endParaRPr lang="en-US" sz="1600" dirty="0" smtClean="0"/>
                    </a:p>
                    <a:p>
                      <a:r>
                        <a:rPr lang="en-US" sz="1600" dirty="0" smtClean="0"/>
                        <a:t>$416 B</a:t>
                      </a:r>
                      <a:endParaRPr lang="en-US" sz="1600" dirty="0"/>
                    </a:p>
                  </a:txBody>
                  <a:tcPr/>
                </a:tc>
              </a:tr>
              <a:tr h="472440">
                <a:tc>
                  <a:txBody>
                    <a:bodyPr/>
                    <a:lstStyle/>
                    <a:p>
                      <a:r>
                        <a:rPr lang="en-US" sz="1600" dirty="0" smtClean="0"/>
                        <a:t>% AA</a:t>
                      </a:r>
                      <a:endParaRPr lang="en-US" sz="1600" dirty="0"/>
                    </a:p>
                  </a:txBody>
                  <a:tcPr/>
                </a:tc>
                <a:tc>
                  <a:txBody>
                    <a:bodyPr/>
                    <a:lstStyle/>
                    <a:p>
                      <a:r>
                        <a:rPr lang="en-US" sz="1600" dirty="0" smtClean="0"/>
                        <a:t>82%</a:t>
                      </a:r>
                      <a:endParaRPr lang="en-US" sz="1600" dirty="0"/>
                    </a:p>
                  </a:txBody>
                  <a:tcPr/>
                </a:tc>
                <a:tc>
                  <a:txBody>
                    <a:bodyPr/>
                    <a:lstStyle/>
                    <a:p>
                      <a:r>
                        <a:rPr lang="en-US" sz="1600" dirty="0" smtClean="0"/>
                        <a:t>17%</a:t>
                      </a:r>
                      <a:endParaRPr lang="en-US" sz="1600" dirty="0"/>
                    </a:p>
                  </a:txBody>
                  <a:tcPr/>
                </a:tc>
                <a:tc>
                  <a:txBody>
                    <a:bodyPr/>
                    <a:lstStyle/>
                    <a:p>
                      <a:r>
                        <a:rPr lang="en-US" sz="1600" dirty="0" smtClean="0"/>
                        <a:t>31%</a:t>
                      </a:r>
                      <a:endParaRPr lang="en-US" sz="1600" dirty="0"/>
                    </a:p>
                  </a:txBody>
                  <a:tcPr/>
                </a:tc>
                <a:tc>
                  <a:txBody>
                    <a:bodyPr/>
                    <a:lstStyle/>
                    <a:p>
                      <a:r>
                        <a:rPr lang="en-US" sz="1600" dirty="0" smtClean="0"/>
                        <a:t>13%</a:t>
                      </a:r>
                      <a:endParaRPr lang="en-US" sz="1600" dirty="0"/>
                    </a:p>
                  </a:txBody>
                  <a:tcPr/>
                </a:tc>
              </a:tr>
              <a:tr h="366713">
                <a:tc>
                  <a:txBody>
                    <a:bodyPr/>
                    <a:lstStyle/>
                    <a:p>
                      <a:r>
                        <a:rPr lang="en-US" sz="1600" dirty="0" smtClean="0"/>
                        <a:t>% White</a:t>
                      </a:r>
                      <a:endParaRPr lang="en-US" sz="1600" dirty="0"/>
                    </a:p>
                  </a:txBody>
                  <a:tcPr/>
                </a:tc>
                <a:tc>
                  <a:txBody>
                    <a:bodyPr/>
                    <a:lstStyle/>
                    <a:p>
                      <a:r>
                        <a:rPr lang="en-US" sz="1600" dirty="0" smtClean="0"/>
                        <a:t>10%</a:t>
                      </a:r>
                      <a:endParaRPr lang="en-US" sz="1600" dirty="0"/>
                    </a:p>
                  </a:txBody>
                  <a:tcPr/>
                </a:tc>
                <a:tc>
                  <a:txBody>
                    <a:bodyPr/>
                    <a:lstStyle/>
                    <a:p>
                      <a:r>
                        <a:rPr lang="en-US" sz="1600" dirty="0" smtClean="0"/>
                        <a:t>67%</a:t>
                      </a:r>
                      <a:endParaRPr lang="en-US" sz="1600" dirty="0"/>
                    </a:p>
                  </a:txBody>
                  <a:tcPr/>
                </a:tc>
                <a:tc>
                  <a:txBody>
                    <a:bodyPr/>
                    <a:lstStyle/>
                    <a:p>
                      <a:r>
                        <a:rPr lang="en-US" sz="1600" dirty="0" smtClean="0"/>
                        <a:t>59%</a:t>
                      </a:r>
                      <a:endParaRPr lang="en-US" sz="1600" dirty="0"/>
                    </a:p>
                  </a:txBody>
                  <a:tcPr/>
                </a:tc>
                <a:tc>
                  <a:txBody>
                    <a:bodyPr/>
                    <a:lstStyle/>
                    <a:p>
                      <a:r>
                        <a:rPr lang="en-US" sz="1600" dirty="0" smtClean="0"/>
                        <a:t>76%</a:t>
                      </a:r>
                      <a:endParaRPr lang="en-US" sz="1600" dirty="0"/>
                    </a:p>
                  </a:txBody>
                  <a:tcPr/>
                </a:tc>
              </a:tr>
            </a:tbl>
          </a:graphicData>
        </a:graphic>
      </p:graphicFrame>
    </p:spTree>
    <p:extLst>
      <p:ext uri="{BB962C8B-B14F-4D97-AF65-F5344CB8AC3E}">
        <p14:creationId xmlns:p14="http://schemas.microsoft.com/office/powerpoint/2010/main" val="3894585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0477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5919" y="133350"/>
            <a:ext cx="6353919"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latin typeface="Candara" panose="020E0502030303020204" pitchFamily="34" charset="0"/>
              </a:rPr>
              <a:t>Loss of Wealth &amp; Equity in South DeKalb</a:t>
            </a:r>
            <a:endParaRPr lang="en-US" sz="28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20" name="TextBox 19"/>
          <p:cNvSpPr txBox="1"/>
          <p:nvPr/>
        </p:nvSpPr>
        <p:spPr>
          <a:xfrm>
            <a:off x="762000" y="602218"/>
            <a:ext cx="6553199"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Primary Targets: 15 South DeKalb Zip Codes</a:t>
            </a:r>
            <a:endParaRPr lang="en-US" sz="1400" dirty="0">
              <a:solidFill>
                <a:srgbClr val="FFC000"/>
              </a:solidFill>
              <a:effectLst>
                <a:outerShdw blurRad="38100" dist="38100" dir="2700000" algn="tl">
                  <a:srgbClr val="000000">
                    <a:alpha val="43137"/>
                  </a:srgbClr>
                </a:outerShdw>
              </a:effectLst>
            </a:endParaRPr>
          </a:p>
        </p:txBody>
      </p:sp>
      <p:grpSp>
        <p:nvGrpSpPr>
          <p:cNvPr id="21" name="Group 20"/>
          <p:cNvGrpSpPr/>
          <p:nvPr/>
        </p:nvGrpSpPr>
        <p:grpSpPr>
          <a:xfrm>
            <a:off x="418168" y="666750"/>
            <a:ext cx="369296" cy="171450"/>
            <a:chOff x="3450264" y="2254104"/>
            <a:chExt cx="369296" cy="171450"/>
          </a:xfrm>
        </p:grpSpPr>
        <p:sp>
          <p:nvSpPr>
            <p:cNvPr id="22" name="Chevron 21"/>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3" name="Chevron 22"/>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sp>
        <p:nvSpPr>
          <p:cNvPr id="25" name="TextBox 24"/>
          <p:cNvSpPr txBox="1"/>
          <p:nvPr/>
        </p:nvSpPr>
        <p:spPr>
          <a:xfrm>
            <a:off x="418168" y="1181100"/>
            <a:ext cx="5257800" cy="2585323"/>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latin typeface="+mj-lt"/>
              </a:rPr>
              <a:t>18,000 homes lost to foreclosure in South DeKalb</a:t>
            </a:r>
            <a:br>
              <a:rPr lang="en-US" sz="1400" b="1" dirty="0" smtClean="0">
                <a:latin typeface="+mj-lt"/>
              </a:rPr>
            </a:br>
            <a:endParaRPr lang="en-US" sz="1000" b="1" dirty="0" smtClean="0">
              <a:latin typeface="+mj-lt"/>
            </a:endParaRPr>
          </a:p>
          <a:p>
            <a:pPr marL="285750" indent="-285750">
              <a:buFont typeface="Arial" panose="020B0604020202020204" pitchFamily="34" charset="0"/>
              <a:buChar char="•"/>
            </a:pPr>
            <a:r>
              <a:rPr lang="en-US" sz="1400" b="1" dirty="0" smtClean="0">
                <a:latin typeface="+mj-lt"/>
              </a:rPr>
              <a:t>Over 17% of homeowners are still underwater in South DeKalb, compared to 8% national average.</a:t>
            </a:r>
            <a:br>
              <a:rPr lang="en-US" sz="1400" b="1" dirty="0" smtClean="0">
                <a:latin typeface="+mj-lt"/>
              </a:rPr>
            </a:br>
            <a:endParaRPr lang="en-US" sz="1000" b="1" dirty="0" smtClean="0">
              <a:latin typeface="+mj-lt"/>
            </a:endParaRPr>
          </a:p>
          <a:p>
            <a:pPr marL="285750" indent="-285750">
              <a:buFont typeface="Arial" panose="020B0604020202020204" pitchFamily="34" charset="0"/>
              <a:buChar char="•"/>
            </a:pPr>
            <a:r>
              <a:rPr lang="en-US" sz="1400" b="1" dirty="0" smtClean="0">
                <a:latin typeface="+mj-lt"/>
              </a:rPr>
              <a:t>Areas with significant wealth-stripping during foreclosure</a:t>
            </a:r>
            <a:r>
              <a:rPr lang="en-US" sz="1600" dirty="0">
                <a:latin typeface="+mj-lt"/>
              </a:rPr>
              <a:t> </a:t>
            </a:r>
            <a:r>
              <a:rPr lang="en-US" sz="1400" dirty="0" smtClean="0">
                <a:latin typeface="+mj-lt"/>
              </a:rPr>
              <a:t>(</a:t>
            </a:r>
            <a:r>
              <a:rPr lang="en-US" sz="1400" i="1" dirty="0" smtClean="0">
                <a:latin typeface="+mj-lt"/>
              </a:rPr>
              <a:t>Before foreclosure crisis, 92% of African American net worth was tied to homeownership</a:t>
            </a:r>
            <a:r>
              <a:rPr lang="en-US" sz="1400" dirty="0" smtClean="0">
                <a:latin typeface="+mj-lt"/>
              </a:rPr>
              <a:t>)</a:t>
            </a:r>
            <a:br>
              <a:rPr lang="en-US" sz="1400" dirty="0" smtClean="0">
                <a:latin typeface="+mj-lt"/>
              </a:rPr>
            </a:br>
            <a:endParaRPr lang="en-US" sz="1400" dirty="0" smtClean="0">
              <a:latin typeface="+mj-lt"/>
            </a:endParaRPr>
          </a:p>
          <a:p>
            <a:pPr marL="285750" indent="-285750">
              <a:buFont typeface="Arial" panose="020B0604020202020204" pitchFamily="34" charset="0"/>
              <a:buChar char="•"/>
            </a:pPr>
            <a:r>
              <a:rPr lang="en-US" sz="1400" b="1" dirty="0"/>
              <a:t>Multiple City of Atlanta, placed-based initiatives. NONE in the suburbs – where Brookings identifies 88% of region’s poverty</a:t>
            </a:r>
            <a:endParaRPr lang="en-US" sz="1400" b="1" dirty="0" smtClean="0">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8684" y="1200150"/>
            <a:ext cx="3013029" cy="3881677"/>
          </a:xfrm>
          <a:prstGeom prst="rect">
            <a:avLst/>
          </a:prstGeom>
        </p:spPr>
      </p:pic>
    </p:spTree>
    <p:extLst>
      <p:ext uri="{BB962C8B-B14F-4D97-AF65-F5344CB8AC3E}">
        <p14:creationId xmlns:p14="http://schemas.microsoft.com/office/powerpoint/2010/main" val="116878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334000" y="256391"/>
            <a:ext cx="3276600" cy="4616648"/>
          </a:xfrm>
          <a:prstGeom prst="rect">
            <a:avLst/>
          </a:prstGeom>
          <a:noFill/>
        </p:spPr>
        <p:txBody>
          <a:bodyPr wrap="square" rtlCol="0">
            <a:spAutoFit/>
          </a:bodyPr>
          <a:lstStyle/>
          <a:p>
            <a:r>
              <a:rPr lang="en-US" sz="1400" b="1" dirty="0" smtClean="0">
                <a:solidFill>
                  <a:schemeClr val="accent1"/>
                </a:solidFill>
                <a:latin typeface="Candara" panose="020E0502030303020204" pitchFamily="34" charset="0"/>
              </a:rPr>
              <a:t>PARTNERS</a:t>
            </a:r>
          </a:p>
          <a:p>
            <a:r>
              <a:rPr lang="en-US" sz="1400" b="1" dirty="0" smtClean="0">
                <a:solidFill>
                  <a:schemeClr val="accent1"/>
                </a:solidFill>
                <a:latin typeface="Candara" panose="020E0502030303020204" pitchFamily="34" charset="0"/>
              </a:rPr>
              <a:t>60+ Member Advisory Board</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DeKalb County Government</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DeKalb Municipalities</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Health Sector</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Economic Development</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Housing Nonprofits</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Veterans Orgs</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Education/Academia</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Real Estate/Mortgage Professionals</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Resident Leaders</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CHODOs/Developers/Builders</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HUD</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Faith-Based Community</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Sustainability/Green </a:t>
            </a:r>
            <a:endParaRPr lang="en-US" sz="1400" b="1" dirty="0">
              <a:solidFill>
                <a:schemeClr val="accent1"/>
              </a:solidFill>
              <a:latin typeface="Candara" panose="020E0502030303020204" pitchFamily="34" charset="0"/>
            </a:endParaRP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Funders</a:t>
            </a:r>
          </a:p>
          <a:p>
            <a:r>
              <a:rPr lang="en-US" sz="1400" b="1" dirty="0" smtClean="0">
                <a:solidFill>
                  <a:schemeClr val="accent1"/>
                </a:solidFill>
                <a:latin typeface="Candara" panose="020E0502030303020204" pitchFamily="34" charset="0"/>
              </a:rPr>
              <a:t>RESOURCES</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$20m ANDP commitment</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The </a:t>
            </a:r>
            <a:r>
              <a:rPr lang="en-US" sz="1400" b="1" dirty="0" err="1" smtClean="0">
                <a:solidFill>
                  <a:schemeClr val="accent1"/>
                </a:solidFill>
                <a:latin typeface="Candara" panose="020E0502030303020204" pitchFamily="34" charset="0"/>
              </a:rPr>
              <a:t>Kendeda</a:t>
            </a:r>
            <a:r>
              <a:rPr lang="en-US" sz="1400" b="1" dirty="0" smtClean="0">
                <a:solidFill>
                  <a:schemeClr val="accent1"/>
                </a:solidFill>
                <a:latin typeface="Candara" panose="020E0502030303020204" pitchFamily="34" charset="0"/>
              </a:rPr>
              <a:t> Fund</a:t>
            </a:r>
          </a:p>
          <a:p>
            <a:pPr marL="285750" indent="-285750">
              <a:buFont typeface="Arial" panose="020B0604020202020204" pitchFamily="34" charset="0"/>
              <a:buChar char="•"/>
            </a:pPr>
            <a:r>
              <a:rPr lang="en-US" sz="1400" b="1" dirty="0" smtClean="0">
                <a:solidFill>
                  <a:schemeClr val="accent1"/>
                </a:solidFill>
                <a:latin typeface="Candara" panose="020E0502030303020204" pitchFamily="34" charset="0"/>
              </a:rPr>
              <a:t>Kaiser Permanente</a:t>
            </a:r>
          </a:p>
          <a:p>
            <a:pPr marL="742950" lvl="1" indent="-285750">
              <a:buFont typeface="Arial" panose="020B0604020202020204" pitchFamily="34" charset="0"/>
              <a:buChar char="•"/>
            </a:pPr>
            <a:endParaRPr lang="en-US" sz="1400" b="1" dirty="0">
              <a:solidFill>
                <a:schemeClr val="accent1"/>
              </a:solidFill>
              <a:latin typeface="Candara" panose="020E0502030303020204" pitchFamily="34" charset="0"/>
            </a:endParaRPr>
          </a:p>
        </p:txBody>
      </p:sp>
      <p:graphicFrame>
        <p:nvGraphicFramePr>
          <p:cNvPr id="2" name="Diagram 1"/>
          <p:cNvGraphicFramePr/>
          <p:nvPr>
            <p:extLst>
              <p:ext uri="{D42A27DB-BD31-4B8C-83A1-F6EECF244321}">
                <p14:modId xmlns:p14="http://schemas.microsoft.com/office/powerpoint/2010/main" val="2610053392"/>
              </p:ext>
            </p:extLst>
          </p:nvPr>
        </p:nvGraphicFramePr>
        <p:xfrm>
          <a:off x="-304800" y="2095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030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9144000" cy="9715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5919" y="133350"/>
            <a:ext cx="4641014"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latin typeface="Candara" panose="020E0502030303020204" pitchFamily="34" charset="0"/>
              </a:rPr>
              <a:t>ANDP HOME SOUTH DEKALB</a:t>
            </a:r>
            <a:endParaRPr lang="en-US" sz="2800" b="1" dirty="0">
              <a:effectLst>
                <a:outerShdw blurRad="38100" dist="38100" dir="2700000" algn="tl">
                  <a:srgbClr val="000000">
                    <a:alpha val="43137"/>
                  </a:srgbClr>
                </a:outerShdw>
              </a:effectLst>
              <a:latin typeface="Candara" panose="020E0502030303020204" pitchFamily="34" charset="0"/>
            </a:endParaRPr>
          </a:p>
        </p:txBody>
      </p:sp>
      <p:sp>
        <p:nvSpPr>
          <p:cNvPr id="12" name="TextBox 11"/>
          <p:cNvSpPr txBox="1"/>
          <p:nvPr/>
        </p:nvSpPr>
        <p:spPr>
          <a:xfrm>
            <a:off x="762000" y="602218"/>
            <a:ext cx="6553199"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$20 Million Investment Plan</a:t>
            </a:r>
            <a:endParaRPr lang="en-US" sz="1400" dirty="0">
              <a:solidFill>
                <a:srgbClr val="FFC000"/>
              </a:solidFill>
              <a:effectLst>
                <a:outerShdw blurRad="38100" dist="38100" dir="2700000" algn="tl">
                  <a:srgbClr val="000000">
                    <a:alpha val="43137"/>
                  </a:srgbClr>
                </a:outerShdw>
              </a:effectLst>
            </a:endParaRPr>
          </a:p>
        </p:txBody>
      </p:sp>
      <p:sp>
        <p:nvSpPr>
          <p:cNvPr id="14" name="TextBox 13"/>
          <p:cNvSpPr txBox="1"/>
          <p:nvPr/>
        </p:nvSpPr>
        <p:spPr>
          <a:xfrm>
            <a:off x="333035" y="1104900"/>
            <a:ext cx="5000965" cy="3754874"/>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100 new/renovated single-family affordable homes</a:t>
            </a:r>
          </a:p>
          <a:p>
            <a:pPr marL="285750" indent="-285750">
              <a:buFont typeface="Arial" panose="020B0604020202020204" pitchFamily="34" charset="0"/>
              <a:buChar char="•"/>
            </a:pP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rPr>
              <a:t>Utilize </a:t>
            </a:r>
            <a:r>
              <a:rPr lang="en-US" sz="1400" b="1" dirty="0">
                <a:effectLst>
                  <a:outerShdw blurRad="38100" dist="38100" dir="2700000" algn="tl">
                    <a:srgbClr val="000000">
                      <a:alpha val="43137"/>
                    </a:srgbClr>
                  </a:outerShdw>
                </a:effectLst>
              </a:rPr>
              <a:t>green, healthy rehab </a:t>
            </a:r>
            <a:r>
              <a:rPr lang="en-US" sz="1400" b="1" dirty="0" smtClean="0">
                <a:effectLst>
                  <a:outerShdw blurRad="38100" dist="38100" dir="2700000" algn="tl">
                    <a:srgbClr val="000000">
                      <a:alpha val="43137"/>
                    </a:srgbClr>
                  </a:outerShdw>
                </a:effectLst>
              </a:rPr>
              <a:t>standards</a:t>
            </a: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endParaRPr lang="en-US" sz="14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Increase ANDP capital to affordable housing developers</a:t>
            </a: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endParaRPr lang="en-US" sz="14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Lift homeownership levels with increased awareness of down payment assistance</a:t>
            </a:r>
          </a:p>
          <a:p>
            <a:pPr marL="285750" indent="-285750">
              <a:buFont typeface="Arial" panose="020B0604020202020204" pitchFamily="34" charset="0"/>
              <a:buChar char="•"/>
            </a:pP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Partner to improve health &amp; economic equity outcomes</a:t>
            </a:r>
          </a:p>
          <a:p>
            <a:endParaRPr lang="en-US" sz="1400" b="1" dirty="0" smtClean="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Engage resident leaders to strengthen neighborhoods. </a:t>
            </a:r>
            <a:br>
              <a:rPr lang="en-US" sz="1400" b="1" dirty="0" smtClean="0">
                <a:effectLst>
                  <a:outerShdw blurRad="38100" dist="38100" dir="2700000" algn="tl">
                    <a:srgbClr val="000000">
                      <a:alpha val="43137"/>
                    </a:srgbClr>
                  </a:outerShdw>
                </a:effectLst>
                <a:latin typeface="+mj-lt"/>
              </a:rPr>
            </a:b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endParaRPr lang="en-US" sz="1400" dirty="0" smtClean="0">
              <a:effectLst>
                <a:outerShdw blurRad="38100" dist="38100" dir="2700000" algn="tl">
                  <a:srgbClr val="000000">
                    <a:alpha val="43137"/>
                  </a:srgbClr>
                </a:outerShdw>
              </a:effectLst>
              <a:latin typeface="+mj-lt"/>
            </a:endParaRPr>
          </a:p>
        </p:txBody>
      </p:sp>
      <p:grpSp>
        <p:nvGrpSpPr>
          <p:cNvPr id="27" name="Group 26"/>
          <p:cNvGrpSpPr/>
          <p:nvPr/>
        </p:nvGrpSpPr>
        <p:grpSpPr>
          <a:xfrm>
            <a:off x="418168" y="666750"/>
            <a:ext cx="369296" cy="171450"/>
            <a:chOff x="3450264" y="2254104"/>
            <a:chExt cx="369296" cy="171450"/>
          </a:xfrm>
        </p:grpSpPr>
        <p:sp>
          <p:nvSpPr>
            <p:cNvPr id="28" name="Chevron 27"/>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9" name="Chevron 28"/>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pic>
        <p:nvPicPr>
          <p:cNvPr id="30" name="Picture 29"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4" y="4544632"/>
            <a:ext cx="530566" cy="498353"/>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984" t="16767" r="12176" b="2395"/>
          <a:stretch/>
        </p:blipFill>
        <p:spPr>
          <a:xfrm>
            <a:off x="5410200" y="1573768"/>
            <a:ext cx="3302001" cy="2228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4610816" y="2647950"/>
            <a:ext cx="5408766" cy="276999"/>
          </a:xfrm>
          <a:prstGeom prst="rect">
            <a:avLst/>
          </a:prstGeom>
          <a:noFill/>
        </p:spPr>
        <p:txBody>
          <a:bodyPr wrap="square" rtlCol="0">
            <a:spAutoFit/>
          </a:bodyPr>
          <a:lstStyle/>
          <a:p>
            <a:endParaRPr lang="en-US" sz="1200" b="1" dirty="0" smtClean="0">
              <a:latin typeface="+mj-lt"/>
            </a:endParaRPr>
          </a:p>
        </p:txBody>
      </p:sp>
    </p:spTree>
    <p:extLst>
      <p:ext uri="{BB962C8B-B14F-4D97-AF65-F5344CB8AC3E}">
        <p14:creationId xmlns:p14="http://schemas.microsoft.com/office/powerpoint/2010/main" val="461982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9144000" cy="9715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5919" y="133350"/>
            <a:ext cx="4641014"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latin typeface="Candara" panose="020E0502030303020204" pitchFamily="34" charset="0"/>
              </a:rPr>
              <a:t>ANDP HOME SOUTH DEKALB</a:t>
            </a:r>
            <a:endParaRPr lang="en-US" sz="2800" b="1" dirty="0">
              <a:effectLst>
                <a:outerShdw blurRad="38100" dist="38100" dir="2700000" algn="tl">
                  <a:srgbClr val="000000">
                    <a:alpha val="43137"/>
                  </a:srgbClr>
                </a:outerShdw>
              </a:effectLst>
              <a:latin typeface="Candara" panose="020E0502030303020204" pitchFamily="34" charset="0"/>
            </a:endParaRPr>
          </a:p>
        </p:txBody>
      </p:sp>
      <p:sp>
        <p:nvSpPr>
          <p:cNvPr id="12" name="TextBox 11"/>
          <p:cNvSpPr txBox="1"/>
          <p:nvPr/>
        </p:nvSpPr>
        <p:spPr>
          <a:xfrm>
            <a:off x="762000" y="602218"/>
            <a:ext cx="6553199"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$20 Million Investment Plan</a:t>
            </a:r>
            <a:endParaRPr lang="en-US" sz="1400" dirty="0">
              <a:solidFill>
                <a:srgbClr val="FFC000"/>
              </a:solidFill>
              <a:effectLst>
                <a:outerShdw blurRad="38100" dist="38100" dir="2700000" algn="tl">
                  <a:srgbClr val="000000">
                    <a:alpha val="43137"/>
                  </a:srgbClr>
                </a:outerShdw>
              </a:effectLst>
            </a:endParaRPr>
          </a:p>
        </p:txBody>
      </p:sp>
      <p:sp>
        <p:nvSpPr>
          <p:cNvPr id="14" name="TextBox 13"/>
          <p:cNvSpPr txBox="1"/>
          <p:nvPr/>
        </p:nvSpPr>
        <p:spPr>
          <a:xfrm>
            <a:off x="333035" y="1104900"/>
            <a:ext cx="5381965" cy="3323987"/>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mj-lt"/>
              </a:rPr>
              <a:t>Demonstrate </a:t>
            </a:r>
            <a:r>
              <a:rPr lang="en-US" sz="1400" b="1" dirty="0">
                <a:effectLst>
                  <a:outerShdw blurRad="38100" dist="38100" dir="2700000" algn="tl">
                    <a:srgbClr val="000000">
                      <a:alpha val="43137"/>
                    </a:srgbClr>
                  </a:outerShdw>
                </a:effectLst>
                <a:latin typeface="+mj-lt"/>
              </a:rPr>
              <a:t>impacts of scaled housing investment with broad family and community outcomes outside of central city</a:t>
            </a:r>
            <a:br>
              <a:rPr lang="en-US" sz="1400" b="1" dirty="0">
                <a:effectLst>
                  <a:outerShdw blurRad="38100" dist="38100" dir="2700000" algn="tl">
                    <a:srgbClr val="000000">
                      <a:alpha val="43137"/>
                    </a:srgbClr>
                  </a:outerShdw>
                </a:effectLst>
                <a:latin typeface="+mj-lt"/>
              </a:rPr>
            </a:b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latin typeface="+mj-lt"/>
              </a:rPr>
              <a:t>Restore lost homeownership: South DeKalb lost 18,000 homeowners from 2008 to 2015</a:t>
            </a:r>
            <a:br>
              <a:rPr lang="en-US" sz="1400" b="1" dirty="0">
                <a:effectLst>
                  <a:outerShdw blurRad="38100" dist="38100" dir="2700000" algn="tl">
                    <a:srgbClr val="000000">
                      <a:alpha val="43137"/>
                    </a:srgbClr>
                  </a:outerShdw>
                </a:effectLst>
                <a:latin typeface="+mj-lt"/>
              </a:rPr>
            </a:b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latin typeface="+mj-lt"/>
              </a:rPr>
              <a:t>Provide access to accessible, affordable, healthy and green housing choices</a:t>
            </a:r>
            <a:br>
              <a:rPr lang="en-US" sz="1400" b="1" dirty="0">
                <a:effectLst>
                  <a:outerShdw blurRad="38100" dist="38100" dir="2700000" algn="tl">
                    <a:srgbClr val="000000">
                      <a:alpha val="43137"/>
                    </a:srgbClr>
                  </a:outerShdw>
                </a:effectLst>
                <a:latin typeface="+mj-lt"/>
              </a:rPr>
            </a:b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latin typeface="+mj-lt"/>
              </a:rPr>
              <a:t>Leverage partnership with DeKalb County blight removal, SPLOST, beautification and other investments</a:t>
            </a:r>
            <a:br>
              <a:rPr lang="en-US" sz="1400" b="1" dirty="0">
                <a:effectLst>
                  <a:outerShdw blurRad="38100" dist="38100" dir="2700000" algn="tl">
                    <a:srgbClr val="000000">
                      <a:alpha val="43137"/>
                    </a:srgbClr>
                  </a:outerShdw>
                </a:effectLst>
                <a:latin typeface="+mj-lt"/>
              </a:rPr>
            </a:br>
            <a:endParaRPr lang="en-US" sz="1400" b="1" dirty="0">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latin typeface="+mj-lt"/>
              </a:rPr>
              <a:t>Stabilize neighborhoods and decrease student turnover </a:t>
            </a:r>
          </a:p>
          <a:p>
            <a:pPr marL="285750" indent="-285750">
              <a:buFont typeface="Arial" panose="020B0604020202020204" pitchFamily="34" charset="0"/>
              <a:buChar char="•"/>
            </a:pPr>
            <a:endParaRPr lang="en-US" sz="1400" dirty="0" smtClean="0">
              <a:effectLst>
                <a:outerShdw blurRad="38100" dist="38100" dir="2700000" algn="tl">
                  <a:srgbClr val="000000">
                    <a:alpha val="43137"/>
                  </a:srgbClr>
                </a:outerShdw>
              </a:effectLst>
              <a:latin typeface="+mj-lt"/>
            </a:endParaRPr>
          </a:p>
        </p:txBody>
      </p:sp>
      <p:grpSp>
        <p:nvGrpSpPr>
          <p:cNvPr id="27" name="Group 26"/>
          <p:cNvGrpSpPr/>
          <p:nvPr/>
        </p:nvGrpSpPr>
        <p:grpSpPr>
          <a:xfrm>
            <a:off x="418168" y="666750"/>
            <a:ext cx="369296" cy="171450"/>
            <a:chOff x="3450264" y="2254104"/>
            <a:chExt cx="369296" cy="171450"/>
          </a:xfrm>
        </p:grpSpPr>
        <p:sp>
          <p:nvSpPr>
            <p:cNvPr id="28" name="Chevron 27"/>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9" name="Chevron 28"/>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pic>
        <p:nvPicPr>
          <p:cNvPr id="30" name="Picture 29" descr="andp-hous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4" y="4544632"/>
            <a:ext cx="530566" cy="498353"/>
          </a:xfrm>
          <a:prstGeom prst="rect">
            <a:avLst/>
          </a:prstGeom>
        </p:spPr>
      </p:pic>
      <p:sp>
        <p:nvSpPr>
          <p:cNvPr id="11" name="TextBox 10"/>
          <p:cNvSpPr txBox="1"/>
          <p:nvPr/>
        </p:nvSpPr>
        <p:spPr>
          <a:xfrm>
            <a:off x="4610816" y="2647950"/>
            <a:ext cx="5408766" cy="276999"/>
          </a:xfrm>
          <a:prstGeom prst="rect">
            <a:avLst/>
          </a:prstGeom>
          <a:noFill/>
        </p:spPr>
        <p:txBody>
          <a:bodyPr wrap="square" rtlCol="0">
            <a:spAutoFit/>
          </a:bodyPr>
          <a:lstStyle/>
          <a:p>
            <a:endParaRPr lang="en-US" sz="1200" b="1" dirty="0" smtClean="0">
              <a:latin typeface="+mj-l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196" y="2343150"/>
            <a:ext cx="2286006" cy="22860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005" y="1035922"/>
            <a:ext cx="2436387" cy="1349285"/>
          </a:xfrm>
          <a:prstGeom prst="rect">
            <a:avLst/>
          </a:prstGeom>
        </p:spPr>
      </p:pic>
    </p:spTree>
    <p:extLst>
      <p:ext uri="{BB962C8B-B14F-4D97-AF65-F5344CB8AC3E}">
        <p14:creationId xmlns:p14="http://schemas.microsoft.com/office/powerpoint/2010/main" val="3323787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23950"/>
          </a:xfrm>
          <a:prstGeom prst="rect">
            <a:avLst/>
          </a:prstGeom>
          <a:solidFill>
            <a:srgbClr val="5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5919" y="133350"/>
            <a:ext cx="3262432"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latin typeface="Candara" panose="020E0502030303020204" pitchFamily="34" charset="0"/>
              </a:rPr>
              <a:t>Home South DeKalb</a:t>
            </a:r>
            <a:endParaRPr lang="en-US" sz="28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20" name="TextBox 19"/>
          <p:cNvSpPr txBox="1"/>
          <p:nvPr/>
        </p:nvSpPr>
        <p:spPr>
          <a:xfrm>
            <a:off x="762000" y="602218"/>
            <a:ext cx="6553199"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Advancing Economic Opportunity</a:t>
            </a:r>
            <a:endParaRPr lang="en-US" sz="1400" dirty="0">
              <a:solidFill>
                <a:srgbClr val="FFC000"/>
              </a:solidFill>
              <a:effectLst>
                <a:outerShdw blurRad="38100" dist="38100" dir="2700000" algn="tl">
                  <a:srgbClr val="000000">
                    <a:alpha val="43137"/>
                  </a:srgbClr>
                </a:outerShdw>
              </a:effectLst>
            </a:endParaRPr>
          </a:p>
        </p:txBody>
      </p:sp>
      <p:grpSp>
        <p:nvGrpSpPr>
          <p:cNvPr id="21" name="Group 20"/>
          <p:cNvGrpSpPr/>
          <p:nvPr/>
        </p:nvGrpSpPr>
        <p:grpSpPr>
          <a:xfrm>
            <a:off x="418168" y="666750"/>
            <a:ext cx="369296" cy="171450"/>
            <a:chOff x="3450264" y="2254104"/>
            <a:chExt cx="369296" cy="171450"/>
          </a:xfrm>
        </p:grpSpPr>
        <p:sp>
          <p:nvSpPr>
            <p:cNvPr id="22" name="Chevron 21"/>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23" name="Chevron 22"/>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grpSp>
      <p:sp>
        <p:nvSpPr>
          <p:cNvPr id="25" name="TextBox 24"/>
          <p:cNvSpPr txBox="1"/>
          <p:nvPr/>
        </p:nvSpPr>
        <p:spPr>
          <a:xfrm>
            <a:off x="312261" y="1195918"/>
            <a:ext cx="5408766" cy="3277820"/>
          </a:xfrm>
          <a:prstGeom prst="rect">
            <a:avLst/>
          </a:prstGeom>
          <a:noFill/>
        </p:spPr>
        <p:txBody>
          <a:bodyPr wrap="square" rtlCol="0">
            <a:spAutoFit/>
          </a:bodyPr>
          <a:lstStyle/>
          <a:p>
            <a:r>
              <a:rPr lang="en-US" sz="1600" b="1" dirty="0" smtClean="0">
                <a:latin typeface="+mj-lt"/>
              </a:rPr>
              <a:t>YEAR 1 – Laying the Groundwork</a:t>
            </a:r>
          </a:p>
          <a:p>
            <a:endParaRPr lang="en-US" sz="900" b="1" dirty="0">
              <a:latin typeface="+mj-lt"/>
            </a:endParaRPr>
          </a:p>
          <a:p>
            <a:pPr marL="285750" indent="-285750">
              <a:buFont typeface="Arial" panose="020B0604020202020204" pitchFamily="34" charset="0"/>
              <a:buChar char="•"/>
            </a:pPr>
            <a:r>
              <a:rPr lang="en-US" sz="1400" b="1" dirty="0" smtClean="0">
                <a:latin typeface="+mj-lt"/>
              </a:rPr>
              <a:t>Partnership with DeKalb County</a:t>
            </a:r>
          </a:p>
          <a:p>
            <a:pPr marL="285750" indent="-285750">
              <a:buFont typeface="Arial" panose="020B0604020202020204" pitchFamily="34" charset="0"/>
              <a:buChar char="•"/>
            </a:pPr>
            <a:r>
              <a:rPr lang="en-US" sz="1400" b="1" dirty="0" smtClean="0">
                <a:latin typeface="+mj-lt"/>
              </a:rPr>
              <a:t>Leveraging SPLOST Infrastructure/Blight w/Rehab</a:t>
            </a:r>
          </a:p>
          <a:p>
            <a:pPr marL="285750" indent="-285750">
              <a:buFont typeface="Arial" panose="020B0604020202020204" pitchFamily="34" charset="0"/>
              <a:buChar char="•"/>
            </a:pPr>
            <a:r>
              <a:rPr lang="en-US" sz="1400" b="1" dirty="0"/>
              <a:t>Homes </a:t>
            </a:r>
            <a:r>
              <a:rPr lang="en-US" sz="1400" b="1" dirty="0" smtClean="0"/>
              <a:t>Sold - 14</a:t>
            </a:r>
          </a:p>
          <a:p>
            <a:pPr marL="285750" indent="-285750">
              <a:buFont typeface="Arial" panose="020B0604020202020204" pitchFamily="34" charset="0"/>
              <a:buChar char="•"/>
            </a:pPr>
            <a:r>
              <a:rPr lang="en-US" sz="1400" b="1" dirty="0" smtClean="0"/>
              <a:t>Home </a:t>
            </a:r>
            <a:r>
              <a:rPr lang="en-US" sz="1400" b="1" dirty="0"/>
              <a:t>acquired – </a:t>
            </a:r>
            <a:r>
              <a:rPr lang="en-US" sz="1400" b="1" dirty="0" smtClean="0"/>
              <a:t>20</a:t>
            </a:r>
          </a:p>
          <a:p>
            <a:pPr marL="285750" indent="-285750">
              <a:buFont typeface="Arial" panose="020B0604020202020204" pitchFamily="34" charset="0"/>
              <a:buChar char="•"/>
            </a:pPr>
            <a:r>
              <a:rPr lang="en-US" sz="1400" b="1" dirty="0" smtClean="0">
                <a:latin typeface="+mj-lt"/>
              </a:rPr>
              <a:t>Advisory Council convened</a:t>
            </a:r>
          </a:p>
          <a:p>
            <a:pPr marL="285750" indent="-285750">
              <a:buFont typeface="Arial" panose="020B0604020202020204" pitchFamily="34" charset="0"/>
              <a:buChar char="•"/>
            </a:pPr>
            <a:r>
              <a:rPr lang="en-US" sz="1400" b="1" dirty="0" smtClean="0">
                <a:latin typeface="+mj-lt"/>
              </a:rPr>
              <a:t>YMCA partnership</a:t>
            </a:r>
          </a:p>
          <a:p>
            <a:pPr marL="285750" indent="-285750">
              <a:buFont typeface="Arial" panose="020B0604020202020204" pitchFamily="34" charset="0"/>
              <a:buChar char="•"/>
            </a:pPr>
            <a:r>
              <a:rPr lang="en-US" sz="1400" b="1" dirty="0" smtClean="0">
                <a:latin typeface="+mj-lt"/>
              </a:rPr>
              <a:t>DPA Provided, DPA Education (downpaymentresource.com)</a:t>
            </a:r>
          </a:p>
          <a:p>
            <a:pPr marL="285750" indent="-285750">
              <a:buFont typeface="Arial" panose="020B0604020202020204" pitchFamily="34" charset="0"/>
              <a:buChar char="•"/>
            </a:pPr>
            <a:r>
              <a:rPr lang="en-US" sz="1400" b="1" dirty="0" smtClean="0">
                <a:latin typeface="+mj-lt"/>
              </a:rPr>
              <a:t>Healthy, Green Rehab Upgrades – Energy Audits</a:t>
            </a:r>
          </a:p>
          <a:p>
            <a:pPr marL="285750" indent="-285750">
              <a:buFont typeface="Arial" panose="020B0604020202020204" pitchFamily="34" charset="0"/>
              <a:buChar char="•"/>
            </a:pPr>
            <a:r>
              <a:rPr lang="en-US" sz="1400" b="1" dirty="0" smtClean="0">
                <a:latin typeface="+mj-lt"/>
              </a:rPr>
              <a:t>DeKalb Youth Prosperity Initiative </a:t>
            </a:r>
          </a:p>
          <a:p>
            <a:pPr marL="285750" indent="-285750">
              <a:buFont typeface="Arial" panose="020B0604020202020204" pitchFamily="34" charset="0"/>
              <a:buChar char="•"/>
            </a:pPr>
            <a:r>
              <a:rPr lang="en-US" sz="1400" b="1" dirty="0" smtClean="0">
                <a:latin typeface="+mj-lt"/>
              </a:rPr>
              <a:t>Neighborhood Resource Guide</a:t>
            </a:r>
          </a:p>
          <a:p>
            <a:pPr marL="285750" indent="-285750">
              <a:buFont typeface="Arial" panose="020B0604020202020204" pitchFamily="34" charset="0"/>
              <a:buChar char="•"/>
            </a:pPr>
            <a:r>
              <a:rPr lang="en-US" sz="1400" b="1" dirty="0" smtClean="0">
                <a:latin typeface="+mj-lt"/>
              </a:rPr>
              <a:t>Community Capital Conversation – Oct 30</a:t>
            </a:r>
          </a:p>
          <a:p>
            <a:pPr marL="285750" indent="-285750">
              <a:buFont typeface="Arial" panose="020B0604020202020204" pitchFamily="34" charset="0"/>
              <a:buChar char="•"/>
            </a:pPr>
            <a:r>
              <a:rPr lang="en-US" sz="1400" b="1" dirty="0" smtClean="0">
                <a:latin typeface="+mj-lt"/>
              </a:rPr>
              <a:t>NeighborWorks Week - Neighbors Together</a:t>
            </a:r>
            <a:endParaRPr lang="en-US" sz="1200" b="1" dirty="0" smtClean="0">
              <a:latin typeface="+mj-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550420"/>
            <a:ext cx="3031654" cy="3923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5305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646B86"/>
      </a:dk2>
      <a:lt2>
        <a:srgbClr val="C5D1D7"/>
      </a:lt2>
      <a:accent1>
        <a:srgbClr val="008065"/>
      </a:accent1>
      <a:accent2>
        <a:srgbClr val="CCB400"/>
      </a:accent2>
      <a:accent3>
        <a:srgbClr val="008065"/>
      </a:accent3>
      <a:accent4>
        <a:srgbClr val="8C7B70"/>
      </a:accent4>
      <a:accent5>
        <a:srgbClr val="8FB08C"/>
      </a:accent5>
      <a:accent6>
        <a:srgbClr val="D19049"/>
      </a:accent6>
      <a:hlink>
        <a:srgbClr val="00A3D6"/>
      </a:hlink>
      <a:folHlink>
        <a:srgbClr val="694F07"/>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8081</TotalTime>
  <Words>2955</Words>
  <Application>Microsoft Office PowerPoint</Application>
  <PresentationFormat>On-screen Show (16:9)</PresentationFormat>
  <Paragraphs>321</Paragraphs>
  <Slides>27</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Al Bayan Plain</vt:lpstr>
      <vt:lpstr>Arial</vt:lpstr>
      <vt:lpstr>Calibri</vt:lpstr>
      <vt:lpstr>Candara</vt:lpstr>
      <vt:lpstr>Lucida Sans Unicode</vt:lpstr>
      <vt:lpstr>Monaco</vt:lpstr>
      <vt:lpstr>Roboto Slab</vt:lpstr>
      <vt:lpstr>Verdana</vt:lpstr>
      <vt:lpstr>Wingdings 2</vt:lpstr>
      <vt:lpstr>Wingdings 3</vt:lpstr>
      <vt:lpstr>Concourse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dekalb youth prosperity initiative overview data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 Burgan</dc:creator>
  <cp:lastModifiedBy>James D. Cromartie</cp:lastModifiedBy>
  <cp:revision>163</cp:revision>
  <cp:lastPrinted>2019-09-26T19:32:27Z</cp:lastPrinted>
  <dcterms:created xsi:type="dcterms:W3CDTF">2017-05-22T13:31:16Z</dcterms:created>
  <dcterms:modified xsi:type="dcterms:W3CDTF">2019-09-30T15:41:35Z</dcterms:modified>
</cp:coreProperties>
</file>