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682" r:id="rId3"/>
    <p:sldId id="662" r:id="rId4"/>
    <p:sldId id="690" r:id="rId5"/>
    <p:sldId id="694" r:id="rId6"/>
    <p:sldId id="689" r:id="rId7"/>
    <p:sldId id="686" r:id="rId8"/>
    <p:sldId id="688" r:id="rId9"/>
    <p:sldId id="693" r:id="rId10"/>
    <p:sldId id="691" r:id="rId11"/>
    <p:sldId id="692" r:id="rId12"/>
    <p:sldId id="667" r:id="rId13"/>
    <p:sldId id="647" r:id="rId14"/>
    <p:sldId id="673" r:id="rId15"/>
    <p:sldId id="656" r:id="rId16"/>
    <p:sldId id="695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CC99FF"/>
    <a:srgbClr val="FFF2CC"/>
    <a:srgbClr val="5B9BD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86536" autoAdjust="0"/>
  </p:normalViewPr>
  <p:slideViewPr>
    <p:cSldViewPr snapToGrid="0">
      <p:cViewPr varScale="1">
        <p:scale>
          <a:sx n="79" d="100"/>
          <a:sy n="79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469676B0-0F96-4D5D-8A47-440C969AB59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A38198A7-7527-4A60-8FA9-039C8346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02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494320A9-1294-467C-8FED-396730C489D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F21109BA-2B63-4CE4-A646-F8C3AC6AD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99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Ryer’s</a:t>
            </a:r>
            <a:r>
              <a:rPr lang="en-US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59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65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Ryer’s</a:t>
            </a:r>
            <a:r>
              <a:rPr lang="en-US" dirty="0" smtClean="0"/>
              <a:t>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1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Brendan </a:t>
            </a:r>
            <a:r>
              <a:rPr lang="en-US" dirty="0" err="1" smtClean="0"/>
              <a:t>Hellweg’s</a:t>
            </a:r>
            <a:r>
              <a:rPr lang="en-US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6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Ryer’s</a:t>
            </a:r>
            <a:r>
              <a:rPr lang="en-US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5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5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3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Knox’s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5737-6CF6-417A-B90D-74EB37C6323B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876D-FA47-49DF-8C47-D5308A08EEBD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0007-4B61-4E3B-93AC-E033B570E3E0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A50F-A7EC-4263-95D3-256624535517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70BC-A02D-4B4E-BC04-CAA3600075A2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59D7-7F0E-4848-B037-D487BD3A72DB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2773-89AD-4375-94E7-75A102098325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7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8245-CB78-4FD4-8FA6-93E3B5C40F14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1857-1F37-4FEB-97CD-F6FABB99B5F5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E0C-7E0D-4273-A669-583F3A4427A8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7F65-F521-4034-A541-DD6D28110095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F023-AFFC-4BFC-AC83-6C0BBB9B0AD6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0604-F88F-4E25-9D5A-8BA2B89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ey.Knox@baltimorecity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.png"/>
          <p:cNvPicPr>
            <a:picLocks noChangeAspect="1"/>
          </p:cNvPicPr>
          <p:nvPr/>
        </p:nvPicPr>
        <p:blipFill>
          <a:blip r:embed="rId3"/>
          <a:srcRect b="17942"/>
          <a:stretch>
            <a:fillRect/>
          </a:stretch>
        </p:blipFill>
        <p:spPr>
          <a:xfrm>
            <a:off x="6522009" y="5157421"/>
            <a:ext cx="2815174" cy="170057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229644" y="14948441"/>
            <a:ext cx="233024" cy="2326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Baltimore </a:t>
            </a:r>
          </a:p>
          <a:p>
            <a:r>
              <a:rPr lang="en-US" sz="6600" b="1" dirty="0" smtClean="0"/>
              <a:t>Green Network</a:t>
            </a:r>
            <a:endParaRPr lang="en-US" sz="6600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3664561"/>
            <a:ext cx="7772400" cy="44608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7568" y="4257832"/>
            <a:ext cx="7772400" cy="44608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2050" name="Picture 2" descr="Image result for Baltimore Green Network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89" y="4851103"/>
            <a:ext cx="2277868" cy="22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Druid Heights Legacy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37" y="1529735"/>
            <a:ext cx="5808307" cy="4622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984" y="6356351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Gateway Townhomes-Rehab 1920’s </a:t>
            </a:r>
            <a:r>
              <a:rPr lang="en-US" dirty="0" err="1" smtClean="0"/>
              <a:t>Rowhouses</a:t>
            </a:r>
            <a:r>
              <a:rPr lang="en-US" dirty="0" smtClean="0"/>
              <a:t> Along Druid Hill Avenue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Druid Heights Legacy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96" y="1769269"/>
            <a:ext cx="46482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Maintenance </a:t>
            </a:r>
            <a:r>
              <a:rPr lang="en-US" b="1" dirty="0" smtClean="0"/>
              <a:t>of Vacant Lots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597152"/>
            <a:ext cx="6339840" cy="4754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Baltimore Green Network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91815" y="1634990"/>
            <a:ext cx="6246197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33"/>
                </a:solidFill>
                <a:ea typeface="Calibri" panose="020F0502020204030204" pitchFamily="34" charset="0"/>
              </a:rPr>
              <a:t>“A clean city is an inviting </a:t>
            </a:r>
            <a:r>
              <a:rPr lang="en-US" sz="3200" i="1" dirty="0" smtClean="0">
                <a:solidFill>
                  <a:srgbClr val="333333"/>
                </a:solidFill>
                <a:ea typeface="Calibri" panose="020F0502020204030204" pitchFamily="34" charset="0"/>
              </a:rPr>
              <a:t>city.” </a:t>
            </a:r>
          </a:p>
          <a:p>
            <a:endParaRPr lang="en-US" sz="105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333333"/>
                </a:solidFill>
                <a:ea typeface="Calibri" panose="020F0502020204030204" pitchFamily="34" charset="0"/>
              </a:rPr>
              <a:t>	Mayor Bernard C. “Jack” </a:t>
            </a:r>
            <a:r>
              <a:rPr lang="en-US" sz="3200" dirty="0">
                <a:solidFill>
                  <a:srgbClr val="333333"/>
                </a:solidFill>
                <a:ea typeface="Calibri" panose="020F0502020204030204" pitchFamily="34" charset="0"/>
              </a:rPr>
              <a:t>Young</a:t>
            </a:r>
            <a:endParaRPr lang="en-US" sz="3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050" name="Picture 2" descr="Image result for Balti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08" y="3347402"/>
            <a:ext cx="5991609" cy="31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Maintenance of Green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608" y="1792224"/>
            <a:ext cx="8412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64" y="1538924"/>
            <a:ext cx="3646932" cy="5279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528" y="1706880"/>
            <a:ext cx="458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City’s Average Cost to Clean and Mow a </a:t>
            </a:r>
          </a:p>
          <a:p>
            <a:r>
              <a:rPr lang="en-US" sz="3200" dirty="0" smtClean="0"/>
              <a:t>Vacant Lot is $220 per lot.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Maintenance </a:t>
            </a:r>
            <a:r>
              <a:rPr lang="en-US" b="1" dirty="0" smtClean="0"/>
              <a:t>of Vacant Lots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383" y="1614791"/>
            <a:ext cx="7840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Current Strategies </a:t>
            </a:r>
            <a:r>
              <a:rPr lang="en-US" sz="2800" b="1" dirty="0"/>
              <a:t>on Maintaining </a:t>
            </a:r>
            <a:r>
              <a:rPr lang="en-US" sz="2800" b="1" dirty="0" smtClean="0"/>
              <a:t>Vacant Lots: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 smtClean="0"/>
              <a:t>Working with Community Groups (Care-a-Lot)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 smtClean="0"/>
              <a:t>Partnering with Workforce Development Groups (Civic Works, Bon Secours and </a:t>
            </a:r>
            <a:r>
              <a:rPr lang="en-US" sz="2800" dirty="0" err="1" smtClean="0"/>
              <a:t>LifeBridge</a:t>
            </a:r>
            <a:r>
              <a:rPr lang="en-US" sz="2800" dirty="0" smtClean="0"/>
              <a:t>)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 smtClean="0"/>
              <a:t>Working with Residents (Adopt-A-Lot)</a:t>
            </a:r>
            <a:endParaRPr lang="en-US" sz="2800" dirty="0"/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 smtClean="0"/>
              <a:t>DPW’s City Crews and Contractors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 smtClean="0"/>
              <a:t>Recreation and Parks’ maintenance of park space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 smtClean="0"/>
              <a:t>Lots to Love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Baltimore Green Network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383" y="1614791"/>
            <a:ext cx="7840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Kimberley M. Knox, Greening Coordinator</a:t>
            </a:r>
          </a:p>
          <a:p>
            <a:r>
              <a:rPr lang="en-US" sz="2800" dirty="0" smtClean="0"/>
              <a:t>Baltimore City Department of Planning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Baltimore Green Network Initiative</a:t>
            </a:r>
          </a:p>
          <a:p>
            <a:r>
              <a:rPr lang="en-US" sz="2800" dirty="0" smtClean="0"/>
              <a:t>417 E. Fayette Avenue,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</a:t>
            </a:r>
          </a:p>
          <a:p>
            <a:r>
              <a:rPr lang="en-US" sz="2800" dirty="0" smtClean="0"/>
              <a:t>Baltimore, MD 21202</a:t>
            </a:r>
          </a:p>
          <a:p>
            <a:r>
              <a:rPr lang="en-US" sz="2800" dirty="0" smtClean="0">
                <a:hlinkClick r:id="rId3"/>
              </a:rPr>
              <a:t>Kimberley.Knox@baltimorecity.gov</a:t>
            </a:r>
            <a:endParaRPr lang="en-US" sz="2800" dirty="0" smtClean="0"/>
          </a:p>
          <a:p>
            <a:r>
              <a:rPr lang="en-US" sz="2800" dirty="0" smtClean="0"/>
              <a:t>410-396-5902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Baltimore’s 18,000 Vacant Lots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06" y="1505590"/>
            <a:ext cx="3588182" cy="44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Baltimore Green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073" y="1508538"/>
            <a:ext cx="4035902" cy="512108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-4572" y="1325563"/>
            <a:ext cx="4919472" cy="45720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 pitchFamily="34" charset="-128"/>
              </a:rPr>
              <a:t>Baltimore Green Network</a:t>
            </a:r>
            <a:r>
              <a:rPr kumimoji="0" lang="en-US" altLang="en-US" sz="16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 pitchFamily="34" charset="-128"/>
              </a:rPr>
              <a:t> Work Group’s Goals</a:t>
            </a:r>
            <a:endParaRPr kumimoji="0" lang="en-US" alt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MS PGothic" pitchFamily="34" charset="-128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91440" y="1508538"/>
            <a:ext cx="4727448" cy="4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MS PGothic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800" kern="0" dirty="0">
                <a:solidFill>
                  <a:sysClr val="windowText" lastClr="000000"/>
                </a:solidFill>
                <a:latin typeface="Trebuchet MS"/>
              </a:rPr>
              <a:t>I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latin typeface="Trebuchet MS"/>
              </a:rPr>
              <a:t>nstalling the Baltimore Green Network’s five pilot projects and corridor projects </a:t>
            </a:r>
            <a:endParaRPr lang="en-US" altLang="en-US" sz="1800" kern="0" dirty="0">
              <a:solidFill>
                <a:sysClr val="windowText" lastClr="000000"/>
              </a:solidFill>
              <a:latin typeface="Trebuchet MS"/>
            </a:endParaRPr>
          </a:p>
          <a:p>
            <a:pPr marL="400050" lvl="1" indent="0">
              <a:buFontTx/>
              <a:buChar char="•"/>
              <a:defRPr/>
            </a:pPr>
            <a:r>
              <a:rPr lang="en-US" altLang="en-US" sz="1800" kern="0" dirty="0" smtClean="0">
                <a:solidFill>
                  <a:sysClr val="windowText" lastClr="000000"/>
                </a:solidFill>
                <a:latin typeface="Trebuchet MS"/>
              </a:rPr>
              <a:t> Baltimore’s population in the 1950’s was 900,000</a:t>
            </a:r>
          </a:p>
          <a:p>
            <a:pPr marL="400050" lvl="1" indent="0">
              <a:buFontTx/>
              <a:buChar char="•"/>
              <a:defRPr/>
            </a:pPr>
            <a:r>
              <a:rPr lang="en-US" altLang="en-US" sz="1800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latin typeface="Trebuchet MS"/>
              </a:rPr>
              <a:t>Baltimore’s current population is 610,000</a:t>
            </a:r>
          </a:p>
          <a:p>
            <a:pPr marL="400050" lvl="1" indent="0">
              <a:buFontTx/>
              <a:buChar char="•"/>
              <a:defRPr/>
            </a:pPr>
            <a:r>
              <a:rPr lang="en-US" altLang="en-US" sz="1800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latin typeface="Trebuchet MS"/>
              </a:rPr>
              <a:t>Baltimore has 18,000 vacant lots-60% are privately owned</a:t>
            </a:r>
          </a:p>
          <a:p>
            <a:pPr marL="400050" lvl="1" indent="0">
              <a:buFontTx/>
              <a:buChar char="•"/>
              <a:defRPr/>
            </a:pPr>
            <a:r>
              <a:rPr lang="en-US" altLang="en-US" sz="1800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latin typeface="Trebuchet MS"/>
              </a:rPr>
              <a:t>Baltimore has 18,000 vacant homes-70% are privately owned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21" y="1596311"/>
            <a:ext cx="4001058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Baltimore Green Network’s </a:t>
            </a:r>
            <a:br>
              <a:rPr lang="en-US" b="1" dirty="0" smtClean="0"/>
            </a:br>
            <a:r>
              <a:rPr lang="en-US" b="1" dirty="0" smtClean="0"/>
              <a:t>Five Pilot Projects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456" y="1682496"/>
            <a:ext cx="8295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-Racheal Wilson Memorial Park in the Boyd-Booth Neighborhood</a:t>
            </a:r>
          </a:p>
          <a:p>
            <a:r>
              <a:rPr lang="en-US" sz="3200" dirty="0" smtClean="0"/>
              <a:t>-Druid Heights Legends Square in the Druid Heights Neighborhood</a:t>
            </a:r>
          </a:p>
          <a:p>
            <a:r>
              <a:rPr lang="en-US" sz="3200" dirty="0" smtClean="0"/>
              <a:t>-Harlem Park Inner Block Park Q112 in Harlem Park</a:t>
            </a:r>
          </a:p>
          <a:p>
            <a:r>
              <a:rPr lang="en-US" sz="3200" dirty="0" smtClean="0"/>
              <a:t>-Smithson Street Mall in </a:t>
            </a:r>
            <a:r>
              <a:rPr lang="en-US" sz="3200" dirty="0" err="1" smtClean="0"/>
              <a:t>Sandtown</a:t>
            </a:r>
            <a:r>
              <a:rPr lang="en-US" sz="3200" dirty="0" smtClean="0"/>
              <a:t>-Winchester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7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Racheal Wilson Memorial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75" y="1475232"/>
            <a:ext cx="3810881" cy="4549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37" y="1417428"/>
            <a:ext cx="5947220" cy="46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Racheal Wilson Memorial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75" y="1475232"/>
            <a:ext cx="3810881" cy="45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Racheal Wilson Memorial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3" y="1795462"/>
            <a:ext cx="6235999" cy="41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9344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Racheal Wilson Memorial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1706877"/>
            <a:ext cx="6949440" cy="426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69269"/>
            <a:ext cx="64389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/>
              <a:t>Druid Heights Legacy Park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0604-F88F-4E25-9D5A-8BA2B89182A4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on March 27, 2012 @ .Photo By Carde0032(18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11" y="1663001"/>
            <a:ext cx="5923763" cy="39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376" y="5925312"/>
            <a:ext cx="805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Druid Heights Community Development Corporation’s Bakers View Townhomes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26433</TotalTime>
  <Words>332</Words>
  <Application>Microsoft Office PowerPoint</Application>
  <PresentationFormat>On-screen Show (4:3)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Calibri Light</vt:lpstr>
      <vt:lpstr>Trebuchet MS</vt:lpstr>
      <vt:lpstr>Office Theme</vt:lpstr>
      <vt:lpstr>PowerPoint Presentation</vt:lpstr>
      <vt:lpstr>Baltimore’s 18,000 Vacant Lots</vt:lpstr>
      <vt:lpstr>Baltimore Green Network</vt:lpstr>
      <vt:lpstr>Baltimore Green Network’s  Five Pilot Projects</vt:lpstr>
      <vt:lpstr>Racheal Wilson Memorial Park</vt:lpstr>
      <vt:lpstr>Racheal Wilson Memorial Park</vt:lpstr>
      <vt:lpstr>Racheal Wilson Memorial Park</vt:lpstr>
      <vt:lpstr>Racheal Wilson Memorial Park</vt:lpstr>
      <vt:lpstr>Druid Heights Legacy Park</vt:lpstr>
      <vt:lpstr>Druid Heights Legacy Park</vt:lpstr>
      <vt:lpstr>Druid Heights Legacy Park</vt:lpstr>
      <vt:lpstr>Maintenance of Vacant Lots</vt:lpstr>
      <vt:lpstr>Baltimore Green Network</vt:lpstr>
      <vt:lpstr>Maintenance of Green Spaces</vt:lpstr>
      <vt:lpstr>Maintenance of Vacant Lots</vt:lpstr>
      <vt:lpstr>Baltimore Green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User</dc:creator>
  <cp:lastModifiedBy>Knox, Kimberley M.</cp:lastModifiedBy>
  <cp:revision>296</cp:revision>
  <cp:lastPrinted>2019-05-03T17:35:18Z</cp:lastPrinted>
  <dcterms:created xsi:type="dcterms:W3CDTF">2018-04-24T10:15:31Z</dcterms:created>
  <dcterms:modified xsi:type="dcterms:W3CDTF">2019-09-23T13:18:50Z</dcterms:modified>
</cp:coreProperties>
</file>