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7F0D2E-755C-4E9A-9E53-D0C56197441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12449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F0D2E-755C-4E9A-9E53-D0C56197441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296299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F0D2E-755C-4E9A-9E53-D0C56197441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194607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F0D2E-755C-4E9A-9E53-D0C56197441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103404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7F0D2E-755C-4E9A-9E53-D0C56197441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262285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F0D2E-755C-4E9A-9E53-D0C56197441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30045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7F0D2E-755C-4E9A-9E53-D0C561974410}"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36573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7F0D2E-755C-4E9A-9E53-D0C561974410}"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54151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F0D2E-755C-4E9A-9E53-D0C561974410}"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24135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7F0D2E-755C-4E9A-9E53-D0C56197441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200373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7F0D2E-755C-4E9A-9E53-D0C56197441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625CB-D949-47B4-AE5E-D0F5DF93D9CB}" type="slidenum">
              <a:rPr lang="en-US" smtClean="0"/>
              <a:t>‹#›</a:t>
            </a:fld>
            <a:endParaRPr lang="en-US"/>
          </a:p>
        </p:txBody>
      </p:sp>
    </p:spTree>
    <p:extLst>
      <p:ext uri="{BB962C8B-B14F-4D97-AF65-F5344CB8AC3E}">
        <p14:creationId xmlns:p14="http://schemas.microsoft.com/office/powerpoint/2010/main" val="400588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F0D2E-755C-4E9A-9E53-D0C561974410}"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625CB-D949-47B4-AE5E-D0F5DF93D9CB}" type="slidenum">
              <a:rPr lang="en-US" smtClean="0"/>
              <a:t>‹#›</a:t>
            </a:fld>
            <a:endParaRPr lang="en-US"/>
          </a:p>
        </p:txBody>
      </p:sp>
    </p:spTree>
    <p:extLst>
      <p:ext uri="{BB962C8B-B14F-4D97-AF65-F5344CB8AC3E}">
        <p14:creationId xmlns:p14="http://schemas.microsoft.com/office/powerpoint/2010/main" val="217867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ng.com/images/search?q=picture+of+black+businesses&amp;id=0C6B7A93CBCCB337B67167E14FC9F60E6D12880C&amp;FORM=IQFRBA" TargetMode="External"/><Relationship Id="rId1" Type="http://schemas.openxmlformats.org/officeDocument/2006/relationships/slideLayout" Target="../slideLayouts/slideLayout7.xml"/><Relationship Id="rId4" Type="http://schemas.openxmlformats.org/officeDocument/2006/relationships/hyperlink" Target="http://www.livingwage.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ogle.com/url?sa=i&amp;rct=j&amp;q=&amp;esrc=s&amp;source=images&amp;cd=&amp;cad=rja&amp;uact=8&amp;ved=2ahUKEwilhejA9-XaAhVjn-AKHVHyCO4QjRx6BAgBEAU&amp;url=http://blackcoffy.com/2017/04/27/gentrification-black-business/&amp;psig=AOvVaw1Zx3LKZwoTGBOM_TgbgqDn&amp;ust=152531287653283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nl.gov/main/publications/external/technical_reports/PNNL-19369.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renequity.com/"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dudleyventures.com/"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www.butlersnow.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bcjenkins@renequity.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1188720" y="346768"/>
            <a:ext cx="7065818" cy="612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0" rIns="274320" bIns="45720" numCol="1" spcCol="0" rtlCol="0" fromWordArt="0" anchor="ctr" anchorCtr="0" forceAA="0" compatLnSpc="1">
            <a:prstTxWarp prst="textNoShape">
              <a:avLst/>
            </a:prstTxWarp>
            <a:noAutofit/>
          </a:bodyPr>
          <a:lstStyle/>
          <a:p>
            <a:pPr marL="0" marR="0" algn="ctr">
              <a:spcBef>
                <a:spcPts val="0"/>
              </a:spcBef>
              <a:spcAft>
                <a:spcPts val="1500"/>
              </a:spcAft>
            </a:pPr>
            <a:r>
              <a:rPr lang="en-US" sz="2200" b="1" kern="1400" cap="all" spc="25" dirty="0">
                <a:solidFill>
                  <a:srgbClr val="FFC000"/>
                </a:solidFill>
                <a:effectLst/>
                <a:latin typeface="Calibri Light" panose="020F0302020204030204" pitchFamily="34" charset="0"/>
                <a:ea typeface="Yu Gothic Light"/>
                <a:cs typeface="Times New Roman" panose="02020603050405020304" pitchFamily="18" charset="0"/>
              </a:rPr>
              <a:t>     </a:t>
            </a:r>
            <a:endParaRPr lang="en-US" sz="2600" kern="1400" spc="25" dirty="0">
              <a:solidFill>
                <a:srgbClr val="323E4F"/>
              </a:solidFill>
              <a:effectLst/>
              <a:latin typeface="Calibri Light" panose="020F0302020204030204" pitchFamily="34" charset="0"/>
              <a:ea typeface="Yu Gothic Light"/>
              <a:cs typeface="Times New Roman" panose="02020603050405020304" pitchFamily="18" charset="0"/>
            </a:endParaRPr>
          </a:p>
          <a:p>
            <a:pPr marL="457200" marR="0" algn="r">
              <a:lnSpc>
                <a:spcPct val="115000"/>
              </a:lnSpc>
              <a:spcBef>
                <a:spcPts val="1200"/>
              </a:spcBef>
              <a:spcAft>
                <a:spcPts val="1000"/>
              </a:spcAft>
            </a:pPr>
            <a:r>
              <a:rPr lang="en-US" sz="1100" dirty="0">
                <a:solidFill>
                  <a:srgbClr val="FFFFFF"/>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640080" marR="0">
              <a:lnSpc>
                <a:spcPct val="115000"/>
              </a:lnSpc>
              <a:spcBef>
                <a:spcPts val="120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5" name="Rectangle 1"/>
          <p:cNvSpPr>
            <a:spLocks noChangeArrowheads="1"/>
          </p:cNvSpPr>
          <p:nvPr/>
        </p:nvSpPr>
        <p:spPr bwMode="auto">
          <a:xfrm>
            <a:off x="2152611" y="3191093"/>
            <a:ext cx="51380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200" b="1" i="0" u="none" strike="noStrike" cap="none" normalizeH="0" baseline="0" dirty="0">
                <a:ln>
                  <a:noFill/>
                </a:ln>
                <a:solidFill>
                  <a:srgbClr val="FFC000"/>
                </a:solidFill>
                <a:effectLst/>
                <a:latin typeface="Calibri Light" panose="020F0302020204030204" pitchFamily="34" charset="0"/>
                <a:ea typeface="Yu Gothic Light"/>
                <a:cs typeface="Times New Roman" panose="02020603050405020304" pitchFamily="18" charset="0"/>
              </a:rPr>
              <a:t>RENAISSANCE HBCU OPPORTUNITY FUND</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p:cNvSpPr>
          <p:nvPr/>
        </p:nvSpPr>
        <p:spPr>
          <a:xfrm>
            <a:off x="8553410" y="346768"/>
            <a:ext cx="2433955" cy="6128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i="1" spc="75">
                <a:solidFill>
                  <a:srgbClr val="FFC000"/>
                </a:solidFill>
                <a:effectLst/>
                <a:latin typeface="Calibri Light" panose="020F0302020204030204" pitchFamily="34" charset="0"/>
                <a:ea typeface="Yu Gothic Light"/>
                <a:cs typeface="Times New Roman" panose="02020603050405020304" pitchFamily="18" charset="0"/>
              </a:rPr>
              <a:t>     </a:t>
            </a:r>
            <a:endParaRPr lang="en-US" sz="1200" i="1" spc="75">
              <a:solidFill>
                <a:srgbClr val="4472C4"/>
              </a:solidFill>
              <a:effectLst/>
              <a:latin typeface="Calibri Light" panose="020F0302020204030204" pitchFamily="34" charset="0"/>
              <a:ea typeface="Yu Gothic Light"/>
              <a:cs typeface="Times New Roman" panose="02020603050405020304" pitchFamily="18" charset="0"/>
            </a:endParaRPr>
          </a:p>
        </p:txBody>
      </p:sp>
      <p:sp>
        <p:nvSpPr>
          <p:cNvPr id="8" name="Rectangle 3"/>
          <p:cNvSpPr>
            <a:spLocks noChangeArrowheads="1"/>
          </p:cNvSpPr>
          <p:nvPr/>
        </p:nvSpPr>
        <p:spPr bwMode="auto">
          <a:xfrm>
            <a:off x="8731296" y="3182590"/>
            <a:ext cx="20781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1" u="none" strike="noStrike" cap="none" normalizeH="0" baseline="0" dirty="0">
                <a:ln>
                  <a:noFill/>
                </a:ln>
                <a:solidFill>
                  <a:srgbClr val="FFC000"/>
                </a:solidFill>
                <a:effectLst/>
                <a:latin typeface="Calibri Light" panose="020F0302020204030204" pitchFamily="34" charset="0"/>
                <a:ea typeface="Yu Gothic Light" charset="-128"/>
                <a:cs typeface="Times New Roman" panose="02020603050405020304" pitchFamily="18" charset="0"/>
              </a:rPr>
              <a:t>A community wealth-building project</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19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420" y="1277093"/>
            <a:ext cx="14573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15" descr="Image result for Black Hotel Employ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811" y="1277092"/>
            <a:ext cx="2276475"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23011" y="800088"/>
            <a:ext cx="29475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mj-lt"/>
              <a:buAutoNum type="romanUcPeriod" startAt="6"/>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HBCU Teaching Hotels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335182" y="3265377"/>
            <a:ext cx="94052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Just as university teaching hospitals prepare future generations of health care professionals, the HBCU Teaching Hotels will prepare future generations of hospitality executives and entrepreneurs. Our HBCU Teaching hotels will be educators and job creators. They will s</a:t>
            </a:r>
            <a:r>
              <a:rPr kumimoji="0" lang="en-US" altLang="en-US" sz="1200" b="0"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erve as </a:t>
            </a:r>
            <a:r>
              <a:rPr kumimoji="0" lang="en-US"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hands-on</a:t>
            </a:r>
            <a:r>
              <a:rPr kumimoji="0" lang="en-US"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teaching venues for students studying Hospitality Management or Business Administration at nearby HBCUs.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All HBCU Teaching Hotels will provide paid internships for Pell grant eligible students. All will partner with local workforce development organizations to hire and train unemployed and underemployed persons for entry level positions.</a:t>
            </a:r>
            <a:b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Hotels are dynamic stimuli for substantial economic development.  They attract tourists and business guests with disposable incomes and contribute to local tax bases.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demand for goods and services by hotel guests serve as catalysts for organizing and expanding local businesses. A number of U.S. larger universities operate teaching hotels, including Cornell University in Ithaca NY and Virginia Tech University in Blacksburg VA. Cornell</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 on-campus </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Statler</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Hotel serves as a laboratory for the university</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 highly acclaimed School of Hotel Administration. The 153-room full-service hotel contains a conference center, three restaurants, and more than 14,000 square feet of meeting and banquet facilities.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722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1923011" y="765956"/>
            <a:ext cx="15395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mj-lt"/>
              <a:buAutoNum type="romanUcPeriod" startAt="7"/>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Exit Strategies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9457" name="Picture 18" descr="Image result for exit 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486" y="1018076"/>
            <a:ext cx="2152650" cy="1209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345749" y="2393624"/>
            <a:ext cx="9384123"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We anticipate that the projects will be sold at the then fair market value as soon as feasible and expedient after the 10</a:t>
            </a:r>
            <a:r>
              <a:rPr kumimoji="0" lang="en-US" altLang="en-US" sz="1200" b="0" i="0" u="none" strike="noStrike" cap="none" normalizeH="0" baseline="30000" dirty="0">
                <a:ln>
                  <a:noFill/>
                </a:ln>
                <a:solidFill>
                  <a:schemeClr val="tx1"/>
                </a:solidFill>
                <a:effectLst/>
                <a:ea typeface="Calibri" panose="020F0502020204030204" pitchFamily="34" charset="0"/>
                <a:cs typeface="Arial" panose="020B0604020202020204" pitchFamily="34" charset="0"/>
              </a:rPr>
              <a:t>th</a:t>
            </a:r>
            <a: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anniversary of completion and occupancy. The partnering HBCU or an affiliate will receive rights of first refusal. </a:t>
            </a:r>
            <a:b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i="0" u="none" strike="noStrike" cap="none" normalizeH="0" baseline="0" dirty="0" bmk="_Hlk2403193">
                <a:ln>
                  <a:noFill/>
                </a:ln>
                <a:effectLst/>
                <a:ea typeface="Calibri" panose="020F0502020204030204" pitchFamily="34" charset="0"/>
                <a:cs typeface="Arial" panose="020B0604020202020204" pitchFamily="34" charset="0"/>
              </a:rPr>
              <a:t>We suggest the HUD 223(f) program to be a viable option to finance acquisitions of the mixed-use projects. The HUD 223(f) mortgage insurance program facilitates funding the refinancing or acquisition of apartment properties that are at least three years old. Basic terms of the HUD 223(f) program are as follows</a:t>
            </a: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LTV: 83%.</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DSC: 1.17.</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Term: 35 years.</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Amortization: Fully amortized. Personal Liability: None. Non-recourse.</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Assumable: Yes.</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Repairs/Improvements: Funds for repairs, deferred maintenance and capital improvements for generally up to the greater of (1) 15% of value, or (2) $6,500 per unit (adjusted for high cost areas), or (3) 20% of the mortgage proceeds applied to rehabilitation expenses can be included in the loan amount, subject to maximum loan limitations.</a:t>
            </a:r>
            <a:endParaRPr kumimoji="0" lang="en-US" altLang="en-US" sz="1200" i="0" u="none" strike="noStrike" cap="none" normalizeH="0" baseline="0" dirty="0">
              <a:ln>
                <a:noFill/>
              </a:ln>
              <a:effectLst/>
            </a:endParaRPr>
          </a:p>
          <a:p>
            <a:pPr marL="628650" lvl="1" indent="-171450">
              <a:spcAft>
                <a:spcPts val="300"/>
              </a:spcAft>
              <a:buFont typeface="Arial" panose="020B0604020202020204" pitchFamily="34" charset="0"/>
              <a:buChar char="•"/>
            </a:pPr>
            <a:r>
              <a:rPr kumimoji="0" lang="en-US" altLang="en-US" sz="1200" i="0" u="none" strike="noStrike" cap="none" normalizeH="0" baseline="0" dirty="0">
                <a:ln>
                  <a:noFill/>
                </a:ln>
                <a:effectLst/>
                <a:ea typeface="Calibri" panose="020F0502020204030204" pitchFamily="34" charset="0"/>
                <a:cs typeface="Arial" panose="020B0604020202020204" pitchFamily="34" charset="0"/>
              </a:rPr>
              <a:t>Commercial Component: Permissible, but cannot exceed 20% of the net rental area, or 25% of the gross revenues.</a:t>
            </a:r>
            <a:endParaRPr kumimoji="0" lang="en-US" altLang="en-US" sz="1200" i="0" u="none" strike="noStrike" cap="none" normalizeH="0" baseline="0" dirty="0">
              <a:ln>
                <a:noFill/>
              </a:ln>
              <a:effectLst/>
            </a:endParaRPr>
          </a:p>
        </p:txBody>
      </p:sp>
    </p:spTree>
    <p:extLst>
      <p:ext uri="{BB962C8B-B14F-4D97-AF65-F5344CB8AC3E}">
        <p14:creationId xmlns:p14="http://schemas.microsoft.com/office/powerpoint/2010/main" val="207791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3" name="Picture 5" descr="Image result for happy black college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571" y="2453951"/>
            <a:ext cx="6086475" cy="2714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0836" y="911293"/>
            <a:ext cx="7053943" cy="304699"/>
          </a:xfrm>
          <a:prstGeom prst="rect">
            <a:avLst/>
          </a:prstGeom>
        </p:spPr>
        <p:txBody>
          <a:bodyPr wrap="square">
            <a:spAutoFit/>
          </a:bodyPr>
          <a:lstStyle/>
          <a:p>
            <a:pPr marL="400050" marR="0" lvl="0" indent="-400050" fontAlgn="base">
              <a:lnSpc>
                <a:spcPct val="115000"/>
              </a:lnSpc>
              <a:spcBef>
                <a:spcPts val="0"/>
              </a:spcBef>
              <a:spcAft>
                <a:spcPts val="1000"/>
              </a:spcAft>
              <a:buFont typeface="+mj-lt"/>
              <a:buAutoNum type="romanUcPeriod" startAt="8"/>
            </a:pPr>
            <a:r>
              <a:rPr lang="en-US" sz="1200" b="1" dirty="0">
                <a:latin typeface="Arial" panose="020B0604020202020204" pitchFamily="34" charset="0"/>
                <a:ea typeface="Calibri" panose="020F0502020204030204" pitchFamily="34" charset="0"/>
                <a:cs typeface="Times New Roman" panose="02020603050405020304" pitchFamily="18" charset="0"/>
              </a:rPr>
              <a:t>The</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Arial" panose="020B0604020202020204" pitchFamily="34" charset="0"/>
                <a:ea typeface="Calibri" panose="020F0502020204030204" pitchFamily="34" charset="0"/>
                <a:cs typeface="Times New Roman" panose="02020603050405020304" pitchFamily="18" charset="0"/>
              </a:rPr>
              <a:t> Positive Impacts Upon HBCUs and Surrounding Neighborhoods Will Be Substantial</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923011" y="1365584"/>
            <a:ext cx="8349993" cy="729430"/>
          </a:xfrm>
          <a:prstGeom prst="rect">
            <a:avLst/>
          </a:prstGeom>
        </p:spPr>
        <p:txBody>
          <a:bodyPr wrap="square">
            <a:spAutoFit/>
          </a:bodyPr>
          <a:lstStyle/>
          <a:p>
            <a:pPr marL="457200" marR="0">
              <a:lnSpc>
                <a:spcPct val="115000"/>
              </a:lnSpc>
              <a:spcBef>
                <a:spcPts val="0"/>
              </a:spcBef>
              <a:spcAft>
                <a:spcPts val="120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All Fund investments will significantly enhance the economic viability of HBCU and their surrounding neighborhoods and help improve the lives of HBCU students and neighborhood residents. All investee projects will be able to demonstrate capacity to achieve several of the outcomes.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98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417" name="Picture 1" descr="Image result for contributions to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661" y="2130088"/>
            <a:ext cx="4686300" cy="35147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spect="1" noChangeArrowheads="1"/>
          </p:cNvSpPr>
          <p:nvPr/>
        </p:nvSpPr>
        <p:spPr bwMode="auto">
          <a:xfrm>
            <a:off x="2239010" y="1966595"/>
            <a:ext cx="252095" cy="45021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p>
            <a:pPr marL="0" marR="0" fontAlgn="base"/>
            <a:r>
              <a:rPr lang="en-US" sz="1200">
                <a:effectLst/>
                <a:latin typeface="Times New Roman" panose="02020603050405020304" pitchFamily="18" charset="0"/>
                <a:ea typeface="Times New Roman" panose="02020603050405020304" pitchFamily="18" charset="0"/>
              </a:rPr>
              <a:t> </a:t>
            </a:r>
          </a:p>
        </p:txBody>
      </p:sp>
      <p:sp>
        <p:nvSpPr>
          <p:cNvPr id="13" name="Rectangle 12"/>
          <p:cNvSpPr>
            <a:spLocks noChangeAspect="1" noChangeArrowheads="1"/>
          </p:cNvSpPr>
          <p:nvPr/>
        </p:nvSpPr>
        <p:spPr bwMode="auto">
          <a:xfrm>
            <a:off x="1050290" y="5813425"/>
            <a:ext cx="301625" cy="47625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txBody>
          <a:bodyPr wrap="none">
            <a:spAutoFit/>
          </a:bodyPr>
          <a:lstStyle/>
          <a:p>
            <a:pPr marL="0" marR="0" fontAlgn="base"/>
            <a:r>
              <a:rPr lang="en-US" sz="1100" b="1" kern="1200">
                <a:solidFill>
                  <a:srgbClr val="FF6600"/>
                </a:solidFill>
                <a:effectLst/>
                <a:latin typeface="Arial Black" panose="020B0A04020102020204" pitchFamily="34"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10" name="Rectangle 12"/>
          <p:cNvSpPr>
            <a:spLocks noChangeArrowheads="1"/>
          </p:cNvSpPr>
          <p:nvPr/>
        </p:nvSpPr>
        <p:spPr bwMode="auto">
          <a:xfrm>
            <a:off x="2083511" y="803229"/>
            <a:ext cx="7908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Income and Asset Building Opportunities for H</a:t>
            </a:r>
            <a:r>
              <a:rPr kumimoji="0" lang="en-US" altLang="en-US" sz="1200" b="1"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BCUs:</a:t>
            </a:r>
            <a:r>
              <a:rPr kumimoji="0" lang="en-US" altLang="en-US" sz="1200" b="0" i="0" u="none" strike="noStrike" cap="none" normalizeH="0" baseline="0" dirty="0" bmk="_Hlk510011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Each partner HBCU will be provided the opportunity to share in the net income generated by the project.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HBCUs will also be afforded the opportunity to acquire the real estate asset</a:t>
            </a: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upon the conclusion of the 10-year Opportunity Fund compliance period.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5"/>
          <p:cNvSpPr>
            <a:spLocks noChangeArrowheads="1"/>
          </p:cNvSpPr>
          <p:nvPr/>
        </p:nvSpPr>
        <p:spPr bwMode="auto">
          <a:xfrm>
            <a:off x="1600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6"/>
          <p:cNvSpPr>
            <a:spLocks noChangeArrowheads="1"/>
          </p:cNvSpPr>
          <p:nvPr/>
        </p:nvSpPr>
        <p:spPr bwMode="auto">
          <a:xfrm>
            <a:off x="1600200" y="3971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6657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black businesses">
            <a:hlinkClick r:id="rId2" tooltip="&quot;Search images of black businesse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13991" y="2655933"/>
            <a:ext cx="5247640" cy="2852420"/>
          </a:xfrm>
          <a:prstGeom prst="rect">
            <a:avLst/>
          </a:prstGeom>
          <a:noFill/>
          <a:ln>
            <a:noFill/>
          </a:ln>
        </p:spPr>
      </p:pic>
      <p:sp>
        <p:nvSpPr>
          <p:cNvPr id="7" name="Rectangle 6"/>
          <p:cNvSpPr/>
          <p:nvPr/>
        </p:nvSpPr>
        <p:spPr>
          <a:xfrm>
            <a:off x="1591774" y="684098"/>
            <a:ext cx="8892073" cy="1886670"/>
          </a:xfrm>
          <a:prstGeom prst="rect">
            <a:avLst/>
          </a:prstGeom>
        </p:spPr>
        <p:txBody>
          <a:bodyPr wrap="square">
            <a:spAutoFit/>
          </a:bodyPr>
          <a:lstStyle/>
          <a:p>
            <a:pPr marL="342900" marR="0" lvl="0" indent="-342900">
              <a:lnSpc>
                <a:spcPct val="115000"/>
              </a:lnSpc>
              <a:spcBef>
                <a:spcPts val="0"/>
              </a:spcBef>
              <a:spcAft>
                <a:spcPts val="1200"/>
              </a:spcAft>
              <a:buFont typeface="+mj-lt"/>
              <a:buAutoNum type="arabicPeriod" startAt="2"/>
            </a:pPr>
            <a:r>
              <a:rPr lang="en-US" sz="1200" b="1" dirty="0">
                <a:latin typeface="Arial" panose="020B0604020202020204" pitchFamily="34" charset="0"/>
                <a:ea typeface="Calibri" panose="020F0502020204030204" pitchFamily="34" charset="0"/>
                <a:cs typeface="Times New Roman" panose="02020603050405020304" pitchFamily="18" charset="0"/>
              </a:rPr>
              <a:t>Job Creation</a:t>
            </a:r>
            <a:r>
              <a:rPr lang="en-US" sz="1200" dirty="0">
                <a:latin typeface="Arial" panose="020B0604020202020204" pitchFamily="34" charset="0"/>
                <a:ea typeface="Calibri" panose="020F0502020204030204" pitchFamily="34" charset="0"/>
                <a:cs typeface="Times New Roman" panose="02020603050405020304" pitchFamily="18" charset="0"/>
              </a:rPr>
              <a:t> The mixed use and hospitality projects will create substantial numbers of jobs.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200"/>
              </a:spcAft>
              <a:buFont typeface="+mj-lt"/>
              <a:buAutoNum type="arabicPeriod" startAt="2"/>
            </a:pPr>
            <a:r>
              <a:rPr lang="en-US" sz="1200" b="1" dirty="0">
                <a:latin typeface="Arial" panose="020B0604020202020204" pitchFamily="34" charset="0"/>
                <a:ea typeface="Calibri" panose="020F0502020204030204" pitchFamily="34" charset="0"/>
                <a:cs typeface="Times New Roman" panose="02020603050405020304" pitchFamily="18" charset="0"/>
              </a:rPr>
              <a:t>Accessible jobs:</a:t>
            </a:r>
            <a:r>
              <a:rPr lang="en-US" sz="1200" dirty="0">
                <a:latin typeface="Arial" panose="020B0604020202020204" pitchFamily="34" charset="0"/>
                <a:ea typeface="Calibri" panose="020F0502020204030204" pitchFamily="34" charset="0"/>
                <a:cs typeface="Times New Roman" panose="02020603050405020304" pitchFamily="18" charset="0"/>
              </a:rPr>
              <a:t> The HBCU Teaching Hotels, the tenant businesses in the neighborhood retail and mixed-use developments will be encouraged to recruit, hire and train HBCU students and neighborhood residents for the newly created jobs.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200"/>
              </a:spcAft>
              <a:buFont typeface="+mj-lt"/>
              <a:buAutoNum type="arabicPeriod" startAt="2"/>
            </a:pPr>
            <a:r>
              <a:rPr lang="en-US" sz="1200" b="1" dirty="0">
                <a:latin typeface="Arial" panose="020B0604020202020204" pitchFamily="34" charset="0"/>
                <a:ea typeface="Calibri" panose="020F0502020204030204" pitchFamily="34" charset="0"/>
                <a:cs typeface="Times New Roman" panose="02020603050405020304" pitchFamily="18" charset="0"/>
              </a:rPr>
              <a:t>Quality Jobs.</a:t>
            </a:r>
            <a:r>
              <a:rPr lang="en-US" sz="1200" dirty="0">
                <a:latin typeface="Arial" panose="020B0604020202020204" pitchFamily="34" charset="0"/>
                <a:ea typeface="Calibri" panose="020F0502020204030204" pitchFamily="34" charset="0"/>
                <a:cs typeface="Times New Roman" panose="02020603050405020304" pitchFamily="18" charset="0"/>
              </a:rPr>
              <a:t> The tenant businesses in the mixed-use developments will be encouraged to provide comprehensive employee benefits packages , training and opportunities for advancement and pay wages equal to or greater than the living wages for the specific locations as determined by the MIT Living Wage Calculator  </a:t>
            </a:r>
            <a:r>
              <a:rPr lang="en-US" sz="12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www.livingwage.edu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95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4"/>
          <p:cNvSpPr>
            <a:spLocks noChangeArrowheads="1"/>
          </p:cNvSpPr>
          <p:nvPr/>
        </p:nvSpPr>
        <p:spPr bwMode="auto">
          <a:xfrm>
            <a:off x="728663" y="2095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7" name="Picture 18" descr="Image result for young black married professional cou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9283" y="1259618"/>
            <a:ext cx="3429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1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614" y="1235806"/>
            <a:ext cx="3133725" cy="1771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2350897" y="715496"/>
            <a:ext cx="7373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5"/>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Housing.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availability of quality, fair-priced housing adjacent to their campuses will help HBCUs attract and retain talented faculty and 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rot="10800000" flipV="1">
            <a:off x="2539283" y="3200278"/>
            <a:ext cx="6997056"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Quality housing will also assist HBCUs recruit military veterans. The Post 9-11 amendments to the GI Bill make full time college students eligible for monthly rent stipends. Specific amounts vary by geographical location. Representative examples include:</a:t>
            </a:r>
            <a:endParaRPr kumimoji="0" lang="en-US" altLang="en-US" sz="1200" b="0" i="0" u="none" strike="noStrike" cap="none" normalizeH="0" baseline="0" dirty="0">
              <a:ln>
                <a:noFill/>
              </a:ln>
              <a:solidFill>
                <a:schemeClr val="tx1"/>
              </a:solidFill>
              <a:effectLst/>
            </a:endParaRPr>
          </a:p>
          <a:p>
            <a:pPr marL="1085850" lvl="2" indent="-171450">
              <a:spcAft>
                <a:spcPts val="600"/>
              </a:spcAft>
              <a:buFont typeface="Wingdings" panose="05000000000000000000" pitchFamily="2" charset="2"/>
              <a:buChar char="§"/>
            </a:pPr>
            <a: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$1,233 for veterans attending N.C. A and T University in Greensboro NC;</a:t>
            </a:r>
            <a:endParaRPr kumimoji="0" lang="en-US" altLang="en-US" sz="1200" b="0" i="0" u="none" strike="noStrike" cap="none" normalizeH="0" baseline="0" dirty="0">
              <a:ln>
                <a:noFill/>
              </a:ln>
              <a:solidFill>
                <a:schemeClr val="tx1"/>
              </a:solidFill>
              <a:effectLst/>
            </a:endParaRPr>
          </a:p>
          <a:p>
            <a:pPr marL="1085850" lvl="2" indent="-171450">
              <a:spcAft>
                <a:spcPts val="600"/>
              </a:spcAft>
              <a:buFont typeface="Wingdings" panose="05000000000000000000" pitchFamily="2" charset="2"/>
              <a:buChar char="§"/>
            </a:pPr>
            <a:r>
              <a:rPr kumimoji="0" lang="en-US"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$1,344 for veterans attending Stillman College in Tuscaloosa AL;</a:t>
            </a:r>
            <a:endParaRPr kumimoji="0" lang="en-US" altLang="en-US" sz="1200" b="0" i="0" u="none" strike="noStrike" cap="none" normalizeH="0" baseline="0" dirty="0">
              <a:ln>
                <a:noFill/>
              </a:ln>
              <a:solidFill>
                <a:schemeClr val="tx1"/>
              </a:solidFill>
              <a:effectLst/>
            </a:endParaRPr>
          </a:p>
          <a:p>
            <a:pPr marL="1085850" lvl="2" indent="-171450">
              <a:spcAft>
                <a:spcPts val="600"/>
              </a:spcAft>
              <a:buFont typeface="Wingdings" panose="05000000000000000000" pitchFamily="2" charset="2"/>
              <a:buChar char="§"/>
            </a:pPr>
            <a:r>
              <a:rPr kumimoji="0" lang="en-US"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$1,452 for veterans attending Virginia State and Virginia Union Universities in the Richmond VA area; and </a:t>
            </a:r>
            <a:endParaRPr kumimoji="0" lang="en-US" altLang="en-US" sz="1200" b="0" i="0" u="none" strike="noStrike" cap="none" normalizeH="0" baseline="0" dirty="0">
              <a:ln>
                <a:noFill/>
              </a:ln>
              <a:solidFill>
                <a:schemeClr val="tx1"/>
              </a:solidFill>
              <a:effectLst/>
            </a:endParaRPr>
          </a:p>
          <a:p>
            <a:pPr marL="1085850" lvl="2" indent="-171450">
              <a:spcAft>
                <a:spcPts val="600"/>
              </a:spcAft>
              <a:buFont typeface="Wingdings" panose="05000000000000000000" pitchFamily="2" charset="2"/>
              <a:buChar char="§"/>
            </a:pPr>
            <a:r>
              <a:rPr kumimoji="0" lang="en-US"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$1,587 for veterans attending Norfolk State University in Norfolk VA.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Also, while college students are generally prohibited by federal law from receiving HUD Housing Choice Vouchers (formerly referred to as Section 8), married U.S. military veterans over the age of 23 with one or more children are statutorily exempted.</a:t>
            </a: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4779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black family restaurants"/>
          <p:cNvPicPr/>
          <p:nvPr/>
        </p:nvPicPr>
        <p:blipFill>
          <a:blip r:embed="rId2">
            <a:extLst>
              <a:ext uri="{28A0092B-C50C-407E-A947-70E740481C1C}">
                <a14:useLocalDpi xmlns:a14="http://schemas.microsoft.com/office/drawing/2010/main" val="0"/>
              </a:ext>
            </a:extLst>
          </a:blip>
          <a:srcRect/>
          <a:stretch>
            <a:fillRect/>
          </a:stretch>
        </p:blipFill>
        <p:spPr bwMode="auto">
          <a:xfrm>
            <a:off x="2688121" y="3351829"/>
            <a:ext cx="3950335" cy="2076450"/>
          </a:xfrm>
          <a:prstGeom prst="rect">
            <a:avLst/>
          </a:prstGeom>
          <a:noFill/>
          <a:ln>
            <a:noFill/>
          </a:ln>
        </p:spPr>
      </p:pic>
      <p:pic>
        <p:nvPicPr>
          <p:cNvPr id="6" name="Picture 5" descr="Image result for chef claudy pierre with studen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231" y="3351829"/>
            <a:ext cx="1337945" cy="2074545"/>
          </a:xfrm>
          <a:prstGeom prst="rect">
            <a:avLst/>
          </a:prstGeom>
          <a:noFill/>
          <a:ln>
            <a:noFill/>
          </a:ln>
        </p:spPr>
      </p:pic>
      <p:sp>
        <p:nvSpPr>
          <p:cNvPr id="8" name="Rectangle 7"/>
          <p:cNvSpPr/>
          <p:nvPr/>
        </p:nvSpPr>
        <p:spPr>
          <a:xfrm>
            <a:off x="7306138" y="5436796"/>
            <a:ext cx="752129" cy="215444"/>
          </a:xfrm>
          <a:prstGeom prst="rect">
            <a:avLst/>
          </a:prstGeom>
        </p:spPr>
        <p:txBody>
          <a:bodyPr wrap="none">
            <a:spAutoFit/>
          </a:bodyPr>
          <a:lstStyle/>
          <a:p>
            <a:r>
              <a:rPr lang="en-US" sz="800" dirty="0">
                <a:latin typeface="Arial" panose="020B0604020202020204" pitchFamily="34" charset="0"/>
                <a:ea typeface="Calibri" panose="020F0502020204030204" pitchFamily="34" charset="0"/>
              </a:rPr>
              <a:t>Chef </a:t>
            </a:r>
            <a:r>
              <a:rPr lang="en-US" sz="800" dirty="0" err="1">
                <a:latin typeface="Arial" panose="020B0604020202020204" pitchFamily="34" charset="0"/>
                <a:ea typeface="Calibri" panose="020F0502020204030204" pitchFamily="34" charset="0"/>
              </a:rPr>
              <a:t>Claudy</a:t>
            </a:r>
            <a:endParaRPr lang="en-US" dirty="0"/>
          </a:p>
        </p:txBody>
      </p:sp>
      <p:sp>
        <p:nvSpPr>
          <p:cNvPr id="10" name="Rectangle 9"/>
          <p:cNvSpPr/>
          <p:nvPr/>
        </p:nvSpPr>
        <p:spPr>
          <a:xfrm>
            <a:off x="1202575" y="675711"/>
            <a:ext cx="9670472" cy="2676117"/>
          </a:xfrm>
          <a:prstGeom prst="rect">
            <a:avLst/>
          </a:prstGeom>
        </p:spPr>
        <p:txBody>
          <a:bodyPr wrap="square" lIns="91440">
            <a:spAutoFit/>
          </a:bodyPr>
          <a:lstStyle/>
          <a:p>
            <a:pPr marL="342900" indent="-342900">
              <a:lnSpc>
                <a:spcPct val="115000"/>
              </a:lnSpc>
              <a:spcBef>
                <a:spcPts val="1200"/>
              </a:spcBef>
              <a:spcAft>
                <a:spcPts val="600"/>
              </a:spcAft>
              <a:buFont typeface="+mj-lt"/>
              <a:buAutoNum type="arabicPeriod" startAt="6"/>
            </a:pPr>
            <a:r>
              <a:rPr lang="en-US" sz="1100" b="1" dirty="0">
                <a:latin typeface="Arial" panose="020B0604020202020204" pitchFamily="34" charset="0"/>
                <a:ea typeface="Calibri" panose="020F0502020204030204" pitchFamily="34" charset="0"/>
                <a:cs typeface="Times New Roman" panose="02020603050405020304" pitchFamily="18" charset="0"/>
              </a:rPr>
              <a:t>Commercial Goods and Services. </a:t>
            </a:r>
            <a:r>
              <a:rPr lang="en-US" sz="1100" dirty="0">
                <a:latin typeface="Arial" panose="020B0604020202020204" pitchFamily="34" charset="0"/>
                <a:ea typeface="Calibri" panose="020F0502020204030204" pitchFamily="34" charset="0"/>
                <a:cs typeface="Times New Roman" panose="02020603050405020304" pitchFamily="18" charset="0"/>
              </a:rPr>
              <a:t>The commercial component of the mixed-use projects will bring businesses offering quality goods and services to the HBCU community and surrounding neighborhoods. </a:t>
            </a:r>
            <a:r>
              <a:rPr lang="en-US" sz="1100" b="1" dirty="0">
                <a:latin typeface="Arial" panose="020B0604020202020204" pitchFamily="34" charset="0"/>
                <a:ea typeface="Calibri" panose="020F0502020204030204" pitchFamily="34" charset="0"/>
                <a:cs typeface="Times New Roman" panose="02020603050405020304" pitchFamily="18" charset="0"/>
              </a:rPr>
              <a:t> </a:t>
            </a:r>
            <a:br>
              <a:rPr lang="en-US" sz="1100" b="1" dirty="0">
                <a:latin typeface="Arial" panose="020B0604020202020204" pitchFamily="34" charset="0"/>
                <a:ea typeface="Calibri" panose="020F0502020204030204" pitchFamily="34" charset="0"/>
                <a:cs typeface="Times New Roman" panose="02020603050405020304" pitchFamily="18" charset="0"/>
              </a:rPr>
            </a:br>
            <a:r>
              <a:rPr lang="en-US" sz="700" b="1" dirty="0">
                <a:latin typeface="Arial" panose="020B0604020202020204" pitchFamily="34" charset="0"/>
                <a:ea typeface="Calibri" panose="020F0502020204030204" pitchFamily="34" charset="0"/>
                <a:cs typeface="Times New Roman" panose="02020603050405020304" pitchFamily="18" charset="0"/>
              </a:rPr>
              <a:t>     </a:t>
            </a:r>
            <a:br>
              <a:rPr lang="en-US" sz="1100" b="1" dirty="0">
                <a:latin typeface="Arial" panose="020B060402020202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Chef </a:t>
            </a:r>
            <a:r>
              <a:rPr lang="en-US" sz="1100" dirty="0" err="1">
                <a:latin typeface="Arial" panose="020B0604020202020204" pitchFamily="34" charset="0"/>
                <a:ea typeface="Calibri" panose="020F0502020204030204" pitchFamily="34" charset="0"/>
                <a:cs typeface="Times New Roman" panose="02020603050405020304" pitchFamily="18" charset="0"/>
              </a:rPr>
              <a:t>Claudy</a:t>
            </a:r>
            <a:r>
              <a:rPr lang="en-US" sz="1100" dirty="0">
                <a:latin typeface="Arial" panose="020B0604020202020204" pitchFamily="34" charset="0"/>
                <a:ea typeface="Calibri" panose="020F0502020204030204" pitchFamily="34" charset="0"/>
                <a:cs typeface="Times New Roman" panose="02020603050405020304" pitchFamily="18" charset="0"/>
              </a:rPr>
              <a:t> Enterprises, a restaurant development and management firm, is expected to develop and operate family-oriented restaurants in the commercial components the mixed-use projects. The restaurants will include that will also serve as venues for a hospitality and culinary art training program. </a:t>
            </a:r>
            <a:br>
              <a:rPr lang="en-US" sz="1100" dirty="0">
                <a:latin typeface="Arial" panose="020B0604020202020204" pitchFamily="34" charset="0"/>
                <a:ea typeface="Calibri" panose="020F0502020204030204" pitchFamily="34" charset="0"/>
                <a:cs typeface="Times New Roman" panose="02020603050405020304" pitchFamily="18" charset="0"/>
              </a:rPr>
            </a:br>
            <a:r>
              <a:rPr lang="en-US" sz="700" dirty="0">
                <a:latin typeface="Arial" panose="020B0604020202020204" pitchFamily="34" charset="0"/>
                <a:ea typeface="Calibri" panose="020F0502020204030204" pitchFamily="34" charset="0"/>
                <a:cs typeface="Times New Roman" panose="02020603050405020304" pitchFamily="18" charset="0"/>
              </a:rPr>
              <a:t>    </a:t>
            </a:r>
            <a:br>
              <a:rPr lang="en-US" sz="1100" dirty="0">
                <a:latin typeface="Arial" panose="020B060402020202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Chef </a:t>
            </a:r>
            <a:r>
              <a:rPr lang="en-US" sz="1100" dirty="0" err="1">
                <a:latin typeface="Arial" panose="020B0604020202020204" pitchFamily="34" charset="0"/>
                <a:ea typeface="Calibri" panose="020F0502020204030204" pitchFamily="34" charset="0"/>
                <a:cs typeface="Times New Roman" panose="02020603050405020304" pitchFamily="18" charset="0"/>
              </a:rPr>
              <a:t>Claudy</a:t>
            </a:r>
            <a:r>
              <a:rPr lang="en-US" sz="1100" dirty="0">
                <a:latin typeface="Arial" panose="020B0604020202020204" pitchFamily="34" charset="0"/>
                <a:ea typeface="Calibri" panose="020F0502020204030204" pitchFamily="34" charset="0"/>
                <a:cs typeface="Times New Roman" panose="02020603050405020304" pitchFamily="18" charset="0"/>
              </a:rPr>
              <a:t> Enterprises is controlled by Chef </a:t>
            </a:r>
            <a:r>
              <a:rPr lang="en-US" sz="1100" dirty="0" err="1">
                <a:latin typeface="Arial" panose="020B0604020202020204" pitchFamily="34" charset="0"/>
                <a:ea typeface="Calibri" panose="020F0502020204030204" pitchFamily="34" charset="0"/>
                <a:cs typeface="Times New Roman" panose="02020603050405020304" pitchFamily="18" charset="0"/>
              </a:rPr>
              <a:t>Claudy</a:t>
            </a:r>
            <a:r>
              <a:rPr lang="en-US" sz="1100" dirty="0">
                <a:latin typeface="Arial" panose="020B0604020202020204" pitchFamily="34" charset="0"/>
                <a:ea typeface="Calibri" panose="020F0502020204030204" pitchFamily="34" charset="0"/>
                <a:cs typeface="Times New Roman" panose="02020603050405020304" pitchFamily="18" charset="0"/>
              </a:rPr>
              <a:t> Pierre. The award-winning chef operates Arnold Tea Shop, a successful restaurant and Empowerment Awareness &amp; Training, an equally successful culinary arts program for low income youth in Pittsburg PA near the city’s low-income Hill District. </a:t>
            </a:r>
            <a:br>
              <a:rPr lang="en-US" sz="1100" dirty="0">
                <a:latin typeface="Arial" panose="020B0604020202020204" pitchFamily="34" charset="0"/>
                <a:ea typeface="Calibri" panose="020F0502020204030204" pitchFamily="34" charset="0"/>
                <a:cs typeface="Times New Roman" panose="02020603050405020304" pitchFamily="18" charset="0"/>
              </a:rPr>
            </a:br>
            <a:r>
              <a:rPr lang="en-US" sz="700" dirty="0">
                <a:latin typeface="Arial" panose="020B0604020202020204" pitchFamily="34" charset="0"/>
                <a:ea typeface="Calibri" panose="020F0502020204030204" pitchFamily="34" charset="0"/>
                <a:cs typeface="Times New Roman" panose="02020603050405020304" pitchFamily="18" charset="0"/>
              </a:rPr>
              <a:t>     </a:t>
            </a:r>
            <a:br>
              <a:rPr lang="en-US" sz="1100" dirty="0">
                <a:latin typeface="Arial" panose="020B060402020202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The restaurants will include an Arnold’s Tea Shop, a sit-down restaurant with wait service with an adjacent coffee shop and franchised casual dining restaurant such as a Little Big Burger or BRG Burger, </a:t>
            </a:r>
            <a:r>
              <a:rPr lang="en-US" sz="1100" dirty="0" err="1">
                <a:latin typeface="Arial" panose="020B0604020202020204" pitchFamily="34" charset="0"/>
                <a:ea typeface="Calibri" panose="020F0502020204030204" pitchFamily="34" charset="0"/>
                <a:cs typeface="Times New Roman" panose="02020603050405020304" pitchFamily="18" charset="0"/>
              </a:rPr>
              <a:t>Zaxby’s</a:t>
            </a:r>
            <a:r>
              <a:rPr lang="en-US" sz="1100" dirty="0">
                <a:latin typeface="Arial" panose="020B0604020202020204" pitchFamily="34" charset="0"/>
                <a:ea typeface="Calibri" panose="020F0502020204030204" pitchFamily="34" charset="0"/>
                <a:cs typeface="Times New Roman" panose="02020603050405020304" pitchFamily="18" charset="0"/>
              </a:rPr>
              <a:t> or Blaze. The Arnold’s will host poetry readings, book signings and other educational cultural events.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44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black medical doctors with children"/>
          <p:cNvPicPr/>
          <p:nvPr/>
        </p:nvPicPr>
        <p:blipFill>
          <a:blip r:embed="rId2">
            <a:extLst>
              <a:ext uri="{28A0092B-C50C-407E-A947-70E740481C1C}">
                <a14:useLocalDpi xmlns:a14="http://schemas.microsoft.com/office/drawing/2010/main" val="0"/>
              </a:ext>
            </a:extLst>
          </a:blip>
          <a:srcRect/>
          <a:stretch>
            <a:fillRect/>
          </a:stretch>
        </p:blipFill>
        <p:spPr bwMode="auto">
          <a:xfrm>
            <a:off x="2443711" y="1597323"/>
            <a:ext cx="7188200" cy="4047490"/>
          </a:xfrm>
          <a:prstGeom prst="rect">
            <a:avLst/>
          </a:prstGeom>
          <a:noFill/>
          <a:ln>
            <a:noFill/>
          </a:ln>
        </p:spPr>
      </p:pic>
      <p:sp>
        <p:nvSpPr>
          <p:cNvPr id="7" name="Rectangle 6"/>
          <p:cNvSpPr/>
          <p:nvPr/>
        </p:nvSpPr>
        <p:spPr>
          <a:xfrm>
            <a:off x="2496843" y="840170"/>
            <a:ext cx="7081935" cy="517065"/>
          </a:xfrm>
          <a:prstGeom prst="rect">
            <a:avLst/>
          </a:prstGeom>
        </p:spPr>
        <p:txBody>
          <a:bodyPr wrap="square">
            <a:spAutoFit/>
          </a:bodyPr>
          <a:lstStyle/>
          <a:p>
            <a:pPr marL="342900" marR="0" lvl="0" indent="-342900">
              <a:lnSpc>
                <a:spcPct val="115000"/>
              </a:lnSpc>
              <a:spcBef>
                <a:spcPts val="0"/>
              </a:spcBef>
              <a:spcAft>
                <a:spcPts val="1200"/>
              </a:spcAft>
              <a:buFont typeface="+mj-lt"/>
              <a:buAutoNum type="arabicPeriod" startAt="7"/>
            </a:pPr>
            <a:r>
              <a:rPr lang="en-US" sz="1200" b="1" dirty="0">
                <a:latin typeface="Arial" panose="020B0604020202020204" pitchFamily="34" charset="0"/>
                <a:ea typeface="Calibri" panose="020F0502020204030204" pitchFamily="34" charset="0"/>
                <a:cs typeface="Times New Roman" panose="02020603050405020304" pitchFamily="18" charset="0"/>
              </a:rPr>
              <a:t>Community Goods and Services. </a:t>
            </a:r>
            <a:r>
              <a:rPr lang="en-US" sz="1200" dirty="0">
                <a:latin typeface="Arial" panose="020B0604020202020204" pitchFamily="34" charset="0"/>
                <a:ea typeface="Calibri" panose="020F0502020204030204" pitchFamily="34" charset="0"/>
                <a:cs typeface="Times New Roman" panose="02020603050405020304" pitchFamily="18" charset="0"/>
              </a:rPr>
              <a:t>Fund Manager is striving to bring health care facilities to U.S. Department of Health &amp; Human Services designated Medically Underserved Communities.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5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black father  in supermarket"/>
          <p:cNvPicPr/>
          <p:nvPr/>
        </p:nvPicPr>
        <p:blipFill>
          <a:blip r:embed="rId2">
            <a:extLst>
              <a:ext uri="{28A0092B-C50C-407E-A947-70E740481C1C}">
                <a14:useLocalDpi xmlns:a14="http://schemas.microsoft.com/office/drawing/2010/main" val="0"/>
              </a:ext>
            </a:extLst>
          </a:blip>
          <a:srcRect/>
          <a:stretch>
            <a:fillRect/>
          </a:stretch>
        </p:blipFill>
        <p:spPr bwMode="auto">
          <a:xfrm>
            <a:off x="2342746" y="1481753"/>
            <a:ext cx="7390130" cy="4163060"/>
          </a:xfrm>
          <a:prstGeom prst="rect">
            <a:avLst/>
          </a:prstGeom>
          <a:noFill/>
          <a:ln>
            <a:noFill/>
          </a:ln>
        </p:spPr>
      </p:pic>
      <p:sp>
        <p:nvSpPr>
          <p:cNvPr id="7" name="Rectangle 6"/>
          <p:cNvSpPr/>
          <p:nvPr/>
        </p:nvSpPr>
        <p:spPr>
          <a:xfrm>
            <a:off x="2140400" y="782385"/>
            <a:ext cx="7794822" cy="517065"/>
          </a:xfrm>
          <a:prstGeom prst="rect">
            <a:avLst/>
          </a:prstGeom>
        </p:spPr>
        <p:txBody>
          <a:bodyPr wrap="square">
            <a:spAutoFit/>
          </a:bodyPr>
          <a:lstStyle/>
          <a:p>
            <a:pPr marL="342900" marR="0" lvl="0" indent="-342900">
              <a:lnSpc>
                <a:spcPct val="115000"/>
              </a:lnSpc>
              <a:spcBef>
                <a:spcPts val="0"/>
              </a:spcBef>
              <a:spcAft>
                <a:spcPts val="1200"/>
              </a:spcAft>
              <a:buFont typeface="+mj-lt"/>
              <a:buAutoNum type="arabicPeriod" startAt="8"/>
            </a:pPr>
            <a:r>
              <a:rPr lang="en-US" sz="1200" b="1" dirty="0">
                <a:latin typeface="Arial" panose="020B0604020202020204" pitchFamily="34" charset="0"/>
                <a:ea typeface="Calibri" panose="020F0502020204030204" pitchFamily="34" charset="0"/>
                <a:cs typeface="Times New Roman" panose="02020603050405020304" pitchFamily="18" charset="0"/>
              </a:rPr>
              <a:t>Healthy Foods</a:t>
            </a:r>
            <a:r>
              <a:rPr lang="en-US" sz="1200" dirty="0">
                <a:latin typeface="Arial" panose="020B0604020202020204" pitchFamily="34" charset="0"/>
                <a:ea typeface="Calibri" panose="020F0502020204030204" pitchFamily="34" charset="0"/>
                <a:cs typeface="Times New Roman" panose="02020603050405020304" pitchFamily="18" charset="0"/>
              </a:rPr>
              <a:t>. We are particularly interested in mixed use projects with commercial components capable of bringing supermarkets to U.S. Department of Agriculture designated Food Deserts.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46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black business owner">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9128" y="1639757"/>
            <a:ext cx="6857365" cy="3895725"/>
          </a:xfrm>
          <a:prstGeom prst="rect">
            <a:avLst/>
          </a:prstGeom>
          <a:noFill/>
          <a:ln>
            <a:noFill/>
          </a:ln>
        </p:spPr>
      </p:pic>
      <p:sp>
        <p:nvSpPr>
          <p:cNvPr id="7" name="Rectangle 6"/>
          <p:cNvSpPr/>
          <p:nvPr/>
        </p:nvSpPr>
        <p:spPr>
          <a:xfrm>
            <a:off x="2053639" y="861387"/>
            <a:ext cx="8229600" cy="517065"/>
          </a:xfrm>
          <a:prstGeom prst="rect">
            <a:avLst/>
          </a:prstGeom>
        </p:spPr>
        <p:txBody>
          <a:bodyPr wrap="square">
            <a:spAutoFit/>
          </a:bodyPr>
          <a:lstStyle/>
          <a:p>
            <a:pPr marL="342900" marR="0" lvl="0" indent="-342900">
              <a:lnSpc>
                <a:spcPct val="115000"/>
              </a:lnSpc>
              <a:spcBef>
                <a:spcPts val="0"/>
              </a:spcBef>
              <a:spcAft>
                <a:spcPts val="1200"/>
              </a:spcAft>
              <a:buFont typeface="+mj-lt"/>
              <a:buAutoNum type="arabicPeriod" startAt="9"/>
            </a:pPr>
            <a:r>
              <a:rPr lang="en-US" sz="1200" b="1" dirty="0">
                <a:latin typeface="Arial" panose="020B0604020202020204" pitchFamily="34" charset="0"/>
                <a:ea typeface="Calibri" panose="020F0502020204030204" pitchFamily="34" charset="0"/>
                <a:cs typeface="Times New Roman" panose="02020603050405020304" pitchFamily="18" charset="0"/>
              </a:rPr>
              <a:t>Financing Minority Businesses. </a:t>
            </a:r>
            <a:r>
              <a:rPr lang="en-US" sz="1200" dirty="0">
                <a:latin typeface="Arial" panose="020B0604020202020204" pitchFamily="34" charset="0"/>
                <a:ea typeface="Calibri" panose="020F0502020204030204" pitchFamily="34" charset="0"/>
                <a:cs typeface="Times New Roman" panose="02020603050405020304" pitchFamily="18" charset="0"/>
              </a:rPr>
              <a:t>Minority entrepreneurs will be recruited and encouraged to open new businesses or expand existing businesses in the commercial components of the mixed-use projects.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2362676" y="924986"/>
            <a:ext cx="7350269" cy="4394923"/>
          </a:xfrm>
          <a:prstGeom prst="rect">
            <a:avLst/>
          </a:prstGeom>
          <a:noFill/>
          <a:ln>
            <a:noFill/>
          </a:ln>
        </p:spPr>
      </p:pic>
      <p:sp>
        <p:nvSpPr>
          <p:cNvPr id="3" name="Rectangle 2"/>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782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leed certification"/>
          <p:cNvPicPr/>
          <p:nvPr/>
        </p:nvPicPr>
        <p:blipFill>
          <a:blip r:embed="rId2">
            <a:extLst>
              <a:ext uri="{28A0092B-C50C-407E-A947-70E740481C1C}">
                <a14:useLocalDpi xmlns:a14="http://schemas.microsoft.com/office/drawing/2010/main" val="0"/>
              </a:ext>
            </a:extLst>
          </a:blip>
          <a:srcRect/>
          <a:stretch>
            <a:fillRect/>
          </a:stretch>
        </p:blipFill>
        <p:spPr bwMode="auto">
          <a:xfrm>
            <a:off x="3104746" y="2349163"/>
            <a:ext cx="5866130" cy="3295650"/>
          </a:xfrm>
          <a:prstGeom prst="rect">
            <a:avLst/>
          </a:prstGeom>
          <a:noFill/>
          <a:ln>
            <a:noFill/>
          </a:ln>
        </p:spPr>
      </p:pic>
      <p:sp>
        <p:nvSpPr>
          <p:cNvPr id="7" name="Rectangle 6"/>
          <p:cNvSpPr/>
          <p:nvPr/>
        </p:nvSpPr>
        <p:spPr>
          <a:xfrm>
            <a:off x="2146945" y="791358"/>
            <a:ext cx="7781731" cy="1366528"/>
          </a:xfrm>
          <a:prstGeom prst="rect">
            <a:avLst/>
          </a:prstGeom>
        </p:spPr>
        <p:txBody>
          <a:bodyPr wrap="square">
            <a:spAutoFit/>
          </a:bodyPr>
          <a:lstStyle/>
          <a:p>
            <a:pPr marL="342900" marR="0" lvl="0" indent="-342900">
              <a:lnSpc>
                <a:spcPct val="115000"/>
              </a:lnSpc>
              <a:spcBef>
                <a:spcPts val="0"/>
              </a:spcBef>
              <a:spcAft>
                <a:spcPts val="1200"/>
              </a:spcAft>
              <a:buFont typeface="+mj-lt"/>
              <a:buAutoNum type="arabicPeriod" startAt="10"/>
            </a:pPr>
            <a:r>
              <a:rPr lang="en-US" sz="1200" b="1" dirty="0">
                <a:latin typeface="Arial" panose="020B0604020202020204" pitchFamily="34" charset="0"/>
                <a:ea typeface="Calibri" panose="020F0502020204030204" pitchFamily="34" charset="0"/>
                <a:cs typeface="Times New Roman" panose="02020603050405020304" pitchFamily="18" charset="0"/>
              </a:rPr>
              <a:t>Promoting Environmentally Sustainable Outcomes. </a:t>
            </a:r>
            <a:r>
              <a:rPr lang="en-US" sz="1200" dirty="0">
                <a:latin typeface="Arial" panose="020B0604020202020204" pitchFamily="34" charset="0"/>
                <a:ea typeface="Calibri" panose="020F0502020204030204" pitchFamily="34" charset="0"/>
                <a:cs typeface="Times New Roman" panose="02020603050405020304" pitchFamily="18" charset="0"/>
              </a:rPr>
              <a:t>Each project will be LEED certified</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Times New Roman" panose="02020603050405020304" pitchFamily="18" charset="0"/>
              </a:rPr>
              <a:t>Two reports, </a:t>
            </a:r>
            <a:r>
              <a:rPr lang="en-US" sz="12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Re-Assessing Green Building Performance: A Post Occupancy Evaluation of 22 Buildings</a:t>
            </a:r>
            <a:r>
              <a:rPr lang="en-US" sz="1200" u="sng"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Times New Roman" panose="02020603050405020304" pitchFamily="18" charset="0"/>
              </a:rPr>
              <a:t>a 2011 US Department of Energy and </a:t>
            </a:r>
            <a:r>
              <a:rPr lang="en-US" sz="1200" u="sng" dirty="0">
                <a:latin typeface="Arial" panose="020B0604020202020204" pitchFamily="34" charset="0"/>
                <a:ea typeface="Times New Roman" panose="02020603050405020304" pitchFamily="18" charset="0"/>
                <a:cs typeface="Times New Roman" panose="02020603050405020304" pitchFamily="18" charset="0"/>
              </a:rPr>
              <a:t>McGraw-Hill Construction (2012). World Green Buildings Study</a:t>
            </a:r>
            <a:r>
              <a:rPr lang="en-US" sz="1200" dirty="0">
                <a:latin typeface="Arial" panose="020B0604020202020204" pitchFamily="34" charset="0"/>
                <a:ea typeface="Times New Roman" panose="02020603050405020304" pitchFamily="18" charset="0"/>
                <a:cs typeface="Times New Roman" panose="02020603050405020304" pitchFamily="18" charset="0"/>
              </a:rPr>
              <a:t> have confirmed that LEED-certified buildings have 34 %lower CO2 emissions, consume 25 % less energy and 11 % less water than conventional buildings. The cost savings will reduce utility expenses to both building tenants and building owners.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ee the source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2380" y="600083"/>
            <a:ext cx="4817849" cy="4827743"/>
          </a:xfrm>
          <a:prstGeom prst="rect">
            <a:avLst/>
          </a:prstGeom>
          <a:noFill/>
          <a:ln>
            <a:noFill/>
          </a:ln>
        </p:spPr>
      </p:pic>
    </p:spTree>
    <p:extLst>
      <p:ext uri="{BB962C8B-B14F-4D97-AF65-F5344CB8AC3E}">
        <p14:creationId xmlns:p14="http://schemas.microsoft.com/office/powerpoint/2010/main" val="40609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5700217" y="5358870"/>
            <a:ext cx="6751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Bob Jenkins</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835" y="3624907"/>
            <a:ext cx="1378553" cy="1733962"/>
          </a:xfrm>
          <a:prstGeom prst="rect">
            <a:avLst/>
          </a:prstGeom>
        </p:spPr>
      </p:pic>
      <p:sp>
        <p:nvSpPr>
          <p:cNvPr id="10" name="Rectangle 9"/>
          <p:cNvSpPr/>
          <p:nvPr/>
        </p:nvSpPr>
        <p:spPr>
          <a:xfrm>
            <a:off x="1404623" y="670583"/>
            <a:ext cx="9266372" cy="2897203"/>
          </a:xfrm>
          <a:prstGeom prst="rect">
            <a:avLst/>
          </a:prstGeom>
        </p:spPr>
        <p:txBody>
          <a:bodyPr wrap="square">
            <a:spAutoFit/>
          </a:bodyPr>
          <a:lstStyle/>
          <a:p>
            <a:pPr algn="just">
              <a:lnSpc>
                <a:spcPct val="115000"/>
              </a:lnSpc>
              <a:spcAft>
                <a:spcPts val="1000"/>
              </a:spcAft>
            </a:pPr>
            <a:r>
              <a:rPr lang="en-US" sz="1200" b="1" dirty="0">
                <a:latin typeface="Arial" panose="020B0604020202020204" pitchFamily="34" charset="0"/>
                <a:ea typeface="Calibri" panose="020F0502020204030204" pitchFamily="34" charset="0"/>
                <a:cs typeface="Times New Roman" panose="02020603050405020304" pitchFamily="18" charset="0"/>
              </a:rPr>
              <a:t>Fund Manager &amp; Real Estate Finance Project Advisor: Renaissance Equity Partners (REP)</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www.renequity.com</a:t>
            </a:r>
            <a:r>
              <a:rPr lang="en-US" sz="1200" u="sng"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is an economic development finance advisory and private equity firm with a focus on emerging domestic communities. REP has significant experience and expertise the New Markets Tax Credit (NMTC) program and a variety of economic development initiatives. REP manages a $125 million real estate loan portfolio on behalf of a municipal economic development lender.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REP leadership has accessed the NMTC program to help finance important economic development projects in eight states with an aggregate development cost exceeding $1.0 billion. They were the very first in the country to successfully develop a strategy to finance a real estate project with tax- exempt bonds in tandem with NMTC. They were also the first to develop a strategy to finance a mixed-use residential/commercial project with HUD capital funds and NMTC. They view their launch of the Renaissance Opportunity Fund as the logical extension of their successful experiences developing and implementing NMTC investment strategies.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1" dirty="0">
                <a:latin typeface="Arial" panose="020B0604020202020204" pitchFamily="34" charset="0"/>
                <a:ea typeface="Calibri" panose="020F0502020204030204" pitchFamily="34" charset="0"/>
                <a:cs typeface="Times New Roman" panose="02020603050405020304" pitchFamily="18" charset="0"/>
              </a:rPr>
              <a:t>Robert K. (Bob) Jenkins Jr</a:t>
            </a:r>
            <a:r>
              <a:rPr lang="en-US" sz="1200" dirty="0">
                <a:latin typeface="Arial" panose="020B0604020202020204" pitchFamily="34" charset="0"/>
                <a:ea typeface="Calibri" panose="020F0502020204030204" pitchFamily="34" charset="0"/>
                <a:cs typeface="Times New Roman" panose="02020603050405020304" pitchFamily="18" charset="0"/>
              </a:rPr>
              <a:t>. is Senior Managing Director &amp; CEO. A graduate of Howard University and the George Washington University School of Law, Bob is licensed to practice before a number of tribunals including the US Tax Court and the US Supreme Court. He has successfully completed post graduate studies in real estate development finance at the MIT Center for Real Estate.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40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998" y="3895716"/>
            <a:ext cx="1571625" cy="1562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764842" y="669518"/>
            <a:ext cx="8545936" cy="315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1000"/>
              </a:spcAft>
            </a:pPr>
            <a:r>
              <a:rPr lang="en-CA" sz="1200" b="1" dirty="0">
                <a:latin typeface="Arial" panose="020B0604020202020204" pitchFamily="34" charset="0"/>
                <a:ea typeface="Calibri" panose="020F0502020204030204" pitchFamily="34" charset="0"/>
                <a:cs typeface="Times New Roman" panose="02020603050405020304" pitchFamily="18" charset="0"/>
              </a:rPr>
              <a:t>Brian C. Jenkins</a:t>
            </a:r>
            <a:r>
              <a:rPr lang="en-CA" sz="1200" dirty="0">
                <a:latin typeface="Arial" panose="020B0604020202020204" pitchFamily="34" charset="0"/>
                <a:ea typeface="Calibri" panose="020F0502020204030204" pitchFamily="34" charset="0"/>
                <a:cs typeface="Times New Roman" panose="02020603050405020304" pitchFamily="18" charset="0"/>
              </a:rPr>
              <a:t> </a:t>
            </a:r>
            <a:r>
              <a:rPr lang="en-CA" sz="1200" b="1" dirty="0">
                <a:latin typeface="Arial" panose="020B0604020202020204" pitchFamily="34" charset="0"/>
                <a:ea typeface="Calibri" panose="020F0502020204030204" pitchFamily="34" charset="0"/>
                <a:cs typeface="Times New Roman" panose="02020603050405020304" pitchFamily="18" charset="0"/>
              </a:rPr>
              <a:t>is Senior Managing Director &amp; COO</a:t>
            </a:r>
            <a:r>
              <a:rPr lang="en-CA"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Times New Roman" panose="02020603050405020304" pitchFamily="18" charset="0"/>
              </a:rPr>
              <a:t>Brian has </a:t>
            </a:r>
            <a:r>
              <a:rPr lang="en-CA" sz="1200" dirty="0">
                <a:latin typeface="Arial" panose="020B0604020202020204" pitchFamily="34" charset="0"/>
                <a:ea typeface="Calibri" panose="020F0502020204030204" pitchFamily="34" charset="0"/>
                <a:cs typeface="Times New Roman" panose="02020603050405020304" pitchFamily="18" charset="0"/>
              </a:rPr>
              <a:t>than three decades experience in loan servicing, for-forma development, asset management and portfolio analysis. He is proficient in the customization and use of sophisticated real estate investment analytical and loan servicing software.  Brian is a graduate of Lincoln University.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200" b="1" dirty="0">
                <a:solidFill>
                  <a:srgbClr val="000000"/>
                </a:solidFill>
                <a:latin typeface="Arial" panose="020B0604020202020204" pitchFamily="34" charset="0"/>
                <a:ea typeface="Times New Roman" panose="02020603050405020304" pitchFamily="18" charset="0"/>
              </a:rPr>
              <a:t>Sharon Martin, CPA.  </a:t>
            </a:r>
            <a:r>
              <a:rPr lang="en-US" sz="1200" dirty="0">
                <a:solidFill>
                  <a:srgbClr val="000000"/>
                </a:solidFill>
                <a:latin typeface="Arial" panose="020B0604020202020204" pitchFamily="34" charset="0"/>
                <a:ea typeface="Times New Roman" panose="02020603050405020304" pitchFamily="18" charset="0"/>
              </a:rPr>
              <a:t>Sharon Martin is the former CFO of one of the District of Columbia’s most successful community development corporations(“CDC”), where she was deeply involved in the financing of many commercial and residential projects from land acquisition through construction and occupancy. Ms. Martin left the CDC to become one of the founding principals of Advance Financial, a financial services firm located in suburban Washington, DC. Advance Financial became very active in assisting small and medium sized businesses in metropolitan Washington. They were also known for providing guidance to start-up companies and setting them on a path to success and growth. Ms. Martin is a licensed Certified Public Accountant (CPA). She is a graduate of the University of Wisconsin-Madison where she received a BS in Business Administration with an emphasis on accounting.</a:t>
            </a:r>
          </a:p>
          <a:p>
            <a:pPr algn="just"/>
            <a:endParaRPr lang="en-US" sz="12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1200" b="1" dirty="0">
                <a:latin typeface="Arial" panose="020B0604020202020204" pitchFamily="34" charset="0"/>
                <a:ea typeface="Calibri" panose="020F0502020204030204" pitchFamily="34" charset="0"/>
                <a:cs typeface="Times New Roman" panose="02020603050405020304" pitchFamily="18" charset="0"/>
              </a:rPr>
              <a:t>Robert K. (Rob) Jenkins III is Managing Director. </a:t>
            </a:r>
            <a:r>
              <a:rPr lang="en-US" sz="1200" dirty="0">
                <a:latin typeface="Arial" panose="020B0604020202020204" pitchFamily="34" charset="0"/>
                <a:ea typeface="Times New Roman" panose="02020603050405020304" pitchFamily="18" charset="0"/>
                <a:cs typeface="Times New Roman" panose="02020603050405020304" pitchFamily="18" charset="0"/>
              </a:rPr>
              <a:t>Rob is responsible for the identification, quantitative analysis and financial modeling of investments. Rob attended Vassar College where he majored in Computer Science and St. John’s University where he earned an MBA in Finance.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66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112456" y="3749744"/>
            <a:ext cx="1327788" cy="1666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76" y="3749744"/>
            <a:ext cx="1575013" cy="1666680"/>
          </a:xfrm>
          <a:prstGeom prst="rect">
            <a:avLst/>
          </a:prstGeom>
        </p:spPr>
      </p:pic>
      <p:sp>
        <p:nvSpPr>
          <p:cNvPr id="7" name="Rectangle 2"/>
          <p:cNvSpPr>
            <a:spLocks noChangeArrowheads="1"/>
          </p:cNvSpPr>
          <p:nvPr/>
        </p:nvSpPr>
        <p:spPr bwMode="auto">
          <a:xfrm>
            <a:off x="1721215" y="697774"/>
            <a:ext cx="75764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Investment Opportunity and Monitoring Advisors: HBCU Community Development Action Coalition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37" descr="http://www.greencleanresources.com/logos/social_media/limage-24-203-phot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036" y="1060000"/>
            <a:ext cx="2495550" cy="1228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33924" y="1955626"/>
            <a:ext cx="860777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Founded in 2010 by community development practitioners, the mission of the HBCU Community Development Action Coalition is to work within HBCU communities in creating healthy, sustainable, economically viable communities and campuses. The Coalition carries out its mission by partnering with HBCUs to implement its Campus Plus Community Initiative (CPCI), a comprehensive initiative to help strengthen the economic vitality of HBCUs by leading and coordinating transformative community economic development projects and initiatives on or near their campuses.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Larry </a:t>
            </a:r>
            <a:r>
              <a:rPr kumimoji="0" lang="en-US" altLang="en-US" sz="12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Salley</a:t>
            </a: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CEO of the Benedict – Allen Community Development Corporation is Chairman. Ronald Butler is Executive. Both are experienced community development professionals.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4590660" y="5396787"/>
            <a:ext cx="2575249" cy="215444"/>
          </a:xfrm>
          <a:prstGeom prst="rect">
            <a:avLst/>
          </a:prstGeom>
        </p:spPr>
        <p:txBody>
          <a:bodyPr wrap="square">
            <a:spAutoFit/>
          </a:bodyPr>
          <a:lstStyle/>
          <a:p>
            <a:r>
              <a:rPr lang="en-US" sz="800" dirty="0">
                <a:latin typeface="Calibri" panose="020F0502020204030204" pitchFamily="34" charset="0"/>
                <a:ea typeface="Calibri" panose="020F0502020204030204" pitchFamily="34" charset="0"/>
                <a:cs typeface="Times New Roman" panose="02020603050405020304" pitchFamily="18" charset="0"/>
              </a:rPr>
              <a:t> Larry </a:t>
            </a:r>
            <a:r>
              <a:rPr lang="en-US" sz="800" dirty="0" err="1">
                <a:latin typeface="Calibri" panose="020F0502020204030204" pitchFamily="34" charset="0"/>
                <a:ea typeface="Calibri" panose="020F0502020204030204" pitchFamily="34" charset="0"/>
                <a:cs typeface="Times New Roman" panose="02020603050405020304" pitchFamily="18" charset="0"/>
              </a:rPr>
              <a:t>Salley</a:t>
            </a:r>
            <a:r>
              <a:rPr lang="en-US" sz="800" dirty="0">
                <a:latin typeface="Calibri" panose="020F0502020204030204" pitchFamily="34" charset="0"/>
                <a:ea typeface="Calibri" panose="020F0502020204030204" pitchFamily="34" charset="0"/>
                <a:cs typeface="Times New Roman" panose="02020603050405020304" pitchFamily="18" charset="0"/>
              </a:rPr>
              <a:t>                                                               Ron Butler</a:t>
            </a:r>
            <a:endParaRPr lang="en-US" dirty="0"/>
          </a:p>
        </p:txBody>
      </p:sp>
    </p:spTree>
    <p:extLst>
      <p:ext uri="{BB962C8B-B14F-4D97-AF65-F5344CB8AC3E}">
        <p14:creationId xmlns:p14="http://schemas.microsoft.com/office/powerpoint/2010/main" val="370000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james d. howard jr"/>
          <p:cNvPicPr/>
          <p:nvPr/>
        </p:nvPicPr>
        <p:blipFill>
          <a:blip r:embed="rId2">
            <a:extLst>
              <a:ext uri="{28A0092B-C50C-407E-A947-70E740481C1C}">
                <a14:useLocalDpi xmlns:a14="http://schemas.microsoft.com/office/drawing/2010/main" val="0"/>
              </a:ext>
            </a:extLst>
          </a:blip>
          <a:srcRect/>
          <a:stretch>
            <a:fillRect/>
          </a:stretch>
        </p:blipFill>
        <p:spPr bwMode="auto">
          <a:xfrm>
            <a:off x="5382808" y="3433166"/>
            <a:ext cx="1310005" cy="1633855"/>
          </a:xfrm>
          <a:prstGeom prst="rect">
            <a:avLst/>
          </a:prstGeom>
          <a:noFill/>
          <a:ln>
            <a:noFill/>
          </a:ln>
        </p:spPr>
      </p:pic>
      <p:sp>
        <p:nvSpPr>
          <p:cNvPr id="7" name="Rectangle 6"/>
          <p:cNvSpPr/>
          <p:nvPr/>
        </p:nvSpPr>
        <p:spPr>
          <a:xfrm>
            <a:off x="5699416" y="5067021"/>
            <a:ext cx="676788" cy="233910"/>
          </a:xfrm>
          <a:prstGeom prst="rect">
            <a:avLst/>
          </a:prstGeom>
        </p:spPr>
        <p:txBody>
          <a:bodyPr wrap="none">
            <a:spAutoFit/>
          </a:bodyPr>
          <a:lstStyle/>
          <a:p>
            <a:pPr algn="ctr">
              <a:lnSpc>
                <a:spcPct val="115000"/>
              </a:lnSpc>
            </a:pPr>
            <a:r>
              <a:rPr lang="en-US" sz="800" dirty="0">
                <a:latin typeface="Calibri" panose="020F0502020204030204" pitchFamily="34" charset="0"/>
                <a:ea typeface="Calibri" panose="020F0502020204030204" pitchFamily="34" charset="0"/>
                <a:cs typeface="Calibri" panose="020F0502020204030204" pitchFamily="34" charset="0"/>
              </a:rPr>
              <a:t>Jim Howard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23010" y="800038"/>
            <a:ext cx="8229600" cy="2344231"/>
          </a:xfrm>
          <a:prstGeom prst="rect">
            <a:avLst/>
          </a:prstGeom>
        </p:spPr>
        <p:txBody>
          <a:bodyPr wrap="square">
            <a:spAutoFit/>
          </a:bodyPr>
          <a:lstStyle/>
          <a:p>
            <a:pPr>
              <a:lnSpc>
                <a:spcPct val="115000"/>
              </a:lnSpc>
              <a:spcAft>
                <a:spcPts val="1000"/>
              </a:spcAft>
            </a:pPr>
            <a:r>
              <a:rPr lang="en-US" sz="1200" b="1" dirty="0">
                <a:latin typeface="Arial" panose="020B0604020202020204" pitchFamily="34" charset="0"/>
                <a:ea typeface="Calibri" panose="020F0502020204030204" pitchFamily="34" charset="0"/>
                <a:cs typeface="Times New Roman" panose="02020603050405020304" pitchFamily="18" charset="0"/>
              </a:rPr>
              <a:t>Fund Management and Reporting Services Advisor</a:t>
            </a:r>
            <a:r>
              <a:rPr lang="en-US" sz="1200" dirty="0">
                <a:latin typeface="Arial" panose="020B0604020202020204" pitchFamily="34" charset="0"/>
                <a:ea typeface="Calibri" panose="020F0502020204030204" pitchFamily="34" charset="0"/>
                <a:cs typeface="Times New Roman" panose="02020603050405020304" pitchFamily="18" charset="0"/>
              </a:rPr>
              <a:t>: Dudley Ventures </a:t>
            </a:r>
            <a:r>
              <a:rPr lang="en-US" sz="12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www.dudleyventures.com</a:t>
            </a:r>
            <a:r>
              <a:rPr lang="en-US" sz="1200" dirty="0">
                <a:latin typeface="Arial" panose="020B0604020202020204" pitchFamily="34" charset="0"/>
                <a:ea typeface="Calibri" panose="020F0502020204030204" pitchFamily="34" charset="0"/>
                <a:cs typeface="Times New Roman" panose="02020603050405020304" pitchFamily="18" charset="0"/>
              </a:rPr>
              <a:t>. The Phoenix AZ. based firm has a 20 year + proven track record of managing the fund reporting and accounting of complex tax- deferred investments and government regulated investment programs. </a:t>
            </a:r>
            <a:r>
              <a:rPr lang="en-US" sz="1200" dirty="0">
                <a:latin typeface="Arial" panose="020B0604020202020204" pitchFamily="34" charset="0"/>
                <a:ea typeface="Times New Roman" panose="02020603050405020304" pitchFamily="18" charset="0"/>
                <a:cs typeface="Times New Roman" panose="02020603050405020304" pitchFamily="18" charset="0"/>
              </a:rPr>
              <a:t>The firm has been an innovator in tax credit investments. Dudley Ventures has invested over $1.6 billion in tax credit transactions representing multiple tax credit asset classes and has over $1 billion under management. </a:t>
            </a:r>
            <a:r>
              <a:rPr lang="en-US" sz="1200" dirty="0">
                <a:latin typeface="Arial" panose="020B0604020202020204" pitchFamily="34" charset="0"/>
                <a:ea typeface="Calibri" panose="020F0502020204030204" pitchFamily="34" charset="0"/>
                <a:cs typeface="Times New Roman" panose="02020603050405020304" pitchFamily="18" charset="0"/>
              </a:rPr>
              <a:t>Dudley Ventures has a staff of 25 full time professionals including a Fund Reporting Team, a Financial Reporting Team, a Financial Reporting and Accounting Department and a full-time Compliance Department to handle fund reporting and asset management requirements.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80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James D. (Jim) Howard, Jr. is the founder and CEO. He founded Dudley Ventures in 1996.   A licensed member of the Arizona State Bar, Jim earned his undergraduate degree from the College of the Holy Cross in Worcester, Massachusetts and a law degree from Georgetown University Law Center in Washington, D.C.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40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533" y="3318612"/>
            <a:ext cx="1238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791" y="3321402"/>
            <a:ext cx="1419225" cy="165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061650" y="850486"/>
            <a:ext cx="824025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Legal Counsel</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Butler Snow law firm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www.butlersnow.com</a:t>
            </a:r>
            <a:r>
              <a:rPr kumimoji="0" lang="en-US" altLang="en-US" sz="1200" b="0" i="1" u="none" strike="noStrike" cap="none" normalizeH="0" baseline="0" dirty="0">
                <a:ln>
                  <a:noFill/>
                </a:ln>
                <a:solidFill>
                  <a:srgbClr val="666666"/>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Alveno</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N.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Castilla</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Ashley N. Wicks are partners in Butler Snow, a full-service law firm with offices concentrated in the southeast. Both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Alveno</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Ashley have significant experience in economic development finance law.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Alveno</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is a graduate of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Millsaps</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College, where he earned B.A. and MBA degrees, and the University of Virginia School of Law, where he served as Editor-in-Chief of the Virginia Tax Review. He is also a Certified Public Accountant. </a:t>
            </a:r>
            <a:r>
              <a:rPr kumimoji="0" lang="en-US"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Alveno</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was selected in a recent Mississippi Business Journal poll as one of 50 lawyers in the State of Mississippi to receive the "Leadership in Law " recognition. </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Ashley received both her undergraduate and master</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 degrees from Jackson State University. She received her Juris Doctor from Tulane University and her Master of Law in taxation from the University of Alabama. She is admitted to practice in Mississippi, Texas and the District of Columbia. The Mississippi Business Journal named her in the top 10 of their 2016 list of 50 Top Professionals Under 40.</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p:txBody>
      </p:sp>
      <p:sp>
        <p:nvSpPr>
          <p:cNvPr id="6" name="Rectangle 4"/>
          <p:cNvSpPr>
            <a:spLocks noChangeArrowheads="1"/>
          </p:cNvSpPr>
          <p:nvPr/>
        </p:nvSpPr>
        <p:spPr bwMode="auto">
          <a:xfrm>
            <a:off x="5016549" y="4785432"/>
            <a:ext cx="25484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200" b="0"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Alveno</a:t>
            </a: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 </a:t>
            </a:r>
            <a:r>
              <a:rPr kumimoji="0" lang="en-US" altLang="en-US" sz="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Castilla</a:t>
            </a: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                                     Ashley Wicks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388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31621" y="1098817"/>
            <a:ext cx="6096000" cy="4047262"/>
          </a:xfrm>
          <a:prstGeom prst="rect">
            <a:avLst/>
          </a:prstGeom>
        </p:spPr>
        <p:txBody>
          <a:bodyPr>
            <a:spAutoFit/>
          </a:bodyPr>
          <a:lstStyle/>
          <a:p>
            <a:pPr algn="ctr">
              <a:lnSpc>
                <a:spcPct val="115000"/>
              </a:lnSpc>
            </a:pPr>
            <a:r>
              <a:rPr lang="en-US" i="1" dirty="0">
                <a:solidFill>
                  <a:srgbClr val="666666"/>
                </a:solidFill>
                <a:latin typeface="Bodoni MT Black" panose="02070A03080606020203" pitchFamily="18" charset="0"/>
                <a:ea typeface="Calibri" panose="020F0502020204030204" pitchFamily="34" charset="0"/>
                <a:cs typeface="Arial" panose="020B0604020202020204" pitchFamily="34" charset="0"/>
              </a:rPr>
              <a:t>For additional information, please contact: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i="1" dirty="0">
                <a:solidFill>
                  <a:srgbClr val="666666"/>
                </a:solidFill>
                <a:latin typeface="Arial" panose="020B060402020202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i="1" dirty="0">
                <a:solidFill>
                  <a:srgbClr val="666666"/>
                </a:solidFill>
                <a:latin typeface="Arial" panose="020B060402020202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radley Hand ITC" panose="03070402050302030203" pitchFamily="66" charset="0"/>
                <a:ea typeface="Calibri" panose="020F0502020204030204" pitchFamily="34" charset="0"/>
                <a:cs typeface="Arial" panose="020B0604020202020204" pitchFamily="34" charset="0"/>
              </a:rPr>
              <a:t>Brian C. Jenkins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odoni MT Black" panose="02070A03080606020203" pitchFamily="18" charset="0"/>
                <a:ea typeface="Calibri" panose="020F0502020204030204" pitchFamily="34" charset="0"/>
                <a:cs typeface="Arial" panose="020B0604020202020204" pitchFamily="34" charset="0"/>
              </a:rPr>
              <a:t>Renaissance Equity Partners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radley Hand ITC" panose="03070402050302030203" pitchFamily="66" charset="0"/>
                <a:ea typeface="Calibri" panose="020F0502020204030204" pitchFamily="34" charset="0"/>
                <a:cs typeface="Times New Roman" panose="02020603050405020304" pitchFamily="18" charset="0"/>
              </a:rPr>
              <a:t>7600 Georgia Avenue N.W.</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radley Hand ITC" panose="03070402050302030203" pitchFamily="66" charset="0"/>
                <a:ea typeface="Calibri" panose="020F0502020204030204" pitchFamily="34" charset="0"/>
                <a:cs typeface="Times New Roman" panose="02020603050405020304" pitchFamily="18" charset="0"/>
              </a:rPr>
              <a:t>Suite 404</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radley Hand ITC" panose="03070402050302030203" pitchFamily="66" charset="0"/>
                <a:ea typeface="Calibri" panose="020F0502020204030204" pitchFamily="34" charset="0"/>
                <a:cs typeface="Times New Roman" panose="02020603050405020304" pitchFamily="18" charset="0"/>
              </a:rPr>
              <a:t>Washington DC 20012 -1616</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latin typeface="Bradley Hand ITC" panose="03070402050302030203" pitchFamily="66" charset="0"/>
                <a:ea typeface="Calibri" panose="020F0502020204030204" pitchFamily="34" charset="0"/>
                <a:cs typeface="Times New Roman" panose="02020603050405020304" pitchFamily="18" charset="0"/>
              </a:rPr>
              <a:t>(202) 236-2865 Ext. 30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bcjenkins@renequity.com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72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Image result for HBCUs"/>
          <p:cNvPicPr/>
          <p:nvPr/>
        </p:nvPicPr>
        <p:blipFill>
          <a:blip r:embed="rId2">
            <a:extLst>
              <a:ext uri="{28A0092B-C50C-407E-A947-70E740481C1C}">
                <a14:useLocalDpi xmlns:a14="http://schemas.microsoft.com/office/drawing/2010/main" val="0"/>
              </a:ext>
            </a:extLst>
          </a:blip>
          <a:srcRect/>
          <a:stretch>
            <a:fillRect/>
          </a:stretch>
        </p:blipFill>
        <p:spPr bwMode="auto">
          <a:xfrm>
            <a:off x="3648522" y="763274"/>
            <a:ext cx="4778578" cy="4718348"/>
          </a:xfrm>
          <a:prstGeom prst="rect">
            <a:avLst/>
          </a:prstGeom>
          <a:noFill/>
          <a:ln>
            <a:noFill/>
          </a:ln>
        </p:spPr>
      </p:pic>
    </p:spTree>
    <p:extLst>
      <p:ext uri="{BB962C8B-B14F-4D97-AF65-F5344CB8AC3E}">
        <p14:creationId xmlns:p14="http://schemas.microsoft.com/office/powerpoint/2010/main" val="373522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2" name="Rectangle 1"/>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descr="C:\Users\rjenkins\AppData\Local\Microsoft\Windows\INetCache\Content.MSO\68F63FF2.tmp"/>
          <p:cNvPicPr/>
          <p:nvPr/>
        </p:nvPicPr>
        <p:blipFill>
          <a:blip r:embed="rId2">
            <a:extLst>
              <a:ext uri="{28A0092B-C50C-407E-A947-70E740481C1C}">
                <a14:useLocalDpi xmlns:a14="http://schemas.microsoft.com/office/drawing/2010/main" val="0"/>
              </a:ext>
            </a:extLst>
          </a:blip>
          <a:srcRect/>
          <a:stretch>
            <a:fillRect/>
          </a:stretch>
        </p:blipFill>
        <p:spPr bwMode="auto">
          <a:xfrm>
            <a:off x="3822612" y="902651"/>
            <a:ext cx="4430395" cy="1029335"/>
          </a:xfrm>
          <a:prstGeom prst="rect">
            <a:avLst/>
          </a:prstGeom>
          <a:noFill/>
          <a:ln>
            <a:noFill/>
          </a:ln>
        </p:spPr>
      </p:pic>
      <p:sp>
        <p:nvSpPr>
          <p:cNvPr id="5" name="Rectangle 4"/>
          <p:cNvSpPr/>
          <p:nvPr/>
        </p:nvSpPr>
        <p:spPr>
          <a:xfrm>
            <a:off x="2049780" y="1931987"/>
            <a:ext cx="7976060" cy="3416320"/>
          </a:xfrm>
          <a:prstGeom prst="rect">
            <a:avLst/>
          </a:prstGeom>
        </p:spPr>
        <p:txBody>
          <a:bodyPr wrap="square">
            <a:spAutoFit/>
          </a:bodyPr>
          <a:lstStyle/>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Introduction.………………………………………………………...……………………………..…………….… Page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History of HBCUs………………...…………….…………………………………………………….……..….… Page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Opportunity Zone Program……….……...…………………………………………………...……………...…...Page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Initiative Objectives…………………………………...……………………………………………...…………….Page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HBCU Mixed Use Projects………………………...………….…………………………………….…………….Page 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HBCU Teaching Hotels……….……………………………...…..……………………………..……………..….Page 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Exit Strategies…………… ……….……...…………………………………………………...……………........Page 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Community Impacts………………………...………….……………………………………….…….………….Page 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200000"/>
              </a:lnSpc>
              <a:spcBef>
                <a:spcPts val="0"/>
              </a:spcBef>
              <a:spcAft>
                <a:spcPts val="1000"/>
              </a:spcAft>
              <a:buFont typeface="+mj-lt"/>
              <a:buAutoNum type="romanUcPeriod"/>
            </a:pPr>
            <a:r>
              <a:rPr lang="en-US" sz="1200" dirty="0">
                <a:latin typeface="Arial" panose="020B0604020202020204" pitchFamily="34" charset="0"/>
                <a:ea typeface="Calibri" panose="020F0502020204030204" pitchFamily="34" charset="0"/>
                <a:cs typeface="Times New Roman" panose="02020603050405020304" pitchFamily="18" charset="0"/>
              </a:rPr>
              <a:t>Team……………..………………………………………...…………………………………………………..….Page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2096193" y="1095977"/>
            <a:ext cx="7883236" cy="4232954"/>
          </a:xfrm>
          <a:prstGeom prst="rect">
            <a:avLst/>
          </a:prstGeom>
        </p:spPr>
        <p:txBody>
          <a:bodyPr wrap="square">
            <a:spAutoFit/>
          </a:bodyPr>
          <a:lstStyle/>
          <a:p>
            <a:pPr marL="342900" marR="0" lvl="0" indent="-342900">
              <a:lnSpc>
                <a:spcPct val="115000"/>
              </a:lnSpc>
              <a:spcBef>
                <a:spcPts val="0"/>
              </a:spcBef>
              <a:spcAft>
                <a:spcPts val="1000"/>
              </a:spcAft>
              <a:buFont typeface="+mj-lt"/>
              <a:buAutoNum type="romanUcPeriod"/>
            </a:pPr>
            <a:r>
              <a:rPr lang="en-US" sz="1200" b="1" dirty="0">
                <a:latin typeface="Arial" panose="020B0604020202020204" pitchFamily="34" charset="0"/>
                <a:ea typeface="Times New Roman" panose="02020603050405020304" pitchFamily="18" charset="0"/>
                <a:cs typeface="Times New Roman" panose="02020603050405020304" pitchFamily="18" charset="0"/>
              </a:rPr>
              <a:t>Introduction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Renaissance Equity Partners organized the Fund in collaboration with the nonprofit HBCU Community Development Action Coalition, upon the principle that investors can do well by doing good. We are honored to have received organizational support from the </a:t>
            </a:r>
            <a:r>
              <a:rPr lang="en-US" sz="1200" dirty="0" err="1">
                <a:latin typeface="Arial" panose="020B0604020202020204" pitchFamily="34" charset="0"/>
                <a:ea typeface="Calibri" panose="020F0502020204030204" pitchFamily="34" charset="0"/>
                <a:cs typeface="Times New Roman" panose="02020603050405020304" pitchFamily="18" charset="0"/>
              </a:rPr>
              <a:t>Kresge</a:t>
            </a:r>
            <a:r>
              <a:rPr lang="en-US" sz="1200" dirty="0">
                <a:latin typeface="Arial" panose="020B0604020202020204" pitchFamily="34" charset="0"/>
                <a:ea typeface="Calibri" panose="020F0502020204030204" pitchFamily="34" charset="0"/>
                <a:cs typeface="Times New Roman" panose="02020603050405020304" pitchFamily="18" charset="0"/>
              </a:rPr>
              <a:t> and Rockefeller Foundations and Calvert Impact Capital.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Fund focuses upon opportunistic and value-added real estate investments on or near the campuses of HBCUs. We are primarily interested in mixed use projects and an asset class we call “HBCU Teaching Hotels”. We attempt to structure each transaction to provide an ownership interest to the neighboring HBCU (or a designated nonprofit affiliate).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HBCU Teaching hotels will be educators and job creators. They will serve as “hands-on” teaching venues for students studying Hospitality Management or Business Administration at nearby HBCUs. Just as university teaching hospitals prepare future generations of health care professionals, the HBCU Teaching Hotels will prepare future generations of hospitality executives and entrepreneurs.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Arial" panose="020B0604020202020204" pitchFamily="34" charset="0"/>
                <a:ea typeface="Calibri" panose="020F0502020204030204" pitchFamily="34" charset="0"/>
                <a:cs typeface="Times New Roman" panose="02020603050405020304" pitchFamily="18" charset="0"/>
              </a:rPr>
              <a:t>The mixed-use and neighborhood retail projects will bring purveyors of quality goods and services to HBCU communities.  We are particularly interested in mixed use projects with commercial components capable of bringing supermarkets to U.S. Department of Agriculture designated Food Deserts and/or health care facilities to U.S. Department of Health &amp; Human Services designated Medically Underserved Communities. The mixed-use projects will also create workforce housing opportunities for junior faculty, staff, graduate students and military veterans with GI Bill educational benefits.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40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932536" y="807856"/>
            <a:ext cx="397825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1pPr>
            <a:lvl2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2pPr>
            <a:lvl3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3pPr>
            <a:lvl4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4pPr>
            <a:lvl5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5pPr>
            <a:lvl6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6pPr>
            <a:lvl7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7pPr>
            <a:lvl8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8pPr>
            <a:lvl9pPr eaLnBrk="0" fontAlgn="base" hangingPunct="0">
              <a:spcBef>
                <a:spcPct val="0"/>
              </a:spcBef>
              <a:spcAft>
                <a:spcPct val="0"/>
              </a:spcAft>
              <a:tabLst>
                <a:tab pos="4114800" algn="ctr"/>
                <a:tab pos="6034088"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mj-lt"/>
              <a:buAutoNum type="romanUcPeriod" startAt="2"/>
              <a:tabLst>
                <a:tab pos="4114800" algn="ctr"/>
                <a:tab pos="6034088"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History and Contributions of HBCUs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114800" algn="ctr"/>
                <a:tab pos="60340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455" descr="Image result for hbcu grad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6" y="1213702"/>
            <a:ext cx="8248650" cy="4324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23011" y="58455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1202575" y="5830685"/>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80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620982" y="1005840"/>
            <a:ext cx="8969434" cy="4465838"/>
          </a:xfrm>
          <a:prstGeom prst="rect">
            <a:avLst/>
          </a:prstGeom>
        </p:spPr>
        <p:txBody>
          <a:bodyPr wrap="square">
            <a:spAutoFit/>
          </a:bodyPr>
          <a:lstStyle/>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U.S.’s 104 HBCUs were organized in the years following the Civil War to educate the then recently emancipated former slaves. A few such as Howard University in Washington DC were started by the federal government’s Freedmen’s Bureau. Others, such as Spelman and Morehouse in Atlanta GA were founded by abolitionist missionaries and northern philanthropists. Many were organized by southern state governments with large Black populations to implement the (always) separate but (never) equal doctrine articulated and upheld by the U.S. Supreme Court’s infamous 1896 </a:t>
            </a:r>
            <a:r>
              <a:rPr lang="en-US" sz="1200" u="sng" dirty="0">
                <a:latin typeface="Arial" panose="020B0604020202020204" pitchFamily="34" charset="0"/>
                <a:ea typeface="Calibri" panose="020F0502020204030204" pitchFamily="34" charset="0"/>
                <a:cs typeface="Times New Roman" panose="02020603050405020304" pitchFamily="18" charset="0"/>
              </a:rPr>
              <a:t>Plessy vs. Ferguson</a:t>
            </a:r>
            <a:r>
              <a:rPr lang="en-US" sz="1200" dirty="0">
                <a:latin typeface="Arial" panose="020B0604020202020204" pitchFamily="34" charset="0"/>
                <a:ea typeface="Calibri" panose="020F0502020204030204" pitchFamily="34" charset="0"/>
                <a:cs typeface="Times New Roman" panose="02020603050405020304" pitchFamily="18" charset="0"/>
              </a:rPr>
              <a:t> decision.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Until the early 1960s, HBCUs were, with very few exceptions, the only higher education option for most African Americans. Today, HBCUs continue their long and proud legacy of providing quality educations to young African Americans.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More than 50% of our nation’s Black school teachers and 70% of Black physicians and dentists earned degrees at HBCUs.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Over half of the nation’s Black females with PHDs in scientific fields received undergraduate degrees at one of two HBCUs, Spelman College in Atlanta, GA or Bennett College in Greensboro NC.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Xavier University in New Orleans, LA ranks #1 in placing Blacks in medical 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Large number of respected household names are HBCU Graduates. Representative examples include: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Dr. Martin Luther King: Morehouse College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Kamala Harris U.S Senator and presidential candidate: Howard University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Oprah Winfrey, media entrepreneur: Tennessee State University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Toni Morrison, Nobel Prize winning author: Howard University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96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1858818" y="929646"/>
            <a:ext cx="39640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mj-lt"/>
              <a:buAutoNum type="romanUcPeriod" startAt="3"/>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 Department of Treasury Opportunity Zones</a:t>
            </a:r>
            <a:endParaRPr kumimoji="0" lang="en-US" altLang="en-US" sz="800" b="0" i="0" u="none" strike="noStrike" cap="none" normalizeH="0" baseline="0" dirty="0">
              <a:ln>
                <a:noFill/>
              </a:ln>
              <a:solidFill>
                <a:schemeClr val="tx1"/>
              </a:solidFill>
              <a:effectLst/>
            </a:endParaRPr>
          </a:p>
        </p:txBody>
      </p:sp>
      <p:pic>
        <p:nvPicPr>
          <p:cNvPr id="1025" name="Picture 451"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764" y="1206646"/>
            <a:ext cx="158115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58818" y="2257314"/>
            <a:ext cx="846558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Signed into law on December 22, 2017 by President Trump, the Tax Cut Act of 2017 (the Act) provides significant federal tax incentives to investors who invest in U.S. Department of Treasury designated Opportunity Funds that reinvest the invested capital into enterprises in federally designated Opportunity Zones. </a:t>
            </a:r>
            <a:endParaRPr kumimoji="0" lang="en-US" altLang="en-US" sz="800" b="0" i="0" u="none" strike="noStrike" cap="none" normalizeH="0" baseline="0" dirty="0">
              <a:ln>
                <a:noFill/>
              </a:ln>
              <a:solidFill>
                <a:schemeClr val="tx1"/>
              </a:solidFill>
              <a:effectLst/>
            </a:endParaRPr>
          </a:p>
          <a:p>
            <a:pPr marL="685800" lvl="1" indent="-228600">
              <a:buFont typeface="+mj-lt"/>
              <a:buAutoNum type="arabicPeriod"/>
            </a:pPr>
            <a:r>
              <a:rPr kumimoji="0" lang="en-US" altLang="en-US" sz="1200" b="1"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Deferral of capital gains for up to 7 years.:</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Taxation on original gains is deferred up to 7 years or December 31, 2026</a:t>
            </a:r>
            <a:endParaRPr kumimoji="0" lang="en-US" altLang="en-US" sz="800" b="0" i="0" u="none" strike="noStrike" cap="none" normalizeH="0" baseline="0" dirty="0">
              <a:ln>
                <a:noFill/>
              </a:ln>
              <a:solidFill>
                <a:schemeClr val="tx1"/>
              </a:solidFill>
              <a:effectLst/>
            </a:endParaRPr>
          </a:p>
          <a:p>
            <a:pPr marL="685800" lvl="1" indent="-228600">
              <a:buFont typeface="+mj-lt"/>
              <a:buAutoNum type="arabicPeriod"/>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Reduction of capital gain taxes</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 deferred taxes are reduced by 10% if held for 5 years, or 15% if held for 7 years</a:t>
            </a:r>
            <a:endParaRPr kumimoji="0" lang="en-US" altLang="en-US" sz="800" b="0" i="0" u="none" strike="noStrike" cap="none" normalizeH="0" baseline="0" dirty="0">
              <a:ln>
                <a:noFill/>
              </a:ln>
              <a:solidFill>
                <a:schemeClr val="tx1"/>
              </a:solidFill>
              <a:effectLst/>
            </a:endParaRPr>
          </a:p>
          <a:p>
            <a:pPr marL="685800" lvl="1" indent="-228600">
              <a:buFont typeface="+mj-lt"/>
              <a:buAutoNum type="arabicPeriod"/>
            </a:pPr>
            <a:r>
              <a:rPr kumimoji="0" lang="en-US" alt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No taxation on capital gains of Opportunity Fund Investments</a:t>
            </a:r>
            <a:r>
              <a:rPr kumimoji="0" lang="en-US" altLang="en-US" sz="1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No capital gains taxes on gains from QOF</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if held in QOF is held for 10 or more years.</a:t>
            </a:r>
            <a:endParaRPr kumimoji="0" lang="en-US" altLang="en-US" sz="1200" b="0" i="0" u="none" strike="noStrike" cap="none" normalizeH="0" baseline="0" dirty="0">
              <a:ln>
                <a:noFill/>
              </a:ln>
              <a:solidFill>
                <a:schemeClr val="tx1"/>
              </a:solidFill>
              <a:effectLst/>
              <a:cs typeface="Arial" panose="020B0604020202020204" pitchFamily="34" charset="0"/>
            </a:endParaRPr>
          </a:p>
          <a:p>
            <a:pPr lvl="1"/>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ea typeface="Calibri" panose="020F0502020204030204" pitchFamily="34" charset="0"/>
                <a:cs typeface="Arial" panose="020B0604020202020204" pitchFamily="34" charset="0"/>
              </a:rPr>
              <a:t>The Act permitted the governors of each state, Puerto Rico </a:t>
            </a:r>
            <a:r>
              <a:rPr kumimoji="0" lang="en-US" altLang="en-US" sz="12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and the U.S. Virgin Islands and the mayor of the District of Columbia to nominate up to 25% of their jurisdiction</a:t>
            </a:r>
            <a:r>
              <a:rPr kumimoji="0" lang="en-US" altLang="en-US" sz="12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Arial" panose="020B0604020202020204" pitchFamily="34" charset="0"/>
              </a:rPr>
              <a:t>s low-income census tracts to be Opportunity Zones. Governors were required to submit nominations to the U.S. Department of Treasury no later than April 20,2018. All met the deadline.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 a result, 8,762 census tracts across the country have been designated Opportunity Zones. Approximately 50% of HBCUs are located in federally designated Opportunity Zones.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89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31506" y="885071"/>
            <a:ext cx="9412609" cy="4607415"/>
          </a:xfrm>
          <a:prstGeom prst="rect">
            <a:avLst/>
          </a:prstGeom>
        </p:spPr>
        <p:txBody>
          <a:bodyPr wrap="square">
            <a:spAutoFit/>
          </a:bodyPr>
          <a:lstStyle/>
          <a:p>
            <a:pPr marL="800100" lvl="1" indent="-342900">
              <a:lnSpc>
                <a:spcPct val="115000"/>
              </a:lnSpc>
              <a:buFont typeface="+mj-lt"/>
              <a:buAutoNum type="romanUcPeriod" startAt="4"/>
            </a:pPr>
            <a:r>
              <a:rPr lang="en-US" sz="1200" b="1" dirty="0">
                <a:latin typeface="Arial" panose="020B0604020202020204" pitchFamily="34" charset="0"/>
                <a:ea typeface="Calibri" panose="020F0502020204030204" pitchFamily="34" charset="0"/>
                <a:cs typeface="Times New Roman" panose="02020603050405020304" pitchFamily="18" charset="0"/>
              </a:rPr>
              <a:t>Objectives of our HBCU Opportunity Zone Initiative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tabLst>
                <a:tab pos="2225040" algn="l"/>
              </a:tabLst>
            </a:pPr>
            <a:r>
              <a:rPr lang="en-US" sz="1200" b="1"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dirty="0">
                <a:latin typeface="Arial" panose="020B0604020202020204" pitchFamily="34" charset="0"/>
                <a:ea typeface="Calibri" panose="020F0502020204030204" pitchFamily="34" charset="0"/>
                <a:cs typeface="Times New Roman" panose="02020603050405020304" pitchFamily="18" charset="0"/>
              </a:rPr>
              <a:t>The </a:t>
            </a:r>
            <a:r>
              <a:rPr lang="en-CA" sz="1200" dirty="0">
                <a:latin typeface="Arial" panose="020B0604020202020204" pitchFamily="34" charset="0"/>
                <a:ea typeface="Times New Roman" panose="02020603050405020304" pitchFamily="18" charset="0"/>
                <a:cs typeface="Times New Roman" panose="02020603050405020304" pitchFamily="18" charset="0"/>
              </a:rPr>
              <a:t>HBCU Opportunity Fund</a:t>
            </a:r>
            <a:r>
              <a:rPr lang="en-US" sz="1200" dirty="0">
                <a:latin typeface="Arial" panose="020B0604020202020204" pitchFamily="34" charset="0"/>
                <a:ea typeface="Calibri" panose="020F0502020204030204" pitchFamily="34" charset="0"/>
                <a:cs typeface="Times New Roman" panose="02020603050405020304" pitchFamily="18" charset="0"/>
              </a:rPr>
              <a:t> is dedicated to the principle that investors can do well by doing good.</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We</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are unequivocally committed to investing in </a:t>
            </a:r>
            <a:r>
              <a:rPr lang="en-CA" sz="1200" dirty="0">
                <a:latin typeface="Arial" panose="020B0604020202020204" pitchFamily="34" charset="0"/>
                <a:ea typeface="Times New Roman" panose="02020603050405020304" pitchFamily="18" charset="0"/>
                <a:cs typeface="Times New Roman" panose="02020603050405020304" pitchFamily="18" charset="0"/>
              </a:rPr>
              <a:t>quality real estate projects that enhance the economic vitality of HBCUs and their surrounding improve communities.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CA" sz="1200" dirty="0">
                <a:latin typeface="Arial" panose="020B0604020202020204" pitchFamily="34" charset="0"/>
                <a:ea typeface="Times New Roman" panose="02020603050405020304" pitchFamily="18" charset="0"/>
                <a:cs typeface="Times New Roman" panose="02020603050405020304" pitchFamily="18" charset="0"/>
              </a:rPr>
              <a:t>We will focus upon investments in mixed-use projects and HBCU Teaching Hotels </a:t>
            </a:r>
            <a:r>
              <a:rPr 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in federally designated Opportunity Zones.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dirty="0">
                <a:latin typeface="Arial" panose="020B0604020202020204" pitchFamily="34" charset="0"/>
                <a:ea typeface="Calibri" panose="020F0502020204030204" pitchFamily="34" charset="0"/>
                <a:cs typeface="Times New Roman" panose="02020603050405020304" pitchFamily="18" charset="0"/>
              </a:rPr>
              <a:t>The residential units in the mixed-use projects will be targeted to faculty, staff, graduate students, and military veterans attending nearby HBCUs with their GI Bill benefits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dirty="0">
                <a:latin typeface="Arial" panose="020B0604020202020204" pitchFamily="34" charset="0"/>
                <a:ea typeface="Calibri" panose="020F0502020204030204" pitchFamily="34" charset="0"/>
                <a:cs typeface="Times New Roman" panose="02020603050405020304" pitchFamily="18" charset="0"/>
              </a:rPr>
              <a:t>The commercial spaces in the mixed-use projects will be expected to attract retailers and service providers capable of helping to achieve four critically important goals: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Aft>
                <a:spcPts val="600"/>
              </a:spcAft>
              <a:buFont typeface="+mj-lt"/>
              <a:buAutoNum type="romanLcPeriod"/>
            </a:pPr>
            <a:r>
              <a:rPr lang="en-US" sz="1200" dirty="0">
                <a:latin typeface="Arial" panose="020B0604020202020204" pitchFamily="34" charset="0"/>
                <a:ea typeface="Calibri" panose="020F0502020204030204" pitchFamily="34" charset="0"/>
                <a:cs typeface="Times New Roman" panose="02020603050405020304" pitchFamily="18" charset="0"/>
              </a:rPr>
              <a:t>Bringing quality goods and services to HBCUs, project tenants and the surrounding neighborhoods;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Aft>
                <a:spcPts val="600"/>
              </a:spcAft>
              <a:buFont typeface="+mj-lt"/>
              <a:buAutoNum type="romanLcPeriod"/>
            </a:pPr>
            <a:r>
              <a:rPr lang="en-US" sz="1200" dirty="0">
                <a:latin typeface="Arial" panose="020B0604020202020204" pitchFamily="34" charset="0"/>
                <a:ea typeface="Calibri" panose="020F0502020204030204" pitchFamily="34" charset="0"/>
                <a:cs typeface="Times New Roman" panose="02020603050405020304" pitchFamily="18" charset="0"/>
              </a:rPr>
              <a:t>Creating meaningful employment opportunities;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Aft>
                <a:spcPts val="600"/>
              </a:spcAft>
              <a:buFont typeface="+mj-lt"/>
              <a:buAutoNum type="romanLcPeriod"/>
            </a:pPr>
            <a:r>
              <a:rPr lang="en-US" sz="1200" dirty="0">
                <a:latin typeface="Arial" panose="020B0604020202020204" pitchFamily="34" charset="0"/>
                <a:ea typeface="Calibri" panose="020F0502020204030204" pitchFamily="34" charset="0"/>
                <a:cs typeface="Times New Roman" panose="02020603050405020304" pitchFamily="18" charset="0"/>
              </a:rPr>
              <a:t>Thriving economically thereby contributing to the financial stabilization and viability of the project; and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Aft>
                <a:spcPts val="600"/>
              </a:spcAft>
              <a:buFont typeface="+mj-lt"/>
              <a:buAutoNum type="romanLcPeriod"/>
            </a:pPr>
            <a:r>
              <a:rPr lang="en-US" sz="1200" dirty="0">
                <a:latin typeface="Arial" panose="020B0604020202020204" pitchFamily="34" charset="0"/>
                <a:ea typeface="Calibri" panose="020F0502020204030204" pitchFamily="34" charset="0"/>
                <a:cs typeface="Times New Roman" panose="02020603050405020304" pitchFamily="18" charset="0"/>
              </a:rPr>
              <a:t>Serving as a catalyst for additional investment.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dirty="0">
                <a:latin typeface="Arial" panose="020B0604020202020204" pitchFamily="34" charset="0"/>
                <a:ea typeface="Calibri" panose="020F0502020204030204" pitchFamily="34" charset="0"/>
                <a:cs typeface="Times New Roman" panose="02020603050405020304" pitchFamily="18" charset="0"/>
              </a:rPr>
              <a:t>The HBCU Teaching Hotels will serve as “hands-on” teaching venues for students studying Hospitality Management or Business Administration at nearby HBCUs. Just as university teaching hospitals prepare future generations of health care professionals, the HBCU Teaching Hotels will prepare future generations of hospitality executives and entrepreneurs.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200" dirty="0">
                <a:latin typeface="Arial" panose="020B0604020202020204" pitchFamily="34" charset="0"/>
                <a:ea typeface="Calibri" panose="020F0502020204030204" pitchFamily="34" charset="0"/>
                <a:cs typeface="Times New Roman" panose="02020603050405020304" pitchFamily="18" charset="0"/>
              </a:rPr>
              <a:t>Partnering HBCUs will be afforded the opportunity to share in the net income generated by the operation and future sale of the projects.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99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75" y="292307"/>
            <a:ext cx="9670472"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tabLst>
                <a:tab pos="2971800" algn="ctr"/>
                <a:tab pos="5943600" algn="r"/>
                <a:tab pos="457200" algn="l"/>
              </a:tabLst>
            </a:pPr>
            <a:r>
              <a:rPr lang="en-US" sz="1400" cap="all">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923011" y="292306"/>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1400" b="0" i="0" u="none" strike="noStrike" cap="none" normalizeH="0" baseline="0" dirty="0">
                <a:ln>
                  <a:noFill/>
                </a:ln>
                <a:solidFill>
                  <a:srgbClr val="FFC000"/>
                </a:solidFill>
                <a:effectLst/>
                <a:latin typeface="Arial Black" panose="020B0A04020102020204" pitchFamily="34" charset="0"/>
                <a:ea typeface="Calibri" panose="020F0502020204030204" pitchFamily="34" charset="0"/>
                <a:cs typeface="Times New Roman" panose="02020603050405020304" pitchFamily="18" charset="0"/>
              </a:rPr>
              <a:t>RENAISSANCE HBCU OPPORTUNITY FUND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1202575" y="5644814"/>
            <a:ext cx="9670472" cy="888256"/>
          </a:xfrm>
          <a:prstGeom prst="rect">
            <a:avLst/>
          </a:prstGeom>
        </p:spPr>
        <p:txBody>
          <a:bodyPr wrap="square">
            <a:spAutoFit/>
          </a:bodyPr>
          <a:lstStyle/>
          <a:p>
            <a:pPr algn="ctr">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b="1" dirty="0">
                <a:latin typeface="Times New Roman" panose="02020603050405020304" pitchFamily="18" charset="0"/>
                <a:ea typeface="Times New Roman" panose="02020603050405020304" pitchFamily="18" charset="0"/>
                <a:cs typeface="Times New Roman" panose="02020603050405020304" pitchFamily="18" charset="0"/>
              </a:rPr>
              <a:t>NOT AN OFFER TO PURCHASE OR SELL SECURITIES.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7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700" dirty="0">
                <a:latin typeface="Times New Roman" panose="02020603050405020304" pitchFamily="18" charset="0"/>
                <a:ea typeface="Times New Roman" panose="02020603050405020304" pitchFamily="18" charset="0"/>
                <a:cs typeface="Times New Roman" panose="02020603050405020304" pitchFamily="18" charset="0"/>
              </a:rPr>
              <a:t>THE CONTENT IS PROVIDED FOR INFORMATIONAL PURPOSES ONLY AND IS NOT AN OFFER TO SELL SECURITIES OR THE SOLICITATION OF AN OFFER TO PURCHASE SECURITIES AND MAY NOT BE RELIED UPON IN CONNECTION WITH THE PURCHASE OR SALE OF ANY SECURITY. ANY OFFERING OR SOLICITATION WILL BE MADE ONLY TO QUALIFIED PROSPECTIVE INVESTORS PURSUANT TO A CONFIDENTIAL PRIVATE PLACEMENT MEMORANDUM AND SUBSCRIPTION DOCUMENTS, ALL OF WHICH SHOULD BE READ IN THEIR ENTIRETY.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37007" y="1184994"/>
            <a:ext cx="8201608" cy="3874907"/>
          </a:xfrm>
          <a:prstGeom prst="rect">
            <a:avLst/>
          </a:prstGeom>
        </p:spPr>
        <p:txBody>
          <a:bodyPr wrap="square">
            <a:spAutoFit/>
          </a:bodyPr>
          <a:lstStyle/>
          <a:p>
            <a:pPr marL="342900" marR="0" lvl="0" indent="-342900">
              <a:lnSpc>
                <a:spcPct val="115000"/>
              </a:lnSpc>
              <a:spcBef>
                <a:spcPts val="0"/>
              </a:spcBef>
              <a:spcAft>
                <a:spcPts val="1000"/>
              </a:spcAft>
              <a:buFont typeface="+mj-lt"/>
              <a:buAutoNum type="romanUcPeriod" startAt="5"/>
            </a:pPr>
            <a:r>
              <a:rPr lang="en-US" sz="1200" b="1" dirty="0">
                <a:latin typeface="Arial" panose="020B0604020202020204" pitchFamily="34" charset="0"/>
                <a:ea typeface="Calibri" panose="020F0502020204030204" pitchFamily="34" charset="0"/>
                <a:cs typeface="Times New Roman" panose="02020603050405020304" pitchFamily="18" charset="0"/>
              </a:rPr>
              <a:t>HBCU Mixed Use Projects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Much more than a mere collection of residences, mixed-use developments provide attractive housing opportunities while bringing quality goods and services to communities.</a:t>
            </a:r>
            <a:r>
              <a:rPr lang="en-US" sz="1200" dirty="0">
                <a:latin typeface="Arial" panose="020B0604020202020204" pitchFamily="34" charset="0"/>
                <a:ea typeface="Times New Roman" panose="02020603050405020304" pitchFamily="18" charset="0"/>
                <a:cs typeface="Times New Roman" panose="02020603050405020304" pitchFamily="18" charset="0"/>
              </a:rPr>
              <a:t>  They </a:t>
            </a:r>
            <a:r>
              <a:rPr lang="en-US" sz="1200" dirty="0">
                <a:latin typeface="Arial" panose="020B0604020202020204" pitchFamily="34" charset="0"/>
                <a:ea typeface="Calibri" panose="020F0502020204030204" pitchFamily="34" charset="0"/>
                <a:cs typeface="Times New Roman" panose="02020603050405020304" pitchFamily="18" charset="0"/>
              </a:rPr>
              <a:t>invigorate neighborhoods and change the way people live, work and play.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residential components of the mixed-use projects will provide quality rental housing targeted to faculty, staff, graduate students and military veterans. The commercial components will bring quality goods and services to HBCU communities. Examples of types of commercial tenants targeted for HBCU mixed-use projects include grocery stores, sit down restaurants with wait service, health care facilities, and coffee shops. We are particularly interested in attracting health care providers to U.S. HHS designated Medically Underserved Communities and supermarkets to USDA designated Food Deserts.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Returning U.S. military veterans attending HBCUs will be welcome in our mixed-use properties. T</a:t>
            </a:r>
            <a:r>
              <a:rPr lang="en-US" sz="1200" dirty="0">
                <a:latin typeface="Arial" panose="020B0604020202020204" pitchFamily="34" charset="0"/>
                <a:ea typeface="Times New Roman" panose="02020603050405020304" pitchFamily="18" charset="0"/>
                <a:cs typeface="Times New Roman" panose="02020603050405020304" pitchFamily="18" charset="0"/>
              </a:rPr>
              <a:t>he Post 9-11 amendments to the GI Bill make full time college students eligible for monthly rent stipends. The actual monthly amounts vary by region and are determined by housing costs in the geographical region where the college/university is located. For example, stipends are S 1,344 for military veterans attending Stillman College in Tuscaloosa AL, 1,233 for North Carolina Central in Durham, NC, $ 1,584 for Norfolk State University in Norfolk VA and $1,452 for Virginia State University in Petersburg VA and Virginia Union University in Richmond VA.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64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5093</Words>
  <Application>Microsoft Office PowerPoint</Application>
  <PresentationFormat>Widescreen</PresentationFormat>
  <Paragraphs>229</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Bodoni MT Black</vt:lpstr>
      <vt:lpstr>Bradley Hand ITC</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Thomson Reuters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Watkins</dc:creator>
  <cp:lastModifiedBy>Brian Jenkins</cp:lastModifiedBy>
  <cp:revision>3</cp:revision>
  <dcterms:created xsi:type="dcterms:W3CDTF">2019-09-30T16:37:32Z</dcterms:created>
  <dcterms:modified xsi:type="dcterms:W3CDTF">2019-10-02T20:06:19Z</dcterms:modified>
</cp:coreProperties>
</file>