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5"/>
  </p:handoutMasterIdLst>
  <p:sldIdLst>
    <p:sldId id="256" r:id="rId2"/>
    <p:sldId id="258" r:id="rId3"/>
    <p:sldId id="260" r:id="rId4"/>
    <p:sldId id="259" r:id="rId5"/>
    <p:sldId id="261" r:id="rId6"/>
    <p:sldId id="262" r:id="rId7"/>
    <p:sldId id="264" r:id="rId8"/>
    <p:sldId id="265" r:id="rId9"/>
    <p:sldId id="266" r:id="rId10"/>
    <p:sldId id="268" r:id="rId11"/>
    <p:sldId id="267" r:id="rId12"/>
    <p:sldId id="269" r:id="rId13"/>
    <p:sldId id="270" r:id="rId1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E2FB446-0DAB-4A3E-9130-D6BDBE67BC1A}">
          <p14:sldIdLst>
            <p14:sldId id="256"/>
            <p14:sldId id="258"/>
            <p14:sldId id="260"/>
            <p14:sldId id="259"/>
            <p14:sldId id="261"/>
            <p14:sldId id="262"/>
            <p14:sldId id="264"/>
            <p14:sldId id="265"/>
            <p14:sldId id="266"/>
            <p14:sldId id="268"/>
            <p14:sldId id="267"/>
            <p14:sldId id="269"/>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6B"/>
    <a:srgbClr val="324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0" autoAdjust="0"/>
    <p:restoredTop sz="94660"/>
  </p:normalViewPr>
  <p:slideViewPr>
    <p:cSldViewPr>
      <p:cViewPr varScale="1">
        <p:scale>
          <a:sx n="70" d="100"/>
          <a:sy n="70" d="100"/>
        </p:scale>
        <p:origin x="104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653" cy="467731"/>
          </a:xfrm>
          <a:prstGeom prst="rect">
            <a:avLst/>
          </a:prstGeom>
        </p:spPr>
        <p:txBody>
          <a:bodyPr vert="horz" lIns="93937" tIns="46969" rIns="93937" bIns="4696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09217" y="1"/>
            <a:ext cx="3066653" cy="467731"/>
          </a:xfrm>
          <a:prstGeom prst="rect">
            <a:avLst/>
          </a:prstGeom>
        </p:spPr>
        <p:txBody>
          <a:bodyPr vert="horz" lIns="93937" tIns="46969" rIns="93937" bIns="46969" rtlCol="0"/>
          <a:lstStyle>
            <a:lvl1pPr algn="r" fontAlgn="auto">
              <a:spcBef>
                <a:spcPts val="0"/>
              </a:spcBef>
              <a:spcAft>
                <a:spcPts val="0"/>
              </a:spcAft>
              <a:defRPr sz="1200">
                <a:latin typeface="+mn-lt"/>
              </a:defRPr>
            </a:lvl1pPr>
          </a:lstStyle>
          <a:p>
            <a:pPr>
              <a:defRPr/>
            </a:pPr>
            <a:fld id="{4AD6AFBB-7CF5-47BB-AB92-35C5FEFA78E8}" type="datetimeFigureOut">
              <a:rPr lang="en-US"/>
              <a:pPr>
                <a:defRPr/>
              </a:pPr>
              <a:t>4/27/2019</a:t>
            </a:fld>
            <a:endParaRPr lang="en-US"/>
          </a:p>
        </p:txBody>
      </p:sp>
      <p:sp>
        <p:nvSpPr>
          <p:cNvPr id="4" name="Footer Placeholder 3"/>
          <p:cNvSpPr>
            <a:spLocks noGrp="1"/>
          </p:cNvSpPr>
          <p:nvPr>
            <p:ph type="ftr" sz="quarter" idx="2"/>
          </p:nvPr>
        </p:nvSpPr>
        <p:spPr>
          <a:xfrm>
            <a:off x="0" y="8893229"/>
            <a:ext cx="3066653" cy="467731"/>
          </a:xfrm>
          <a:prstGeom prst="rect">
            <a:avLst/>
          </a:prstGeom>
        </p:spPr>
        <p:txBody>
          <a:bodyPr vert="horz" lIns="93937" tIns="46969" rIns="93937" bIns="4696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09217" y="8893229"/>
            <a:ext cx="3066653" cy="467731"/>
          </a:xfrm>
          <a:prstGeom prst="rect">
            <a:avLst/>
          </a:prstGeom>
        </p:spPr>
        <p:txBody>
          <a:bodyPr vert="horz" lIns="93937" tIns="46969" rIns="93937" bIns="46969" rtlCol="0" anchor="b"/>
          <a:lstStyle>
            <a:lvl1pPr algn="r" fontAlgn="auto">
              <a:spcBef>
                <a:spcPts val="0"/>
              </a:spcBef>
              <a:spcAft>
                <a:spcPts val="0"/>
              </a:spcAft>
              <a:defRPr sz="1200">
                <a:latin typeface="+mn-lt"/>
              </a:defRPr>
            </a:lvl1pPr>
          </a:lstStyle>
          <a:p>
            <a:pPr>
              <a:defRPr/>
            </a:pPr>
            <a:fld id="{D164BE7B-0678-48B5-BDAF-BD1A4CB1EAEF}" type="slidenum">
              <a:rPr lang="en-US"/>
              <a:pPr>
                <a:defRPr/>
              </a:pPr>
              <a:t>‹#›</a:t>
            </a:fld>
            <a:endParaRPr lang="en-US"/>
          </a:p>
        </p:txBody>
      </p:sp>
    </p:spTree>
    <p:extLst>
      <p:ext uri="{BB962C8B-B14F-4D97-AF65-F5344CB8AC3E}">
        <p14:creationId xmlns:p14="http://schemas.microsoft.com/office/powerpoint/2010/main" val="26119763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2088FBA6-4030-4827-8EC9-8A233479D426}" type="datetimeFigureOut">
              <a:rPr lang="en-US"/>
              <a:pPr>
                <a:defRPr/>
              </a:pPr>
              <a:t>4/27/2019</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27196E8D-BC6F-422D-9596-8C68C14E1CA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342A8A8-6057-4D7C-AFA7-1E57B165B005}" type="datetimeFigureOut">
              <a:rPr lang="en-US"/>
              <a:pPr>
                <a:defRPr/>
              </a:pPr>
              <a:t>4/27/2019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47F6B5E-854F-4760-B97A-2D0442A3F1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75B1CD8-496B-42CA-A12B-9473B671DCB1}" type="datetimeFigureOut">
              <a:rPr lang="en-US"/>
              <a:pPr>
                <a:defRPr/>
              </a:pPr>
              <a:t>4/27/2019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47F9D6C-0405-4ABF-81F9-8E210202BB6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61AD046-C28E-4BAF-B913-A260A24C4CBF}" type="datetimeFigureOut">
              <a:rPr lang="en-US"/>
              <a:pPr>
                <a:defRPr/>
              </a:pPr>
              <a:t>4/27/2019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269CD23-A974-454A-9B29-4FD8D3013A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6F39DB0D-6E22-4835-9992-ED1F0B58E106}" type="datetimeFigureOut">
              <a:rPr lang="en-US"/>
              <a:pPr>
                <a:defRPr/>
              </a:pPr>
              <a:t>4/27/2019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6ED0978A-5C0E-448F-B650-931CB34278FC}"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126620A5-7F06-49CB-8D7F-5ED2DB939187}" type="datetimeFigureOut">
              <a:rPr lang="en-US"/>
              <a:pPr>
                <a:defRPr/>
              </a:pPr>
              <a:t>4/27/2019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96791E73-8ADF-4547-A5A0-5D092D4CF944}"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09956A66-F1FE-4794-A360-21BBC6B8ECF4}" type="datetimeFigureOut">
              <a:rPr lang="en-US"/>
              <a:pPr>
                <a:defRPr/>
              </a:pPr>
              <a:t>4/27/2019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076A970C-47B1-4CEA-A1AB-379BD559A95B}"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11DF112-D8BF-4A6F-8E47-5EF88072A5AB}" type="datetimeFigureOut">
              <a:rPr lang="en-US"/>
              <a:pPr>
                <a:defRPr/>
              </a:pPr>
              <a:t>4/27/2019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11E06B7-EBD2-4007-B33E-9AC2EECE24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E944110-8477-4C52-83AF-B19405EC4383}" type="datetimeFigureOut">
              <a:rPr lang="en-US"/>
              <a:pPr>
                <a:defRPr/>
              </a:pPr>
              <a:t>4/27/2019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5A345403-8375-45C4-A57A-B0573626AB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0C8CF2B-195C-4CC5-9584-02AA0930A42C}" type="datetimeFigureOut">
              <a:rPr lang="en-US"/>
              <a:pPr>
                <a:defRPr/>
              </a:pPr>
              <a:t>4/27/2019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C67177-C948-4A19-A796-959AB21AFF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5098C34-FE83-4645-84F8-14A1F7CDFD22}" type="datetimeFigureOut">
              <a:rPr lang="en-US"/>
              <a:pPr>
                <a:defRPr/>
              </a:pPr>
              <a:t>4/27/2019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E131547-C392-4CE0-BE9B-E984E001EE36}"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5FFC9A2A-66A0-4D0B-8D16-2B0F22299EBA}" type="datetimeFigureOut">
              <a:rPr lang="en-US"/>
              <a:pPr>
                <a:defRPr/>
              </a:pPr>
              <a:t>4/27/2019</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DE776EF5-688A-46F9-BDA2-A032917086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0" r:id="rId2"/>
    <p:sldLayoutId id="2147483745" r:id="rId3"/>
    <p:sldLayoutId id="2147483746" r:id="rId4"/>
    <p:sldLayoutId id="2147483747" r:id="rId5"/>
    <p:sldLayoutId id="2147483741" r:id="rId6"/>
    <p:sldLayoutId id="2147483748" r:id="rId7"/>
    <p:sldLayoutId id="2147483742" r:id="rId8"/>
    <p:sldLayoutId id="2147483749" r:id="rId9"/>
    <p:sldLayoutId id="2147483743" r:id="rId10"/>
    <p:sldLayoutId id="214748375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4" descr="nmcaa logo new"/>
          <p:cNvPicPr>
            <a:picLocks noChangeAspect="1" noChangeArrowheads="1"/>
          </p:cNvPicPr>
          <p:nvPr/>
        </p:nvPicPr>
        <p:blipFill>
          <a:blip r:embed="rId2"/>
          <a:srcRect/>
          <a:stretch>
            <a:fillRect/>
          </a:stretch>
        </p:blipFill>
        <p:spPr bwMode="auto">
          <a:xfrm>
            <a:off x="2438400" y="190996"/>
            <a:ext cx="4217772" cy="2286000"/>
          </a:xfrm>
          <a:prstGeom prst="rect">
            <a:avLst/>
          </a:prstGeom>
          <a:noFill/>
          <a:ln w="57150">
            <a:noFill/>
            <a:miter lim="800000"/>
            <a:headEnd/>
            <a:tailEnd/>
          </a:ln>
        </p:spPr>
      </p:pic>
      <p:sp>
        <p:nvSpPr>
          <p:cNvPr id="14339" name="Text Box 7"/>
          <p:cNvSpPr txBox="1">
            <a:spLocks noChangeArrowheads="1"/>
          </p:cNvSpPr>
          <p:nvPr/>
        </p:nvSpPr>
        <p:spPr bwMode="auto">
          <a:xfrm>
            <a:off x="-30481" y="2622509"/>
            <a:ext cx="9144001" cy="1446550"/>
          </a:xfrm>
          <a:prstGeom prst="rect">
            <a:avLst/>
          </a:prstGeom>
          <a:noFill/>
          <a:ln w="9525">
            <a:noFill/>
            <a:miter lim="800000"/>
            <a:headEnd/>
            <a:tailEnd/>
          </a:ln>
        </p:spPr>
        <p:txBody>
          <a:bodyPr>
            <a:spAutoFit/>
          </a:bodyPr>
          <a:lstStyle/>
          <a:p>
            <a:pPr algn="ctr">
              <a:spcBef>
                <a:spcPct val="50000"/>
              </a:spcBef>
            </a:pPr>
            <a:r>
              <a:rPr lang="en-US" altLang="en-US" sz="4400" b="1" dirty="0">
                <a:solidFill>
                  <a:srgbClr val="32446A"/>
                </a:solidFill>
                <a:latin typeface="Times New Roman" pitchFamily="18" charset="0"/>
              </a:rPr>
              <a:t>Northwest Michigan </a:t>
            </a:r>
            <a:br>
              <a:rPr lang="en-US" altLang="en-US" sz="4400" b="1" dirty="0">
                <a:solidFill>
                  <a:srgbClr val="32446A"/>
                </a:solidFill>
                <a:latin typeface="Times New Roman" pitchFamily="18" charset="0"/>
              </a:rPr>
            </a:br>
            <a:r>
              <a:rPr lang="en-US" altLang="en-US" sz="4400" b="1" dirty="0">
                <a:solidFill>
                  <a:srgbClr val="32446A"/>
                </a:solidFill>
                <a:latin typeface="Times New Roman" pitchFamily="18" charset="0"/>
              </a:rPr>
              <a:t>Community Action Agency</a:t>
            </a:r>
          </a:p>
        </p:txBody>
      </p:sp>
      <p:sp>
        <p:nvSpPr>
          <p:cNvPr id="6" name="Rectangle 5"/>
          <p:cNvSpPr>
            <a:spLocks noChangeArrowheads="1"/>
          </p:cNvSpPr>
          <p:nvPr/>
        </p:nvSpPr>
        <p:spPr bwMode="auto">
          <a:xfrm>
            <a:off x="1219200" y="4913313"/>
            <a:ext cx="6705600" cy="984885"/>
          </a:xfrm>
          <a:prstGeom prst="rect">
            <a:avLst/>
          </a:prstGeom>
          <a:noFill/>
          <a:ln>
            <a:noFill/>
          </a:ln>
          <a:effectLst/>
          <a:extLst/>
        </p:spPr>
        <p:txBody>
          <a:bodyPr wrap="square">
            <a:spAutoFit/>
          </a:bodyPr>
          <a:lstStyle/>
          <a:p>
            <a:pPr algn="ctr" fontAlgn="auto">
              <a:spcBef>
                <a:spcPts val="0"/>
              </a:spcBef>
              <a:spcAft>
                <a:spcPts val="0"/>
              </a:spcAft>
              <a:defRPr/>
            </a:pPr>
            <a:r>
              <a:rPr lang="en-US" altLang="en-US" dirty="0">
                <a:solidFill>
                  <a:schemeClr val="accent4">
                    <a:lumMod val="50000"/>
                  </a:schemeClr>
                </a:solidFill>
                <a:latin typeface="Times New Roman" pitchFamily="18" charset="0"/>
              </a:rPr>
              <a:t>“Helping people by linking services, resources, and </a:t>
            </a:r>
            <a:r>
              <a:rPr lang="en-US" altLang="en-US" dirty="0" smtClean="0">
                <a:solidFill>
                  <a:schemeClr val="accent4">
                    <a:lumMod val="50000"/>
                  </a:schemeClr>
                </a:solidFill>
                <a:latin typeface="Times New Roman" pitchFamily="18" charset="0"/>
              </a:rPr>
              <a:t>opportunities.”</a:t>
            </a:r>
            <a:br>
              <a:rPr lang="en-US" altLang="en-US" dirty="0" smtClean="0">
                <a:solidFill>
                  <a:schemeClr val="accent4">
                    <a:lumMod val="50000"/>
                  </a:schemeClr>
                </a:solidFill>
                <a:latin typeface="Times New Roman" pitchFamily="18" charset="0"/>
              </a:rPr>
            </a:br>
            <a:r>
              <a:rPr lang="en-US" altLang="en-US" dirty="0" smtClean="0">
                <a:solidFill>
                  <a:schemeClr val="accent4">
                    <a:lumMod val="50000"/>
                  </a:schemeClr>
                </a:solidFill>
                <a:latin typeface="Times New Roman" pitchFamily="18" charset="0"/>
              </a:rPr>
              <a:t>    </a:t>
            </a:r>
            <a:r>
              <a:rPr lang="en-US" altLang="en-US" sz="2000" dirty="0" smtClean="0">
                <a:solidFill>
                  <a:schemeClr val="accent4">
                    <a:lumMod val="50000"/>
                  </a:schemeClr>
                </a:solidFill>
                <a:latin typeface="Times New Roman" pitchFamily="18" charset="0"/>
              </a:rPr>
              <a:t>Panelist Kris Brady, Community Services Director</a:t>
            </a:r>
          </a:p>
          <a:p>
            <a:pPr algn="ctr" fontAlgn="auto">
              <a:spcBef>
                <a:spcPts val="0"/>
              </a:spcBef>
              <a:spcAft>
                <a:spcPts val="0"/>
              </a:spcAft>
              <a:defRPr/>
            </a:pPr>
            <a:r>
              <a:rPr lang="en-US" altLang="en-US" sz="2000" dirty="0" smtClean="0">
                <a:solidFill>
                  <a:schemeClr val="accent4">
                    <a:lumMod val="50000"/>
                  </a:schemeClr>
                </a:solidFill>
                <a:latin typeface="Times New Roman" pitchFamily="18" charset="0"/>
              </a:rPr>
              <a:t>kbrady@nmcaa.net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656" y="4106070"/>
            <a:ext cx="1609725" cy="6422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6767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1000"/>
            <a:ext cx="7315200" cy="646331"/>
          </a:xfrm>
          <a:prstGeom prst="rect">
            <a:avLst/>
          </a:prstGeom>
          <a:noFill/>
        </p:spPr>
        <p:txBody>
          <a:bodyPr wrap="square" rtlCol="0">
            <a:spAutoFit/>
          </a:bodyPr>
          <a:lstStyle/>
          <a:p>
            <a:pPr algn="ctr"/>
            <a:r>
              <a:rPr lang="en-US" dirty="0" err="1" smtClean="0">
                <a:solidFill>
                  <a:schemeClr val="accent2">
                    <a:lumMod val="75000"/>
                  </a:schemeClr>
                </a:solidFill>
              </a:rPr>
              <a:t>Cherryland</a:t>
            </a:r>
            <a:r>
              <a:rPr lang="en-US" dirty="0" smtClean="0">
                <a:solidFill>
                  <a:schemeClr val="accent2">
                    <a:lumMod val="75000"/>
                  </a:schemeClr>
                </a:solidFill>
              </a:rPr>
              <a:t> Community Solar Project</a:t>
            </a:r>
          </a:p>
          <a:p>
            <a:endParaRPr lang="en-US" dirty="0"/>
          </a:p>
        </p:txBody>
      </p:sp>
      <p:sp>
        <p:nvSpPr>
          <p:cNvPr id="3" name="TextBox 2"/>
          <p:cNvSpPr txBox="1"/>
          <p:nvPr/>
        </p:nvSpPr>
        <p:spPr>
          <a:xfrm>
            <a:off x="762000" y="1143000"/>
            <a:ext cx="7696200" cy="5632311"/>
          </a:xfrm>
          <a:prstGeom prst="rect">
            <a:avLst/>
          </a:prstGeom>
          <a:noFill/>
        </p:spPr>
        <p:txBody>
          <a:bodyPr wrap="square" rtlCol="0">
            <a:spAutoFit/>
          </a:bodyPr>
          <a:lstStyle/>
          <a:p>
            <a:r>
              <a:rPr lang="en-US" dirty="0" smtClean="0"/>
              <a:t>Provides 50 </a:t>
            </a:r>
            <a:r>
              <a:rPr lang="en-US" dirty="0" err="1" smtClean="0"/>
              <a:t>Cherryland</a:t>
            </a:r>
            <a:r>
              <a:rPr lang="en-US" dirty="0" smtClean="0"/>
              <a:t> Electric low income customers with ownership of 9 solar panels in Community array through corporation grant.</a:t>
            </a:r>
          </a:p>
          <a:p>
            <a:endParaRPr lang="en-US" dirty="0"/>
          </a:p>
          <a:p>
            <a:r>
              <a:rPr lang="en-US" dirty="0" smtClean="0"/>
              <a:t>2016 </a:t>
            </a:r>
            <a:r>
              <a:rPr lang="en-US" dirty="0" err="1" smtClean="0"/>
              <a:t>Cherryland</a:t>
            </a:r>
            <a:r>
              <a:rPr lang="en-US" dirty="0" smtClean="0"/>
              <a:t> request NMCAA as partner.</a:t>
            </a:r>
          </a:p>
          <a:p>
            <a:endParaRPr lang="en-US" dirty="0"/>
          </a:p>
          <a:p>
            <a:r>
              <a:rPr lang="en-US" dirty="0" smtClean="0"/>
              <a:t>NMCAA identifies 50 homeowners/</a:t>
            </a:r>
            <a:r>
              <a:rPr lang="en-US" dirty="0" err="1" smtClean="0"/>
              <a:t>Cherryland</a:t>
            </a:r>
            <a:r>
              <a:rPr lang="en-US" dirty="0" smtClean="0"/>
              <a:t> customers that have been or will soon be Weatherized.</a:t>
            </a:r>
          </a:p>
          <a:p>
            <a:endParaRPr lang="en-US" dirty="0"/>
          </a:p>
          <a:p>
            <a:r>
              <a:rPr lang="en-US" dirty="0" smtClean="0"/>
              <a:t>Weatherization Staff reach out to homeowners, educate and recruit for Community Solar Opportunity</a:t>
            </a:r>
          </a:p>
          <a:p>
            <a:endParaRPr lang="en-US" dirty="0"/>
          </a:p>
          <a:p>
            <a:r>
              <a:rPr lang="en-US" dirty="0" smtClean="0"/>
              <a:t>Outcomes:</a:t>
            </a:r>
          </a:p>
          <a:p>
            <a:r>
              <a:rPr lang="en-US" dirty="0" smtClean="0"/>
              <a:t>50 Energy Efficient Homes</a:t>
            </a:r>
          </a:p>
          <a:p>
            <a:r>
              <a:rPr lang="en-US" dirty="0" smtClean="0"/>
              <a:t>9 Solar Panels Each</a:t>
            </a:r>
          </a:p>
          <a:p>
            <a:r>
              <a:rPr lang="en-US" dirty="0" smtClean="0"/>
              <a:t>2017 Average Bill Credit per home = $343</a:t>
            </a:r>
          </a:p>
          <a:p>
            <a:r>
              <a:rPr lang="en-US" dirty="0"/>
              <a:t>	</a:t>
            </a:r>
            <a:r>
              <a:rPr lang="en-US" dirty="0" smtClean="0"/>
              <a:t>Total Bill Credits for 50 Homes = $17,127</a:t>
            </a:r>
          </a:p>
          <a:p>
            <a:r>
              <a:rPr lang="en-US" dirty="0" smtClean="0"/>
              <a:t>2018 Average Bill Credit per home = $349</a:t>
            </a:r>
          </a:p>
          <a:p>
            <a:r>
              <a:rPr lang="en-US" dirty="0"/>
              <a:t>	</a:t>
            </a:r>
            <a:r>
              <a:rPr lang="en-US" dirty="0" smtClean="0"/>
              <a:t>Total Bill Credits for 50 Homes = 17,447</a:t>
            </a:r>
          </a:p>
          <a:p>
            <a:endParaRPr lang="en-US" dirty="0"/>
          </a:p>
          <a:p>
            <a:r>
              <a:rPr lang="en-US" dirty="0" smtClean="0"/>
              <a:t>Total Bill Credits realized to date = $34,574</a:t>
            </a:r>
            <a:endParaRPr lang="en-US" dirty="0"/>
          </a:p>
        </p:txBody>
      </p:sp>
    </p:spTree>
    <p:extLst>
      <p:ext uri="{BB962C8B-B14F-4D97-AF65-F5344CB8AC3E}">
        <p14:creationId xmlns:p14="http://schemas.microsoft.com/office/powerpoint/2010/main" val="347538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09136"/>
            <a:ext cx="4343400" cy="646331"/>
          </a:xfrm>
          <a:prstGeom prst="rect">
            <a:avLst/>
          </a:prstGeom>
          <a:noFill/>
        </p:spPr>
        <p:txBody>
          <a:bodyPr wrap="square" rtlCol="0">
            <a:spAutoFit/>
          </a:bodyPr>
          <a:lstStyle/>
          <a:p>
            <a:pPr algn="ctr"/>
            <a:r>
              <a:rPr lang="en-US" b="1" i="1" dirty="0">
                <a:solidFill>
                  <a:schemeClr val="accent2">
                    <a:lumMod val="75000"/>
                  </a:schemeClr>
                </a:solidFill>
              </a:rPr>
              <a:t>NMCAA </a:t>
            </a:r>
            <a:r>
              <a:rPr lang="en-US" b="1" i="1" dirty="0" err="1">
                <a:solidFill>
                  <a:schemeClr val="accent2">
                    <a:lumMod val="75000"/>
                  </a:schemeClr>
                </a:solidFill>
              </a:rPr>
              <a:t>NeighborWorks</a:t>
            </a:r>
            <a:r>
              <a:rPr lang="en-US" b="1" i="1" dirty="0">
                <a:solidFill>
                  <a:schemeClr val="accent2">
                    <a:lumMod val="75000"/>
                  </a:schemeClr>
                </a:solidFill>
              </a:rPr>
              <a:t> Habitat Grand Traverse Region Partnership</a:t>
            </a:r>
            <a:endParaRPr lang="en-US" b="1" i="1" dirty="0">
              <a:solidFill>
                <a:schemeClr val="accent2">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181600" y="762000"/>
            <a:ext cx="3048000" cy="2286000"/>
          </a:xfrm>
          <a:prstGeom prst="rect">
            <a:avLst/>
          </a:prstGeom>
        </p:spPr>
      </p:pic>
      <p:sp>
        <p:nvSpPr>
          <p:cNvPr id="4" name="TextBox 3"/>
          <p:cNvSpPr txBox="1"/>
          <p:nvPr/>
        </p:nvSpPr>
        <p:spPr>
          <a:xfrm>
            <a:off x="685800" y="1752600"/>
            <a:ext cx="4648200" cy="2031325"/>
          </a:xfrm>
          <a:prstGeom prst="rect">
            <a:avLst/>
          </a:prstGeom>
          <a:noFill/>
        </p:spPr>
        <p:txBody>
          <a:bodyPr wrap="square" rtlCol="0">
            <a:spAutoFit/>
          </a:bodyPr>
          <a:lstStyle/>
          <a:p>
            <a:r>
              <a:rPr lang="en-US" dirty="0" smtClean="0"/>
              <a:t>NMCAA is using its </a:t>
            </a:r>
            <a:r>
              <a:rPr lang="en-US" dirty="0" err="1" smtClean="0"/>
              <a:t>NeighborWorks</a:t>
            </a:r>
            <a:r>
              <a:rPr lang="en-US" dirty="0" smtClean="0"/>
              <a:t> Restricted Capital funds to invest with Habitat Grand Traverse Region in:</a:t>
            </a:r>
          </a:p>
          <a:p>
            <a:pPr marL="285750" indent="-285750">
              <a:buFont typeface="Arial" panose="020B0604020202020204" pitchFamily="34" charset="0"/>
              <a:buChar char="•"/>
            </a:pPr>
            <a:r>
              <a:rPr lang="en-US" dirty="0" smtClean="0"/>
              <a:t>A New build near net zero home to be sold to a Habitat Family</a:t>
            </a:r>
          </a:p>
          <a:p>
            <a:pPr marL="285750" indent="-285750">
              <a:buFont typeface="Arial" panose="020B0604020202020204" pitchFamily="34" charset="0"/>
              <a:buChar char="•"/>
            </a:pPr>
            <a:r>
              <a:rPr lang="en-US" dirty="0" smtClean="0"/>
              <a:t>Rehabilitation of an existing home to be sold to a Habitat Family</a:t>
            </a:r>
            <a:endParaRPr lang="en-US" dirty="0"/>
          </a:p>
        </p:txBody>
      </p:sp>
      <p:sp>
        <p:nvSpPr>
          <p:cNvPr id="5" name="TextBox 4"/>
          <p:cNvSpPr txBox="1"/>
          <p:nvPr/>
        </p:nvSpPr>
        <p:spPr>
          <a:xfrm>
            <a:off x="800100" y="4223909"/>
            <a:ext cx="8001000" cy="2585323"/>
          </a:xfrm>
          <a:prstGeom prst="rect">
            <a:avLst/>
          </a:prstGeom>
          <a:noFill/>
        </p:spPr>
        <p:txBody>
          <a:bodyPr wrap="square" rtlCol="0">
            <a:spAutoFit/>
          </a:bodyPr>
          <a:lstStyle/>
          <a:p>
            <a:r>
              <a:rPr lang="en-US" dirty="0" err="1" smtClean="0"/>
              <a:t>NeighborWorks</a:t>
            </a:r>
            <a:r>
              <a:rPr lang="en-US" dirty="0" smtClean="0"/>
              <a:t> Restricted Capital Funds invested per home: </a:t>
            </a:r>
          </a:p>
          <a:p>
            <a:r>
              <a:rPr lang="en-US" dirty="0"/>
              <a:t>	</a:t>
            </a:r>
            <a:r>
              <a:rPr lang="en-US" dirty="0" smtClean="0"/>
              <a:t>$100,000 + 2% one time fee  (no interest)</a:t>
            </a:r>
          </a:p>
          <a:p>
            <a:endParaRPr lang="en-US" dirty="0"/>
          </a:p>
          <a:p>
            <a:r>
              <a:rPr lang="en-US" dirty="0" smtClean="0"/>
              <a:t>NMCAA will provide restricted capital and homeowner education.</a:t>
            </a:r>
          </a:p>
          <a:p>
            <a:endParaRPr lang="en-US" dirty="0"/>
          </a:p>
          <a:p>
            <a:r>
              <a:rPr lang="en-US" dirty="0" smtClean="0"/>
              <a:t>Habitat will provide project management and homebuyer selection per the Habitat model.</a:t>
            </a:r>
          </a:p>
          <a:p>
            <a:endParaRPr lang="en-US" dirty="0"/>
          </a:p>
          <a:p>
            <a:endParaRPr lang="en-US" dirty="0"/>
          </a:p>
        </p:txBody>
      </p:sp>
    </p:spTree>
    <p:extLst>
      <p:ext uri="{BB962C8B-B14F-4D97-AF65-F5344CB8AC3E}">
        <p14:creationId xmlns:p14="http://schemas.microsoft.com/office/powerpoint/2010/main" val="273709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209800"/>
            <a:ext cx="7467600" cy="1323439"/>
          </a:xfrm>
          <a:prstGeom prst="rect">
            <a:avLst/>
          </a:prstGeom>
          <a:noFill/>
        </p:spPr>
        <p:txBody>
          <a:bodyPr wrap="square" rtlCol="0">
            <a:spAutoFit/>
          </a:bodyPr>
          <a:lstStyle/>
          <a:p>
            <a:r>
              <a:rPr lang="en-US" sz="8000" i="1" dirty="0" smtClean="0">
                <a:solidFill>
                  <a:srgbClr val="C00000"/>
                </a:solidFill>
              </a:rPr>
              <a:t>THANK YOU!</a:t>
            </a:r>
            <a:endParaRPr lang="en-US" sz="8000" i="1" dirty="0">
              <a:solidFill>
                <a:srgbClr val="C00000"/>
              </a:solidFill>
            </a:endParaRPr>
          </a:p>
        </p:txBody>
      </p:sp>
    </p:spTree>
    <p:extLst>
      <p:ext uri="{BB962C8B-B14F-4D97-AF65-F5344CB8AC3E}">
        <p14:creationId xmlns:p14="http://schemas.microsoft.com/office/powerpoint/2010/main" val="386496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1000" y="381000"/>
            <a:ext cx="8551863" cy="990600"/>
          </a:xfrm>
        </p:spPr>
        <p:txBody>
          <a:bodyPr/>
          <a:lstStyle/>
          <a:p>
            <a:pPr eaLnBrk="1" hangingPunct="1"/>
            <a:r>
              <a:rPr lang="en-US" sz="4800" smtClean="0"/>
              <a:t>About NMCAA</a:t>
            </a:r>
          </a:p>
        </p:txBody>
      </p:sp>
      <p:sp>
        <p:nvSpPr>
          <p:cNvPr id="15362" name="Content Placeholder 2"/>
          <p:cNvSpPr>
            <a:spLocks noGrp="1"/>
          </p:cNvSpPr>
          <p:nvPr>
            <p:ph sz="quarter" idx="1"/>
          </p:nvPr>
        </p:nvSpPr>
        <p:spPr>
          <a:xfrm>
            <a:off x="457200" y="1874838"/>
            <a:ext cx="8229600" cy="4754562"/>
          </a:xfrm>
        </p:spPr>
        <p:txBody>
          <a:bodyPr/>
          <a:lstStyle/>
          <a:p>
            <a:pPr eaLnBrk="1" hangingPunct="1"/>
            <a:r>
              <a:rPr lang="en-US" altLang="en-US" sz="2400" dirty="0" smtClean="0">
                <a:solidFill>
                  <a:schemeClr val="folHlink"/>
                </a:solidFill>
                <a:latin typeface="Times New Roman" pitchFamily="18" charset="0"/>
              </a:rPr>
              <a:t>A private, non-profit agency </a:t>
            </a:r>
            <a:br>
              <a:rPr lang="en-US" altLang="en-US" sz="2400" dirty="0" smtClean="0">
                <a:solidFill>
                  <a:schemeClr val="folHlink"/>
                </a:solidFill>
                <a:latin typeface="Times New Roman" pitchFamily="18" charset="0"/>
              </a:rPr>
            </a:br>
            <a:r>
              <a:rPr lang="en-US" altLang="en-US" sz="2400" dirty="0" smtClean="0">
                <a:solidFill>
                  <a:schemeClr val="folHlink"/>
                </a:solidFill>
                <a:latin typeface="Times New Roman" pitchFamily="18" charset="0"/>
              </a:rPr>
              <a:t>celebrating 45 years in 2019!</a:t>
            </a:r>
          </a:p>
          <a:p>
            <a:pPr lvl="1" eaLnBrk="1" hangingPunct="1"/>
            <a:r>
              <a:rPr lang="en-US" altLang="en-US" sz="2000" dirty="0" smtClean="0">
                <a:solidFill>
                  <a:schemeClr val="folHlink"/>
                </a:solidFill>
                <a:latin typeface="Times New Roman" pitchFamily="18" charset="0"/>
              </a:rPr>
              <a:t>Umbrella Agency with Numerous Programs </a:t>
            </a:r>
          </a:p>
          <a:p>
            <a:pPr lvl="1" eaLnBrk="1" hangingPunct="1"/>
            <a:r>
              <a:rPr lang="en-US" altLang="en-US" sz="2000" dirty="0" smtClean="0">
                <a:solidFill>
                  <a:schemeClr val="folHlink"/>
                </a:solidFill>
                <a:latin typeface="Times New Roman" pitchFamily="18" charset="0"/>
              </a:rPr>
              <a:t>Covering over 5,000 square miles</a:t>
            </a:r>
            <a:br>
              <a:rPr lang="en-US" altLang="en-US" sz="2000" dirty="0" smtClean="0">
                <a:solidFill>
                  <a:schemeClr val="folHlink"/>
                </a:solidFill>
                <a:latin typeface="Times New Roman" pitchFamily="18" charset="0"/>
              </a:rPr>
            </a:br>
            <a:endParaRPr lang="en-US" altLang="en-US" sz="2000" dirty="0" smtClean="0">
              <a:solidFill>
                <a:schemeClr val="folHlink"/>
              </a:solidFill>
              <a:latin typeface="Times New Roman" pitchFamily="18" charset="0"/>
            </a:endParaRPr>
          </a:p>
          <a:p>
            <a:pPr eaLnBrk="1" hangingPunct="1"/>
            <a:r>
              <a:rPr lang="en-US" altLang="en-US" sz="2400" dirty="0" smtClean="0">
                <a:solidFill>
                  <a:schemeClr val="folHlink"/>
                </a:solidFill>
                <a:latin typeface="Times New Roman" pitchFamily="18" charset="0"/>
              </a:rPr>
              <a:t>A </a:t>
            </a:r>
            <a:r>
              <a:rPr lang="en-US" altLang="en-US" sz="2400" dirty="0" err="1" smtClean="0">
                <a:solidFill>
                  <a:schemeClr val="folHlink"/>
                </a:solidFill>
                <a:latin typeface="Times New Roman" pitchFamily="18" charset="0"/>
              </a:rPr>
              <a:t>NeigborWorks</a:t>
            </a:r>
            <a:r>
              <a:rPr lang="en-US" altLang="en-US" sz="2400" dirty="0" smtClean="0">
                <a:solidFill>
                  <a:schemeClr val="folHlink"/>
                </a:solidFill>
                <a:latin typeface="Times New Roman" pitchFamily="18" charset="0"/>
              </a:rPr>
              <a:t> Member Organization</a:t>
            </a:r>
          </a:p>
          <a:p>
            <a:pPr marL="0" indent="0" eaLnBrk="1" hangingPunct="1">
              <a:buNone/>
            </a:pPr>
            <a:endParaRPr lang="en-US" altLang="en-US" sz="2400" dirty="0" smtClean="0">
              <a:solidFill>
                <a:schemeClr val="folHlink"/>
              </a:solidFill>
              <a:latin typeface="Times New Roman" pitchFamily="18" charset="0"/>
            </a:endParaRPr>
          </a:p>
          <a:p>
            <a:pPr eaLnBrk="1" hangingPunct="1"/>
            <a:r>
              <a:rPr lang="en-US" altLang="en-US" sz="2400" dirty="0" smtClean="0">
                <a:solidFill>
                  <a:schemeClr val="folHlink"/>
                </a:solidFill>
                <a:latin typeface="Times New Roman" pitchFamily="18" charset="0"/>
              </a:rPr>
              <a:t>Three offices in </a:t>
            </a:r>
            <a:r>
              <a:rPr lang="en-US" altLang="en-US" sz="2400" b="1" dirty="0" smtClean="0">
                <a:solidFill>
                  <a:schemeClr val="folHlink"/>
                </a:solidFill>
                <a:latin typeface="Times New Roman" pitchFamily="18" charset="0"/>
              </a:rPr>
              <a:t>Traverse City,</a:t>
            </a:r>
            <a:br>
              <a:rPr lang="en-US" altLang="en-US" sz="2400" b="1" dirty="0" smtClean="0">
                <a:solidFill>
                  <a:schemeClr val="folHlink"/>
                </a:solidFill>
                <a:latin typeface="Times New Roman" pitchFamily="18" charset="0"/>
              </a:rPr>
            </a:br>
            <a:r>
              <a:rPr lang="en-US" altLang="en-US" sz="2400" b="1" dirty="0" smtClean="0">
                <a:solidFill>
                  <a:schemeClr val="folHlink"/>
                </a:solidFill>
                <a:latin typeface="Times New Roman" pitchFamily="18" charset="0"/>
              </a:rPr>
              <a:t>Petoskey </a:t>
            </a:r>
            <a:r>
              <a:rPr lang="en-US" altLang="en-US" sz="2400" dirty="0" smtClean="0">
                <a:solidFill>
                  <a:schemeClr val="folHlink"/>
                </a:solidFill>
                <a:latin typeface="Times New Roman" pitchFamily="18" charset="0"/>
              </a:rPr>
              <a:t>and</a:t>
            </a:r>
            <a:r>
              <a:rPr lang="en-US" altLang="en-US" sz="2400" b="1" dirty="0" smtClean="0">
                <a:solidFill>
                  <a:schemeClr val="folHlink"/>
                </a:solidFill>
                <a:latin typeface="Times New Roman" pitchFamily="18" charset="0"/>
              </a:rPr>
              <a:t> Cadillac</a:t>
            </a:r>
            <a:r>
              <a:rPr lang="en-US" altLang="en-US" sz="2400" dirty="0" smtClean="0">
                <a:solidFill>
                  <a:schemeClr val="folHlink"/>
                </a:solidFill>
                <a:latin typeface="Times New Roman" pitchFamily="18" charset="0"/>
              </a:rPr>
              <a:t> </a:t>
            </a:r>
            <a:br>
              <a:rPr lang="en-US" altLang="en-US" sz="2400" dirty="0" smtClean="0">
                <a:solidFill>
                  <a:schemeClr val="folHlink"/>
                </a:solidFill>
                <a:latin typeface="Times New Roman" pitchFamily="18" charset="0"/>
              </a:rPr>
            </a:br>
            <a:r>
              <a:rPr lang="en-US" altLang="en-US" sz="2400" dirty="0" smtClean="0">
                <a:solidFill>
                  <a:schemeClr val="folHlink"/>
                </a:solidFill>
                <a:latin typeface="Times New Roman" pitchFamily="18" charset="0"/>
              </a:rPr>
              <a:t>serve 10 counties (with </a:t>
            </a:r>
            <a:r>
              <a:rPr lang="en-US" altLang="en-US" sz="2400" dirty="0" err="1" smtClean="0">
                <a:solidFill>
                  <a:schemeClr val="folHlink"/>
                </a:solidFill>
                <a:latin typeface="Times New Roman" pitchFamily="18" charset="0"/>
              </a:rPr>
              <a:t>add’l</a:t>
            </a:r>
            <a:r>
              <a:rPr lang="en-US" altLang="en-US" sz="2400" dirty="0" smtClean="0">
                <a:solidFill>
                  <a:schemeClr val="folHlink"/>
                </a:solidFill>
                <a:latin typeface="Times New Roman" pitchFamily="18" charset="0"/>
              </a:rPr>
              <a:t/>
            </a:r>
            <a:br>
              <a:rPr lang="en-US" altLang="en-US" sz="2400" dirty="0" smtClean="0">
                <a:solidFill>
                  <a:schemeClr val="folHlink"/>
                </a:solidFill>
                <a:latin typeface="Times New Roman" pitchFamily="18" charset="0"/>
              </a:rPr>
            </a:br>
            <a:r>
              <a:rPr lang="en-US" altLang="en-US" sz="2400" dirty="0" smtClean="0">
                <a:solidFill>
                  <a:schemeClr val="folHlink"/>
                </a:solidFill>
                <a:latin typeface="Times New Roman" pitchFamily="18" charset="0"/>
              </a:rPr>
              <a:t>counties in some programs)</a:t>
            </a:r>
          </a:p>
          <a:p>
            <a:pPr eaLnBrk="1" hangingPunct="1"/>
            <a:endParaRPr lang="en-US" dirty="0" smtClean="0">
              <a:solidFill>
                <a:schemeClr val="folHlink"/>
              </a:solidFill>
              <a:latin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19800" y="3821668"/>
            <a:ext cx="3048000" cy="3004457"/>
          </a:xfrm>
          <a:prstGeom prst="rect">
            <a:avLst/>
          </a:prstGeom>
        </p:spPr>
      </p:pic>
      <p:sp>
        <p:nvSpPr>
          <p:cNvPr id="2" name="TextBox 1"/>
          <p:cNvSpPr txBox="1"/>
          <p:nvPr/>
        </p:nvSpPr>
        <p:spPr>
          <a:xfrm>
            <a:off x="6019800" y="2089666"/>
            <a:ext cx="2616926" cy="738664"/>
          </a:xfrm>
          <a:prstGeom prst="rect">
            <a:avLst/>
          </a:prstGeom>
          <a:noFill/>
        </p:spPr>
        <p:txBody>
          <a:bodyPr wrap="square" numCol="1" rtlCol="0">
            <a:spAutoFit/>
          </a:bodyPr>
          <a:lstStyle/>
          <a:p>
            <a:r>
              <a:rPr lang="en-US" sz="1100" dirty="0">
                <a:solidFill>
                  <a:srgbClr val="002060"/>
                </a:solidFill>
                <a:latin typeface="Times New Roman" panose="02020603050405020304" pitchFamily="18" charset="0"/>
                <a:cs typeface="Times New Roman" panose="02020603050405020304" pitchFamily="18" charset="0"/>
              </a:rPr>
              <a:t>NMCAA covers 10 </a:t>
            </a:r>
            <a:r>
              <a:rPr lang="en-US" sz="1100" dirty="0" smtClean="0">
                <a:solidFill>
                  <a:srgbClr val="002060"/>
                </a:solidFill>
                <a:latin typeface="Times New Roman" panose="02020603050405020304" pitchFamily="18" charset="0"/>
                <a:cs typeface="Times New Roman" panose="02020603050405020304" pitchFamily="18" charset="0"/>
              </a:rPr>
              <a:t>RURAL counties </a:t>
            </a:r>
            <a:r>
              <a:rPr lang="en-US" sz="1100" dirty="0">
                <a:solidFill>
                  <a:srgbClr val="002060"/>
                </a:solidFill>
                <a:latin typeface="Times New Roman" panose="02020603050405020304" pitchFamily="18" charset="0"/>
                <a:cs typeface="Times New Roman" panose="02020603050405020304" pitchFamily="18" charset="0"/>
              </a:rPr>
              <a:t>in lower Northwest Michigan.  They are as follows:</a:t>
            </a:r>
          </a:p>
          <a:p>
            <a:endParaRPr lang="en-US" sz="900" dirty="0"/>
          </a:p>
        </p:txBody>
      </p:sp>
      <p:sp>
        <p:nvSpPr>
          <p:cNvPr id="4" name="TextBox 3"/>
          <p:cNvSpPr txBox="1"/>
          <p:nvPr/>
        </p:nvSpPr>
        <p:spPr>
          <a:xfrm>
            <a:off x="6019800" y="2698283"/>
            <a:ext cx="2743200" cy="2246769"/>
          </a:xfrm>
          <a:prstGeom prst="rect">
            <a:avLst/>
          </a:prstGeom>
          <a:noFill/>
        </p:spPr>
        <p:txBody>
          <a:bodyPr wrap="square" numCol="2" rtlCol="0">
            <a:spAutoFit/>
          </a:bodyPr>
          <a:lstStyle/>
          <a:p>
            <a:pPr lvl="0"/>
            <a:r>
              <a:rPr lang="en-US" sz="1400" dirty="0">
                <a:solidFill>
                  <a:srgbClr val="002060"/>
                </a:solidFill>
                <a:latin typeface="Times New Roman" panose="02020603050405020304" pitchFamily="18" charset="0"/>
                <a:cs typeface="Times New Roman" panose="02020603050405020304" pitchFamily="18" charset="0"/>
              </a:rPr>
              <a:t>Antrim</a:t>
            </a:r>
          </a:p>
          <a:p>
            <a:pPr lvl="0"/>
            <a:r>
              <a:rPr lang="en-US" sz="1400" dirty="0">
                <a:solidFill>
                  <a:srgbClr val="002060"/>
                </a:solidFill>
                <a:latin typeface="Times New Roman" panose="02020603050405020304" pitchFamily="18" charset="0"/>
                <a:cs typeface="Times New Roman" panose="02020603050405020304" pitchFamily="18" charset="0"/>
              </a:rPr>
              <a:t>Benzie</a:t>
            </a:r>
          </a:p>
          <a:p>
            <a:pPr lvl="0"/>
            <a:r>
              <a:rPr lang="en-US" sz="1400" dirty="0">
                <a:solidFill>
                  <a:srgbClr val="002060"/>
                </a:solidFill>
                <a:latin typeface="Times New Roman" panose="02020603050405020304" pitchFamily="18" charset="0"/>
                <a:cs typeface="Times New Roman" panose="02020603050405020304" pitchFamily="18" charset="0"/>
              </a:rPr>
              <a:t>Charlevoix</a:t>
            </a:r>
          </a:p>
          <a:p>
            <a:pPr lvl="0"/>
            <a:r>
              <a:rPr lang="en-US" sz="1400" dirty="0">
                <a:solidFill>
                  <a:srgbClr val="002060"/>
                </a:solidFill>
                <a:latin typeface="Times New Roman" panose="02020603050405020304" pitchFamily="18" charset="0"/>
                <a:cs typeface="Times New Roman" panose="02020603050405020304" pitchFamily="18" charset="0"/>
              </a:rPr>
              <a:t>Grand Traverse </a:t>
            </a:r>
          </a:p>
          <a:p>
            <a:pPr lvl="0"/>
            <a:r>
              <a:rPr lang="en-US" sz="1400" dirty="0" smtClean="0">
                <a:solidFill>
                  <a:srgbClr val="002060"/>
                </a:solidFill>
                <a:latin typeface="Times New Roman" panose="02020603050405020304" pitchFamily="18" charset="0"/>
                <a:cs typeface="Times New Roman" panose="02020603050405020304" pitchFamily="18" charset="0"/>
              </a:rPr>
              <a:t>Emmet</a:t>
            </a:r>
            <a:endParaRPr lang="en-US" sz="1400" dirty="0">
              <a:solidFill>
                <a:srgbClr val="002060"/>
              </a:solidFill>
              <a:latin typeface="Times New Roman" panose="02020603050405020304" pitchFamily="18" charset="0"/>
              <a:cs typeface="Times New Roman" panose="02020603050405020304" pitchFamily="18" charset="0"/>
            </a:endParaRPr>
          </a:p>
          <a:p>
            <a:pPr lvl="0"/>
            <a:endParaRPr lang="en-US" sz="1400" dirty="0" smtClean="0">
              <a:solidFill>
                <a:srgbClr val="002060"/>
              </a:solidFill>
              <a:latin typeface="Times New Roman" panose="02020603050405020304" pitchFamily="18" charset="0"/>
              <a:cs typeface="Times New Roman" panose="02020603050405020304" pitchFamily="18" charset="0"/>
            </a:endParaRPr>
          </a:p>
          <a:p>
            <a:pPr lvl="0"/>
            <a:endParaRPr lang="en-US" sz="1400" dirty="0" smtClean="0">
              <a:solidFill>
                <a:srgbClr val="002060"/>
              </a:solidFill>
              <a:latin typeface="Times New Roman" panose="02020603050405020304" pitchFamily="18" charset="0"/>
              <a:cs typeface="Times New Roman" panose="02020603050405020304" pitchFamily="18" charset="0"/>
            </a:endParaRPr>
          </a:p>
          <a:p>
            <a:pPr lvl="0"/>
            <a:endParaRPr lang="en-US" sz="1400" dirty="0">
              <a:solidFill>
                <a:srgbClr val="002060"/>
              </a:solidFill>
              <a:latin typeface="Times New Roman" panose="02020603050405020304" pitchFamily="18" charset="0"/>
              <a:cs typeface="Times New Roman" panose="02020603050405020304" pitchFamily="18" charset="0"/>
            </a:endParaRPr>
          </a:p>
          <a:p>
            <a:pPr lvl="0"/>
            <a:endParaRPr lang="en-US" sz="1400" dirty="0" smtClean="0">
              <a:solidFill>
                <a:srgbClr val="002060"/>
              </a:solidFill>
              <a:latin typeface="Times New Roman" panose="02020603050405020304" pitchFamily="18" charset="0"/>
              <a:cs typeface="Times New Roman" panose="02020603050405020304" pitchFamily="18" charset="0"/>
            </a:endParaRPr>
          </a:p>
          <a:p>
            <a:pPr lvl="0"/>
            <a:endParaRPr lang="en-US" sz="1400" dirty="0">
              <a:solidFill>
                <a:srgbClr val="002060"/>
              </a:solidFill>
              <a:latin typeface="Times New Roman" panose="02020603050405020304" pitchFamily="18" charset="0"/>
              <a:cs typeface="Times New Roman" panose="02020603050405020304" pitchFamily="18" charset="0"/>
            </a:endParaRPr>
          </a:p>
          <a:p>
            <a:pPr lvl="0"/>
            <a:r>
              <a:rPr lang="en-US" sz="1400" dirty="0" smtClean="0">
                <a:solidFill>
                  <a:srgbClr val="002060"/>
                </a:solidFill>
                <a:latin typeface="Times New Roman" panose="02020603050405020304" pitchFamily="18" charset="0"/>
                <a:cs typeface="Times New Roman" panose="02020603050405020304" pitchFamily="18" charset="0"/>
              </a:rPr>
              <a:t>Kalkaska</a:t>
            </a:r>
            <a:endParaRPr lang="en-US" sz="1400" dirty="0">
              <a:solidFill>
                <a:srgbClr val="002060"/>
              </a:solidFill>
              <a:latin typeface="Times New Roman" panose="02020603050405020304" pitchFamily="18" charset="0"/>
              <a:cs typeface="Times New Roman" panose="02020603050405020304" pitchFamily="18" charset="0"/>
            </a:endParaRPr>
          </a:p>
          <a:p>
            <a:pPr lvl="0"/>
            <a:r>
              <a:rPr lang="en-US" sz="1400" dirty="0">
                <a:solidFill>
                  <a:srgbClr val="002060"/>
                </a:solidFill>
                <a:latin typeface="Times New Roman" panose="02020603050405020304" pitchFamily="18" charset="0"/>
                <a:cs typeface="Times New Roman" panose="02020603050405020304" pitchFamily="18" charset="0"/>
              </a:rPr>
              <a:t>Leelanau</a:t>
            </a:r>
          </a:p>
          <a:p>
            <a:pPr lvl="0"/>
            <a:r>
              <a:rPr lang="en-US" sz="1400" dirty="0">
                <a:solidFill>
                  <a:srgbClr val="002060"/>
                </a:solidFill>
                <a:latin typeface="Times New Roman" panose="02020603050405020304" pitchFamily="18" charset="0"/>
                <a:cs typeface="Times New Roman" panose="02020603050405020304" pitchFamily="18" charset="0"/>
              </a:rPr>
              <a:t>Missaukee</a:t>
            </a:r>
          </a:p>
          <a:p>
            <a:pPr lvl="0"/>
            <a:r>
              <a:rPr lang="en-US" sz="1400" dirty="0">
                <a:solidFill>
                  <a:srgbClr val="002060"/>
                </a:solidFill>
                <a:latin typeface="Times New Roman" panose="02020603050405020304" pitchFamily="18" charset="0"/>
                <a:cs typeface="Times New Roman" panose="02020603050405020304" pitchFamily="18" charset="0"/>
              </a:rPr>
              <a:t>Roscommon</a:t>
            </a:r>
          </a:p>
          <a:p>
            <a:pPr lvl="0"/>
            <a:r>
              <a:rPr lang="en-US" sz="1400" dirty="0">
                <a:solidFill>
                  <a:srgbClr val="002060"/>
                </a:solidFill>
                <a:latin typeface="Times New Roman" panose="02020603050405020304" pitchFamily="18" charset="0"/>
                <a:cs typeface="Times New Roman" panose="02020603050405020304" pitchFamily="18" charset="0"/>
              </a:rPr>
              <a:t>Wexford</a:t>
            </a:r>
          </a:p>
        </p:txBody>
      </p:sp>
    </p:spTree>
    <p:extLst>
      <p:ext uri="{BB962C8B-B14F-4D97-AF65-F5344CB8AC3E}">
        <p14:creationId xmlns:p14="http://schemas.microsoft.com/office/powerpoint/2010/main" val="183794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9144000" cy="5196058"/>
          </a:xfrm>
          <a:prstGeom prst="rect">
            <a:avLst/>
          </a:prstGeom>
        </p:spPr>
      </p:pic>
      <p:sp>
        <p:nvSpPr>
          <p:cNvPr id="3" name="TextBox 2"/>
          <p:cNvSpPr txBox="1"/>
          <p:nvPr/>
        </p:nvSpPr>
        <p:spPr>
          <a:xfrm>
            <a:off x="304800" y="304800"/>
            <a:ext cx="8686800" cy="923330"/>
          </a:xfrm>
          <a:prstGeom prst="rect">
            <a:avLst/>
          </a:prstGeom>
          <a:noFill/>
        </p:spPr>
        <p:txBody>
          <a:bodyPr wrap="square" rtlCol="0">
            <a:spAutoFit/>
          </a:bodyPr>
          <a:lstStyle/>
          <a:p>
            <a:pPr algn="ctr"/>
            <a:r>
              <a:rPr lang="en-US" dirty="0" smtClean="0"/>
              <a:t>Since 2013 NMCAA has provided Homeowner RETENTION Rehab and Weatherization services to </a:t>
            </a:r>
          </a:p>
          <a:p>
            <a:pPr algn="ctr"/>
            <a:r>
              <a:rPr lang="en-US" dirty="0" smtClean="0"/>
              <a:t>595 households across a 5,000+ square mile area.</a:t>
            </a:r>
            <a:endParaRPr lang="en-US" dirty="0"/>
          </a:p>
        </p:txBody>
      </p:sp>
    </p:spTree>
    <p:extLst>
      <p:ext uri="{BB962C8B-B14F-4D97-AF65-F5344CB8AC3E}">
        <p14:creationId xmlns:p14="http://schemas.microsoft.com/office/powerpoint/2010/main" val="405324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990600"/>
            <a:ext cx="7086600" cy="738664"/>
          </a:xfrm>
          <a:prstGeom prst="rect">
            <a:avLst/>
          </a:prstGeom>
          <a:noFill/>
        </p:spPr>
        <p:txBody>
          <a:bodyPr wrap="square" rtlCol="0">
            <a:spAutoFit/>
          </a:bodyPr>
          <a:lstStyle/>
          <a:p>
            <a:pPr algn="ctr"/>
            <a:r>
              <a:rPr lang="en-US" b="1" dirty="0" smtClean="0">
                <a:solidFill>
                  <a:schemeClr val="bg2">
                    <a:lumMod val="25000"/>
                  </a:schemeClr>
                </a:solidFill>
              </a:rPr>
              <a:t>NORTHWEST MICHIGAN COMMUNITY ACTION AGENCY </a:t>
            </a:r>
          </a:p>
          <a:p>
            <a:pPr algn="ctr"/>
            <a:r>
              <a:rPr lang="en-US" b="1" dirty="0" smtClean="0">
                <a:solidFill>
                  <a:schemeClr val="bg2">
                    <a:lumMod val="25000"/>
                  </a:schemeClr>
                </a:solidFill>
              </a:rPr>
              <a:t>HOMEOWNER </a:t>
            </a:r>
            <a:r>
              <a:rPr lang="en-US" sz="2400" b="1" dirty="0" smtClean="0">
                <a:solidFill>
                  <a:schemeClr val="bg2">
                    <a:lumMod val="25000"/>
                  </a:schemeClr>
                </a:solidFill>
              </a:rPr>
              <a:t>RETENTION </a:t>
            </a:r>
            <a:r>
              <a:rPr lang="en-US" b="1" dirty="0" smtClean="0">
                <a:solidFill>
                  <a:schemeClr val="bg2">
                    <a:lumMod val="25000"/>
                  </a:schemeClr>
                </a:solidFill>
              </a:rPr>
              <a:t>BEST PRACTICES</a:t>
            </a:r>
            <a:endParaRPr lang="en-US" b="1" dirty="0">
              <a:solidFill>
                <a:schemeClr val="bg2">
                  <a:lumMod val="25000"/>
                </a:schemeClr>
              </a:solidFill>
            </a:endParaRPr>
          </a:p>
        </p:txBody>
      </p:sp>
      <p:sp>
        <p:nvSpPr>
          <p:cNvPr id="3" name="TextBox 2"/>
          <p:cNvSpPr txBox="1"/>
          <p:nvPr/>
        </p:nvSpPr>
        <p:spPr>
          <a:xfrm>
            <a:off x="1295400" y="2133600"/>
            <a:ext cx="6858000" cy="2585323"/>
          </a:xfrm>
          <a:prstGeom prst="rect">
            <a:avLst/>
          </a:prstGeom>
          <a:noFill/>
        </p:spPr>
        <p:txBody>
          <a:bodyPr wrap="square" rtlCol="0">
            <a:spAutoFit/>
          </a:bodyPr>
          <a:lstStyle/>
          <a:p>
            <a:pPr marL="285750" indent="-285750">
              <a:buFont typeface="Arial" panose="020B0604020202020204" pitchFamily="34" charset="0"/>
              <a:buChar char="•"/>
            </a:pPr>
            <a:r>
              <a:rPr lang="en-US" b="1" i="1" dirty="0" smtClean="0">
                <a:solidFill>
                  <a:schemeClr val="accent2">
                    <a:lumMod val="75000"/>
                  </a:schemeClr>
                </a:solidFill>
              </a:rPr>
              <a:t>CDBG Homeowner Rehabilitation Re-tool</a:t>
            </a:r>
          </a:p>
          <a:p>
            <a:pPr marL="285750" indent="-285750">
              <a:buFont typeface="Arial" panose="020B0604020202020204" pitchFamily="34" charset="0"/>
              <a:buChar char="•"/>
            </a:pPr>
            <a:endParaRPr lang="en-US" b="1" i="1" dirty="0">
              <a:solidFill>
                <a:schemeClr val="accent2">
                  <a:lumMod val="75000"/>
                </a:schemeClr>
              </a:solidFill>
            </a:endParaRPr>
          </a:p>
          <a:p>
            <a:pPr marL="285750" indent="-285750">
              <a:buFont typeface="Arial" panose="020B0604020202020204" pitchFamily="34" charset="0"/>
              <a:buChar char="•"/>
            </a:pPr>
            <a:r>
              <a:rPr lang="en-US" b="1" i="1" dirty="0" smtClean="0">
                <a:solidFill>
                  <a:schemeClr val="accent2">
                    <a:lumMod val="75000"/>
                  </a:schemeClr>
                </a:solidFill>
              </a:rPr>
              <a:t>Partnership with Grand Traverse County, Grand Traverse Health Department for PFAS mitigation</a:t>
            </a:r>
          </a:p>
          <a:p>
            <a:pPr marL="285750" indent="-285750">
              <a:buFont typeface="Arial" panose="020B0604020202020204" pitchFamily="34" charset="0"/>
              <a:buChar char="•"/>
            </a:pPr>
            <a:endParaRPr lang="en-US" b="1" i="1" dirty="0">
              <a:solidFill>
                <a:schemeClr val="accent2">
                  <a:lumMod val="75000"/>
                </a:schemeClr>
              </a:solidFill>
            </a:endParaRPr>
          </a:p>
          <a:p>
            <a:pPr marL="285750" indent="-285750">
              <a:buFont typeface="Arial" panose="020B0604020202020204" pitchFamily="34" charset="0"/>
              <a:buChar char="•"/>
            </a:pPr>
            <a:r>
              <a:rPr lang="en-US" b="1" i="1" dirty="0" err="1" smtClean="0">
                <a:solidFill>
                  <a:schemeClr val="accent2">
                    <a:lumMod val="75000"/>
                  </a:schemeClr>
                </a:solidFill>
              </a:rPr>
              <a:t>Cherryland</a:t>
            </a:r>
            <a:r>
              <a:rPr lang="en-US" b="1" i="1" dirty="0" smtClean="0">
                <a:solidFill>
                  <a:schemeClr val="accent2">
                    <a:lumMod val="75000"/>
                  </a:schemeClr>
                </a:solidFill>
              </a:rPr>
              <a:t> Community Solar Pilot</a:t>
            </a:r>
          </a:p>
          <a:p>
            <a:pPr marL="285750" indent="-285750">
              <a:buFont typeface="Arial" panose="020B0604020202020204" pitchFamily="34" charset="0"/>
              <a:buChar char="•"/>
            </a:pPr>
            <a:endParaRPr lang="en-US" b="1" i="1" dirty="0">
              <a:solidFill>
                <a:schemeClr val="accent2">
                  <a:lumMod val="75000"/>
                </a:schemeClr>
              </a:solidFill>
            </a:endParaRPr>
          </a:p>
          <a:p>
            <a:pPr marL="285750" indent="-285750">
              <a:buFont typeface="Arial" panose="020B0604020202020204" pitchFamily="34" charset="0"/>
              <a:buChar char="•"/>
            </a:pPr>
            <a:r>
              <a:rPr lang="en-US" b="1" i="1" dirty="0" smtClean="0">
                <a:solidFill>
                  <a:schemeClr val="accent2">
                    <a:lumMod val="75000"/>
                  </a:schemeClr>
                </a:solidFill>
              </a:rPr>
              <a:t>NMCAA </a:t>
            </a:r>
            <a:r>
              <a:rPr lang="en-US" b="1" i="1" dirty="0" err="1" smtClean="0">
                <a:solidFill>
                  <a:schemeClr val="accent2">
                    <a:lumMod val="75000"/>
                  </a:schemeClr>
                </a:solidFill>
              </a:rPr>
              <a:t>NeighborWorks</a:t>
            </a:r>
            <a:r>
              <a:rPr lang="en-US" b="1" i="1" dirty="0" smtClean="0">
                <a:solidFill>
                  <a:schemeClr val="accent2">
                    <a:lumMod val="75000"/>
                  </a:schemeClr>
                </a:solidFill>
              </a:rPr>
              <a:t> Habitat for Humanity Grand Traverse Region Partnership</a:t>
            </a:r>
            <a:endParaRPr lang="en-US" b="1" i="1" dirty="0">
              <a:solidFill>
                <a:schemeClr val="accent2">
                  <a:lumMod val="75000"/>
                </a:schemeClr>
              </a:solidFill>
            </a:endParaRPr>
          </a:p>
        </p:txBody>
      </p:sp>
    </p:spTree>
    <p:extLst>
      <p:ext uri="{BB962C8B-B14F-4D97-AF65-F5344CB8AC3E}">
        <p14:creationId xmlns:p14="http://schemas.microsoft.com/office/powerpoint/2010/main" val="171396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533400"/>
            <a:ext cx="7543800" cy="646331"/>
          </a:xfrm>
          <a:prstGeom prst="rect">
            <a:avLst/>
          </a:prstGeom>
          <a:noFill/>
        </p:spPr>
        <p:txBody>
          <a:bodyPr wrap="square" rtlCol="0">
            <a:spAutoFit/>
          </a:bodyPr>
          <a:lstStyle/>
          <a:p>
            <a:pPr algn="ctr"/>
            <a:r>
              <a:rPr lang="en-US" b="1" i="1" u="sng" dirty="0">
                <a:solidFill>
                  <a:schemeClr val="accent2">
                    <a:lumMod val="75000"/>
                  </a:schemeClr>
                </a:solidFill>
                <a:effectLst>
                  <a:outerShdw blurRad="38100" dist="38100" dir="2700000" algn="tl">
                    <a:srgbClr val="000000">
                      <a:alpha val="43137"/>
                    </a:srgbClr>
                  </a:outerShdw>
                </a:effectLst>
              </a:rPr>
              <a:t>CDBG Homeowner Rehabilitation Re-tool</a:t>
            </a:r>
          </a:p>
          <a:p>
            <a:endParaRPr lang="en-US" b="1" i="1" u="sng" dirty="0">
              <a:solidFill>
                <a:schemeClr val="accent2">
                  <a:lumMod val="75000"/>
                </a:schemeClr>
              </a:solidFill>
              <a:effectLst>
                <a:outerShdw blurRad="38100" dist="38100" dir="2700000" algn="tl">
                  <a:srgbClr val="000000">
                    <a:alpha val="43137"/>
                  </a:srgbClr>
                </a:outerShdw>
              </a:effectLst>
            </a:endParaRPr>
          </a:p>
        </p:txBody>
      </p:sp>
      <p:sp>
        <p:nvSpPr>
          <p:cNvPr id="4" name="TextBox 3"/>
          <p:cNvSpPr txBox="1"/>
          <p:nvPr/>
        </p:nvSpPr>
        <p:spPr>
          <a:xfrm>
            <a:off x="838200" y="1371600"/>
            <a:ext cx="7620000" cy="923330"/>
          </a:xfrm>
          <a:prstGeom prst="rect">
            <a:avLst/>
          </a:prstGeom>
          <a:noFill/>
        </p:spPr>
        <p:txBody>
          <a:bodyPr wrap="square" rtlCol="0">
            <a:spAutoFit/>
          </a:bodyPr>
          <a:lstStyle/>
          <a:p>
            <a:r>
              <a:rPr lang="en-US" dirty="0" smtClean="0"/>
              <a:t>2016 – State of Michigan discontinues CDBG for Homeowner Rehabilitation but allows counties with loan portfolios to continue providing services with returned Program Income</a:t>
            </a:r>
            <a:endParaRPr lang="en-US" dirty="0"/>
          </a:p>
        </p:txBody>
      </p:sp>
      <p:sp>
        <p:nvSpPr>
          <p:cNvPr id="5" name="TextBox 4"/>
          <p:cNvSpPr txBox="1"/>
          <p:nvPr/>
        </p:nvSpPr>
        <p:spPr>
          <a:xfrm>
            <a:off x="813816" y="3607191"/>
            <a:ext cx="7696200" cy="923330"/>
          </a:xfrm>
          <a:prstGeom prst="rect">
            <a:avLst/>
          </a:prstGeom>
          <a:noFill/>
        </p:spPr>
        <p:txBody>
          <a:bodyPr wrap="square" rtlCol="0">
            <a:spAutoFit/>
          </a:bodyPr>
          <a:lstStyle/>
          <a:p>
            <a:r>
              <a:rPr lang="en-US" dirty="0" smtClean="0"/>
              <a:t>Currently there are millions of dollars of secured loans outstanding that could come back to municipalities and be used for Homeowner Rehabilitation</a:t>
            </a:r>
            <a:endParaRPr lang="en-US" dirty="0"/>
          </a:p>
        </p:txBody>
      </p:sp>
      <p:sp>
        <p:nvSpPr>
          <p:cNvPr id="6" name="TextBox 5"/>
          <p:cNvSpPr txBox="1"/>
          <p:nvPr/>
        </p:nvSpPr>
        <p:spPr>
          <a:xfrm>
            <a:off x="804672" y="4800600"/>
            <a:ext cx="7239000" cy="646331"/>
          </a:xfrm>
          <a:prstGeom prst="rect">
            <a:avLst/>
          </a:prstGeom>
          <a:noFill/>
        </p:spPr>
        <p:txBody>
          <a:bodyPr wrap="square" rtlCol="0">
            <a:spAutoFit/>
          </a:bodyPr>
          <a:lstStyle/>
          <a:p>
            <a:r>
              <a:rPr lang="en-US" dirty="0" smtClean="0"/>
              <a:t>NMCAA is currently administering PI Grants for Emergency Repairs in four rural counties.  Total funds: $375,000+</a:t>
            </a:r>
            <a:endParaRPr lang="en-US" dirty="0"/>
          </a:p>
        </p:txBody>
      </p:sp>
      <p:sp>
        <p:nvSpPr>
          <p:cNvPr id="7" name="TextBox 6"/>
          <p:cNvSpPr txBox="1"/>
          <p:nvPr/>
        </p:nvSpPr>
        <p:spPr>
          <a:xfrm>
            <a:off x="838200" y="2590800"/>
            <a:ext cx="7239000" cy="646331"/>
          </a:xfrm>
          <a:prstGeom prst="rect">
            <a:avLst/>
          </a:prstGeom>
          <a:noFill/>
        </p:spPr>
        <p:txBody>
          <a:bodyPr wrap="square" rtlCol="0">
            <a:spAutoFit/>
          </a:bodyPr>
          <a:lstStyle/>
          <a:p>
            <a:r>
              <a:rPr lang="en-US" dirty="0" smtClean="0"/>
              <a:t>The Program Income model has changed to only allow for Emergency Repairs.  Lower quality program, but still very NEEDED.</a:t>
            </a:r>
            <a:endParaRPr lang="en-US" dirty="0"/>
          </a:p>
        </p:txBody>
      </p:sp>
    </p:spTree>
    <p:extLst>
      <p:ext uri="{BB962C8B-B14F-4D97-AF65-F5344CB8AC3E}">
        <p14:creationId xmlns:p14="http://schemas.microsoft.com/office/powerpoint/2010/main" val="39298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533400"/>
            <a:ext cx="7924800" cy="646331"/>
          </a:xfrm>
          <a:prstGeom prst="rect">
            <a:avLst/>
          </a:prstGeom>
          <a:noFill/>
        </p:spPr>
        <p:txBody>
          <a:bodyPr wrap="square" rtlCol="0">
            <a:spAutoFit/>
          </a:bodyPr>
          <a:lstStyle/>
          <a:p>
            <a:pPr algn="ctr"/>
            <a:r>
              <a:rPr lang="en-US" dirty="0" smtClean="0">
                <a:solidFill>
                  <a:schemeClr val="accent2">
                    <a:lumMod val="75000"/>
                  </a:schemeClr>
                </a:solidFill>
              </a:rPr>
              <a:t>Stretching the Dollars for Homeowner Emergency Rehab</a:t>
            </a:r>
          </a:p>
          <a:p>
            <a:endParaRPr lang="en-US" dirty="0"/>
          </a:p>
        </p:txBody>
      </p:sp>
      <p:sp>
        <p:nvSpPr>
          <p:cNvPr id="3" name="TextBox 2"/>
          <p:cNvSpPr txBox="1"/>
          <p:nvPr/>
        </p:nvSpPr>
        <p:spPr>
          <a:xfrm>
            <a:off x="762000" y="1676400"/>
            <a:ext cx="8001000" cy="5355312"/>
          </a:xfrm>
          <a:prstGeom prst="rect">
            <a:avLst/>
          </a:prstGeom>
          <a:noFill/>
        </p:spPr>
        <p:txBody>
          <a:bodyPr wrap="square" rtlCol="0">
            <a:spAutoFit/>
          </a:bodyPr>
          <a:lstStyle/>
          <a:p>
            <a:r>
              <a:rPr lang="en-US" dirty="0" smtClean="0"/>
              <a:t>NMCAA has revolving loan funds from other grants:</a:t>
            </a:r>
          </a:p>
          <a:p>
            <a:endParaRPr lang="en-US" dirty="0"/>
          </a:p>
          <a:p>
            <a:r>
              <a:rPr lang="en-US" dirty="0" smtClean="0"/>
              <a:t>Home Depot Affordable Housing for Rural Veterans</a:t>
            </a:r>
          </a:p>
          <a:p>
            <a:r>
              <a:rPr lang="en-US" dirty="0" smtClean="0"/>
              <a:t>Rural Development Housing Preservation Grants (5 counties)</a:t>
            </a:r>
          </a:p>
          <a:p>
            <a:endParaRPr lang="en-US" dirty="0"/>
          </a:p>
          <a:p>
            <a:r>
              <a:rPr lang="en-US" dirty="0" smtClean="0"/>
              <a:t>Total funds available: $61,500+</a:t>
            </a:r>
          </a:p>
          <a:p>
            <a:endParaRPr lang="en-US" dirty="0" smtClean="0"/>
          </a:p>
          <a:p>
            <a:endParaRPr lang="en-US" dirty="0"/>
          </a:p>
          <a:p>
            <a:endParaRPr lang="en-US" dirty="0"/>
          </a:p>
          <a:p>
            <a:r>
              <a:rPr lang="en-US" dirty="0" smtClean="0"/>
              <a:t>Matching Local Grants:</a:t>
            </a:r>
          </a:p>
          <a:p>
            <a:r>
              <a:rPr lang="en-US" dirty="0" smtClean="0"/>
              <a:t>Benzie County Community Chest - $7,500</a:t>
            </a:r>
          </a:p>
          <a:p>
            <a:r>
              <a:rPr lang="en-US" dirty="0" err="1" smtClean="0"/>
              <a:t>Cherryland</a:t>
            </a:r>
            <a:r>
              <a:rPr lang="en-US" dirty="0" smtClean="0"/>
              <a:t> Cares Grant - $6,750</a:t>
            </a:r>
          </a:p>
          <a:p>
            <a:endParaRPr lang="en-US" dirty="0"/>
          </a:p>
          <a:p>
            <a:endParaRPr lang="en-US" dirty="0" smtClean="0"/>
          </a:p>
          <a:p>
            <a:r>
              <a:rPr lang="en-US" dirty="0" smtClean="0"/>
              <a:t>These funds are used to cover more items per home, and stretch the program to assist more residents and keep them in safe and affordable housing.</a:t>
            </a:r>
          </a:p>
          <a:p>
            <a:endParaRPr lang="en-US" dirty="0" smtClean="0"/>
          </a:p>
          <a:p>
            <a:endParaRPr lang="en-US" dirty="0"/>
          </a:p>
        </p:txBody>
      </p:sp>
      <p:cxnSp>
        <p:nvCxnSpPr>
          <p:cNvPr id="5" name="Straight Connector 4"/>
          <p:cNvCxnSpPr/>
          <p:nvPr/>
        </p:nvCxnSpPr>
        <p:spPr>
          <a:xfrm>
            <a:off x="914400" y="3886200"/>
            <a:ext cx="7315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96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16200000">
            <a:off x="1905000" y="838200"/>
            <a:ext cx="5200650" cy="6267450"/>
          </a:xfrm>
          <a:prstGeom prst="rect">
            <a:avLst/>
          </a:prstGeom>
          <a:noFill/>
          <a:ln>
            <a:noFill/>
          </a:ln>
        </p:spPr>
      </p:pic>
      <p:sp>
        <p:nvSpPr>
          <p:cNvPr id="3" name="TextBox 2"/>
          <p:cNvSpPr txBox="1"/>
          <p:nvPr/>
        </p:nvSpPr>
        <p:spPr>
          <a:xfrm>
            <a:off x="381000" y="533400"/>
            <a:ext cx="7924800" cy="646331"/>
          </a:xfrm>
          <a:prstGeom prst="rect">
            <a:avLst/>
          </a:prstGeom>
          <a:noFill/>
        </p:spPr>
        <p:txBody>
          <a:bodyPr wrap="square" rtlCol="0">
            <a:spAutoFit/>
          </a:bodyPr>
          <a:lstStyle/>
          <a:p>
            <a:pPr algn="ctr"/>
            <a:r>
              <a:rPr lang="en-US" b="1" i="1" dirty="0">
                <a:solidFill>
                  <a:schemeClr val="accent2">
                    <a:lumMod val="75000"/>
                  </a:schemeClr>
                </a:solidFill>
              </a:rPr>
              <a:t>Partnership with Grand Traverse County, Grand Traverse Health Department for PFAS mitigation</a:t>
            </a:r>
          </a:p>
        </p:txBody>
      </p:sp>
    </p:spTree>
    <p:extLst>
      <p:ext uri="{BB962C8B-B14F-4D97-AF65-F5344CB8AC3E}">
        <p14:creationId xmlns:p14="http://schemas.microsoft.com/office/powerpoint/2010/main" val="308326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696200" cy="4801314"/>
          </a:xfrm>
          <a:prstGeom prst="rect">
            <a:avLst/>
          </a:prstGeom>
          <a:noFill/>
        </p:spPr>
        <p:txBody>
          <a:bodyPr wrap="square" rtlCol="0">
            <a:spAutoFit/>
          </a:bodyPr>
          <a:lstStyle/>
          <a:p>
            <a:r>
              <a:rPr lang="en-US" dirty="0" smtClean="0"/>
              <a:t>What is PFAS?</a:t>
            </a:r>
          </a:p>
          <a:p>
            <a:endParaRPr lang="en-US" dirty="0" smtClean="0"/>
          </a:p>
          <a:p>
            <a:r>
              <a:rPr lang="en-US" dirty="0" smtClean="0"/>
              <a:t>PFAS are a group of man-made chemicals that have been manufactured and used in a variety of industries in the US and around the globe since the 1940s.</a:t>
            </a:r>
          </a:p>
          <a:p>
            <a:endParaRPr lang="en-US" dirty="0"/>
          </a:p>
          <a:p>
            <a:r>
              <a:rPr lang="en-US" dirty="0" smtClean="0"/>
              <a:t>They are persistent in the environment and the human body – meaning they don’t break down and can accumulate over time.</a:t>
            </a:r>
          </a:p>
          <a:p>
            <a:endParaRPr lang="en-US" dirty="0"/>
          </a:p>
          <a:p>
            <a:r>
              <a:rPr lang="en-US" dirty="0" smtClean="0"/>
              <a:t>PFAS are found in food, commercial products like fire fighting foam, drinking water, living things like fish, animals and humans in which they have the ability to build up and persist over time.</a:t>
            </a:r>
          </a:p>
          <a:p>
            <a:endParaRPr lang="en-US" dirty="0"/>
          </a:p>
          <a:p>
            <a:r>
              <a:rPr lang="en-US" dirty="0" smtClean="0"/>
              <a:t>Many more studies need to be done, but so far PFAS are being linked to reproductive and developmental problems, liver and kidney disease, and immunological effects in lab animals.  </a:t>
            </a:r>
            <a:endParaRPr lang="en-US" dirty="0"/>
          </a:p>
          <a:p>
            <a:endParaRPr lang="en-US" dirty="0"/>
          </a:p>
        </p:txBody>
      </p:sp>
    </p:spTree>
    <p:extLst>
      <p:ext uri="{BB962C8B-B14F-4D97-AF65-F5344CB8AC3E}">
        <p14:creationId xmlns:p14="http://schemas.microsoft.com/office/powerpoint/2010/main" val="47330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81000"/>
            <a:ext cx="3810000" cy="4254500"/>
          </a:xfrm>
          <a:prstGeom prst="rect">
            <a:avLst/>
          </a:prstGeom>
        </p:spPr>
      </p:pic>
      <p:sp>
        <p:nvSpPr>
          <p:cNvPr id="3" name="TextBox 2"/>
          <p:cNvSpPr txBox="1"/>
          <p:nvPr/>
        </p:nvSpPr>
        <p:spPr>
          <a:xfrm>
            <a:off x="838200" y="533400"/>
            <a:ext cx="3276600" cy="5909310"/>
          </a:xfrm>
          <a:prstGeom prst="rect">
            <a:avLst/>
          </a:prstGeom>
          <a:noFill/>
        </p:spPr>
        <p:txBody>
          <a:bodyPr wrap="square" rtlCol="0">
            <a:spAutoFit/>
          </a:bodyPr>
          <a:lstStyle/>
          <a:p>
            <a:r>
              <a:rPr lang="en-US" dirty="0" smtClean="0"/>
              <a:t>NMCAA will partner with the Grand Traverse County Health Department and Grand Traverse County CDBG Program Income Fund to mitigate PFAS for homeowners in the plume.</a:t>
            </a:r>
          </a:p>
          <a:p>
            <a:endParaRPr lang="en-US" dirty="0" smtClean="0"/>
          </a:p>
          <a:p>
            <a:r>
              <a:rPr lang="en-US" dirty="0" smtClean="0"/>
              <a:t>To provide a long term solution NMCAA is offering the Grand Traverse County Program Income rehabilitation loans at no interest to homeowners so they can be connected to the municipal water system.  NMCAA will coordinate the project.</a:t>
            </a:r>
          </a:p>
          <a:p>
            <a:endParaRPr lang="en-US" dirty="0"/>
          </a:p>
          <a:p>
            <a:r>
              <a:rPr lang="en-US" dirty="0" smtClean="0"/>
              <a:t>Cost per home is approximately $7,500.</a:t>
            </a:r>
            <a:endParaRPr lang="en-US" dirty="0"/>
          </a:p>
          <a:p>
            <a:endParaRPr lang="en-US" dirty="0"/>
          </a:p>
        </p:txBody>
      </p:sp>
    </p:spTree>
    <p:extLst>
      <p:ext uri="{BB962C8B-B14F-4D97-AF65-F5344CB8AC3E}">
        <p14:creationId xmlns:p14="http://schemas.microsoft.com/office/powerpoint/2010/main" val="29861464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1348</TotalTime>
  <Words>636</Words>
  <Application>Microsoft Office PowerPoint</Application>
  <PresentationFormat>On-screen Show (4:3)</PresentationFormat>
  <Paragraphs>102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Times New Roman</vt:lpstr>
      <vt:lpstr>Tw Cen MT</vt:lpstr>
      <vt:lpstr>Wingdings</vt:lpstr>
      <vt:lpstr>Wingdings 2</vt:lpstr>
      <vt:lpstr>Median</vt:lpstr>
      <vt:lpstr>PowerPoint Presentation</vt:lpstr>
      <vt:lpstr>About NMCAA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Stricker</dc:creator>
  <cp:lastModifiedBy>Kris Brady</cp:lastModifiedBy>
  <cp:revision>109</cp:revision>
  <cp:lastPrinted>2019-04-27T19:58:06Z</cp:lastPrinted>
  <dcterms:created xsi:type="dcterms:W3CDTF">2013-12-16T13:41:04Z</dcterms:created>
  <dcterms:modified xsi:type="dcterms:W3CDTF">2019-04-27T19:58:47Z</dcterms:modified>
</cp:coreProperties>
</file>