
<file path=[Content_Types].xml><?xml version="1.0" encoding="utf-8"?>
<Types xmlns="http://schemas.openxmlformats.org/package/2006/content-types">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3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Lst>
  <p:sldSz cx="9144000" cy="5143500" type="screen16x9"/>
  <p:notesSz cx="6858000" cy="9144000"/>
  <p:embeddedFontLst>
    <p:embeddedFont>
      <p:font typeface="Proxima Nova" charset="0"/>
      <p:regular r:id="rId31"/>
      <p:bold r:id="rId32"/>
      <p:italic r:id="rId33"/>
      <p:boldItalic r:id="rId34"/>
    </p:embeddedFont>
    <p:embeddedFont>
      <p:font typeface="Helvetica Neue" charset="0"/>
      <p:regular r:id="rId35"/>
      <p:bold r:id="rId36"/>
      <p:italic r:id="rId37"/>
      <p:boldItalic r:id="rId38"/>
    </p:embeddedFont>
    <p:embeddedFont>
      <p:font typeface="Merriweather Sans"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59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5609ecf1e9_0_5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5609ecf1e9_0_5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Hello everyone! Thank you for joining us today for the first of two trainings we will be doing together to bring Abode Family Services onto HandUp.org.</a:t>
            </a:r>
            <a:endParaRPr/>
          </a:p>
          <a:p>
            <a:pPr marL="0" lvl="0" indent="0" algn="l" rtl="0">
              <a:spcBef>
                <a:spcPts val="0"/>
              </a:spcBef>
              <a:spcAft>
                <a:spcPts val="0"/>
              </a:spcAft>
              <a:buNone/>
            </a:pPr>
            <a:endParaRPr/>
          </a:p>
          <a:p>
            <a:pPr marL="0" lvl="0" indent="0" algn="l" rtl="0">
              <a:spcBef>
                <a:spcPts val="0"/>
              </a:spcBef>
              <a:spcAft>
                <a:spcPts val="0"/>
              </a:spcAft>
              <a:buNone/>
            </a:pPr>
            <a:r>
              <a:rPr lang="en"/>
              <a:t>I’m going to lead off with some housekeeping items. You all may notice that you are muted. I’ll be stopping a few times during the next hour so we can answer any questions based on what you’ve heard. There is also a chat function on Zoom that allows you submit a question as you think of them.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5609ecf1e9_0_2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5609ecf1e9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609ecf1e9_0_3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Jenny</a:t>
            </a:r>
            <a:endParaRPr/>
          </a:p>
          <a:p>
            <a:pPr marL="0" lvl="0" indent="0" algn="l" rtl="0">
              <a:spcBef>
                <a:spcPts val="0"/>
              </a:spcBef>
              <a:spcAft>
                <a:spcPts val="0"/>
              </a:spcAft>
              <a:buNone/>
            </a:pPr>
            <a:r>
              <a:rPr lang="en"/>
              <a:t>HandUp offered SOS two tools to help us meet our needs...</a:t>
            </a:r>
            <a:endParaRPr/>
          </a:p>
        </p:txBody>
      </p:sp>
      <p:sp>
        <p:nvSpPr>
          <p:cNvPr id="201" name="Google Shape;201;g5609ecf1e9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5609ecf1e9_0_3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5609ecf1e9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 know a little bit about what HandUp is and heard from Jessie about what it looks like in action, lets focus on how a client is able to join the site and what happens next. After this, we will look at what it takes to create a compelling member profile.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5609ecf1e9_0_3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5609ecf1e9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first step is helping a member create a profile and posting their needs. Using our Member Worksheet, you are able to use the client’s own words and share their story. These prompts are more personal than typical intake questions and help open them up to stories you may not have known about before. Members are asked to sign a release waiver which acknowledges that their story will be published on the site and that they are okay with that. If you have clients that want to be confidential, you can use an alias name and stock photo to protect their privacy.</a:t>
            </a:r>
            <a:endParaRPr/>
          </a:p>
          <a:p>
            <a:pPr marL="0" lvl="0" indent="0" algn="l" rtl="0">
              <a:spcBef>
                <a:spcPts val="0"/>
              </a:spcBef>
              <a:spcAft>
                <a:spcPts val="0"/>
              </a:spcAft>
              <a:buNone/>
            </a:pPr>
            <a:endParaRPr/>
          </a:p>
          <a:p>
            <a:pPr marL="0" lvl="0" indent="0" algn="l" rtl="0">
              <a:spcBef>
                <a:spcPts val="0"/>
              </a:spcBef>
              <a:spcAft>
                <a:spcPts val="0"/>
              </a:spcAft>
              <a:buNone/>
            </a:pPr>
            <a:r>
              <a:rPr lang="en"/>
              <a:t>Once a profile is created and a goal is set, the profile is live and ready to share. Abode can share the link to all clients in newsletters, on social media, at events or in other materials. Members will also have access to little business cards which they can share that have a link on how someone can support them. These cards are a great resource to share if they have family members, fellow congregants, or random strangers who want to support.</a:t>
            </a:r>
            <a:endParaRPr/>
          </a:p>
          <a:p>
            <a:pPr marL="0" lvl="0" indent="0" algn="l" rtl="0">
              <a:spcBef>
                <a:spcPts val="0"/>
              </a:spcBef>
              <a:spcAft>
                <a:spcPts val="0"/>
              </a:spcAft>
              <a:buNone/>
            </a:pPr>
            <a:endParaRPr/>
          </a:p>
          <a:p>
            <a:pPr marL="0" lvl="0" indent="0" algn="l" rtl="0">
              <a:spcBef>
                <a:spcPts val="0"/>
              </a:spcBef>
              <a:spcAft>
                <a:spcPts val="0"/>
              </a:spcAft>
              <a:buNone/>
            </a:pPr>
            <a:r>
              <a:rPr lang="en"/>
              <a:t>As money starts coming in, 100% of donations for members goes directly to your organization. What makes HandUp different from something like GoFundMe is that the money should never go directly to the member but is instead spent by the organization on behalf of the client. This would mean that if a client is raising money to help pay rent, Abode writes a check directly to the landlord. You can also use this to purchase gift cards to share with clients for food, gas or bus tickets. This is how we are able to ensure to our donors that their donations are being effectively used.</a:t>
            </a:r>
            <a:endParaRPr/>
          </a:p>
          <a:p>
            <a:pPr marL="0" lvl="0" indent="0" algn="l" rtl="0">
              <a:spcBef>
                <a:spcPts val="0"/>
              </a:spcBef>
              <a:spcAft>
                <a:spcPts val="0"/>
              </a:spcAft>
              <a:buNone/>
            </a:pPr>
            <a:endParaRPr/>
          </a:p>
          <a:p>
            <a:pPr marL="0" lvl="0" indent="0" algn="l" rtl="0">
              <a:spcBef>
                <a:spcPts val="0"/>
              </a:spcBef>
              <a:spcAft>
                <a:spcPts val="0"/>
              </a:spcAft>
              <a:buNone/>
            </a:pPr>
            <a:r>
              <a:rPr lang="en"/>
              <a:t>As you purchase items and redeem goals, you are encouraged to share the suggest with the donors who helped. This could be a simple message saying thank you or a photo of the client with whatever their goal items may have been. Once a goal is completed, you are able to continue on with a new goal for that individual or close out their profile. </a:t>
            </a:r>
            <a:endParaRPr/>
          </a:p>
          <a:p>
            <a:pPr marL="0" lvl="0" indent="0" algn="l" rtl="0">
              <a:spcBef>
                <a:spcPts val="0"/>
              </a:spcBef>
              <a:spcAft>
                <a:spcPts val="0"/>
              </a:spcAft>
              <a:buNone/>
            </a:pPr>
            <a:endParaRPr/>
          </a:p>
          <a:p>
            <a:pPr marL="0" lvl="0" indent="0" algn="l" rtl="0">
              <a:spcBef>
                <a:spcPts val="0"/>
              </a:spcBef>
              <a:spcAft>
                <a:spcPts val="0"/>
              </a:spcAft>
              <a:buNone/>
            </a:pPr>
            <a:r>
              <a:rPr lang="en"/>
              <a:t>Let’s say a client isn’t able to successfully reach their full goal of $500 to furnish their apartment but instead raised $200 when their car broke down. They have access to the money already donated and can modify the goal to be used towards something else such as the car repair.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5609ecf1e9_0_3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5609ecf1e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Carolina’s story is similar to many of our HandUp member profiles. She has a specific goal in which she is working towards. In this case, it is raising money to take part in a 100 hour training course to assist her in gaining employment. If someone from the community wants to assist her and her family, they can easily do so with just a few clicks.</a:t>
            </a:r>
            <a:endParaRPr/>
          </a:p>
          <a:p>
            <a:pPr marL="0" lvl="0" indent="0" algn="l" rtl="0">
              <a:spcBef>
                <a:spcPts val="0"/>
              </a:spcBef>
              <a:spcAft>
                <a:spcPts val="0"/>
              </a:spcAft>
              <a:buNone/>
            </a:pPr>
            <a:endParaRPr/>
          </a:p>
          <a:p>
            <a:pPr marL="0" lvl="0" indent="0" algn="l" rtl="0">
              <a:spcBef>
                <a:spcPts val="0"/>
              </a:spcBef>
              <a:spcAft>
                <a:spcPts val="0"/>
              </a:spcAft>
              <a:buNone/>
            </a:pPr>
            <a:r>
              <a:rPr lang="en"/>
              <a:t>Since 2014, nearly 4,000 people like Carolina and her family have joined HandUp representing clients from over 110 organizations.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5609ecf1e9_0_3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5609ecf1e9_0_3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 what do we mean by a compelling member profile? We know that the more information you are able to give members of the public, the more likely it is that your client will reach their goals. Here are a few tips from the HandUp team which can make the difference between an okay profile and a successful profile.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609ecf1e9_0_3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609ecf1e9_0_33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t> </a:t>
            </a:r>
            <a:endParaRP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5609ecf1e9_0_3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5609ecf1e9_0_33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5609ecf1e9_0_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5609ecf1e9_0_4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a:solidFill>
                  <a:schemeClr val="dk1"/>
                </a:solidFill>
              </a:rPr>
              <a:t>Creating a profile is often very empowering to clients as well because they’re telling their story in a personal way that they don’t often get the chance to do. And the questions are much more holistic and positive than those on an intake form. All of the questions are open-ended; tell us about yourself, what is your backstory? What are your goals? It leaves a lot of room for creativity. Usually when I’m making a profile with someone I’m the one typing but I always read it back to them to make sure it’s actually their words and their story.</a:t>
            </a: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4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400">
                <a:solidFill>
                  <a:schemeClr val="dk1"/>
                </a:solidFill>
              </a:rPr>
              <a:t>Goals can be flexible based on your agency. At COTS we vet goals and make sure their HandUp goal coincides with their self-sufficiency goals. Example of “good” goals and “Bad” goals. Talk about common goals and common needs of people in Detroit = Driving tickets, Outstanding utility bills, security deposits, items for school </a:t>
            </a:r>
            <a:endParaRPr sz="1400">
              <a:solidFill>
                <a:schemeClr val="dk1"/>
              </a:solidFill>
            </a:endParaRPr>
          </a:p>
          <a:p>
            <a:pPr marL="0" lvl="0" indent="0" algn="l" rtl="0">
              <a:spcBef>
                <a:spcPts val="0"/>
              </a:spcBef>
              <a:spcAft>
                <a:spcPts val="0"/>
              </a:spcAft>
              <a:buNone/>
            </a:pPr>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5609ecf1e9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5609ecf1e9_0_5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One aspect that donors and client we're really enjoy is the interactiveness of the process. Donors &amp; community members are able to send supportive messages to the client and clients are able to respond.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5609ecf1e9_0_5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5609ecf1e9_0_5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5609ecf1e9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5609ecf1e9_0_56: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solidFill>
                  <a:schemeClr val="dk1"/>
                </a:solidFill>
              </a:rPr>
              <a:t>Through the Campaign feature, SOS was able to raise a lump sum of funds to help pay for an ongoing program expense. This was a great opportuinity for us to engage groups/businesses - third party event.</a:t>
            </a: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r>
              <a:rPr lang="en" sz="1400">
                <a:solidFill>
                  <a:schemeClr val="dk1"/>
                </a:solidFill>
              </a:rPr>
              <a:t>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5609ecf1e9_0_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5609ecf1e9_0_6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a:t>Brings visibility to agencies: people interested in new way to support agency, brings in new set of donors who prefer to give online, in smaller amounts, and/or directly to clients,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Along those lines, for agencies with low online presence, this crowdfunding opportunity has sparked an increase in newer marketing efforts such as social media and email.</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Fills in </a:t>
            </a:r>
            <a:r>
              <a:rPr lang="en" sz="1400" b="1"/>
              <a:t>gaps</a:t>
            </a:r>
            <a:r>
              <a:rPr lang="en" sz="1400"/>
              <a:t> that were otherwise not able to help with. For instance, if someone has a $500 outstanding DTE bill and can't get housing until it’s paid that directly effects our work and our ability to house people. </a:t>
            </a:r>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5609ecf1e9_0_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5609ecf1e9_0_3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chemeClr val="dk1"/>
                </a:solidFill>
              </a:rPr>
              <a:t> HandUp’s most powerful impact is on the clients. Not only are they raising money for a critical goals they need, but we’ve seen our families grow in tremendous ways.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HandUp is a tool for empowerment and self-advocacy: It was can be powerful for people to tell their story to the world and have essentially strangers donate to them and support their cause.</a:t>
            </a: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HandUp is a way for clients to build their own individual network. We encourage clients to reach out to their own circle of family, friends, church members, mentors, etc. to help them build their network and increase donations. This is a great way for a uncle or cousin to help you out on something specific and tangible without “enabling” but used to help you get to stable.</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None/>
            </a:pPr>
            <a:r>
              <a:rPr lang="en" sz="1200">
                <a:solidFill>
                  <a:schemeClr val="dk1"/>
                </a:solidFill>
              </a:rPr>
              <a:t>As I said before COTS reserves HandUp just for our Passport to Self-Sufficiency participants, who are clients that work long-term with our coaches to really move up the ladder of self-sufficiency. We build relationships with PTS participants so it’s easier to build their HandUp profiles and to keep their profiles active even after they achieve their first goal.</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sz="1200">
                <a:solidFill>
                  <a:schemeClr val="dk1"/>
                </a:solidFill>
              </a:rPr>
              <a:t>Clients can use business cards with their profile link on them to pass out to their networks and even people they don’t know. Allows for opportunities for self advocacy </a:t>
            </a:r>
            <a:endParaRPr sz="1200">
              <a:solidFill>
                <a:schemeClr val="dk1"/>
              </a:solidFill>
            </a:endParaRPr>
          </a:p>
          <a:p>
            <a:pPr marL="0" lvl="0" indent="0" algn="l" rtl="0">
              <a:spcBef>
                <a:spcPts val="0"/>
              </a:spcBef>
              <a:spcAft>
                <a:spcPts val="0"/>
              </a:spcAft>
              <a:buNone/>
            </a:pPr>
            <a:r>
              <a:rPr lang="en" sz="1200"/>
              <a:t> </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5609ecf1e9_0_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5609ecf1e9_0_67: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rPr>
              <a:t>We can’t forget the impact HandUp is having on donors. </a:t>
            </a:r>
            <a:endParaRPr sz="1000">
              <a:solidFill>
                <a:schemeClr val="dk1"/>
              </a:solidFill>
            </a:endParaRPr>
          </a:p>
          <a:p>
            <a:pPr marL="0" lvl="0" indent="0" algn="l" rtl="0">
              <a:spcBef>
                <a:spcPts val="0"/>
              </a:spcBef>
              <a:spcAft>
                <a:spcPts val="0"/>
              </a:spcAft>
              <a:buNone/>
            </a:pPr>
            <a:endParaRPr sz="1400"/>
          </a:p>
          <a:p>
            <a:pPr marL="0" lvl="0" indent="0" algn="l" rtl="0">
              <a:spcBef>
                <a:spcPts val="0"/>
              </a:spcBef>
              <a:spcAft>
                <a:spcPts val="0"/>
              </a:spcAft>
              <a:buNone/>
            </a:pPr>
            <a:r>
              <a:rPr lang="en" sz="1400"/>
              <a:t>New donors connecting with your agency online. Even if they had a good online presence before, this is now a form of engagement that is more interesting than just a “donate now” button on your website.</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For existing donors you can connect them to the agency’s mission in a new way. Either by directly connecting them to clients through HandUp profiles or by connecting them to specific programs or projects through a crowdfunding campaign.</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 sz="1400"/>
              <a:t>Also handup profiles offer individual stories of homelessness and poverty and connect donors that might not be familiar to real people’s stories. Beyond donations it has served as a tool for educating the community.  </a:t>
            </a:r>
            <a:endParaRPr sz="1400"/>
          </a:p>
          <a:p>
            <a:pPr marL="0" lvl="0" indent="0" algn="l" rtl="0">
              <a:spcBef>
                <a:spcPts val="0"/>
              </a:spcBef>
              <a:spcAft>
                <a:spcPts val="0"/>
              </a:spcAft>
              <a:buNone/>
            </a:pPr>
            <a:endParaRPr sz="1400"/>
          </a:p>
          <a:p>
            <a:pPr marL="0" marR="0" lvl="0" indent="0" algn="l" rtl="0">
              <a:lnSpc>
                <a:spcPct val="115000"/>
              </a:lnSpc>
              <a:spcBef>
                <a:spcPts val="0"/>
              </a:spcBef>
              <a:spcAft>
                <a:spcPts val="0"/>
              </a:spcAft>
              <a:buNone/>
            </a:pPr>
            <a:r>
              <a:rPr lang="en" sz="1400">
                <a:solidFill>
                  <a:schemeClr val="dk1"/>
                </a:solidFill>
                <a:latin typeface="Arial"/>
                <a:ea typeface="Arial"/>
                <a:cs typeface="Arial"/>
                <a:sym typeface="Arial"/>
              </a:rPr>
              <a:t>We find that people are more likely to donate when the needs are specific and you’re able to connect a need to a specific person. There’s actually a book called “Against Empathy” that Yale Professor </a:t>
            </a:r>
            <a:r>
              <a:rPr lang="en" sz="1400" b="1">
                <a:solidFill>
                  <a:schemeClr val="dk1"/>
                </a:solidFill>
                <a:latin typeface="Arial"/>
                <a:ea typeface="Arial"/>
                <a:cs typeface="Arial"/>
                <a:sym typeface="Arial"/>
              </a:rPr>
              <a:t>Paul Bloom</a:t>
            </a:r>
            <a:r>
              <a:rPr lang="en" sz="1400">
                <a:solidFill>
                  <a:schemeClr val="dk1"/>
                </a:solidFill>
                <a:latin typeface="Arial"/>
                <a:ea typeface="Arial"/>
                <a:cs typeface="Arial"/>
                <a:sym typeface="Arial"/>
              </a:rPr>
              <a:t> recently published. In the book he makes the case that a person's empathy is increased the more specific the problem is presented to them. So for example, if we say “Over 30K people experience homelessness in our region annually, help. They’re actually less inclined to help than if you say, “Rick needs help with his rent this month to prevent her from being evicted.”</a:t>
            </a:r>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5609ecf1e9_0_7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5609ecf1e9_0_7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a:solidFill>
                  <a:srgbClr val="414141"/>
                </a:solidFill>
                <a:highlight>
                  <a:srgbClr val="FFFFFF"/>
                </a:highlight>
                <a:latin typeface="Proxima Nova"/>
                <a:ea typeface="Proxima Nova"/>
                <a:cs typeface="Proxima Nova"/>
                <a:sym typeface="Proxima Nova"/>
              </a:rPr>
              <a:t>Led by Michigan-based social service agency South Oakland Shelter, HandUp Detroit is a community-driven collaboration among Detroit homeless and housing service agencies. Agencies throughout our region have committed to working together to more effectively move people out of homelessness and into housing. The goal of HandUp Detroit is to bring critical services offered through HandUp to more people in need throughout Metro Detroit to help reduce barriers to housing and stability.</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56a40f9ceb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56a40f9ce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56a40f9ce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56a40f9c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Now that we know a little bit about what HandUp is and heard from Jessie about what it looks like in action, lets focus on how a client is able to join the site and what happens next. After this, we will look at what it takes to create a compelling member profile.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56a40f9ceb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56a40f9ceb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None/>
            </a:pP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5609ecf1e9_0_57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g5609ecf1e9_0_5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5609ecf1e9_0_5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5609ecf1e9_0_5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56a40f9ceb_0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56a40f9ceb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agenda today is designed to give you all a base level of knowledge about HandUp that will be helpful going into our second training. The second training will go more in depth on the behind the scene portion of the site and we will work together to get some profiles live.</a:t>
            </a:r>
            <a:endParaRPr/>
          </a:p>
          <a:p>
            <a:pPr marL="0" lvl="0" indent="0" algn="l" rtl="0">
              <a:spcBef>
                <a:spcPts val="0"/>
              </a:spcBef>
              <a:spcAft>
                <a:spcPts val="0"/>
              </a:spcAft>
              <a:buNone/>
            </a:pPr>
            <a:endParaRPr/>
          </a:p>
          <a:p>
            <a:pPr marL="0" lvl="0" indent="0" algn="l" rtl="0">
              <a:spcBef>
                <a:spcPts val="0"/>
              </a:spcBef>
              <a:spcAft>
                <a:spcPts val="0"/>
              </a:spcAft>
              <a:buNone/>
            </a:pPr>
            <a:r>
              <a:rPr lang="en"/>
              <a:t>Today, I’m going to be:</a:t>
            </a:r>
            <a:endParaRPr/>
          </a:p>
          <a:p>
            <a:pPr marL="0" lvl="0" indent="0" algn="l" rtl="0">
              <a:spcBef>
                <a:spcPts val="0"/>
              </a:spcBef>
              <a:spcAft>
                <a:spcPts val="0"/>
              </a:spcAft>
              <a:buNone/>
            </a:pPr>
            <a:endParaRPr/>
          </a:p>
          <a:p>
            <a:pPr marL="0" lvl="0" indent="0" algn="l" rtl="0">
              <a:spcBef>
                <a:spcPts val="0"/>
              </a:spcBef>
              <a:spcAft>
                <a:spcPts val="0"/>
              </a:spcAft>
              <a:buNone/>
            </a:pPr>
            <a:r>
              <a:rPr lang="en"/>
              <a:t>Explaining what HandUp is and it’s origins</a:t>
            </a:r>
            <a:endParaRPr/>
          </a:p>
          <a:p>
            <a:pPr marL="0" lvl="0" indent="0" algn="l" rtl="0">
              <a:spcBef>
                <a:spcPts val="0"/>
              </a:spcBef>
              <a:spcAft>
                <a:spcPts val="0"/>
              </a:spcAft>
              <a:buNone/>
            </a:pPr>
            <a:r>
              <a:rPr lang="en"/>
              <a:t>How the South Oakland Shelter got involved in HandUp with our Director of Emergency Services</a:t>
            </a:r>
            <a:endParaRPr/>
          </a:p>
          <a:p>
            <a:pPr marL="0" lvl="0" indent="0" algn="l" rtl="0">
              <a:spcBef>
                <a:spcPts val="0"/>
              </a:spcBef>
              <a:spcAft>
                <a:spcPts val="0"/>
              </a:spcAft>
              <a:buNone/>
            </a:pPr>
            <a:r>
              <a:rPr lang="en"/>
              <a:t>Then we will be taking a focused look on what profiles look like, how to tell a compelling story and look at a few examples.</a:t>
            </a:r>
            <a:endParaRPr/>
          </a:p>
          <a:p>
            <a:pPr marL="0" lvl="0" indent="0" algn="l" rtl="0">
              <a:spcBef>
                <a:spcPts val="0"/>
              </a:spcBef>
              <a:spcAft>
                <a:spcPts val="0"/>
              </a:spcAft>
              <a:buNone/>
            </a:pPr>
            <a:r>
              <a:rPr lang="en"/>
              <a:t>Finally, we will discuss the impact HandUp has had on its partner organizations and some next steps.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5609ecf1e9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t>Jenny</a:t>
            </a:r>
            <a:endParaRPr sz="2000"/>
          </a:p>
          <a:p>
            <a:pPr marL="0" lvl="0" indent="0" algn="l" rtl="0">
              <a:spcBef>
                <a:spcPts val="0"/>
              </a:spcBef>
              <a:spcAft>
                <a:spcPts val="0"/>
              </a:spcAft>
              <a:buNone/>
            </a:pPr>
            <a:r>
              <a:rPr lang="en" sz="2000"/>
              <a:t>P</a:t>
            </a:r>
            <a:r>
              <a:rPr lang="en" sz="2000">
                <a:solidFill>
                  <a:schemeClr val="dk1"/>
                </a:solidFill>
              </a:rPr>
              <a:t>rior to connecting to HU, SOS was brainstorming ways we could more efficiently meet our clients unique needs. </a:t>
            </a:r>
            <a:endParaRPr sz="2000"/>
          </a:p>
          <a:p>
            <a:pPr marL="0" lvl="0" indent="0" algn="l" rtl="0">
              <a:spcBef>
                <a:spcPts val="0"/>
              </a:spcBef>
              <a:spcAft>
                <a:spcPts val="0"/>
              </a:spcAft>
              <a:buNone/>
            </a:pPr>
            <a:r>
              <a:rPr lang="en" sz="2000"/>
              <a:t>If you’ve worked in the social service world, you know that the people we serve all have unique needs that might not be covered by an existing agency program or government program. Ex. SD and car expense. We set aside a small amount, $2k, in our budget annually to meet these needs, but we didn’t have a formal way to fundraise for that line item.</a:t>
            </a:r>
            <a:endParaRPr sz="2000"/>
          </a:p>
        </p:txBody>
      </p:sp>
      <p:sp>
        <p:nvSpPr>
          <p:cNvPr id="169" name="Google Shape;169;g5609ecf1e9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5609ecf1e9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 name="Google Shape;176;g5609ecf1e9_0_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000"/>
              <a:t>Jenny</a:t>
            </a:r>
            <a:endParaRPr sz="2000"/>
          </a:p>
          <a:p>
            <a:pPr marL="0" marR="0" lvl="0" indent="0" algn="l" rtl="0">
              <a:spcBef>
                <a:spcPts val="0"/>
              </a:spcBef>
              <a:spcAft>
                <a:spcPts val="0"/>
              </a:spcAft>
              <a:buNone/>
            </a:pPr>
            <a:r>
              <a:rPr lang="en" sz="2000"/>
              <a:t>B/c of our rotating shelter model...volunteers build relationships...SOS donors were coming to us wanting to give to individual clients needs and we didn’t have a fair and equitable way to accept and distribute these types of donations.</a:t>
            </a:r>
            <a:endParaRPr sz="2000"/>
          </a:p>
          <a:p>
            <a:pPr marL="0" marR="0" lvl="0" indent="0" algn="l" rtl="0">
              <a:spcBef>
                <a:spcPts val="0"/>
              </a:spcBef>
              <a:spcAft>
                <a:spcPts val="0"/>
              </a:spcAft>
              <a:buNone/>
            </a:pPr>
            <a:endParaRPr sz="2000"/>
          </a:p>
          <a:p>
            <a:pPr marL="0" marR="0" lvl="0" indent="0" algn="l" rtl="0">
              <a:spcBef>
                <a:spcPts val="0"/>
              </a:spcBef>
              <a:spcAft>
                <a:spcPts val="0"/>
              </a:spcAft>
              <a:buNone/>
            </a:pPr>
            <a:r>
              <a:rPr lang="en" sz="2000"/>
              <a:t>And in general, community members who see people experiencing street homelessness don’t always feel comfortable giving. </a:t>
            </a:r>
            <a:r>
              <a:rPr lang="en" sz="2000" b="0" i="0" u="none" strike="noStrike" cap="none">
                <a:latin typeface="Merriweather Sans"/>
                <a:ea typeface="Merriweather Sans"/>
                <a:cs typeface="Merriweather Sans"/>
                <a:sym typeface="Merriweather Sans"/>
              </a:rPr>
              <a:t>Perhaps you </a:t>
            </a:r>
            <a:r>
              <a:rPr lang="en" sz="2000"/>
              <a:t>have been in that situation yourself. </a:t>
            </a:r>
            <a:endParaRPr sz="2000"/>
          </a:p>
          <a:p>
            <a:pPr marL="0" marR="0" lvl="0" indent="0" algn="l" rtl="0">
              <a:spcBef>
                <a:spcPts val="0"/>
              </a:spcBef>
              <a:spcAft>
                <a:spcPts val="0"/>
              </a:spcAft>
              <a:buNone/>
            </a:pPr>
            <a:endParaRPr sz="2000"/>
          </a:p>
          <a:p>
            <a:pPr marL="0" marR="0" lvl="0" indent="0" algn="l" rtl="0">
              <a:spcBef>
                <a:spcPts val="0"/>
              </a:spcBef>
              <a:spcAft>
                <a:spcPts val="0"/>
              </a:spcAft>
              <a:buNone/>
            </a:pPr>
            <a:r>
              <a:rPr lang="en" sz="2000"/>
              <a:t>And so, we were looking for ways to…..connect the two</a:t>
            </a:r>
            <a:endParaRPr sz="2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609ecf1e9_0_42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a:t>HandUp is firstmost a case management resource that utilizes fundraising to help fill the gap needs of the people we serve. 100% of donations go directly to your organization to be used on behalf of your clients.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
              <a:t>Too often, we are dealing with limitations of government funding or grant dollars that don’t allow us the flexibility to assist our clients with the small needs that may fall outside of a focus area. This may be finding $25 to get a copy of a birth certificate or $1,000 to help cover a security deposit.</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endParaRPr/>
          </a:p>
        </p:txBody>
      </p:sp>
      <p:sp>
        <p:nvSpPr>
          <p:cNvPr id="181" name="Google Shape;181;g5609ecf1e9_0_4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5609ecf1e9_0_5: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t>Abby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So the community collaboration we’ve been hinting at is called HandUp Detroit.. But before we get in to what that is exactly, we have to talk about HandUp. </a:t>
            </a:r>
            <a:endParaRPr sz="1800"/>
          </a:p>
          <a:p>
            <a:pPr marL="0" lvl="0" indent="0" algn="l" rtl="0">
              <a:spcBef>
                <a:spcPts val="0"/>
              </a:spcBef>
              <a:spcAft>
                <a:spcPts val="0"/>
              </a:spcAft>
              <a:buNone/>
            </a:pPr>
            <a:endParaRPr sz="1800"/>
          </a:p>
          <a:p>
            <a:pPr marL="0" lvl="0" indent="0" algn="l" rtl="0">
              <a:lnSpc>
                <a:spcPct val="115000"/>
              </a:lnSpc>
              <a:spcBef>
                <a:spcPts val="0"/>
              </a:spcBef>
              <a:spcAft>
                <a:spcPts val="0"/>
              </a:spcAft>
              <a:buClr>
                <a:schemeClr val="dk1"/>
              </a:buClr>
              <a:buSzPts val="1100"/>
              <a:buFont typeface="Arial"/>
              <a:buNone/>
            </a:pPr>
            <a:r>
              <a:rPr lang="en" sz="1800">
                <a:solidFill>
                  <a:schemeClr val="dk1"/>
                </a:solidFill>
              </a:rPr>
              <a:t>Based out of San Francisco, HandUp a technology for client engagement and flexible fundraising which gives donors a compassionate and responsible way to respond to people experiencing homelessness and poverty within their community.</a:t>
            </a:r>
            <a:endParaRPr sz="1800">
              <a:solidFill>
                <a:schemeClr val="dk1"/>
              </a:solidFill>
            </a:endParaRPr>
          </a:p>
        </p:txBody>
      </p:sp>
      <p:sp>
        <p:nvSpPr>
          <p:cNvPr id="187" name="Google Shape;187;g5609ecf1e9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mp; Subtitle">
  <p:cSld name="TITLE_1">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666750" y="862013"/>
            <a:ext cx="7810500" cy="17430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1pPr>
            <a:lvl2pPr marL="0" marR="0" lvl="1" indent="88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2pPr>
            <a:lvl3pPr marL="0" marR="0" lvl="2" indent="177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3pPr>
            <a:lvl4pPr marL="0" marR="0" lvl="3" indent="2540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4pPr>
            <a:lvl5pPr marL="0" marR="0" lvl="4" indent="342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5pPr>
            <a:lvl6pPr marL="0" marR="0" lvl="5" indent="431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6pPr>
            <a:lvl7pPr marL="0" marR="0" lvl="6" indent="5207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7pPr>
            <a:lvl8pPr marL="0" marR="0" lvl="7" indent="596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8pPr>
            <a:lvl9pPr marL="0" marR="0" lvl="8" indent="685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97" name="Google Shape;97;p25"/>
          <p:cNvSpPr txBox="1">
            <a:spLocks noGrp="1"/>
          </p:cNvSpPr>
          <p:nvPr>
            <p:ph type="body" idx="1"/>
          </p:nvPr>
        </p:nvSpPr>
        <p:spPr>
          <a:xfrm>
            <a:off x="666750" y="2652713"/>
            <a:ext cx="7810500" cy="5955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0"/>
              </a:spcBef>
              <a:spcAft>
                <a:spcPts val="0"/>
              </a:spcAft>
              <a:buClr>
                <a:srgbClr val="000000"/>
              </a:buClr>
              <a:buSzPts val="1800"/>
              <a:buFont typeface="Helvetica Neue"/>
              <a:buNone/>
              <a:defRPr sz="17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100000"/>
              </a:lnSpc>
              <a:spcBef>
                <a:spcPts val="0"/>
              </a:spcBef>
              <a:spcAft>
                <a:spcPts val="0"/>
              </a:spcAft>
              <a:buClr>
                <a:srgbClr val="000000"/>
              </a:buClr>
              <a:buSzPts val="1400"/>
              <a:buFont typeface="Helvetica Neue"/>
              <a:buNone/>
              <a:defRPr sz="17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1400"/>
              <a:buFont typeface="Helvetica Neue"/>
              <a:buNone/>
              <a:defRPr sz="17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1400"/>
              <a:buFont typeface="Helvetica Neue"/>
              <a:buNone/>
              <a:defRPr sz="17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1400"/>
              <a:buFont typeface="Helvetica Neue"/>
              <a:buNone/>
              <a:defRPr sz="1700" b="0" i="0" u="none" strike="noStrike" cap="none">
                <a:solidFill>
                  <a:srgbClr val="000000"/>
                </a:solidFill>
                <a:latin typeface="Helvetica Neue"/>
                <a:ea typeface="Helvetica Neue"/>
                <a:cs typeface="Helvetica Neue"/>
                <a:sym typeface="Helvetica Neue"/>
              </a:defRPr>
            </a:lvl5pPr>
            <a:lvl6pPr marL="2743200" marR="0" lvl="5"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3200400" marR="0" lvl="6"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3657600" marR="0" lvl="7"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4114800" marR="0" lvl="8"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98" name="Google Shape;98;p25"/>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sz="1000">
              <a:solidFill>
                <a:schemeClr val="dk2"/>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mp; Bullets">
  <p:cSld name="Title &amp; Bullets">
    <p:spTree>
      <p:nvGrpSpPr>
        <p:cNvPr id="1" name="Shape 99"/>
        <p:cNvGrpSpPr/>
        <p:nvPr/>
      </p:nvGrpSpPr>
      <p:grpSpPr>
        <a:xfrm>
          <a:off x="0" y="0"/>
          <a:ext cx="0" cy="0"/>
          <a:chOff x="0" y="0"/>
          <a:chExt cx="0" cy="0"/>
        </a:xfrm>
      </p:grpSpPr>
      <p:sp>
        <p:nvSpPr>
          <p:cNvPr id="100" name="Google Shape;100;p26"/>
          <p:cNvSpPr txBox="1">
            <a:spLocks noGrp="1"/>
          </p:cNvSpPr>
          <p:nvPr>
            <p:ph type="title"/>
          </p:nvPr>
        </p:nvSpPr>
        <p:spPr>
          <a:xfrm>
            <a:off x="633413" y="357188"/>
            <a:ext cx="78771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1pPr>
            <a:lvl2pPr marL="0" marR="0" lvl="1" indent="88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2pPr>
            <a:lvl3pPr marL="0" marR="0" lvl="2" indent="177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3pPr>
            <a:lvl4pPr marL="0" marR="0" lvl="3" indent="2540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4pPr>
            <a:lvl5pPr marL="0" marR="0" lvl="4" indent="342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5pPr>
            <a:lvl6pPr marL="0" marR="0" lvl="5" indent="431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6pPr>
            <a:lvl7pPr marL="0" marR="0" lvl="6" indent="5207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7pPr>
            <a:lvl8pPr marL="0" marR="0" lvl="7" indent="596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8pPr>
            <a:lvl9pPr marL="0" marR="0" lvl="8" indent="685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101" name="Google Shape;101;p26"/>
          <p:cNvSpPr txBox="1">
            <a:spLocks noGrp="1"/>
          </p:cNvSpPr>
          <p:nvPr>
            <p:ph type="body" idx="1"/>
          </p:nvPr>
        </p:nvSpPr>
        <p:spPr>
          <a:xfrm>
            <a:off x="633413" y="1214438"/>
            <a:ext cx="7877100" cy="3452700"/>
          </a:xfrm>
          <a:prstGeom prst="rect">
            <a:avLst/>
          </a:prstGeom>
          <a:noFill/>
          <a:ln>
            <a:noFill/>
          </a:ln>
        </p:spPr>
        <p:txBody>
          <a:bodyPr spcFirstLastPara="1" wrap="square" lIns="91425" tIns="91425" rIns="91425" bIns="91425" anchor="ctr" anchorCtr="0"/>
          <a:lstStyle>
            <a:lvl1pPr marL="457200" marR="0" lvl="0"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1pPr>
            <a:lvl2pPr marL="914400" marR="0" lvl="1"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2pPr>
            <a:lvl3pPr marL="1371600" marR="0" lvl="2"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3pPr>
            <a:lvl4pPr marL="1828800" marR="0" lvl="3"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4pPr>
            <a:lvl5pPr marL="2286000" marR="0" lvl="4"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5pPr>
            <a:lvl6pPr marL="2743200" marR="0" lvl="5"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3200400" marR="0" lvl="6"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3657600" marR="0" lvl="7"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4114800" marR="0" lvl="8"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102" name="Google Shape;102;p26"/>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sz="1000">
              <a:solidFill>
                <a:schemeClr val="dk2"/>
              </a:solidFill>
              <a:latin typeface="Arial"/>
              <a:ea typeface="Arial"/>
              <a:cs typeface="Arial"/>
              <a:sym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1">
  <p:cSld name="TITLE_AND_BODY_1">
    <p:spTree>
      <p:nvGrpSpPr>
        <p:cNvPr id="1" name="Shape 103"/>
        <p:cNvGrpSpPr/>
        <p:nvPr/>
      </p:nvGrpSpPr>
      <p:grpSpPr>
        <a:xfrm>
          <a:off x="0" y="0"/>
          <a:ext cx="0" cy="0"/>
          <a:chOff x="0" y="0"/>
          <a:chExt cx="0" cy="0"/>
        </a:xfrm>
      </p:grpSpPr>
      <p:sp>
        <p:nvSpPr>
          <p:cNvPr id="104" name="Google Shape;104;p27"/>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sz="1000">
              <a:solidFill>
                <a:schemeClr val="dk2"/>
              </a:solidFill>
              <a:latin typeface="Arial"/>
              <a:ea typeface="Arial"/>
              <a:cs typeface="Arial"/>
              <a:sym typeface="Aria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05"/>
        <p:cNvGrpSpPr/>
        <p:nvPr/>
      </p:nvGrpSpPr>
      <p:grpSpPr>
        <a:xfrm>
          <a:off x="0" y="0"/>
          <a:ext cx="0" cy="0"/>
          <a:chOff x="0" y="0"/>
          <a:chExt cx="0" cy="0"/>
        </a:xfrm>
      </p:grpSpPr>
      <p:sp>
        <p:nvSpPr>
          <p:cNvPr id="106" name="Google Shape;106;p28"/>
          <p:cNvSpPr txBox="1">
            <a:spLocks noGrp="1"/>
          </p:cNvSpPr>
          <p:nvPr>
            <p:ph type="body" idx="1"/>
          </p:nvPr>
        </p:nvSpPr>
        <p:spPr>
          <a:xfrm>
            <a:off x="895350" y="3357563"/>
            <a:ext cx="7358100" cy="2571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0"/>
              </a:spcBef>
              <a:spcAft>
                <a:spcPts val="0"/>
              </a:spcAft>
              <a:buClr>
                <a:srgbClr val="000000"/>
              </a:buClr>
              <a:buSzPts val="1800"/>
              <a:buFont typeface="Helvetica Neue"/>
              <a:buNone/>
              <a:defRPr sz="1400" b="0" i="0" u="none" strike="noStrike" cap="none">
                <a:solidFill>
                  <a:srgbClr val="000000"/>
                </a:solidFill>
                <a:latin typeface="Helvetica Neue"/>
                <a:ea typeface="Helvetica Neue"/>
                <a:cs typeface="Helvetica Neue"/>
                <a:sym typeface="Helvetica Neue"/>
              </a:defRPr>
            </a:lvl1pPr>
            <a:lvl2pPr marL="914400" marR="0" lvl="1"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2pPr>
            <a:lvl3pPr marL="1371600" marR="0" lvl="2"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3pPr>
            <a:lvl4pPr marL="1828800" marR="0" lvl="3"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4pPr>
            <a:lvl5pPr marL="2286000" marR="0" lvl="4"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5pPr>
            <a:lvl6pPr marL="2743200" marR="0" lvl="5"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3200400" marR="0" lvl="6"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3657600" marR="0" lvl="7"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4114800" marR="0" lvl="8"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107" name="Google Shape;107;p28"/>
          <p:cNvSpPr txBox="1">
            <a:spLocks noGrp="1"/>
          </p:cNvSpPr>
          <p:nvPr>
            <p:ph type="body" idx="2"/>
          </p:nvPr>
        </p:nvSpPr>
        <p:spPr>
          <a:xfrm>
            <a:off x="895350" y="2266950"/>
            <a:ext cx="7358100" cy="333300"/>
          </a:xfrm>
          <a:prstGeom prst="rect">
            <a:avLst/>
          </a:prstGeom>
          <a:noFill/>
          <a:ln>
            <a:noFill/>
          </a:ln>
        </p:spPr>
        <p:txBody>
          <a:bodyPr spcFirstLastPara="1" wrap="square" lIns="91425" tIns="91425" rIns="91425" bIns="91425" anchor="ctr" anchorCtr="0"/>
          <a:lstStyle>
            <a:lvl1pPr marL="457200" marR="0" lvl="0" indent="-228600" algn="ctr" rtl="0">
              <a:lnSpc>
                <a:spcPct val="100000"/>
              </a:lnSpc>
              <a:spcBef>
                <a:spcPts val="0"/>
              </a:spcBef>
              <a:spcAft>
                <a:spcPts val="0"/>
              </a:spcAft>
              <a:buClr>
                <a:srgbClr val="000000"/>
              </a:buClr>
              <a:buSzPts val="1800"/>
              <a:buFont typeface="Helvetica Neue"/>
              <a:buNone/>
              <a:defRPr sz="2000" b="0" i="0" u="none" strike="noStrike" cap="none">
                <a:solidFill>
                  <a:srgbClr val="000000"/>
                </a:solidFill>
                <a:latin typeface="Helvetica Neue"/>
                <a:ea typeface="Helvetica Neue"/>
                <a:cs typeface="Helvetica Neue"/>
                <a:sym typeface="Helvetica Neue"/>
              </a:defRPr>
            </a:lvl1pPr>
            <a:lvl2pPr marL="914400" marR="0" lvl="1"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2pPr>
            <a:lvl3pPr marL="1371600" marR="0" lvl="2"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3pPr>
            <a:lvl4pPr marL="1828800" marR="0" lvl="3"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4pPr>
            <a:lvl5pPr marL="2286000" marR="0" lvl="4"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5pPr>
            <a:lvl6pPr marL="2743200" marR="0" lvl="5"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3200400" marR="0" lvl="6"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3657600" marR="0" lvl="7"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4114800" marR="0" lvl="8"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108" name="Google Shape;108;p28"/>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sz="1000">
              <a:solidFill>
                <a:schemeClr val="dk2"/>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Center">
  <p:cSld name="Title - Center">
    <p:spTree>
      <p:nvGrpSpPr>
        <p:cNvPr id="1" name="Shape 109"/>
        <p:cNvGrpSpPr/>
        <p:nvPr/>
      </p:nvGrpSpPr>
      <p:grpSpPr>
        <a:xfrm>
          <a:off x="0" y="0"/>
          <a:ext cx="0" cy="0"/>
          <a:chOff x="0" y="0"/>
          <a:chExt cx="0" cy="0"/>
        </a:xfrm>
      </p:grpSpPr>
      <p:sp>
        <p:nvSpPr>
          <p:cNvPr id="110" name="Google Shape;110;p29"/>
          <p:cNvSpPr txBox="1">
            <a:spLocks noGrp="1"/>
          </p:cNvSpPr>
          <p:nvPr>
            <p:ph type="title"/>
          </p:nvPr>
        </p:nvSpPr>
        <p:spPr>
          <a:xfrm>
            <a:off x="666750" y="1700213"/>
            <a:ext cx="7810500" cy="17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1pPr>
            <a:lvl2pPr marL="0" marR="0" lvl="1" indent="88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2pPr>
            <a:lvl3pPr marL="0" marR="0" lvl="2" indent="177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3pPr>
            <a:lvl4pPr marL="0" marR="0" lvl="3" indent="2540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4pPr>
            <a:lvl5pPr marL="0" marR="0" lvl="4" indent="342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5pPr>
            <a:lvl6pPr marL="0" marR="0" lvl="5" indent="431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6pPr>
            <a:lvl7pPr marL="0" marR="0" lvl="6" indent="5207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7pPr>
            <a:lvl8pPr marL="0" marR="0" lvl="7" indent="596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8pPr>
            <a:lvl9pPr marL="0" marR="0" lvl="8" indent="685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111" name="Google Shape;111;p29"/>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sz="1000">
              <a:solidFill>
                <a:schemeClr val="dk2"/>
              </a:solidFill>
              <a:latin typeface="Arial"/>
              <a:ea typeface="Arial"/>
              <a:cs typeface="Arial"/>
              <a:sym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hoto">
  <p:cSld name="Photo">
    <p:spTree>
      <p:nvGrpSpPr>
        <p:cNvPr id="1" name="Shape 112"/>
        <p:cNvGrpSpPr/>
        <p:nvPr/>
      </p:nvGrpSpPr>
      <p:grpSpPr>
        <a:xfrm>
          <a:off x="0" y="0"/>
          <a:ext cx="0" cy="0"/>
          <a:chOff x="0" y="0"/>
          <a:chExt cx="0" cy="0"/>
        </a:xfrm>
      </p:grpSpPr>
      <p:sp>
        <p:nvSpPr>
          <p:cNvPr id="113" name="Google Shape;113;p30"/>
          <p:cNvSpPr>
            <a:spLocks noGrp="1"/>
          </p:cNvSpPr>
          <p:nvPr>
            <p:ph type="pic" idx="2"/>
          </p:nvPr>
        </p:nvSpPr>
        <p:spPr>
          <a:xfrm>
            <a:off x="0" y="0"/>
            <a:ext cx="9144000" cy="5143500"/>
          </a:xfrm>
          <a:prstGeom prst="rect">
            <a:avLst/>
          </a:prstGeom>
          <a:noFill/>
          <a:ln>
            <a:noFill/>
          </a:ln>
        </p:spPr>
        <p:txBody>
          <a:bodyPr spcFirstLastPara="1" wrap="square" lIns="34275" tIns="34275" rIns="34275" bIns="34275" anchor="t" anchorCtr="0"/>
          <a:lstStyle>
            <a:lvl1pPr marL="241300" marR="0" lvl="0"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1pPr>
            <a:lvl2pPr marL="482600" marR="0" lvl="1"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2pPr>
            <a:lvl3pPr marL="711200" marR="0" lvl="2"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3pPr>
            <a:lvl4pPr marL="952500" marR="0" lvl="3"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4pPr>
            <a:lvl5pPr marL="1193800" marR="0" lvl="4"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5pPr>
            <a:lvl6pPr marL="1435100" marR="0" lvl="5"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1663700" marR="0" lvl="6"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1905000" marR="0" lvl="7"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2146300" marR="0" lvl="8"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114" name="Google Shape;114;p30"/>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sz="1000">
              <a:solidFill>
                <a:schemeClr val="dk2"/>
              </a:solidFill>
              <a:latin typeface="Arial"/>
              <a:ea typeface="Arial"/>
              <a:cs typeface="Arial"/>
              <a:sym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Bullets &amp; Photo">
  <p:cSld name="Title, Bullets &amp; Photo">
    <p:spTree>
      <p:nvGrpSpPr>
        <p:cNvPr id="1" name="Shape 115"/>
        <p:cNvGrpSpPr/>
        <p:nvPr/>
      </p:nvGrpSpPr>
      <p:grpSpPr>
        <a:xfrm>
          <a:off x="0" y="0"/>
          <a:ext cx="0" cy="0"/>
          <a:chOff x="0" y="0"/>
          <a:chExt cx="0" cy="0"/>
        </a:xfrm>
      </p:grpSpPr>
      <p:sp>
        <p:nvSpPr>
          <p:cNvPr id="116" name="Google Shape;116;p31"/>
          <p:cNvSpPr>
            <a:spLocks noGrp="1"/>
          </p:cNvSpPr>
          <p:nvPr>
            <p:ph type="pic" idx="2"/>
          </p:nvPr>
        </p:nvSpPr>
        <p:spPr>
          <a:xfrm>
            <a:off x="4938713" y="1214438"/>
            <a:ext cx="3571800" cy="3452700"/>
          </a:xfrm>
          <a:prstGeom prst="rect">
            <a:avLst/>
          </a:prstGeom>
          <a:noFill/>
          <a:ln>
            <a:noFill/>
          </a:ln>
        </p:spPr>
        <p:txBody>
          <a:bodyPr spcFirstLastPara="1" wrap="square" lIns="34275" tIns="34275" rIns="34275" bIns="34275" anchor="t" anchorCtr="0"/>
          <a:lstStyle>
            <a:lvl1pPr marL="241300" marR="0" lvl="0"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1pPr>
            <a:lvl2pPr marL="482600" marR="0" lvl="1"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2pPr>
            <a:lvl3pPr marL="711200" marR="0" lvl="2"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3pPr>
            <a:lvl4pPr marL="952500" marR="0" lvl="3"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4pPr>
            <a:lvl5pPr marL="1193800" marR="0" lvl="4"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5pPr>
            <a:lvl6pPr marL="1435100" marR="0" lvl="5"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1663700" marR="0" lvl="6"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1905000" marR="0" lvl="7"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2146300" marR="0" lvl="8"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117" name="Google Shape;117;p31"/>
          <p:cNvSpPr txBox="1">
            <a:spLocks noGrp="1"/>
          </p:cNvSpPr>
          <p:nvPr>
            <p:ph type="title"/>
          </p:nvPr>
        </p:nvSpPr>
        <p:spPr>
          <a:xfrm>
            <a:off x="633413" y="357188"/>
            <a:ext cx="78771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1pPr>
            <a:lvl2pPr marL="0" marR="0" lvl="1" indent="88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2pPr>
            <a:lvl3pPr marL="0" marR="0" lvl="2" indent="177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3pPr>
            <a:lvl4pPr marL="0" marR="0" lvl="3" indent="2540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4pPr>
            <a:lvl5pPr marL="0" marR="0" lvl="4" indent="342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5pPr>
            <a:lvl6pPr marL="0" marR="0" lvl="5" indent="431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6pPr>
            <a:lvl7pPr marL="0" marR="0" lvl="6" indent="5207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7pPr>
            <a:lvl8pPr marL="0" marR="0" lvl="7" indent="596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8pPr>
            <a:lvl9pPr marL="0" marR="0" lvl="8" indent="685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118" name="Google Shape;118;p31"/>
          <p:cNvSpPr txBox="1">
            <a:spLocks noGrp="1"/>
          </p:cNvSpPr>
          <p:nvPr>
            <p:ph type="body" idx="1"/>
          </p:nvPr>
        </p:nvSpPr>
        <p:spPr>
          <a:xfrm>
            <a:off x="633413" y="1214438"/>
            <a:ext cx="3753000" cy="3452700"/>
          </a:xfrm>
          <a:prstGeom prst="rect">
            <a:avLst/>
          </a:prstGeom>
          <a:noFill/>
          <a:ln>
            <a:noFill/>
          </a:ln>
        </p:spPr>
        <p:txBody>
          <a:bodyPr spcFirstLastPara="1" wrap="square" lIns="91425" tIns="91425" rIns="91425" bIns="91425" anchor="ctr" anchorCtr="0"/>
          <a:lstStyle>
            <a:lvl1pPr marL="457200" marR="0" lvl="0" indent="-311150" algn="l" rtl="0">
              <a:lnSpc>
                <a:spcPct val="100000"/>
              </a:lnSpc>
              <a:spcBef>
                <a:spcPts val="1700"/>
              </a:spcBef>
              <a:spcAft>
                <a:spcPts val="0"/>
              </a:spcAft>
              <a:buClr>
                <a:srgbClr val="000000"/>
              </a:buClr>
              <a:buSzPts val="1300"/>
              <a:buFont typeface="Helvetica Neue"/>
              <a:buChar char="•"/>
              <a:defRPr sz="1700" b="0" i="0" u="none" strike="noStrike" cap="none">
                <a:solidFill>
                  <a:srgbClr val="000000"/>
                </a:solidFill>
                <a:latin typeface="Helvetica Neue"/>
                <a:ea typeface="Helvetica Neue"/>
                <a:cs typeface="Helvetica Neue"/>
                <a:sym typeface="Helvetica Neue"/>
              </a:defRPr>
            </a:lvl1pPr>
            <a:lvl2pPr marL="914400" marR="0" lvl="1" indent="-311150" algn="l" rtl="0">
              <a:lnSpc>
                <a:spcPct val="100000"/>
              </a:lnSpc>
              <a:spcBef>
                <a:spcPts val="1700"/>
              </a:spcBef>
              <a:spcAft>
                <a:spcPts val="0"/>
              </a:spcAft>
              <a:buClr>
                <a:srgbClr val="000000"/>
              </a:buClr>
              <a:buSzPts val="1300"/>
              <a:buFont typeface="Helvetica Neue"/>
              <a:buChar char="•"/>
              <a:defRPr sz="1700" b="0" i="0" u="none" strike="noStrike" cap="none">
                <a:solidFill>
                  <a:srgbClr val="000000"/>
                </a:solidFill>
                <a:latin typeface="Helvetica Neue"/>
                <a:ea typeface="Helvetica Neue"/>
                <a:cs typeface="Helvetica Neue"/>
                <a:sym typeface="Helvetica Neue"/>
              </a:defRPr>
            </a:lvl2pPr>
            <a:lvl3pPr marL="1371600" marR="0" lvl="2" indent="-311150" algn="l" rtl="0">
              <a:lnSpc>
                <a:spcPct val="100000"/>
              </a:lnSpc>
              <a:spcBef>
                <a:spcPts val="1700"/>
              </a:spcBef>
              <a:spcAft>
                <a:spcPts val="0"/>
              </a:spcAft>
              <a:buClr>
                <a:srgbClr val="000000"/>
              </a:buClr>
              <a:buSzPts val="1300"/>
              <a:buFont typeface="Helvetica Neue"/>
              <a:buChar char="•"/>
              <a:defRPr sz="1700" b="0" i="0" u="none" strike="noStrike" cap="none">
                <a:solidFill>
                  <a:srgbClr val="000000"/>
                </a:solidFill>
                <a:latin typeface="Helvetica Neue"/>
                <a:ea typeface="Helvetica Neue"/>
                <a:cs typeface="Helvetica Neue"/>
                <a:sym typeface="Helvetica Neue"/>
              </a:defRPr>
            </a:lvl3pPr>
            <a:lvl4pPr marL="1828800" marR="0" lvl="3" indent="-311150" algn="l" rtl="0">
              <a:lnSpc>
                <a:spcPct val="100000"/>
              </a:lnSpc>
              <a:spcBef>
                <a:spcPts val="1700"/>
              </a:spcBef>
              <a:spcAft>
                <a:spcPts val="0"/>
              </a:spcAft>
              <a:buClr>
                <a:srgbClr val="000000"/>
              </a:buClr>
              <a:buSzPts val="1300"/>
              <a:buFont typeface="Helvetica Neue"/>
              <a:buChar char="•"/>
              <a:defRPr sz="1700" b="0" i="0" u="none" strike="noStrike" cap="none">
                <a:solidFill>
                  <a:srgbClr val="000000"/>
                </a:solidFill>
                <a:latin typeface="Helvetica Neue"/>
                <a:ea typeface="Helvetica Neue"/>
                <a:cs typeface="Helvetica Neue"/>
                <a:sym typeface="Helvetica Neue"/>
              </a:defRPr>
            </a:lvl4pPr>
            <a:lvl5pPr marL="2286000" marR="0" lvl="4" indent="-311150" algn="l" rtl="0">
              <a:lnSpc>
                <a:spcPct val="100000"/>
              </a:lnSpc>
              <a:spcBef>
                <a:spcPts val="1700"/>
              </a:spcBef>
              <a:spcAft>
                <a:spcPts val="0"/>
              </a:spcAft>
              <a:buClr>
                <a:srgbClr val="000000"/>
              </a:buClr>
              <a:buSzPts val="1300"/>
              <a:buFont typeface="Helvetica Neue"/>
              <a:buChar char="•"/>
              <a:defRPr sz="1700" b="0" i="0" u="none" strike="noStrike" cap="none">
                <a:solidFill>
                  <a:srgbClr val="000000"/>
                </a:solidFill>
                <a:latin typeface="Helvetica Neue"/>
                <a:ea typeface="Helvetica Neue"/>
                <a:cs typeface="Helvetica Neue"/>
                <a:sym typeface="Helvetica Neue"/>
              </a:defRPr>
            </a:lvl5pPr>
            <a:lvl6pPr marL="2743200" marR="0" lvl="5"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3200400" marR="0" lvl="6"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3657600" marR="0" lvl="7"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4114800" marR="0" lvl="8"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119" name="Google Shape;119;p31"/>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sz="1000">
              <a:solidFill>
                <a:schemeClr val="dk2"/>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hoto - Horizontal">
  <p:cSld name="Photo - Horizontal">
    <p:spTree>
      <p:nvGrpSpPr>
        <p:cNvPr id="1" name="Shape 120"/>
        <p:cNvGrpSpPr/>
        <p:nvPr/>
      </p:nvGrpSpPr>
      <p:grpSpPr>
        <a:xfrm>
          <a:off x="0" y="0"/>
          <a:ext cx="0" cy="0"/>
          <a:chOff x="0" y="0"/>
          <a:chExt cx="0" cy="0"/>
        </a:xfrm>
      </p:grpSpPr>
      <p:sp>
        <p:nvSpPr>
          <p:cNvPr id="121" name="Google Shape;121;p32"/>
          <p:cNvSpPr>
            <a:spLocks noGrp="1"/>
          </p:cNvSpPr>
          <p:nvPr>
            <p:ph type="pic" idx="2"/>
          </p:nvPr>
        </p:nvSpPr>
        <p:spPr>
          <a:xfrm>
            <a:off x="1172238" y="252413"/>
            <a:ext cx="6801000" cy="3276600"/>
          </a:xfrm>
          <a:prstGeom prst="rect">
            <a:avLst/>
          </a:prstGeom>
          <a:noFill/>
          <a:ln>
            <a:noFill/>
          </a:ln>
        </p:spPr>
        <p:txBody>
          <a:bodyPr spcFirstLastPara="1" wrap="square" lIns="34275" tIns="34275" rIns="34275" bIns="34275" anchor="t" anchorCtr="0"/>
          <a:lstStyle>
            <a:lvl1pPr marL="241300" marR="0" lvl="0"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1pPr>
            <a:lvl2pPr marL="482600" marR="0" lvl="1"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2pPr>
            <a:lvl3pPr marL="711200" marR="0" lvl="2"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3pPr>
            <a:lvl4pPr marL="952500" marR="0" lvl="3"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4pPr>
            <a:lvl5pPr marL="1193800" marR="0" lvl="4"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5pPr>
            <a:lvl6pPr marL="1435100" marR="0" lvl="5"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1663700" marR="0" lvl="6"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1905000" marR="0" lvl="7" indent="-2349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2146300" marR="0" lvl="8" indent="-2476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122" name="Google Shape;122;p32"/>
          <p:cNvSpPr txBox="1">
            <a:spLocks noGrp="1"/>
          </p:cNvSpPr>
          <p:nvPr>
            <p:ph type="title"/>
          </p:nvPr>
        </p:nvSpPr>
        <p:spPr>
          <a:xfrm>
            <a:off x="238125" y="3543300"/>
            <a:ext cx="8667900" cy="7524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1pPr>
            <a:lvl2pPr marL="0" marR="0" lvl="1" indent="88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2pPr>
            <a:lvl3pPr marL="0" marR="0" lvl="2" indent="177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3pPr>
            <a:lvl4pPr marL="0" marR="0" lvl="3" indent="2540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4pPr>
            <a:lvl5pPr marL="0" marR="0" lvl="4" indent="342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5pPr>
            <a:lvl6pPr marL="0" marR="0" lvl="5" indent="431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6pPr>
            <a:lvl7pPr marL="0" marR="0" lvl="6" indent="5207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7pPr>
            <a:lvl8pPr marL="0" marR="0" lvl="7" indent="596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8pPr>
            <a:lvl9pPr marL="0" marR="0" lvl="8" indent="685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123" name="Google Shape;123;p32"/>
          <p:cNvSpPr txBox="1">
            <a:spLocks noGrp="1"/>
          </p:cNvSpPr>
          <p:nvPr>
            <p:ph type="body" idx="1"/>
          </p:nvPr>
        </p:nvSpPr>
        <p:spPr>
          <a:xfrm>
            <a:off x="238125" y="4319588"/>
            <a:ext cx="8667900" cy="595500"/>
          </a:xfrm>
          <a:prstGeom prst="rect">
            <a:avLst/>
          </a:prstGeom>
          <a:noFill/>
          <a:ln>
            <a:noFill/>
          </a:ln>
        </p:spPr>
        <p:txBody>
          <a:bodyPr spcFirstLastPara="1" wrap="square" lIns="91425" tIns="91425" rIns="91425" bIns="91425" anchor="t" anchorCtr="0"/>
          <a:lstStyle>
            <a:lvl1pPr marL="457200" marR="0" lvl="0" indent="-228600" algn="ctr" rtl="0">
              <a:lnSpc>
                <a:spcPct val="100000"/>
              </a:lnSpc>
              <a:spcBef>
                <a:spcPts val="0"/>
              </a:spcBef>
              <a:spcAft>
                <a:spcPts val="0"/>
              </a:spcAft>
              <a:buClr>
                <a:srgbClr val="000000"/>
              </a:buClr>
              <a:buSzPts val="1800"/>
              <a:buFont typeface="Helvetica Neue"/>
              <a:buNone/>
              <a:defRPr sz="1700" b="0" i="0" u="none" strike="noStrike" cap="none">
                <a:solidFill>
                  <a:srgbClr val="000000"/>
                </a:solidFill>
                <a:latin typeface="Helvetica Neue"/>
                <a:ea typeface="Helvetica Neue"/>
                <a:cs typeface="Helvetica Neue"/>
                <a:sym typeface="Helvetica Neue"/>
              </a:defRPr>
            </a:lvl1pPr>
            <a:lvl2pPr marL="914400" marR="0" lvl="1" indent="-228600" algn="ctr" rtl="0">
              <a:lnSpc>
                <a:spcPct val="100000"/>
              </a:lnSpc>
              <a:spcBef>
                <a:spcPts val="0"/>
              </a:spcBef>
              <a:spcAft>
                <a:spcPts val="0"/>
              </a:spcAft>
              <a:buClr>
                <a:srgbClr val="000000"/>
              </a:buClr>
              <a:buSzPts val="1400"/>
              <a:buFont typeface="Helvetica Neue"/>
              <a:buNone/>
              <a:defRPr sz="1700" b="0" i="0" u="none" strike="noStrike" cap="none">
                <a:solidFill>
                  <a:srgbClr val="000000"/>
                </a:solidFill>
                <a:latin typeface="Helvetica Neue"/>
                <a:ea typeface="Helvetica Neue"/>
                <a:cs typeface="Helvetica Neue"/>
                <a:sym typeface="Helvetica Neue"/>
              </a:defRPr>
            </a:lvl2pPr>
            <a:lvl3pPr marL="1371600" marR="0" lvl="2" indent="-228600" algn="ctr" rtl="0">
              <a:lnSpc>
                <a:spcPct val="100000"/>
              </a:lnSpc>
              <a:spcBef>
                <a:spcPts val="0"/>
              </a:spcBef>
              <a:spcAft>
                <a:spcPts val="0"/>
              </a:spcAft>
              <a:buClr>
                <a:srgbClr val="000000"/>
              </a:buClr>
              <a:buSzPts val="1400"/>
              <a:buFont typeface="Helvetica Neue"/>
              <a:buNone/>
              <a:defRPr sz="1700" b="0" i="0" u="none" strike="noStrike" cap="none">
                <a:solidFill>
                  <a:srgbClr val="000000"/>
                </a:solidFill>
                <a:latin typeface="Helvetica Neue"/>
                <a:ea typeface="Helvetica Neue"/>
                <a:cs typeface="Helvetica Neue"/>
                <a:sym typeface="Helvetica Neue"/>
              </a:defRPr>
            </a:lvl3pPr>
            <a:lvl4pPr marL="1828800" marR="0" lvl="3" indent="-228600" algn="ctr" rtl="0">
              <a:lnSpc>
                <a:spcPct val="100000"/>
              </a:lnSpc>
              <a:spcBef>
                <a:spcPts val="0"/>
              </a:spcBef>
              <a:spcAft>
                <a:spcPts val="0"/>
              </a:spcAft>
              <a:buClr>
                <a:srgbClr val="000000"/>
              </a:buClr>
              <a:buSzPts val="1400"/>
              <a:buFont typeface="Helvetica Neue"/>
              <a:buNone/>
              <a:defRPr sz="1700" b="0" i="0" u="none" strike="noStrike" cap="none">
                <a:solidFill>
                  <a:srgbClr val="000000"/>
                </a:solidFill>
                <a:latin typeface="Helvetica Neue"/>
                <a:ea typeface="Helvetica Neue"/>
                <a:cs typeface="Helvetica Neue"/>
                <a:sym typeface="Helvetica Neue"/>
              </a:defRPr>
            </a:lvl4pPr>
            <a:lvl5pPr marL="2286000" marR="0" lvl="4" indent="-228600" algn="ctr" rtl="0">
              <a:lnSpc>
                <a:spcPct val="100000"/>
              </a:lnSpc>
              <a:spcBef>
                <a:spcPts val="0"/>
              </a:spcBef>
              <a:spcAft>
                <a:spcPts val="0"/>
              </a:spcAft>
              <a:buClr>
                <a:srgbClr val="000000"/>
              </a:buClr>
              <a:buSzPts val="1400"/>
              <a:buFont typeface="Helvetica Neue"/>
              <a:buNone/>
              <a:defRPr sz="1700" b="0" i="0" u="none" strike="noStrike" cap="none">
                <a:solidFill>
                  <a:srgbClr val="000000"/>
                </a:solidFill>
                <a:latin typeface="Helvetica Neue"/>
                <a:ea typeface="Helvetica Neue"/>
                <a:cs typeface="Helvetica Neue"/>
                <a:sym typeface="Helvetica Neue"/>
              </a:defRPr>
            </a:lvl5pPr>
            <a:lvl6pPr marL="2743200" marR="0" lvl="5"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3200400" marR="0" lvl="6"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3657600" marR="0" lvl="7"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4114800" marR="0" lvl="8"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124" name="Google Shape;124;p32"/>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sz="1000">
              <a:solidFill>
                <a:schemeClr val="dk2"/>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 Top">
  <p:cSld name="Title - Top">
    <p:spTree>
      <p:nvGrpSpPr>
        <p:cNvPr id="1" name="Shape 125"/>
        <p:cNvGrpSpPr/>
        <p:nvPr/>
      </p:nvGrpSpPr>
      <p:grpSpPr>
        <a:xfrm>
          <a:off x="0" y="0"/>
          <a:ext cx="0" cy="0"/>
          <a:chOff x="0" y="0"/>
          <a:chExt cx="0" cy="0"/>
        </a:xfrm>
      </p:grpSpPr>
      <p:sp>
        <p:nvSpPr>
          <p:cNvPr id="126" name="Google Shape;126;p33"/>
          <p:cNvSpPr txBox="1">
            <a:spLocks noGrp="1"/>
          </p:cNvSpPr>
          <p:nvPr>
            <p:ph type="title"/>
          </p:nvPr>
        </p:nvSpPr>
        <p:spPr>
          <a:xfrm>
            <a:off x="633413" y="357188"/>
            <a:ext cx="78771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1pPr>
            <a:lvl2pPr marL="0" marR="0" lvl="1" indent="88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2pPr>
            <a:lvl3pPr marL="0" marR="0" lvl="2" indent="177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3pPr>
            <a:lvl4pPr marL="0" marR="0" lvl="3" indent="2540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4pPr>
            <a:lvl5pPr marL="0" marR="0" lvl="4" indent="342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5pPr>
            <a:lvl6pPr marL="0" marR="0" lvl="5" indent="431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6pPr>
            <a:lvl7pPr marL="0" marR="0" lvl="6" indent="5207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7pPr>
            <a:lvl8pPr marL="0" marR="0" lvl="7" indent="5969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8pPr>
            <a:lvl9pPr marL="0" marR="0" lvl="8" indent="685800" algn="ctr" rtl="0">
              <a:lnSpc>
                <a:spcPct val="100000"/>
              </a:lnSpc>
              <a:spcBef>
                <a:spcPts val="0"/>
              </a:spcBef>
              <a:spcAft>
                <a:spcPts val="0"/>
              </a:spcAft>
              <a:buClr>
                <a:srgbClr val="000000"/>
              </a:buClr>
              <a:buSzPts val="28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127" name="Google Shape;127;p33"/>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sz="1000">
              <a:solidFill>
                <a:schemeClr val="dk2"/>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128"/>
        <p:cNvGrpSpPr/>
        <p:nvPr/>
      </p:nvGrpSpPr>
      <p:grpSpPr>
        <a:xfrm>
          <a:off x="0" y="0"/>
          <a:ext cx="0" cy="0"/>
          <a:chOff x="0" y="0"/>
          <a:chExt cx="0" cy="0"/>
        </a:xfrm>
      </p:grpSpPr>
      <p:sp>
        <p:nvSpPr>
          <p:cNvPr id="129" name="Google Shape;129;p34"/>
          <p:cNvSpPr txBox="1">
            <a:spLocks noGrp="1"/>
          </p:cNvSpPr>
          <p:nvPr>
            <p:ph type="body" idx="1"/>
          </p:nvPr>
        </p:nvSpPr>
        <p:spPr>
          <a:xfrm>
            <a:off x="633413" y="666750"/>
            <a:ext cx="7877100" cy="3805200"/>
          </a:xfrm>
          <a:prstGeom prst="rect">
            <a:avLst/>
          </a:prstGeom>
          <a:noFill/>
          <a:ln>
            <a:noFill/>
          </a:ln>
        </p:spPr>
        <p:txBody>
          <a:bodyPr spcFirstLastPara="1" wrap="square" lIns="91425" tIns="91425" rIns="91425" bIns="91425" anchor="ctr" anchorCtr="0"/>
          <a:lstStyle>
            <a:lvl1pPr marL="457200" marR="0" lvl="0"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1pPr>
            <a:lvl2pPr marL="914400" marR="0" lvl="1"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2pPr>
            <a:lvl3pPr marL="1371600" marR="0" lvl="2"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3pPr>
            <a:lvl4pPr marL="1828800" marR="0" lvl="3"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4pPr>
            <a:lvl5pPr marL="2286000" marR="0" lvl="4"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5pPr>
            <a:lvl6pPr marL="2743200" marR="0" lvl="5"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6pPr>
            <a:lvl7pPr marL="3200400" marR="0" lvl="6"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7pPr>
            <a:lvl8pPr marL="3657600" marR="0" lvl="7"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8pPr>
            <a:lvl9pPr marL="4114800" marR="0" lvl="8" indent="-323850" algn="l" rtl="0">
              <a:lnSpc>
                <a:spcPct val="100000"/>
              </a:lnSpc>
              <a:spcBef>
                <a:spcPts val="2200"/>
              </a:spcBef>
              <a:spcAft>
                <a:spcPts val="0"/>
              </a:spcAft>
              <a:buClr>
                <a:srgbClr val="000000"/>
              </a:buClr>
              <a:buSzPts val="1500"/>
              <a:buFont typeface="Helvetica Neue"/>
              <a:buChar char="•"/>
              <a:defRPr sz="2000" b="0" i="0" u="none" strike="noStrike" cap="none">
                <a:solidFill>
                  <a:srgbClr val="000000"/>
                </a:solidFill>
                <a:latin typeface="Helvetica Neue"/>
                <a:ea typeface="Helvetica Neue"/>
                <a:cs typeface="Helvetica Neue"/>
                <a:sym typeface="Helvetica Neue"/>
              </a:defRPr>
            </a:lvl9pPr>
          </a:lstStyle>
          <a:p>
            <a:endParaRPr/>
          </a:p>
        </p:txBody>
      </p:sp>
      <p:sp>
        <p:nvSpPr>
          <p:cNvPr id="130" name="Google Shape;130;p34"/>
          <p:cNvSpPr txBox="1">
            <a:spLocks noGrp="1"/>
          </p:cNvSpPr>
          <p:nvPr>
            <p:ph type="sldNum" idx="12"/>
          </p:nvPr>
        </p:nvSpPr>
        <p:spPr>
          <a:xfrm>
            <a:off x="4484637" y="4905375"/>
            <a:ext cx="170100" cy="176100"/>
          </a:xfrm>
          <a:prstGeom prst="rect">
            <a:avLst/>
          </a:prstGeom>
          <a:noFill/>
          <a:ln>
            <a:noFill/>
          </a:ln>
        </p:spPr>
        <p:txBody>
          <a:bodyPr spcFirstLastPara="1" wrap="square" lIns="19050" tIns="19050" rIns="19050" bIns="19050" anchor="t" anchorCtr="0">
            <a:noAutofit/>
          </a:bodyPr>
          <a:lstStyle>
            <a:lvl1pPr marL="0" marR="0" lvl="0"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Font typeface="Helvetica Neue"/>
              <a:buNone/>
              <a:defRPr sz="900" b="0" i="0" u="none" strike="noStrike" cap="none">
                <a:solidFill>
                  <a:srgbClr val="000000"/>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sz="1000">
              <a:solidFill>
                <a:schemeClr val="dk2"/>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marL="914400" lvl="1" indent="-3175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2pPr>
            <a:lvl3pPr marL="1371600" lvl="2" indent="-3175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3pPr>
            <a:lvl4pPr marL="1828800" lvl="3" indent="-3175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4pPr>
            <a:lvl5pPr marL="2286000" lvl="4" indent="-3175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5pPr>
            <a:lvl6pPr marL="2743200" lvl="5" indent="-3175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6pPr>
            <a:lvl7pPr marL="3200400" lvl="6" indent="-3175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7pPr>
            <a:lvl8pPr marL="3657600" lvl="7" indent="-317500" rtl="0">
              <a:lnSpc>
                <a:spcPct val="115000"/>
              </a:lnSpc>
              <a:spcBef>
                <a:spcPts val="1600"/>
              </a:spcBef>
              <a:spcAft>
                <a:spcPts val="0"/>
              </a:spcAft>
              <a:buClr>
                <a:schemeClr val="dk2"/>
              </a:buClr>
              <a:buSzPts val="1400"/>
              <a:buFont typeface="Proxima Nova"/>
              <a:buChar char="○"/>
              <a:defRPr sz="1400">
                <a:solidFill>
                  <a:schemeClr val="dk2"/>
                </a:solidFill>
                <a:latin typeface="Proxima Nova"/>
                <a:ea typeface="Proxima Nova"/>
                <a:cs typeface="Proxima Nova"/>
                <a:sym typeface="Proxima Nova"/>
              </a:defRPr>
            </a:lvl8pPr>
            <a:lvl9pPr marL="4114800" lvl="8" indent="-317500" rtl="0">
              <a:lnSpc>
                <a:spcPct val="115000"/>
              </a:lnSpc>
              <a:spcBef>
                <a:spcPts val="1600"/>
              </a:spcBef>
              <a:spcAft>
                <a:spcPts val="1600"/>
              </a:spcAft>
              <a:buClr>
                <a:schemeClr val="dk2"/>
              </a:buClr>
              <a:buSzPts val="1400"/>
              <a:buFont typeface="Proxima Nova"/>
              <a:buChar char="■"/>
              <a:defRPr sz="1400">
                <a:solidFill>
                  <a:schemeClr val="dk2"/>
                </a:solidFill>
                <a:latin typeface="Proxima Nova"/>
                <a:ea typeface="Proxima Nova"/>
                <a:cs typeface="Proxima Nova"/>
                <a:sym typeface="Proxima Nova"/>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9.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34"/>
        <p:cNvGrpSpPr/>
        <p:nvPr/>
      </p:nvGrpSpPr>
      <p:grpSpPr>
        <a:xfrm>
          <a:off x="0" y="0"/>
          <a:ext cx="0" cy="0"/>
          <a:chOff x="0" y="0"/>
          <a:chExt cx="0" cy="0"/>
        </a:xfrm>
      </p:grpSpPr>
      <p:pic>
        <p:nvPicPr>
          <p:cNvPr id="135" name="Google Shape;135;p35"/>
          <p:cNvPicPr preferRelativeResize="0"/>
          <p:nvPr/>
        </p:nvPicPr>
        <p:blipFill>
          <a:blip r:embed="rId3">
            <a:alphaModFix/>
          </a:blip>
          <a:stretch>
            <a:fillRect/>
          </a:stretch>
        </p:blipFill>
        <p:spPr>
          <a:xfrm>
            <a:off x="1123950" y="778200"/>
            <a:ext cx="6896100" cy="1643200"/>
          </a:xfrm>
          <a:prstGeom prst="rect">
            <a:avLst/>
          </a:prstGeom>
          <a:noFill/>
          <a:ln>
            <a:noFill/>
          </a:ln>
        </p:spPr>
      </p:pic>
      <p:cxnSp>
        <p:nvCxnSpPr>
          <p:cNvPr id="136" name="Google Shape;136;p35"/>
          <p:cNvCxnSpPr/>
          <p:nvPr/>
        </p:nvCxnSpPr>
        <p:spPr>
          <a:xfrm>
            <a:off x="1752450" y="2571150"/>
            <a:ext cx="5639100" cy="1200"/>
          </a:xfrm>
          <a:prstGeom prst="straightConnector1">
            <a:avLst/>
          </a:prstGeom>
          <a:noFill/>
          <a:ln w="38100" cap="flat" cmpd="sng">
            <a:solidFill>
              <a:schemeClr val="dk2"/>
            </a:solidFill>
            <a:prstDash val="solid"/>
            <a:round/>
            <a:headEnd type="none" w="med" len="med"/>
            <a:tailEnd type="none" w="med" len="med"/>
          </a:ln>
        </p:spPr>
      </p:cxnSp>
      <p:sp>
        <p:nvSpPr>
          <p:cNvPr id="137" name="Google Shape;137;p35"/>
          <p:cNvSpPr txBox="1"/>
          <p:nvPr/>
        </p:nvSpPr>
        <p:spPr>
          <a:xfrm>
            <a:off x="1123925" y="2670250"/>
            <a:ext cx="6896100" cy="144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latin typeface="Proxima Nova"/>
                <a:ea typeface="Proxima Nova"/>
                <a:cs typeface="Proxima Nova"/>
                <a:sym typeface="Proxima Nova"/>
              </a:rPr>
              <a:t>Building Michigan Communities Conference</a:t>
            </a:r>
            <a:endParaRPr sz="3000">
              <a:latin typeface="Proxima Nova"/>
              <a:ea typeface="Proxima Nova"/>
              <a:cs typeface="Proxima Nova"/>
              <a:sym typeface="Proxima Nova"/>
            </a:endParaRPr>
          </a:p>
          <a:p>
            <a:pPr marL="0" lvl="0" indent="0" algn="ctr" rtl="0">
              <a:spcBef>
                <a:spcPts val="0"/>
              </a:spcBef>
              <a:spcAft>
                <a:spcPts val="0"/>
              </a:spcAft>
              <a:buNone/>
            </a:pPr>
            <a:r>
              <a:rPr lang="en" sz="3000">
                <a:latin typeface="Proxima Nova"/>
                <a:ea typeface="Proxima Nova"/>
                <a:cs typeface="Proxima Nova"/>
                <a:sym typeface="Proxima Nova"/>
              </a:rPr>
              <a:t>April 30, 2019</a:t>
            </a:r>
            <a:endParaRPr sz="3000">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44"/>
          <p:cNvSpPr txBox="1">
            <a:spLocks noGrp="1"/>
          </p:cNvSpPr>
          <p:nvPr>
            <p:ph type="title"/>
          </p:nvPr>
        </p:nvSpPr>
        <p:spPr>
          <a:xfrm>
            <a:off x="311700" y="1106125"/>
            <a:ext cx="8520600" cy="196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196" name="Google Shape;196;p4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a:p>
        </p:txBody>
      </p:sp>
      <p:pic>
        <p:nvPicPr>
          <p:cNvPr id="197" name="Google Shape;197;p44"/>
          <p:cNvPicPr preferRelativeResize="0"/>
          <p:nvPr/>
        </p:nvPicPr>
        <p:blipFill>
          <a:blip r:embed="rId3">
            <a:alphaModFix/>
          </a:blip>
          <a:stretch>
            <a:fillRect/>
          </a:stretch>
        </p:blipFill>
        <p:spPr>
          <a:xfrm>
            <a:off x="-1924975" y="0"/>
            <a:ext cx="12993936" cy="5197575"/>
          </a:xfrm>
          <a:prstGeom prst="rect">
            <a:avLst/>
          </a:prstGeom>
          <a:noFill/>
          <a:ln>
            <a:noFill/>
          </a:ln>
        </p:spPr>
      </p:pic>
      <p:pic>
        <p:nvPicPr>
          <p:cNvPr id="198" name="Google Shape;198;p44"/>
          <p:cNvPicPr preferRelativeResize="0"/>
          <p:nvPr/>
        </p:nvPicPr>
        <p:blipFill>
          <a:blip r:embed="rId4">
            <a:alphaModFix/>
          </a:blip>
          <a:stretch>
            <a:fillRect/>
          </a:stretch>
        </p:blipFill>
        <p:spPr>
          <a:xfrm>
            <a:off x="828663" y="3969113"/>
            <a:ext cx="7486650" cy="1000125"/>
          </a:xfrm>
          <a:prstGeom prst="rect">
            <a:avLst/>
          </a:prstGeom>
          <a:noFill/>
          <a:ln>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45"/>
          <p:cNvSpPr txBox="1">
            <a:spLocks noGrp="1"/>
          </p:cNvSpPr>
          <p:nvPr>
            <p:ph type="title"/>
          </p:nvPr>
        </p:nvSpPr>
        <p:spPr>
          <a:xfrm>
            <a:off x="633413" y="357188"/>
            <a:ext cx="7877100" cy="8574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Font typeface="Helvetica Neue"/>
              <a:buNone/>
            </a:pPr>
            <a:r>
              <a:rPr lang="en" sz="4800" b="1">
                <a:solidFill>
                  <a:srgbClr val="FF0000"/>
                </a:solidFill>
                <a:latin typeface="Proxima Nova"/>
                <a:ea typeface="Proxima Nova"/>
                <a:cs typeface="Proxima Nova"/>
                <a:sym typeface="Proxima Nova"/>
              </a:rPr>
              <a:t>Two</a:t>
            </a:r>
            <a:r>
              <a:rPr lang="en" sz="4800" b="1" i="0" u="none" strike="noStrike" cap="none">
                <a:solidFill>
                  <a:srgbClr val="FF0000"/>
                </a:solidFill>
                <a:latin typeface="Proxima Nova"/>
                <a:ea typeface="Proxima Nova"/>
                <a:cs typeface="Proxima Nova"/>
                <a:sym typeface="Proxima Nova"/>
              </a:rPr>
              <a:t> </a:t>
            </a:r>
            <a:r>
              <a:rPr lang="en" sz="4800" b="1">
                <a:solidFill>
                  <a:srgbClr val="FF0000"/>
                </a:solidFill>
                <a:latin typeface="Proxima Nova"/>
                <a:ea typeface="Proxima Nova"/>
                <a:cs typeface="Proxima Nova"/>
                <a:sym typeface="Proxima Nova"/>
              </a:rPr>
              <a:t>C</a:t>
            </a:r>
            <a:r>
              <a:rPr lang="en" sz="4800" b="1" i="0" u="none" strike="noStrike" cap="none">
                <a:solidFill>
                  <a:srgbClr val="FF0000"/>
                </a:solidFill>
                <a:latin typeface="Proxima Nova"/>
                <a:ea typeface="Proxima Nova"/>
                <a:cs typeface="Proxima Nova"/>
                <a:sym typeface="Proxima Nova"/>
              </a:rPr>
              <a:t>ore </a:t>
            </a:r>
            <a:r>
              <a:rPr lang="en" sz="4800" b="1">
                <a:solidFill>
                  <a:srgbClr val="FF0000"/>
                </a:solidFill>
                <a:latin typeface="Proxima Nova"/>
                <a:ea typeface="Proxima Nova"/>
                <a:cs typeface="Proxima Nova"/>
                <a:sym typeface="Proxima Nova"/>
              </a:rPr>
              <a:t>P</a:t>
            </a:r>
            <a:r>
              <a:rPr lang="en" sz="4800" b="1" i="0" u="none" strike="noStrike" cap="none">
                <a:solidFill>
                  <a:srgbClr val="FF0000"/>
                </a:solidFill>
                <a:latin typeface="Proxima Nova"/>
                <a:ea typeface="Proxima Nova"/>
                <a:cs typeface="Proxima Nova"/>
                <a:sym typeface="Proxima Nova"/>
              </a:rPr>
              <a:t>roducts:</a:t>
            </a:r>
            <a:endParaRPr sz="4800" b="1">
              <a:solidFill>
                <a:srgbClr val="FF0000"/>
              </a:solidFill>
              <a:latin typeface="Proxima Nova"/>
              <a:ea typeface="Proxima Nova"/>
              <a:cs typeface="Proxima Nova"/>
              <a:sym typeface="Proxima Nova"/>
            </a:endParaRPr>
          </a:p>
        </p:txBody>
      </p:sp>
      <p:sp>
        <p:nvSpPr>
          <p:cNvPr id="204" name="Google Shape;204;p45"/>
          <p:cNvSpPr txBox="1">
            <a:spLocks noGrp="1"/>
          </p:cNvSpPr>
          <p:nvPr>
            <p:ph type="body" idx="1"/>
          </p:nvPr>
        </p:nvSpPr>
        <p:spPr>
          <a:xfrm>
            <a:off x="1795617" y="3505046"/>
            <a:ext cx="2545800" cy="9099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Font typeface="Helvetica Neue"/>
              <a:buNone/>
            </a:pPr>
            <a:r>
              <a:rPr lang="en" sz="2800" i="0" u="none" strike="noStrike" cap="none">
                <a:solidFill>
                  <a:srgbClr val="000000"/>
                </a:solidFill>
                <a:latin typeface="Proxima Nova"/>
                <a:ea typeface="Proxima Nova"/>
                <a:cs typeface="Proxima Nova"/>
                <a:sym typeface="Proxima Nova"/>
              </a:rPr>
              <a:t>Profiles</a:t>
            </a:r>
            <a:endParaRPr>
              <a:latin typeface="Proxima Nova"/>
              <a:ea typeface="Proxima Nova"/>
              <a:cs typeface="Proxima Nova"/>
              <a:sym typeface="Proxima Nova"/>
            </a:endParaRPr>
          </a:p>
        </p:txBody>
      </p:sp>
      <p:pic>
        <p:nvPicPr>
          <p:cNvPr id="205" name="Google Shape;205;p45"/>
          <p:cNvPicPr preferRelativeResize="0"/>
          <p:nvPr/>
        </p:nvPicPr>
        <p:blipFill rotWithShape="1">
          <a:blip r:embed="rId3">
            <a:alphaModFix/>
          </a:blip>
          <a:srcRect/>
          <a:stretch/>
        </p:blipFill>
        <p:spPr>
          <a:xfrm>
            <a:off x="2313531" y="1701338"/>
            <a:ext cx="1510200" cy="1740900"/>
          </a:xfrm>
          <a:prstGeom prst="rect">
            <a:avLst/>
          </a:prstGeom>
          <a:noFill/>
          <a:ln>
            <a:noFill/>
          </a:ln>
        </p:spPr>
      </p:pic>
      <p:pic>
        <p:nvPicPr>
          <p:cNvPr id="206" name="Google Shape;206;p45"/>
          <p:cNvPicPr preferRelativeResize="0"/>
          <p:nvPr/>
        </p:nvPicPr>
        <p:blipFill rotWithShape="1">
          <a:blip r:embed="rId4">
            <a:alphaModFix/>
          </a:blip>
          <a:srcRect/>
          <a:stretch/>
        </p:blipFill>
        <p:spPr>
          <a:xfrm>
            <a:off x="5301075" y="1892307"/>
            <a:ext cx="1694700" cy="1359000"/>
          </a:xfrm>
          <a:prstGeom prst="rect">
            <a:avLst/>
          </a:prstGeom>
          <a:noFill/>
          <a:ln>
            <a:noFill/>
          </a:ln>
        </p:spPr>
      </p:pic>
      <p:sp>
        <p:nvSpPr>
          <p:cNvPr id="207" name="Google Shape;207;p45"/>
          <p:cNvSpPr/>
          <p:nvPr/>
        </p:nvSpPr>
        <p:spPr>
          <a:xfrm>
            <a:off x="4875547" y="3505046"/>
            <a:ext cx="2545800" cy="9099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Font typeface="Helvetica Neue"/>
              <a:buNone/>
            </a:pPr>
            <a:r>
              <a:rPr lang="en" sz="2800" i="0" u="none" strike="noStrike" cap="none">
                <a:solidFill>
                  <a:srgbClr val="000000"/>
                </a:solidFill>
                <a:latin typeface="Proxima Nova"/>
                <a:ea typeface="Proxima Nova"/>
                <a:cs typeface="Proxima Nova"/>
                <a:sym typeface="Proxima Nova"/>
              </a:rPr>
              <a:t>Campaigns</a:t>
            </a:r>
            <a:endParaRPr sz="500">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6"/>
          <p:cNvSpPr txBox="1">
            <a:spLocks noGrp="1"/>
          </p:cNvSpPr>
          <p:nvPr>
            <p:ph type="title"/>
          </p:nvPr>
        </p:nvSpPr>
        <p:spPr>
          <a:xfrm>
            <a:off x="666750" y="1700238"/>
            <a:ext cx="7810500" cy="17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latin typeface="Proxima Nova"/>
                <a:ea typeface="Proxima Nova"/>
                <a:cs typeface="Proxima Nova"/>
                <a:sym typeface="Proxima Nova"/>
              </a:rPr>
              <a:t>How Do</a:t>
            </a:r>
            <a:endParaRPr sz="4800" b="1">
              <a:latin typeface="Proxima Nova"/>
              <a:ea typeface="Proxima Nova"/>
              <a:cs typeface="Proxima Nova"/>
              <a:sym typeface="Proxima Nova"/>
            </a:endParaRPr>
          </a:p>
          <a:p>
            <a:pPr marL="0" lvl="0" indent="0" algn="ctr" rtl="0">
              <a:spcBef>
                <a:spcPts val="0"/>
              </a:spcBef>
              <a:spcAft>
                <a:spcPts val="0"/>
              </a:spcAft>
              <a:buNone/>
            </a:pPr>
            <a:r>
              <a:rPr lang="en" sz="4800" b="1">
                <a:solidFill>
                  <a:srgbClr val="FF0000"/>
                </a:solidFill>
                <a:latin typeface="Proxima Nova"/>
                <a:ea typeface="Proxima Nova"/>
                <a:cs typeface="Proxima Nova"/>
                <a:sym typeface="Proxima Nova"/>
              </a:rPr>
              <a:t>Member Profiles </a:t>
            </a:r>
            <a:r>
              <a:rPr lang="en" sz="4800" b="1">
                <a:latin typeface="Proxima Nova"/>
                <a:ea typeface="Proxima Nova"/>
                <a:cs typeface="Proxima Nova"/>
                <a:sym typeface="Proxima Nova"/>
              </a:rPr>
              <a:t>Work?</a:t>
            </a:r>
            <a:endParaRPr sz="4800" b="1">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7"/>
          <p:cNvSpPr txBox="1">
            <a:spLocks noGrp="1"/>
          </p:cNvSpPr>
          <p:nvPr>
            <p:ph type="title"/>
          </p:nvPr>
        </p:nvSpPr>
        <p:spPr>
          <a:xfrm>
            <a:off x="666750" y="1700213"/>
            <a:ext cx="7810500" cy="17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218" name="Google Shape;218;p47" descr="Donation flow visual.jpg"/>
          <p:cNvPicPr preferRelativeResize="0"/>
          <p:nvPr/>
        </p:nvPicPr>
        <p:blipFill rotWithShape="1">
          <a:blip r:embed="rId3">
            <a:alphaModFix/>
          </a:blip>
          <a:srcRect/>
          <a:stretch/>
        </p:blipFill>
        <p:spPr>
          <a:xfrm>
            <a:off x="326073" y="-190049"/>
            <a:ext cx="8460744" cy="6083662"/>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48" descr="Screenshot 2014-10-16 16.38.44.png"/>
          <p:cNvPicPr preferRelativeResize="0"/>
          <p:nvPr/>
        </p:nvPicPr>
        <p:blipFill rotWithShape="1">
          <a:blip r:embed="rId3">
            <a:alphaModFix/>
          </a:blip>
          <a:srcRect b="15725"/>
          <a:stretch/>
        </p:blipFill>
        <p:spPr>
          <a:xfrm>
            <a:off x="908463" y="0"/>
            <a:ext cx="7327068" cy="5143501"/>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9"/>
          <p:cNvSpPr txBox="1">
            <a:spLocks noGrp="1"/>
          </p:cNvSpPr>
          <p:nvPr>
            <p:ph type="title"/>
          </p:nvPr>
        </p:nvSpPr>
        <p:spPr>
          <a:xfrm>
            <a:off x="666750" y="1700238"/>
            <a:ext cx="7810500" cy="17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latin typeface="Proxima Nova"/>
                <a:ea typeface="Proxima Nova"/>
                <a:cs typeface="Proxima Nova"/>
                <a:sym typeface="Proxima Nova"/>
              </a:rPr>
              <a:t>Creating a</a:t>
            </a:r>
            <a:endParaRPr sz="4800" b="1">
              <a:latin typeface="Proxima Nova"/>
              <a:ea typeface="Proxima Nova"/>
              <a:cs typeface="Proxima Nova"/>
              <a:sym typeface="Proxima Nova"/>
            </a:endParaRPr>
          </a:p>
          <a:p>
            <a:pPr marL="0" lvl="0" indent="0" algn="ctr" rtl="0">
              <a:spcBef>
                <a:spcPts val="0"/>
              </a:spcBef>
              <a:spcAft>
                <a:spcPts val="0"/>
              </a:spcAft>
              <a:buNone/>
            </a:pPr>
            <a:r>
              <a:rPr lang="en" sz="4800" b="1">
                <a:solidFill>
                  <a:srgbClr val="FF0000"/>
                </a:solidFill>
                <a:latin typeface="Proxima Nova"/>
                <a:ea typeface="Proxima Nova"/>
                <a:cs typeface="Proxima Nova"/>
                <a:sym typeface="Proxima Nova"/>
              </a:rPr>
              <a:t>Member Profile</a:t>
            </a:r>
            <a:endParaRPr sz="4800" b="1">
              <a:solidFill>
                <a:srgbClr val="FF0000"/>
              </a:solidFill>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50"/>
          <p:cNvSpPr txBox="1">
            <a:spLocks noGrp="1"/>
          </p:cNvSpPr>
          <p:nvPr>
            <p:ph type="title"/>
          </p:nvPr>
        </p:nvSpPr>
        <p:spPr>
          <a:xfrm>
            <a:off x="241819" y="151503"/>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0000"/>
                </a:solidFill>
              </a:rPr>
              <a:t>Member Worksheet Prompts</a:t>
            </a:r>
            <a:endParaRPr sz="4800" b="1">
              <a:solidFill>
                <a:srgbClr val="FF0000"/>
              </a:solidFill>
            </a:endParaRPr>
          </a:p>
        </p:txBody>
      </p:sp>
      <p:sp>
        <p:nvSpPr>
          <p:cNvPr id="234" name="Google Shape;234;p50"/>
          <p:cNvSpPr txBox="1"/>
          <p:nvPr/>
        </p:nvSpPr>
        <p:spPr>
          <a:xfrm>
            <a:off x="391075" y="983900"/>
            <a:ext cx="8222100" cy="21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Proxima Nova"/>
                <a:ea typeface="Proxima Nova"/>
                <a:cs typeface="Proxima Nova"/>
                <a:sym typeface="Proxima Nova"/>
              </a:rPr>
              <a:t>About Me</a:t>
            </a:r>
            <a:endParaRPr sz="2400" b="1">
              <a:latin typeface="Proxima Nova"/>
              <a:ea typeface="Proxima Nova"/>
              <a:cs typeface="Proxima Nova"/>
              <a:sym typeface="Proxima Nova"/>
            </a:endParaRPr>
          </a:p>
          <a:p>
            <a:pPr marL="0" lvl="0" indent="0" algn="ctr" rtl="0">
              <a:spcBef>
                <a:spcPts val="0"/>
              </a:spcBef>
              <a:spcAft>
                <a:spcPts val="0"/>
              </a:spcAft>
              <a:buNone/>
            </a:pPr>
            <a:endParaRPr sz="2400" b="1">
              <a:latin typeface="Proxima Nova"/>
              <a:ea typeface="Proxima Nova"/>
              <a:cs typeface="Proxima Nova"/>
              <a:sym typeface="Proxima Nova"/>
            </a:endParaRPr>
          </a:p>
          <a:p>
            <a:pPr marL="0" lvl="0" indent="0" algn="ctr" rtl="0">
              <a:spcBef>
                <a:spcPts val="0"/>
              </a:spcBef>
              <a:spcAft>
                <a:spcPts val="0"/>
              </a:spcAft>
              <a:buNone/>
            </a:pPr>
            <a:r>
              <a:rPr lang="en" sz="2400" i="1">
                <a:latin typeface="Proxima Nova"/>
                <a:ea typeface="Proxima Nova"/>
                <a:cs typeface="Proxima Nova"/>
                <a:sym typeface="Proxima Nova"/>
              </a:rPr>
              <a:t>Share where you’re from, how long you’ve lived in the city, where you work or worked, about your family, and anything else about how you spend your time.</a:t>
            </a:r>
            <a:endParaRPr sz="2400">
              <a:solidFill>
                <a:srgbClr val="737373"/>
              </a:solidFill>
              <a:latin typeface="Proxima Nova"/>
              <a:ea typeface="Proxima Nova"/>
              <a:cs typeface="Proxima Nova"/>
              <a:sym typeface="Proxima Nova"/>
            </a:endParaRPr>
          </a:p>
        </p:txBody>
      </p:sp>
      <p:sp>
        <p:nvSpPr>
          <p:cNvPr id="235" name="Google Shape;235;p50"/>
          <p:cNvSpPr txBox="1"/>
          <p:nvPr/>
        </p:nvSpPr>
        <p:spPr>
          <a:xfrm>
            <a:off x="391075" y="3038325"/>
            <a:ext cx="8222100" cy="194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Proxima Nova"/>
                <a:ea typeface="Proxima Nova"/>
                <a:cs typeface="Proxima Nova"/>
                <a:sym typeface="Proxima Nova"/>
              </a:rPr>
              <a:t>My Backstory</a:t>
            </a:r>
            <a:endParaRPr sz="2400" b="1">
              <a:latin typeface="Proxima Nova"/>
              <a:ea typeface="Proxima Nova"/>
              <a:cs typeface="Proxima Nova"/>
              <a:sym typeface="Proxima Nova"/>
            </a:endParaRPr>
          </a:p>
          <a:p>
            <a:pPr marL="0" lvl="0" indent="0" algn="ctr" rtl="0">
              <a:spcBef>
                <a:spcPts val="0"/>
              </a:spcBef>
              <a:spcAft>
                <a:spcPts val="0"/>
              </a:spcAft>
              <a:buNone/>
            </a:pPr>
            <a:endParaRPr sz="2400" b="1">
              <a:latin typeface="Proxima Nova"/>
              <a:ea typeface="Proxima Nova"/>
              <a:cs typeface="Proxima Nova"/>
              <a:sym typeface="Proxima Nova"/>
            </a:endParaRPr>
          </a:p>
          <a:p>
            <a:pPr marL="0" lvl="0" indent="0" algn="ctr" rtl="0">
              <a:spcBef>
                <a:spcPts val="0"/>
              </a:spcBef>
              <a:spcAft>
                <a:spcPts val="0"/>
              </a:spcAft>
              <a:buNone/>
            </a:pPr>
            <a:r>
              <a:rPr lang="en" sz="2400" i="1">
                <a:latin typeface="Proxima Nova"/>
                <a:ea typeface="Proxima Nova"/>
                <a:cs typeface="Proxima Nova"/>
                <a:sym typeface="Proxima Nova"/>
              </a:rPr>
              <a:t>Tell us a little bit about how you got to your current situation? What lead to your current challenges? If you’re homeless, what are the reasons?</a:t>
            </a:r>
            <a:endParaRPr sz="2400" b="1">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51"/>
          <p:cNvSpPr txBox="1">
            <a:spLocks noGrp="1"/>
          </p:cNvSpPr>
          <p:nvPr>
            <p:ph type="title"/>
          </p:nvPr>
        </p:nvSpPr>
        <p:spPr>
          <a:xfrm>
            <a:off x="241819" y="151503"/>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0000"/>
                </a:solidFill>
              </a:rPr>
              <a:t>Member Worksheet Prompts</a:t>
            </a:r>
            <a:endParaRPr sz="4800" b="1">
              <a:solidFill>
                <a:srgbClr val="FF0000"/>
              </a:solidFill>
            </a:endParaRPr>
          </a:p>
        </p:txBody>
      </p:sp>
      <p:sp>
        <p:nvSpPr>
          <p:cNvPr id="241" name="Google Shape;241;p51"/>
          <p:cNvSpPr txBox="1"/>
          <p:nvPr/>
        </p:nvSpPr>
        <p:spPr>
          <a:xfrm>
            <a:off x="460950" y="960563"/>
            <a:ext cx="8222100" cy="193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Proxima Nova"/>
                <a:ea typeface="Proxima Nova"/>
                <a:cs typeface="Proxima Nova"/>
                <a:sym typeface="Proxima Nova"/>
              </a:rPr>
              <a:t>My Goals Moving Forward</a:t>
            </a:r>
            <a:endParaRPr sz="2400" b="1">
              <a:latin typeface="Proxima Nova"/>
              <a:ea typeface="Proxima Nova"/>
              <a:cs typeface="Proxima Nova"/>
              <a:sym typeface="Proxima Nova"/>
            </a:endParaRPr>
          </a:p>
          <a:p>
            <a:pPr marL="0" lvl="0" indent="0" algn="ctr" rtl="0">
              <a:spcBef>
                <a:spcPts val="0"/>
              </a:spcBef>
              <a:spcAft>
                <a:spcPts val="0"/>
              </a:spcAft>
              <a:buNone/>
            </a:pPr>
            <a:endParaRPr sz="2400" b="1">
              <a:latin typeface="Proxima Nova"/>
              <a:ea typeface="Proxima Nova"/>
              <a:cs typeface="Proxima Nova"/>
              <a:sym typeface="Proxima Nova"/>
            </a:endParaRPr>
          </a:p>
          <a:p>
            <a:pPr marL="0" lvl="0" indent="0" algn="ctr" rtl="0">
              <a:spcBef>
                <a:spcPts val="0"/>
              </a:spcBef>
              <a:spcAft>
                <a:spcPts val="0"/>
              </a:spcAft>
              <a:buNone/>
            </a:pPr>
            <a:r>
              <a:rPr lang="en" sz="2400" i="1">
                <a:latin typeface="Proxima Nova"/>
                <a:ea typeface="Proxima Nova"/>
                <a:cs typeface="Proxima Nova"/>
                <a:sym typeface="Proxima Nova"/>
              </a:rPr>
              <a:t>What comes next for you? Tell your donors about your goals in life that you're working toward and how you're working to get there.</a:t>
            </a:r>
            <a:endParaRPr sz="2400" b="1">
              <a:latin typeface="Proxima Nova"/>
              <a:ea typeface="Proxima Nova"/>
              <a:cs typeface="Proxima Nova"/>
              <a:sym typeface="Proxima Nova"/>
            </a:endParaRPr>
          </a:p>
        </p:txBody>
      </p:sp>
      <p:sp>
        <p:nvSpPr>
          <p:cNvPr id="242" name="Google Shape;242;p51"/>
          <p:cNvSpPr txBox="1"/>
          <p:nvPr/>
        </p:nvSpPr>
        <p:spPr>
          <a:xfrm>
            <a:off x="460950" y="3041575"/>
            <a:ext cx="8222100" cy="165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b="1">
                <a:latin typeface="Proxima Nova"/>
                <a:ea typeface="Proxima Nova"/>
                <a:cs typeface="Proxima Nova"/>
                <a:sym typeface="Proxima Nova"/>
              </a:rPr>
              <a:t>Other Things I'd Like to Share About Myself</a:t>
            </a:r>
            <a:endParaRPr sz="2400" b="1">
              <a:latin typeface="Proxima Nova"/>
              <a:ea typeface="Proxima Nova"/>
              <a:cs typeface="Proxima Nova"/>
              <a:sym typeface="Proxima Nova"/>
            </a:endParaRPr>
          </a:p>
          <a:p>
            <a:pPr marL="0" lvl="0" indent="0" algn="ctr" rtl="0">
              <a:spcBef>
                <a:spcPts val="0"/>
              </a:spcBef>
              <a:spcAft>
                <a:spcPts val="0"/>
              </a:spcAft>
              <a:buNone/>
            </a:pPr>
            <a:endParaRPr sz="2400" b="1">
              <a:latin typeface="Proxima Nova"/>
              <a:ea typeface="Proxima Nova"/>
              <a:cs typeface="Proxima Nova"/>
              <a:sym typeface="Proxima Nova"/>
            </a:endParaRPr>
          </a:p>
          <a:p>
            <a:pPr marL="0" lvl="0" indent="0" algn="ctr" rtl="0">
              <a:spcBef>
                <a:spcPts val="0"/>
              </a:spcBef>
              <a:spcAft>
                <a:spcPts val="0"/>
              </a:spcAft>
              <a:buNone/>
            </a:pPr>
            <a:r>
              <a:rPr lang="en" sz="2400" i="1">
                <a:latin typeface="Proxima Nova"/>
                <a:ea typeface="Proxima Nova"/>
                <a:cs typeface="Proxima Nova"/>
                <a:sym typeface="Proxima Nova"/>
              </a:rPr>
              <a:t>Describe what makes you happiest, your proudest moment, wildest dream – or anything else you’d like share.</a:t>
            </a:r>
            <a:endParaRPr sz="2400">
              <a:latin typeface="Proxima Nova"/>
              <a:ea typeface="Proxima Nova"/>
              <a:cs typeface="Proxima Nova"/>
              <a:sym typeface="Proxima Nova"/>
            </a:endParaRPr>
          </a:p>
          <a:p>
            <a:pPr marL="0" lvl="0" indent="0" algn="ctr" rtl="0">
              <a:spcBef>
                <a:spcPts val="0"/>
              </a:spcBef>
              <a:spcAft>
                <a:spcPts val="0"/>
              </a:spcAft>
              <a:buNone/>
            </a:pPr>
            <a:endParaRPr sz="2400">
              <a:latin typeface="Proxima Nova"/>
              <a:ea typeface="Proxima Nova"/>
              <a:cs typeface="Proxima Nova"/>
              <a:sym typeface="Proxima Nova"/>
            </a:endParaRPr>
          </a:p>
          <a:p>
            <a:pPr marL="0" lvl="0" indent="0" algn="ctr" rtl="0">
              <a:spcBef>
                <a:spcPts val="0"/>
              </a:spcBef>
              <a:spcAft>
                <a:spcPts val="0"/>
              </a:spcAft>
              <a:buNone/>
            </a:pPr>
            <a:endParaRPr sz="2400" b="1">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p52"/>
          <p:cNvPicPr preferRelativeResize="0"/>
          <p:nvPr/>
        </p:nvPicPr>
        <p:blipFill>
          <a:blip r:embed="rId3">
            <a:alphaModFix/>
          </a:blip>
          <a:stretch>
            <a:fillRect/>
          </a:stretch>
        </p:blipFill>
        <p:spPr>
          <a:xfrm>
            <a:off x="0" y="182888"/>
            <a:ext cx="5845716" cy="4607429"/>
          </a:xfrm>
          <a:prstGeom prst="rect">
            <a:avLst/>
          </a:prstGeom>
          <a:noFill/>
          <a:ln>
            <a:noFill/>
          </a:ln>
        </p:spPr>
      </p:pic>
      <p:pic>
        <p:nvPicPr>
          <p:cNvPr id="248" name="Google Shape;248;p52"/>
          <p:cNvPicPr preferRelativeResize="0"/>
          <p:nvPr/>
        </p:nvPicPr>
        <p:blipFill>
          <a:blip r:embed="rId4">
            <a:alphaModFix/>
          </a:blip>
          <a:stretch>
            <a:fillRect/>
          </a:stretch>
        </p:blipFill>
        <p:spPr>
          <a:xfrm>
            <a:off x="5951314" y="28575"/>
            <a:ext cx="3192691" cy="5086351"/>
          </a:xfrm>
          <a:prstGeom prst="rect">
            <a:avLst/>
          </a:prstGeom>
          <a:noFill/>
          <a:ln>
            <a:noFill/>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53"/>
          <p:cNvPicPr preferRelativeResize="0"/>
          <p:nvPr/>
        </p:nvPicPr>
        <p:blipFill>
          <a:blip r:embed="rId3">
            <a:alphaModFix/>
          </a:blip>
          <a:stretch>
            <a:fillRect/>
          </a:stretch>
        </p:blipFill>
        <p:spPr>
          <a:xfrm>
            <a:off x="28577" y="142875"/>
            <a:ext cx="5653647" cy="3100387"/>
          </a:xfrm>
          <a:prstGeom prst="rect">
            <a:avLst/>
          </a:prstGeom>
          <a:noFill/>
          <a:ln>
            <a:noFill/>
          </a:ln>
        </p:spPr>
      </p:pic>
      <p:sp>
        <p:nvSpPr>
          <p:cNvPr id="254" name="Google Shape;254;p53"/>
          <p:cNvSpPr/>
          <p:nvPr/>
        </p:nvSpPr>
        <p:spPr>
          <a:xfrm>
            <a:off x="3786188" y="1843088"/>
            <a:ext cx="5357700" cy="3300300"/>
          </a:xfrm>
          <a:prstGeom prst="rect">
            <a:avLst/>
          </a:prstGeom>
          <a:solidFill>
            <a:schemeClr val="lt2"/>
          </a:solidFill>
          <a:ln w="19050" cap="flat" cmpd="sng">
            <a:solidFill>
              <a:srgbClr val="999999"/>
            </a:solidFill>
            <a:prstDash val="solid"/>
            <a:round/>
            <a:headEnd type="none" w="sm" len="sm"/>
            <a:tailEnd type="none" w="sm" len="sm"/>
          </a:ln>
        </p:spPr>
        <p:txBody>
          <a:bodyPr spcFirstLastPara="1" wrap="square" lIns="34275" tIns="34275" rIns="34275" bIns="34275" anchor="ctr" anchorCtr="0">
            <a:noAutofit/>
          </a:bodyPr>
          <a:lstStyle/>
          <a:p>
            <a:pPr marL="0" lvl="0" indent="0" algn="l" rtl="0">
              <a:spcBef>
                <a:spcPts val="0"/>
              </a:spcBef>
              <a:spcAft>
                <a:spcPts val="0"/>
              </a:spcAft>
              <a:buNone/>
            </a:pPr>
            <a:endParaRPr/>
          </a:p>
        </p:txBody>
      </p:sp>
      <p:pic>
        <p:nvPicPr>
          <p:cNvPr id="255" name="Google Shape;255;p53"/>
          <p:cNvPicPr preferRelativeResize="0"/>
          <p:nvPr/>
        </p:nvPicPr>
        <p:blipFill>
          <a:blip r:embed="rId4">
            <a:alphaModFix/>
          </a:blip>
          <a:stretch>
            <a:fillRect/>
          </a:stretch>
        </p:blipFill>
        <p:spPr>
          <a:xfrm>
            <a:off x="3871913" y="1957388"/>
            <a:ext cx="5157788" cy="3023110"/>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36"/>
          <p:cNvSpPr txBox="1">
            <a:spLocks noGrp="1"/>
          </p:cNvSpPr>
          <p:nvPr>
            <p:ph type="title"/>
          </p:nvPr>
        </p:nvSpPr>
        <p:spPr>
          <a:xfrm>
            <a:off x="311700" y="251450"/>
            <a:ext cx="85206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FF0000"/>
                </a:solidFill>
                <a:latin typeface="Proxima Nova"/>
                <a:ea typeface="Proxima Nova"/>
                <a:cs typeface="Proxima Nova"/>
                <a:sym typeface="Proxima Nova"/>
              </a:rPr>
              <a:t>Who Are We?</a:t>
            </a:r>
            <a:endParaRPr sz="4800" b="1" dirty="0">
              <a:solidFill>
                <a:srgbClr val="FF0000"/>
              </a:solidFill>
              <a:latin typeface="Proxima Nova"/>
              <a:ea typeface="Proxima Nova"/>
              <a:cs typeface="Proxima Nova"/>
              <a:sym typeface="Proxima Nova"/>
            </a:endParaRPr>
          </a:p>
        </p:txBody>
      </p:sp>
      <p:sp>
        <p:nvSpPr>
          <p:cNvPr id="143" name="Google Shape;143;p36"/>
          <p:cNvSpPr txBox="1"/>
          <p:nvPr/>
        </p:nvSpPr>
        <p:spPr>
          <a:xfrm>
            <a:off x="4930950" y="3591188"/>
            <a:ext cx="2355900" cy="65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Proxima Nova"/>
                <a:ea typeface="Proxima Nova"/>
                <a:cs typeface="Proxima Nova"/>
                <a:sym typeface="Proxima Nova"/>
              </a:rPr>
              <a:t>Max Glick, MSW</a:t>
            </a:r>
            <a:endParaRPr sz="1800">
              <a:latin typeface="Proxima Nova"/>
              <a:ea typeface="Proxima Nova"/>
              <a:cs typeface="Proxima Nova"/>
              <a:sym typeface="Proxima Nova"/>
            </a:endParaRPr>
          </a:p>
          <a:p>
            <a:pPr marL="0" lvl="0" indent="0" algn="ctr" rtl="0">
              <a:spcBef>
                <a:spcPts val="0"/>
              </a:spcBef>
              <a:spcAft>
                <a:spcPts val="0"/>
              </a:spcAft>
              <a:buNone/>
            </a:pPr>
            <a:r>
              <a:rPr lang="en" sz="1800" i="1">
                <a:latin typeface="Proxima Nova"/>
                <a:ea typeface="Proxima Nova"/>
                <a:cs typeface="Proxima Nova"/>
                <a:sym typeface="Proxima Nova"/>
              </a:rPr>
              <a:t>HandUp Director</a:t>
            </a:r>
            <a:endParaRPr sz="2400" i="1">
              <a:latin typeface="Proxima Nova"/>
              <a:ea typeface="Proxima Nova"/>
              <a:cs typeface="Proxima Nova"/>
              <a:sym typeface="Proxima Nova"/>
            </a:endParaRPr>
          </a:p>
        </p:txBody>
      </p:sp>
      <p:sp>
        <p:nvSpPr>
          <p:cNvPr id="144" name="Google Shape;144;p36"/>
          <p:cNvSpPr txBox="1"/>
          <p:nvPr/>
        </p:nvSpPr>
        <p:spPr>
          <a:xfrm>
            <a:off x="1857150" y="3591188"/>
            <a:ext cx="2562600" cy="657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Proxima Nova"/>
                <a:ea typeface="Proxima Nova"/>
                <a:cs typeface="Proxima Nova"/>
                <a:sym typeface="Proxima Nova"/>
              </a:rPr>
              <a:t>Jenny Poma, MSW</a:t>
            </a:r>
            <a:endParaRPr sz="1800">
              <a:latin typeface="Proxima Nova"/>
              <a:ea typeface="Proxima Nova"/>
              <a:cs typeface="Proxima Nova"/>
              <a:sym typeface="Proxima Nova"/>
            </a:endParaRPr>
          </a:p>
          <a:p>
            <a:pPr marL="0" lvl="0" indent="0" algn="ctr" rtl="0">
              <a:spcBef>
                <a:spcPts val="0"/>
              </a:spcBef>
              <a:spcAft>
                <a:spcPts val="0"/>
              </a:spcAft>
              <a:buNone/>
            </a:pPr>
            <a:r>
              <a:rPr lang="en" sz="1800" i="1">
                <a:latin typeface="Proxima Nova"/>
                <a:ea typeface="Proxima Nova"/>
                <a:cs typeface="Proxima Nova"/>
                <a:sym typeface="Proxima Nova"/>
              </a:rPr>
              <a:t>Chief Operating Officer</a:t>
            </a:r>
            <a:endParaRPr sz="2400" i="1">
              <a:latin typeface="Proxima Nova"/>
              <a:ea typeface="Proxima Nova"/>
              <a:cs typeface="Proxima Nova"/>
              <a:sym typeface="Proxima Nova"/>
            </a:endParaRPr>
          </a:p>
        </p:txBody>
      </p:sp>
      <p:pic>
        <p:nvPicPr>
          <p:cNvPr id="145" name="Google Shape;145;p36"/>
          <p:cNvPicPr preferRelativeResize="0"/>
          <p:nvPr/>
        </p:nvPicPr>
        <p:blipFill>
          <a:blip r:embed="rId3">
            <a:alphaModFix/>
          </a:blip>
          <a:stretch>
            <a:fillRect/>
          </a:stretch>
        </p:blipFill>
        <p:spPr>
          <a:xfrm>
            <a:off x="7102400" y="4552523"/>
            <a:ext cx="1908224" cy="454700"/>
          </a:xfrm>
          <a:prstGeom prst="rect">
            <a:avLst/>
          </a:prstGeom>
          <a:noFill/>
          <a:ln>
            <a:noFill/>
          </a:ln>
        </p:spPr>
      </p:pic>
      <p:pic>
        <p:nvPicPr>
          <p:cNvPr id="146" name="Google Shape;146;p36"/>
          <p:cNvPicPr preferRelativeResize="0"/>
          <p:nvPr/>
        </p:nvPicPr>
        <p:blipFill>
          <a:blip r:embed="rId4">
            <a:alphaModFix/>
          </a:blip>
          <a:stretch>
            <a:fillRect/>
          </a:stretch>
        </p:blipFill>
        <p:spPr>
          <a:xfrm>
            <a:off x="2350747" y="1397275"/>
            <a:ext cx="1575406" cy="2299863"/>
          </a:xfrm>
          <a:prstGeom prst="rect">
            <a:avLst/>
          </a:prstGeom>
          <a:noFill/>
          <a:ln>
            <a:noFill/>
          </a:ln>
        </p:spPr>
      </p:pic>
      <p:pic>
        <p:nvPicPr>
          <p:cNvPr id="147" name="Google Shape;147;p36"/>
          <p:cNvPicPr preferRelativeResize="0"/>
          <p:nvPr/>
        </p:nvPicPr>
        <p:blipFill>
          <a:blip r:embed="rId5">
            <a:alphaModFix/>
          </a:blip>
          <a:stretch>
            <a:fillRect/>
          </a:stretch>
        </p:blipFill>
        <p:spPr>
          <a:xfrm>
            <a:off x="5169274" y="1542687"/>
            <a:ext cx="1879271" cy="20090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54"/>
          <p:cNvSpPr txBox="1">
            <a:spLocks noGrp="1"/>
          </p:cNvSpPr>
          <p:nvPr>
            <p:ph type="title"/>
          </p:nvPr>
        </p:nvSpPr>
        <p:spPr>
          <a:xfrm>
            <a:off x="311681" y="149834"/>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0000"/>
                </a:solidFill>
              </a:rPr>
              <a:t>Campaign Example	</a:t>
            </a:r>
            <a:endParaRPr sz="4800" b="1">
              <a:solidFill>
                <a:srgbClr val="FF0000"/>
              </a:solidFill>
            </a:endParaRPr>
          </a:p>
        </p:txBody>
      </p:sp>
      <p:pic>
        <p:nvPicPr>
          <p:cNvPr id="261" name="Google Shape;261;p54"/>
          <p:cNvPicPr preferRelativeResize="0"/>
          <p:nvPr/>
        </p:nvPicPr>
        <p:blipFill>
          <a:blip r:embed="rId3">
            <a:alphaModFix/>
          </a:blip>
          <a:stretch>
            <a:fillRect/>
          </a:stretch>
        </p:blipFill>
        <p:spPr>
          <a:xfrm>
            <a:off x="-796594" y="1188497"/>
            <a:ext cx="10476896" cy="3955002"/>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55"/>
          <p:cNvSpPr txBox="1">
            <a:spLocks noGrp="1"/>
          </p:cNvSpPr>
          <p:nvPr>
            <p:ph type="title"/>
          </p:nvPr>
        </p:nvSpPr>
        <p:spPr>
          <a:xfrm>
            <a:off x="423516" y="83497"/>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0000"/>
                </a:solidFill>
              </a:rPr>
              <a:t>Agency Impact</a:t>
            </a:r>
            <a:endParaRPr sz="4800" b="1">
              <a:solidFill>
                <a:srgbClr val="FF0000"/>
              </a:solidFill>
            </a:endParaRPr>
          </a:p>
        </p:txBody>
      </p:sp>
      <p:sp>
        <p:nvSpPr>
          <p:cNvPr id="267" name="Google Shape;267;p55"/>
          <p:cNvSpPr txBox="1">
            <a:spLocks noGrp="1"/>
          </p:cNvSpPr>
          <p:nvPr>
            <p:ph type="body" idx="1"/>
          </p:nvPr>
        </p:nvSpPr>
        <p:spPr>
          <a:xfrm>
            <a:off x="295400" y="1694264"/>
            <a:ext cx="3906600" cy="2534700"/>
          </a:xfrm>
          <a:prstGeom prst="rect">
            <a:avLst/>
          </a:prstGeom>
        </p:spPr>
        <p:txBody>
          <a:bodyPr spcFirstLastPara="1" wrap="square" lIns="91425" tIns="91425" rIns="91425" bIns="91425" anchor="t" anchorCtr="0">
            <a:noAutofit/>
          </a:bodyPr>
          <a:lstStyle/>
          <a:p>
            <a:pPr marL="177800" lvl="0" indent="-234950" algn="l" rtl="0">
              <a:spcBef>
                <a:spcPts val="0"/>
              </a:spcBef>
              <a:spcAft>
                <a:spcPts val="0"/>
              </a:spcAft>
              <a:buClr>
                <a:srgbClr val="000000"/>
              </a:buClr>
              <a:buSzPts val="2300"/>
              <a:buChar char="●"/>
            </a:pPr>
            <a:r>
              <a:rPr lang="en" sz="2300">
                <a:solidFill>
                  <a:srgbClr val="000000"/>
                </a:solidFill>
              </a:rPr>
              <a:t>Brings visibility to agencies</a:t>
            </a:r>
            <a:endParaRPr sz="2300">
              <a:solidFill>
                <a:srgbClr val="000000"/>
              </a:solidFill>
            </a:endParaRPr>
          </a:p>
          <a:p>
            <a:pPr marL="177800" lvl="0" indent="0" algn="l" rtl="0">
              <a:spcBef>
                <a:spcPts val="0"/>
              </a:spcBef>
              <a:spcAft>
                <a:spcPts val="0"/>
              </a:spcAft>
              <a:buNone/>
            </a:pPr>
            <a:endParaRPr sz="2300">
              <a:solidFill>
                <a:srgbClr val="000000"/>
              </a:solidFill>
            </a:endParaRPr>
          </a:p>
          <a:p>
            <a:pPr marL="177800" lvl="0" indent="-234950" algn="l" rtl="0">
              <a:spcBef>
                <a:spcPts val="0"/>
              </a:spcBef>
              <a:spcAft>
                <a:spcPts val="0"/>
              </a:spcAft>
              <a:buClr>
                <a:srgbClr val="000000"/>
              </a:buClr>
              <a:buSzPts val="2300"/>
              <a:buChar char="●"/>
            </a:pPr>
            <a:r>
              <a:rPr lang="en" sz="2300">
                <a:solidFill>
                  <a:srgbClr val="000000"/>
                </a:solidFill>
              </a:rPr>
              <a:t>Sparks use of technology and marketing efforts</a:t>
            </a:r>
            <a:endParaRPr sz="2300">
              <a:solidFill>
                <a:srgbClr val="000000"/>
              </a:solidFill>
            </a:endParaRPr>
          </a:p>
          <a:p>
            <a:pPr marL="177800" lvl="0" indent="0" algn="l" rtl="0">
              <a:spcBef>
                <a:spcPts val="0"/>
              </a:spcBef>
              <a:spcAft>
                <a:spcPts val="0"/>
              </a:spcAft>
              <a:buNone/>
            </a:pPr>
            <a:endParaRPr sz="2300">
              <a:solidFill>
                <a:srgbClr val="000000"/>
              </a:solidFill>
            </a:endParaRPr>
          </a:p>
          <a:p>
            <a:pPr marL="177800" lvl="0" indent="-234950" algn="l" rtl="0">
              <a:spcBef>
                <a:spcPts val="0"/>
              </a:spcBef>
              <a:spcAft>
                <a:spcPts val="0"/>
              </a:spcAft>
              <a:buClr>
                <a:srgbClr val="000000"/>
              </a:buClr>
              <a:buSzPts val="2300"/>
              <a:buChar char="●"/>
            </a:pPr>
            <a:r>
              <a:rPr lang="en" sz="2300">
                <a:solidFill>
                  <a:srgbClr val="000000"/>
                </a:solidFill>
              </a:rPr>
              <a:t>Fills gaps in resources</a:t>
            </a:r>
            <a:endParaRPr sz="2300">
              <a:solidFill>
                <a:srgbClr val="000000"/>
              </a:solidFill>
            </a:endParaRPr>
          </a:p>
          <a:p>
            <a:pPr marL="0" lvl="0" indent="0" algn="l" rtl="0">
              <a:spcBef>
                <a:spcPts val="1600"/>
              </a:spcBef>
              <a:spcAft>
                <a:spcPts val="1600"/>
              </a:spcAft>
              <a:buNone/>
            </a:pPr>
            <a:endParaRPr sz="2300"/>
          </a:p>
        </p:txBody>
      </p:sp>
      <p:pic>
        <p:nvPicPr>
          <p:cNvPr id="268" name="Google Shape;268;p55"/>
          <p:cNvPicPr preferRelativeResize="0"/>
          <p:nvPr/>
        </p:nvPicPr>
        <p:blipFill>
          <a:blip r:embed="rId3">
            <a:alphaModFix/>
          </a:blip>
          <a:stretch>
            <a:fillRect/>
          </a:stretch>
        </p:blipFill>
        <p:spPr>
          <a:xfrm>
            <a:off x="4784766" y="879862"/>
            <a:ext cx="4047571" cy="4163503"/>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56"/>
          <p:cNvSpPr txBox="1">
            <a:spLocks noGrp="1"/>
          </p:cNvSpPr>
          <p:nvPr>
            <p:ph type="title"/>
          </p:nvPr>
        </p:nvSpPr>
        <p:spPr>
          <a:xfrm>
            <a:off x="241819" y="151503"/>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0000"/>
                </a:solidFill>
              </a:rPr>
              <a:t>Client Impact</a:t>
            </a:r>
            <a:endParaRPr sz="4800" b="1">
              <a:solidFill>
                <a:srgbClr val="FF0000"/>
              </a:solidFill>
            </a:endParaRPr>
          </a:p>
        </p:txBody>
      </p:sp>
      <p:sp>
        <p:nvSpPr>
          <p:cNvPr id="274" name="Google Shape;274;p56"/>
          <p:cNvSpPr txBox="1">
            <a:spLocks noGrp="1"/>
          </p:cNvSpPr>
          <p:nvPr>
            <p:ph type="body" idx="2"/>
          </p:nvPr>
        </p:nvSpPr>
        <p:spPr>
          <a:xfrm>
            <a:off x="5316459" y="1198434"/>
            <a:ext cx="3339300" cy="3756300"/>
          </a:xfrm>
          <a:prstGeom prst="rect">
            <a:avLst/>
          </a:prstGeom>
        </p:spPr>
        <p:txBody>
          <a:bodyPr spcFirstLastPara="1" wrap="square" lIns="91425" tIns="91425" rIns="91425" bIns="91425" anchor="t" anchorCtr="0">
            <a:noAutofit/>
          </a:bodyPr>
          <a:lstStyle/>
          <a:p>
            <a:pPr marL="177800" lvl="0" indent="-234950" algn="l" rtl="0">
              <a:lnSpc>
                <a:spcPct val="100000"/>
              </a:lnSpc>
              <a:spcBef>
                <a:spcPts val="0"/>
              </a:spcBef>
              <a:spcAft>
                <a:spcPts val="0"/>
              </a:spcAft>
              <a:buClr>
                <a:srgbClr val="000000"/>
              </a:buClr>
              <a:buSzPts val="2300"/>
              <a:buChar char="●"/>
            </a:pPr>
            <a:r>
              <a:rPr lang="en" sz="2300">
                <a:solidFill>
                  <a:srgbClr val="000000"/>
                </a:solidFill>
              </a:rPr>
              <a:t>Tool for empowerment and self advocacy </a:t>
            </a:r>
            <a:endParaRPr sz="2300">
              <a:solidFill>
                <a:srgbClr val="000000"/>
              </a:solidFill>
            </a:endParaRPr>
          </a:p>
          <a:p>
            <a:pPr marL="0" lvl="0" indent="0" algn="l" rtl="0">
              <a:lnSpc>
                <a:spcPct val="100000"/>
              </a:lnSpc>
              <a:spcBef>
                <a:spcPts val="0"/>
              </a:spcBef>
              <a:spcAft>
                <a:spcPts val="0"/>
              </a:spcAft>
              <a:buNone/>
            </a:pPr>
            <a:endParaRPr sz="2300">
              <a:solidFill>
                <a:srgbClr val="000000"/>
              </a:solidFill>
            </a:endParaRPr>
          </a:p>
          <a:p>
            <a:pPr marL="177800" lvl="0" indent="-234950" algn="l" rtl="0">
              <a:lnSpc>
                <a:spcPct val="100000"/>
              </a:lnSpc>
              <a:spcBef>
                <a:spcPts val="0"/>
              </a:spcBef>
              <a:spcAft>
                <a:spcPts val="0"/>
              </a:spcAft>
              <a:buClr>
                <a:srgbClr val="000000"/>
              </a:buClr>
              <a:buSzPts val="2300"/>
              <a:buChar char="●"/>
            </a:pPr>
            <a:r>
              <a:rPr lang="en" sz="2300">
                <a:solidFill>
                  <a:srgbClr val="000000"/>
                </a:solidFill>
              </a:rPr>
              <a:t>Allow clients to build a network </a:t>
            </a:r>
            <a:endParaRPr sz="2300">
              <a:solidFill>
                <a:srgbClr val="000000"/>
              </a:solidFill>
            </a:endParaRPr>
          </a:p>
          <a:p>
            <a:pPr marL="0" lvl="0" indent="0" algn="l" rtl="0">
              <a:lnSpc>
                <a:spcPct val="100000"/>
              </a:lnSpc>
              <a:spcBef>
                <a:spcPts val="0"/>
              </a:spcBef>
              <a:spcAft>
                <a:spcPts val="0"/>
              </a:spcAft>
              <a:buNone/>
            </a:pPr>
            <a:endParaRPr sz="2300">
              <a:solidFill>
                <a:srgbClr val="000000"/>
              </a:solidFill>
            </a:endParaRPr>
          </a:p>
          <a:p>
            <a:pPr marL="177800" lvl="0" indent="-234950" algn="l" rtl="0">
              <a:lnSpc>
                <a:spcPct val="100000"/>
              </a:lnSpc>
              <a:spcBef>
                <a:spcPts val="0"/>
              </a:spcBef>
              <a:spcAft>
                <a:spcPts val="0"/>
              </a:spcAft>
              <a:buClr>
                <a:srgbClr val="000000"/>
              </a:buClr>
              <a:buSzPts val="2300"/>
              <a:buChar char="●"/>
            </a:pPr>
            <a:r>
              <a:rPr lang="en" sz="2300">
                <a:solidFill>
                  <a:srgbClr val="000000"/>
                </a:solidFill>
              </a:rPr>
              <a:t>Can also be used as an incentive or be reserved for certain programs</a:t>
            </a:r>
            <a:endParaRPr sz="2300">
              <a:solidFill>
                <a:srgbClr val="000000"/>
              </a:solidFill>
            </a:endParaRPr>
          </a:p>
          <a:p>
            <a:pPr marL="0" lvl="0" indent="0" algn="l" rtl="0">
              <a:lnSpc>
                <a:spcPct val="100000"/>
              </a:lnSpc>
              <a:spcBef>
                <a:spcPts val="0"/>
              </a:spcBef>
              <a:spcAft>
                <a:spcPts val="0"/>
              </a:spcAft>
              <a:buNone/>
            </a:pPr>
            <a:endParaRPr sz="2300">
              <a:solidFill>
                <a:srgbClr val="000000"/>
              </a:solidFill>
            </a:endParaRPr>
          </a:p>
          <a:p>
            <a:pPr marL="0" lvl="0" indent="0" algn="l" rtl="0">
              <a:lnSpc>
                <a:spcPct val="100000"/>
              </a:lnSpc>
              <a:spcBef>
                <a:spcPts val="0"/>
              </a:spcBef>
              <a:spcAft>
                <a:spcPts val="0"/>
              </a:spcAft>
              <a:buNone/>
            </a:pPr>
            <a:endParaRPr sz="2300">
              <a:solidFill>
                <a:srgbClr val="000000"/>
              </a:solidFill>
            </a:endParaRPr>
          </a:p>
          <a:p>
            <a:pPr marL="0" lvl="0" indent="0" algn="l" rtl="0">
              <a:spcBef>
                <a:spcPts val="1600"/>
              </a:spcBef>
              <a:spcAft>
                <a:spcPts val="1600"/>
              </a:spcAft>
              <a:buNone/>
            </a:pPr>
            <a:endParaRPr sz="2300">
              <a:solidFill>
                <a:srgbClr val="000000"/>
              </a:solidFill>
            </a:endParaRPr>
          </a:p>
        </p:txBody>
      </p:sp>
      <p:pic>
        <p:nvPicPr>
          <p:cNvPr id="275" name="Google Shape;275;p56" descr="IMG_2009.jpg"/>
          <p:cNvPicPr preferRelativeResize="0"/>
          <p:nvPr/>
        </p:nvPicPr>
        <p:blipFill>
          <a:blip r:embed="rId3">
            <a:alphaModFix/>
          </a:blip>
          <a:stretch>
            <a:fillRect/>
          </a:stretch>
        </p:blipFill>
        <p:spPr>
          <a:xfrm>
            <a:off x="241831" y="1198435"/>
            <a:ext cx="4746276" cy="3559707"/>
          </a:xfrm>
          <a:prstGeom prst="rect">
            <a:avLst/>
          </a:prstGeom>
          <a:noFill/>
          <a:ln>
            <a:no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57"/>
          <p:cNvSpPr txBox="1">
            <a:spLocks noGrp="1"/>
          </p:cNvSpPr>
          <p:nvPr>
            <p:ph type="title"/>
          </p:nvPr>
        </p:nvSpPr>
        <p:spPr>
          <a:xfrm>
            <a:off x="346050" y="179456"/>
            <a:ext cx="8451900" cy="77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0000"/>
                </a:solidFill>
              </a:rPr>
              <a:t>Donor Impact</a:t>
            </a:r>
            <a:endParaRPr sz="4800" b="1">
              <a:solidFill>
                <a:srgbClr val="FF0000"/>
              </a:solidFill>
            </a:endParaRPr>
          </a:p>
        </p:txBody>
      </p:sp>
      <p:sp>
        <p:nvSpPr>
          <p:cNvPr id="281" name="Google Shape;281;p57"/>
          <p:cNvSpPr txBox="1">
            <a:spLocks noGrp="1"/>
          </p:cNvSpPr>
          <p:nvPr>
            <p:ph type="body" idx="2"/>
          </p:nvPr>
        </p:nvSpPr>
        <p:spPr>
          <a:xfrm>
            <a:off x="454300" y="1202200"/>
            <a:ext cx="3999900" cy="3416400"/>
          </a:xfrm>
          <a:prstGeom prst="rect">
            <a:avLst/>
          </a:prstGeom>
        </p:spPr>
        <p:txBody>
          <a:bodyPr spcFirstLastPara="1" wrap="square" lIns="91425" tIns="91425" rIns="91425" bIns="91425" anchor="t" anchorCtr="0">
            <a:noAutofit/>
          </a:bodyPr>
          <a:lstStyle/>
          <a:p>
            <a:pPr marL="177800" lvl="0" indent="-234950" algn="l" rtl="0">
              <a:spcBef>
                <a:spcPts val="0"/>
              </a:spcBef>
              <a:spcAft>
                <a:spcPts val="0"/>
              </a:spcAft>
              <a:buClr>
                <a:srgbClr val="000000"/>
              </a:buClr>
              <a:buSzPts val="2300"/>
              <a:buChar char="●"/>
            </a:pPr>
            <a:r>
              <a:rPr lang="en" sz="2300">
                <a:solidFill>
                  <a:srgbClr val="000000"/>
                </a:solidFill>
              </a:rPr>
              <a:t>New set of donors exposed to your mission </a:t>
            </a:r>
            <a:endParaRPr sz="2300">
              <a:solidFill>
                <a:srgbClr val="000000"/>
              </a:solidFill>
            </a:endParaRPr>
          </a:p>
          <a:p>
            <a:pPr marL="177800" lvl="0" indent="0" algn="l" rtl="0">
              <a:spcBef>
                <a:spcPts val="0"/>
              </a:spcBef>
              <a:spcAft>
                <a:spcPts val="0"/>
              </a:spcAft>
              <a:buNone/>
            </a:pPr>
            <a:endParaRPr sz="2300">
              <a:solidFill>
                <a:srgbClr val="000000"/>
              </a:solidFill>
            </a:endParaRPr>
          </a:p>
          <a:p>
            <a:pPr marL="177800" lvl="0" indent="-234950" algn="l" rtl="0">
              <a:spcBef>
                <a:spcPts val="0"/>
              </a:spcBef>
              <a:spcAft>
                <a:spcPts val="0"/>
              </a:spcAft>
              <a:buClr>
                <a:srgbClr val="000000"/>
              </a:buClr>
              <a:buSzPts val="2300"/>
              <a:buChar char="●"/>
            </a:pPr>
            <a:r>
              <a:rPr lang="en" sz="2300">
                <a:solidFill>
                  <a:srgbClr val="000000"/>
                </a:solidFill>
              </a:rPr>
              <a:t>New way to connect existing donors to mission</a:t>
            </a:r>
            <a:endParaRPr sz="2300">
              <a:solidFill>
                <a:srgbClr val="000000"/>
              </a:solidFill>
            </a:endParaRPr>
          </a:p>
          <a:p>
            <a:pPr marL="177800" lvl="0" indent="0" algn="l" rtl="0">
              <a:spcBef>
                <a:spcPts val="0"/>
              </a:spcBef>
              <a:spcAft>
                <a:spcPts val="0"/>
              </a:spcAft>
              <a:buNone/>
            </a:pPr>
            <a:endParaRPr sz="2300">
              <a:solidFill>
                <a:srgbClr val="000000"/>
              </a:solidFill>
            </a:endParaRPr>
          </a:p>
          <a:p>
            <a:pPr marL="177800" lvl="0" indent="-234950" algn="l" rtl="0">
              <a:spcBef>
                <a:spcPts val="0"/>
              </a:spcBef>
              <a:spcAft>
                <a:spcPts val="0"/>
              </a:spcAft>
              <a:buClr>
                <a:srgbClr val="000000"/>
              </a:buClr>
              <a:buSzPts val="2300"/>
              <a:buChar char="●"/>
            </a:pPr>
            <a:r>
              <a:rPr lang="en" sz="2300">
                <a:solidFill>
                  <a:srgbClr val="000000"/>
                </a:solidFill>
              </a:rPr>
              <a:t>Educating community on real causes and effects of homelessness</a:t>
            </a:r>
            <a:endParaRPr sz="2300">
              <a:solidFill>
                <a:srgbClr val="000000"/>
              </a:solidFill>
            </a:endParaRPr>
          </a:p>
        </p:txBody>
      </p:sp>
      <p:pic>
        <p:nvPicPr>
          <p:cNvPr id="282" name="Google Shape;282;p57"/>
          <p:cNvPicPr preferRelativeResize="0"/>
          <p:nvPr/>
        </p:nvPicPr>
        <p:blipFill rotWithShape="1">
          <a:blip r:embed="rId3">
            <a:alphaModFix/>
          </a:blip>
          <a:srcRect t="2008" r="2210"/>
          <a:stretch/>
        </p:blipFill>
        <p:spPr>
          <a:xfrm>
            <a:off x="5006325" y="1202191"/>
            <a:ext cx="3680628" cy="3724266"/>
          </a:xfrm>
          <a:prstGeom prst="rect">
            <a:avLst/>
          </a:prstGeom>
          <a:noFill/>
          <a:ln>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HandUp Detroit………</a:t>
            </a:r>
            <a:endParaRPr/>
          </a:p>
          <a:p>
            <a:pPr marL="0" lvl="0" indent="0" algn="l" rtl="0">
              <a:spcBef>
                <a:spcPts val="0"/>
              </a:spcBef>
              <a:spcAft>
                <a:spcPts val="0"/>
              </a:spcAft>
              <a:buNone/>
            </a:pPr>
            <a:endParaRPr/>
          </a:p>
        </p:txBody>
      </p:sp>
      <p:sp>
        <p:nvSpPr>
          <p:cNvPr id="288" name="Google Shape;288;p5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89" name="Google Shape;289;p5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0" name="Google Shape;290;p58"/>
          <p:cNvPicPr preferRelativeResize="0"/>
          <p:nvPr/>
        </p:nvPicPr>
        <p:blipFill>
          <a:blip r:embed="rId3">
            <a:alphaModFix/>
          </a:blip>
          <a:stretch>
            <a:fillRect/>
          </a:stretch>
        </p:blipFill>
        <p:spPr>
          <a:xfrm>
            <a:off x="387625" y="-525125"/>
            <a:ext cx="8368744" cy="5668624"/>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5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sp>
        <p:nvSpPr>
          <p:cNvPr id="297" name="Google Shape;297;p5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98" name="Google Shape;298;p59"/>
          <p:cNvPicPr preferRelativeResize="0"/>
          <p:nvPr/>
        </p:nvPicPr>
        <p:blipFill>
          <a:blip r:embed="rId3">
            <a:alphaModFix/>
          </a:blip>
          <a:stretch>
            <a:fillRect/>
          </a:stretch>
        </p:blipFill>
        <p:spPr>
          <a:xfrm>
            <a:off x="377748" y="0"/>
            <a:ext cx="8388505" cy="5143500"/>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60"/>
          <p:cNvSpPr txBox="1">
            <a:spLocks noGrp="1"/>
          </p:cNvSpPr>
          <p:nvPr>
            <p:ph type="title"/>
          </p:nvPr>
        </p:nvSpPr>
        <p:spPr>
          <a:xfrm>
            <a:off x="666750" y="1700250"/>
            <a:ext cx="7810500" cy="1743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latin typeface="Proxima Nova"/>
                <a:ea typeface="Proxima Nova"/>
                <a:cs typeface="Proxima Nova"/>
                <a:sym typeface="Proxima Nova"/>
              </a:rPr>
              <a:t>What Have </a:t>
            </a:r>
            <a:r>
              <a:rPr lang="en" sz="4800" b="1">
                <a:solidFill>
                  <a:srgbClr val="FF0000"/>
                </a:solidFill>
                <a:latin typeface="Proxima Nova"/>
                <a:ea typeface="Proxima Nova"/>
                <a:cs typeface="Proxima Nova"/>
                <a:sym typeface="Proxima Nova"/>
              </a:rPr>
              <a:t>We </a:t>
            </a:r>
            <a:r>
              <a:rPr lang="en" sz="4800" b="1">
                <a:latin typeface="Proxima Nova"/>
                <a:ea typeface="Proxima Nova"/>
                <a:cs typeface="Proxima Nova"/>
                <a:sym typeface="Proxima Nova"/>
              </a:rPr>
              <a:t>Learned After </a:t>
            </a:r>
            <a:r>
              <a:rPr lang="en" sz="4800" b="1">
                <a:solidFill>
                  <a:srgbClr val="FF0000"/>
                </a:solidFill>
                <a:latin typeface="Proxima Nova"/>
                <a:ea typeface="Proxima Nova"/>
                <a:cs typeface="Proxima Nova"/>
                <a:sym typeface="Proxima Nova"/>
              </a:rPr>
              <a:t>One and a Half</a:t>
            </a:r>
            <a:r>
              <a:rPr lang="en" sz="4800" b="1">
                <a:latin typeface="Proxima Nova"/>
                <a:ea typeface="Proxima Nova"/>
                <a:cs typeface="Proxima Nova"/>
                <a:sym typeface="Proxima Nova"/>
              </a:rPr>
              <a:t> Years?</a:t>
            </a:r>
            <a:endParaRPr sz="4800" b="1">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61"/>
          <p:cNvSpPr txBox="1">
            <a:spLocks noGrp="1"/>
          </p:cNvSpPr>
          <p:nvPr>
            <p:ph type="body" idx="2"/>
          </p:nvPr>
        </p:nvSpPr>
        <p:spPr>
          <a:xfrm>
            <a:off x="346050" y="1152475"/>
            <a:ext cx="8486100" cy="36309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Clr>
                <a:schemeClr val="dk1"/>
              </a:buClr>
              <a:buSzPts val="1100"/>
              <a:buFont typeface="Arial"/>
              <a:buNone/>
            </a:pPr>
            <a:r>
              <a:rPr lang="en" sz="2400" b="1">
                <a:solidFill>
                  <a:srgbClr val="000000"/>
                </a:solidFill>
              </a:rPr>
              <a:t>Max Glick</a:t>
            </a:r>
            <a:endParaRPr sz="2400" b="1">
              <a:solidFill>
                <a:srgbClr val="000000"/>
              </a:solidFill>
            </a:endParaRPr>
          </a:p>
          <a:p>
            <a:pPr marL="0" lvl="0" indent="0" algn="ctr" rtl="0">
              <a:lnSpc>
                <a:spcPct val="100000"/>
              </a:lnSpc>
              <a:spcBef>
                <a:spcPts val="0"/>
              </a:spcBef>
              <a:spcAft>
                <a:spcPts val="0"/>
              </a:spcAft>
              <a:buClr>
                <a:schemeClr val="dk1"/>
              </a:buClr>
              <a:buSzPts val="1100"/>
              <a:buFont typeface="Arial"/>
              <a:buNone/>
            </a:pPr>
            <a:r>
              <a:rPr lang="en" sz="2400" b="1">
                <a:solidFill>
                  <a:srgbClr val="000000"/>
                </a:solidFill>
              </a:rPr>
              <a:t>HandUp Director</a:t>
            </a:r>
            <a:endParaRPr sz="2400" b="1">
              <a:solidFill>
                <a:srgbClr val="000000"/>
              </a:solidFill>
            </a:endParaRPr>
          </a:p>
          <a:p>
            <a:pPr marL="0" lvl="0" indent="0" algn="ctr" rtl="0">
              <a:lnSpc>
                <a:spcPct val="100000"/>
              </a:lnSpc>
              <a:spcBef>
                <a:spcPts val="0"/>
              </a:spcBef>
              <a:spcAft>
                <a:spcPts val="0"/>
              </a:spcAft>
              <a:buClr>
                <a:schemeClr val="dk1"/>
              </a:buClr>
              <a:buSzPts val="1100"/>
              <a:buFont typeface="Arial"/>
              <a:buNone/>
            </a:pPr>
            <a:r>
              <a:rPr lang="en" sz="2400">
                <a:solidFill>
                  <a:srgbClr val="000000"/>
                </a:solidFill>
              </a:rPr>
              <a:t>max@handup.org</a:t>
            </a:r>
            <a:endParaRPr sz="2400">
              <a:solidFill>
                <a:srgbClr val="000000"/>
              </a:solidFill>
            </a:endParaRPr>
          </a:p>
          <a:p>
            <a:pPr marL="0" lvl="0" indent="0" algn="ctr" rtl="0">
              <a:lnSpc>
                <a:spcPct val="100000"/>
              </a:lnSpc>
              <a:spcBef>
                <a:spcPts val="0"/>
              </a:spcBef>
              <a:spcAft>
                <a:spcPts val="0"/>
              </a:spcAft>
              <a:buClr>
                <a:schemeClr val="dk1"/>
              </a:buClr>
              <a:buSzPts val="1100"/>
              <a:buFont typeface="Arial"/>
              <a:buNone/>
            </a:pPr>
            <a:endParaRPr sz="2400">
              <a:solidFill>
                <a:srgbClr val="000000"/>
              </a:solidFill>
            </a:endParaRPr>
          </a:p>
          <a:p>
            <a:pPr marL="0" lvl="0" indent="0" algn="ctr" rtl="0">
              <a:lnSpc>
                <a:spcPct val="100000"/>
              </a:lnSpc>
              <a:spcBef>
                <a:spcPts val="0"/>
              </a:spcBef>
              <a:spcAft>
                <a:spcPts val="0"/>
              </a:spcAft>
              <a:buClr>
                <a:schemeClr val="dk1"/>
              </a:buClr>
              <a:buSzPts val="1100"/>
              <a:buFont typeface="Arial"/>
              <a:buNone/>
            </a:pPr>
            <a:r>
              <a:rPr lang="en" sz="2400" b="1">
                <a:solidFill>
                  <a:srgbClr val="000000"/>
                </a:solidFill>
              </a:rPr>
              <a:t>Jenny Poma</a:t>
            </a:r>
            <a:endParaRPr sz="2400" b="1">
              <a:solidFill>
                <a:srgbClr val="000000"/>
              </a:solidFill>
            </a:endParaRPr>
          </a:p>
          <a:p>
            <a:pPr marL="0" lvl="0" indent="0" algn="ctr" rtl="0">
              <a:lnSpc>
                <a:spcPct val="100000"/>
              </a:lnSpc>
              <a:spcBef>
                <a:spcPts val="0"/>
              </a:spcBef>
              <a:spcAft>
                <a:spcPts val="0"/>
              </a:spcAft>
              <a:buClr>
                <a:schemeClr val="dk1"/>
              </a:buClr>
              <a:buSzPts val="1100"/>
              <a:buFont typeface="Arial"/>
              <a:buNone/>
            </a:pPr>
            <a:r>
              <a:rPr lang="en" sz="2400" b="1">
                <a:solidFill>
                  <a:srgbClr val="000000"/>
                </a:solidFill>
              </a:rPr>
              <a:t>SOS, COO</a:t>
            </a:r>
            <a:endParaRPr sz="2400" b="1">
              <a:solidFill>
                <a:srgbClr val="000000"/>
              </a:solidFill>
            </a:endParaRPr>
          </a:p>
          <a:p>
            <a:pPr marL="0" lvl="0" indent="0" algn="ctr" rtl="0">
              <a:lnSpc>
                <a:spcPct val="100000"/>
              </a:lnSpc>
              <a:spcBef>
                <a:spcPts val="0"/>
              </a:spcBef>
              <a:spcAft>
                <a:spcPts val="0"/>
              </a:spcAft>
              <a:buNone/>
            </a:pPr>
            <a:r>
              <a:rPr lang="en" sz="2400">
                <a:solidFill>
                  <a:srgbClr val="000000"/>
                </a:solidFill>
              </a:rPr>
              <a:t>jenny@oaklandshelter.org</a:t>
            </a:r>
            <a:endParaRPr sz="2400" b="1">
              <a:solidFill>
                <a:srgbClr val="000000"/>
              </a:solidFill>
            </a:endParaRPr>
          </a:p>
        </p:txBody>
      </p:sp>
      <p:sp>
        <p:nvSpPr>
          <p:cNvPr id="309" name="Google Shape;309;p61"/>
          <p:cNvSpPr txBox="1">
            <a:spLocks noGrp="1"/>
          </p:cNvSpPr>
          <p:nvPr>
            <p:ph type="title"/>
          </p:nvPr>
        </p:nvSpPr>
        <p:spPr>
          <a:xfrm>
            <a:off x="363150" y="381481"/>
            <a:ext cx="8451900" cy="77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0000"/>
                </a:solidFill>
              </a:rPr>
              <a:t>Thank You!</a:t>
            </a:r>
            <a:endParaRPr sz="4800" b="1">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37"/>
          <p:cNvPicPr preferRelativeResize="0"/>
          <p:nvPr/>
        </p:nvPicPr>
        <p:blipFill rotWithShape="1">
          <a:blip r:embed="rId3">
            <a:alphaModFix/>
          </a:blip>
          <a:srcRect/>
          <a:stretch/>
        </p:blipFill>
        <p:spPr>
          <a:xfrm>
            <a:off x="0" y="1358528"/>
            <a:ext cx="3550200" cy="2568900"/>
          </a:xfrm>
          <a:prstGeom prst="rect">
            <a:avLst/>
          </a:prstGeom>
          <a:noFill/>
          <a:ln>
            <a:noFill/>
          </a:ln>
        </p:spPr>
      </p:pic>
      <p:sp>
        <p:nvSpPr>
          <p:cNvPr id="153" name="Google Shape;153;p37"/>
          <p:cNvSpPr txBox="1">
            <a:spLocks noGrp="1"/>
          </p:cNvSpPr>
          <p:nvPr>
            <p:ph type="body" idx="4294967295"/>
          </p:nvPr>
        </p:nvSpPr>
        <p:spPr>
          <a:xfrm>
            <a:off x="3315925" y="916575"/>
            <a:ext cx="5548200" cy="34527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Font typeface="Helvetica Neue"/>
              <a:buNone/>
            </a:pPr>
            <a:r>
              <a:rPr lang="en" sz="2000">
                <a:solidFill>
                  <a:srgbClr val="000000"/>
                </a:solidFill>
              </a:rPr>
              <a:t>Our mission: </a:t>
            </a:r>
            <a:br>
              <a:rPr lang="en" sz="2000">
                <a:solidFill>
                  <a:srgbClr val="000000"/>
                </a:solidFill>
              </a:rPr>
            </a:br>
            <a:r>
              <a:rPr lang="en" sz="2000" i="1">
                <a:solidFill>
                  <a:srgbClr val="000000"/>
                </a:solidFill>
              </a:rPr>
              <a:t>Building communities that end homelessness</a:t>
            </a:r>
            <a:r>
              <a:rPr lang="en" sz="2000" i="1" u="none" strike="noStrike" cap="none">
                <a:solidFill>
                  <a:srgbClr val="000000"/>
                </a:solidFill>
              </a:rPr>
              <a:t>.</a:t>
            </a:r>
            <a:endParaRPr i="1"/>
          </a:p>
          <a:p>
            <a:pPr marL="0" marR="0" lvl="0" indent="0" algn="ctr" rtl="0">
              <a:lnSpc>
                <a:spcPct val="100000"/>
              </a:lnSpc>
              <a:spcBef>
                <a:spcPts val="2200"/>
              </a:spcBef>
              <a:spcAft>
                <a:spcPts val="0"/>
              </a:spcAft>
              <a:buClr>
                <a:srgbClr val="000000"/>
              </a:buClr>
              <a:buFont typeface="Helvetica Neue"/>
              <a:buNone/>
            </a:pPr>
            <a:r>
              <a:rPr lang="en" sz="2000" i="0" u="none" strike="noStrike" cap="none">
                <a:solidFill>
                  <a:srgbClr val="000000"/>
                </a:solidFill>
                <a:latin typeface="Proxima Nova"/>
                <a:ea typeface="Proxima Nova"/>
                <a:cs typeface="Proxima Nova"/>
                <a:sym typeface="Proxima Nova"/>
              </a:rPr>
              <a:t>With an emphasis on homeless prevention and sustainable housing solutions, SOS implements strategies and programs that provide realistic options for homeless and at-risk individuals and families seeking stabilization and self-sufficiency.</a:t>
            </a:r>
            <a:endParaRPr>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8"/>
          <p:cNvSpPr txBox="1">
            <a:spLocks noGrp="1"/>
          </p:cNvSpPr>
          <p:nvPr>
            <p:ph type="title"/>
          </p:nvPr>
        </p:nvSpPr>
        <p:spPr>
          <a:xfrm>
            <a:off x="311700" y="2553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0B5394"/>
                </a:solidFill>
                <a:latin typeface="Proxima Nova"/>
                <a:ea typeface="Proxima Nova"/>
                <a:cs typeface="Proxima Nova"/>
                <a:sym typeface="Proxima Nova"/>
              </a:rPr>
              <a:t>South Oakland Shelter</a:t>
            </a:r>
            <a:endParaRPr sz="4800" b="1">
              <a:solidFill>
                <a:srgbClr val="0B5394"/>
              </a:solidFill>
              <a:latin typeface="Proxima Nova"/>
              <a:ea typeface="Proxima Nova"/>
              <a:cs typeface="Proxima Nova"/>
              <a:sym typeface="Proxima Nova"/>
            </a:endParaRPr>
          </a:p>
        </p:txBody>
      </p:sp>
      <p:sp>
        <p:nvSpPr>
          <p:cNvPr id="159" name="Google Shape;159;p38"/>
          <p:cNvSpPr txBox="1">
            <a:spLocks noGrp="1"/>
          </p:cNvSpPr>
          <p:nvPr>
            <p:ph type="body" idx="1"/>
          </p:nvPr>
        </p:nvSpPr>
        <p:spPr>
          <a:xfrm>
            <a:off x="311700" y="1453725"/>
            <a:ext cx="8520600" cy="3081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000000"/>
                </a:solidFill>
                <a:latin typeface="Proxima Nova"/>
                <a:ea typeface="Proxima Nova"/>
                <a:cs typeface="Proxima Nova"/>
                <a:sym typeface="Proxima Nova"/>
              </a:rPr>
              <a:t>Rotating 30 bed emergency shelter located in Metro-Detroit</a:t>
            </a:r>
            <a:endParaRPr sz="2400">
              <a:solidFill>
                <a:srgbClr val="000000"/>
              </a:solidFill>
              <a:latin typeface="Proxima Nova"/>
              <a:ea typeface="Proxima Nova"/>
              <a:cs typeface="Proxima Nova"/>
              <a:sym typeface="Proxima Nova"/>
            </a:endParaRPr>
          </a:p>
          <a:p>
            <a:pPr marL="0" lvl="0" indent="0" algn="ctr" rtl="0">
              <a:spcBef>
                <a:spcPts val="1600"/>
              </a:spcBef>
              <a:spcAft>
                <a:spcPts val="0"/>
              </a:spcAft>
              <a:buNone/>
            </a:pPr>
            <a:r>
              <a:rPr lang="en" sz="2400">
                <a:solidFill>
                  <a:srgbClr val="000000"/>
                </a:solidFill>
                <a:latin typeface="Proxima Nova"/>
                <a:ea typeface="Proxima Nova"/>
                <a:cs typeface="Proxima Nova"/>
                <a:sym typeface="Proxima Nova"/>
              </a:rPr>
              <a:t>Serves 200+ adults and children annually</a:t>
            </a:r>
            <a:endParaRPr sz="2400">
              <a:solidFill>
                <a:srgbClr val="000000"/>
              </a:solidFill>
              <a:latin typeface="Proxima Nova"/>
              <a:ea typeface="Proxima Nova"/>
              <a:cs typeface="Proxima Nova"/>
              <a:sym typeface="Proxima Nova"/>
            </a:endParaRPr>
          </a:p>
          <a:p>
            <a:pPr marL="0" lvl="0" indent="0" algn="ctr" rtl="0">
              <a:spcBef>
                <a:spcPts val="1600"/>
              </a:spcBef>
              <a:spcAft>
                <a:spcPts val="0"/>
              </a:spcAft>
              <a:buNone/>
            </a:pPr>
            <a:r>
              <a:rPr lang="en" sz="2400">
                <a:solidFill>
                  <a:srgbClr val="000000"/>
                </a:solidFill>
                <a:latin typeface="Proxima Nova"/>
                <a:ea typeface="Proxima Nova"/>
                <a:cs typeface="Proxima Nova"/>
                <a:sym typeface="Proxima Nova"/>
              </a:rPr>
              <a:t>Engages over 60 host congregations and 8,000 volunteers</a:t>
            </a:r>
            <a:endParaRPr sz="2400">
              <a:solidFill>
                <a:srgbClr val="000000"/>
              </a:solidFill>
              <a:latin typeface="Proxima Nova"/>
              <a:ea typeface="Proxima Nova"/>
              <a:cs typeface="Proxima Nova"/>
              <a:sym typeface="Proxima Nova"/>
            </a:endParaRPr>
          </a:p>
          <a:p>
            <a:pPr marL="0" lvl="0" indent="0" algn="ctr" rtl="0">
              <a:spcBef>
                <a:spcPts val="1600"/>
              </a:spcBef>
              <a:spcAft>
                <a:spcPts val="0"/>
              </a:spcAft>
              <a:buNone/>
            </a:pPr>
            <a:r>
              <a:rPr lang="en" sz="2400">
                <a:solidFill>
                  <a:srgbClr val="000000"/>
                </a:solidFill>
                <a:latin typeface="Proxima Nova"/>
                <a:ea typeface="Proxima Nova"/>
                <a:cs typeface="Proxima Nova"/>
                <a:sym typeface="Proxima Nova"/>
              </a:rPr>
              <a:t>Raised </a:t>
            </a:r>
            <a:r>
              <a:rPr lang="en" sz="2400" b="1">
                <a:solidFill>
                  <a:srgbClr val="FF0000"/>
                </a:solidFill>
                <a:latin typeface="Proxima Nova"/>
                <a:ea typeface="Proxima Nova"/>
                <a:cs typeface="Proxima Nova"/>
                <a:sym typeface="Proxima Nova"/>
              </a:rPr>
              <a:t>$40,000</a:t>
            </a:r>
            <a:r>
              <a:rPr lang="en" sz="2400">
                <a:solidFill>
                  <a:srgbClr val="000000"/>
                </a:solidFill>
                <a:latin typeface="Proxima Nova"/>
                <a:ea typeface="Proxima Nova"/>
                <a:cs typeface="Proxima Nova"/>
                <a:sym typeface="Proxima Nova"/>
              </a:rPr>
              <a:t> in first year of full implementation of HandUp</a:t>
            </a:r>
            <a:endParaRPr sz="2400">
              <a:solidFill>
                <a:srgbClr val="000000"/>
              </a:solidFill>
              <a:latin typeface="Proxima Nova"/>
              <a:ea typeface="Proxima Nova"/>
              <a:cs typeface="Proxima Nova"/>
              <a:sym typeface="Proxima Nova"/>
            </a:endParaRPr>
          </a:p>
          <a:p>
            <a:pPr marL="0" lvl="0" indent="0" algn="ctr" rtl="0">
              <a:spcBef>
                <a:spcPts val="1600"/>
              </a:spcBef>
              <a:spcAft>
                <a:spcPts val="1600"/>
              </a:spcAft>
              <a:buNone/>
            </a:pPr>
            <a:r>
              <a:rPr lang="en" sz="2400">
                <a:solidFill>
                  <a:srgbClr val="000000"/>
                </a:solidFill>
                <a:latin typeface="Proxima Nova"/>
                <a:ea typeface="Proxima Nova"/>
                <a:cs typeface="Proxima Nova"/>
                <a:sym typeface="Proxima Nova"/>
              </a:rPr>
              <a:t>Acquired HandUp in November 2017</a:t>
            </a:r>
            <a:endParaRPr sz="2400">
              <a:solidFill>
                <a:srgbClr val="000000"/>
              </a:solidFill>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9"/>
          <p:cNvSpPr txBox="1">
            <a:spLocks noGrp="1"/>
          </p:cNvSpPr>
          <p:nvPr>
            <p:ph type="title"/>
          </p:nvPr>
        </p:nvSpPr>
        <p:spPr>
          <a:xfrm>
            <a:off x="311700" y="255350"/>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a:solidFill>
                  <a:srgbClr val="FF0000"/>
                </a:solidFill>
                <a:latin typeface="Proxima Nova"/>
                <a:ea typeface="Proxima Nova"/>
                <a:cs typeface="Proxima Nova"/>
                <a:sym typeface="Proxima Nova"/>
              </a:rPr>
              <a:t>Today’s Agenda</a:t>
            </a:r>
            <a:endParaRPr sz="4800" b="1">
              <a:solidFill>
                <a:srgbClr val="FF0000"/>
              </a:solidFill>
              <a:latin typeface="Proxima Nova"/>
              <a:ea typeface="Proxima Nova"/>
              <a:cs typeface="Proxima Nova"/>
              <a:sym typeface="Proxima Nova"/>
            </a:endParaRPr>
          </a:p>
        </p:txBody>
      </p:sp>
      <p:sp>
        <p:nvSpPr>
          <p:cNvPr id="165" name="Google Shape;165;p39"/>
          <p:cNvSpPr txBox="1">
            <a:spLocks noGrp="1"/>
          </p:cNvSpPr>
          <p:nvPr>
            <p:ph type="body" idx="1"/>
          </p:nvPr>
        </p:nvSpPr>
        <p:spPr>
          <a:xfrm>
            <a:off x="311700" y="1509500"/>
            <a:ext cx="4609200" cy="3081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Font typeface="Proxima Nova"/>
              <a:buAutoNum type="arabicPeriod"/>
            </a:pPr>
            <a:r>
              <a:rPr lang="en" sz="2400">
                <a:solidFill>
                  <a:srgbClr val="000000"/>
                </a:solidFill>
                <a:latin typeface="Proxima Nova"/>
                <a:ea typeface="Proxima Nova"/>
                <a:cs typeface="Proxima Nova"/>
                <a:sym typeface="Proxima Nova"/>
              </a:rPr>
              <a:t>What Is HandUp?</a:t>
            </a:r>
            <a:endParaRPr sz="2400">
              <a:solidFill>
                <a:srgbClr val="000000"/>
              </a:solidFill>
              <a:latin typeface="Proxima Nova"/>
              <a:ea typeface="Proxima Nova"/>
              <a:cs typeface="Proxima Nova"/>
              <a:sym typeface="Proxima Nova"/>
            </a:endParaRPr>
          </a:p>
          <a:p>
            <a:pPr marL="457200" lvl="0" indent="-381000" algn="l" rtl="0">
              <a:spcBef>
                <a:spcPts val="0"/>
              </a:spcBef>
              <a:spcAft>
                <a:spcPts val="0"/>
              </a:spcAft>
              <a:buClr>
                <a:srgbClr val="000000"/>
              </a:buClr>
              <a:buSzPts val="2400"/>
              <a:buFont typeface="Proxima Nova"/>
              <a:buAutoNum type="arabicPeriod"/>
            </a:pPr>
            <a:r>
              <a:rPr lang="en" sz="2400">
                <a:solidFill>
                  <a:srgbClr val="000000"/>
                </a:solidFill>
                <a:latin typeface="Proxima Nova"/>
                <a:ea typeface="Proxima Nova"/>
                <a:cs typeface="Proxima Nova"/>
                <a:sym typeface="Proxima Nova"/>
              </a:rPr>
              <a:t>How It Works</a:t>
            </a:r>
            <a:endParaRPr sz="2400">
              <a:solidFill>
                <a:srgbClr val="000000"/>
              </a:solidFill>
              <a:latin typeface="Proxima Nova"/>
              <a:ea typeface="Proxima Nova"/>
              <a:cs typeface="Proxima Nova"/>
              <a:sym typeface="Proxima Nova"/>
            </a:endParaRPr>
          </a:p>
          <a:p>
            <a:pPr marL="457200" lvl="0" indent="-381000" algn="l" rtl="0">
              <a:spcBef>
                <a:spcPts val="0"/>
              </a:spcBef>
              <a:spcAft>
                <a:spcPts val="0"/>
              </a:spcAft>
              <a:buClr>
                <a:srgbClr val="000000"/>
              </a:buClr>
              <a:buSzPts val="2400"/>
              <a:buFont typeface="Proxima Nova"/>
              <a:buAutoNum type="arabicPeriod"/>
            </a:pPr>
            <a:r>
              <a:rPr lang="en" sz="2400">
                <a:solidFill>
                  <a:srgbClr val="000000"/>
                </a:solidFill>
                <a:latin typeface="Proxima Nova"/>
                <a:ea typeface="Proxima Nova"/>
                <a:cs typeface="Proxima Nova"/>
                <a:sym typeface="Proxima Nova"/>
              </a:rPr>
              <a:t>Creating A Compelling Profile</a:t>
            </a:r>
            <a:endParaRPr sz="2400">
              <a:solidFill>
                <a:srgbClr val="000000"/>
              </a:solidFill>
              <a:latin typeface="Proxima Nova"/>
              <a:ea typeface="Proxima Nova"/>
              <a:cs typeface="Proxima Nova"/>
              <a:sym typeface="Proxima Nova"/>
            </a:endParaRPr>
          </a:p>
          <a:p>
            <a:pPr marL="457200" lvl="0" indent="-381000" algn="l" rtl="0">
              <a:spcBef>
                <a:spcPts val="0"/>
              </a:spcBef>
              <a:spcAft>
                <a:spcPts val="0"/>
              </a:spcAft>
              <a:buClr>
                <a:srgbClr val="000000"/>
              </a:buClr>
              <a:buSzPts val="2400"/>
              <a:buFont typeface="Proxima Nova"/>
              <a:buAutoNum type="arabicPeriod"/>
            </a:pPr>
            <a:r>
              <a:rPr lang="en" sz="2400">
                <a:solidFill>
                  <a:srgbClr val="000000"/>
                </a:solidFill>
                <a:latin typeface="Proxima Nova"/>
                <a:ea typeface="Proxima Nova"/>
                <a:cs typeface="Proxima Nova"/>
                <a:sym typeface="Proxima Nova"/>
              </a:rPr>
              <a:t>Member Examples</a:t>
            </a:r>
            <a:endParaRPr sz="2400">
              <a:solidFill>
                <a:srgbClr val="000000"/>
              </a:solidFill>
              <a:latin typeface="Proxima Nova"/>
              <a:ea typeface="Proxima Nova"/>
              <a:cs typeface="Proxima Nova"/>
              <a:sym typeface="Proxima Nova"/>
            </a:endParaRPr>
          </a:p>
          <a:p>
            <a:pPr marL="457200" lvl="0" indent="-381000" algn="l" rtl="0">
              <a:spcBef>
                <a:spcPts val="0"/>
              </a:spcBef>
              <a:spcAft>
                <a:spcPts val="0"/>
              </a:spcAft>
              <a:buClr>
                <a:srgbClr val="000000"/>
              </a:buClr>
              <a:buSzPts val="2400"/>
              <a:buFont typeface="Proxima Nova"/>
              <a:buAutoNum type="arabicPeriod"/>
            </a:pPr>
            <a:r>
              <a:rPr lang="en" sz="2400">
                <a:solidFill>
                  <a:srgbClr val="000000"/>
                </a:solidFill>
                <a:latin typeface="Proxima Nova"/>
                <a:ea typeface="Proxima Nova"/>
                <a:cs typeface="Proxima Nova"/>
                <a:sym typeface="Proxima Nova"/>
              </a:rPr>
              <a:t>Impact and Results</a:t>
            </a:r>
            <a:endParaRPr sz="2400">
              <a:solidFill>
                <a:srgbClr val="000000"/>
              </a:solidFill>
              <a:latin typeface="Proxima Nova"/>
              <a:ea typeface="Proxima Nova"/>
              <a:cs typeface="Proxima Nova"/>
              <a:sym typeface="Proxima Nova"/>
            </a:endParaRPr>
          </a:p>
          <a:p>
            <a:pPr marL="457200" lvl="0" indent="-381000" algn="l" rtl="0">
              <a:spcBef>
                <a:spcPts val="0"/>
              </a:spcBef>
              <a:spcAft>
                <a:spcPts val="0"/>
              </a:spcAft>
              <a:buClr>
                <a:srgbClr val="000000"/>
              </a:buClr>
              <a:buSzPts val="2400"/>
              <a:buFont typeface="Proxima Nova"/>
              <a:buAutoNum type="arabicPeriod"/>
            </a:pPr>
            <a:r>
              <a:rPr lang="en" sz="2400">
                <a:solidFill>
                  <a:srgbClr val="000000"/>
                </a:solidFill>
                <a:latin typeface="Proxima Nova"/>
                <a:ea typeface="Proxima Nova"/>
                <a:cs typeface="Proxima Nova"/>
                <a:sym typeface="Proxima Nova"/>
              </a:rPr>
              <a:t>HandUp Detroit</a:t>
            </a:r>
            <a:endParaRPr sz="2400">
              <a:solidFill>
                <a:srgbClr val="000000"/>
              </a:solidFill>
              <a:latin typeface="Proxima Nova"/>
              <a:ea typeface="Proxima Nova"/>
              <a:cs typeface="Proxima Nova"/>
              <a:sym typeface="Proxima Nova"/>
            </a:endParaRPr>
          </a:p>
          <a:p>
            <a:pPr marL="457200" lvl="0" indent="-381000" algn="l" rtl="0">
              <a:spcBef>
                <a:spcPts val="0"/>
              </a:spcBef>
              <a:spcAft>
                <a:spcPts val="0"/>
              </a:spcAft>
              <a:buClr>
                <a:srgbClr val="000000"/>
              </a:buClr>
              <a:buSzPts val="2400"/>
              <a:buFont typeface="Proxima Nova"/>
              <a:buAutoNum type="arabicPeriod"/>
            </a:pPr>
            <a:r>
              <a:rPr lang="en" sz="2400">
                <a:solidFill>
                  <a:srgbClr val="000000"/>
                </a:solidFill>
                <a:latin typeface="Proxima Nova"/>
                <a:ea typeface="Proxima Nova"/>
                <a:cs typeface="Proxima Nova"/>
                <a:sym typeface="Proxima Nova"/>
              </a:rPr>
              <a:t>What We Have Learned</a:t>
            </a:r>
            <a:endParaRPr sz="2400">
              <a:solidFill>
                <a:srgbClr val="000000"/>
              </a:solidFill>
              <a:latin typeface="Proxima Nova"/>
              <a:ea typeface="Proxima Nova"/>
              <a:cs typeface="Proxima Nova"/>
              <a:sym typeface="Proxima Nova"/>
            </a:endParaRPr>
          </a:p>
        </p:txBody>
      </p:sp>
      <p:pic>
        <p:nvPicPr>
          <p:cNvPr id="166" name="Google Shape;166;p39"/>
          <p:cNvPicPr preferRelativeResize="0"/>
          <p:nvPr/>
        </p:nvPicPr>
        <p:blipFill>
          <a:blip r:embed="rId3">
            <a:alphaModFix/>
          </a:blip>
          <a:stretch>
            <a:fillRect/>
          </a:stretch>
        </p:blipFill>
        <p:spPr>
          <a:xfrm>
            <a:off x="4920900" y="1758650"/>
            <a:ext cx="3876337" cy="2583594"/>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40"/>
          <p:cNvPicPr preferRelativeResize="0"/>
          <p:nvPr/>
        </p:nvPicPr>
        <p:blipFill rotWithShape="1">
          <a:blip r:embed="rId3">
            <a:alphaModFix/>
          </a:blip>
          <a:srcRect/>
          <a:stretch/>
        </p:blipFill>
        <p:spPr>
          <a:xfrm>
            <a:off x="0" y="-399471"/>
            <a:ext cx="9144000" cy="6206100"/>
          </a:xfrm>
          <a:prstGeom prst="rect">
            <a:avLst/>
          </a:prstGeom>
          <a:noFill/>
          <a:ln>
            <a:noFill/>
          </a:ln>
        </p:spPr>
      </p:pic>
      <p:sp>
        <p:nvSpPr>
          <p:cNvPr id="172" name="Google Shape;172;p40"/>
          <p:cNvSpPr/>
          <p:nvPr/>
        </p:nvSpPr>
        <p:spPr>
          <a:xfrm>
            <a:off x="-94790" y="3517405"/>
            <a:ext cx="9333600" cy="1484100"/>
          </a:xfrm>
          <a:prstGeom prst="rect">
            <a:avLst/>
          </a:prstGeom>
          <a:gradFill>
            <a:gsLst>
              <a:gs pos="0">
                <a:srgbClr val="FBFBFB">
                  <a:alpha val="66666"/>
                </a:srgbClr>
              </a:gs>
              <a:gs pos="100000">
                <a:srgbClr val="FFFFFF">
                  <a:alpha val="66666"/>
                </a:srgbClr>
              </a:gs>
            </a:gsLst>
            <a:lin ang="5400012" scaled="0"/>
          </a:gradFill>
          <a:ln>
            <a:noFill/>
          </a:ln>
          <a:effectLst>
            <a:outerShdw blurRad="50800" dist="25400" dir="5400000" rotWithShape="0">
              <a:srgbClr val="000000">
                <a:alpha val="7450"/>
              </a:srgbClr>
            </a:outerShdw>
          </a:effectLst>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Font typeface="Helvetica Neue"/>
              <a:buNone/>
            </a:pPr>
            <a:endParaRPr sz="1200" i="0" u="none" strike="noStrike" cap="none">
              <a:solidFill>
                <a:srgbClr val="000000"/>
              </a:solidFill>
              <a:latin typeface="Proxima Nova"/>
              <a:ea typeface="Proxima Nova"/>
              <a:cs typeface="Proxima Nova"/>
              <a:sym typeface="Proxima Nova"/>
            </a:endParaRPr>
          </a:p>
        </p:txBody>
      </p:sp>
      <p:sp>
        <p:nvSpPr>
          <p:cNvPr id="173" name="Google Shape;173;p40"/>
          <p:cNvSpPr/>
          <p:nvPr/>
        </p:nvSpPr>
        <p:spPr>
          <a:xfrm>
            <a:off x="515906" y="3561448"/>
            <a:ext cx="7810500" cy="1209300"/>
          </a:xfrm>
          <a:prstGeom prst="rect">
            <a:avLst/>
          </a:prstGeom>
          <a:noFill/>
          <a:ln>
            <a:noFill/>
          </a:ln>
        </p:spPr>
        <p:txBody>
          <a:bodyPr spcFirstLastPara="1" wrap="square" lIns="19050" tIns="19050" rIns="19050" bIns="19050" anchor="b" anchorCtr="0">
            <a:noAutofit/>
          </a:bodyPr>
          <a:lstStyle/>
          <a:p>
            <a:pPr marL="0" marR="0" lvl="0" indent="0" algn="ctr" rtl="0">
              <a:lnSpc>
                <a:spcPct val="110000"/>
              </a:lnSpc>
              <a:spcBef>
                <a:spcPts val="0"/>
              </a:spcBef>
              <a:spcAft>
                <a:spcPts val="0"/>
              </a:spcAft>
              <a:buClr>
                <a:srgbClr val="414141"/>
              </a:buClr>
              <a:buFont typeface="Helvetica Neue"/>
              <a:buNone/>
            </a:pPr>
            <a:r>
              <a:rPr lang="en" sz="3100" i="0" u="none" strike="noStrike" cap="none">
                <a:solidFill>
                  <a:srgbClr val="414141"/>
                </a:solidFill>
                <a:latin typeface="Proxima Nova"/>
                <a:ea typeface="Proxima Nova"/>
                <a:cs typeface="Proxima Nova"/>
                <a:sym typeface="Proxima Nova"/>
              </a:rPr>
              <a:t>Clients have unique and diverse needs that require flexible programming</a:t>
            </a:r>
            <a:endParaRPr sz="500">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7"/>
        <p:cNvGrpSpPr/>
        <p:nvPr/>
      </p:nvGrpSpPr>
      <p:grpSpPr>
        <a:xfrm>
          <a:off x="0" y="0"/>
          <a:ext cx="0" cy="0"/>
          <a:chOff x="0" y="0"/>
          <a:chExt cx="0" cy="0"/>
        </a:xfrm>
      </p:grpSpPr>
      <p:sp>
        <p:nvSpPr>
          <p:cNvPr id="178" name="Google Shape;178;p41"/>
          <p:cNvSpPr/>
          <p:nvPr/>
        </p:nvSpPr>
        <p:spPr>
          <a:xfrm>
            <a:off x="1538701" y="1966725"/>
            <a:ext cx="6066600" cy="13668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FFFFFF"/>
              </a:buClr>
              <a:buFont typeface="Helvetica Neue"/>
              <a:buNone/>
            </a:pPr>
            <a:r>
              <a:rPr lang="en" sz="4800" b="1" i="0" u="none" strike="noStrike" cap="none">
                <a:latin typeface="Proxima Nova"/>
                <a:ea typeface="Proxima Nova"/>
                <a:cs typeface="Proxima Nova"/>
                <a:sym typeface="Proxima Nova"/>
              </a:rPr>
              <a:t>Donors want to help, but</a:t>
            </a:r>
            <a:r>
              <a:rPr lang="en" sz="4800" b="1" i="0" u="none" strike="noStrike" cap="none">
                <a:solidFill>
                  <a:srgbClr val="FFFFFF"/>
                </a:solidFill>
                <a:latin typeface="Proxima Nova"/>
                <a:ea typeface="Proxima Nova"/>
                <a:cs typeface="Proxima Nova"/>
                <a:sym typeface="Proxima Nova"/>
              </a:rPr>
              <a:t> </a:t>
            </a:r>
            <a:r>
              <a:rPr lang="en" sz="4800" b="1" i="0" u="none" strike="noStrike" cap="none">
                <a:solidFill>
                  <a:srgbClr val="FF0000"/>
                </a:solidFill>
                <a:latin typeface="Proxima Nova"/>
                <a:ea typeface="Proxima Nova"/>
                <a:cs typeface="Proxima Nova"/>
                <a:sym typeface="Proxima Nova"/>
              </a:rPr>
              <a:t>don’t know how!</a:t>
            </a:r>
            <a:endParaRPr sz="4800" b="1">
              <a:solidFill>
                <a:srgbClr val="FF0000"/>
              </a:solidFill>
              <a:latin typeface="Proxima Nova"/>
              <a:ea typeface="Proxima Nova"/>
              <a:cs typeface="Proxima Nova"/>
              <a:sym typeface="Proxima Nova"/>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42"/>
          <p:cNvSpPr txBox="1">
            <a:spLocks noGrp="1"/>
          </p:cNvSpPr>
          <p:nvPr>
            <p:ph type="title"/>
          </p:nvPr>
        </p:nvSpPr>
        <p:spPr>
          <a:xfrm>
            <a:off x="666750" y="2571738"/>
            <a:ext cx="7810500" cy="1743000"/>
          </a:xfrm>
          <a:prstGeom prst="rect">
            <a:avLst/>
          </a:prstGeom>
          <a:noFill/>
          <a:ln>
            <a:noFill/>
          </a:ln>
        </p:spPr>
        <p:txBody>
          <a:bodyPr spcFirstLastPara="1" wrap="square" lIns="19050" tIns="19050" rIns="19050" bIns="19050" anchor="ctr" anchorCtr="0">
            <a:noAutofit/>
          </a:bodyPr>
          <a:lstStyle/>
          <a:p>
            <a:pPr marL="0" marR="0" lvl="0" indent="0" algn="ctr" rtl="0">
              <a:lnSpc>
                <a:spcPct val="100000"/>
              </a:lnSpc>
              <a:spcBef>
                <a:spcPts val="0"/>
              </a:spcBef>
              <a:spcAft>
                <a:spcPts val="0"/>
              </a:spcAft>
              <a:buClr>
                <a:srgbClr val="000000"/>
              </a:buClr>
              <a:buFont typeface="Helvetica Neue"/>
              <a:buNone/>
            </a:pPr>
            <a:r>
              <a:rPr lang="en" sz="3700">
                <a:latin typeface="Proxima Nova"/>
                <a:ea typeface="Proxima Nova"/>
                <a:cs typeface="Proxima Nova"/>
                <a:sym typeface="Proxima Nova"/>
              </a:rPr>
              <a:t>c</a:t>
            </a:r>
            <a:r>
              <a:rPr lang="en" sz="3700" i="0" u="none" strike="noStrike" cap="none">
                <a:solidFill>
                  <a:srgbClr val="000000"/>
                </a:solidFill>
                <a:latin typeface="Proxima Nova"/>
                <a:ea typeface="Proxima Nova"/>
                <a:cs typeface="Proxima Nova"/>
                <a:sym typeface="Proxima Nova"/>
              </a:rPr>
              <a:t>onnects </a:t>
            </a:r>
            <a:r>
              <a:rPr lang="en" sz="3700">
                <a:latin typeface="Proxima Nova"/>
                <a:ea typeface="Proxima Nova"/>
                <a:cs typeface="Proxima Nova"/>
                <a:sym typeface="Proxima Nova"/>
              </a:rPr>
              <a:t>donors directly to the people who need their help.</a:t>
            </a:r>
            <a:endParaRPr>
              <a:latin typeface="Proxima Nova"/>
              <a:ea typeface="Proxima Nova"/>
              <a:cs typeface="Proxima Nova"/>
              <a:sym typeface="Proxima Nova"/>
            </a:endParaRPr>
          </a:p>
        </p:txBody>
      </p:sp>
      <p:pic>
        <p:nvPicPr>
          <p:cNvPr id="184" name="Google Shape;184;p42"/>
          <p:cNvPicPr preferRelativeResize="0"/>
          <p:nvPr/>
        </p:nvPicPr>
        <p:blipFill>
          <a:blip r:embed="rId3">
            <a:alphaModFix/>
          </a:blip>
          <a:stretch>
            <a:fillRect/>
          </a:stretch>
        </p:blipFill>
        <p:spPr>
          <a:xfrm>
            <a:off x="2369222" y="1522000"/>
            <a:ext cx="4405550" cy="104975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43"/>
          <p:cNvPicPr preferRelativeResize="0"/>
          <p:nvPr/>
        </p:nvPicPr>
        <p:blipFill rotWithShape="1">
          <a:blip r:embed="rId3">
            <a:alphaModFix/>
          </a:blip>
          <a:srcRect/>
          <a:stretch/>
        </p:blipFill>
        <p:spPr>
          <a:xfrm>
            <a:off x="-332814" y="-2"/>
            <a:ext cx="9809700" cy="4847100"/>
          </a:xfrm>
          <a:prstGeom prst="rect">
            <a:avLst/>
          </a:prstGeom>
          <a:noFill/>
          <a:ln>
            <a:noFill/>
          </a:ln>
        </p:spPr>
      </p:pic>
      <p:pic>
        <p:nvPicPr>
          <p:cNvPr id="190" name="Google Shape;190;p43"/>
          <p:cNvPicPr preferRelativeResize="0"/>
          <p:nvPr/>
        </p:nvPicPr>
        <p:blipFill rotWithShape="1">
          <a:blip r:embed="rId4">
            <a:alphaModFix/>
          </a:blip>
          <a:srcRect b="29098"/>
          <a:stretch/>
        </p:blipFill>
        <p:spPr>
          <a:xfrm>
            <a:off x="101700" y="180638"/>
            <a:ext cx="1642369" cy="400875"/>
          </a:xfrm>
          <a:prstGeom prst="rect">
            <a:avLst/>
          </a:prstGeom>
          <a:noFill/>
          <a:ln>
            <a:noFill/>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2568</Words>
  <Application>Microsoft Office PowerPoint</Application>
  <PresentationFormat>On-screen Show (16:9)</PresentationFormat>
  <Paragraphs>154</Paragraphs>
  <Slides>27</Slides>
  <Notes>27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Proxima Nova</vt:lpstr>
      <vt:lpstr>Helvetica Neue</vt:lpstr>
      <vt:lpstr>Merriweather Sans</vt:lpstr>
      <vt:lpstr>Simple Light</vt:lpstr>
      <vt:lpstr>Simple Light</vt:lpstr>
      <vt:lpstr>Slide 1</vt:lpstr>
      <vt:lpstr>Who Are We?</vt:lpstr>
      <vt:lpstr>Slide 3</vt:lpstr>
      <vt:lpstr>South Oakland Shelter</vt:lpstr>
      <vt:lpstr>Today’s Agenda</vt:lpstr>
      <vt:lpstr>Slide 6</vt:lpstr>
      <vt:lpstr>Slide 7</vt:lpstr>
      <vt:lpstr>connects donors directly to the people who need their help.</vt:lpstr>
      <vt:lpstr>Slide 9</vt:lpstr>
      <vt:lpstr>Slide 10</vt:lpstr>
      <vt:lpstr>Two Core Products:</vt:lpstr>
      <vt:lpstr>How Do Member Profiles Work?</vt:lpstr>
      <vt:lpstr>Slide 13</vt:lpstr>
      <vt:lpstr>Slide 14</vt:lpstr>
      <vt:lpstr>Creating a Member Profile</vt:lpstr>
      <vt:lpstr>Member Worksheet Prompts</vt:lpstr>
      <vt:lpstr>Member Worksheet Prompts</vt:lpstr>
      <vt:lpstr>Slide 18</vt:lpstr>
      <vt:lpstr>Slide 19</vt:lpstr>
      <vt:lpstr>Campaign Example </vt:lpstr>
      <vt:lpstr>Agency Impact</vt:lpstr>
      <vt:lpstr>Client Impact</vt:lpstr>
      <vt:lpstr>Donor Impact</vt:lpstr>
      <vt:lpstr>HandUp Detroit……… </vt:lpstr>
      <vt:lpstr>Slide 25</vt:lpstr>
      <vt:lpstr>What Have We Learned After One and a Half Years?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cp:revision>
  <dcterms:modified xsi:type="dcterms:W3CDTF">2019-04-22T21:01:58Z</dcterms:modified>
</cp:coreProperties>
</file>