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lihc.org/sites/default/files/Warren-HEOM-Bill.pdf"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cbpp.org/research/federal-tax/working-families-tax-relief-act-would-help-46-million-households-cut-poverty" TargetMode="External"/><Relationship Id="rId5" Type="http://schemas.openxmlformats.org/officeDocument/2006/relationships/hyperlink" Target="https://financialservices.house.gov/uploadedfiles/03.26.2019_-_ending_homelessness_act_2019_section-by-section.pdf" TargetMode="External"/><Relationship Id="rId4" Type="http://schemas.openxmlformats.org/officeDocument/2006/relationships/hyperlink" Target="https://www.congress.gov/bill/116th-congress/house-bill/1122"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7d4f6dc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7d4f6dc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1f602fe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1f602fe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79cd4fa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79cd4fa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r>
              <a:rPr lang="en" sz="3000">
                <a:solidFill>
                  <a:schemeClr val="dk1"/>
                </a:solidFill>
              </a:rPr>
              <a:t>•</a:t>
            </a:r>
            <a:r>
              <a:rPr lang="en" sz="1400">
                <a:solidFill>
                  <a:schemeClr val="dk1"/>
                </a:solidFill>
                <a:latin typeface="Calibri"/>
                <a:ea typeface="Calibri"/>
                <a:cs typeface="Calibri"/>
                <a:sym typeface="Calibri"/>
              </a:rPr>
              <a:t>47 States have a Housing Trust Fund</a:t>
            </a:r>
            <a:endParaRPr sz="14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 sz="1400">
                <a:solidFill>
                  <a:schemeClr val="dk1"/>
                </a:solidFill>
              </a:rPr>
              <a:t>–</a:t>
            </a:r>
            <a:r>
              <a:rPr lang="en" sz="1400">
                <a:solidFill>
                  <a:schemeClr val="dk1"/>
                </a:solidFill>
                <a:latin typeface="Calibri"/>
                <a:ea typeface="Calibri"/>
                <a:cs typeface="Calibri"/>
                <a:sym typeface="Calibri"/>
              </a:rPr>
              <a:t>30 have permanent source of funding</a:t>
            </a:r>
            <a:endParaRPr sz="14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 sz="1400">
                <a:solidFill>
                  <a:schemeClr val="dk1"/>
                </a:solidFill>
              </a:rPr>
              <a:t>–</a:t>
            </a:r>
            <a:r>
              <a:rPr lang="en" sz="1400">
                <a:solidFill>
                  <a:schemeClr val="dk1"/>
                </a:solidFill>
                <a:latin typeface="Calibri"/>
                <a:ea typeface="Calibri"/>
                <a:cs typeface="Calibri"/>
                <a:sym typeface="Calibri"/>
              </a:rPr>
              <a:t>24 use some type of document filing fee to supplement the fund</a:t>
            </a:r>
            <a:endParaRPr sz="1400">
              <a:solidFill>
                <a:schemeClr val="dk1"/>
              </a:solidFill>
              <a:latin typeface="Calibri"/>
              <a:ea typeface="Calibri"/>
              <a:cs typeface="Calibri"/>
              <a:sym typeface="Calibri"/>
            </a:endParaRPr>
          </a:p>
          <a:p>
            <a:pPr marL="0" lvl="0" indent="0" algn="l" rtl="0">
              <a:lnSpc>
                <a:spcPct val="115000"/>
              </a:lnSpc>
              <a:spcBef>
                <a:spcPts val="500"/>
              </a:spcBef>
              <a:spcAft>
                <a:spcPts val="0"/>
              </a:spcAft>
              <a:buClr>
                <a:schemeClr val="dk1"/>
              </a:buClr>
              <a:buSzPts val="1100"/>
              <a:buFont typeface="Arial"/>
              <a:buNone/>
            </a:pPr>
            <a:r>
              <a:rPr lang="en" sz="1400">
                <a:solidFill>
                  <a:schemeClr val="dk1"/>
                </a:solidFill>
              </a:rPr>
              <a:t>•</a:t>
            </a:r>
            <a:r>
              <a:rPr lang="en" sz="1400">
                <a:solidFill>
                  <a:schemeClr val="dk1"/>
                </a:solidFill>
                <a:latin typeface="Calibri"/>
                <a:ea typeface="Calibri"/>
                <a:cs typeface="Calibri"/>
                <a:sym typeface="Calibri"/>
              </a:rPr>
              <a:t>Real estate transfer tax or documentary stamp tax</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6a1f59d9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6a1f59d9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r>
              <a:rPr lang="en" sz="1400">
                <a:solidFill>
                  <a:schemeClr val="dk1"/>
                </a:solidFill>
              </a:rPr>
              <a:t>–</a:t>
            </a:r>
            <a:r>
              <a:rPr lang="en" sz="1400">
                <a:solidFill>
                  <a:schemeClr val="dk1"/>
                </a:solidFill>
                <a:latin typeface="Calibri"/>
                <a:ea typeface="Calibri"/>
                <a:cs typeface="Calibri"/>
                <a:sym typeface="Calibri"/>
              </a:rPr>
              <a:t>2012 - $3,700,000 allocated from National Mortgage Settlement</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79cd4fa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79cd4fa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79cd4fa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79cd4fa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a:t>Center for Budget Policy Priorities (CBPP): Prohibiting Discrimination Against Renters Using Housing Vouchers Improves Results (2018)</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79cd4fa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79cd4fa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79cd4fa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79cd4fa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Update ESP and add funding for vital docs image</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6b4ed96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6b4ed96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American Housing and Economic Mobility Act</a:t>
            </a:r>
            <a:r>
              <a:rPr lang="en" sz="2800">
                <a:solidFill>
                  <a:srgbClr val="00407F"/>
                </a:solidFill>
              </a:rPr>
              <a:t> </a:t>
            </a:r>
            <a:r>
              <a:rPr lang="en" u="sng">
                <a:solidFill>
                  <a:schemeClr val="hlink"/>
                </a:solidFill>
                <a:hlinkClick r:id="rId3"/>
              </a:rPr>
              <a:t>https://nlihc.org/sites/default/files/Warren-HEOM-Bill.pdf</a:t>
            </a:r>
            <a:endParaRPr sz="1200">
              <a:solidFill>
                <a:schemeClr val="dk1"/>
              </a:solidFill>
            </a:endParaRPr>
          </a:p>
          <a:p>
            <a:pPr marL="0" lvl="0" indent="0" algn="l" rtl="0">
              <a:spcBef>
                <a:spcPts val="0"/>
              </a:spcBef>
              <a:spcAft>
                <a:spcPts val="0"/>
              </a:spcAft>
              <a:buNone/>
            </a:pPr>
            <a:r>
              <a:rPr lang="en"/>
              <a:t>Housing Choice Voucher Mobility Demonstration Act: </a:t>
            </a:r>
            <a:r>
              <a:rPr lang="en" u="sng">
                <a:solidFill>
                  <a:schemeClr val="hlink"/>
                </a:solidFill>
                <a:hlinkClick r:id="rId4"/>
              </a:rPr>
              <a:t>https://www.congress.gov/bill/116th-congress/house-bill/1122</a:t>
            </a:r>
            <a:endParaRPr sz="1200">
              <a:solidFill>
                <a:schemeClr val="dk1"/>
              </a:solidFill>
            </a:endParaRPr>
          </a:p>
          <a:p>
            <a:pPr marL="0" lvl="0" indent="0" algn="l" rtl="0">
              <a:spcBef>
                <a:spcPts val="0"/>
              </a:spcBef>
              <a:spcAft>
                <a:spcPts val="0"/>
              </a:spcAft>
              <a:buNone/>
            </a:pPr>
            <a:r>
              <a:rPr lang="en" sz="1200">
                <a:solidFill>
                  <a:schemeClr val="dk1"/>
                </a:solidFill>
              </a:rPr>
              <a:t>Ending Homelessness Act: </a:t>
            </a:r>
            <a:r>
              <a:rPr lang="en" u="sng">
                <a:solidFill>
                  <a:schemeClr val="hlink"/>
                </a:solidFill>
                <a:hlinkClick r:id="rId5"/>
              </a:rPr>
              <a:t>https://financialservices.house.gov/uploadedfiles/03.26.2019_-_ending_homelessness_act_2019_section-by-section.pdf</a:t>
            </a:r>
            <a:endParaRPr sz="1200">
              <a:solidFill>
                <a:schemeClr val="dk1"/>
              </a:solidFill>
            </a:endParaRPr>
          </a:p>
          <a:p>
            <a:pPr marL="0" lvl="0" indent="0" algn="l" rtl="0">
              <a:spcBef>
                <a:spcPts val="0"/>
              </a:spcBef>
              <a:spcAft>
                <a:spcPts val="0"/>
              </a:spcAft>
              <a:buNone/>
            </a:pPr>
            <a:r>
              <a:rPr lang="en" sz="1200">
                <a:solidFill>
                  <a:schemeClr val="dk1"/>
                </a:solidFill>
              </a:rPr>
              <a:t>Working families tax relief act: </a:t>
            </a:r>
            <a:r>
              <a:rPr lang="en" u="sng">
                <a:solidFill>
                  <a:schemeClr val="hlink"/>
                </a:solidFill>
                <a:hlinkClick r:id="rId6"/>
              </a:rPr>
              <a:t>https://www.cbpp.org/research/federal-tax/working-families-tax-relief-act-would-help-46-million-households-cut-poverty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Last year’s bills:</a:t>
            </a:r>
            <a:endParaRPr sz="1200">
              <a:solidFill>
                <a:schemeClr val="dk1"/>
              </a:solidFill>
            </a:endParaRPr>
          </a:p>
          <a:p>
            <a:pPr marL="0" lvl="0" indent="0" algn="l" rtl="0">
              <a:spcBef>
                <a:spcPts val="0"/>
              </a:spcBef>
              <a:spcAft>
                <a:spcPts val="0"/>
              </a:spcAft>
              <a:buNone/>
            </a:pPr>
            <a:r>
              <a:rPr lang="en" sz="1200">
                <a:solidFill>
                  <a:schemeClr val="dk1"/>
                </a:solidFill>
              </a:rPr>
              <a:t>Booker</a:t>
            </a:r>
            <a:endParaRPr sz="1200">
              <a:solidFill>
                <a:schemeClr val="dk1"/>
              </a:solidFill>
            </a:endParaRPr>
          </a:p>
          <a:p>
            <a:pPr marL="0" lvl="0" indent="0" algn="l" rtl="0">
              <a:spcBef>
                <a:spcPts val="0"/>
              </a:spcBef>
              <a:spcAft>
                <a:spcPts val="0"/>
              </a:spcAft>
              <a:buNone/>
            </a:pPr>
            <a:r>
              <a:rPr lang="en" sz="1200">
                <a:solidFill>
                  <a:schemeClr val="dk1"/>
                </a:solidFill>
              </a:rPr>
              <a:t>Harris</a:t>
            </a: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0ec2719f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0ec2719f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Update ESP and add funding for vital docs image</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0ec2719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0ec2719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Meets on the 4th Monday of the month from 12-1</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0ec2719f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0ec2719f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0ec2719f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0ec2719f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Expenditure (generally 20%) or substantial part test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0ec2719f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0ec2719f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6a1f59d9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6a1f59d9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2018 Out of Reach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0ec2719f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0ec2719f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2019 The Gap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6a1f59d9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6a1f59d9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6a33832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6a33832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79cd4f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79cd4f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s://www.congress.gov/search?q=%7b%22source%22:%22legislation%22,%22congress%22:%22116%22,%22subject%22:%22Housing+and+Community+Development%22%7d"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00407F"/>
                </a:solidFill>
                <a:latin typeface="Roboto"/>
                <a:ea typeface="Roboto"/>
                <a:cs typeface="Roboto"/>
                <a:sym typeface="Roboto"/>
              </a:rPr>
              <a:t>Michigan Coalition </a:t>
            </a:r>
            <a:endParaRPr b="1">
              <a:solidFill>
                <a:srgbClr val="00407F"/>
              </a:solidFill>
              <a:latin typeface="Roboto"/>
              <a:ea typeface="Roboto"/>
              <a:cs typeface="Roboto"/>
              <a:sym typeface="Roboto"/>
            </a:endParaRPr>
          </a:p>
          <a:p>
            <a:pPr marL="0" lvl="0" indent="0" algn="ctr" rtl="0">
              <a:spcBef>
                <a:spcPts val="0"/>
              </a:spcBef>
              <a:spcAft>
                <a:spcPts val="0"/>
              </a:spcAft>
              <a:buNone/>
            </a:pPr>
            <a:r>
              <a:rPr lang="en" b="1">
                <a:solidFill>
                  <a:srgbClr val="00407F"/>
                </a:solidFill>
                <a:latin typeface="Roboto"/>
                <a:ea typeface="Roboto"/>
                <a:cs typeface="Roboto"/>
                <a:sym typeface="Roboto"/>
              </a:rPr>
              <a:t>Against Homelessness</a:t>
            </a:r>
            <a:endParaRPr b="1">
              <a:solidFill>
                <a:srgbClr val="00407F"/>
              </a:solidFill>
              <a:latin typeface="Roboto"/>
              <a:ea typeface="Roboto"/>
              <a:cs typeface="Roboto"/>
              <a:sym typeface="Roboto"/>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41553"/>
                </a:solidFill>
              </a:rPr>
              <a:t>Empowering Communities</a:t>
            </a:r>
            <a:endParaRPr>
              <a:solidFill>
                <a:srgbClr val="941553"/>
              </a:solidFill>
            </a:endParaRPr>
          </a:p>
          <a:p>
            <a:pPr marL="0" lvl="0" indent="0" algn="ctr" rtl="0">
              <a:spcBef>
                <a:spcPts val="0"/>
              </a:spcBef>
              <a:spcAft>
                <a:spcPts val="0"/>
              </a:spcAft>
              <a:buNone/>
            </a:pPr>
            <a:r>
              <a:rPr lang="en">
                <a:solidFill>
                  <a:srgbClr val="941553"/>
                </a:solidFill>
              </a:rPr>
              <a:t>Ending Homelessness</a:t>
            </a:r>
            <a:endParaRPr>
              <a:solidFill>
                <a:srgbClr val="941553"/>
              </a:solidFill>
            </a:endParaRPr>
          </a:p>
        </p:txBody>
      </p:sp>
      <p:pic>
        <p:nvPicPr>
          <p:cNvPr id="56" name="Google Shape;56;p13" descr="New MCAH Logo_edit smaller.png"/>
          <p:cNvPicPr preferRelativeResize="0"/>
          <p:nvPr/>
        </p:nvPicPr>
        <p:blipFill>
          <a:blip r:embed="rId3">
            <a:alphaModFix/>
          </a:blip>
          <a:stretch>
            <a:fillRect/>
          </a:stretch>
        </p:blipFill>
        <p:spPr>
          <a:xfrm>
            <a:off x="7708050" y="3710466"/>
            <a:ext cx="1435951" cy="1433025"/>
          </a:xfrm>
          <a:prstGeom prst="rect">
            <a:avLst/>
          </a:prstGeom>
          <a:noFill/>
          <a:ln>
            <a:noFill/>
          </a:ln>
        </p:spPr>
      </p:pic>
      <p:sp>
        <p:nvSpPr>
          <p:cNvPr id="57" name="Google Shape;57;p13"/>
          <p:cNvSpPr txBox="1">
            <a:spLocks noGrp="1"/>
          </p:cNvSpPr>
          <p:nvPr>
            <p:ph type="subTitle" idx="1"/>
          </p:nvPr>
        </p:nvSpPr>
        <p:spPr>
          <a:xfrm>
            <a:off x="203300" y="4351600"/>
            <a:ext cx="8340900" cy="8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407F"/>
                </a:solidFill>
              </a:rPr>
              <a:t>BMCC 2019</a:t>
            </a:r>
            <a:endParaRPr sz="1200">
              <a:solidFill>
                <a:srgbClr val="00407F"/>
              </a:solidFill>
            </a:endParaRPr>
          </a:p>
          <a:p>
            <a:pPr marL="0" lvl="0" indent="0" algn="ctr" rtl="0">
              <a:spcBef>
                <a:spcPts val="0"/>
              </a:spcBef>
              <a:spcAft>
                <a:spcPts val="0"/>
              </a:spcAft>
              <a:buNone/>
            </a:pPr>
            <a:endParaRPr sz="1200">
              <a:solidFill>
                <a:srgbClr val="00407F"/>
              </a:solidFill>
            </a:endParaRPr>
          </a:p>
          <a:p>
            <a:pPr marL="0" lvl="0" indent="0" algn="l" rtl="0">
              <a:spcBef>
                <a:spcPts val="0"/>
              </a:spcBef>
              <a:spcAft>
                <a:spcPts val="0"/>
              </a:spcAft>
              <a:buNone/>
            </a:pPr>
            <a:r>
              <a:rPr lang="en" sz="1200">
                <a:solidFill>
                  <a:srgbClr val="00407F"/>
                </a:solidFill>
              </a:rPr>
              <a:t>#EndMIHomelessness</a:t>
            </a:r>
            <a:endParaRPr sz="1200">
              <a:solidFill>
                <a:srgbClr val="00407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457200" lvl="0" indent="-482600" algn="ctr" rtl="0">
              <a:spcBef>
                <a:spcPts val="0"/>
              </a:spcBef>
              <a:spcAft>
                <a:spcPts val="0"/>
              </a:spcAft>
              <a:buClr>
                <a:srgbClr val="00407F"/>
              </a:buClr>
              <a:buSzPts val="4000"/>
              <a:buAutoNum type="arabicPeriod"/>
            </a:pPr>
            <a:r>
              <a:rPr lang="en" sz="5000">
                <a:solidFill>
                  <a:srgbClr val="00407F"/>
                </a:solidFill>
              </a:rPr>
              <a:t>Vital Documents</a:t>
            </a:r>
            <a:endParaRPr sz="4000">
              <a:solidFill>
                <a:srgbClr val="00407F"/>
              </a:solidFill>
            </a:endParaRPr>
          </a:p>
        </p:txBody>
      </p:sp>
      <p:pic>
        <p:nvPicPr>
          <p:cNvPr id="112" name="Google Shape;112;p22"/>
          <p:cNvPicPr preferRelativeResize="0"/>
          <p:nvPr/>
        </p:nvPicPr>
        <p:blipFill>
          <a:blip r:embed="rId3">
            <a:alphaModFix/>
          </a:blip>
          <a:stretch>
            <a:fillRect/>
          </a:stretch>
        </p:blipFill>
        <p:spPr>
          <a:xfrm>
            <a:off x="4177250" y="1628225"/>
            <a:ext cx="4966750" cy="3008775"/>
          </a:xfrm>
          <a:prstGeom prst="rect">
            <a:avLst/>
          </a:prstGeom>
          <a:noFill/>
          <a:ln>
            <a:noFill/>
          </a:ln>
        </p:spPr>
      </p:pic>
      <p:pic>
        <p:nvPicPr>
          <p:cNvPr id="113" name="Google Shape;113;p22"/>
          <p:cNvPicPr preferRelativeResize="0"/>
          <p:nvPr/>
        </p:nvPicPr>
        <p:blipFill>
          <a:blip r:embed="rId4">
            <a:alphaModFix/>
          </a:blip>
          <a:stretch>
            <a:fillRect/>
          </a:stretch>
        </p:blipFill>
        <p:spPr>
          <a:xfrm>
            <a:off x="152400" y="1407675"/>
            <a:ext cx="4024849" cy="34498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2. Increase Access</a:t>
            </a:r>
            <a:endParaRPr sz="5000">
              <a:solidFill>
                <a:srgbClr val="00407F"/>
              </a:solidFill>
            </a:endParaRPr>
          </a:p>
        </p:txBody>
      </p:sp>
      <p:sp>
        <p:nvSpPr>
          <p:cNvPr id="119" name="Google Shape;119;p23"/>
          <p:cNvSpPr txBox="1"/>
          <p:nvPr/>
        </p:nvSpPr>
        <p:spPr>
          <a:xfrm>
            <a:off x="174900" y="1250625"/>
            <a:ext cx="8794200" cy="35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941553"/>
                </a:solidFill>
              </a:rPr>
              <a:t>Background</a:t>
            </a:r>
            <a:r>
              <a:rPr lang="en" sz="2500">
                <a:solidFill>
                  <a:srgbClr val="4CA6FF"/>
                </a:solidFill>
              </a:rPr>
              <a:t> </a:t>
            </a:r>
            <a:endParaRPr sz="2500">
              <a:solidFill>
                <a:srgbClr val="FFFFF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00407F"/>
                </a:solidFill>
              </a:rPr>
              <a:t>The Michigan Housing and Community Development Fund was created in 2004, but has only received funding twice (2008 and 2012). The Fund supports programs for affordable housing and homeless prevention programs across Michigan.</a:t>
            </a:r>
            <a:endParaRPr sz="2000">
              <a:solidFill>
                <a:srgbClr val="00407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500">
                <a:solidFill>
                  <a:srgbClr val="941553"/>
                </a:solidFill>
              </a:rPr>
              <a:t>Legislation</a:t>
            </a:r>
            <a:endParaRPr sz="2500">
              <a:solidFill>
                <a:srgbClr val="941553"/>
              </a:solidFill>
            </a:endParaRPr>
          </a:p>
          <a:p>
            <a:pPr marL="0" lvl="0" indent="0" algn="l" rtl="0">
              <a:lnSpc>
                <a:spcPct val="100000"/>
              </a:lnSpc>
              <a:spcBef>
                <a:spcPts val="0"/>
              </a:spcBef>
              <a:spcAft>
                <a:spcPts val="0"/>
              </a:spcAft>
              <a:buNone/>
            </a:pPr>
            <a:endParaRPr sz="2000">
              <a:solidFill>
                <a:srgbClr val="4CA6FF"/>
              </a:solidFill>
            </a:endParaRPr>
          </a:p>
          <a:p>
            <a:pPr marL="0" lvl="0" indent="0" algn="l" rtl="0">
              <a:lnSpc>
                <a:spcPct val="100000"/>
              </a:lnSpc>
              <a:spcBef>
                <a:spcPts val="0"/>
              </a:spcBef>
              <a:spcAft>
                <a:spcPts val="0"/>
              </a:spcAft>
              <a:buNone/>
            </a:pPr>
            <a:r>
              <a:rPr lang="en" sz="2000">
                <a:solidFill>
                  <a:srgbClr val="00407F"/>
                </a:solidFill>
              </a:rPr>
              <a:t>Create a permanent funding source for the Michigan Housing and Community Development Fund (MHCDF).</a:t>
            </a:r>
            <a:endParaRPr sz="2000">
              <a:solidFill>
                <a:srgbClr val="00407F"/>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endParaRPr sz="2500">
              <a:solidFill>
                <a:srgbClr val="FFFFFF"/>
              </a:solidFill>
            </a:endParaRPr>
          </a:p>
          <a:p>
            <a:pPr marL="0" lvl="0" indent="0" algn="l" rtl="0">
              <a:spcBef>
                <a:spcPts val="0"/>
              </a:spcBef>
              <a:spcAft>
                <a:spcPts val="0"/>
              </a:spcAft>
              <a:buNone/>
            </a:pPr>
            <a:endParaRPr sz="21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2. Increase Access</a:t>
            </a:r>
            <a:endParaRPr sz="5000">
              <a:solidFill>
                <a:srgbClr val="00407F"/>
              </a:solidFill>
            </a:endParaRPr>
          </a:p>
        </p:txBody>
      </p:sp>
      <p:pic>
        <p:nvPicPr>
          <p:cNvPr id="125" name="Google Shape;125;p24"/>
          <p:cNvPicPr preferRelativeResize="0"/>
          <p:nvPr/>
        </p:nvPicPr>
        <p:blipFill>
          <a:blip r:embed="rId3">
            <a:alphaModFix/>
          </a:blip>
          <a:stretch>
            <a:fillRect/>
          </a:stretch>
        </p:blipFill>
        <p:spPr>
          <a:xfrm>
            <a:off x="1119638" y="1054900"/>
            <a:ext cx="6904727" cy="4024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2. Increase Access</a:t>
            </a:r>
            <a:endParaRPr sz="5000">
              <a:solidFill>
                <a:srgbClr val="00407F"/>
              </a:solidFill>
            </a:endParaRPr>
          </a:p>
        </p:txBody>
      </p:sp>
      <p:pic>
        <p:nvPicPr>
          <p:cNvPr id="131" name="Google Shape;131;p25"/>
          <p:cNvPicPr preferRelativeResize="0"/>
          <p:nvPr/>
        </p:nvPicPr>
        <p:blipFill>
          <a:blip r:embed="rId3">
            <a:alphaModFix/>
          </a:blip>
          <a:stretch>
            <a:fillRect/>
          </a:stretch>
        </p:blipFill>
        <p:spPr>
          <a:xfrm>
            <a:off x="-206875" y="1202900"/>
            <a:ext cx="4591050" cy="3619500"/>
          </a:xfrm>
          <a:prstGeom prst="rect">
            <a:avLst/>
          </a:prstGeom>
          <a:noFill/>
          <a:ln>
            <a:noFill/>
          </a:ln>
        </p:spPr>
      </p:pic>
      <p:sp>
        <p:nvSpPr>
          <p:cNvPr id="132" name="Google Shape;132;p25"/>
          <p:cNvSpPr txBox="1"/>
          <p:nvPr/>
        </p:nvSpPr>
        <p:spPr>
          <a:xfrm>
            <a:off x="4441950" y="1077200"/>
            <a:ext cx="4590900" cy="374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solidFill>
                  <a:srgbClr val="00407F"/>
                </a:solidFill>
              </a:rPr>
              <a:t>In 2008 </a:t>
            </a:r>
            <a:r>
              <a:rPr lang="en" sz="2200" b="1">
                <a:solidFill>
                  <a:srgbClr val="941553"/>
                </a:solidFill>
              </a:rPr>
              <a:t>$2,163,400</a:t>
            </a:r>
            <a:r>
              <a:rPr lang="en" sz="2200">
                <a:solidFill>
                  <a:srgbClr val="00407F"/>
                </a:solidFill>
              </a:rPr>
              <a:t> was appropriated from General Fund.</a:t>
            </a:r>
            <a:endParaRPr sz="2200">
              <a:solidFill>
                <a:srgbClr val="00407F"/>
              </a:solidFill>
            </a:endParaRPr>
          </a:p>
          <a:p>
            <a:pPr marL="0" lvl="0" indent="0" algn="l" rtl="0">
              <a:lnSpc>
                <a:spcPct val="100000"/>
              </a:lnSpc>
              <a:spcBef>
                <a:spcPts val="700"/>
              </a:spcBef>
              <a:spcAft>
                <a:spcPts val="0"/>
              </a:spcAft>
              <a:buNone/>
            </a:pPr>
            <a:endParaRPr sz="1000">
              <a:solidFill>
                <a:srgbClr val="00407F"/>
              </a:solidFill>
            </a:endParaRPr>
          </a:p>
          <a:p>
            <a:pPr marL="0" lvl="0" indent="0" algn="l" rtl="0">
              <a:lnSpc>
                <a:spcPct val="100000"/>
              </a:lnSpc>
              <a:spcBef>
                <a:spcPts val="700"/>
              </a:spcBef>
              <a:spcAft>
                <a:spcPts val="0"/>
              </a:spcAft>
              <a:buNone/>
            </a:pPr>
            <a:r>
              <a:rPr lang="en" sz="2200">
                <a:solidFill>
                  <a:srgbClr val="00407F"/>
                </a:solidFill>
              </a:rPr>
              <a:t>Funded projects included:</a:t>
            </a:r>
            <a:endParaRPr sz="2200">
              <a:solidFill>
                <a:srgbClr val="00407F"/>
              </a:solidFill>
            </a:endParaRPr>
          </a:p>
          <a:p>
            <a:pPr marL="457200" lvl="0" indent="-342900" algn="l" rtl="0">
              <a:lnSpc>
                <a:spcPct val="100000"/>
              </a:lnSpc>
              <a:spcBef>
                <a:spcPts val="600"/>
              </a:spcBef>
              <a:spcAft>
                <a:spcPts val="0"/>
              </a:spcAft>
              <a:buClr>
                <a:srgbClr val="00407F"/>
              </a:buClr>
              <a:buSzPts val="1800"/>
              <a:buChar char="●"/>
            </a:pPr>
            <a:r>
              <a:rPr lang="en" sz="1800">
                <a:solidFill>
                  <a:srgbClr val="00407F"/>
                </a:solidFill>
              </a:rPr>
              <a:t>9 Habitat for Humanity projects</a:t>
            </a:r>
            <a:endParaRPr sz="1800">
              <a:solidFill>
                <a:srgbClr val="00407F"/>
              </a:solidFill>
            </a:endParaRPr>
          </a:p>
          <a:p>
            <a:pPr marL="457200" lvl="0" indent="-342900" algn="l" rtl="0">
              <a:lnSpc>
                <a:spcPct val="100000"/>
              </a:lnSpc>
              <a:spcBef>
                <a:spcPts val="0"/>
              </a:spcBef>
              <a:spcAft>
                <a:spcPts val="0"/>
              </a:spcAft>
              <a:buClr>
                <a:srgbClr val="00407F"/>
              </a:buClr>
              <a:buSzPts val="1800"/>
              <a:buChar char="●"/>
            </a:pPr>
            <a:r>
              <a:rPr lang="en" sz="1800">
                <a:solidFill>
                  <a:srgbClr val="00407F"/>
                </a:solidFill>
              </a:rPr>
              <a:t>16 units of Permanent Supportive Housing</a:t>
            </a:r>
            <a:endParaRPr sz="1800">
              <a:solidFill>
                <a:srgbClr val="00407F"/>
              </a:solidFill>
            </a:endParaRPr>
          </a:p>
          <a:p>
            <a:pPr marL="457200" lvl="0" indent="-342900" algn="l" rtl="0">
              <a:lnSpc>
                <a:spcPct val="100000"/>
              </a:lnSpc>
              <a:spcBef>
                <a:spcPts val="0"/>
              </a:spcBef>
              <a:spcAft>
                <a:spcPts val="0"/>
              </a:spcAft>
              <a:buClr>
                <a:srgbClr val="00407F"/>
              </a:buClr>
              <a:buSzPts val="1800"/>
              <a:buChar char="●"/>
            </a:pPr>
            <a:r>
              <a:rPr lang="en" sz="1800">
                <a:solidFill>
                  <a:srgbClr val="00407F"/>
                </a:solidFill>
              </a:rPr>
              <a:t>Security Deposits for precariously-housed persons</a:t>
            </a:r>
            <a:endParaRPr sz="1800">
              <a:solidFill>
                <a:srgbClr val="00407F"/>
              </a:solidFill>
            </a:endParaRPr>
          </a:p>
          <a:p>
            <a:pPr marL="457200" lvl="0" indent="-342900" algn="l" rtl="0">
              <a:lnSpc>
                <a:spcPct val="100000"/>
              </a:lnSpc>
              <a:spcBef>
                <a:spcPts val="0"/>
              </a:spcBef>
              <a:spcAft>
                <a:spcPts val="0"/>
              </a:spcAft>
              <a:buClr>
                <a:srgbClr val="00407F"/>
              </a:buClr>
              <a:buSzPts val="1800"/>
              <a:buChar char="●"/>
            </a:pPr>
            <a:r>
              <a:rPr lang="en" sz="1800">
                <a:solidFill>
                  <a:srgbClr val="00407F"/>
                </a:solidFill>
              </a:rPr>
              <a:t>Programming for homeless or at-risk households</a:t>
            </a:r>
            <a:endParaRPr sz="1800">
              <a:solidFill>
                <a:srgbClr val="00407F"/>
              </a:solidFill>
            </a:endParaRPr>
          </a:p>
          <a:p>
            <a:pPr marL="457200" lvl="0" indent="-342900" algn="l" rtl="0">
              <a:lnSpc>
                <a:spcPct val="100000"/>
              </a:lnSpc>
              <a:spcBef>
                <a:spcPts val="0"/>
              </a:spcBef>
              <a:spcAft>
                <a:spcPts val="0"/>
              </a:spcAft>
              <a:buClr>
                <a:srgbClr val="00407F"/>
              </a:buClr>
              <a:buSzPts val="1800"/>
              <a:buChar char="●"/>
            </a:pPr>
            <a:r>
              <a:rPr lang="en" sz="1800">
                <a:solidFill>
                  <a:srgbClr val="00407F"/>
                </a:solidFill>
              </a:rPr>
              <a:t>Mixed-use affordable housing</a:t>
            </a:r>
            <a:endParaRPr sz="1800">
              <a:solidFill>
                <a:srgbClr val="00407F"/>
              </a:solidFill>
            </a:endParaRPr>
          </a:p>
          <a:p>
            <a:pPr marL="457200" lvl="0" indent="-342900" algn="l" rtl="0">
              <a:lnSpc>
                <a:spcPct val="100000"/>
              </a:lnSpc>
              <a:spcBef>
                <a:spcPts val="0"/>
              </a:spcBef>
              <a:spcAft>
                <a:spcPts val="0"/>
              </a:spcAft>
              <a:buClr>
                <a:srgbClr val="00407F"/>
              </a:buClr>
              <a:buSzPts val="1800"/>
              <a:buChar char="●"/>
            </a:pPr>
            <a:r>
              <a:rPr lang="en" sz="1800">
                <a:solidFill>
                  <a:srgbClr val="00407F"/>
                </a:solidFill>
              </a:rPr>
              <a:t>Energy efficient senior housing</a:t>
            </a:r>
            <a:endParaRPr sz="1800">
              <a:solidFill>
                <a:srgbClr val="00407F"/>
              </a:solidFill>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3. Decrease Barriers</a:t>
            </a:r>
            <a:endParaRPr sz="5000">
              <a:solidFill>
                <a:srgbClr val="00407F"/>
              </a:solidFill>
            </a:endParaRPr>
          </a:p>
        </p:txBody>
      </p:sp>
      <p:sp>
        <p:nvSpPr>
          <p:cNvPr id="138" name="Google Shape;138;p26"/>
          <p:cNvSpPr txBox="1"/>
          <p:nvPr/>
        </p:nvSpPr>
        <p:spPr>
          <a:xfrm>
            <a:off x="174900" y="1250625"/>
            <a:ext cx="8794200" cy="35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941553"/>
                </a:solidFill>
              </a:rPr>
              <a:t>Background </a:t>
            </a:r>
            <a:endParaRPr sz="2500">
              <a:solidFill>
                <a:srgbClr val="941553"/>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00407F"/>
                </a:solidFill>
              </a:rPr>
              <a:t>Michigan does not provide any protections against discrimination of tenants based on their source of legal income. This creates additional barriers for individuals with subsidies and benefits to access housing.</a:t>
            </a:r>
            <a:endParaRPr sz="2000">
              <a:solidFill>
                <a:srgbClr val="00407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500">
                <a:solidFill>
                  <a:srgbClr val="941553"/>
                </a:solidFill>
              </a:rPr>
              <a:t>Legislative Ask</a:t>
            </a:r>
            <a:endParaRPr sz="2500">
              <a:solidFill>
                <a:srgbClr val="941553"/>
              </a:solidFill>
            </a:endParaRPr>
          </a:p>
          <a:p>
            <a:pPr marL="0" lvl="0" indent="0" algn="l" rtl="0">
              <a:spcBef>
                <a:spcPts val="0"/>
              </a:spcBef>
              <a:spcAft>
                <a:spcPts val="0"/>
              </a:spcAft>
              <a:buNone/>
            </a:pPr>
            <a:endParaRPr sz="2000">
              <a:solidFill>
                <a:srgbClr val="4CA6FF"/>
              </a:solidFill>
            </a:endParaRPr>
          </a:p>
          <a:p>
            <a:pPr marL="0" lvl="0" indent="0" algn="l" rtl="0">
              <a:spcBef>
                <a:spcPts val="0"/>
              </a:spcBef>
              <a:spcAft>
                <a:spcPts val="0"/>
              </a:spcAft>
              <a:buNone/>
            </a:pPr>
            <a:r>
              <a:rPr lang="en" sz="2000">
                <a:solidFill>
                  <a:srgbClr val="00407F"/>
                </a:solidFill>
              </a:rPr>
              <a:t>Source of income discrimination bill.</a:t>
            </a:r>
            <a:endParaRPr sz="2000">
              <a:solidFill>
                <a:srgbClr val="00407F"/>
              </a:solidFill>
            </a:endParaRPr>
          </a:p>
          <a:p>
            <a:pPr marL="0" lvl="0" indent="0" algn="l" rtl="0">
              <a:spcBef>
                <a:spcPts val="0"/>
              </a:spcBef>
              <a:spcAft>
                <a:spcPts val="0"/>
              </a:spcAft>
              <a:buNone/>
            </a:pPr>
            <a:endParaRPr sz="2500">
              <a:solidFill>
                <a:srgbClr val="FFFFFF"/>
              </a:solidFill>
            </a:endParaRPr>
          </a:p>
          <a:p>
            <a:pPr marL="0" lvl="0" indent="0" algn="l" rtl="0">
              <a:spcBef>
                <a:spcPts val="0"/>
              </a:spcBef>
              <a:spcAft>
                <a:spcPts val="0"/>
              </a:spcAft>
              <a:buNone/>
            </a:pPr>
            <a:endParaRPr sz="21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3. Decrease Barriers</a:t>
            </a:r>
            <a:endParaRPr sz="4000">
              <a:solidFill>
                <a:srgbClr val="00407F"/>
              </a:solidFill>
            </a:endParaRPr>
          </a:p>
        </p:txBody>
      </p:sp>
      <p:pic>
        <p:nvPicPr>
          <p:cNvPr id="144" name="Google Shape;144;p27"/>
          <p:cNvPicPr preferRelativeResize="0"/>
          <p:nvPr/>
        </p:nvPicPr>
        <p:blipFill>
          <a:blip r:embed="rId3">
            <a:alphaModFix/>
          </a:blip>
          <a:stretch>
            <a:fillRect/>
          </a:stretch>
        </p:blipFill>
        <p:spPr>
          <a:xfrm>
            <a:off x="166650" y="1395700"/>
            <a:ext cx="5529826" cy="2941125"/>
          </a:xfrm>
          <a:prstGeom prst="rect">
            <a:avLst/>
          </a:prstGeom>
          <a:noFill/>
          <a:ln>
            <a:noFill/>
          </a:ln>
        </p:spPr>
      </p:pic>
      <p:pic>
        <p:nvPicPr>
          <p:cNvPr id="145" name="Google Shape;145;p27"/>
          <p:cNvPicPr preferRelativeResize="0"/>
          <p:nvPr/>
        </p:nvPicPr>
        <p:blipFill>
          <a:blip r:embed="rId4">
            <a:alphaModFix/>
          </a:blip>
          <a:stretch>
            <a:fillRect/>
          </a:stretch>
        </p:blipFill>
        <p:spPr>
          <a:xfrm>
            <a:off x="5848876" y="1271525"/>
            <a:ext cx="3142724" cy="29609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4. Funding</a:t>
            </a:r>
            <a:endParaRPr sz="5000">
              <a:solidFill>
                <a:srgbClr val="00407F"/>
              </a:solidFill>
            </a:endParaRPr>
          </a:p>
        </p:txBody>
      </p:sp>
      <p:sp>
        <p:nvSpPr>
          <p:cNvPr id="151" name="Google Shape;151;p28"/>
          <p:cNvSpPr txBox="1"/>
          <p:nvPr/>
        </p:nvSpPr>
        <p:spPr>
          <a:xfrm>
            <a:off x="174900" y="1095475"/>
            <a:ext cx="8794200" cy="39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941553"/>
                </a:solidFill>
              </a:rPr>
              <a:t>Background </a:t>
            </a:r>
            <a:endParaRPr sz="2500">
              <a:solidFill>
                <a:srgbClr val="941553"/>
              </a:solidFill>
            </a:endParaRPr>
          </a:p>
          <a:p>
            <a:pPr marL="0" lvl="0" indent="0" algn="l" rtl="0">
              <a:spcBef>
                <a:spcPts val="0"/>
              </a:spcBef>
              <a:spcAft>
                <a:spcPts val="0"/>
              </a:spcAft>
              <a:buNone/>
            </a:pPr>
            <a:endParaRPr sz="2000">
              <a:solidFill>
                <a:srgbClr val="00407F"/>
              </a:solidFill>
            </a:endParaRPr>
          </a:p>
          <a:p>
            <a:pPr marL="0" lvl="0" indent="0" algn="l" rtl="0">
              <a:spcBef>
                <a:spcPts val="0"/>
              </a:spcBef>
              <a:spcAft>
                <a:spcPts val="0"/>
              </a:spcAft>
              <a:buNone/>
            </a:pPr>
            <a:r>
              <a:rPr lang="en" sz="2000">
                <a:solidFill>
                  <a:srgbClr val="00407F"/>
                </a:solidFill>
              </a:rPr>
              <a:t>The majority of homeless services in Michigan are federally funded, but there are some opportunities to increase state funding this year.</a:t>
            </a:r>
            <a:endParaRPr sz="2000">
              <a:solidFill>
                <a:srgbClr val="00407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500">
                <a:solidFill>
                  <a:srgbClr val="941553"/>
                </a:solidFill>
              </a:rPr>
              <a:t>Appropriations</a:t>
            </a:r>
            <a:endParaRPr sz="2500">
              <a:solidFill>
                <a:srgbClr val="941553"/>
              </a:solidFill>
            </a:endParaRPr>
          </a:p>
          <a:p>
            <a:pPr marL="0" lvl="0" indent="0" algn="l" rtl="0">
              <a:lnSpc>
                <a:spcPct val="100000"/>
              </a:lnSpc>
              <a:spcBef>
                <a:spcPts val="0"/>
              </a:spcBef>
              <a:spcAft>
                <a:spcPts val="0"/>
              </a:spcAft>
              <a:buNone/>
            </a:pPr>
            <a:endParaRPr sz="2000">
              <a:solidFill>
                <a:srgbClr val="4CA6FF"/>
              </a:solidFill>
              <a:highlight>
                <a:srgbClr val="00407F"/>
              </a:highlight>
            </a:endParaRPr>
          </a:p>
          <a:p>
            <a:pPr marL="457200" lvl="0" indent="-342900" algn="l" rtl="0">
              <a:lnSpc>
                <a:spcPct val="115000"/>
              </a:lnSpc>
              <a:spcBef>
                <a:spcPts val="0"/>
              </a:spcBef>
              <a:spcAft>
                <a:spcPts val="0"/>
              </a:spcAft>
              <a:buClr>
                <a:srgbClr val="00407F"/>
              </a:buClr>
              <a:buSzPts val="1800"/>
              <a:buAutoNum type="arabicPeriod"/>
            </a:pPr>
            <a:r>
              <a:rPr lang="en" sz="1800">
                <a:solidFill>
                  <a:srgbClr val="00407F"/>
                </a:solidFill>
              </a:rPr>
              <a:t>Appropriations increase for the Emergency Shelter Program (ESP) from $18 to $24 a day</a:t>
            </a:r>
            <a:endParaRPr sz="1800">
              <a:solidFill>
                <a:srgbClr val="00407F"/>
              </a:solidFill>
            </a:endParaRPr>
          </a:p>
          <a:p>
            <a:pPr marL="457200" lvl="0" indent="-342900" algn="l" rtl="0">
              <a:lnSpc>
                <a:spcPct val="115000"/>
              </a:lnSpc>
              <a:spcBef>
                <a:spcPts val="0"/>
              </a:spcBef>
              <a:spcAft>
                <a:spcPts val="0"/>
              </a:spcAft>
              <a:buClr>
                <a:srgbClr val="00407F"/>
              </a:buClr>
              <a:buSzPts val="1800"/>
              <a:buAutoNum type="arabicPeriod"/>
            </a:pPr>
            <a:r>
              <a:rPr lang="en" sz="1800">
                <a:solidFill>
                  <a:srgbClr val="00407F"/>
                </a:solidFill>
              </a:rPr>
              <a:t>Governor’s budget proposal for $226,000.00 to reimburse MDHHS Central Registry and public service agencies that provide documentation of paying birth certificate fees on behalf of category 1 homeless clients at county clerk's offices</a:t>
            </a:r>
            <a:endParaRPr sz="1800">
              <a:solidFill>
                <a:srgbClr val="00407F"/>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endParaRPr sz="2500">
              <a:solidFill>
                <a:srgbClr val="FFFFFF"/>
              </a:solidFill>
            </a:endParaRPr>
          </a:p>
          <a:p>
            <a:pPr marL="0" lvl="0" indent="0" algn="l" rtl="0">
              <a:spcBef>
                <a:spcPts val="0"/>
              </a:spcBef>
              <a:spcAft>
                <a:spcPts val="0"/>
              </a:spcAft>
              <a:buNone/>
            </a:pPr>
            <a:endParaRPr sz="21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4. Funding</a:t>
            </a:r>
            <a:endParaRPr sz="4000">
              <a:solidFill>
                <a:srgbClr val="00407F"/>
              </a:solidFill>
            </a:endParaRPr>
          </a:p>
        </p:txBody>
      </p:sp>
      <p:sp>
        <p:nvSpPr>
          <p:cNvPr id="157" name="Google Shape;157;p29"/>
          <p:cNvSpPr txBox="1"/>
          <p:nvPr/>
        </p:nvSpPr>
        <p:spPr>
          <a:xfrm>
            <a:off x="174900" y="1013000"/>
            <a:ext cx="8794200" cy="38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941553"/>
                </a:solidFill>
              </a:rPr>
              <a:t>ESP</a:t>
            </a:r>
            <a:endParaRPr sz="2500">
              <a:solidFill>
                <a:srgbClr val="941553"/>
              </a:solidFill>
            </a:endParaRPr>
          </a:p>
          <a:p>
            <a:pPr marL="0" lvl="0" indent="0" algn="l" rtl="0">
              <a:spcBef>
                <a:spcPts val="0"/>
              </a:spcBef>
              <a:spcAft>
                <a:spcPts val="0"/>
              </a:spcAft>
              <a:buNone/>
            </a:pPr>
            <a:endParaRPr sz="2500">
              <a:solidFill>
                <a:srgbClr val="4CA6FF"/>
              </a:solidFill>
            </a:endParaRPr>
          </a:p>
          <a:p>
            <a:pPr marL="0" lvl="0" indent="0" algn="l" rtl="0">
              <a:spcBef>
                <a:spcPts val="0"/>
              </a:spcBef>
              <a:spcAft>
                <a:spcPts val="0"/>
              </a:spcAft>
              <a:buNone/>
            </a:pPr>
            <a:endParaRPr sz="2500">
              <a:solidFill>
                <a:srgbClr val="4CA6FF"/>
              </a:solidFill>
            </a:endParaRPr>
          </a:p>
          <a:p>
            <a:pPr marL="0" lvl="0" indent="0" algn="l" rtl="0">
              <a:spcBef>
                <a:spcPts val="0"/>
              </a:spcBef>
              <a:spcAft>
                <a:spcPts val="0"/>
              </a:spcAft>
              <a:buNone/>
            </a:pPr>
            <a:endParaRPr sz="2500">
              <a:solidFill>
                <a:srgbClr val="4CA6FF"/>
              </a:solidFill>
            </a:endParaRPr>
          </a:p>
          <a:p>
            <a:pPr marL="0" lvl="0" indent="0" algn="l" rtl="0">
              <a:spcBef>
                <a:spcPts val="0"/>
              </a:spcBef>
              <a:spcAft>
                <a:spcPts val="0"/>
              </a:spcAft>
              <a:buNone/>
            </a:pPr>
            <a:endParaRPr sz="2500">
              <a:solidFill>
                <a:srgbClr val="4CA6FF"/>
              </a:solidFill>
            </a:endParaRPr>
          </a:p>
          <a:p>
            <a:pPr marL="0" lvl="0" indent="0" algn="l" rtl="0">
              <a:spcBef>
                <a:spcPts val="0"/>
              </a:spcBef>
              <a:spcAft>
                <a:spcPts val="0"/>
              </a:spcAft>
              <a:buNone/>
            </a:pPr>
            <a:r>
              <a:rPr lang="en" sz="2500">
                <a:solidFill>
                  <a:srgbClr val="941553"/>
                </a:solidFill>
              </a:rPr>
              <a:t>Vital Documents</a:t>
            </a:r>
            <a:endParaRPr sz="1800" i="1">
              <a:solidFill>
                <a:srgbClr val="941553"/>
              </a:solidFill>
            </a:endParaRPr>
          </a:p>
          <a:p>
            <a:pPr marL="0" lvl="0" indent="0" algn="l" rtl="0">
              <a:spcBef>
                <a:spcPts val="0"/>
              </a:spcBef>
              <a:spcAft>
                <a:spcPts val="0"/>
              </a:spcAft>
              <a:buNone/>
            </a:pPr>
            <a:endParaRPr sz="2100">
              <a:solidFill>
                <a:srgbClr val="FFFFFF"/>
              </a:solidFill>
            </a:endParaRPr>
          </a:p>
          <a:p>
            <a:pPr marL="0" lvl="0" indent="0" algn="l" rtl="0">
              <a:spcBef>
                <a:spcPts val="0"/>
              </a:spcBef>
              <a:spcAft>
                <a:spcPts val="0"/>
              </a:spcAft>
              <a:buNone/>
            </a:pPr>
            <a:endParaRPr sz="2100">
              <a:solidFill>
                <a:srgbClr val="FFFFFF"/>
              </a:solidFill>
            </a:endParaRPr>
          </a:p>
        </p:txBody>
      </p:sp>
      <p:pic>
        <p:nvPicPr>
          <p:cNvPr id="158" name="Google Shape;158;p29"/>
          <p:cNvPicPr preferRelativeResize="0"/>
          <p:nvPr/>
        </p:nvPicPr>
        <p:blipFill>
          <a:blip r:embed="rId3">
            <a:alphaModFix/>
          </a:blip>
          <a:stretch>
            <a:fillRect/>
          </a:stretch>
        </p:blipFill>
        <p:spPr>
          <a:xfrm>
            <a:off x="1107175" y="1184580"/>
            <a:ext cx="2124091" cy="1605531"/>
          </a:xfrm>
          <a:prstGeom prst="rect">
            <a:avLst/>
          </a:prstGeom>
          <a:noFill/>
          <a:ln>
            <a:noFill/>
          </a:ln>
        </p:spPr>
      </p:pic>
      <p:pic>
        <p:nvPicPr>
          <p:cNvPr id="159" name="Google Shape;159;p29"/>
          <p:cNvPicPr preferRelativeResize="0"/>
          <p:nvPr/>
        </p:nvPicPr>
        <p:blipFill>
          <a:blip r:embed="rId4">
            <a:alphaModFix/>
          </a:blip>
          <a:stretch>
            <a:fillRect/>
          </a:stretch>
        </p:blipFill>
        <p:spPr>
          <a:xfrm>
            <a:off x="3640486" y="1163928"/>
            <a:ext cx="2730585" cy="1670972"/>
          </a:xfrm>
          <a:prstGeom prst="rect">
            <a:avLst/>
          </a:prstGeom>
          <a:noFill/>
          <a:ln>
            <a:noFill/>
          </a:ln>
        </p:spPr>
      </p:pic>
      <p:pic>
        <p:nvPicPr>
          <p:cNvPr id="160" name="Google Shape;160;p29"/>
          <p:cNvPicPr preferRelativeResize="0"/>
          <p:nvPr/>
        </p:nvPicPr>
        <p:blipFill>
          <a:blip r:embed="rId5">
            <a:alphaModFix/>
          </a:blip>
          <a:stretch>
            <a:fillRect/>
          </a:stretch>
        </p:blipFill>
        <p:spPr>
          <a:xfrm>
            <a:off x="2890275" y="2922651"/>
            <a:ext cx="2545277" cy="2082624"/>
          </a:xfrm>
          <a:prstGeom prst="rect">
            <a:avLst/>
          </a:prstGeom>
          <a:noFill/>
          <a:ln>
            <a:noFill/>
          </a:ln>
        </p:spPr>
      </p:pic>
      <p:pic>
        <p:nvPicPr>
          <p:cNvPr id="161" name="Google Shape;161;p29"/>
          <p:cNvPicPr preferRelativeResize="0"/>
          <p:nvPr/>
        </p:nvPicPr>
        <p:blipFill>
          <a:blip r:embed="rId6">
            <a:alphaModFix/>
          </a:blip>
          <a:stretch>
            <a:fillRect/>
          </a:stretch>
        </p:blipFill>
        <p:spPr>
          <a:xfrm>
            <a:off x="5765550" y="2922643"/>
            <a:ext cx="3168294" cy="2082626"/>
          </a:xfrm>
          <a:prstGeom prst="rect">
            <a:avLst/>
          </a:prstGeom>
          <a:noFill/>
          <a:ln>
            <a:noFill/>
          </a:ln>
        </p:spPr>
      </p:pic>
      <p:sp>
        <p:nvSpPr>
          <p:cNvPr id="162" name="Google Shape;162;p29"/>
          <p:cNvSpPr/>
          <p:nvPr/>
        </p:nvSpPr>
        <p:spPr>
          <a:xfrm>
            <a:off x="7998475" y="4751150"/>
            <a:ext cx="85500" cy="9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Federal Advocacy </a:t>
            </a:r>
            <a:endParaRPr sz="5000">
              <a:solidFill>
                <a:srgbClr val="00407F"/>
              </a:solidFill>
            </a:endParaRPr>
          </a:p>
          <a:p>
            <a:pPr marL="0" lvl="0" indent="0" algn="ctr" rtl="0">
              <a:spcBef>
                <a:spcPts val="0"/>
              </a:spcBef>
              <a:spcAft>
                <a:spcPts val="0"/>
              </a:spcAft>
              <a:buNone/>
            </a:pPr>
            <a:r>
              <a:rPr lang="en" sz="2500">
                <a:solidFill>
                  <a:srgbClr val="00407F"/>
                </a:solidFill>
              </a:rPr>
              <a:t>(</a:t>
            </a:r>
            <a:r>
              <a:rPr lang="en" sz="2500" u="sng">
                <a:solidFill>
                  <a:srgbClr val="941553"/>
                </a:solidFill>
                <a:hlinkClick r:id="rId3"/>
              </a:rPr>
              <a:t>116th Congress</a:t>
            </a:r>
            <a:r>
              <a:rPr lang="en" sz="2500">
                <a:solidFill>
                  <a:srgbClr val="00407F"/>
                </a:solidFill>
              </a:rPr>
              <a:t>)</a:t>
            </a:r>
            <a:endParaRPr sz="2500">
              <a:solidFill>
                <a:srgbClr val="00407F"/>
              </a:solidFill>
            </a:endParaRPr>
          </a:p>
        </p:txBody>
      </p:sp>
      <p:sp>
        <p:nvSpPr>
          <p:cNvPr id="168" name="Google Shape;168;p30"/>
          <p:cNvSpPr txBox="1">
            <a:spLocks noGrp="1"/>
          </p:cNvSpPr>
          <p:nvPr>
            <p:ph type="subTitle" idx="1"/>
          </p:nvPr>
        </p:nvSpPr>
        <p:spPr>
          <a:xfrm>
            <a:off x="311700" y="1546650"/>
            <a:ext cx="8520600" cy="32595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rgbClr val="00407F"/>
              </a:buClr>
              <a:buSzPts val="2800"/>
              <a:buChar char="●"/>
            </a:pPr>
            <a:r>
              <a:rPr lang="en">
                <a:solidFill>
                  <a:srgbClr val="00407F"/>
                </a:solidFill>
              </a:rPr>
              <a:t>Budget</a:t>
            </a:r>
            <a:endParaRPr>
              <a:solidFill>
                <a:srgbClr val="00407F"/>
              </a:solidFill>
            </a:endParaRPr>
          </a:p>
          <a:p>
            <a:pPr marL="457200" lvl="0" indent="-406400" algn="l" rtl="0">
              <a:spcBef>
                <a:spcPts val="0"/>
              </a:spcBef>
              <a:spcAft>
                <a:spcPts val="0"/>
              </a:spcAft>
              <a:buClr>
                <a:srgbClr val="00407F"/>
              </a:buClr>
              <a:buSzPts val="2800"/>
              <a:buChar char="●"/>
            </a:pPr>
            <a:r>
              <a:rPr lang="en">
                <a:solidFill>
                  <a:srgbClr val="00407F"/>
                </a:solidFill>
              </a:rPr>
              <a:t>American Housing and Economic Mobility Act (Sen Warren)</a:t>
            </a:r>
            <a:endParaRPr>
              <a:solidFill>
                <a:srgbClr val="00407F"/>
              </a:solidFill>
            </a:endParaRPr>
          </a:p>
          <a:p>
            <a:pPr marL="457200" lvl="0" indent="-406400" algn="l" rtl="0">
              <a:spcBef>
                <a:spcPts val="0"/>
              </a:spcBef>
              <a:spcAft>
                <a:spcPts val="0"/>
              </a:spcAft>
              <a:buClr>
                <a:srgbClr val="00407F"/>
              </a:buClr>
              <a:buSzPts val="2800"/>
              <a:buChar char="●"/>
            </a:pPr>
            <a:r>
              <a:rPr lang="en">
                <a:solidFill>
                  <a:srgbClr val="00407F"/>
                </a:solidFill>
                <a:highlight>
                  <a:srgbClr val="FFFFFF"/>
                </a:highlight>
              </a:rPr>
              <a:t>Housing Choice Voucher Mobility Demonstration Act (Sen Todd)</a:t>
            </a:r>
            <a:endParaRPr>
              <a:solidFill>
                <a:srgbClr val="00407F"/>
              </a:solidFill>
              <a:highlight>
                <a:srgbClr val="FFFFFF"/>
              </a:highlight>
            </a:endParaRPr>
          </a:p>
          <a:p>
            <a:pPr marL="457200" lvl="0" indent="-406400" algn="l" rtl="0">
              <a:spcBef>
                <a:spcPts val="0"/>
              </a:spcBef>
              <a:spcAft>
                <a:spcPts val="0"/>
              </a:spcAft>
              <a:buClr>
                <a:srgbClr val="00407F"/>
              </a:buClr>
              <a:buSzPts val="2800"/>
              <a:buChar char="●"/>
            </a:pPr>
            <a:r>
              <a:rPr lang="en">
                <a:solidFill>
                  <a:srgbClr val="00407F"/>
                </a:solidFill>
              </a:rPr>
              <a:t>Ending Homelessness Act (Sen Waters)</a:t>
            </a:r>
            <a:endParaRPr>
              <a:solidFill>
                <a:srgbClr val="00407F"/>
              </a:solidFill>
            </a:endParaRPr>
          </a:p>
          <a:p>
            <a:pPr marL="457200" lvl="0" indent="-406400" algn="l" rtl="0">
              <a:spcBef>
                <a:spcPts val="0"/>
              </a:spcBef>
              <a:spcAft>
                <a:spcPts val="0"/>
              </a:spcAft>
              <a:buClr>
                <a:srgbClr val="00407F"/>
              </a:buClr>
              <a:buSzPts val="2800"/>
              <a:buChar char="●"/>
            </a:pPr>
            <a:r>
              <a:rPr lang="en">
                <a:solidFill>
                  <a:srgbClr val="00407F"/>
                </a:solidFill>
              </a:rPr>
              <a:t>Working Families Tax Relief Act (Sens Brown, Bennet, Durbin, and Wyden)</a:t>
            </a:r>
            <a:endParaRPr>
              <a:solidFill>
                <a:srgbClr val="00407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p:nvPr/>
        </p:nvSpPr>
        <p:spPr>
          <a:xfrm>
            <a:off x="28550" y="2073900"/>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Questions?</a:t>
            </a:r>
            <a:endParaRPr sz="5000">
              <a:solidFill>
                <a:srgbClr val="00407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07F"/>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246159" y="0"/>
            <a:ext cx="8651678"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p:nvPr/>
        </p:nvSpPr>
        <p:spPr>
          <a:xfrm>
            <a:off x="5917625" y="1271525"/>
            <a:ext cx="3105900" cy="20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407F"/>
                </a:solidFill>
              </a:rPr>
              <a:t>Laurel Burchfield</a:t>
            </a:r>
            <a:endParaRPr sz="1600" b="1">
              <a:solidFill>
                <a:srgbClr val="00407F"/>
              </a:solidFill>
            </a:endParaRPr>
          </a:p>
          <a:p>
            <a:pPr marL="0" lvl="0" indent="0" algn="ctr" rtl="0">
              <a:spcBef>
                <a:spcPts val="0"/>
              </a:spcBef>
              <a:spcAft>
                <a:spcPts val="0"/>
              </a:spcAft>
              <a:buNone/>
            </a:pPr>
            <a:r>
              <a:rPr lang="en" sz="1600" b="1">
                <a:solidFill>
                  <a:srgbClr val="00407F"/>
                </a:solidFill>
              </a:rPr>
              <a:t>Manager of Marketing, Growth and Development</a:t>
            </a:r>
            <a:endParaRPr sz="1600" b="1">
              <a:solidFill>
                <a:srgbClr val="00407F"/>
              </a:solidFill>
            </a:endParaRPr>
          </a:p>
          <a:p>
            <a:pPr marL="0" lvl="0" indent="0" algn="ctr" rtl="0">
              <a:spcBef>
                <a:spcPts val="0"/>
              </a:spcBef>
              <a:spcAft>
                <a:spcPts val="0"/>
              </a:spcAft>
              <a:buNone/>
            </a:pPr>
            <a:r>
              <a:rPr lang="en" sz="1600" b="1">
                <a:solidFill>
                  <a:srgbClr val="00407F"/>
                </a:solidFill>
              </a:rPr>
              <a:t>517-853-3894 // LBurchfield@mihomeless.org</a:t>
            </a:r>
            <a:endParaRPr sz="1600">
              <a:solidFill>
                <a:srgbClr val="00407F"/>
              </a:solidFill>
            </a:endParaRPr>
          </a:p>
        </p:txBody>
      </p:sp>
      <p:sp>
        <p:nvSpPr>
          <p:cNvPr id="179" name="Google Shape;179;p32"/>
          <p:cNvSpPr txBox="1"/>
          <p:nvPr/>
        </p:nvSpPr>
        <p:spPr>
          <a:xfrm>
            <a:off x="2923713" y="1271525"/>
            <a:ext cx="3046200" cy="20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407F"/>
                </a:solidFill>
              </a:rPr>
              <a:t>Jason Weller</a:t>
            </a:r>
            <a:endParaRPr sz="1600" b="1">
              <a:solidFill>
                <a:srgbClr val="00407F"/>
              </a:solidFill>
            </a:endParaRPr>
          </a:p>
          <a:p>
            <a:pPr marL="0" lvl="0" indent="0" algn="ctr" rtl="0">
              <a:spcBef>
                <a:spcPts val="0"/>
              </a:spcBef>
              <a:spcAft>
                <a:spcPts val="0"/>
              </a:spcAft>
              <a:buNone/>
            </a:pPr>
            <a:r>
              <a:rPr lang="en" sz="1600" b="1">
                <a:solidFill>
                  <a:srgbClr val="00407F"/>
                </a:solidFill>
              </a:rPr>
              <a:t>Director Provider Support </a:t>
            </a:r>
            <a:endParaRPr sz="1600" b="1">
              <a:solidFill>
                <a:srgbClr val="00407F"/>
              </a:solidFill>
            </a:endParaRPr>
          </a:p>
          <a:p>
            <a:pPr marL="0" lvl="0" indent="0" algn="ctr" rtl="0">
              <a:spcBef>
                <a:spcPts val="0"/>
              </a:spcBef>
              <a:spcAft>
                <a:spcPts val="0"/>
              </a:spcAft>
              <a:buNone/>
            </a:pPr>
            <a:r>
              <a:rPr lang="en" sz="1600" b="1">
                <a:solidFill>
                  <a:srgbClr val="00407F"/>
                </a:solidFill>
              </a:rPr>
              <a:t>&amp; Marketing</a:t>
            </a:r>
            <a:endParaRPr sz="1600" b="1">
              <a:solidFill>
                <a:srgbClr val="00407F"/>
              </a:solidFill>
            </a:endParaRPr>
          </a:p>
          <a:p>
            <a:pPr marL="0" lvl="0" indent="0" algn="ctr" rtl="0">
              <a:spcBef>
                <a:spcPts val="0"/>
              </a:spcBef>
              <a:spcAft>
                <a:spcPts val="0"/>
              </a:spcAft>
              <a:buNone/>
            </a:pPr>
            <a:r>
              <a:rPr lang="en" sz="1600" b="1">
                <a:solidFill>
                  <a:srgbClr val="00407F"/>
                </a:solidFill>
              </a:rPr>
              <a:t>517-853-3888 // JWeller@mihomeless.org</a:t>
            </a:r>
            <a:endParaRPr sz="1600">
              <a:solidFill>
                <a:srgbClr val="00407F"/>
              </a:solidFill>
            </a:endParaRPr>
          </a:p>
        </p:txBody>
      </p:sp>
      <p:cxnSp>
        <p:nvCxnSpPr>
          <p:cNvPr id="180" name="Google Shape;180;p32"/>
          <p:cNvCxnSpPr/>
          <p:nvPr/>
        </p:nvCxnSpPr>
        <p:spPr>
          <a:xfrm>
            <a:off x="3109525" y="1254450"/>
            <a:ext cx="0" cy="1840800"/>
          </a:xfrm>
          <a:prstGeom prst="straightConnector1">
            <a:avLst/>
          </a:prstGeom>
          <a:noFill/>
          <a:ln w="19050" cap="flat" cmpd="sng">
            <a:solidFill>
              <a:srgbClr val="4CA6FF"/>
            </a:solidFill>
            <a:prstDash val="solid"/>
            <a:round/>
            <a:headEnd type="none" w="med" len="med"/>
            <a:tailEnd type="none" w="med" len="med"/>
          </a:ln>
        </p:spPr>
      </p:cxnSp>
      <p:cxnSp>
        <p:nvCxnSpPr>
          <p:cNvPr id="181" name="Google Shape;181;p32"/>
          <p:cNvCxnSpPr/>
          <p:nvPr/>
        </p:nvCxnSpPr>
        <p:spPr>
          <a:xfrm>
            <a:off x="5817525" y="1254450"/>
            <a:ext cx="0" cy="1840800"/>
          </a:xfrm>
          <a:prstGeom prst="straightConnector1">
            <a:avLst/>
          </a:prstGeom>
          <a:noFill/>
          <a:ln w="19050" cap="flat" cmpd="sng">
            <a:solidFill>
              <a:srgbClr val="4CA6FF"/>
            </a:solidFill>
            <a:prstDash val="solid"/>
            <a:round/>
            <a:headEnd type="none" w="med" len="med"/>
            <a:tailEnd type="none" w="med" len="med"/>
          </a:ln>
        </p:spPr>
      </p:cxnSp>
      <p:pic>
        <p:nvPicPr>
          <p:cNvPr id="182" name="Google Shape;182;p32"/>
          <p:cNvPicPr preferRelativeResize="0"/>
          <p:nvPr/>
        </p:nvPicPr>
        <p:blipFill>
          <a:blip r:embed="rId3">
            <a:alphaModFix/>
          </a:blip>
          <a:stretch>
            <a:fillRect/>
          </a:stretch>
        </p:blipFill>
        <p:spPr>
          <a:xfrm>
            <a:off x="3334913" y="3020500"/>
            <a:ext cx="2474300" cy="2016725"/>
          </a:xfrm>
          <a:prstGeom prst="rect">
            <a:avLst/>
          </a:prstGeom>
          <a:noFill/>
          <a:ln>
            <a:noFill/>
          </a:ln>
        </p:spPr>
      </p:pic>
      <p:sp>
        <p:nvSpPr>
          <p:cNvPr id="183" name="Google Shape;183;p32"/>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00407F"/>
                </a:solidFill>
              </a:rPr>
              <a:t>THANK YOU</a:t>
            </a:r>
            <a:endParaRPr sz="5000">
              <a:solidFill>
                <a:srgbClr val="00407F"/>
              </a:solidFill>
            </a:endParaRPr>
          </a:p>
        </p:txBody>
      </p:sp>
      <p:sp>
        <p:nvSpPr>
          <p:cNvPr id="184" name="Google Shape;184;p32"/>
          <p:cNvSpPr txBox="1"/>
          <p:nvPr/>
        </p:nvSpPr>
        <p:spPr>
          <a:xfrm>
            <a:off x="-12" y="1271525"/>
            <a:ext cx="3046200" cy="20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407F"/>
                </a:solidFill>
              </a:rPr>
              <a:t>Eric Hufnagel</a:t>
            </a:r>
            <a:endParaRPr sz="1600" b="1">
              <a:solidFill>
                <a:srgbClr val="00407F"/>
              </a:solidFill>
            </a:endParaRPr>
          </a:p>
          <a:p>
            <a:pPr marL="0" lvl="0" indent="0" algn="ctr" rtl="0">
              <a:spcBef>
                <a:spcPts val="0"/>
              </a:spcBef>
              <a:spcAft>
                <a:spcPts val="0"/>
              </a:spcAft>
              <a:buNone/>
            </a:pPr>
            <a:r>
              <a:rPr lang="en" sz="1600" b="1">
                <a:solidFill>
                  <a:srgbClr val="00407F"/>
                </a:solidFill>
              </a:rPr>
              <a:t>Executive Director</a:t>
            </a:r>
            <a:endParaRPr sz="1600" b="1">
              <a:solidFill>
                <a:srgbClr val="00407F"/>
              </a:solidFill>
            </a:endParaRPr>
          </a:p>
          <a:p>
            <a:pPr marL="0" lvl="0" indent="0" algn="ctr" rtl="0">
              <a:spcBef>
                <a:spcPts val="0"/>
              </a:spcBef>
              <a:spcAft>
                <a:spcPts val="0"/>
              </a:spcAft>
              <a:buNone/>
            </a:pPr>
            <a:r>
              <a:rPr lang="en" sz="1600" b="1">
                <a:solidFill>
                  <a:srgbClr val="00407F"/>
                </a:solidFill>
              </a:rPr>
              <a:t>517-853-3885 // EHufnagel@mihomeless.org</a:t>
            </a:r>
            <a:endParaRPr sz="1600">
              <a:solidFill>
                <a:srgbClr val="0040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0" y="193175"/>
            <a:ext cx="8520600" cy="92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a:solidFill>
                  <a:srgbClr val="00407F"/>
                </a:solidFill>
              </a:rPr>
              <a:t>Advocacy 101</a:t>
            </a:r>
            <a:endParaRPr sz="5000">
              <a:solidFill>
                <a:srgbClr val="00407F"/>
              </a:solidFill>
            </a:endParaRPr>
          </a:p>
        </p:txBody>
      </p:sp>
      <p:sp>
        <p:nvSpPr>
          <p:cNvPr id="68" name="Google Shape;68;p15"/>
          <p:cNvSpPr txBox="1">
            <a:spLocks noGrp="1"/>
          </p:cNvSpPr>
          <p:nvPr>
            <p:ph type="subTitle" idx="1"/>
          </p:nvPr>
        </p:nvSpPr>
        <p:spPr>
          <a:xfrm>
            <a:off x="311700" y="1168675"/>
            <a:ext cx="8520600" cy="363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407F"/>
              </a:solidFill>
            </a:endParaRPr>
          </a:p>
          <a:p>
            <a:pPr marL="457200" lvl="0" indent="-355600" algn="l" rtl="0">
              <a:lnSpc>
                <a:spcPct val="115000"/>
              </a:lnSpc>
              <a:spcBef>
                <a:spcPts val="0"/>
              </a:spcBef>
              <a:spcAft>
                <a:spcPts val="0"/>
              </a:spcAft>
              <a:buClr>
                <a:srgbClr val="00407F"/>
              </a:buClr>
              <a:buSzPts val="2000"/>
              <a:buChar char="●"/>
            </a:pPr>
            <a:r>
              <a:rPr lang="en" sz="2000" b="1">
                <a:solidFill>
                  <a:srgbClr val="941553"/>
                </a:solidFill>
              </a:rPr>
              <a:t>Advocacy:</a:t>
            </a:r>
            <a:r>
              <a:rPr lang="en" sz="2000" b="1">
                <a:solidFill>
                  <a:srgbClr val="00407F"/>
                </a:solidFill>
              </a:rPr>
              <a:t>  </a:t>
            </a:r>
            <a:r>
              <a:rPr lang="en" sz="2000">
                <a:solidFill>
                  <a:srgbClr val="00407F"/>
                </a:solidFill>
              </a:rPr>
              <a:t>Identifying, embracing, and promoting a cause (such as fighting against homelessness)</a:t>
            </a:r>
            <a:endParaRPr sz="2000">
              <a:solidFill>
                <a:srgbClr val="00407F"/>
              </a:solidFill>
            </a:endParaRPr>
          </a:p>
          <a:p>
            <a:pPr marL="457200" lvl="0" indent="-355600" algn="l" rtl="0">
              <a:lnSpc>
                <a:spcPct val="115000"/>
              </a:lnSpc>
              <a:spcBef>
                <a:spcPts val="0"/>
              </a:spcBef>
              <a:spcAft>
                <a:spcPts val="0"/>
              </a:spcAft>
              <a:buClr>
                <a:srgbClr val="00407F"/>
              </a:buClr>
              <a:buSzPts val="2000"/>
              <a:buChar char="●"/>
            </a:pPr>
            <a:r>
              <a:rPr lang="en" sz="2000" b="1">
                <a:solidFill>
                  <a:srgbClr val="941553"/>
                </a:solidFill>
              </a:rPr>
              <a:t>Lobbying:</a:t>
            </a:r>
            <a:r>
              <a:rPr lang="en" sz="2000" b="1">
                <a:solidFill>
                  <a:srgbClr val="00407F"/>
                </a:solidFill>
              </a:rPr>
              <a:t>  </a:t>
            </a:r>
            <a:r>
              <a:rPr lang="en" sz="2000">
                <a:solidFill>
                  <a:srgbClr val="00407F"/>
                </a:solidFill>
              </a:rPr>
              <a:t>Influencing legislation (such as contacting your legislator and asking them to either vote for/against a piece of legislation)</a:t>
            </a:r>
            <a:endParaRPr sz="2000">
              <a:solidFill>
                <a:srgbClr val="00407F"/>
              </a:solidFill>
            </a:endParaRPr>
          </a:p>
          <a:p>
            <a:pPr marL="457200" lvl="0" indent="0" algn="l" rtl="0">
              <a:spcBef>
                <a:spcPts val="0"/>
              </a:spcBef>
              <a:spcAft>
                <a:spcPts val="0"/>
              </a:spcAft>
              <a:buNone/>
            </a:pPr>
            <a:endParaRPr sz="2000">
              <a:solidFill>
                <a:srgbClr val="00407F"/>
              </a:solidFill>
            </a:endParaRPr>
          </a:p>
          <a:p>
            <a:pPr marL="0" lvl="0" indent="0" algn="l" rtl="0">
              <a:spcBef>
                <a:spcPts val="0"/>
              </a:spcBef>
              <a:spcAft>
                <a:spcPts val="0"/>
              </a:spcAft>
              <a:buNone/>
            </a:pPr>
            <a:r>
              <a:rPr lang="en" sz="2000" i="1">
                <a:solidFill>
                  <a:srgbClr val="00407F"/>
                </a:solidFill>
              </a:rPr>
              <a:t>Nonprofits and staff can participate in lobbying dependent on unrestricted funding availability</a:t>
            </a:r>
            <a:endParaRPr sz="2000" i="1">
              <a:solidFill>
                <a:srgbClr val="00407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311700" y="193175"/>
            <a:ext cx="8520600" cy="92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a:solidFill>
                  <a:srgbClr val="00407F"/>
                </a:solidFill>
              </a:rPr>
              <a:t>Advocacy Dos and Don’ts</a:t>
            </a:r>
            <a:endParaRPr sz="5000">
              <a:solidFill>
                <a:srgbClr val="00407F"/>
              </a:solidFill>
            </a:endParaRPr>
          </a:p>
        </p:txBody>
      </p:sp>
      <p:sp>
        <p:nvSpPr>
          <p:cNvPr id="74" name="Google Shape;74;p16"/>
          <p:cNvSpPr txBox="1">
            <a:spLocks noGrp="1"/>
          </p:cNvSpPr>
          <p:nvPr>
            <p:ph type="subTitle" idx="1"/>
          </p:nvPr>
        </p:nvSpPr>
        <p:spPr>
          <a:xfrm>
            <a:off x="311700" y="1168675"/>
            <a:ext cx="8520600" cy="36375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407F"/>
              </a:buClr>
              <a:buSzPts val="2000"/>
              <a:buChar char="●"/>
            </a:pPr>
            <a:r>
              <a:rPr lang="en" sz="2200" b="1">
                <a:solidFill>
                  <a:srgbClr val="941553"/>
                </a:solidFill>
              </a:rPr>
              <a:t>DO</a:t>
            </a:r>
            <a:r>
              <a:rPr lang="en" sz="2200">
                <a:solidFill>
                  <a:srgbClr val="00407F"/>
                </a:solidFill>
              </a:rPr>
              <a:t> </a:t>
            </a:r>
            <a:r>
              <a:rPr lang="en" sz="2000">
                <a:solidFill>
                  <a:srgbClr val="00407F"/>
                </a:solidFill>
              </a:rPr>
              <a:t>know your purpose - come in with an ask</a:t>
            </a:r>
            <a:endParaRPr sz="2000">
              <a:solidFill>
                <a:srgbClr val="00407F"/>
              </a:solidFill>
            </a:endParaRPr>
          </a:p>
          <a:p>
            <a:pPr marL="457200" lvl="0" indent="-355600" algn="l" rtl="0">
              <a:spcBef>
                <a:spcPts val="0"/>
              </a:spcBef>
              <a:spcAft>
                <a:spcPts val="0"/>
              </a:spcAft>
              <a:buClr>
                <a:srgbClr val="00407F"/>
              </a:buClr>
              <a:buSzPts val="2000"/>
              <a:buChar char="●"/>
            </a:pPr>
            <a:r>
              <a:rPr lang="en" sz="2200" b="1">
                <a:solidFill>
                  <a:srgbClr val="941553"/>
                </a:solidFill>
              </a:rPr>
              <a:t>DO</a:t>
            </a:r>
            <a:r>
              <a:rPr lang="en" sz="2000" b="1">
                <a:solidFill>
                  <a:srgbClr val="941553"/>
                </a:solidFill>
              </a:rPr>
              <a:t> </a:t>
            </a:r>
            <a:r>
              <a:rPr lang="en" sz="2000">
                <a:solidFill>
                  <a:srgbClr val="00407F"/>
                </a:solidFill>
              </a:rPr>
              <a:t>know your legislator - look up their bio and find commonalities in advance</a:t>
            </a:r>
            <a:endParaRPr sz="2000">
              <a:solidFill>
                <a:srgbClr val="00407F"/>
              </a:solidFill>
            </a:endParaRPr>
          </a:p>
          <a:p>
            <a:pPr marL="457200" lvl="0" indent="-355600" algn="l" rtl="0">
              <a:spcBef>
                <a:spcPts val="0"/>
              </a:spcBef>
              <a:spcAft>
                <a:spcPts val="0"/>
              </a:spcAft>
              <a:buClr>
                <a:srgbClr val="00407F"/>
              </a:buClr>
              <a:buSzPts val="2000"/>
              <a:buChar char="●"/>
            </a:pPr>
            <a:r>
              <a:rPr lang="en" sz="2200" b="1">
                <a:solidFill>
                  <a:srgbClr val="941553"/>
                </a:solidFill>
              </a:rPr>
              <a:t>DO</a:t>
            </a:r>
            <a:r>
              <a:rPr lang="en" sz="2000">
                <a:solidFill>
                  <a:srgbClr val="00407F"/>
                </a:solidFill>
              </a:rPr>
              <a:t> be confident - you are the expert on these issues and your community needs</a:t>
            </a:r>
            <a:endParaRPr sz="2000">
              <a:solidFill>
                <a:srgbClr val="00407F"/>
              </a:solidFill>
            </a:endParaRPr>
          </a:p>
          <a:p>
            <a:pPr marL="457200" lvl="0" indent="-355600" algn="l" rtl="0">
              <a:spcBef>
                <a:spcPts val="0"/>
              </a:spcBef>
              <a:spcAft>
                <a:spcPts val="0"/>
              </a:spcAft>
              <a:buClr>
                <a:srgbClr val="00407F"/>
              </a:buClr>
              <a:buSzPts val="2000"/>
              <a:buChar char="●"/>
            </a:pPr>
            <a:r>
              <a:rPr lang="en" sz="2200" b="1">
                <a:solidFill>
                  <a:srgbClr val="941553"/>
                </a:solidFill>
              </a:rPr>
              <a:t>DO</a:t>
            </a:r>
            <a:r>
              <a:rPr lang="en" sz="2000">
                <a:solidFill>
                  <a:srgbClr val="00407F"/>
                </a:solidFill>
              </a:rPr>
              <a:t> share personal stories and local data with something you can leave behind if possible</a:t>
            </a:r>
            <a:endParaRPr sz="2000">
              <a:solidFill>
                <a:srgbClr val="00407F"/>
              </a:solidFill>
            </a:endParaRPr>
          </a:p>
          <a:p>
            <a:pPr marL="457200" lvl="0" indent="-355600" algn="l" rtl="0">
              <a:spcBef>
                <a:spcPts val="0"/>
              </a:spcBef>
              <a:spcAft>
                <a:spcPts val="0"/>
              </a:spcAft>
              <a:buClr>
                <a:srgbClr val="00407F"/>
              </a:buClr>
              <a:buSzPts val="2000"/>
              <a:buChar char="●"/>
            </a:pPr>
            <a:r>
              <a:rPr lang="en" sz="2200" b="1">
                <a:solidFill>
                  <a:srgbClr val="941553"/>
                </a:solidFill>
              </a:rPr>
              <a:t>DON’T</a:t>
            </a:r>
            <a:r>
              <a:rPr lang="en" sz="2000">
                <a:solidFill>
                  <a:srgbClr val="00407F"/>
                </a:solidFill>
              </a:rPr>
              <a:t> be disappointed if you meet with staff</a:t>
            </a:r>
            <a:endParaRPr sz="2000">
              <a:solidFill>
                <a:srgbClr val="00407F"/>
              </a:solidFill>
            </a:endParaRPr>
          </a:p>
          <a:p>
            <a:pPr marL="457200" lvl="0" indent="-355600" algn="l" rtl="0">
              <a:spcBef>
                <a:spcPts val="0"/>
              </a:spcBef>
              <a:spcAft>
                <a:spcPts val="0"/>
              </a:spcAft>
              <a:buClr>
                <a:srgbClr val="00407F"/>
              </a:buClr>
              <a:buSzPts val="2000"/>
              <a:buChar char="●"/>
            </a:pPr>
            <a:r>
              <a:rPr lang="en" sz="2200" b="1">
                <a:solidFill>
                  <a:srgbClr val="941553"/>
                </a:solidFill>
              </a:rPr>
              <a:t>DON’T</a:t>
            </a:r>
            <a:r>
              <a:rPr lang="en" sz="2000">
                <a:solidFill>
                  <a:srgbClr val="00407F"/>
                </a:solidFill>
              </a:rPr>
              <a:t> get aggravated if they disagree with your perspective - educate them!</a:t>
            </a:r>
            <a:endParaRPr sz="2000">
              <a:solidFill>
                <a:srgbClr val="00407F"/>
              </a:solidFill>
            </a:endParaRPr>
          </a:p>
          <a:p>
            <a:pPr marL="457200" lvl="0" indent="-355600" algn="l" rtl="0">
              <a:spcBef>
                <a:spcPts val="0"/>
              </a:spcBef>
              <a:spcAft>
                <a:spcPts val="0"/>
              </a:spcAft>
              <a:buClr>
                <a:srgbClr val="00407F"/>
              </a:buClr>
              <a:buSzPts val="2000"/>
              <a:buChar char="●"/>
            </a:pPr>
            <a:r>
              <a:rPr lang="en" sz="2200" b="1">
                <a:solidFill>
                  <a:srgbClr val="941553"/>
                </a:solidFill>
              </a:rPr>
              <a:t>DON’T</a:t>
            </a:r>
            <a:r>
              <a:rPr lang="en" sz="2000">
                <a:solidFill>
                  <a:srgbClr val="00407F"/>
                </a:solidFill>
              </a:rPr>
              <a:t> forget to follow up - invite them to events, say thank you!</a:t>
            </a:r>
            <a:endParaRPr sz="2000">
              <a:solidFill>
                <a:srgbClr val="00407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311700" y="193175"/>
            <a:ext cx="8520600" cy="92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solidFill>
                  <a:srgbClr val="00407F"/>
                </a:solidFill>
              </a:rPr>
              <a:t>The Need for Affordable Housing</a:t>
            </a:r>
            <a:endParaRPr sz="4400">
              <a:solidFill>
                <a:srgbClr val="00407F"/>
              </a:solidFill>
            </a:endParaRPr>
          </a:p>
        </p:txBody>
      </p:sp>
      <p:pic>
        <p:nvPicPr>
          <p:cNvPr id="80" name="Google Shape;80;p17"/>
          <p:cNvPicPr preferRelativeResize="0"/>
          <p:nvPr/>
        </p:nvPicPr>
        <p:blipFill>
          <a:blip r:embed="rId3">
            <a:alphaModFix/>
          </a:blip>
          <a:stretch>
            <a:fillRect/>
          </a:stretch>
        </p:blipFill>
        <p:spPr>
          <a:xfrm>
            <a:off x="2229125" y="1203175"/>
            <a:ext cx="4685750" cy="3898600"/>
          </a:xfrm>
          <a:prstGeom prst="rect">
            <a:avLst/>
          </a:prstGeom>
          <a:noFill/>
          <a:ln>
            <a:noFill/>
          </a:ln>
        </p:spPr>
      </p:pic>
      <p:sp>
        <p:nvSpPr>
          <p:cNvPr id="81" name="Google Shape;81;p17"/>
          <p:cNvSpPr/>
          <p:nvPr/>
        </p:nvSpPr>
        <p:spPr>
          <a:xfrm>
            <a:off x="3867975" y="1227025"/>
            <a:ext cx="299700" cy="14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ctrTitle"/>
          </p:nvPr>
        </p:nvSpPr>
        <p:spPr>
          <a:xfrm>
            <a:off x="311700" y="193175"/>
            <a:ext cx="8520600" cy="92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solidFill>
                  <a:srgbClr val="00407F"/>
                </a:solidFill>
              </a:rPr>
              <a:t>The Need for Affordable Housing</a:t>
            </a:r>
            <a:endParaRPr sz="4400">
              <a:solidFill>
                <a:srgbClr val="00407F"/>
              </a:solidFill>
            </a:endParaRPr>
          </a:p>
        </p:txBody>
      </p:sp>
      <p:sp>
        <p:nvSpPr>
          <p:cNvPr id="87" name="Google Shape;87;p18"/>
          <p:cNvSpPr txBox="1">
            <a:spLocks noGrp="1"/>
          </p:cNvSpPr>
          <p:nvPr>
            <p:ph type="subTitle" idx="1"/>
          </p:nvPr>
        </p:nvSpPr>
        <p:spPr>
          <a:xfrm>
            <a:off x="268900" y="4303875"/>
            <a:ext cx="8520600" cy="51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rgbClr val="00407F"/>
                </a:solidFill>
              </a:rPr>
              <a:t>In MI for every </a:t>
            </a:r>
            <a:r>
              <a:rPr lang="en" sz="1800" b="1">
                <a:solidFill>
                  <a:srgbClr val="941553"/>
                </a:solidFill>
              </a:rPr>
              <a:t>100</a:t>
            </a:r>
            <a:r>
              <a:rPr lang="en" sz="1800">
                <a:solidFill>
                  <a:srgbClr val="00407F"/>
                </a:solidFill>
              </a:rPr>
              <a:t> extremely low income renters there are only </a:t>
            </a:r>
            <a:r>
              <a:rPr lang="en" sz="1800" b="1">
                <a:solidFill>
                  <a:srgbClr val="941553"/>
                </a:solidFill>
              </a:rPr>
              <a:t>37</a:t>
            </a:r>
            <a:r>
              <a:rPr lang="en" sz="1800">
                <a:solidFill>
                  <a:srgbClr val="00407F"/>
                </a:solidFill>
              </a:rPr>
              <a:t> affordable and available units</a:t>
            </a:r>
            <a:endParaRPr sz="1800">
              <a:solidFill>
                <a:srgbClr val="00407F"/>
              </a:solidFill>
            </a:endParaRPr>
          </a:p>
          <a:p>
            <a:pPr marL="0" lvl="0" indent="0" algn="l" rtl="0">
              <a:spcBef>
                <a:spcPts val="0"/>
              </a:spcBef>
              <a:spcAft>
                <a:spcPts val="0"/>
              </a:spcAft>
              <a:buNone/>
            </a:pPr>
            <a:endParaRPr sz="2000">
              <a:solidFill>
                <a:srgbClr val="00407F"/>
              </a:solidFill>
            </a:endParaRPr>
          </a:p>
          <a:p>
            <a:pPr marL="0" lvl="0" indent="0" algn="l" rtl="0">
              <a:spcBef>
                <a:spcPts val="0"/>
              </a:spcBef>
              <a:spcAft>
                <a:spcPts val="0"/>
              </a:spcAft>
              <a:buNone/>
            </a:pPr>
            <a:endParaRPr>
              <a:solidFill>
                <a:srgbClr val="FFFFFF"/>
              </a:solidFill>
            </a:endParaRPr>
          </a:p>
        </p:txBody>
      </p:sp>
      <p:pic>
        <p:nvPicPr>
          <p:cNvPr id="88" name="Google Shape;88;p18"/>
          <p:cNvPicPr preferRelativeResize="0"/>
          <p:nvPr/>
        </p:nvPicPr>
        <p:blipFill>
          <a:blip r:embed="rId3">
            <a:alphaModFix/>
          </a:blip>
          <a:stretch>
            <a:fillRect/>
          </a:stretch>
        </p:blipFill>
        <p:spPr>
          <a:xfrm>
            <a:off x="1985950" y="966863"/>
            <a:ext cx="5172075" cy="3419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subTitle" idx="1"/>
          </p:nvPr>
        </p:nvSpPr>
        <p:spPr>
          <a:xfrm>
            <a:off x="4831025" y="99050"/>
            <a:ext cx="4266000" cy="4976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500">
                <a:solidFill>
                  <a:srgbClr val="00407F"/>
                </a:solidFill>
              </a:rPr>
              <a:t>In 2017, </a:t>
            </a:r>
            <a:r>
              <a:rPr lang="en" sz="3500" b="1">
                <a:solidFill>
                  <a:srgbClr val="941553"/>
                </a:solidFill>
              </a:rPr>
              <a:t>63,024 </a:t>
            </a:r>
            <a:r>
              <a:rPr lang="en" sz="2500">
                <a:solidFill>
                  <a:srgbClr val="00407F"/>
                </a:solidFill>
              </a:rPr>
              <a:t>individuals experienced literal homelessness.</a:t>
            </a:r>
            <a:endParaRPr sz="2500">
              <a:solidFill>
                <a:srgbClr val="00407F"/>
              </a:solidFill>
            </a:endParaRPr>
          </a:p>
          <a:p>
            <a:pPr marL="0" lvl="0" indent="0" algn="l" rtl="0">
              <a:lnSpc>
                <a:spcPct val="100000"/>
              </a:lnSpc>
              <a:spcBef>
                <a:spcPts val="0"/>
              </a:spcBef>
              <a:spcAft>
                <a:spcPts val="0"/>
              </a:spcAft>
              <a:buNone/>
            </a:pPr>
            <a:endParaRPr sz="2500">
              <a:solidFill>
                <a:srgbClr val="00407F"/>
              </a:solidFill>
            </a:endParaRPr>
          </a:p>
          <a:p>
            <a:pPr marL="0" lvl="0" indent="0" algn="l" rtl="0">
              <a:lnSpc>
                <a:spcPct val="100000"/>
              </a:lnSpc>
              <a:spcBef>
                <a:spcPts val="0"/>
              </a:spcBef>
              <a:spcAft>
                <a:spcPts val="0"/>
              </a:spcAft>
              <a:buNone/>
            </a:pPr>
            <a:r>
              <a:rPr lang="en" sz="2500">
                <a:solidFill>
                  <a:srgbClr val="00407F"/>
                </a:solidFill>
              </a:rPr>
              <a:t>African Americans continue to be disproportionately impacted - </a:t>
            </a:r>
            <a:r>
              <a:rPr lang="en" sz="3500" b="1">
                <a:solidFill>
                  <a:srgbClr val="941553"/>
                </a:solidFill>
              </a:rPr>
              <a:t>53%</a:t>
            </a:r>
            <a:r>
              <a:rPr lang="en" sz="2500">
                <a:solidFill>
                  <a:srgbClr val="00407F"/>
                </a:solidFill>
              </a:rPr>
              <a:t> of the homeless population are African Americans, but they only make up </a:t>
            </a:r>
            <a:r>
              <a:rPr lang="en" sz="3500" b="1">
                <a:solidFill>
                  <a:srgbClr val="941553"/>
                </a:solidFill>
              </a:rPr>
              <a:t>14%</a:t>
            </a:r>
            <a:r>
              <a:rPr lang="en" sz="2500">
                <a:solidFill>
                  <a:srgbClr val="00407F"/>
                </a:solidFill>
              </a:rPr>
              <a:t> of MI total population.</a:t>
            </a:r>
            <a:endParaRPr sz="2500">
              <a:solidFill>
                <a:srgbClr val="00407F"/>
              </a:solidFill>
            </a:endParaRPr>
          </a:p>
          <a:p>
            <a:pPr marL="0" lvl="0" indent="0" algn="l" rtl="0">
              <a:spcBef>
                <a:spcPts val="0"/>
              </a:spcBef>
              <a:spcAft>
                <a:spcPts val="0"/>
              </a:spcAft>
              <a:buNone/>
            </a:pPr>
            <a:endParaRPr sz="2000">
              <a:solidFill>
                <a:srgbClr val="00407F"/>
              </a:solidFill>
            </a:endParaRPr>
          </a:p>
          <a:p>
            <a:pPr marL="0" lvl="0" indent="0" algn="l" rtl="0">
              <a:spcBef>
                <a:spcPts val="0"/>
              </a:spcBef>
              <a:spcAft>
                <a:spcPts val="0"/>
              </a:spcAft>
              <a:buNone/>
            </a:pPr>
            <a:endParaRPr>
              <a:solidFill>
                <a:srgbClr val="FFFFFF"/>
              </a:solidFill>
            </a:endParaRPr>
          </a:p>
        </p:txBody>
      </p:sp>
      <p:pic>
        <p:nvPicPr>
          <p:cNvPr id="94" name="Google Shape;94;p19"/>
          <p:cNvPicPr preferRelativeResize="0"/>
          <p:nvPr/>
        </p:nvPicPr>
        <p:blipFill>
          <a:blip r:embed="rId3">
            <a:alphaModFix/>
          </a:blip>
          <a:stretch>
            <a:fillRect/>
          </a:stretch>
        </p:blipFill>
        <p:spPr>
          <a:xfrm>
            <a:off x="223725" y="0"/>
            <a:ext cx="440177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575" y="1428450"/>
            <a:ext cx="3684600" cy="228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a:solidFill>
                  <a:srgbClr val="00407F"/>
                </a:solidFill>
              </a:rPr>
              <a:t>MCAH State Advocacy</a:t>
            </a:r>
            <a:endParaRPr sz="5000">
              <a:solidFill>
                <a:srgbClr val="00407F"/>
              </a:solidFill>
            </a:endParaRPr>
          </a:p>
        </p:txBody>
      </p:sp>
      <p:pic>
        <p:nvPicPr>
          <p:cNvPr id="100" name="Google Shape;100;p20"/>
          <p:cNvPicPr preferRelativeResize="0"/>
          <p:nvPr/>
        </p:nvPicPr>
        <p:blipFill>
          <a:blip r:embed="rId3">
            <a:alphaModFix/>
          </a:blip>
          <a:stretch>
            <a:fillRect/>
          </a:stretch>
        </p:blipFill>
        <p:spPr>
          <a:xfrm>
            <a:off x="3989175" y="0"/>
            <a:ext cx="4621597"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p:nvPr/>
        </p:nvSpPr>
        <p:spPr>
          <a:xfrm>
            <a:off x="0" y="123425"/>
            <a:ext cx="9144000" cy="995700"/>
          </a:xfrm>
          <a:prstGeom prst="rect">
            <a:avLst/>
          </a:prstGeom>
          <a:noFill/>
          <a:ln>
            <a:noFill/>
          </a:ln>
        </p:spPr>
        <p:txBody>
          <a:bodyPr spcFirstLastPara="1" wrap="square" lIns="91425" tIns="91425" rIns="91425" bIns="91425" anchor="ctr" anchorCtr="0">
            <a:noAutofit/>
          </a:bodyPr>
          <a:lstStyle/>
          <a:p>
            <a:pPr marL="457200" lvl="0" indent="-546100" algn="ctr" rtl="0">
              <a:spcBef>
                <a:spcPts val="0"/>
              </a:spcBef>
              <a:spcAft>
                <a:spcPts val="0"/>
              </a:spcAft>
              <a:buClr>
                <a:srgbClr val="00407F"/>
              </a:buClr>
              <a:buSzPts val="5000"/>
              <a:buAutoNum type="arabicPeriod"/>
            </a:pPr>
            <a:r>
              <a:rPr lang="en" sz="5000">
                <a:solidFill>
                  <a:srgbClr val="00407F"/>
                </a:solidFill>
              </a:rPr>
              <a:t>Vital Documents</a:t>
            </a:r>
            <a:endParaRPr sz="5000">
              <a:solidFill>
                <a:srgbClr val="00407F"/>
              </a:solidFill>
            </a:endParaRPr>
          </a:p>
        </p:txBody>
      </p:sp>
      <p:sp>
        <p:nvSpPr>
          <p:cNvPr id="106" name="Google Shape;106;p21"/>
          <p:cNvSpPr txBox="1"/>
          <p:nvPr/>
        </p:nvSpPr>
        <p:spPr>
          <a:xfrm>
            <a:off x="174900" y="1250625"/>
            <a:ext cx="8479800" cy="35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941553"/>
                </a:solidFill>
              </a:rPr>
              <a:t>Background </a:t>
            </a:r>
            <a:endParaRPr sz="2500">
              <a:solidFill>
                <a:srgbClr val="941553"/>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00407F"/>
                </a:solidFill>
              </a:rPr>
              <a:t>MCAH, the State ID Taskforce, and the MI Interagency Council on Homelessness have been working together to make it easier to access vital documents like birth certificates.</a:t>
            </a:r>
            <a:endParaRPr sz="2000">
              <a:solidFill>
                <a:srgbClr val="00407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500">
                <a:solidFill>
                  <a:srgbClr val="941553"/>
                </a:solidFill>
              </a:rPr>
              <a:t>Legislation</a:t>
            </a:r>
            <a:endParaRPr sz="2500">
              <a:solidFill>
                <a:srgbClr val="941553"/>
              </a:solidFill>
            </a:endParaRPr>
          </a:p>
          <a:p>
            <a:pPr marL="0" lvl="0" indent="0" algn="l" rtl="0">
              <a:spcBef>
                <a:spcPts val="0"/>
              </a:spcBef>
              <a:spcAft>
                <a:spcPts val="0"/>
              </a:spcAft>
              <a:buNone/>
            </a:pPr>
            <a:endParaRPr sz="2000">
              <a:solidFill>
                <a:srgbClr val="4CA6FF"/>
              </a:solidFill>
            </a:endParaRPr>
          </a:p>
          <a:p>
            <a:pPr marL="0" lvl="0" indent="0" algn="l" rtl="0">
              <a:spcBef>
                <a:spcPts val="0"/>
              </a:spcBef>
              <a:spcAft>
                <a:spcPts val="0"/>
              </a:spcAft>
              <a:buNone/>
            </a:pPr>
            <a:r>
              <a:rPr lang="en" sz="2000">
                <a:solidFill>
                  <a:srgbClr val="00407F"/>
                </a:solidFill>
              </a:rPr>
              <a:t>HB 4152 (Rep Johnson) and HB 4153 (Rep Guerra)</a:t>
            </a:r>
            <a:endParaRPr sz="2000">
              <a:solidFill>
                <a:srgbClr val="00407F"/>
              </a:solidFill>
            </a:endParaRPr>
          </a:p>
          <a:p>
            <a:pPr marL="0" lvl="0" indent="0" algn="l" rtl="0">
              <a:spcBef>
                <a:spcPts val="0"/>
              </a:spcBef>
              <a:spcAft>
                <a:spcPts val="0"/>
              </a:spcAft>
              <a:buNone/>
            </a:pPr>
            <a:endParaRPr sz="2500">
              <a:solidFill>
                <a:srgbClr val="FFFFFF"/>
              </a:solidFill>
            </a:endParaRPr>
          </a:p>
          <a:p>
            <a:pPr marL="0" lvl="0" indent="0" algn="l" rtl="0">
              <a:spcBef>
                <a:spcPts val="0"/>
              </a:spcBef>
              <a:spcAft>
                <a:spcPts val="0"/>
              </a:spcAft>
              <a:buNone/>
            </a:pPr>
            <a:endParaRPr sz="210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On-screen Show (16:9)</PresentationFormat>
  <Paragraphs>122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Roboto</vt:lpstr>
      <vt:lpstr>Arial</vt:lpstr>
      <vt:lpstr>Calibri</vt:lpstr>
      <vt:lpstr>Simple Light</vt:lpstr>
      <vt:lpstr>Michigan Coalition  Against Homelessness</vt:lpstr>
      <vt:lpstr>PowerPoint Presentation</vt:lpstr>
      <vt:lpstr>Advocacy 101</vt:lpstr>
      <vt:lpstr>Advocacy Dos and Don’ts</vt:lpstr>
      <vt:lpstr>The Need for Affordable Housing</vt:lpstr>
      <vt:lpstr>The Need for Affordable Housing</vt:lpstr>
      <vt:lpstr>PowerPoint Presentation</vt:lpstr>
      <vt:lpstr>MCAH State Advocacy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Coalition  Against Homelessness</dc:title>
  <cp:lastModifiedBy>Laurel Burchfield</cp:lastModifiedBy>
  <cp:revision>1</cp:revision>
  <dcterms:modified xsi:type="dcterms:W3CDTF">2019-04-26T18:20:46Z</dcterms:modified>
</cp:coreProperties>
</file>