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81" r:id="rId1"/>
  </p:sldMasterIdLst>
  <p:notesMasterIdLst>
    <p:notesMasterId r:id="rId29"/>
  </p:notesMasterIdLst>
  <p:sldIdLst>
    <p:sldId id="256" r:id="rId2"/>
    <p:sldId id="363" r:id="rId3"/>
    <p:sldId id="257" r:id="rId4"/>
    <p:sldId id="267" r:id="rId5"/>
    <p:sldId id="369" r:id="rId6"/>
    <p:sldId id="268" r:id="rId7"/>
    <p:sldId id="269" r:id="rId8"/>
    <p:sldId id="270" r:id="rId9"/>
    <p:sldId id="352" r:id="rId10"/>
    <p:sldId id="264" r:id="rId11"/>
    <p:sldId id="364" r:id="rId12"/>
    <p:sldId id="355" r:id="rId13"/>
    <p:sldId id="265" r:id="rId14"/>
    <p:sldId id="272" r:id="rId15"/>
    <p:sldId id="287" r:id="rId16"/>
    <p:sldId id="353" r:id="rId17"/>
    <p:sldId id="354" r:id="rId18"/>
    <p:sldId id="357" r:id="rId19"/>
    <p:sldId id="356" r:id="rId20"/>
    <p:sldId id="367" r:id="rId21"/>
    <p:sldId id="359" r:id="rId22"/>
    <p:sldId id="360" r:id="rId23"/>
    <p:sldId id="366" r:id="rId24"/>
    <p:sldId id="358" r:id="rId25"/>
    <p:sldId id="362" r:id="rId26"/>
    <p:sldId id="361" r:id="rId27"/>
    <p:sldId id="368" r:id="rId28"/>
  </p:sldIdLst>
  <p:sldSz cx="12192000" cy="6858000"/>
  <p:notesSz cx="7077075" cy="8412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62" autoAdjust="0"/>
  </p:normalViewPr>
  <p:slideViewPr>
    <p:cSldViewPr snapToGrid="0">
      <p:cViewPr varScale="1">
        <p:scale>
          <a:sx n="100" d="100"/>
          <a:sy n="100"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222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22275"/>
          </a:xfrm>
          <a:prstGeom prst="rect">
            <a:avLst/>
          </a:prstGeom>
        </p:spPr>
        <p:txBody>
          <a:bodyPr vert="horz" lIns="91440" tIns="45720" rIns="91440" bIns="45720" rtlCol="0"/>
          <a:lstStyle>
            <a:lvl1pPr algn="r">
              <a:defRPr sz="1200"/>
            </a:lvl1pPr>
          </a:lstStyle>
          <a:p>
            <a:fld id="{5659DC52-7279-4289-A276-AD4A6B66AEBB}" type="datetimeFigureOut">
              <a:rPr lang="en-US" smtClean="0"/>
              <a:t>4/23/2019</a:t>
            </a:fld>
            <a:endParaRPr lang="en-US"/>
          </a:p>
        </p:txBody>
      </p:sp>
      <p:sp>
        <p:nvSpPr>
          <p:cNvPr id="4" name="Slide Image Placeholder 3"/>
          <p:cNvSpPr>
            <a:spLocks noGrp="1" noRot="1" noChangeAspect="1"/>
          </p:cNvSpPr>
          <p:nvPr>
            <p:ph type="sldImg" idx="2"/>
          </p:nvPr>
        </p:nvSpPr>
        <p:spPr>
          <a:xfrm>
            <a:off x="1014413" y="1050925"/>
            <a:ext cx="5048250" cy="2840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048125"/>
            <a:ext cx="5661025" cy="33131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89888"/>
            <a:ext cx="3067050" cy="4222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7989888"/>
            <a:ext cx="3067050" cy="422275"/>
          </a:xfrm>
          <a:prstGeom prst="rect">
            <a:avLst/>
          </a:prstGeom>
        </p:spPr>
        <p:txBody>
          <a:bodyPr vert="horz" lIns="91440" tIns="45720" rIns="91440" bIns="45720" rtlCol="0" anchor="b"/>
          <a:lstStyle>
            <a:lvl1pPr algn="r">
              <a:defRPr sz="1200"/>
            </a:lvl1pPr>
          </a:lstStyle>
          <a:p>
            <a:fld id="{7D402D7D-7D92-4EDE-9B4F-42BEE892AA2C}" type="slidenum">
              <a:rPr lang="en-US" smtClean="0"/>
              <a:t>‹#›</a:t>
            </a:fld>
            <a:endParaRPr lang="en-US"/>
          </a:p>
        </p:txBody>
      </p:sp>
    </p:spTree>
    <p:extLst>
      <p:ext uri="{BB962C8B-B14F-4D97-AF65-F5344CB8AC3E}">
        <p14:creationId xmlns:p14="http://schemas.microsoft.com/office/powerpoint/2010/main" val="199897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39E5A5-AB7E-4552-9254-8ED5DA405739}" type="datetime1">
              <a:rPr lang="en-US" smtClean="0"/>
              <a:t>4/23/2019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a:t>Dr. Eli DeHope</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646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85E004-C565-4850-B93C-E59A6AC962D7}" type="datetime1">
              <a:rPr lang="en-US" smtClean="0"/>
              <a:t>4/23/2019</a:t>
            </a:fld>
            <a:endParaRPr lang="en-US" dirty="0"/>
          </a:p>
        </p:txBody>
      </p:sp>
      <p:sp>
        <p:nvSpPr>
          <p:cNvPr id="5" name="Footer Placeholder 4"/>
          <p:cNvSpPr>
            <a:spLocks noGrp="1"/>
          </p:cNvSpPr>
          <p:nvPr>
            <p:ph type="ftr" sz="quarter" idx="11"/>
          </p:nvPr>
        </p:nvSpPr>
        <p:spPr/>
        <p:txBody>
          <a:bodyPr/>
          <a:lstStyle/>
          <a:p>
            <a:r>
              <a:rPr lang="en-US"/>
              <a:t>Dr. Eli DeHope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2298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380C8-C37C-4C2E-A2AD-AF6078D4AF3C}" type="datetime1">
              <a:rPr lang="en-US" smtClean="0"/>
              <a:t>4/23/2019</a:t>
            </a:fld>
            <a:endParaRPr lang="en-US" dirty="0"/>
          </a:p>
        </p:txBody>
      </p:sp>
      <p:sp>
        <p:nvSpPr>
          <p:cNvPr id="5" name="Footer Placeholder 4"/>
          <p:cNvSpPr>
            <a:spLocks noGrp="1"/>
          </p:cNvSpPr>
          <p:nvPr>
            <p:ph type="ftr" sz="quarter" idx="11"/>
          </p:nvPr>
        </p:nvSpPr>
        <p:spPr/>
        <p:txBody>
          <a:bodyPr/>
          <a:lstStyle/>
          <a:p>
            <a:r>
              <a:rPr lang="en-US"/>
              <a:t>Dr. Eli DeHope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0887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277813"/>
            <a:ext cx="103632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p:txBody>
          <a:bodyPr/>
          <a:lstStyle>
            <a:lvl1pPr>
              <a:defRPr/>
            </a:lvl1pPr>
          </a:lstStyle>
          <a:p>
            <a:pPr>
              <a:defRPr/>
            </a:pPr>
            <a:fld id="{5814A6D1-ABF1-428B-9FDE-5E4E95775365}" type="datetime1">
              <a:rPr lang="en-US" smtClean="0"/>
              <a:t>4/23/2019</a:t>
            </a:fld>
            <a:endParaRPr lang="en-US"/>
          </a:p>
        </p:txBody>
      </p:sp>
      <p:sp>
        <p:nvSpPr>
          <p:cNvPr id="4" name="Rectangle 10"/>
          <p:cNvSpPr>
            <a:spLocks noGrp="1" noChangeArrowheads="1"/>
          </p:cNvSpPr>
          <p:nvPr>
            <p:ph type="ftr" sz="quarter" idx="11"/>
          </p:nvPr>
        </p:nvSpPr>
        <p:spPr/>
        <p:txBody>
          <a:bodyPr/>
          <a:lstStyle>
            <a:lvl1pPr>
              <a:defRPr/>
            </a:lvl1pPr>
          </a:lstStyle>
          <a:p>
            <a:pPr>
              <a:defRPr/>
            </a:pPr>
            <a:r>
              <a:rPr lang="en-US"/>
              <a:t>Dr. Eli DeHope</a:t>
            </a:r>
          </a:p>
        </p:txBody>
      </p:sp>
      <p:sp>
        <p:nvSpPr>
          <p:cNvPr id="5" name="Rectangle 11"/>
          <p:cNvSpPr>
            <a:spLocks noGrp="1" noChangeArrowheads="1"/>
          </p:cNvSpPr>
          <p:nvPr>
            <p:ph type="sldNum" sz="quarter" idx="12"/>
          </p:nvPr>
        </p:nvSpPr>
        <p:spPr/>
        <p:txBody>
          <a:bodyPr/>
          <a:lstStyle>
            <a:lvl1pPr>
              <a:defRPr/>
            </a:lvl1pPr>
          </a:lstStyle>
          <a:p>
            <a:pPr>
              <a:defRPr/>
            </a:pPr>
            <a:fld id="{6ABA82A4-88E2-4659-91A7-33B35BB59407}" type="slidenum">
              <a:rPr lang="en-US"/>
              <a:pPr>
                <a:defRPr/>
              </a:pPr>
              <a:t>‹#›</a:t>
            </a:fld>
            <a:endParaRPr lang="en-US"/>
          </a:p>
        </p:txBody>
      </p:sp>
    </p:spTree>
    <p:extLst>
      <p:ext uri="{BB962C8B-B14F-4D97-AF65-F5344CB8AC3E}">
        <p14:creationId xmlns:p14="http://schemas.microsoft.com/office/powerpoint/2010/main" val="258245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D06289-2011-4074-A011-71100D0802A9}" type="datetime1">
              <a:rPr lang="en-US" smtClean="0"/>
              <a:t>4/23/2019</a:t>
            </a:fld>
            <a:endParaRPr lang="en-US" dirty="0"/>
          </a:p>
        </p:txBody>
      </p:sp>
      <p:sp>
        <p:nvSpPr>
          <p:cNvPr id="5" name="Footer Placeholder 4"/>
          <p:cNvSpPr>
            <a:spLocks noGrp="1"/>
          </p:cNvSpPr>
          <p:nvPr>
            <p:ph type="ftr" sz="quarter" idx="11"/>
          </p:nvPr>
        </p:nvSpPr>
        <p:spPr/>
        <p:txBody>
          <a:bodyPr/>
          <a:lstStyle/>
          <a:p>
            <a:r>
              <a:rPr lang="en-US"/>
              <a:t>Dr. Eli DeHope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6087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E03460-AD9C-4392-B828-7011E9ACE72B}" type="datetime1">
              <a:rPr lang="en-US" smtClean="0"/>
              <a:t>4/23/2019</a:t>
            </a:fld>
            <a:endParaRPr lang="en-US" dirty="0"/>
          </a:p>
        </p:txBody>
      </p:sp>
      <p:sp>
        <p:nvSpPr>
          <p:cNvPr id="5" name="Footer Placeholder 4"/>
          <p:cNvSpPr>
            <a:spLocks noGrp="1"/>
          </p:cNvSpPr>
          <p:nvPr>
            <p:ph type="ftr" sz="quarter" idx="11"/>
          </p:nvPr>
        </p:nvSpPr>
        <p:spPr/>
        <p:txBody>
          <a:bodyPr/>
          <a:lstStyle/>
          <a:p>
            <a:r>
              <a:rPr lang="en-US"/>
              <a:t>Dr. Eli DeHope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5110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13F4BF-8D85-4BB9-B1F1-E628F4534024}" type="datetime1">
              <a:rPr lang="en-US" smtClean="0"/>
              <a:t>4/23/2019</a:t>
            </a:fld>
            <a:endParaRPr lang="en-US" dirty="0"/>
          </a:p>
        </p:txBody>
      </p:sp>
      <p:sp>
        <p:nvSpPr>
          <p:cNvPr id="6" name="Footer Placeholder 5"/>
          <p:cNvSpPr>
            <a:spLocks noGrp="1"/>
          </p:cNvSpPr>
          <p:nvPr>
            <p:ph type="ftr" sz="quarter" idx="11"/>
          </p:nvPr>
        </p:nvSpPr>
        <p:spPr/>
        <p:txBody>
          <a:bodyPr/>
          <a:lstStyle/>
          <a:p>
            <a:r>
              <a:rPr lang="en-US"/>
              <a:t>Dr. Eli DeHope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527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593DFF-64C0-4936-9241-CE428FD35A2B}" type="datetime1">
              <a:rPr lang="en-US" smtClean="0"/>
              <a:t>4/23/2019</a:t>
            </a:fld>
            <a:endParaRPr lang="en-US" dirty="0"/>
          </a:p>
        </p:txBody>
      </p:sp>
      <p:sp>
        <p:nvSpPr>
          <p:cNvPr id="8" name="Footer Placeholder 7"/>
          <p:cNvSpPr>
            <a:spLocks noGrp="1"/>
          </p:cNvSpPr>
          <p:nvPr>
            <p:ph type="ftr" sz="quarter" idx="11"/>
          </p:nvPr>
        </p:nvSpPr>
        <p:spPr/>
        <p:txBody>
          <a:bodyPr/>
          <a:lstStyle/>
          <a:p>
            <a:r>
              <a:rPr lang="en-US"/>
              <a:t>Dr. Eli DeHope</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4741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E041A9-250E-46D9-A82A-B7092813FB8D}" type="datetime1">
              <a:rPr lang="en-US" smtClean="0"/>
              <a:t>4/23/2019</a:t>
            </a:fld>
            <a:endParaRPr lang="en-US" dirty="0"/>
          </a:p>
        </p:txBody>
      </p:sp>
      <p:sp>
        <p:nvSpPr>
          <p:cNvPr id="4" name="Footer Placeholder 3"/>
          <p:cNvSpPr>
            <a:spLocks noGrp="1"/>
          </p:cNvSpPr>
          <p:nvPr>
            <p:ph type="ftr" sz="quarter" idx="11"/>
          </p:nvPr>
        </p:nvSpPr>
        <p:spPr/>
        <p:txBody>
          <a:bodyPr/>
          <a:lstStyle/>
          <a:p>
            <a:r>
              <a:rPr lang="en-US"/>
              <a:t>Dr. Eli DeHope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784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E83F9-FB44-43E8-8136-B9B9B893FB13}" type="datetime1">
              <a:rPr lang="en-US" smtClean="0"/>
              <a:t>4/23/2019</a:t>
            </a:fld>
            <a:endParaRPr lang="en-US" dirty="0"/>
          </a:p>
        </p:txBody>
      </p:sp>
      <p:sp>
        <p:nvSpPr>
          <p:cNvPr id="3" name="Footer Placeholder 2"/>
          <p:cNvSpPr>
            <a:spLocks noGrp="1"/>
          </p:cNvSpPr>
          <p:nvPr>
            <p:ph type="ftr" sz="quarter" idx="11"/>
          </p:nvPr>
        </p:nvSpPr>
        <p:spPr/>
        <p:txBody>
          <a:bodyPr/>
          <a:lstStyle/>
          <a:p>
            <a:r>
              <a:rPr lang="en-US"/>
              <a:t>Dr. Eli DeHope</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1997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7458E4-70A9-487C-B0A6-6856993C0B66}" type="datetime1">
              <a:rPr lang="en-US" smtClean="0"/>
              <a:t>4/23/2019</a:t>
            </a:fld>
            <a:endParaRPr lang="en-US" dirty="0"/>
          </a:p>
        </p:txBody>
      </p:sp>
      <p:sp>
        <p:nvSpPr>
          <p:cNvPr id="6" name="Footer Placeholder 5"/>
          <p:cNvSpPr>
            <a:spLocks noGrp="1"/>
          </p:cNvSpPr>
          <p:nvPr>
            <p:ph type="ftr" sz="quarter" idx="11"/>
          </p:nvPr>
        </p:nvSpPr>
        <p:spPr/>
        <p:txBody>
          <a:bodyPr/>
          <a:lstStyle/>
          <a:p>
            <a:r>
              <a:rPr lang="en-US"/>
              <a:t>Dr. Eli DeHope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212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C60CC19-39C7-466E-8CFB-236CDD9F3C70}" type="datetime1">
              <a:rPr lang="en-US" smtClean="0"/>
              <a:t>4/23/2019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Dr. Eli DeHope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6888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6DD4151-6AA5-4A5D-BE2F-A5D6453BA94E}" type="datetime1">
              <a:rPr lang="en-US" smtClean="0"/>
              <a:t>4/23/2019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Dr. Eli DeHope</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78862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mc/articles/PMC3181836/"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Eli\Documents\BMCC\Sleepycabbie%20(2).wmv" TargetMode="External"/><Relationship Id="rId1" Type="http://schemas.microsoft.com/office/2007/relationships/media" Target="file:///C:\Users\Eli\Documents\BMCC\Sleepycabbie%20(2).wmv"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A4C8-EB2B-4070-B5FE-B0C6BB106590}"/>
              </a:ext>
            </a:extLst>
          </p:cNvPr>
          <p:cNvSpPr>
            <a:spLocks noGrp="1"/>
          </p:cNvSpPr>
          <p:nvPr>
            <p:ph type="ctrTitle"/>
          </p:nvPr>
        </p:nvSpPr>
        <p:spPr>
          <a:xfrm>
            <a:off x="1069848" y="802298"/>
            <a:ext cx="10515347" cy="2541431"/>
          </a:xfrm>
        </p:spPr>
        <p:txBody>
          <a:bodyPr>
            <a:normAutofit fontScale="90000"/>
          </a:bodyPr>
          <a:lstStyle/>
          <a:p>
            <a:r>
              <a:rPr lang="en-US" dirty="0"/>
              <a:t>The Use of Trauma informed care with at risk populations</a:t>
            </a:r>
          </a:p>
        </p:txBody>
      </p:sp>
      <p:sp>
        <p:nvSpPr>
          <p:cNvPr id="3" name="Subtitle 2">
            <a:extLst>
              <a:ext uri="{FF2B5EF4-FFF2-40B4-BE49-F238E27FC236}">
                <a16:creationId xmlns:a16="http://schemas.microsoft.com/office/drawing/2014/main" id="{4178FC45-311C-4AE9-A20A-BB112C783C5E}"/>
              </a:ext>
            </a:extLst>
          </p:cNvPr>
          <p:cNvSpPr>
            <a:spLocks noGrp="1"/>
          </p:cNvSpPr>
          <p:nvPr>
            <p:ph type="subTitle" idx="1"/>
          </p:nvPr>
        </p:nvSpPr>
        <p:spPr>
          <a:xfrm>
            <a:off x="1069848" y="4389119"/>
            <a:ext cx="7891272" cy="1667731"/>
          </a:xfrm>
        </p:spPr>
        <p:txBody>
          <a:bodyPr>
            <a:normAutofit fontScale="62500" lnSpcReduction="20000"/>
          </a:bodyPr>
          <a:lstStyle/>
          <a:p>
            <a:endParaRPr lang="en-US" dirty="0"/>
          </a:p>
          <a:p>
            <a:endParaRPr lang="en-US" dirty="0"/>
          </a:p>
          <a:p>
            <a:endParaRPr lang="en-US" dirty="0"/>
          </a:p>
          <a:p>
            <a:endParaRPr lang="en-US" dirty="0"/>
          </a:p>
          <a:p>
            <a:r>
              <a:rPr lang="en-US" dirty="0"/>
              <a:t>By:  Eli DeHope, Ph.D., LCSW, BCD</a:t>
            </a:r>
          </a:p>
        </p:txBody>
      </p:sp>
    </p:spTree>
    <p:extLst>
      <p:ext uri="{BB962C8B-B14F-4D97-AF65-F5344CB8AC3E}">
        <p14:creationId xmlns:p14="http://schemas.microsoft.com/office/powerpoint/2010/main" val="1634867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ctr" eaLnBrk="1" hangingPunct="1"/>
            <a:r>
              <a:rPr lang="en-US" altLang="en-US"/>
              <a:t>THE BRAIN PREDICTS OUR PERCEPTION OF THE OUTSIDE WORLD</a:t>
            </a:r>
          </a:p>
        </p:txBody>
      </p:sp>
      <p:sp>
        <p:nvSpPr>
          <p:cNvPr id="15363" name="Rectangle 3"/>
          <p:cNvSpPr>
            <a:spLocks noGrp="1" noChangeArrowheads="1"/>
          </p:cNvSpPr>
          <p:nvPr>
            <p:ph idx="1"/>
          </p:nvPr>
        </p:nvSpPr>
        <p:spPr>
          <a:xfrm>
            <a:off x="1451579" y="2015732"/>
            <a:ext cx="9603275" cy="3739116"/>
          </a:xfrm>
        </p:spPr>
        <p:txBody>
          <a:bodyPr>
            <a:normAutofit lnSpcReduction="10000"/>
          </a:bodyPr>
          <a:lstStyle/>
          <a:p>
            <a:pPr eaLnBrk="1" hangingPunct="1">
              <a:lnSpc>
                <a:spcPct val="80000"/>
              </a:lnSpc>
            </a:pPr>
            <a:endParaRPr lang="en-US" altLang="en-US" sz="1800" dirty="0"/>
          </a:p>
          <a:p>
            <a:pPr eaLnBrk="1" hangingPunct="1">
              <a:lnSpc>
                <a:spcPct val="80000"/>
              </a:lnSpc>
            </a:pPr>
            <a:endParaRPr lang="en-US" altLang="en-US" dirty="0"/>
          </a:p>
          <a:p>
            <a:pPr eaLnBrk="1" hangingPunct="1">
              <a:lnSpc>
                <a:spcPct val="80000"/>
              </a:lnSpc>
            </a:pPr>
            <a:endParaRPr lang="en-US" altLang="en-US" dirty="0"/>
          </a:p>
          <a:p>
            <a:pPr eaLnBrk="1" hangingPunct="1">
              <a:lnSpc>
                <a:spcPct val="80000"/>
              </a:lnSpc>
            </a:pPr>
            <a:endParaRPr lang="en-US" altLang="en-US" dirty="0"/>
          </a:p>
          <a:p>
            <a:pPr eaLnBrk="1" hangingPunct="1">
              <a:lnSpc>
                <a:spcPct val="80000"/>
              </a:lnSpc>
            </a:pPr>
            <a:endParaRPr lang="en-US" altLang="en-US" dirty="0"/>
          </a:p>
          <a:p>
            <a:pPr eaLnBrk="1" hangingPunct="1">
              <a:lnSpc>
                <a:spcPct val="80000"/>
              </a:lnSpc>
              <a:buFont typeface="Wingdings" pitchFamily="2" charset="2"/>
              <a:buNone/>
            </a:pPr>
            <a:endParaRPr lang="en-US" altLang="en-US" dirty="0"/>
          </a:p>
          <a:p>
            <a:pPr eaLnBrk="1" hangingPunct="1">
              <a:lnSpc>
                <a:spcPct val="80000"/>
              </a:lnSpc>
            </a:pPr>
            <a:endParaRPr lang="en-US" altLang="en-US" dirty="0"/>
          </a:p>
          <a:p>
            <a:pPr eaLnBrk="1" hangingPunct="1">
              <a:lnSpc>
                <a:spcPct val="80000"/>
              </a:lnSpc>
            </a:pPr>
            <a:r>
              <a:rPr lang="en-US" altLang="en-US" sz="2400" dirty="0"/>
              <a:t>Through experiencing and then learning from those experiences, the human brain anticipates our perception of the outside world. For example, if a person repeatedly gets stopped while driving a car, they may demonstrate anger and distrust at a police officer</a:t>
            </a:r>
          </a:p>
        </p:txBody>
      </p:sp>
      <p:sp>
        <p:nvSpPr>
          <p:cNvPr id="1536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Dr. Eli DeHope</a:t>
            </a:r>
          </a:p>
        </p:txBody>
      </p:sp>
      <p:pic>
        <p:nvPicPr>
          <p:cNvPr id="15365" name="Picture 6" descr="The brain predicts our perception of the outsid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310" y="2015732"/>
            <a:ext cx="43434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571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826E-7749-45C1-BD80-C6D0E6D0CF3C}"/>
              </a:ext>
            </a:extLst>
          </p:cNvPr>
          <p:cNvSpPr>
            <a:spLocks noGrp="1"/>
          </p:cNvSpPr>
          <p:nvPr>
            <p:ph type="title"/>
          </p:nvPr>
        </p:nvSpPr>
        <p:spPr/>
        <p:txBody>
          <a:bodyPr/>
          <a:lstStyle/>
          <a:p>
            <a:r>
              <a:rPr lang="en-US" dirty="0"/>
              <a:t>The case of Sofia</a:t>
            </a:r>
          </a:p>
        </p:txBody>
      </p:sp>
      <p:sp>
        <p:nvSpPr>
          <p:cNvPr id="4" name="Content Placeholder 3">
            <a:extLst>
              <a:ext uri="{FF2B5EF4-FFF2-40B4-BE49-F238E27FC236}">
                <a16:creationId xmlns:a16="http://schemas.microsoft.com/office/drawing/2014/main" id="{95B4551E-D68F-4692-9713-A8DFE9972A87}"/>
              </a:ext>
            </a:extLst>
          </p:cNvPr>
          <p:cNvSpPr>
            <a:spLocks noGrp="1"/>
          </p:cNvSpPr>
          <p:nvPr>
            <p:ph sz="half" idx="1"/>
          </p:nvPr>
        </p:nvSpPr>
        <p:spPr>
          <a:xfrm>
            <a:off x="528506" y="2010878"/>
            <a:ext cx="5563977" cy="3735581"/>
          </a:xfrm>
        </p:spPr>
        <p:txBody>
          <a:bodyPr>
            <a:normAutofit fontScale="92500" lnSpcReduction="20000"/>
          </a:bodyPr>
          <a:lstStyle/>
          <a:p>
            <a:r>
              <a:rPr lang="en-US" dirty="0"/>
              <a:t>Sofia is a 14 year old Hispanic girl who has been living on the streets of a major city in the U.S.  She was placed in a foster home at birth (Mom was severely addicted to opioids) and has lived in 17 foster homes over the past 14 years.  Sofia left her last foster home after she became angry with her foster parents who had asked her to obey their rules.   Sofia does not want to live in foster care anymore.  She states that “no one wants me so why should I live with these people?”  Sofia swears that she will run away if placed again in a foster care situation.</a:t>
            </a:r>
          </a:p>
        </p:txBody>
      </p:sp>
      <p:sp>
        <p:nvSpPr>
          <p:cNvPr id="5" name="Content Placeholder 4">
            <a:extLst>
              <a:ext uri="{FF2B5EF4-FFF2-40B4-BE49-F238E27FC236}">
                <a16:creationId xmlns:a16="http://schemas.microsoft.com/office/drawing/2014/main" id="{7ABB834B-D7A9-4872-98A7-B33AB9E3173C}"/>
              </a:ext>
            </a:extLst>
          </p:cNvPr>
          <p:cNvSpPr>
            <a:spLocks noGrp="1"/>
          </p:cNvSpPr>
          <p:nvPr>
            <p:ph sz="half" idx="2"/>
          </p:nvPr>
        </p:nvSpPr>
        <p:spPr/>
        <p:txBody>
          <a:bodyPr>
            <a:normAutofit fontScale="92500" lnSpcReduction="20000"/>
          </a:bodyPr>
          <a:lstStyle/>
          <a:p>
            <a:r>
              <a:rPr lang="en-US" dirty="0"/>
              <a:t>Do you think Sofia has experienced trauma?  If so what?</a:t>
            </a:r>
          </a:p>
          <a:p>
            <a:endParaRPr lang="en-US" dirty="0"/>
          </a:p>
          <a:p>
            <a:endParaRPr lang="en-US" dirty="0"/>
          </a:p>
          <a:p>
            <a:r>
              <a:rPr lang="en-US" dirty="0"/>
              <a:t>Which parts of Sofia’s brain have been affected by her development and experiences?</a:t>
            </a:r>
          </a:p>
          <a:p>
            <a:endParaRPr lang="en-US" dirty="0"/>
          </a:p>
        </p:txBody>
      </p:sp>
      <p:pic>
        <p:nvPicPr>
          <p:cNvPr id="3074" name="Picture 2" descr="Image result for photo of girl living on the streets">
            <a:extLst>
              <a:ext uri="{FF2B5EF4-FFF2-40B4-BE49-F238E27FC236}">
                <a16:creationId xmlns:a16="http://schemas.microsoft.com/office/drawing/2014/main" id="{09AEA197-1F3A-4A05-A4F8-CC7382CBF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359" y="184556"/>
            <a:ext cx="2322965" cy="154864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3E9B3020-1A54-4605-AE89-32C8AC1C0C1B}"/>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3243115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3612-E11F-4C1C-A396-9645062FF9F9}"/>
              </a:ext>
            </a:extLst>
          </p:cNvPr>
          <p:cNvSpPr>
            <a:spLocks noGrp="1"/>
          </p:cNvSpPr>
          <p:nvPr>
            <p:ph type="title"/>
          </p:nvPr>
        </p:nvSpPr>
        <p:spPr/>
        <p:txBody>
          <a:bodyPr/>
          <a:lstStyle/>
          <a:p>
            <a:r>
              <a:rPr lang="en-US" dirty="0"/>
              <a:t>The Case of Jerome…</a:t>
            </a:r>
          </a:p>
        </p:txBody>
      </p:sp>
      <p:sp>
        <p:nvSpPr>
          <p:cNvPr id="3" name="Content Placeholder 2">
            <a:extLst>
              <a:ext uri="{FF2B5EF4-FFF2-40B4-BE49-F238E27FC236}">
                <a16:creationId xmlns:a16="http://schemas.microsoft.com/office/drawing/2014/main" id="{F1378A3F-C606-4BC2-9DAA-018C2EEFE664}"/>
              </a:ext>
            </a:extLst>
          </p:cNvPr>
          <p:cNvSpPr>
            <a:spLocks noGrp="1"/>
          </p:cNvSpPr>
          <p:nvPr>
            <p:ph sz="half" idx="1"/>
          </p:nvPr>
        </p:nvSpPr>
        <p:spPr>
          <a:xfrm>
            <a:off x="1162050" y="2010878"/>
            <a:ext cx="4930433" cy="3448595"/>
          </a:xfrm>
        </p:spPr>
        <p:txBody>
          <a:bodyPr>
            <a:normAutofit fontScale="85000" lnSpcReduction="20000"/>
          </a:bodyPr>
          <a:lstStyle/>
          <a:p>
            <a:r>
              <a:rPr lang="en-US" sz="2400" dirty="0"/>
              <a:t>Jerome is a 38 year old who identifies as African American, straight and male.  He served one tour of duty in Iraq and one tour of duty in Afghanistan.  While in Iraq,  Jerome experienced a blast concussion.   He has also been diagnosed with PTSD.  He was honorably discharged from the service five years ago.  </a:t>
            </a:r>
          </a:p>
          <a:p>
            <a:r>
              <a:rPr lang="en-US" sz="2400" dirty="0"/>
              <a:t>From just this description – what do you think of Jerome?</a:t>
            </a:r>
          </a:p>
          <a:p>
            <a:endParaRPr lang="en-US" dirty="0"/>
          </a:p>
        </p:txBody>
      </p:sp>
      <p:pic>
        <p:nvPicPr>
          <p:cNvPr id="5" name="Iraq-Explosion - UNORIGINAL.CO.UK (2)">
            <a:hlinkClick r:id="" action="ppaction://media"/>
            <a:extLst>
              <a:ext uri="{FF2B5EF4-FFF2-40B4-BE49-F238E27FC236}">
                <a16:creationId xmlns:a16="http://schemas.microsoft.com/office/drawing/2014/main" id="{8CA97A90-7FCF-4E82-8BC9-07E7162979E5}"/>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6440488" y="2017713"/>
            <a:ext cx="4589462" cy="3441700"/>
          </a:xfrm>
        </p:spPr>
      </p:pic>
      <p:sp>
        <p:nvSpPr>
          <p:cNvPr id="6" name="Footer Placeholder 5">
            <a:extLst>
              <a:ext uri="{FF2B5EF4-FFF2-40B4-BE49-F238E27FC236}">
                <a16:creationId xmlns:a16="http://schemas.microsoft.com/office/drawing/2014/main" id="{48E9CF11-85A6-47BC-AD04-A79FB11494CD}"/>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3146653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959100" y="0"/>
            <a:ext cx="7499350" cy="762000"/>
          </a:xfrm>
        </p:spPr>
        <p:txBody>
          <a:bodyPr rtlCol="0">
            <a:normAutofit fontScale="90000"/>
          </a:bodyPr>
          <a:lstStyle/>
          <a:p>
            <a:pPr>
              <a:defRPr/>
            </a:pPr>
            <a:br>
              <a:rPr lang="en-US" sz="3400" dirty="0">
                <a:solidFill>
                  <a:schemeClr val="tx2">
                    <a:satMod val="130000"/>
                  </a:schemeClr>
                </a:solidFill>
              </a:rPr>
            </a:br>
            <a:r>
              <a:rPr lang="en-US" sz="3600" i="1" dirty="0">
                <a:solidFill>
                  <a:schemeClr val="tx2">
                    <a:satMod val="130000"/>
                  </a:schemeClr>
                </a:solidFill>
              </a:rPr>
              <a:t>Exposure to Neurologic Issues</a:t>
            </a:r>
          </a:p>
        </p:txBody>
      </p:sp>
      <p:sp>
        <p:nvSpPr>
          <p:cNvPr id="11267" name="Rectangle 3"/>
          <p:cNvSpPr>
            <a:spLocks noGrp="1" noChangeArrowheads="1"/>
          </p:cNvSpPr>
          <p:nvPr>
            <p:ph sz="half" idx="1"/>
          </p:nvPr>
        </p:nvSpPr>
        <p:spPr>
          <a:xfrm>
            <a:off x="1451579" y="1929468"/>
            <a:ext cx="4563459" cy="4699932"/>
          </a:xfrm>
        </p:spPr>
        <p:txBody>
          <a:bodyPr>
            <a:normAutofit fontScale="92500" lnSpcReduction="10000"/>
          </a:bodyPr>
          <a:lstStyle/>
          <a:p>
            <a:pPr lvl="1">
              <a:lnSpc>
                <a:spcPct val="80000"/>
              </a:lnSpc>
            </a:pPr>
            <a:r>
              <a:rPr lang="en-US" altLang="en-US" sz="2600" dirty="0"/>
              <a:t>Stroke</a:t>
            </a:r>
          </a:p>
          <a:p>
            <a:pPr lvl="1">
              <a:lnSpc>
                <a:spcPct val="80000"/>
              </a:lnSpc>
            </a:pPr>
            <a:r>
              <a:rPr lang="en-US" altLang="en-US" sz="2600" dirty="0"/>
              <a:t>Aneurysm</a:t>
            </a:r>
          </a:p>
          <a:p>
            <a:pPr lvl="1">
              <a:lnSpc>
                <a:spcPct val="80000"/>
              </a:lnSpc>
            </a:pPr>
            <a:r>
              <a:rPr lang="en-US" altLang="en-US" sz="2600" dirty="0"/>
              <a:t>Brain Tumor</a:t>
            </a:r>
          </a:p>
          <a:p>
            <a:pPr lvl="1">
              <a:lnSpc>
                <a:spcPct val="80000"/>
              </a:lnSpc>
            </a:pPr>
            <a:r>
              <a:rPr lang="en-US" altLang="en-US" sz="2600" dirty="0"/>
              <a:t>Metabolic disturbance</a:t>
            </a:r>
          </a:p>
          <a:p>
            <a:pPr lvl="1">
              <a:lnSpc>
                <a:spcPct val="80000"/>
              </a:lnSpc>
            </a:pPr>
            <a:r>
              <a:rPr lang="en-US" altLang="en-US" sz="2600" dirty="0"/>
              <a:t>Infection</a:t>
            </a:r>
          </a:p>
          <a:p>
            <a:pPr lvl="1">
              <a:lnSpc>
                <a:spcPct val="80000"/>
              </a:lnSpc>
            </a:pPr>
            <a:r>
              <a:rPr lang="en-US" altLang="en-US" sz="2600" dirty="0"/>
              <a:t>Hypoxia / Anoxia</a:t>
            </a:r>
          </a:p>
          <a:p>
            <a:pPr lvl="1">
              <a:lnSpc>
                <a:spcPct val="80000"/>
              </a:lnSpc>
            </a:pPr>
            <a:r>
              <a:rPr lang="en-US" altLang="en-US" sz="2600" dirty="0"/>
              <a:t>Substance abuse</a:t>
            </a:r>
          </a:p>
          <a:p>
            <a:pPr lvl="1">
              <a:lnSpc>
                <a:spcPct val="80000"/>
              </a:lnSpc>
            </a:pPr>
            <a:r>
              <a:rPr lang="en-US" altLang="en-US" sz="2600" dirty="0"/>
              <a:t>Blood loss</a:t>
            </a:r>
          </a:p>
          <a:p>
            <a:pPr lvl="1">
              <a:lnSpc>
                <a:spcPct val="80000"/>
              </a:lnSpc>
            </a:pPr>
            <a:r>
              <a:rPr lang="en-US" altLang="en-US" sz="2600" dirty="0"/>
              <a:t>Encephalitis</a:t>
            </a:r>
          </a:p>
          <a:p>
            <a:pPr lvl="1">
              <a:lnSpc>
                <a:spcPct val="80000"/>
              </a:lnSpc>
            </a:pPr>
            <a:r>
              <a:rPr lang="en-US" altLang="en-US" sz="2600" dirty="0"/>
              <a:t>Cardiac arrest</a:t>
            </a:r>
          </a:p>
          <a:p>
            <a:pPr lvl="1">
              <a:lnSpc>
                <a:spcPct val="80000"/>
              </a:lnSpc>
            </a:pPr>
            <a:r>
              <a:rPr lang="en-US" altLang="en-US" sz="2600" dirty="0"/>
              <a:t>Toxic poisoning </a:t>
            </a:r>
          </a:p>
          <a:p>
            <a:pPr lvl="1">
              <a:lnSpc>
                <a:spcPct val="80000"/>
              </a:lnSpc>
            </a:pPr>
            <a:r>
              <a:rPr lang="en-US" altLang="en-US" sz="2600" dirty="0"/>
              <a:t>Electrical injuries </a:t>
            </a:r>
          </a:p>
          <a:p>
            <a:pPr lvl="1">
              <a:lnSpc>
                <a:spcPct val="80000"/>
              </a:lnSpc>
            </a:pPr>
            <a:r>
              <a:rPr lang="en-US" altLang="en-US" sz="2600" dirty="0"/>
              <a:t>Traumatic Brain Injury</a:t>
            </a:r>
          </a:p>
          <a:p>
            <a:pPr>
              <a:lnSpc>
                <a:spcPct val="80000"/>
              </a:lnSpc>
              <a:buFont typeface="Arial" charset="0"/>
              <a:buChar char="•"/>
            </a:pPr>
            <a:endParaRPr lang="en-US" altLang="en-US" sz="1800" b="1" dirty="0"/>
          </a:p>
        </p:txBody>
      </p:sp>
      <p:sp>
        <p:nvSpPr>
          <p:cNvPr id="11268" name="Rectangle 4"/>
          <p:cNvSpPr>
            <a:spLocks noGrp="1" noChangeArrowheads="1"/>
          </p:cNvSpPr>
          <p:nvPr>
            <p:ph sz="half" idx="2"/>
          </p:nvPr>
        </p:nvSpPr>
        <p:spPr>
          <a:xfrm>
            <a:off x="5578679" y="1929468"/>
            <a:ext cx="6300132" cy="4471332"/>
          </a:xfrm>
        </p:spPr>
        <p:txBody>
          <a:bodyPr>
            <a:normAutofit fontScale="92500" lnSpcReduction="10000"/>
          </a:bodyPr>
          <a:lstStyle/>
          <a:p>
            <a:pPr>
              <a:lnSpc>
                <a:spcPct val="90000"/>
              </a:lnSpc>
              <a:buFont typeface="Wingdings 2" pitchFamily="18" charset="2"/>
              <a:buNone/>
            </a:pPr>
            <a:r>
              <a:rPr lang="en-US" altLang="en-US" dirty="0"/>
              <a:t>Behaviors</a:t>
            </a:r>
          </a:p>
          <a:p>
            <a:pPr>
              <a:lnSpc>
                <a:spcPct val="90000"/>
              </a:lnSpc>
              <a:buFont typeface="Wingdings 2" pitchFamily="18" charset="2"/>
              <a:buNone/>
            </a:pPr>
            <a:r>
              <a:rPr lang="en-US" altLang="en-US" dirty="0"/>
              <a:t>Impulsiveness		Irrationality and Illogic</a:t>
            </a:r>
          </a:p>
          <a:p>
            <a:pPr>
              <a:lnSpc>
                <a:spcPct val="90000"/>
              </a:lnSpc>
              <a:buFont typeface="Wingdings 2" pitchFamily="18" charset="2"/>
              <a:buNone/>
            </a:pPr>
            <a:r>
              <a:rPr lang="en-US" altLang="en-US" dirty="0"/>
              <a:t>Anger and aggressiveness	</a:t>
            </a:r>
          </a:p>
          <a:p>
            <a:pPr>
              <a:lnSpc>
                <a:spcPct val="90000"/>
              </a:lnSpc>
              <a:buFont typeface="Wingdings 2" pitchFamily="18" charset="2"/>
              <a:buNone/>
            </a:pPr>
            <a:r>
              <a:rPr lang="en-US" altLang="en-US" dirty="0"/>
              <a:t>Lethargy and passiveness	 Poor concentration</a:t>
            </a:r>
          </a:p>
          <a:p>
            <a:pPr>
              <a:lnSpc>
                <a:spcPct val="90000"/>
              </a:lnSpc>
              <a:buFont typeface="Wingdings 2" pitchFamily="18" charset="2"/>
              <a:buNone/>
            </a:pPr>
            <a:r>
              <a:rPr lang="en-US" altLang="en-US" dirty="0"/>
              <a:t>	Emotional instability</a:t>
            </a:r>
          </a:p>
          <a:p>
            <a:pPr>
              <a:lnSpc>
                <a:spcPct val="90000"/>
              </a:lnSpc>
              <a:buFont typeface="Wingdings 2" pitchFamily="18" charset="2"/>
              <a:buNone/>
            </a:pPr>
            <a:r>
              <a:rPr lang="en-US" altLang="en-US" dirty="0"/>
              <a:t>		mood swings</a:t>
            </a:r>
          </a:p>
          <a:p>
            <a:pPr>
              <a:lnSpc>
                <a:spcPct val="90000"/>
              </a:lnSpc>
              <a:buFont typeface="Wingdings 2" pitchFamily="18" charset="2"/>
              <a:buNone/>
            </a:pPr>
            <a:r>
              <a:rPr lang="en-US" altLang="en-US" dirty="0"/>
              <a:t>		depression</a:t>
            </a:r>
          </a:p>
          <a:p>
            <a:pPr>
              <a:lnSpc>
                <a:spcPct val="90000"/>
              </a:lnSpc>
              <a:buFont typeface="Wingdings 2" pitchFamily="18" charset="2"/>
              <a:buNone/>
            </a:pPr>
            <a:r>
              <a:rPr lang="en-US" altLang="en-US" dirty="0"/>
              <a:t>		suicide ideation</a:t>
            </a:r>
          </a:p>
          <a:p>
            <a:pPr>
              <a:lnSpc>
                <a:spcPct val="90000"/>
              </a:lnSpc>
              <a:buFont typeface="Wingdings 2" pitchFamily="18" charset="2"/>
              <a:buNone/>
            </a:pPr>
            <a:r>
              <a:rPr lang="en-US" altLang="en-US" dirty="0"/>
              <a:t>Poor memory		 Poor self-awareness</a:t>
            </a:r>
          </a:p>
          <a:p>
            <a:pPr>
              <a:lnSpc>
                <a:spcPct val="90000"/>
              </a:lnSpc>
              <a:buFont typeface="Wingdings 2" pitchFamily="18" charset="2"/>
              <a:buNone/>
            </a:pPr>
            <a:r>
              <a:rPr lang="en-US" altLang="en-US" dirty="0"/>
              <a:t>Inappropriate social skills</a:t>
            </a:r>
          </a:p>
          <a:p>
            <a:pPr>
              <a:lnSpc>
                <a:spcPct val="90000"/>
              </a:lnSpc>
              <a:buFont typeface="Wingdings 2" pitchFamily="18" charset="2"/>
              <a:buNone/>
            </a:pPr>
            <a:r>
              <a:rPr lang="en-US" altLang="en-US" dirty="0"/>
              <a:t>Frustration                         Disinhibition and hyper-sexuality</a:t>
            </a:r>
          </a:p>
          <a:p>
            <a:pPr>
              <a:lnSpc>
                <a:spcPct val="90000"/>
              </a:lnSpc>
              <a:buFont typeface="Wingdings 2" pitchFamily="18" charset="2"/>
              <a:buNone/>
            </a:pPr>
            <a:r>
              <a:rPr lang="en-US" altLang="en-US" dirty="0"/>
              <a:t>	</a:t>
            </a:r>
          </a:p>
          <a:p>
            <a:pPr>
              <a:lnSpc>
                <a:spcPct val="90000"/>
              </a:lnSpc>
              <a:buFont typeface="Wingdings 2" pitchFamily="18" charset="2"/>
              <a:buNone/>
            </a:pPr>
            <a:endParaRPr lang="en-US" altLang="en-US" dirty="0"/>
          </a:p>
        </p:txBody>
      </p:sp>
      <p:sp>
        <p:nvSpPr>
          <p:cNvPr id="5" name="Footer Placeholder 5"/>
          <p:cNvSpPr>
            <a:spLocks noGrp="1"/>
          </p:cNvSpPr>
          <p:nvPr>
            <p:ph type="ftr" sz="quarter" idx="11"/>
          </p:nvPr>
        </p:nvSpPr>
        <p:spPr/>
        <p:txBody>
          <a:bodyPr/>
          <a:lstStyle/>
          <a:p>
            <a:pPr>
              <a:defRPr/>
            </a:pPr>
            <a:r>
              <a:rPr lang="en-US" dirty="0"/>
              <a:t>Dr. Eli </a:t>
            </a:r>
            <a:r>
              <a:rPr lang="en-US" dirty="0" err="1"/>
              <a:t>DeHope</a:t>
            </a:r>
            <a:endParaRPr lang="en-US" dirty="0"/>
          </a:p>
        </p:txBody>
      </p:sp>
    </p:spTree>
    <p:extLst>
      <p:ext uri="{BB962C8B-B14F-4D97-AF65-F5344CB8AC3E}">
        <p14:creationId xmlns:p14="http://schemas.microsoft.com/office/powerpoint/2010/main" val="131294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189527" y="274638"/>
            <a:ext cx="8268923" cy="1143000"/>
          </a:xfrm>
        </p:spPr>
        <p:txBody>
          <a:bodyPr/>
          <a:lstStyle/>
          <a:p>
            <a:pPr algn="ctr">
              <a:defRPr/>
            </a:pPr>
            <a:r>
              <a:rPr lang="en-US" dirty="0">
                <a:solidFill>
                  <a:schemeClr val="tx1"/>
                </a:solidFill>
              </a:rPr>
              <a:t>SOME BASICS of </a:t>
            </a:r>
            <a:br>
              <a:rPr lang="en-US" dirty="0">
                <a:solidFill>
                  <a:schemeClr val="tx1"/>
                </a:solidFill>
              </a:rPr>
            </a:br>
            <a:r>
              <a:rPr lang="en-US" dirty="0">
                <a:solidFill>
                  <a:schemeClr val="tx1"/>
                </a:solidFill>
              </a:rPr>
              <a:t>cognitive functioning</a:t>
            </a:r>
          </a:p>
        </p:txBody>
      </p:sp>
      <p:sp>
        <p:nvSpPr>
          <p:cNvPr id="24579" name="Rectangle 3"/>
          <p:cNvSpPr>
            <a:spLocks noGrp="1" noChangeArrowheads="1"/>
          </p:cNvSpPr>
          <p:nvPr>
            <p:ph sz="half" idx="1"/>
          </p:nvPr>
        </p:nvSpPr>
        <p:spPr>
          <a:xfrm>
            <a:off x="1266738" y="1837188"/>
            <a:ext cx="4748300" cy="4716011"/>
          </a:xfrm>
        </p:spPr>
        <p:txBody>
          <a:bodyPr>
            <a:normAutofit/>
          </a:bodyPr>
          <a:lstStyle/>
          <a:p>
            <a:pPr>
              <a:lnSpc>
                <a:spcPct val="80000"/>
              </a:lnSpc>
            </a:pPr>
            <a:r>
              <a:rPr lang="en-US" altLang="en-US" sz="2400" dirty="0"/>
              <a:t>Attention</a:t>
            </a:r>
          </a:p>
          <a:p>
            <a:pPr marL="0" indent="0">
              <a:lnSpc>
                <a:spcPct val="80000"/>
              </a:lnSpc>
              <a:buNone/>
            </a:pPr>
            <a:endParaRPr lang="en-US" altLang="en-US" sz="2400" dirty="0"/>
          </a:p>
          <a:p>
            <a:pPr>
              <a:lnSpc>
                <a:spcPct val="80000"/>
              </a:lnSpc>
            </a:pPr>
            <a:r>
              <a:rPr lang="en-US" altLang="en-US" sz="2400" dirty="0"/>
              <a:t>Perseveration</a:t>
            </a:r>
          </a:p>
          <a:p>
            <a:pPr marL="0" indent="0">
              <a:lnSpc>
                <a:spcPct val="80000"/>
              </a:lnSpc>
              <a:buNone/>
            </a:pPr>
            <a:endParaRPr lang="en-US" altLang="en-US" sz="2400" dirty="0"/>
          </a:p>
          <a:p>
            <a:pPr>
              <a:lnSpc>
                <a:spcPct val="80000"/>
              </a:lnSpc>
            </a:pPr>
            <a:r>
              <a:rPr lang="en-US" altLang="en-US" sz="2400" dirty="0"/>
              <a:t>Concentration</a:t>
            </a:r>
          </a:p>
          <a:p>
            <a:pPr marL="0" indent="0">
              <a:lnSpc>
                <a:spcPct val="80000"/>
              </a:lnSpc>
              <a:buNone/>
            </a:pPr>
            <a:endParaRPr lang="en-US" altLang="en-US" sz="2400" dirty="0"/>
          </a:p>
          <a:p>
            <a:pPr>
              <a:lnSpc>
                <a:spcPct val="80000"/>
              </a:lnSpc>
            </a:pPr>
            <a:r>
              <a:rPr lang="en-US" altLang="en-US" sz="2400" dirty="0"/>
              <a:t>Language Processing</a:t>
            </a:r>
          </a:p>
          <a:p>
            <a:pPr marL="0" indent="0">
              <a:lnSpc>
                <a:spcPct val="80000"/>
              </a:lnSpc>
              <a:buNone/>
            </a:pPr>
            <a:endParaRPr lang="en-US" altLang="en-US" sz="2400" dirty="0"/>
          </a:p>
          <a:p>
            <a:pPr>
              <a:lnSpc>
                <a:spcPct val="80000"/>
              </a:lnSpc>
            </a:pPr>
            <a:r>
              <a:rPr lang="en-US" altLang="en-US" sz="2400" dirty="0"/>
              <a:t>Memory</a:t>
            </a:r>
          </a:p>
        </p:txBody>
      </p:sp>
      <p:sp>
        <p:nvSpPr>
          <p:cNvPr id="50180" name="Rectangle 4"/>
          <p:cNvSpPr>
            <a:spLocks noGrp="1" noChangeArrowheads="1"/>
          </p:cNvSpPr>
          <p:nvPr>
            <p:ph sz="half" idx="2"/>
          </p:nvPr>
        </p:nvSpPr>
        <p:spPr>
          <a:xfrm>
            <a:off x="6095999" y="1913389"/>
            <a:ext cx="5086525" cy="4716011"/>
          </a:xfrm>
        </p:spPr>
        <p:txBody>
          <a:bodyPr rtlCol="0">
            <a:normAutofit/>
          </a:bodyPr>
          <a:lstStyle/>
          <a:p>
            <a:pPr>
              <a:lnSpc>
                <a:spcPct val="80000"/>
              </a:lnSpc>
            </a:pPr>
            <a:r>
              <a:rPr lang="en-US" altLang="en-US" sz="2400" dirty="0"/>
              <a:t>Speed of Processing</a:t>
            </a:r>
          </a:p>
          <a:p>
            <a:pPr marL="0" indent="0">
              <a:lnSpc>
                <a:spcPct val="80000"/>
              </a:lnSpc>
              <a:buNone/>
            </a:pPr>
            <a:endParaRPr lang="en-US" altLang="en-US" sz="2400" dirty="0"/>
          </a:p>
          <a:p>
            <a:pPr>
              <a:lnSpc>
                <a:spcPct val="80000"/>
              </a:lnSpc>
            </a:pPr>
            <a:r>
              <a:rPr lang="en-US" altLang="en-US" sz="2400" dirty="0"/>
              <a:t>Confusion</a:t>
            </a:r>
          </a:p>
          <a:p>
            <a:pPr marL="0" indent="0">
              <a:lnSpc>
                <a:spcPct val="80000"/>
              </a:lnSpc>
              <a:buNone/>
            </a:pPr>
            <a:endParaRPr lang="en-US" altLang="en-US" sz="2400" dirty="0"/>
          </a:p>
          <a:p>
            <a:pPr>
              <a:lnSpc>
                <a:spcPct val="80000"/>
              </a:lnSpc>
            </a:pPr>
            <a:r>
              <a:rPr lang="en-US" altLang="en-US" sz="2400" dirty="0"/>
              <a:t>Executive Functions</a:t>
            </a:r>
          </a:p>
          <a:p>
            <a:pPr lvl="1">
              <a:lnSpc>
                <a:spcPct val="80000"/>
              </a:lnSpc>
            </a:pPr>
            <a:r>
              <a:rPr lang="en-US" altLang="en-US" sz="2600" dirty="0"/>
              <a:t>Judgment</a:t>
            </a:r>
          </a:p>
          <a:p>
            <a:pPr lvl="1">
              <a:lnSpc>
                <a:spcPct val="80000"/>
              </a:lnSpc>
            </a:pPr>
            <a:r>
              <a:rPr lang="en-US" altLang="en-US" sz="2600" dirty="0"/>
              <a:t>Problem solving</a:t>
            </a:r>
          </a:p>
          <a:p>
            <a:pPr lvl="1">
              <a:lnSpc>
                <a:spcPct val="80000"/>
              </a:lnSpc>
            </a:pPr>
            <a:r>
              <a:rPr lang="en-US" altLang="en-US" sz="2600" dirty="0"/>
              <a:t>Decision making</a:t>
            </a:r>
          </a:p>
          <a:p>
            <a:pPr lvl="1">
              <a:lnSpc>
                <a:spcPct val="80000"/>
              </a:lnSpc>
            </a:pPr>
            <a:r>
              <a:rPr lang="en-US" altLang="en-US" sz="2600" dirty="0"/>
              <a:t>Inhibition</a:t>
            </a:r>
          </a:p>
          <a:p>
            <a:pPr marL="274320" lvl="1" indent="0">
              <a:lnSpc>
                <a:spcPct val="80000"/>
              </a:lnSpc>
              <a:buNone/>
            </a:pPr>
            <a:endParaRPr lang="en-US" altLang="en-US" sz="2600" b="1" dirty="0">
              <a:solidFill>
                <a:schemeClr val="tx2"/>
              </a:solidFill>
            </a:endParaRPr>
          </a:p>
          <a:p>
            <a:pPr marL="640080" lvl="1" indent="-237744">
              <a:lnSpc>
                <a:spcPct val="90000"/>
              </a:lnSpc>
              <a:buFont typeface="Arial" pitchFamily="34" charset="0"/>
              <a:buChar char="–"/>
              <a:defRPr/>
            </a:pPr>
            <a:endParaRPr lang="en-US" sz="1700" b="1" dirty="0">
              <a:solidFill>
                <a:schemeClr val="tx2"/>
              </a:solidFill>
            </a:endParaRPr>
          </a:p>
        </p:txBody>
      </p:sp>
      <p:sp>
        <p:nvSpPr>
          <p:cNvPr id="5" name="Footer Placeholder 5"/>
          <p:cNvSpPr>
            <a:spLocks noGrp="1"/>
          </p:cNvSpPr>
          <p:nvPr>
            <p:ph type="ftr" sz="quarter" idx="11"/>
          </p:nvPr>
        </p:nvSpPr>
        <p:spPr/>
        <p:txBody>
          <a:bodyPr/>
          <a:lstStyle/>
          <a:p>
            <a:pPr>
              <a:defRPr/>
            </a:pPr>
            <a:r>
              <a:rPr lang="en-US"/>
              <a:t>Dr. Eli DeHope</a:t>
            </a:r>
            <a:endParaRPr lang="en-US" dirty="0"/>
          </a:p>
        </p:txBody>
      </p:sp>
    </p:spTree>
    <p:extLst>
      <p:ext uri="{BB962C8B-B14F-4D97-AF65-F5344CB8AC3E}">
        <p14:creationId xmlns:p14="http://schemas.microsoft.com/office/powerpoint/2010/main" val="273863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70" name="Group 54"/>
          <p:cNvGraphicFramePr>
            <a:graphicFrameLocks noGrp="1"/>
          </p:cNvGraphicFramePr>
          <p:nvPr>
            <p:ph/>
            <p:extLst>
              <p:ext uri="{D42A27DB-BD31-4B8C-83A1-F6EECF244321}">
                <p14:modId xmlns:p14="http://schemas.microsoft.com/office/powerpoint/2010/main" val="1929619906"/>
              </p:ext>
            </p:extLst>
          </p:nvPr>
        </p:nvGraphicFramePr>
        <p:xfrm>
          <a:off x="2801923" y="243281"/>
          <a:ext cx="8565160" cy="6157522"/>
        </p:xfrm>
        <a:graphic>
          <a:graphicData uri="http://schemas.openxmlformats.org/drawingml/2006/table">
            <a:tbl>
              <a:tblPr/>
              <a:tblGrid>
                <a:gridCol w="1455122">
                  <a:extLst>
                    <a:ext uri="{9D8B030D-6E8A-4147-A177-3AD203B41FA5}">
                      <a16:colId xmlns:a16="http://schemas.microsoft.com/office/drawing/2014/main" val="20000"/>
                    </a:ext>
                  </a:extLst>
                </a:gridCol>
                <a:gridCol w="1834027">
                  <a:extLst>
                    <a:ext uri="{9D8B030D-6E8A-4147-A177-3AD203B41FA5}">
                      <a16:colId xmlns:a16="http://schemas.microsoft.com/office/drawing/2014/main" val="20001"/>
                    </a:ext>
                  </a:extLst>
                </a:gridCol>
                <a:gridCol w="1604774">
                  <a:extLst>
                    <a:ext uri="{9D8B030D-6E8A-4147-A177-3AD203B41FA5}">
                      <a16:colId xmlns:a16="http://schemas.microsoft.com/office/drawing/2014/main" val="20002"/>
                    </a:ext>
                  </a:extLst>
                </a:gridCol>
                <a:gridCol w="1958205">
                  <a:extLst>
                    <a:ext uri="{9D8B030D-6E8A-4147-A177-3AD203B41FA5}">
                      <a16:colId xmlns:a16="http://schemas.microsoft.com/office/drawing/2014/main" val="20003"/>
                    </a:ext>
                  </a:extLst>
                </a:gridCol>
                <a:gridCol w="1713032">
                  <a:extLst>
                    <a:ext uri="{9D8B030D-6E8A-4147-A177-3AD203B41FA5}">
                      <a16:colId xmlns:a16="http://schemas.microsoft.com/office/drawing/2014/main" val="20004"/>
                    </a:ext>
                  </a:extLst>
                </a:gridCol>
              </a:tblGrid>
              <a:tr h="66973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BIO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charset="0"/>
                        </a:rPr>
                        <a:t>PSYCHO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charset="0"/>
                        </a:rPr>
                        <a:t>SOCIAL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charset="0"/>
                        </a:rPr>
                        <a:t>SPIRITUAL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Arial" charset="0"/>
                        </a:rPr>
                        <a:t>CULTURAL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298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Acute medical issues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Perception and Appraisal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Family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Organized religion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Race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13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Chronic medical issues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Coping 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Friends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Philosophy of life/ belief system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Ethnicity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298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Medications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Beliefs and philosophy of life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Community organizations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Religion of childhood (if different)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712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Neurology and the brain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Mental well-being and mental illness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Occupation/ job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Religion or spirituality difference from larger society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Sexual Orientation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12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Genetics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Cognitive functioning and self awareness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Leisure activities and associations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Neighborhood/ community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580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Basic Demographics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Thoughts/ Feelings/ 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Socioeconomic status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p:txBody>
          <a:bodyPr/>
          <a:lstStyle/>
          <a:p>
            <a:pPr>
              <a:defRPr/>
            </a:pPr>
            <a:r>
              <a:rPr lang="en-US"/>
              <a:t>Dr. Eli DeHope</a:t>
            </a:r>
          </a:p>
        </p:txBody>
      </p:sp>
      <p:sp>
        <p:nvSpPr>
          <p:cNvPr id="4" name="Star: 5 Points 3">
            <a:extLst>
              <a:ext uri="{FF2B5EF4-FFF2-40B4-BE49-F238E27FC236}">
                <a16:creationId xmlns:a16="http://schemas.microsoft.com/office/drawing/2014/main" id="{CB2565AE-DF72-49F8-8174-E199C0FE51EB}"/>
              </a:ext>
            </a:extLst>
          </p:cNvPr>
          <p:cNvSpPr/>
          <p:nvPr/>
        </p:nvSpPr>
        <p:spPr>
          <a:xfrm>
            <a:off x="1535186" y="80534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572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57B1-4B05-4788-BD82-0DB315332707}"/>
              </a:ext>
            </a:extLst>
          </p:cNvPr>
          <p:cNvSpPr>
            <a:spLocks noGrp="1"/>
          </p:cNvSpPr>
          <p:nvPr>
            <p:ph type="title"/>
          </p:nvPr>
        </p:nvSpPr>
        <p:spPr/>
        <p:txBody>
          <a:bodyPr>
            <a:normAutofit fontScale="90000"/>
          </a:bodyPr>
          <a:lstStyle/>
          <a:p>
            <a:r>
              <a:rPr lang="en-US" dirty="0"/>
              <a:t>So What is Trauma </a:t>
            </a:r>
            <a:br>
              <a:rPr lang="en-US" dirty="0"/>
            </a:br>
            <a:r>
              <a:rPr lang="en-US" dirty="0"/>
              <a:t>and how does it affect brain and behavior?</a:t>
            </a:r>
          </a:p>
        </p:txBody>
      </p:sp>
      <p:sp>
        <p:nvSpPr>
          <p:cNvPr id="3" name="Content Placeholder 2">
            <a:extLst>
              <a:ext uri="{FF2B5EF4-FFF2-40B4-BE49-F238E27FC236}">
                <a16:creationId xmlns:a16="http://schemas.microsoft.com/office/drawing/2014/main" id="{4A8A35CA-C976-45CB-A3E0-1E71CA11ABF5}"/>
              </a:ext>
            </a:extLst>
          </p:cNvPr>
          <p:cNvSpPr>
            <a:spLocks noGrp="1"/>
          </p:cNvSpPr>
          <p:nvPr>
            <p:ph sz="half" idx="1"/>
          </p:nvPr>
        </p:nvSpPr>
        <p:spPr>
          <a:xfrm>
            <a:off x="520117" y="2010878"/>
            <a:ext cx="4723002" cy="3448595"/>
          </a:xfrm>
        </p:spPr>
        <p:txBody>
          <a:bodyPr>
            <a:normAutofit fontScale="92500" lnSpcReduction="10000"/>
          </a:bodyPr>
          <a:lstStyle/>
          <a:p>
            <a:r>
              <a:rPr lang="en-US" dirty="0">
                <a:solidFill>
                  <a:srgbClr val="000000"/>
                </a:solidFill>
                <a:latin typeface="Tahoma" panose="020B0604030504040204" pitchFamily="34" charset="0"/>
              </a:rPr>
              <a:t>Trauma results from an event or a series of events that subsequently causes intense physical and psychological stress reactions. </a:t>
            </a:r>
          </a:p>
          <a:p>
            <a:r>
              <a:rPr lang="en-US" dirty="0">
                <a:solidFill>
                  <a:srgbClr val="000000"/>
                </a:solidFill>
                <a:latin typeface="Tahoma" panose="020B0604030504040204" pitchFamily="34" charset="0"/>
              </a:rPr>
              <a:t>The individual’s functioning and emotional, physical, social, and spiritual health can be affected. </a:t>
            </a:r>
          </a:p>
          <a:p>
            <a:endParaRPr lang="en-US" dirty="0"/>
          </a:p>
        </p:txBody>
      </p:sp>
      <p:sp>
        <p:nvSpPr>
          <p:cNvPr id="4" name="Content Placeholder 3">
            <a:extLst>
              <a:ext uri="{FF2B5EF4-FFF2-40B4-BE49-F238E27FC236}">
                <a16:creationId xmlns:a16="http://schemas.microsoft.com/office/drawing/2014/main" id="{F2BB236D-A032-409D-B96A-E76A6E3B9ABC}"/>
              </a:ext>
            </a:extLst>
          </p:cNvPr>
          <p:cNvSpPr>
            <a:spLocks noGrp="1"/>
          </p:cNvSpPr>
          <p:nvPr>
            <p:ph sz="half" idx="2"/>
          </p:nvPr>
        </p:nvSpPr>
        <p:spPr>
          <a:xfrm>
            <a:off x="5385732" y="2017343"/>
            <a:ext cx="6286151" cy="3441520"/>
          </a:xfrm>
        </p:spPr>
        <p:txBody>
          <a:bodyPr>
            <a:normAutofit fontScale="92500" lnSpcReduction="10000"/>
          </a:bodyPr>
          <a:lstStyle/>
          <a:p>
            <a:r>
              <a:rPr lang="en-US" dirty="0">
                <a:solidFill>
                  <a:srgbClr val="000000"/>
                </a:solidFill>
                <a:latin typeface="Tahoma" panose="020B0604030504040204" pitchFamily="34" charset="0"/>
              </a:rPr>
              <a:t>Some of the most common traumatic experiences include violence, abuse, neglect, disaster, terrorism, and war. People of all ages, ethnic backgrounds, sexual orientations, and economic conditions may experience trauma. </a:t>
            </a:r>
          </a:p>
          <a:p>
            <a:r>
              <a:rPr lang="en-US" dirty="0">
                <a:solidFill>
                  <a:srgbClr val="000000"/>
                </a:solidFill>
                <a:latin typeface="Tahoma" panose="020B0604030504040204" pitchFamily="34" charset="0"/>
              </a:rPr>
              <a:t>Trauma can affect a person’s functional ability - including interacting with others, performing at work, and sleeping - and contribute to responses - including isolation, anxiety, substance misuse, and overeating or under eating - that can increase health risks. </a:t>
            </a:r>
          </a:p>
          <a:p>
            <a:endParaRPr lang="en-US" dirty="0"/>
          </a:p>
        </p:txBody>
      </p:sp>
      <p:sp>
        <p:nvSpPr>
          <p:cNvPr id="5" name="Footer Placeholder 4">
            <a:extLst>
              <a:ext uri="{FF2B5EF4-FFF2-40B4-BE49-F238E27FC236}">
                <a16:creationId xmlns:a16="http://schemas.microsoft.com/office/drawing/2014/main" id="{D651FE6B-3044-49AD-BC8B-3C5404415526}"/>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3228431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B5EF-9746-4DDD-AF7E-DE655F0496EF}"/>
              </a:ext>
            </a:extLst>
          </p:cNvPr>
          <p:cNvSpPr>
            <a:spLocks noGrp="1"/>
          </p:cNvSpPr>
          <p:nvPr>
            <p:ph type="title"/>
          </p:nvPr>
        </p:nvSpPr>
        <p:spPr/>
        <p:txBody>
          <a:bodyPr/>
          <a:lstStyle/>
          <a:p>
            <a:r>
              <a:rPr lang="en-US" dirty="0"/>
              <a:t>Back to Jerome…</a:t>
            </a:r>
          </a:p>
        </p:txBody>
      </p:sp>
      <p:sp>
        <p:nvSpPr>
          <p:cNvPr id="3" name="Content Placeholder 2">
            <a:extLst>
              <a:ext uri="{FF2B5EF4-FFF2-40B4-BE49-F238E27FC236}">
                <a16:creationId xmlns:a16="http://schemas.microsoft.com/office/drawing/2014/main" id="{010A614B-0CE1-44EC-934B-37031C13D643}"/>
              </a:ext>
            </a:extLst>
          </p:cNvPr>
          <p:cNvSpPr>
            <a:spLocks noGrp="1"/>
          </p:cNvSpPr>
          <p:nvPr>
            <p:ph idx="1"/>
          </p:nvPr>
        </p:nvSpPr>
        <p:spPr>
          <a:xfrm>
            <a:off x="520117" y="2015732"/>
            <a:ext cx="11174136" cy="3450613"/>
          </a:xfrm>
        </p:spPr>
        <p:txBody>
          <a:bodyPr>
            <a:normAutofit/>
          </a:bodyPr>
          <a:lstStyle/>
          <a:p>
            <a:r>
              <a:rPr lang="en-US" sz="2400" dirty="0"/>
              <a:t>Over the past two years, Jerome has been living in his car.  He has not been able to hold down a job.  Jerome’s wife Tiffany divorced him shortly after he was discharged and after there was a domestic violence incident.  Tiffany has said that Jerome is not the man he was before going to Iraq.</a:t>
            </a:r>
          </a:p>
          <a:p>
            <a:endParaRPr lang="en-US" sz="2400" dirty="0"/>
          </a:p>
          <a:p>
            <a:r>
              <a:rPr lang="en-US" sz="2400" dirty="0"/>
              <a:t>From this description – what do you think of Jerome’s situation?</a:t>
            </a:r>
          </a:p>
        </p:txBody>
      </p:sp>
      <p:sp>
        <p:nvSpPr>
          <p:cNvPr id="4" name="Footer Placeholder 3">
            <a:extLst>
              <a:ext uri="{FF2B5EF4-FFF2-40B4-BE49-F238E27FC236}">
                <a16:creationId xmlns:a16="http://schemas.microsoft.com/office/drawing/2014/main" id="{BB3E1044-8D0A-4F4D-ABAC-CD5984D2D13A}"/>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1385682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488AE-10F5-4F71-B1C5-EBE9A364537A}"/>
              </a:ext>
            </a:extLst>
          </p:cNvPr>
          <p:cNvSpPr>
            <a:spLocks noGrp="1"/>
          </p:cNvSpPr>
          <p:nvPr>
            <p:ph type="title"/>
          </p:nvPr>
        </p:nvSpPr>
        <p:spPr/>
        <p:txBody>
          <a:bodyPr/>
          <a:lstStyle/>
          <a:p>
            <a:r>
              <a:rPr lang="en-US" dirty="0"/>
              <a:t>Trauma actually changes the brain</a:t>
            </a:r>
          </a:p>
        </p:txBody>
      </p:sp>
      <p:pic>
        <p:nvPicPr>
          <p:cNvPr id="10" name="Content Placeholder 9" descr="A close up of a map&#10;&#10;Description automatically generated">
            <a:extLst>
              <a:ext uri="{FF2B5EF4-FFF2-40B4-BE49-F238E27FC236}">
                <a16:creationId xmlns:a16="http://schemas.microsoft.com/office/drawing/2014/main" id="{B4285A63-5F32-48BD-9F76-4DB8A18D03F0}"/>
              </a:ext>
            </a:extLst>
          </p:cNvPr>
          <p:cNvPicPr>
            <a:picLocks noGrp="1" noChangeAspect="1"/>
          </p:cNvPicPr>
          <p:nvPr>
            <p:ph sz="half" idx="1"/>
          </p:nvPr>
        </p:nvPicPr>
        <p:blipFill>
          <a:blip r:embed="rId2"/>
          <a:stretch>
            <a:fillRect/>
          </a:stretch>
        </p:blipFill>
        <p:spPr>
          <a:xfrm>
            <a:off x="510073" y="2060984"/>
            <a:ext cx="4710213" cy="3397879"/>
          </a:xfrm>
        </p:spPr>
      </p:pic>
      <p:sp>
        <p:nvSpPr>
          <p:cNvPr id="11" name="Content Placeholder 10">
            <a:extLst>
              <a:ext uri="{FF2B5EF4-FFF2-40B4-BE49-F238E27FC236}">
                <a16:creationId xmlns:a16="http://schemas.microsoft.com/office/drawing/2014/main" id="{FD8BB3C7-B4F5-4F23-82C9-2D293F33F4AA}"/>
              </a:ext>
            </a:extLst>
          </p:cNvPr>
          <p:cNvSpPr>
            <a:spLocks noGrp="1"/>
          </p:cNvSpPr>
          <p:nvPr>
            <p:ph sz="half" idx="2"/>
          </p:nvPr>
        </p:nvSpPr>
        <p:spPr>
          <a:xfrm>
            <a:off x="5486400" y="2017343"/>
            <a:ext cx="6195527" cy="3441520"/>
          </a:xfrm>
        </p:spPr>
        <p:txBody>
          <a:bodyPr>
            <a:normAutofit fontScale="85000" lnSpcReduction="10000"/>
          </a:bodyPr>
          <a:lstStyle/>
          <a:p>
            <a:r>
              <a:rPr lang="en-US" dirty="0"/>
              <a:t>Trauma actually changes many parts of the brain – the brain constantly evolves, creating perceptions of ourselves and the world with the goal of providing feedback on how to think, feel and behave.</a:t>
            </a:r>
          </a:p>
          <a:p>
            <a:r>
              <a:rPr lang="en-US" dirty="0"/>
              <a:t>Lasting effects of trauma on the brain, showing long-term dysregulation of norepinephrine and Cortisol systems, and vulnerable areas of hippocampus, amygdala, and medial prefrontal cortex that are affected by trauma. GC, glucocorticoid; CRF, corticotropin-releasing factor; ACTH, adrenocorticotropin hormone; NE, norepinephrine; HR, heart rate; BP, blood pressure; DA, dopamine; BZ, </a:t>
            </a:r>
            <a:r>
              <a:rPr lang="en-US" dirty="0" err="1"/>
              <a:t>benzodiazapine</a:t>
            </a:r>
            <a:r>
              <a:rPr lang="en-US" dirty="0"/>
              <a:t>; GC, glucocorticoid</a:t>
            </a:r>
          </a:p>
          <a:p>
            <a:endParaRPr lang="en-US" dirty="0"/>
          </a:p>
        </p:txBody>
      </p:sp>
      <p:sp>
        <p:nvSpPr>
          <p:cNvPr id="12" name="Rectangle 11">
            <a:extLst>
              <a:ext uri="{FF2B5EF4-FFF2-40B4-BE49-F238E27FC236}">
                <a16:creationId xmlns:a16="http://schemas.microsoft.com/office/drawing/2014/main" id="{382A1208-B94B-4BCD-ACDE-5B322DD3080A}"/>
              </a:ext>
            </a:extLst>
          </p:cNvPr>
          <p:cNvSpPr/>
          <p:nvPr/>
        </p:nvSpPr>
        <p:spPr>
          <a:xfrm>
            <a:off x="510073" y="2895873"/>
            <a:ext cx="8633927" cy="3271986"/>
          </a:xfrm>
          <a:prstGeom prst="rect">
            <a:avLst/>
          </a:prstGeom>
        </p:spPr>
        <p:txBody>
          <a:bodyPr wrap="square">
            <a:spAutoFit/>
          </a:bodyPr>
          <a:lstStyle/>
          <a:p>
            <a:pPr>
              <a:lnSpc>
                <a:spcPts val="1620"/>
              </a:lnSpc>
              <a:spcBef>
                <a:spcPts val="1200"/>
              </a:spcBef>
              <a:spcAft>
                <a:spcPts val="600"/>
              </a:spcAft>
            </a:pPr>
            <a:endParaRPr lang="en-US" sz="1200" kern="0" dirty="0">
              <a:latin typeface="Arial" panose="020B0604020202020204" pitchFamily="34" charset="0"/>
              <a:ea typeface="Times New Roman" panose="02020603050405020304" pitchFamily="18" charset="0"/>
              <a:cs typeface="Times New Roman" panose="02020603050405020304" pitchFamily="18" charset="0"/>
            </a:endParaRPr>
          </a:p>
          <a:p>
            <a:pPr>
              <a:lnSpc>
                <a:spcPts val="1620"/>
              </a:lnSpc>
              <a:spcBef>
                <a:spcPts val="1200"/>
              </a:spcBef>
              <a:spcAft>
                <a:spcPts val="600"/>
              </a:spcAft>
            </a:pPr>
            <a:endParaRPr lang="en-US" sz="1200" kern="0" dirty="0">
              <a:latin typeface="Arial" panose="020B0604020202020204" pitchFamily="34" charset="0"/>
              <a:ea typeface="Times New Roman" panose="02020603050405020304" pitchFamily="18" charset="0"/>
              <a:cs typeface="Times New Roman" panose="02020603050405020304" pitchFamily="18" charset="0"/>
            </a:endParaRPr>
          </a:p>
          <a:p>
            <a:pPr>
              <a:lnSpc>
                <a:spcPts val="1620"/>
              </a:lnSpc>
              <a:spcBef>
                <a:spcPts val="1200"/>
              </a:spcBef>
              <a:spcAft>
                <a:spcPts val="600"/>
              </a:spcAft>
            </a:pPr>
            <a:endParaRPr lang="en-US" sz="1200" kern="0" dirty="0">
              <a:latin typeface="Arial" panose="020B0604020202020204" pitchFamily="34" charset="0"/>
              <a:ea typeface="Times New Roman" panose="02020603050405020304" pitchFamily="18" charset="0"/>
              <a:cs typeface="Times New Roman" panose="02020603050405020304" pitchFamily="18" charset="0"/>
            </a:endParaRPr>
          </a:p>
          <a:p>
            <a:pPr>
              <a:lnSpc>
                <a:spcPts val="1620"/>
              </a:lnSpc>
              <a:spcBef>
                <a:spcPts val="1200"/>
              </a:spcBef>
              <a:spcAft>
                <a:spcPts val="600"/>
              </a:spcAft>
            </a:pPr>
            <a:endParaRPr lang="en-US" sz="1200" kern="0" dirty="0">
              <a:latin typeface="Arial" panose="020B0604020202020204" pitchFamily="34" charset="0"/>
              <a:ea typeface="Times New Roman" panose="02020603050405020304" pitchFamily="18" charset="0"/>
              <a:cs typeface="Times New Roman" panose="02020603050405020304" pitchFamily="18" charset="0"/>
            </a:endParaRPr>
          </a:p>
          <a:p>
            <a:pPr>
              <a:lnSpc>
                <a:spcPts val="1620"/>
              </a:lnSpc>
              <a:spcBef>
                <a:spcPts val="1200"/>
              </a:spcBef>
              <a:spcAft>
                <a:spcPts val="600"/>
              </a:spcAft>
            </a:pPr>
            <a:endParaRPr lang="en-US" sz="1200" kern="0" dirty="0">
              <a:latin typeface="Arial" panose="020B0604020202020204" pitchFamily="34" charset="0"/>
              <a:ea typeface="Times New Roman" panose="02020603050405020304" pitchFamily="18" charset="0"/>
              <a:cs typeface="Times New Roman" panose="02020603050405020304" pitchFamily="18" charset="0"/>
            </a:endParaRPr>
          </a:p>
          <a:p>
            <a:pPr>
              <a:lnSpc>
                <a:spcPts val="1620"/>
              </a:lnSpc>
              <a:spcBef>
                <a:spcPts val="1200"/>
              </a:spcBef>
              <a:spcAft>
                <a:spcPts val="600"/>
              </a:spcAft>
            </a:pPr>
            <a:endParaRPr lang="en-US" sz="1200" kern="0" dirty="0">
              <a:latin typeface="Arial" panose="020B0604020202020204" pitchFamily="34" charset="0"/>
              <a:ea typeface="Times New Roman" panose="02020603050405020304" pitchFamily="18" charset="0"/>
              <a:cs typeface="Times New Roman" panose="02020603050405020304" pitchFamily="18" charset="0"/>
            </a:endParaRPr>
          </a:p>
          <a:p>
            <a:pPr>
              <a:lnSpc>
                <a:spcPts val="1620"/>
              </a:lnSpc>
              <a:spcBef>
                <a:spcPts val="1200"/>
              </a:spcBef>
              <a:spcAft>
                <a:spcPts val="600"/>
              </a:spcAft>
            </a:pPr>
            <a:r>
              <a:rPr lang="en-US" sz="1000" kern="0" dirty="0" err="1">
                <a:latin typeface="Arial" panose="020B0604020202020204" pitchFamily="34" charset="0"/>
                <a:ea typeface="Times New Roman" panose="02020603050405020304" pitchFamily="18" charset="0"/>
                <a:cs typeface="Times New Roman" panose="02020603050405020304" pitchFamily="18" charset="0"/>
              </a:rPr>
              <a:t>Bremner</a:t>
            </a:r>
            <a:r>
              <a:rPr lang="en-US" sz="1000" kern="0" dirty="0">
                <a:latin typeface="Arial" panose="020B0604020202020204" pitchFamily="34" charset="0"/>
                <a:ea typeface="Times New Roman" panose="02020603050405020304" pitchFamily="18" charset="0"/>
                <a:cs typeface="Times New Roman" panose="02020603050405020304" pitchFamily="18" charset="0"/>
              </a:rPr>
              <a:t>, D. J., (2006).  Trauma Stress:  Effects on the Brain.  </a:t>
            </a:r>
            <a:r>
              <a:rPr lang="en-US" sz="1000" u="sng" kern="0" dirty="0">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Dialogues Clin </a:t>
            </a:r>
            <a:r>
              <a:rPr lang="en-US" sz="1000" u="sng" kern="0" dirty="0" err="1">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Neurosci</a:t>
            </a:r>
            <a:r>
              <a:rPr lang="en-US" sz="1000" kern="0" dirty="0">
                <a:latin typeface="Arial" panose="020B0604020202020204" pitchFamily="34" charset="0"/>
                <a:ea typeface="Times New Roman" panose="02020603050405020304" pitchFamily="18" charset="0"/>
                <a:cs typeface="Times New Roman" panose="02020603050405020304" pitchFamily="18" charset="0"/>
              </a:rPr>
              <a:t>.  Dec; 8(4): 445–461.</a:t>
            </a:r>
            <a:r>
              <a:rPr lang="en-US" sz="1000" kern="1800" dirty="0">
                <a:latin typeface="Arial" panose="020B0604020202020204" pitchFamily="34" charset="0"/>
                <a:ea typeface="Times New Roman" panose="02020603050405020304" pitchFamily="18" charset="0"/>
                <a:cs typeface="Times New Roman" panose="02020603050405020304" pitchFamily="18" charset="0"/>
              </a:rPr>
              <a:t>Traumatic stress: effects on the brain</a:t>
            </a:r>
            <a:endParaRPr lang="en-US" sz="1000" kern="0" dirty="0">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Footer Placeholder 12">
            <a:extLst>
              <a:ext uri="{FF2B5EF4-FFF2-40B4-BE49-F238E27FC236}">
                <a16:creationId xmlns:a16="http://schemas.microsoft.com/office/drawing/2014/main" id="{9CE2CF8C-3C45-43E2-B602-770B80F0DEC0}"/>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1077955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AB2926-630D-4088-93EF-AA0C27670653}"/>
              </a:ext>
            </a:extLst>
          </p:cNvPr>
          <p:cNvSpPr>
            <a:spLocks noGrp="1"/>
          </p:cNvSpPr>
          <p:nvPr>
            <p:ph type="title"/>
          </p:nvPr>
        </p:nvSpPr>
        <p:spPr>
          <a:xfrm>
            <a:off x="1037009" y="804889"/>
            <a:ext cx="10017844" cy="1059305"/>
          </a:xfrm>
        </p:spPr>
        <p:txBody>
          <a:bodyPr>
            <a:normAutofit/>
          </a:bodyPr>
          <a:lstStyle/>
          <a:p>
            <a:r>
              <a:rPr lang="en-US" dirty="0"/>
              <a:t>                       Trauma Informed care </a:t>
            </a:r>
            <a:br>
              <a:rPr lang="en-US" dirty="0"/>
            </a:br>
            <a:r>
              <a:rPr lang="en-US" sz="2400" dirty="0"/>
              <a:t>			  Understanding is your key</a:t>
            </a:r>
          </a:p>
        </p:txBody>
      </p:sp>
      <p:sp>
        <p:nvSpPr>
          <p:cNvPr id="6" name="Content Placeholder 5">
            <a:extLst>
              <a:ext uri="{FF2B5EF4-FFF2-40B4-BE49-F238E27FC236}">
                <a16:creationId xmlns:a16="http://schemas.microsoft.com/office/drawing/2014/main" id="{2A7F9AC8-C4F4-4205-8C73-278453F11E41}"/>
              </a:ext>
            </a:extLst>
          </p:cNvPr>
          <p:cNvSpPr>
            <a:spLocks noGrp="1"/>
          </p:cNvSpPr>
          <p:nvPr>
            <p:ph sz="half" idx="2"/>
          </p:nvPr>
        </p:nvSpPr>
        <p:spPr/>
        <p:txBody>
          <a:bodyPr>
            <a:normAutofit lnSpcReduction="10000"/>
          </a:bodyPr>
          <a:lstStyle/>
          <a:p>
            <a:r>
              <a:rPr lang="en-US" b="1" dirty="0" err="1"/>
              <a:t>BioPsychoSocialSpiritualCultural</a:t>
            </a:r>
            <a:r>
              <a:rPr lang="en-US" dirty="0"/>
              <a:t> Assessment</a:t>
            </a:r>
          </a:p>
          <a:p>
            <a:endParaRPr lang="en-US" dirty="0"/>
          </a:p>
          <a:p>
            <a:endParaRPr lang="en-US" dirty="0"/>
          </a:p>
          <a:p>
            <a:r>
              <a:rPr lang="en-US" dirty="0"/>
              <a:t>What do you think?  How can you help Jerome using trauma informed care?  Let’s start with the BPSCC Assessment</a:t>
            </a:r>
          </a:p>
          <a:p>
            <a:endParaRPr lang="en-US" dirty="0"/>
          </a:p>
        </p:txBody>
      </p:sp>
      <p:sp>
        <p:nvSpPr>
          <p:cNvPr id="7" name="Rectangle 6">
            <a:extLst>
              <a:ext uri="{FF2B5EF4-FFF2-40B4-BE49-F238E27FC236}">
                <a16:creationId xmlns:a16="http://schemas.microsoft.com/office/drawing/2014/main" id="{E251FF34-50AA-47E4-9F89-636A1469502E}"/>
              </a:ext>
            </a:extLst>
          </p:cNvPr>
          <p:cNvSpPr/>
          <p:nvPr/>
        </p:nvSpPr>
        <p:spPr>
          <a:xfrm>
            <a:off x="1382486" y="3105835"/>
            <a:ext cx="7761514" cy="2123658"/>
          </a:xfrm>
          <a:prstGeom prst="rect">
            <a:avLst/>
          </a:prstGeom>
        </p:spPr>
        <p:txBody>
          <a:bodyPr wrap="square">
            <a:spAutoFit/>
          </a:bodyPr>
          <a:lstStyle/>
          <a:p>
            <a:endParaRPr lang="en-US" i="1" dirty="0">
              <a:solidFill>
                <a:srgbClr val="666666"/>
              </a:solidFill>
              <a:latin typeface="Sofia"/>
            </a:endParaRPr>
          </a:p>
          <a:p>
            <a:endParaRPr lang="en-US" i="1" dirty="0">
              <a:solidFill>
                <a:srgbClr val="666666"/>
              </a:solidFill>
              <a:latin typeface="Sofia"/>
            </a:endParaRPr>
          </a:p>
          <a:p>
            <a:endParaRPr lang="en-US" i="1" dirty="0">
              <a:solidFill>
                <a:srgbClr val="666666"/>
              </a:solidFill>
              <a:latin typeface="Sofia"/>
            </a:endParaRPr>
          </a:p>
          <a:p>
            <a:endParaRPr lang="en-US" i="1" dirty="0">
              <a:solidFill>
                <a:srgbClr val="666666"/>
              </a:solidFill>
              <a:latin typeface="Sofia"/>
            </a:endParaRPr>
          </a:p>
          <a:p>
            <a:endParaRPr lang="en-US" i="1" dirty="0">
              <a:solidFill>
                <a:srgbClr val="666666"/>
              </a:solidFill>
              <a:latin typeface="Sofia"/>
            </a:endParaRPr>
          </a:p>
          <a:p>
            <a:endParaRPr lang="en-US" i="1" dirty="0">
              <a:solidFill>
                <a:srgbClr val="666666"/>
              </a:solidFill>
              <a:latin typeface="Sofia"/>
            </a:endParaRPr>
          </a:p>
          <a:p>
            <a:endParaRPr lang="en-US" sz="1200" i="1" dirty="0">
              <a:solidFill>
                <a:srgbClr val="666666"/>
              </a:solidFill>
              <a:latin typeface="Sofia"/>
            </a:endParaRPr>
          </a:p>
          <a:p>
            <a:endParaRPr lang="en-US" sz="1200" i="1" dirty="0">
              <a:solidFill>
                <a:srgbClr val="666666"/>
              </a:solidFill>
              <a:latin typeface="Sofia"/>
            </a:endParaRPr>
          </a:p>
        </p:txBody>
      </p:sp>
      <p:sp>
        <p:nvSpPr>
          <p:cNvPr id="8" name="Content Placeholder 7">
            <a:extLst>
              <a:ext uri="{FF2B5EF4-FFF2-40B4-BE49-F238E27FC236}">
                <a16:creationId xmlns:a16="http://schemas.microsoft.com/office/drawing/2014/main" id="{5C7E18D2-010E-492A-8C33-17FD00F8D764}"/>
              </a:ext>
            </a:extLst>
          </p:cNvPr>
          <p:cNvSpPr>
            <a:spLocks noGrp="1"/>
          </p:cNvSpPr>
          <p:nvPr>
            <p:ph sz="half" idx="1"/>
          </p:nvPr>
        </p:nvSpPr>
        <p:spPr>
          <a:xfrm>
            <a:off x="1133077" y="2010877"/>
            <a:ext cx="4959406" cy="3447985"/>
          </a:xfrm>
        </p:spPr>
        <p:txBody>
          <a:bodyPr>
            <a:normAutofit lnSpcReduction="10000"/>
          </a:bodyPr>
          <a:lstStyle/>
          <a:p>
            <a:r>
              <a:rPr lang="en-US" dirty="0"/>
              <a:t>Jerome often expresses his distrust for the police and gets very angry when he sees a police officer.  He has been stopped by the police three times this year and on one occasion he was cited for disorderly conduct.  Jerome feels he is being targeted.</a:t>
            </a:r>
          </a:p>
          <a:p>
            <a:r>
              <a:rPr lang="en-US" dirty="0"/>
              <a:t>Jerome also distrusts shelters.  He prefers to live in his car despite the risk of being found by the police.</a:t>
            </a:r>
          </a:p>
          <a:p>
            <a:endParaRPr lang="en-US" dirty="0"/>
          </a:p>
        </p:txBody>
      </p:sp>
      <p:sp>
        <p:nvSpPr>
          <p:cNvPr id="9" name="Footer Placeholder 8">
            <a:extLst>
              <a:ext uri="{FF2B5EF4-FFF2-40B4-BE49-F238E27FC236}">
                <a16:creationId xmlns:a16="http://schemas.microsoft.com/office/drawing/2014/main" id="{D8B81AB4-B609-4A15-B747-B5A4C1AE3573}"/>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3074658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1C77A6-3BA8-4B46-884A-00045C7A7EBE}"/>
              </a:ext>
            </a:extLst>
          </p:cNvPr>
          <p:cNvSpPr>
            <a:spLocks noGrp="1"/>
          </p:cNvSpPr>
          <p:nvPr>
            <p:ph type="title"/>
          </p:nvPr>
        </p:nvSpPr>
        <p:spPr/>
        <p:txBody>
          <a:bodyPr/>
          <a:lstStyle/>
          <a:p>
            <a:r>
              <a:rPr lang="en-US" dirty="0"/>
              <a:t>Models through the years…</a:t>
            </a:r>
          </a:p>
        </p:txBody>
      </p:sp>
      <p:sp>
        <p:nvSpPr>
          <p:cNvPr id="5" name="Content Placeholder 4">
            <a:extLst>
              <a:ext uri="{FF2B5EF4-FFF2-40B4-BE49-F238E27FC236}">
                <a16:creationId xmlns:a16="http://schemas.microsoft.com/office/drawing/2014/main" id="{38080065-7E56-47F4-BBA5-138C458BF3CA}"/>
              </a:ext>
            </a:extLst>
          </p:cNvPr>
          <p:cNvSpPr>
            <a:spLocks noGrp="1"/>
          </p:cNvSpPr>
          <p:nvPr>
            <p:ph sz="half" idx="1"/>
          </p:nvPr>
        </p:nvSpPr>
        <p:spPr/>
        <p:txBody>
          <a:bodyPr/>
          <a:lstStyle/>
          <a:p>
            <a:r>
              <a:rPr lang="en-US" dirty="0"/>
              <a:t>Diagnose the “problem”</a:t>
            </a:r>
          </a:p>
          <a:p>
            <a:endParaRPr lang="en-US" dirty="0"/>
          </a:p>
          <a:p>
            <a:r>
              <a:rPr lang="en-US" dirty="0"/>
              <a:t>Character</a:t>
            </a:r>
          </a:p>
          <a:p>
            <a:endParaRPr lang="en-US" dirty="0"/>
          </a:p>
          <a:p>
            <a:r>
              <a:rPr lang="en-US" dirty="0"/>
              <a:t>Judgment</a:t>
            </a:r>
          </a:p>
        </p:txBody>
      </p:sp>
      <p:sp>
        <p:nvSpPr>
          <p:cNvPr id="6" name="Content Placeholder 5">
            <a:extLst>
              <a:ext uri="{FF2B5EF4-FFF2-40B4-BE49-F238E27FC236}">
                <a16:creationId xmlns:a16="http://schemas.microsoft.com/office/drawing/2014/main" id="{F7DF329C-71E2-41B6-A69E-480570BC936A}"/>
              </a:ext>
            </a:extLst>
          </p:cNvPr>
          <p:cNvSpPr>
            <a:spLocks noGrp="1"/>
          </p:cNvSpPr>
          <p:nvPr>
            <p:ph sz="half" idx="2"/>
          </p:nvPr>
        </p:nvSpPr>
        <p:spPr/>
        <p:txBody>
          <a:bodyPr/>
          <a:lstStyle/>
          <a:p>
            <a:r>
              <a:rPr lang="en-US" dirty="0"/>
              <a:t>Assess the “situation” and total person</a:t>
            </a:r>
          </a:p>
          <a:p>
            <a:endParaRPr lang="en-US" dirty="0"/>
          </a:p>
          <a:p>
            <a:r>
              <a:rPr lang="en-US" dirty="0"/>
              <a:t>Trauma and the brain</a:t>
            </a:r>
          </a:p>
          <a:p>
            <a:endParaRPr lang="en-US" dirty="0"/>
          </a:p>
          <a:p>
            <a:r>
              <a:rPr lang="en-US" dirty="0"/>
              <a:t>Understanding</a:t>
            </a:r>
          </a:p>
        </p:txBody>
      </p:sp>
      <p:sp>
        <p:nvSpPr>
          <p:cNvPr id="7" name="Footer Placeholder 6">
            <a:extLst>
              <a:ext uri="{FF2B5EF4-FFF2-40B4-BE49-F238E27FC236}">
                <a16:creationId xmlns:a16="http://schemas.microsoft.com/office/drawing/2014/main" id="{9F835D0F-4F11-4719-BC81-CE0BC3DCE573}"/>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846937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Dr. Eli DeHope</a:t>
            </a:r>
          </a:p>
        </p:txBody>
      </p:sp>
      <p:graphicFrame>
        <p:nvGraphicFramePr>
          <p:cNvPr id="34870" name="Group 54"/>
          <p:cNvGraphicFramePr>
            <a:graphicFrameLocks noGrp="1"/>
          </p:cNvGraphicFramePr>
          <p:nvPr>
            <p:ph idx="4294967295"/>
            <p:extLst>
              <p:ext uri="{D42A27DB-BD31-4B8C-83A1-F6EECF244321}">
                <p14:modId xmlns:p14="http://schemas.microsoft.com/office/powerpoint/2010/main" val="1158996185"/>
              </p:ext>
            </p:extLst>
          </p:nvPr>
        </p:nvGraphicFramePr>
        <p:xfrm>
          <a:off x="371475" y="104776"/>
          <a:ext cx="11553048" cy="6010274"/>
        </p:xfrm>
        <a:graphic>
          <a:graphicData uri="http://schemas.openxmlformats.org/drawingml/2006/table">
            <a:tbl>
              <a:tblPr/>
              <a:tblGrid>
                <a:gridCol w="1962730">
                  <a:extLst>
                    <a:ext uri="{9D8B030D-6E8A-4147-A177-3AD203B41FA5}">
                      <a16:colId xmlns:a16="http://schemas.microsoft.com/office/drawing/2014/main" val="20000"/>
                    </a:ext>
                  </a:extLst>
                </a:gridCol>
                <a:gridCol w="2473813">
                  <a:extLst>
                    <a:ext uri="{9D8B030D-6E8A-4147-A177-3AD203B41FA5}">
                      <a16:colId xmlns:a16="http://schemas.microsoft.com/office/drawing/2014/main" val="20001"/>
                    </a:ext>
                  </a:extLst>
                </a:gridCol>
                <a:gridCol w="2164586">
                  <a:extLst>
                    <a:ext uri="{9D8B030D-6E8A-4147-A177-3AD203B41FA5}">
                      <a16:colId xmlns:a16="http://schemas.microsoft.com/office/drawing/2014/main" val="20002"/>
                    </a:ext>
                  </a:extLst>
                </a:gridCol>
                <a:gridCol w="2641310">
                  <a:extLst>
                    <a:ext uri="{9D8B030D-6E8A-4147-A177-3AD203B41FA5}">
                      <a16:colId xmlns:a16="http://schemas.microsoft.com/office/drawing/2014/main" val="20003"/>
                    </a:ext>
                  </a:extLst>
                </a:gridCol>
                <a:gridCol w="2310609">
                  <a:extLst>
                    <a:ext uri="{9D8B030D-6E8A-4147-A177-3AD203B41FA5}">
                      <a16:colId xmlns:a16="http://schemas.microsoft.com/office/drawing/2014/main" val="20004"/>
                    </a:ext>
                  </a:extLst>
                </a:gridCol>
              </a:tblGrid>
              <a:tr h="66954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BIO</a:t>
                      </a:r>
                    </a:p>
                  </a:txBody>
                  <a:tcPr marL="85254" marR="852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charset="0"/>
                        </a:rPr>
                        <a:t>PSYCHO</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charset="0"/>
                        </a:rPr>
                        <a:t>SOCIAL</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charset="0"/>
                        </a:rPr>
                        <a:t>SPIRITUAL</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Arial" charset="0"/>
                        </a:rPr>
                        <a:t>CULTURAL</a:t>
                      </a:r>
                    </a:p>
                  </a:txBody>
                  <a:tcPr marL="85254" marR="852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882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Acute medical issues</a:t>
                      </a:r>
                    </a:p>
                  </a:txBody>
                  <a:tcPr marL="85254" marR="852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Perception and Appraisal – </a:t>
                      </a:r>
                      <a:r>
                        <a:rPr kumimoji="0" lang="en-US" sz="1400" b="1" i="0" u="none" strike="noStrike" cap="none" normalizeH="0" baseline="0" dirty="0">
                          <a:ln>
                            <a:noFill/>
                          </a:ln>
                          <a:solidFill>
                            <a:schemeClr val="tx1"/>
                          </a:solidFill>
                          <a:effectLst/>
                          <a:latin typeface="Arial" charset="0"/>
                        </a:rPr>
                        <a:t>FEAR OF POLICE, WANTS CONTROL OVER HIMSELF</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Family - </a:t>
                      </a:r>
                      <a:r>
                        <a:rPr kumimoji="0" lang="en-US" sz="1400" b="1" i="0" u="none" strike="noStrike" cap="none" normalizeH="0" baseline="0" dirty="0">
                          <a:ln>
                            <a:noFill/>
                          </a:ln>
                          <a:solidFill>
                            <a:schemeClr val="tx1"/>
                          </a:solidFill>
                          <a:effectLst/>
                          <a:latin typeface="Arial" charset="0"/>
                        </a:rPr>
                        <a:t>DIVORCED</a:t>
                      </a:r>
                      <a:endParaRPr kumimoji="0" lang="en-US" sz="1400" b="0" i="0" u="none" strike="noStrike" cap="none" normalizeH="0" baseline="0" dirty="0">
                        <a:ln>
                          <a:noFill/>
                        </a:ln>
                        <a:solidFill>
                          <a:schemeClr val="tx1"/>
                        </a:solidFill>
                        <a:effectLst/>
                        <a:latin typeface="Arial" charset="0"/>
                      </a:endParaRP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Organized religion</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Race – </a:t>
                      </a:r>
                      <a:r>
                        <a:rPr kumimoji="0" lang="en-US" sz="1400" b="1" i="0" u="none" strike="noStrike" cap="none" normalizeH="0" baseline="0" dirty="0">
                          <a:ln>
                            <a:noFill/>
                          </a:ln>
                          <a:solidFill>
                            <a:schemeClr val="tx1"/>
                          </a:solidFill>
                          <a:effectLst/>
                          <a:latin typeface="Arial" charset="0"/>
                        </a:rPr>
                        <a:t>AF AM.</a:t>
                      </a:r>
                      <a:endParaRPr kumimoji="0" lang="en-US" sz="1400" b="0" i="0" u="none" strike="noStrike" cap="none" normalizeH="0" baseline="0" dirty="0">
                        <a:ln>
                          <a:noFill/>
                        </a:ln>
                        <a:solidFill>
                          <a:schemeClr val="tx1"/>
                        </a:solidFill>
                        <a:effectLst/>
                        <a:latin typeface="Arial" charset="0"/>
                      </a:endParaRPr>
                    </a:p>
                  </a:txBody>
                  <a:tcPr marL="85254" marR="852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127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Chronic medical issues – </a:t>
                      </a:r>
                      <a:r>
                        <a:rPr kumimoji="0" lang="en-US" sz="1400" b="1" i="0" u="none" strike="noStrike" cap="none" normalizeH="0" baseline="0" dirty="0">
                          <a:ln>
                            <a:noFill/>
                          </a:ln>
                          <a:solidFill>
                            <a:schemeClr val="tx1"/>
                          </a:solidFill>
                          <a:effectLst/>
                          <a:latin typeface="Arial" charset="0"/>
                        </a:rPr>
                        <a:t>TBI AND PTSD</a:t>
                      </a:r>
                    </a:p>
                  </a:txBody>
                  <a:tcPr marL="85254" marR="852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Coping response – </a:t>
                      </a:r>
                      <a:r>
                        <a:rPr kumimoji="0" lang="en-US" sz="1400" b="1" i="0" u="none" strike="noStrike" cap="none" normalizeH="0" baseline="0" dirty="0">
                          <a:ln>
                            <a:noFill/>
                          </a:ln>
                          <a:solidFill>
                            <a:schemeClr val="tx1"/>
                          </a:solidFill>
                          <a:effectLst/>
                          <a:latin typeface="Arial" charset="0"/>
                        </a:rPr>
                        <a:t>LIVES IN CAR, AVOIDS CONFLICT</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Friends</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Philosophy of life/ belief system</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Ethnicity – </a:t>
                      </a:r>
                      <a:r>
                        <a:rPr kumimoji="0" lang="en-US" sz="1400" b="1" i="0" u="none" strike="noStrike" cap="none" normalizeH="0" baseline="0" dirty="0">
                          <a:ln>
                            <a:noFill/>
                          </a:ln>
                          <a:solidFill>
                            <a:schemeClr val="tx1"/>
                          </a:solidFill>
                          <a:effectLst/>
                          <a:latin typeface="Arial" charset="0"/>
                        </a:rPr>
                        <a:t>AF AM</a:t>
                      </a:r>
                      <a:endParaRPr kumimoji="0" lang="en-US" sz="1400" b="0" i="0" u="none" strike="noStrike" cap="none" normalizeH="0" baseline="0" dirty="0">
                        <a:ln>
                          <a:noFill/>
                        </a:ln>
                        <a:solidFill>
                          <a:schemeClr val="tx1"/>
                        </a:solidFill>
                        <a:effectLst/>
                        <a:latin typeface="Arial" charset="0"/>
                      </a:endParaRPr>
                    </a:p>
                  </a:txBody>
                  <a:tcPr marL="85254" marR="852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882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Medications</a:t>
                      </a:r>
                    </a:p>
                  </a:txBody>
                  <a:tcPr marL="85254" marR="852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Beliefs and philosophy of life</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Community organizations - </a:t>
                      </a:r>
                      <a:r>
                        <a:rPr kumimoji="0" lang="en-US" sz="1400" b="1" i="0" u="none" strike="noStrike" cap="none" normalizeH="0" baseline="0" dirty="0">
                          <a:ln>
                            <a:noFill/>
                          </a:ln>
                          <a:solidFill>
                            <a:schemeClr val="tx1"/>
                          </a:solidFill>
                          <a:effectLst/>
                          <a:latin typeface="Arial" charset="0"/>
                        </a:rPr>
                        <a:t>VET</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Religion of childhood (if different)</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Age - </a:t>
                      </a:r>
                      <a:r>
                        <a:rPr kumimoji="0" lang="en-US" sz="1400" b="1" i="0" u="none" strike="noStrike" cap="none" normalizeH="0" baseline="0" dirty="0">
                          <a:ln>
                            <a:noFill/>
                          </a:ln>
                          <a:solidFill>
                            <a:schemeClr val="tx1"/>
                          </a:solidFill>
                          <a:effectLst/>
                          <a:latin typeface="Arial" charset="0"/>
                        </a:rPr>
                        <a:t>38</a:t>
                      </a:r>
                      <a:endParaRPr kumimoji="0" lang="en-US" sz="1400" b="0" i="0" u="none" strike="noStrike" cap="none" normalizeH="0" baseline="0" dirty="0">
                        <a:ln>
                          <a:noFill/>
                        </a:ln>
                        <a:solidFill>
                          <a:schemeClr val="tx1"/>
                        </a:solidFill>
                        <a:effectLst/>
                        <a:latin typeface="Arial" charset="0"/>
                      </a:endParaRPr>
                    </a:p>
                  </a:txBody>
                  <a:tcPr marL="85254" marR="852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7127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Neurology and the brain – </a:t>
                      </a:r>
                      <a:r>
                        <a:rPr kumimoji="0" lang="en-US" sz="1400" b="1" i="0" u="none" strike="noStrike" cap="none" normalizeH="0" baseline="0" dirty="0">
                          <a:ln>
                            <a:noFill/>
                          </a:ln>
                          <a:solidFill>
                            <a:schemeClr val="tx1"/>
                          </a:solidFill>
                          <a:effectLst/>
                          <a:latin typeface="Arial" charset="0"/>
                        </a:rPr>
                        <a:t>TBI AND PTSD</a:t>
                      </a:r>
                    </a:p>
                  </a:txBody>
                  <a:tcPr marL="85254" marR="852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Mental well-being and mental illness</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Occupation/ job</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Religion or spirituality difference from larger society</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Sexual Orientation - </a:t>
                      </a:r>
                      <a:r>
                        <a:rPr kumimoji="0" lang="en-US" sz="1400" b="1" i="0" u="none" strike="noStrike" cap="none" normalizeH="0" baseline="0" dirty="0">
                          <a:ln>
                            <a:noFill/>
                          </a:ln>
                          <a:solidFill>
                            <a:schemeClr val="tx1"/>
                          </a:solidFill>
                          <a:effectLst/>
                          <a:latin typeface="Arial" charset="0"/>
                        </a:rPr>
                        <a:t>STRAIGHT</a:t>
                      </a:r>
                      <a:endParaRPr kumimoji="0" lang="en-US" sz="1400" b="0" i="0" u="none" strike="noStrike" cap="none" normalizeH="0" baseline="0" dirty="0">
                        <a:ln>
                          <a:noFill/>
                        </a:ln>
                        <a:solidFill>
                          <a:schemeClr val="tx1"/>
                        </a:solidFill>
                        <a:effectLst/>
                        <a:latin typeface="Arial" charset="0"/>
                      </a:endParaRPr>
                    </a:p>
                  </a:txBody>
                  <a:tcPr marL="85254" marR="852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2170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Genetics</a:t>
                      </a:r>
                    </a:p>
                  </a:txBody>
                  <a:tcPr marL="85254" marR="852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Cognitive functioning and self awareness</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Leisure activities and associations</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dirty="0">
                        <a:ln>
                          <a:noFill/>
                        </a:ln>
                        <a:solidFill>
                          <a:schemeClr val="tx1"/>
                        </a:solidFill>
                        <a:effectLst/>
                        <a:latin typeface="Arial" charset="0"/>
                      </a:endParaRP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Neighborhood/ community - </a:t>
                      </a:r>
                      <a:r>
                        <a:rPr kumimoji="0" lang="en-US" sz="1400" b="1" i="0" u="none" strike="noStrike" cap="none" normalizeH="0" baseline="0" dirty="0">
                          <a:ln>
                            <a:noFill/>
                          </a:ln>
                          <a:solidFill>
                            <a:schemeClr val="tx1"/>
                          </a:solidFill>
                          <a:effectLst/>
                          <a:latin typeface="Arial" charset="0"/>
                        </a:rPr>
                        <a:t>VET</a:t>
                      </a:r>
                      <a:endParaRPr kumimoji="0" lang="en-US" sz="1400" b="0" i="0" u="none" strike="noStrike" cap="none" normalizeH="0" baseline="0" dirty="0">
                        <a:ln>
                          <a:noFill/>
                        </a:ln>
                        <a:solidFill>
                          <a:schemeClr val="tx1"/>
                        </a:solidFill>
                        <a:effectLst/>
                        <a:latin typeface="Arial" charset="0"/>
                      </a:endParaRPr>
                    </a:p>
                  </a:txBody>
                  <a:tcPr marL="85254" marR="852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5882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Basic Demographics – </a:t>
                      </a:r>
                      <a:r>
                        <a:rPr kumimoji="0" lang="en-US" sz="1400" b="1" i="0" u="none" strike="noStrike" cap="none" normalizeH="0" baseline="0" dirty="0">
                          <a:ln>
                            <a:noFill/>
                          </a:ln>
                          <a:solidFill>
                            <a:schemeClr val="tx1"/>
                          </a:solidFill>
                          <a:effectLst/>
                          <a:latin typeface="Arial" charset="0"/>
                        </a:rPr>
                        <a:t>38 AF AM STRAIGHT MALE</a:t>
                      </a:r>
                    </a:p>
                  </a:txBody>
                  <a:tcPr marL="85254" marR="852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Thoughts/ Feelings/ Behavior</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charset="0"/>
                        </a:rPr>
                        <a:t>Socioeconomic status</a:t>
                      </a: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dirty="0">
                        <a:ln>
                          <a:noFill/>
                        </a:ln>
                        <a:solidFill>
                          <a:schemeClr val="tx1"/>
                        </a:solidFill>
                        <a:effectLst/>
                        <a:latin typeface="Arial" charset="0"/>
                      </a:endParaRPr>
                    </a:p>
                  </a:txBody>
                  <a:tcPr marL="85254" marR="852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dirty="0">
                        <a:ln>
                          <a:noFill/>
                        </a:ln>
                        <a:solidFill>
                          <a:schemeClr val="tx1"/>
                        </a:solidFill>
                        <a:effectLst/>
                        <a:latin typeface="Arial" charset="0"/>
                      </a:endParaRPr>
                    </a:p>
                  </a:txBody>
                  <a:tcPr marL="85254" marR="852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7477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1C2BA-E966-4E68-ADE0-BA9D5AC32A26}"/>
              </a:ext>
            </a:extLst>
          </p:cNvPr>
          <p:cNvSpPr>
            <a:spLocks noGrp="1"/>
          </p:cNvSpPr>
          <p:nvPr>
            <p:ph type="title"/>
          </p:nvPr>
        </p:nvSpPr>
        <p:spPr/>
        <p:txBody>
          <a:bodyPr/>
          <a:lstStyle/>
          <a:p>
            <a:r>
              <a:rPr lang="en-US" dirty="0"/>
              <a:t>Brief trauma </a:t>
            </a:r>
            <a:r>
              <a:rPr lang="en-US" dirty="0" err="1"/>
              <a:t>questionaire</a:t>
            </a:r>
            <a:endParaRPr lang="en-US" dirty="0"/>
          </a:p>
        </p:txBody>
      </p:sp>
      <p:sp>
        <p:nvSpPr>
          <p:cNvPr id="3" name="Content Placeholder 2">
            <a:extLst>
              <a:ext uri="{FF2B5EF4-FFF2-40B4-BE49-F238E27FC236}">
                <a16:creationId xmlns:a16="http://schemas.microsoft.com/office/drawing/2014/main" id="{B50E90DD-EFD1-4C62-812F-8B0289216ABB}"/>
              </a:ext>
            </a:extLst>
          </p:cNvPr>
          <p:cNvSpPr>
            <a:spLocks noGrp="1"/>
          </p:cNvSpPr>
          <p:nvPr>
            <p:ph sz="half" idx="1"/>
          </p:nvPr>
        </p:nvSpPr>
        <p:spPr/>
        <p:txBody>
          <a:bodyPr/>
          <a:lstStyle/>
          <a:p>
            <a:r>
              <a:rPr lang="en-US" dirty="0"/>
              <a:t>The </a:t>
            </a:r>
            <a:r>
              <a:rPr lang="en-US" b="1" dirty="0"/>
              <a:t>Brief Trauma Questionnaire (BTQ)</a:t>
            </a:r>
            <a:r>
              <a:rPr lang="en-US" dirty="0"/>
              <a:t> is a ten-item self-report trauma exposure screen that can be quickly administered and is suitable for special populations such as persons with severe mental illness as well as for general population groups. The BTQ asks respondents for a simple "yes" or "no" answer to the questions</a:t>
            </a:r>
          </a:p>
          <a:p>
            <a:endParaRPr lang="en-US" dirty="0"/>
          </a:p>
        </p:txBody>
      </p:sp>
      <p:sp>
        <p:nvSpPr>
          <p:cNvPr id="5" name="Star: 5 Points 4">
            <a:extLst>
              <a:ext uri="{FF2B5EF4-FFF2-40B4-BE49-F238E27FC236}">
                <a16:creationId xmlns:a16="http://schemas.microsoft.com/office/drawing/2014/main" id="{FEB7F84E-60F1-4433-8B29-7F132DCB069D}"/>
              </a:ext>
            </a:extLst>
          </p:cNvPr>
          <p:cNvSpPr/>
          <p:nvPr/>
        </p:nvSpPr>
        <p:spPr>
          <a:xfrm>
            <a:off x="532931" y="56593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a:extLst>
              <a:ext uri="{FF2B5EF4-FFF2-40B4-BE49-F238E27FC236}">
                <a16:creationId xmlns:a16="http://schemas.microsoft.com/office/drawing/2014/main" id="{9C1BB4DE-8464-4716-998F-EFEDA6D5F32A}"/>
              </a:ext>
            </a:extLst>
          </p:cNvPr>
          <p:cNvPicPr>
            <a:picLocks noGrp="1" noChangeAspect="1"/>
          </p:cNvPicPr>
          <p:nvPr>
            <p:ph sz="half" idx="2"/>
          </p:nvPr>
        </p:nvPicPr>
        <p:blipFill>
          <a:blip r:embed="rId2"/>
          <a:stretch>
            <a:fillRect/>
          </a:stretch>
        </p:blipFill>
        <p:spPr>
          <a:xfrm>
            <a:off x="6629762" y="1864194"/>
            <a:ext cx="4064251" cy="3890653"/>
          </a:xfrm>
          <a:prstGeom prst="rect">
            <a:avLst/>
          </a:prstGeom>
        </p:spPr>
      </p:pic>
      <p:sp>
        <p:nvSpPr>
          <p:cNvPr id="15" name="Footer Placeholder 14">
            <a:extLst>
              <a:ext uri="{FF2B5EF4-FFF2-40B4-BE49-F238E27FC236}">
                <a16:creationId xmlns:a16="http://schemas.microsoft.com/office/drawing/2014/main" id="{34D2ECE6-CC9E-4D77-859E-1B93BE0F487D}"/>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3955346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D520-6AC1-4623-B10D-48FD193C392E}"/>
              </a:ext>
            </a:extLst>
          </p:cNvPr>
          <p:cNvSpPr>
            <a:spLocks noGrp="1"/>
          </p:cNvSpPr>
          <p:nvPr>
            <p:ph type="title"/>
          </p:nvPr>
        </p:nvSpPr>
        <p:spPr/>
        <p:txBody>
          <a:bodyPr/>
          <a:lstStyle/>
          <a:p>
            <a:r>
              <a:rPr lang="en-US" dirty="0"/>
              <a:t>Trauma screening </a:t>
            </a:r>
            <a:r>
              <a:rPr lang="en-US" dirty="0" err="1"/>
              <a:t>questionaire</a:t>
            </a: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21D8C7E9-F0A5-438F-B0D4-75F7888AFC49}"/>
              </a:ext>
            </a:extLst>
          </p:cNvPr>
          <p:cNvPicPr>
            <a:picLocks noGrp="1" noChangeAspect="1"/>
          </p:cNvPicPr>
          <p:nvPr>
            <p:ph sz="half" idx="1"/>
          </p:nvPr>
        </p:nvPicPr>
        <p:blipFill>
          <a:blip r:embed="rId2"/>
          <a:stretch>
            <a:fillRect/>
          </a:stretch>
        </p:blipFill>
        <p:spPr>
          <a:xfrm>
            <a:off x="1950099" y="1864194"/>
            <a:ext cx="3374956" cy="4061895"/>
          </a:xfrm>
        </p:spPr>
      </p:pic>
      <p:sp>
        <p:nvSpPr>
          <p:cNvPr id="4" name="Content Placeholder 3">
            <a:extLst>
              <a:ext uri="{FF2B5EF4-FFF2-40B4-BE49-F238E27FC236}">
                <a16:creationId xmlns:a16="http://schemas.microsoft.com/office/drawing/2014/main" id="{53FF5988-50AE-4D76-B8CD-1B0CA1965219}"/>
              </a:ext>
            </a:extLst>
          </p:cNvPr>
          <p:cNvSpPr>
            <a:spLocks noGrp="1"/>
          </p:cNvSpPr>
          <p:nvPr>
            <p:ph sz="half" idx="2"/>
          </p:nvPr>
        </p:nvSpPr>
        <p:spPr>
          <a:xfrm>
            <a:off x="5747657" y="2017343"/>
            <a:ext cx="5311266" cy="3441520"/>
          </a:xfrm>
        </p:spPr>
        <p:txBody>
          <a:bodyPr>
            <a:normAutofit fontScale="92500" lnSpcReduction="20000"/>
          </a:bodyPr>
          <a:lstStyle/>
          <a:p>
            <a:r>
              <a:rPr lang="en-US" dirty="0"/>
              <a:t>TSQ screening: The Trauma Screening Questionnaire (TSQ) is a straightforward and easily scored instrument to identify who is progressing well, and who may need additional help down the road. </a:t>
            </a:r>
          </a:p>
          <a:p>
            <a:r>
              <a:rPr lang="en-US" dirty="0"/>
              <a:t>Used 3-4 weeks after the traumatic event, it consists of ten simple questions about recent symptoms. More than six positive responses suggest that a more complete screening by a competent behavioral health professional may be warranted. </a:t>
            </a:r>
          </a:p>
        </p:txBody>
      </p:sp>
      <p:sp>
        <p:nvSpPr>
          <p:cNvPr id="7" name="Star: 5 Points 6">
            <a:extLst>
              <a:ext uri="{FF2B5EF4-FFF2-40B4-BE49-F238E27FC236}">
                <a16:creationId xmlns:a16="http://schemas.microsoft.com/office/drawing/2014/main" id="{C47FF76A-51A0-4274-926E-499CB69AAD20}"/>
              </a:ext>
            </a:extLst>
          </p:cNvPr>
          <p:cNvSpPr/>
          <p:nvPr/>
        </p:nvSpPr>
        <p:spPr>
          <a:xfrm>
            <a:off x="411831" y="70407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5A7046C7-D2FD-4809-9F64-D73C523C69CF}"/>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174701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D4FA-3479-4CC7-9DFF-814163FF7322}"/>
              </a:ext>
            </a:extLst>
          </p:cNvPr>
          <p:cNvSpPr>
            <a:spLocks noGrp="1"/>
          </p:cNvSpPr>
          <p:nvPr>
            <p:ph type="title"/>
          </p:nvPr>
        </p:nvSpPr>
        <p:spPr/>
        <p:txBody>
          <a:bodyPr/>
          <a:lstStyle/>
          <a:p>
            <a:r>
              <a:rPr lang="en-US" dirty="0"/>
              <a:t>So I used the screening tool on Jerome and it came back positive – what’s next?</a:t>
            </a:r>
          </a:p>
        </p:txBody>
      </p:sp>
      <p:sp>
        <p:nvSpPr>
          <p:cNvPr id="4" name="Content Placeholder 3">
            <a:extLst>
              <a:ext uri="{FF2B5EF4-FFF2-40B4-BE49-F238E27FC236}">
                <a16:creationId xmlns:a16="http://schemas.microsoft.com/office/drawing/2014/main" id="{A99D5D16-02BB-4E1F-9FF4-9E9D33379C7F}"/>
              </a:ext>
            </a:extLst>
          </p:cNvPr>
          <p:cNvSpPr>
            <a:spLocks noGrp="1"/>
          </p:cNvSpPr>
          <p:nvPr>
            <p:ph sz="half" idx="2"/>
          </p:nvPr>
        </p:nvSpPr>
        <p:spPr>
          <a:xfrm>
            <a:off x="5503178" y="1912432"/>
            <a:ext cx="5551673" cy="3764546"/>
          </a:xfrm>
        </p:spPr>
        <p:txBody>
          <a:bodyPr/>
          <a:lstStyle/>
          <a:p>
            <a:r>
              <a:rPr lang="en-US" dirty="0"/>
              <a:t>Services and Resources</a:t>
            </a:r>
          </a:p>
          <a:p>
            <a:pPr lvl="1"/>
            <a:r>
              <a:rPr lang="en-US" dirty="0"/>
              <a:t>Engaging – relationship building – how would you use Trauma Informed Care to help Jerome?</a:t>
            </a:r>
          </a:p>
          <a:p>
            <a:pPr lvl="1"/>
            <a:r>
              <a:rPr lang="en-US" dirty="0"/>
              <a:t>What services and resources can you offer Jerome?</a:t>
            </a:r>
          </a:p>
          <a:p>
            <a:pPr lvl="1"/>
            <a:r>
              <a:rPr lang="en-US" dirty="0"/>
              <a:t>How agreeable will Jerome be to utilizing these services and resources?</a:t>
            </a:r>
          </a:p>
        </p:txBody>
      </p:sp>
      <p:sp>
        <p:nvSpPr>
          <p:cNvPr id="5" name="Content Placeholder 4">
            <a:extLst>
              <a:ext uri="{FF2B5EF4-FFF2-40B4-BE49-F238E27FC236}">
                <a16:creationId xmlns:a16="http://schemas.microsoft.com/office/drawing/2014/main" id="{1DEE83C1-E1F7-4B8A-B25B-333DA9457845}"/>
              </a:ext>
            </a:extLst>
          </p:cNvPr>
          <p:cNvSpPr>
            <a:spLocks noGrp="1"/>
          </p:cNvSpPr>
          <p:nvPr>
            <p:ph sz="half" idx="1"/>
          </p:nvPr>
        </p:nvSpPr>
        <p:spPr>
          <a:xfrm>
            <a:off x="566487" y="1912431"/>
            <a:ext cx="4645152" cy="3448595"/>
          </a:xfrm>
        </p:spPr>
        <p:txBody>
          <a:bodyPr/>
          <a:lstStyle/>
          <a:p>
            <a:r>
              <a:rPr lang="en-US" dirty="0"/>
              <a:t>Education is power!</a:t>
            </a:r>
          </a:p>
          <a:p>
            <a:r>
              <a:rPr lang="en-US" dirty="0"/>
              <a:t>Self Awareness</a:t>
            </a:r>
          </a:p>
          <a:p>
            <a:endParaRPr lang="en-US" dirty="0"/>
          </a:p>
        </p:txBody>
      </p:sp>
      <p:pic>
        <p:nvPicPr>
          <p:cNvPr id="5124" name="Picture 4" descr="Image result for levels of self awareness">
            <a:extLst>
              <a:ext uri="{FF2B5EF4-FFF2-40B4-BE49-F238E27FC236}">
                <a16:creationId xmlns:a16="http://schemas.microsoft.com/office/drawing/2014/main" id="{B5FC6C35-1F45-4F0E-86FD-78EED8DD2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236" y="1973533"/>
            <a:ext cx="4171404" cy="417140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E2A09BFE-94C3-4B38-A64F-27279730604A}"/>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175903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B121-795F-4D10-8120-86D7BE85A29F}"/>
              </a:ext>
            </a:extLst>
          </p:cNvPr>
          <p:cNvSpPr>
            <a:spLocks noGrp="1"/>
          </p:cNvSpPr>
          <p:nvPr>
            <p:ph type="title"/>
          </p:nvPr>
        </p:nvSpPr>
        <p:spPr/>
        <p:txBody>
          <a:bodyPr/>
          <a:lstStyle/>
          <a:p>
            <a:pPr algn="ctr"/>
            <a:r>
              <a:rPr lang="en-US" dirty="0"/>
              <a:t>Trauma informed care for organizations</a:t>
            </a:r>
            <a:br>
              <a:rPr lang="en-US" dirty="0"/>
            </a:br>
            <a:r>
              <a:rPr lang="en-US" dirty="0"/>
              <a:t>Core principles</a:t>
            </a:r>
          </a:p>
        </p:txBody>
      </p:sp>
      <p:pic>
        <p:nvPicPr>
          <p:cNvPr id="5" name="Picture 2" descr="The Five Principles of Trauma-Informed Care">
            <a:extLst>
              <a:ext uri="{FF2B5EF4-FFF2-40B4-BE49-F238E27FC236}">
                <a16:creationId xmlns:a16="http://schemas.microsoft.com/office/drawing/2014/main" id="{AE3256D1-DCAF-400E-8B12-89A25E0A25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91594" y="2016125"/>
            <a:ext cx="6323136" cy="34496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D63D929-2BCE-470F-8006-3EFFD70342F9}"/>
              </a:ext>
            </a:extLst>
          </p:cNvPr>
          <p:cNvSpPr/>
          <p:nvPr/>
        </p:nvSpPr>
        <p:spPr>
          <a:xfrm>
            <a:off x="201336" y="3105835"/>
            <a:ext cx="8942664" cy="2769989"/>
          </a:xfrm>
          <a:prstGeom prst="rect">
            <a:avLst/>
          </a:prstGeom>
        </p:spPr>
        <p:txBody>
          <a:bodyPr wrap="square">
            <a:spAutoFit/>
          </a:bodyPr>
          <a:lstStyle/>
          <a:p>
            <a:endParaRPr lang="en-US" i="1" dirty="0">
              <a:solidFill>
                <a:srgbClr val="666666"/>
              </a:solidFill>
              <a:latin typeface="Sofia"/>
            </a:endParaRPr>
          </a:p>
          <a:p>
            <a:endParaRPr lang="en-US" i="1" dirty="0">
              <a:solidFill>
                <a:srgbClr val="666666"/>
              </a:solidFill>
              <a:latin typeface="Sofia"/>
            </a:endParaRPr>
          </a:p>
          <a:p>
            <a:endParaRPr lang="en-US" i="1" dirty="0">
              <a:solidFill>
                <a:srgbClr val="666666"/>
              </a:solidFill>
              <a:latin typeface="Sofia"/>
            </a:endParaRPr>
          </a:p>
          <a:p>
            <a:endParaRPr lang="en-US" i="1" dirty="0">
              <a:solidFill>
                <a:srgbClr val="666666"/>
              </a:solidFill>
              <a:latin typeface="Sofia"/>
            </a:endParaRPr>
          </a:p>
          <a:p>
            <a:endParaRPr lang="en-US" i="1" dirty="0">
              <a:solidFill>
                <a:srgbClr val="666666"/>
              </a:solidFill>
              <a:latin typeface="Sofia"/>
            </a:endParaRPr>
          </a:p>
          <a:p>
            <a:endParaRPr lang="en-US" sz="1200" i="1" dirty="0">
              <a:solidFill>
                <a:srgbClr val="666666"/>
              </a:solidFill>
              <a:latin typeface="Sofia"/>
            </a:endParaRPr>
          </a:p>
          <a:p>
            <a:endParaRPr lang="en-US" sz="1200" i="1" dirty="0">
              <a:solidFill>
                <a:srgbClr val="666666"/>
              </a:solidFill>
              <a:latin typeface="Sofia"/>
            </a:endParaRPr>
          </a:p>
          <a:p>
            <a:endParaRPr lang="en-US" sz="1200" i="1" dirty="0">
              <a:solidFill>
                <a:srgbClr val="666666"/>
              </a:solidFill>
              <a:latin typeface="Sofia"/>
            </a:endParaRPr>
          </a:p>
          <a:p>
            <a:endParaRPr lang="en-US" sz="1200" i="1" dirty="0">
              <a:solidFill>
                <a:srgbClr val="666666"/>
              </a:solidFill>
              <a:latin typeface="Sofia"/>
            </a:endParaRPr>
          </a:p>
          <a:p>
            <a:endParaRPr lang="en-US" sz="1200" i="1" dirty="0">
              <a:solidFill>
                <a:srgbClr val="666666"/>
              </a:solidFill>
              <a:latin typeface="Sofia"/>
            </a:endParaRPr>
          </a:p>
          <a:p>
            <a:endParaRPr lang="en-US" sz="1200" i="1" dirty="0">
              <a:solidFill>
                <a:srgbClr val="666666"/>
              </a:solidFill>
              <a:latin typeface="Sofia"/>
            </a:endParaRPr>
          </a:p>
          <a:p>
            <a:r>
              <a:rPr lang="en-US" sz="1200" i="1" dirty="0">
                <a:solidFill>
                  <a:srgbClr val="666666"/>
                </a:solidFill>
                <a:latin typeface="Sofia"/>
              </a:rPr>
              <a:t>                                                                                                            Chart by the Institute on Trauma and Trauma-Informed Care (2015)</a:t>
            </a:r>
            <a:endParaRPr lang="en-US" sz="1200" dirty="0"/>
          </a:p>
        </p:txBody>
      </p:sp>
      <p:sp>
        <p:nvSpPr>
          <p:cNvPr id="7" name="Footer Placeholder 6">
            <a:extLst>
              <a:ext uri="{FF2B5EF4-FFF2-40B4-BE49-F238E27FC236}">
                <a16:creationId xmlns:a16="http://schemas.microsoft.com/office/drawing/2014/main" id="{BE342BD9-40DE-4380-B018-8A3FA928098C}"/>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1887488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6FEA-745C-40AF-86E4-6169E8FDEDEB}"/>
              </a:ext>
            </a:extLst>
          </p:cNvPr>
          <p:cNvSpPr>
            <a:spLocks noGrp="1"/>
          </p:cNvSpPr>
          <p:nvPr>
            <p:ph type="title"/>
          </p:nvPr>
        </p:nvSpPr>
        <p:spPr/>
        <p:txBody>
          <a:bodyPr/>
          <a:lstStyle/>
          <a:p>
            <a:pPr algn="ctr"/>
            <a:r>
              <a:rPr lang="en-US" dirty="0"/>
              <a:t>Let’s explore the core principles of  </a:t>
            </a:r>
            <a:br>
              <a:rPr lang="en-US" dirty="0"/>
            </a:br>
            <a:r>
              <a:rPr lang="en-US" dirty="0"/>
              <a:t>trauma informed care</a:t>
            </a:r>
          </a:p>
        </p:txBody>
      </p:sp>
      <p:sp>
        <p:nvSpPr>
          <p:cNvPr id="3" name="Content Placeholder 2">
            <a:extLst>
              <a:ext uri="{FF2B5EF4-FFF2-40B4-BE49-F238E27FC236}">
                <a16:creationId xmlns:a16="http://schemas.microsoft.com/office/drawing/2014/main" id="{43F879A2-011C-4E36-8281-A74DE0D47FA3}"/>
              </a:ext>
            </a:extLst>
          </p:cNvPr>
          <p:cNvSpPr>
            <a:spLocks noGrp="1"/>
          </p:cNvSpPr>
          <p:nvPr>
            <p:ph idx="1"/>
          </p:nvPr>
        </p:nvSpPr>
        <p:spPr>
          <a:xfrm>
            <a:off x="411062" y="2015732"/>
            <a:ext cx="11375470" cy="3688782"/>
          </a:xfrm>
        </p:spPr>
        <p:txBody>
          <a:bodyPr>
            <a:normAutofit fontScale="47500" lnSpcReduction="20000"/>
          </a:bodyPr>
          <a:lstStyle/>
          <a:p>
            <a:pPr fontAlgn="base"/>
            <a:r>
              <a:rPr lang="en-US" sz="2500" b="1" dirty="0"/>
              <a:t>Safety</a:t>
            </a:r>
            <a:r>
              <a:rPr lang="en-US" sz="2500" dirty="0"/>
              <a:t> - Throughout the organization, staff and the people they serve feel physically and psychologically safe.</a:t>
            </a:r>
          </a:p>
          <a:p>
            <a:pPr fontAlgn="base"/>
            <a:r>
              <a:rPr lang="en-US" sz="2500" b="1" dirty="0"/>
              <a:t>Trustworthiness and transparency</a:t>
            </a:r>
            <a:r>
              <a:rPr lang="en-US" sz="2500" dirty="0"/>
              <a:t> - Organizational operations and decisions are conducted with transparency and the goal of building and maintaining trust among staff, clients, and family members of those receiving services.</a:t>
            </a:r>
          </a:p>
          <a:p>
            <a:pPr fontAlgn="base"/>
            <a:r>
              <a:rPr lang="en-US" sz="2500" b="1" dirty="0"/>
              <a:t>Peer support and mutual self-help</a:t>
            </a:r>
            <a:r>
              <a:rPr lang="en-US" sz="2500" dirty="0"/>
              <a:t> - These are integral to the organizational and service delivery approach and are understood as a key vehicle for building trust, establishing safety, and empowerment.</a:t>
            </a:r>
          </a:p>
          <a:p>
            <a:pPr fontAlgn="base"/>
            <a:r>
              <a:rPr lang="en-US" sz="2500" b="1" dirty="0"/>
              <a:t>Collaboration and mutuality</a:t>
            </a:r>
            <a:r>
              <a:rPr lang="en-US" sz="2500" dirty="0"/>
              <a:t> - There is true partnering and leveling of power differences between staff and clients and among organizational staff from direct care staff to administrators. There is recognition that healing happens in relationships and in the meaningful sharing of power and decision-making. The organization recognizes that everyone has a role to play in a trauma-informed approach. One does not have to be a therapist to be therapeutic.</a:t>
            </a:r>
          </a:p>
          <a:p>
            <a:pPr fontAlgn="base"/>
            <a:r>
              <a:rPr lang="en-US" sz="2500" b="1" dirty="0"/>
              <a:t>Empowerment, voice, and choice</a:t>
            </a:r>
            <a:r>
              <a:rPr lang="en-US" sz="2500" dirty="0"/>
              <a:t> - Throughout the organization and among the clients served, individuals' strengths are recognized, built on, and validated and new skills developed as necessary. The organization aims to strengthen the staff's, clients', and family members' experience of choice and recognize that every person's experience is unique and requires an individualized approach. This includes a belief in resilience and in the ability of individuals, organizations, and communities to heal and promote recovery from trauma. This builds on what clients, staff, and communities have to offer, rather than responding to perceived deficits.</a:t>
            </a:r>
          </a:p>
          <a:p>
            <a:pPr fontAlgn="base"/>
            <a:r>
              <a:rPr lang="en-US" sz="2500" b="1" dirty="0"/>
              <a:t>Cultural, historical, and gender issues</a:t>
            </a:r>
            <a:r>
              <a:rPr lang="en-US" sz="2500" dirty="0"/>
              <a:t> - The organization actively moves past cultural stereotypes and biases (e.g., based on race, ethnicity, sexual orientation, age, geography), offers gender responsive services, leverages the healing value of traditional cultural connections, and recognizes and addresses historical trauma.</a:t>
            </a:r>
          </a:p>
          <a:p>
            <a:endParaRPr lang="en-US" dirty="0"/>
          </a:p>
        </p:txBody>
      </p:sp>
      <p:sp>
        <p:nvSpPr>
          <p:cNvPr id="4" name="Footer Placeholder 3">
            <a:extLst>
              <a:ext uri="{FF2B5EF4-FFF2-40B4-BE49-F238E27FC236}">
                <a16:creationId xmlns:a16="http://schemas.microsoft.com/office/drawing/2014/main" id="{4FBD49B8-FF26-4BCB-B1A6-60ADE16EBB78}"/>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3263722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CA5B-8F6D-4C33-ABF3-0486B48F15B0}"/>
              </a:ext>
            </a:extLst>
          </p:cNvPr>
          <p:cNvSpPr>
            <a:spLocks noGrp="1"/>
          </p:cNvSpPr>
          <p:nvPr>
            <p:ph type="title"/>
          </p:nvPr>
        </p:nvSpPr>
        <p:spPr/>
        <p:txBody>
          <a:bodyPr/>
          <a:lstStyle/>
          <a:p>
            <a:r>
              <a:rPr lang="en-US" dirty="0"/>
              <a:t>Back to Jerome… and your organization</a:t>
            </a:r>
          </a:p>
        </p:txBody>
      </p:sp>
      <p:sp>
        <p:nvSpPr>
          <p:cNvPr id="5" name="Content Placeholder 4">
            <a:extLst>
              <a:ext uri="{FF2B5EF4-FFF2-40B4-BE49-F238E27FC236}">
                <a16:creationId xmlns:a16="http://schemas.microsoft.com/office/drawing/2014/main" id="{AA607B30-5289-48C1-879B-8C0239EAA92A}"/>
              </a:ext>
            </a:extLst>
          </p:cNvPr>
          <p:cNvSpPr>
            <a:spLocks noGrp="1"/>
          </p:cNvSpPr>
          <p:nvPr>
            <p:ph idx="1"/>
          </p:nvPr>
        </p:nvSpPr>
        <p:spPr/>
        <p:txBody>
          <a:bodyPr/>
          <a:lstStyle/>
          <a:p>
            <a:r>
              <a:rPr lang="en-US" dirty="0"/>
              <a:t>Applying trauma informed care, what suggestions do you have for Jerome?  What services might he benefit from?</a:t>
            </a:r>
          </a:p>
          <a:p>
            <a:endParaRPr lang="en-US" dirty="0"/>
          </a:p>
          <a:p>
            <a:r>
              <a:rPr lang="en-US" dirty="0"/>
              <a:t>Could your organization help Jerome?  How?</a:t>
            </a:r>
          </a:p>
          <a:p>
            <a:endParaRPr lang="en-US" dirty="0"/>
          </a:p>
          <a:p>
            <a:r>
              <a:rPr lang="en-US" dirty="0"/>
              <a:t>Do you or your organization utilize trauma informed care?  If so, how has it worked for you?  If not, do you think you should adopt this framework?</a:t>
            </a:r>
          </a:p>
          <a:p>
            <a:pPr marL="0" indent="0">
              <a:buNone/>
            </a:pPr>
            <a:endParaRPr lang="en-US" dirty="0"/>
          </a:p>
        </p:txBody>
      </p:sp>
      <p:sp>
        <p:nvSpPr>
          <p:cNvPr id="6" name="Footer Placeholder 5">
            <a:extLst>
              <a:ext uri="{FF2B5EF4-FFF2-40B4-BE49-F238E27FC236}">
                <a16:creationId xmlns:a16="http://schemas.microsoft.com/office/drawing/2014/main" id="{FB337E15-26F7-455E-A7DF-8427A5AF76E9}"/>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3539734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F2F148-B032-4868-BA4E-F0D7DAAFE8A9}"/>
              </a:ext>
            </a:extLst>
          </p:cNvPr>
          <p:cNvSpPr>
            <a:spLocks noGrp="1"/>
          </p:cNvSpPr>
          <p:nvPr>
            <p:ph type="ftr" sz="quarter" idx="11"/>
          </p:nvPr>
        </p:nvSpPr>
        <p:spPr/>
        <p:txBody>
          <a:bodyPr/>
          <a:lstStyle/>
          <a:p>
            <a:r>
              <a:rPr lang="en-US"/>
              <a:t>Dr. Eli DeHope</a:t>
            </a:r>
            <a:endParaRPr lang="en-US" dirty="0"/>
          </a:p>
        </p:txBody>
      </p:sp>
      <p:pic>
        <p:nvPicPr>
          <p:cNvPr id="6146" name="Picture 2" descr="Image result for PHOTO OF BRAIN ASKING QUESTIONS">
            <a:extLst>
              <a:ext uri="{FF2B5EF4-FFF2-40B4-BE49-F238E27FC236}">
                <a16:creationId xmlns:a16="http://schemas.microsoft.com/office/drawing/2014/main" id="{27BC9250-9A82-4E1A-AAD7-20944BEC9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0"/>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17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D8375-E454-4DF9-AF90-35366C0C062E}"/>
              </a:ext>
            </a:extLst>
          </p:cNvPr>
          <p:cNvSpPr>
            <a:spLocks noGrp="1"/>
          </p:cNvSpPr>
          <p:nvPr>
            <p:ph type="title"/>
          </p:nvPr>
        </p:nvSpPr>
        <p:spPr/>
        <p:txBody>
          <a:bodyPr/>
          <a:lstStyle/>
          <a:p>
            <a:r>
              <a:rPr lang="en-US" dirty="0"/>
              <a:t>What is trauma?  </a:t>
            </a:r>
            <a:br>
              <a:rPr lang="en-US" dirty="0"/>
            </a:br>
            <a:r>
              <a:rPr lang="en-US" dirty="0"/>
              <a:t>                                         Physical…</a:t>
            </a:r>
          </a:p>
        </p:txBody>
      </p:sp>
      <p:pic>
        <p:nvPicPr>
          <p:cNvPr id="6" name="Brain Bump">
            <a:hlinkClick r:id="" action="ppaction://media"/>
            <a:extLst>
              <a:ext uri="{FF2B5EF4-FFF2-40B4-BE49-F238E27FC236}">
                <a16:creationId xmlns:a16="http://schemas.microsoft.com/office/drawing/2014/main" id="{C6B9A511-BE98-423A-B2BC-750EC3453C08}"/>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1449217" y="2291800"/>
            <a:ext cx="4645025" cy="3167063"/>
          </a:xfrm>
        </p:spPr>
      </p:pic>
      <p:sp>
        <p:nvSpPr>
          <p:cNvPr id="5" name="Content Placeholder 4">
            <a:extLst>
              <a:ext uri="{FF2B5EF4-FFF2-40B4-BE49-F238E27FC236}">
                <a16:creationId xmlns:a16="http://schemas.microsoft.com/office/drawing/2014/main" id="{721560CB-EFA7-4399-8F43-7400A9B948C2}"/>
              </a:ext>
            </a:extLst>
          </p:cNvPr>
          <p:cNvSpPr>
            <a:spLocks noGrp="1"/>
          </p:cNvSpPr>
          <p:nvPr>
            <p:ph sz="half" idx="2"/>
          </p:nvPr>
        </p:nvSpPr>
        <p:spPr/>
        <p:txBody>
          <a:bodyPr/>
          <a:lstStyle/>
          <a:p>
            <a:r>
              <a:rPr lang="en-US" dirty="0"/>
              <a:t>Physical Injuries directly to the Brain</a:t>
            </a:r>
          </a:p>
          <a:p>
            <a:pPr lvl="1"/>
            <a:r>
              <a:rPr lang="en-US" dirty="0"/>
              <a:t>                  Traumatic Brain Injury</a:t>
            </a:r>
          </a:p>
          <a:p>
            <a:pPr lvl="2"/>
            <a:r>
              <a:rPr lang="en-US" dirty="0"/>
              <a:t>Falls, Sports, Assaults, Shaken Baby Syndrome, Domestic Violence, Motor Vehicle, Blasts</a:t>
            </a:r>
          </a:p>
          <a:p>
            <a:pPr lvl="1"/>
            <a:r>
              <a:rPr lang="en-US" dirty="0"/>
              <a:t>Anoxia – deprivation of oxygen</a:t>
            </a:r>
          </a:p>
          <a:p>
            <a:pPr lvl="1"/>
            <a:endParaRPr lang="en-US" dirty="0"/>
          </a:p>
          <a:p>
            <a:pPr lvl="1"/>
            <a:r>
              <a:rPr lang="en-US" dirty="0"/>
              <a:t>Penetration  into the skull (gun shot…)</a:t>
            </a:r>
          </a:p>
        </p:txBody>
      </p:sp>
      <p:sp>
        <p:nvSpPr>
          <p:cNvPr id="7" name="Arrow: Left 6">
            <a:extLst>
              <a:ext uri="{FF2B5EF4-FFF2-40B4-BE49-F238E27FC236}">
                <a16:creationId xmlns:a16="http://schemas.microsoft.com/office/drawing/2014/main" id="{BB1164D3-21F2-4EC6-81AA-A4ABD6885E3D}"/>
              </a:ext>
            </a:extLst>
          </p:cNvPr>
          <p:cNvSpPr/>
          <p:nvPr/>
        </p:nvSpPr>
        <p:spPr>
          <a:xfrm>
            <a:off x="7189365" y="244958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0FB2AE7-10F4-4A16-8FBC-836D9BF55331}"/>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2870151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solidFill>
                  <a:schemeClr val="tx2">
                    <a:satMod val="130000"/>
                  </a:schemeClr>
                </a:solidFill>
              </a:rPr>
              <a:t>SLEEPY CABBY</a:t>
            </a:r>
          </a:p>
        </p:txBody>
      </p:sp>
      <p:pic>
        <p:nvPicPr>
          <p:cNvPr id="52226" name="Sleepycabbie.wmv">
            <a:hlinkClick r:id="" action="ppaction://media"/>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a:srcRect/>
          <a:stretch>
            <a:fillRect/>
          </a:stretch>
        </p:blipFill>
        <p:spPr>
          <a:xfrm>
            <a:off x="4420997" y="936771"/>
            <a:ext cx="7739476" cy="5804607"/>
          </a:xfrm>
        </p:spPr>
      </p:pic>
      <p:sp>
        <p:nvSpPr>
          <p:cNvPr id="3" name="Footer Placeholder 3"/>
          <p:cNvSpPr>
            <a:spLocks noGrp="1"/>
          </p:cNvSpPr>
          <p:nvPr>
            <p:ph type="ftr" sz="quarter" idx="11"/>
          </p:nvPr>
        </p:nvSpPr>
        <p:spPr/>
        <p:txBody>
          <a:bodyPr/>
          <a:lstStyle/>
          <a:p>
            <a:pPr>
              <a:defRPr/>
            </a:pPr>
            <a:r>
              <a:rPr lang="en-US"/>
              <a:t>Dr. Eli DeHope</a:t>
            </a:r>
          </a:p>
        </p:txBody>
      </p:sp>
    </p:spTree>
    <p:extLst>
      <p:ext uri="{BB962C8B-B14F-4D97-AF65-F5344CB8AC3E}">
        <p14:creationId xmlns:p14="http://schemas.microsoft.com/office/powerpoint/2010/main" val="6063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2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2226"/>
                                        </p:tgtEl>
                                      </p:cBhvr>
                                    </p:cmd>
                                  </p:childTnLst>
                                </p:cTn>
                              </p:par>
                            </p:childTnLst>
                          </p:cTn>
                        </p:par>
                      </p:childTnLst>
                    </p:cTn>
                  </p:par>
                </p:childTnLst>
              </p:cTn>
              <p:nextCondLst>
                <p:cond evt="onClick" delay="0">
                  <p:tgtEl>
                    <p:spTgt spid="52226"/>
                  </p:tgtEl>
                </p:cond>
              </p:nextCondLst>
            </p:seq>
            <p:video>
              <p:cMediaNode>
                <p:cTn id="7" fill="hold" display="0">
                  <p:stCondLst>
                    <p:cond delay="indefinite"/>
                  </p:stCondLst>
                  <p:endCondLst>
                    <p:cond evt="onNext" delay="0">
                      <p:tgtEl>
                        <p:sldTgt/>
                      </p:tgtEl>
                    </p:cond>
                    <p:cond evt="onPrev" delay="0">
                      <p:tgtEl>
                        <p:sldTgt/>
                      </p:tgtEl>
                    </p:cond>
                  </p:endCondLst>
                </p:cTn>
                <p:tgtEl>
                  <p:spTgt spid="5222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D947-8D1A-4FA4-9C8C-5DC14B257167}"/>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7A922C1C-6CDA-4E3D-9ED9-82C6BEC965AB}"/>
              </a:ext>
            </a:extLst>
          </p:cNvPr>
          <p:cNvSpPr>
            <a:spLocks noGrp="1"/>
          </p:cNvSpPr>
          <p:nvPr>
            <p:ph type="ftr" sz="quarter" idx="11"/>
          </p:nvPr>
        </p:nvSpPr>
        <p:spPr/>
        <p:txBody>
          <a:bodyPr/>
          <a:lstStyle/>
          <a:p>
            <a:r>
              <a:rPr lang="en-US"/>
              <a:t>Dr. Eli DeHope</a:t>
            </a:r>
            <a:endParaRPr lang="en-US" dirty="0"/>
          </a:p>
        </p:txBody>
      </p:sp>
      <p:pic>
        <p:nvPicPr>
          <p:cNvPr id="1026" name="Picture 2" descr="https://www.frontiersin.org/files/Articles/38721/fnhum-07-00395-HTML/image_m/fnhum-07-00395-g001.jpg">
            <a:extLst>
              <a:ext uri="{FF2B5EF4-FFF2-40B4-BE49-F238E27FC236}">
                <a16:creationId xmlns:a16="http://schemas.microsoft.com/office/drawing/2014/main" id="{0CCF8938-D1FF-48F6-BC38-B1D964DCC0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9936" y="329307"/>
            <a:ext cx="6492127" cy="530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990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330C-397B-42F1-8806-BFE204FA0560}"/>
              </a:ext>
            </a:extLst>
          </p:cNvPr>
          <p:cNvSpPr>
            <a:spLocks noGrp="1"/>
          </p:cNvSpPr>
          <p:nvPr>
            <p:ph type="title"/>
          </p:nvPr>
        </p:nvSpPr>
        <p:spPr>
          <a:xfrm>
            <a:off x="333375" y="814414"/>
            <a:ext cx="10721477" cy="1059305"/>
          </a:xfrm>
        </p:spPr>
        <p:txBody>
          <a:bodyPr/>
          <a:lstStyle/>
          <a:p>
            <a:pPr algn="ctr"/>
            <a:r>
              <a:rPr lang="en-US" dirty="0"/>
              <a:t>What is trauma? </a:t>
            </a:r>
            <a:br>
              <a:rPr lang="en-US" dirty="0"/>
            </a:br>
            <a:r>
              <a:rPr lang="en-US" dirty="0"/>
              <a:t>Development and experiences</a:t>
            </a:r>
          </a:p>
        </p:txBody>
      </p:sp>
      <p:sp>
        <p:nvSpPr>
          <p:cNvPr id="4" name="Content Placeholder 3">
            <a:extLst>
              <a:ext uri="{FF2B5EF4-FFF2-40B4-BE49-F238E27FC236}">
                <a16:creationId xmlns:a16="http://schemas.microsoft.com/office/drawing/2014/main" id="{EE0B6632-E537-4A9F-8711-A2879A262AD4}"/>
              </a:ext>
            </a:extLst>
          </p:cNvPr>
          <p:cNvSpPr>
            <a:spLocks noGrp="1"/>
          </p:cNvSpPr>
          <p:nvPr>
            <p:ph sz="half" idx="1"/>
          </p:nvPr>
        </p:nvSpPr>
        <p:spPr>
          <a:xfrm>
            <a:off x="732639" y="2010878"/>
            <a:ext cx="5359844" cy="3651691"/>
          </a:xfrm>
        </p:spPr>
        <p:txBody>
          <a:bodyPr>
            <a:normAutofit fontScale="55000" lnSpcReduction="20000"/>
          </a:bodyPr>
          <a:lstStyle/>
          <a:p>
            <a:r>
              <a:rPr lang="en-US" sz="2900" b="1" dirty="0"/>
              <a:t>Developmental Traumas</a:t>
            </a:r>
          </a:p>
          <a:p>
            <a:r>
              <a:rPr lang="en-US" sz="2500" dirty="0"/>
              <a:t>Sexual Abuse or Assault. ...</a:t>
            </a:r>
          </a:p>
          <a:p>
            <a:r>
              <a:rPr lang="en-US" sz="2500" dirty="0"/>
              <a:t>Physical Abuse or Assault. ...</a:t>
            </a:r>
          </a:p>
          <a:p>
            <a:r>
              <a:rPr lang="en-US" sz="2500" dirty="0"/>
              <a:t>Emotional Abuse or Psychological Maltreatment. ...</a:t>
            </a:r>
          </a:p>
          <a:p>
            <a:r>
              <a:rPr lang="en-US" sz="2500" dirty="0"/>
              <a:t>Neglect. ...</a:t>
            </a:r>
          </a:p>
          <a:p>
            <a:r>
              <a:rPr lang="en-US" sz="2500" dirty="0"/>
              <a:t>Serious Accident, Illness, or Medical Procedure. ...</a:t>
            </a:r>
          </a:p>
          <a:p>
            <a:r>
              <a:rPr lang="en-US" sz="2500" dirty="0"/>
              <a:t>Victim or Witness to Domestic Violence. ...</a:t>
            </a:r>
          </a:p>
          <a:p>
            <a:r>
              <a:rPr lang="en-US" sz="2500" dirty="0"/>
              <a:t>Victim or Witness to Community Violence. ...</a:t>
            </a:r>
          </a:p>
          <a:p>
            <a:pPr marL="457200" lvl="1" indent="0">
              <a:buNone/>
            </a:pPr>
            <a:endParaRPr lang="en-US" dirty="0"/>
          </a:p>
        </p:txBody>
      </p:sp>
      <p:sp>
        <p:nvSpPr>
          <p:cNvPr id="5" name="Content Placeholder 4">
            <a:extLst>
              <a:ext uri="{FF2B5EF4-FFF2-40B4-BE49-F238E27FC236}">
                <a16:creationId xmlns:a16="http://schemas.microsoft.com/office/drawing/2014/main" id="{3CFC20DD-3B23-450F-8780-36D922D160C8}"/>
              </a:ext>
            </a:extLst>
          </p:cNvPr>
          <p:cNvSpPr>
            <a:spLocks noGrp="1"/>
          </p:cNvSpPr>
          <p:nvPr>
            <p:ph sz="half" idx="2"/>
          </p:nvPr>
        </p:nvSpPr>
        <p:spPr>
          <a:xfrm>
            <a:off x="4806892" y="2017342"/>
            <a:ext cx="6652469" cy="3922063"/>
          </a:xfrm>
        </p:spPr>
        <p:txBody>
          <a:bodyPr>
            <a:normAutofit fontScale="55000" lnSpcReduction="20000"/>
          </a:bodyPr>
          <a:lstStyle/>
          <a:p>
            <a:r>
              <a:rPr lang="en-US" sz="2900" b="1" dirty="0"/>
              <a:t>Experienced Traumas</a:t>
            </a:r>
          </a:p>
          <a:p>
            <a:r>
              <a:rPr lang="en-US" sz="2100" u="sng" dirty="0"/>
              <a:t>Historical and Intergenerational Trauma</a:t>
            </a:r>
            <a:r>
              <a:rPr lang="en-US" sz="2100" dirty="0"/>
              <a:t>:  </a:t>
            </a:r>
            <a:r>
              <a:rPr lang="en-US" b="1" dirty="0"/>
              <a:t> </a:t>
            </a:r>
            <a:r>
              <a:rPr lang="en-US" dirty="0"/>
              <a:t>Emotional and psychological trauma that can affect cultural groups, communities and/or generations. Examples of this type of trauma include racism, colonization, loss of culture, forcible removal from family/community, slavery, genocide and war. Coping and adaptation patterns developed in response to trauma can be passed through generations.</a:t>
            </a:r>
            <a:endParaRPr lang="en-US" sz="2100" dirty="0"/>
          </a:p>
          <a:p>
            <a:r>
              <a:rPr lang="en-US" sz="2100" u="sng" dirty="0"/>
              <a:t>Eventful Traumas</a:t>
            </a:r>
            <a:r>
              <a:rPr lang="en-US" sz="2100" dirty="0"/>
              <a:t>…</a:t>
            </a:r>
          </a:p>
          <a:p>
            <a:r>
              <a:rPr lang="en-US" i="1" dirty="0"/>
              <a:t>Acute trauma:</a:t>
            </a:r>
            <a:r>
              <a:rPr lang="en-US" b="1" dirty="0"/>
              <a:t> </a:t>
            </a:r>
            <a:r>
              <a:rPr lang="en-US" dirty="0"/>
              <a:t>Results from exposure to a single overwhelming event/experiences (car accident, natural disaster, single event of abuse or assault, sudden loss or witnessing violence).</a:t>
            </a:r>
          </a:p>
          <a:p>
            <a:r>
              <a:rPr lang="en-US" i="1" dirty="0"/>
              <a:t>Repetitive trauma: </a:t>
            </a:r>
            <a:r>
              <a:rPr lang="en-US" dirty="0"/>
              <a:t>Results from exposure to multiple, chronic and/or prolonged overwhelming traumatic events (i.e., receiving regular treatment for an illness).</a:t>
            </a:r>
          </a:p>
          <a:p>
            <a:r>
              <a:rPr lang="en-US" i="1" dirty="0"/>
              <a:t>Complex trauma: </a:t>
            </a:r>
            <a:r>
              <a:rPr lang="en-US" dirty="0"/>
              <a:t>Results from multiple, chronic and prolonged overwhelming traumatic events/experiences which are compromising and most often within the context of an interpersonal relationship (i.e., family violence).</a:t>
            </a:r>
          </a:p>
          <a:p>
            <a:r>
              <a:rPr lang="en-US" i="1" dirty="0"/>
              <a:t>Vicarious trauma:</a:t>
            </a:r>
            <a:r>
              <a:rPr lang="en-US" b="1" dirty="0"/>
              <a:t> </a:t>
            </a:r>
            <a:r>
              <a:rPr lang="en-US" dirty="0"/>
              <a:t>Creates a change in the service provider resulting from empathetic engagement with a client’s/patient’s traumatic background. It occurs when an individual who was not an immediate witness to the trauma absorbs and integrates disturbing aspects of the traumatic experience into his or her own functioning.</a:t>
            </a:r>
          </a:p>
          <a:p>
            <a:endParaRPr lang="en-US" dirty="0"/>
          </a:p>
          <a:p>
            <a:endParaRPr lang="en-US" sz="2100" dirty="0"/>
          </a:p>
          <a:p>
            <a:endParaRPr lang="en-US" sz="2100" dirty="0"/>
          </a:p>
          <a:p>
            <a:endParaRPr lang="en-US" sz="1800" b="1" dirty="0"/>
          </a:p>
        </p:txBody>
      </p:sp>
      <p:sp>
        <p:nvSpPr>
          <p:cNvPr id="3" name="Footer Placeholder 2">
            <a:extLst>
              <a:ext uri="{FF2B5EF4-FFF2-40B4-BE49-F238E27FC236}">
                <a16:creationId xmlns:a16="http://schemas.microsoft.com/office/drawing/2014/main" id="{9E513A8E-9AF4-47D8-A813-23992BE3FDC7}"/>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43057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3E57-6391-476A-8CAF-7DBB92EF0D8F}"/>
              </a:ext>
            </a:extLst>
          </p:cNvPr>
          <p:cNvSpPr>
            <a:spLocks noGrp="1"/>
          </p:cNvSpPr>
          <p:nvPr>
            <p:ph type="title"/>
          </p:nvPr>
        </p:nvSpPr>
        <p:spPr/>
        <p:txBody>
          <a:bodyPr>
            <a:normAutofit fontScale="90000"/>
          </a:bodyPr>
          <a:lstStyle/>
          <a:p>
            <a:r>
              <a:rPr lang="en-US" dirty="0"/>
              <a:t>Developmental Traumas</a:t>
            </a:r>
            <a:br>
              <a:rPr lang="en-US" dirty="0"/>
            </a:br>
            <a:r>
              <a:rPr lang="en-US" dirty="0"/>
              <a:t>					    Experienced Traumas</a:t>
            </a:r>
            <a:br>
              <a:rPr lang="en-US" dirty="0"/>
            </a:br>
            <a:endParaRPr lang="en-US" dirty="0"/>
          </a:p>
        </p:txBody>
      </p:sp>
      <p:pic>
        <p:nvPicPr>
          <p:cNvPr id="1026" name="Picture 2" descr="Giant cage filled with illegal immigrants">
            <a:extLst>
              <a:ext uri="{FF2B5EF4-FFF2-40B4-BE49-F238E27FC236}">
                <a16:creationId xmlns:a16="http://schemas.microsoft.com/office/drawing/2014/main" id="{2F6B443D-E1AE-450F-96CD-0889457F31E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7800" y="2429854"/>
            <a:ext cx="4645025" cy="26110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lice shining lights on handcuffed African man sitting on curb : Stock Photo">
            <a:extLst>
              <a:ext uri="{FF2B5EF4-FFF2-40B4-BE49-F238E27FC236}">
                <a16:creationId xmlns:a16="http://schemas.microsoft.com/office/drawing/2014/main" id="{8288B576-23B7-49D9-98DB-4D19EA8BE84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40750" y="2291711"/>
            <a:ext cx="3568764" cy="280552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42F3236A-EC62-4B66-9DB8-CBA85DED86A9}"/>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3609176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8DF4-DAF7-4671-A80D-5A47B89E6582}"/>
              </a:ext>
            </a:extLst>
          </p:cNvPr>
          <p:cNvSpPr>
            <a:spLocks noGrp="1"/>
          </p:cNvSpPr>
          <p:nvPr>
            <p:ph type="title"/>
          </p:nvPr>
        </p:nvSpPr>
        <p:spPr>
          <a:xfrm>
            <a:off x="1449217" y="643813"/>
            <a:ext cx="9605635" cy="1220382"/>
          </a:xfrm>
        </p:spPr>
        <p:txBody>
          <a:bodyPr>
            <a:normAutofit fontScale="90000"/>
          </a:bodyPr>
          <a:lstStyle/>
          <a:p>
            <a:r>
              <a:rPr lang="en-US" dirty="0"/>
              <a:t>To Understand how to work with people who have experienced trauma – you need to understand the brain</a:t>
            </a:r>
          </a:p>
        </p:txBody>
      </p:sp>
      <p:sp>
        <p:nvSpPr>
          <p:cNvPr id="4" name="Content Placeholder 3">
            <a:extLst>
              <a:ext uri="{FF2B5EF4-FFF2-40B4-BE49-F238E27FC236}">
                <a16:creationId xmlns:a16="http://schemas.microsoft.com/office/drawing/2014/main" id="{9FCFF715-3194-49DA-9B48-5C4B9B5CBC63}"/>
              </a:ext>
            </a:extLst>
          </p:cNvPr>
          <p:cNvSpPr>
            <a:spLocks noGrp="1"/>
          </p:cNvSpPr>
          <p:nvPr>
            <p:ph sz="half" idx="2"/>
          </p:nvPr>
        </p:nvSpPr>
        <p:spPr>
          <a:xfrm>
            <a:off x="5931017" y="2017343"/>
            <a:ext cx="5127906" cy="3441520"/>
          </a:xfrm>
        </p:spPr>
        <p:txBody>
          <a:bodyPr/>
          <a:lstStyle/>
          <a:p>
            <a:endParaRPr lang="en-US" dirty="0"/>
          </a:p>
          <a:p>
            <a:r>
              <a:rPr lang="en-US" dirty="0"/>
              <a:t>Think of the Brain as a Computer – or even Artificial Intelligence</a:t>
            </a:r>
          </a:p>
          <a:p>
            <a:pPr lvl="1"/>
            <a:r>
              <a:rPr lang="en-US" dirty="0"/>
              <a:t>New programs </a:t>
            </a:r>
          </a:p>
          <a:p>
            <a:pPr lvl="1"/>
            <a:r>
              <a:rPr lang="en-US" dirty="0"/>
              <a:t>Software updates</a:t>
            </a:r>
          </a:p>
          <a:p>
            <a:pPr lvl="1"/>
            <a:r>
              <a:rPr lang="en-US" dirty="0"/>
              <a:t>Viruses</a:t>
            </a:r>
          </a:p>
          <a:p>
            <a:pPr lvl="1"/>
            <a:r>
              <a:rPr lang="en-US" dirty="0"/>
              <a:t>Technological advances</a:t>
            </a:r>
          </a:p>
        </p:txBody>
      </p:sp>
      <p:pic>
        <p:nvPicPr>
          <p:cNvPr id="5" name="Content Placeholder 6" descr="basicbrain.gif">
            <a:extLst>
              <a:ext uri="{FF2B5EF4-FFF2-40B4-BE49-F238E27FC236}">
                <a16:creationId xmlns:a16="http://schemas.microsoft.com/office/drawing/2014/main" id="{FE8883B6-C231-48C3-8340-C78F779608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6282" y="2510356"/>
            <a:ext cx="3993553" cy="2686794"/>
          </a:xfrm>
        </p:spPr>
      </p:pic>
      <p:sp>
        <p:nvSpPr>
          <p:cNvPr id="3" name="Footer Placeholder 2">
            <a:extLst>
              <a:ext uri="{FF2B5EF4-FFF2-40B4-BE49-F238E27FC236}">
                <a16:creationId xmlns:a16="http://schemas.microsoft.com/office/drawing/2014/main" id="{BBC406C1-7DCE-4768-B335-8FD53A5C8697}"/>
              </a:ext>
            </a:extLst>
          </p:cNvPr>
          <p:cNvSpPr>
            <a:spLocks noGrp="1"/>
          </p:cNvSpPr>
          <p:nvPr>
            <p:ph type="ftr" sz="quarter" idx="11"/>
          </p:nvPr>
        </p:nvSpPr>
        <p:spPr/>
        <p:txBody>
          <a:bodyPr/>
          <a:lstStyle/>
          <a:p>
            <a:r>
              <a:rPr lang="en-US"/>
              <a:t>Dr. Eli DeHope</a:t>
            </a:r>
            <a:endParaRPr lang="en-US" dirty="0"/>
          </a:p>
        </p:txBody>
      </p:sp>
    </p:spTree>
    <p:extLst>
      <p:ext uri="{BB962C8B-B14F-4D97-AF65-F5344CB8AC3E}">
        <p14:creationId xmlns:p14="http://schemas.microsoft.com/office/powerpoint/2010/main" val="258659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basics of the brain</a:t>
            </a:r>
          </a:p>
        </p:txBody>
      </p:sp>
      <p:sp>
        <p:nvSpPr>
          <p:cNvPr id="6" name="Content Placeholder 5"/>
          <p:cNvSpPr>
            <a:spLocks noGrp="1"/>
          </p:cNvSpPr>
          <p:nvPr>
            <p:ph sz="half" idx="1"/>
          </p:nvPr>
        </p:nvSpPr>
        <p:spPr>
          <a:xfrm>
            <a:off x="830510" y="1673352"/>
            <a:ext cx="5189290" cy="4956048"/>
          </a:xfrm>
        </p:spPr>
        <p:txBody>
          <a:bodyPr>
            <a:normAutofit lnSpcReduction="10000"/>
          </a:bodyPr>
          <a:lstStyle/>
          <a:p>
            <a:endParaRPr lang="en-US" dirty="0"/>
          </a:p>
          <a:p>
            <a:r>
              <a:rPr lang="en-US" dirty="0"/>
              <a:t>Parietal Lobe</a:t>
            </a:r>
          </a:p>
          <a:p>
            <a:pPr lvl="1"/>
            <a:r>
              <a:rPr lang="en-US" altLang="en-US" dirty="0"/>
              <a:t>Concerned with perception of stimuli related to touch, pressure, temperature and pain.</a:t>
            </a:r>
            <a:endParaRPr lang="en-US" dirty="0"/>
          </a:p>
          <a:p>
            <a:r>
              <a:rPr lang="en-US" dirty="0"/>
              <a:t>Temporal Lobe</a:t>
            </a:r>
          </a:p>
          <a:p>
            <a:pPr lvl="1"/>
            <a:r>
              <a:rPr lang="en-US" altLang="en-US" dirty="0"/>
              <a:t>Concerned with perception and recognition of auditory stimuli (hearing) and memory (hippocampus).</a:t>
            </a:r>
          </a:p>
          <a:p>
            <a:pPr lvl="1"/>
            <a:endParaRPr lang="en-US" dirty="0"/>
          </a:p>
        </p:txBody>
      </p:sp>
      <p:sp>
        <p:nvSpPr>
          <p:cNvPr id="7" name="Content Placeholder 6"/>
          <p:cNvSpPr>
            <a:spLocks noGrp="1"/>
          </p:cNvSpPr>
          <p:nvPr>
            <p:ph sz="half" idx="2"/>
          </p:nvPr>
        </p:nvSpPr>
        <p:spPr>
          <a:xfrm>
            <a:off x="6413770" y="2017343"/>
            <a:ext cx="4947719" cy="3441520"/>
          </a:xfrm>
        </p:spPr>
        <p:txBody>
          <a:bodyPr>
            <a:normAutofit lnSpcReduction="10000"/>
          </a:bodyPr>
          <a:lstStyle/>
          <a:p>
            <a:r>
              <a:rPr lang="en-US" dirty="0"/>
              <a:t>Occipital Lobe</a:t>
            </a:r>
          </a:p>
          <a:p>
            <a:pPr lvl="1"/>
            <a:r>
              <a:rPr lang="en-US" altLang="en-US" dirty="0"/>
              <a:t>Concerned with many aspects of vision.</a:t>
            </a:r>
          </a:p>
          <a:p>
            <a:pPr marL="274320" lvl="1" indent="0">
              <a:buNone/>
            </a:pPr>
            <a:endParaRPr lang="en-US" dirty="0"/>
          </a:p>
          <a:p>
            <a:r>
              <a:rPr lang="en-US" dirty="0"/>
              <a:t>Prefrontal and </a:t>
            </a:r>
          </a:p>
          <a:p>
            <a:pPr marL="0" indent="0">
              <a:buNone/>
            </a:pPr>
            <a:r>
              <a:rPr lang="en-US" dirty="0"/>
              <a:t>  Frontal Lobe (the Boss!)</a:t>
            </a:r>
          </a:p>
          <a:p>
            <a:pPr lvl="1"/>
            <a:r>
              <a:rPr lang="en-US" altLang="en-US" dirty="0"/>
              <a:t>Concerned with reasoning, decision making, planning, parts of speech and movement (motor cortex), emotions, and problem-solving.</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Dr. Eli DeHope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934" y="1468467"/>
            <a:ext cx="1133866" cy="118025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712" y="4278613"/>
            <a:ext cx="1135288" cy="1180250"/>
          </a:xfrm>
          <a:prstGeom prst="rect">
            <a:avLst/>
          </a:prstGeom>
        </p:spPr>
      </p:pic>
      <p:pic>
        <p:nvPicPr>
          <p:cNvPr id="10"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0200" y="1274862"/>
            <a:ext cx="1281752" cy="870132"/>
          </a:xfrm>
          <a:prstGeom prst="rect">
            <a:avLst/>
          </a:prstGeom>
        </p:spPr>
      </p:pic>
      <p:pic>
        <p:nvPicPr>
          <p:cNvPr id="11"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1573" y="2818837"/>
            <a:ext cx="1220325" cy="1220325"/>
          </a:xfrm>
          <a:prstGeom prst="rect">
            <a:avLst/>
          </a:prstGeom>
        </p:spPr>
      </p:pic>
      <p:sp>
        <p:nvSpPr>
          <p:cNvPr id="2" name="Star: 5 Points 1">
            <a:extLst>
              <a:ext uri="{FF2B5EF4-FFF2-40B4-BE49-F238E27FC236}">
                <a16:creationId xmlns:a16="http://schemas.microsoft.com/office/drawing/2014/main" id="{01C7E56D-1FF4-4B93-93FB-F31612983F6B}"/>
              </a:ext>
            </a:extLst>
          </p:cNvPr>
          <p:cNvSpPr/>
          <p:nvPr/>
        </p:nvSpPr>
        <p:spPr>
          <a:xfrm>
            <a:off x="543243" y="84339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008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792</TotalTime>
  <Words>1611</Words>
  <Application>Microsoft Office PowerPoint</Application>
  <PresentationFormat>Widescreen</PresentationFormat>
  <Paragraphs>287</Paragraphs>
  <Slides>27</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Gill Sans MT</vt:lpstr>
      <vt:lpstr>Sofia</vt:lpstr>
      <vt:lpstr>Tahoma</vt:lpstr>
      <vt:lpstr>Wingdings</vt:lpstr>
      <vt:lpstr>Wingdings 2</vt:lpstr>
      <vt:lpstr>Gallery</vt:lpstr>
      <vt:lpstr>The Use of Trauma informed care with at risk populations</vt:lpstr>
      <vt:lpstr>Models through the years…</vt:lpstr>
      <vt:lpstr>What is trauma?                                            Physical…</vt:lpstr>
      <vt:lpstr>SLEEPY CABBY</vt:lpstr>
      <vt:lpstr>PowerPoint Presentation</vt:lpstr>
      <vt:lpstr>What is trauma?  Development and experiences</vt:lpstr>
      <vt:lpstr>Developmental Traumas          Experienced Traumas </vt:lpstr>
      <vt:lpstr>To Understand how to work with people who have experienced trauma – you need to understand the brain</vt:lpstr>
      <vt:lpstr>the basics of the brain</vt:lpstr>
      <vt:lpstr>THE BRAIN PREDICTS OUR PERCEPTION OF THE OUTSIDE WORLD</vt:lpstr>
      <vt:lpstr>The case of Sofia</vt:lpstr>
      <vt:lpstr>The Case of Jerome…</vt:lpstr>
      <vt:lpstr> Exposure to Neurologic Issues</vt:lpstr>
      <vt:lpstr>SOME BASICS of  cognitive functioning</vt:lpstr>
      <vt:lpstr>PowerPoint Presentation</vt:lpstr>
      <vt:lpstr>So What is Trauma  and how does it affect brain and behavior?</vt:lpstr>
      <vt:lpstr>Back to Jerome…</vt:lpstr>
      <vt:lpstr>Trauma actually changes the brain</vt:lpstr>
      <vt:lpstr>                       Trauma Informed care       Understanding is your key</vt:lpstr>
      <vt:lpstr>PowerPoint Presentation</vt:lpstr>
      <vt:lpstr>Brief trauma questionaire</vt:lpstr>
      <vt:lpstr>Trauma screening questionaire</vt:lpstr>
      <vt:lpstr>So I used the screening tool on Jerome and it came back positive – what’s next?</vt:lpstr>
      <vt:lpstr>Trauma informed care for organizations Core principles</vt:lpstr>
      <vt:lpstr>Let’s explore the core principles of   trauma informed care</vt:lpstr>
      <vt:lpstr>Back to Jerome… and your organization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Trauma care with at risk populations</dc:title>
  <dc:creator>Eli DeHope</dc:creator>
  <cp:lastModifiedBy>Eli DeHope</cp:lastModifiedBy>
  <cp:revision>89</cp:revision>
  <cp:lastPrinted>2019-04-14T18:19:55Z</cp:lastPrinted>
  <dcterms:created xsi:type="dcterms:W3CDTF">2019-03-24T18:13:16Z</dcterms:created>
  <dcterms:modified xsi:type="dcterms:W3CDTF">2019-04-24T00:28:02Z</dcterms:modified>
</cp:coreProperties>
</file>