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556" r:id="rId3"/>
    <p:sldId id="257" r:id="rId4"/>
    <p:sldId id="258" r:id="rId5"/>
    <p:sldId id="271" r:id="rId6"/>
    <p:sldId id="273" r:id="rId7"/>
    <p:sldId id="274" r:id="rId8"/>
    <p:sldId id="275" r:id="rId9"/>
    <p:sldId id="272" r:id="rId10"/>
    <p:sldId id="277" r:id="rId11"/>
    <p:sldId id="278" r:id="rId12"/>
    <p:sldId id="302" r:id="rId13"/>
    <p:sldId id="527" r:id="rId14"/>
    <p:sldId id="279" r:id="rId15"/>
    <p:sldId id="280" r:id="rId16"/>
    <p:sldId id="312" r:id="rId17"/>
    <p:sldId id="314" r:id="rId18"/>
    <p:sldId id="315" r:id="rId19"/>
    <p:sldId id="316" r:id="rId20"/>
    <p:sldId id="323" r:id="rId21"/>
    <p:sldId id="284" r:id="rId22"/>
    <p:sldId id="324" r:id="rId23"/>
    <p:sldId id="514" r:id="rId24"/>
    <p:sldId id="326" r:id="rId25"/>
    <p:sldId id="332" r:id="rId26"/>
    <p:sldId id="333" r:id="rId27"/>
    <p:sldId id="336" r:id="rId28"/>
    <p:sldId id="337" r:id="rId29"/>
    <p:sldId id="340" r:id="rId30"/>
    <p:sldId id="338" r:id="rId31"/>
    <p:sldId id="516" r:id="rId32"/>
    <p:sldId id="517" r:id="rId33"/>
    <p:sldId id="518" r:id="rId34"/>
    <p:sldId id="519" r:id="rId35"/>
    <p:sldId id="520" r:id="rId36"/>
    <p:sldId id="521" r:id="rId37"/>
    <p:sldId id="522" r:id="rId38"/>
    <p:sldId id="289" r:id="rId39"/>
    <p:sldId id="321" r:id="rId40"/>
    <p:sldId id="481" r:id="rId41"/>
    <p:sldId id="486" r:id="rId42"/>
    <p:sldId id="489" r:id="rId43"/>
    <p:sldId id="492" r:id="rId44"/>
    <p:sldId id="493" r:id="rId45"/>
    <p:sldId id="494" r:id="rId46"/>
    <p:sldId id="528" r:id="rId47"/>
    <p:sldId id="530" r:id="rId48"/>
    <p:sldId id="558" r:id="rId49"/>
    <p:sldId id="536" r:id="rId50"/>
    <p:sldId id="538" r:id="rId51"/>
    <p:sldId id="546" r:id="rId52"/>
    <p:sldId id="548" r:id="rId53"/>
    <p:sldId id="550" r:id="rId54"/>
    <p:sldId id="495" r:id="rId55"/>
    <p:sldId id="496" r:id="rId56"/>
    <p:sldId id="497" r:id="rId57"/>
    <p:sldId id="498" r:id="rId58"/>
    <p:sldId id="499" r:id="rId59"/>
    <p:sldId id="500" r:id="rId60"/>
    <p:sldId id="501" r:id="rId61"/>
    <p:sldId id="502" r:id="rId62"/>
    <p:sldId id="503" r:id="rId63"/>
    <p:sldId id="504" r:id="rId64"/>
    <p:sldId id="505" r:id="rId65"/>
    <p:sldId id="506" r:id="rId66"/>
    <p:sldId id="507" r:id="rId67"/>
    <p:sldId id="523" r:id="rId68"/>
    <p:sldId id="524" r:id="rId69"/>
    <p:sldId id="557" r:id="rId70"/>
    <p:sldId id="508" r:id="rId71"/>
    <p:sldId id="525" r:id="rId72"/>
    <p:sldId id="554" r:id="rId7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054"/>
    <a:srgbClr val="184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46" autoAdjust="0"/>
    <p:restoredTop sz="64200" autoAdjust="0"/>
  </p:normalViewPr>
  <p:slideViewPr>
    <p:cSldViewPr snapToGrid="0">
      <p:cViewPr varScale="1">
        <p:scale>
          <a:sx n="58" d="100"/>
          <a:sy n="58" d="100"/>
        </p:scale>
        <p:origin x="151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C6505FFB-3117-4462-B3D4-AE6BB4B637E5}" type="datetimeFigureOut">
              <a:rPr lang="en-US" smtClean="0"/>
              <a:t>4/12/2019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41FCF3B8-D44E-4722-9DD9-0167404C9D2E}" type="slidenum">
              <a:rPr lang="en-US" smtClean="0"/>
              <a:t>‹#›</a:t>
            </a:fld>
            <a:endParaRPr lang="en-US"/>
          </a:p>
        </p:txBody>
      </p:sp>
    </p:spTree>
    <p:extLst>
      <p:ext uri="{BB962C8B-B14F-4D97-AF65-F5344CB8AC3E}">
        <p14:creationId xmlns:p14="http://schemas.microsoft.com/office/powerpoint/2010/main" val="197471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migrand-charrette.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csh.org/2012/07/marin-county-embraces-csh-charrett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miseagrant.umich.edu/smallharborsustainability/communities/ontonago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migrand-charrette.com/"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1</a:t>
            </a:fld>
            <a:endParaRPr lang="en-US"/>
          </a:p>
        </p:txBody>
      </p:sp>
    </p:spTree>
    <p:extLst>
      <p:ext uri="{BB962C8B-B14F-4D97-AF65-F5344CB8AC3E}">
        <p14:creationId xmlns:p14="http://schemas.microsoft.com/office/powerpoint/2010/main" val="1459033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000000"/>
                </a:solidFill>
                <a:latin typeface="Times New Roman" pitchFamily="24" charset="0"/>
                <a:ea typeface="ＭＳ Ｐゴシック" pitchFamily="24" charset="-128"/>
                <a:cs typeface="ＭＳ Ｐゴシック" pitchFamily="24" charset="-128"/>
              </a:rPr>
              <a:t>The problem is that people work in their own parts of the puzzle not seeing how they fit into a larger whole.</a:t>
            </a:r>
          </a:p>
          <a:p>
            <a:pPr eaLnBrk="1" hangingPunct="1"/>
            <a:endParaRPr lang="en-US" dirty="0" smtClean="0">
              <a:solidFill>
                <a:srgbClr val="000000"/>
              </a:solidFill>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10</a:t>
            </a:fld>
            <a:endParaRPr lang="en-US"/>
          </a:p>
        </p:txBody>
      </p:sp>
    </p:spTree>
    <p:extLst>
      <p:ext uri="{BB962C8B-B14F-4D97-AF65-F5344CB8AC3E}">
        <p14:creationId xmlns:p14="http://schemas.microsoft.com/office/powerpoint/2010/main" val="2639939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10:00</a:t>
            </a:r>
          </a:p>
          <a:p>
            <a:pPr eaLnBrk="1" hangingPunct="1"/>
            <a:r>
              <a:rPr lang="en-US" dirty="0" smtClean="0">
                <a:latin typeface="Times New Roman" pitchFamily="24" charset="0"/>
                <a:ea typeface="ＭＳ Ｐゴシック" pitchFamily="24" charset="-128"/>
                <a:cs typeface="ＭＳ Ｐゴシック" pitchFamily="24" charset="-128"/>
              </a:rPr>
              <a:t>If you are bringing change into people’s lives, you are behind from the start.  Transitions are tough for people.</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11</a:t>
            </a:fld>
            <a:endParaRPr lang="en-US"/>
          </a:p>
        </p:txBody>
      </p:sp>
    </p:spTree>
    <p:extLst>
      <p:ext uri="{BB962C8B-B14F-4D97-AF65-F5344CB8AC3E}">
        <p14:creationId xmlns:p14="http://schemas.microsoft.com/office/powerpoint/2010/main" val="599745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12</a:t>
            </a:fld>
            <a:endParaRPr lang="en-US"/>
          </a:p>
        </p:txBody>
      </p:sp>
    </p:spTree>
    <p:extLst>
      <p:ext uri="{BB962C8B-B14F-4D97-AF65-F5344CB8AC3E}">
        <p14:creationId xmlns:p14="http://schemas.microsoft.com/office/powerpoint/2010/main" val="418167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13</a:t>
            </a:fld>
            <a:endParaRPr lang="en-US"/>
          </a:p>
        </p:txBody>
      </p:sp>
    </p:spTree>
    <p:extLst>
      <p:ext uri="{BB962C8B-B14F-4D97-AF65-F5344CB8AC3E}">
        <p14:creationId xmlns:p14="http://schemas.microsoft.com/office/powerpoint/2010/main" val="3224662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This is what we will cover until 3pm</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14</a:t>
            </a:fld>
            <a:endParaRPr lang="en-US"/>
          </a:p>
        </p:txBody>
      </p:sp>
    </p:spTree>
    <p:extLst>
      <p:ext uri="{BB962C8B-B14F-4D97-AF65-F5344CB8AC3E}">
        <p14:creationId xmlns:p14="http://schemas.microsoft.com/office/powerpoint/2010/main" val="4285941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15</a:t>
            </a:fld>
            <a:endParaRPr lang="en-US"/>
          </a:p>
        </p:txBody>
      </p:sp>
    </p:spTree>
    <p:extLst>
      <p:ext uri="{BB962C8B-B14F-4D97-AF65-F5344CB8AC3E}">
        <p14:creationId xmlns:p14="http://schemas.microsoft.com/office/powerpoint/2010/main" val="295057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The three phases with the charrette as the main event. Designed to take the experience of a charrette and make the whole project run with efficient, creativity, involvement, and lack of rework</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16</a:t>
            </a:fld>
            <a:endParaRPr lang="en-US"/>
          </a:p>
        </p:txBody>
      </p:sp>
    </p:spTree>
    <p:extLst>
      <p:ext uri="{BB962C8B-B14F-4D97-AF65-F5344CB8AC3E}">
        <p14:creationId xmlns:p14="http://schemas.microsoft.com/office/powerpoint/2010/main" val="254750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When we first started the institute, we knew we’d have to describe this in a linear fashion and like a cook-book, even though it is neither of those. </a:t>
            </a:r>
          </a:p>
          <a:p>
            <a:pPr eaLnBrk="1" hangingPunct="1"/>
            <a:r>
              <a:rPr lang="en-US" dirty="0" smtClean="0">
                <a:latin typeface="Times New Roman" pitchFamily="24" charset="0"/>
                <a:ea typeface="ＭＳ Ｐゴシック" pitchFamily="24" charset="-128"/>
                <a:cs typeface="ＭＳ Ｐゴシック" pitchFamily="24" charset="-128"/>
              </a:rPr>
              <a:t>The way we teach the tools and techniques is first to cover the charrette phase 2. Once you fully understand the charrette phase you will better understand phase one by knowing what it is that you are planning for.</a:t>
            </a:r>
          </a:p>
          <a:p>
            <a:pPr eaLnBrk="1" hangingPunct="1"/>
            <a:r>
              <a:rPr lang="en-US" dirty="0" smtClean="0">
                <a:latin typeface="Times New Roman" pitchFamily="24" charset="0"/>
                <a:ea typeface="ＭＳ Ｐゴシック" pitchFamily="24" charset="-128"/>
                <a:cs typeface="ＭＳ Ｐゴシック" pitchFamily="24" charset="-128"/>
              </a:rPr>
              <a:t>Before we cover the charrette I do want you to look at phase one and understand that all of this happens months before the charrette. You are basically getting the people and the information charrette ready.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Tell them we’ll go through all this to 3pm. We’ll dive deep on 1, practice on 2.</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When NCI was made, a conscious</a:t>
            </a:r>
            <a:r>
              <a:rPr lang="en-US" baseline="0" dirty="0" smtClean="0">
                <a:latin typeface="Times New Roman" pitchFamily="24" charset="0"/>
                <a:ea typeface="ＭＳ Ｐゴシック" pitchFamily="24" charset="-128"/>
                <a:cs typeface="ＭＳ Ｐゴシック" pitchFamily="24" charset="-128"/>
              </a:rPr>
              <a:t> decision to focus training on being charrette ready.</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17</a:t>
            </a:fld>
            <a:endParaRPr lang="en-US"/>
          </a:p>
        </p:txBody>
      </p:sp>
    </p:spTree>
    <p:extLst>
      <p:ext uri="{BB962C8B-B14F-4D97-AF65-F5344CB8AC3E}">
        <p14:creationId xmlns:p14="http://schemas.microsoft.com/office/powerpoint/2010/main" val="271423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11:30 </a:t>
            </a:r>
          </a:p>
          <a:p>
            <a:pPr eaLnBrk="1" hangingPunct="1"/>
            <a:r>
              <a:rPr lang="en-US" dirty="0" smtClean="0">
                <a:latin typeface="Times New Roman" pitchFamily="24" charset="0"/>
                <a:ea typeface="ＭＳ Ｐゴシック" pitchFamily="24" charset="-128"/>
                <a:cs typeface="ＭＳ Ｐゴシック" pitchFamily="24" charset="-128"/>
              </a:rPr>
              <a:t>now that we understand the details of the charrette we are going to step back to see how do you get ready to do one of these things? Dynamic Planning phase one is about getting the people and the data ready for the charrette.  This takes place a minimum of 6 weeks to perhaps 9 months ahead of the charrette.</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18</a:t>
            </a:fld>
            <a:endParaRPr lang="en-US"/>
          </a:p>
        </p:txBody>
      </p:sp>
    </p:spTree>
    <p:extLst>
      <p:ext uri="{BB962C8B-B14F-4D97-AF65-F5344CB8AC3E}">
        <p14:creationId xmlns:p14="http://schemas.microsoft.com/office/powerpoint/2010/main" val="1085580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Projects usually go wrong when one of these things aren’t ready.</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19</a:t>
            </a:fld>
            <a:endParaRPr lang="en-US"/>
          </a:p>
        </p:txBody>
      </p:sp>
    </p:spTree>
    <p:extLst>
      <p:ext uri="{BB962C8B-B14F-4D97-AF65-F5344CB8AC3E}">
        <p14:creationId xmlns:p14="http://schemas.microsoft.com/office/powerpoint/2010/main" val="300293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2</a:t>
            </a:fld>
            <a:endParaRPr lang="en-US"/>
          </a:p>
        </p:txBody>
      </p:sp>
    </p:spTree>
    <p:extLst>
      <p:ext uri="{BB962C8B-B14F-4D97-AF65-F5344CB8AC3E}">
        <p14:creationId xmlns:p14="http://schemas.microsoft.com/office/powerpoint/2010/main" val="269308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10:00</a:t>
            </a:r>
          </a:p>
          <a:p>
            <a:pPr eaLnBrk="1" hangingPunct="1"/>
            <a:r>
              <a:rPr lang="en-US" dirty="0" smtClean="0">
                <a:latin typeface="Times New Roman" pitchFamily="24" charset="0"/>
                <a:ea typeface="ＭＳ Ｐゴシック" pitchFamily="24" charset="-128"/>
                <a:cs typeface="ＭＳ Ｐゴシック" pitchFamily="24" charset="-128"/>
              </a:rPr>
              <a:t>If you are bringing change into people’s lives, you are behind from the start.  Transitions are tough for people.</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20</a:t>
            </a:fld>
            <a:endParaRPr lang="en-US"/>
          </a:p>
        </p:txBody>
      </p:sp>
    </p:spTree>
    <p:extLst>
      <p:ext uri="{BB962C8B-B14F-4D97-AF65-F5344CB8AC3E}">
        <p14:creationId xmlns:p14="http://schemas.microsoft.com/office/powerpoint/2010/main" val="694073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Identify, connect, with these people who need to be included early and often.</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21</a:t>
            </a:fld>
            <a:endParaRPr lang="en-US"/>
          </a:p>
        </p:txBody>
      </p:sp>
    </p:spTree>
    <p:extLst>
      <p:ext uri="{BB962C8B-B14F-4D97-AF65-F5344CB8AC3E}">
        <p14:creationId xmlns:p14="http://schemas.microsoft.com/office/powerpoint/2010/main" val="2606491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22</a:t>
            </a:fld>
            <a:endParaRPr lang="en-US"/>
          </a:p>
        </p:txBody>
      </p:sp>
    </p:spTree>
    <p:extLst>
      <p:ext uri="{BB962C8B-B14F-4D97-AF65-F5344CB8AC3E}">
        <p14:creationId xmlns:p14="http://schemas.microsoft.com/office/powerpoint/2010/main" val="93865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Show this slide during the exercise</a:t>
            </a:r>
          </a:p>
          <a:p>
            <a:pPr eaLnBrk="1" hangingPunct="1"/>
            <a:r>
              <a:rPr lang="en-US" u="sng" dirty="0" smtClean="0"/>
              <a:t>Students turn to page 94</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23</a:t>
            </a:fld>
            <a:endParaRPr lang="en-US"/>
          </a:p>
        </p:txBody>
      </p:sp>
    </p:spTree>
    <p:extLst>
      <p:ext uri="{BB962C8B-B14F-4D97-AF65-F5344CB8AC3E}">
        <p14:creationId xmlns:p14="http://schemas.microsoft.com/office/powerpoint/2010/main" val="99249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24</a:t>
            </a:fld>
            <a:endParaRPr lang="en-US"/>
          </a:p>
        </p:txBody>
      </p:sp>
    </p:spTree>
    <p:extLst>
      <p:ext uri="{BB962C8B-B14F-4D97-AF65-F5344CB8AC3E}">
        <p14:creationId xmlns:p14="http://schemas.microsoft.com/office/powerpoint/2010/main" val="3704322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24" charset="0"/>
                <a:ea typeface="ＭＳ Ｐゴシック" pitchFamily="24" charset="-128"/>
                <a:cs typeface="ＭＳ Ｐゴシック" pitchFamily="24" charset="-128"/>
              </a:rPr>
              <a:t>You find a good place </a:t>
            </a:r>
            <a:r>
              <a:rPr lang="en-US" dirty="0" err="1" smtClean="0">
                <a:latin typeface="Times New Roman" pitchFamily="24" charset="0"/>
                <a:ea typeface="ＭＳ Ｐゴシック" pitchFamily="24" charset="-128"/>
                <a:cs typeface="ＭＳ Ｐゴシック" pitchFamily="24" charset="-128"/>
              </a:rPr>
              <a:t>wher</a:t>
            </a:r>
            <a:r>
              <a:rPr lang="en-US" dirty="0" smtClean="0">
                <a:latin typeface="Times New Roman" pitchFamily="24" charset="0"/>
                <a:ea typeface="ＭＳ Ｐゴシック" pitchFamily="24" charset="-128"/>
                <a:cs typeface="ＭＳ Ｐゴシック" pitchFamily="24" charset="-128"/>
              </a:rPr>
              <a:t> </a:t>
            </a:r>
            <a:r>
              <a:rPr lang="en-US" dirty="0" err="1" smtClean="0">
                <a:latin typeface="Times New Roman" pitchFamily="24" charset="0"/>
                <a:ea typeface="ＭＳ Ｐゴシック" pitchFamily="24" charset="-128"/>
                <a:cs typeface="ＭＳ Ｐゴシック" pitchFamily="24" charset="-128"/>
              </a:rPr>
              <a:t>eyou</a:t>
            </a:r>
            <a:r>
              <a:rPr lang="en-US" dirty="0" smtClean="0">
                <a:latin typeface="Times New Roman" pitchFamily="24" charset="0"/>
                <a:ea typeface="ＭＳ Ｐゴシック" pitchFamily="24" charset="-128"/>
                <a:cs typeface="ＭＳ Ｐゴシック" pitchFamily="24" charset="-128"/>
              </a:rPr>
              <a:t> can work, receive people and have meetings. </a:t>
            </a:r>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25</a:t>
            </a:fld>
            <a:endParaRPr lang="en-US"/>
          </a:p>
        </p:txBody>
      </p:sp>
    </p:spTree>
    <p:extLst>
      <p:ext uri="{BB962C8B-B14F-4D97-AF65-F5344CB8AC3E}">
        <p14:creationId xmlns:p14="http://schemas.microsoft.com/office/powerpoint/2010/main" val="3764337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26</a:t>
            </a:fld>
            <a:endParaRPr lang="en-US"/>
          </a:p>
        </p:txBody>
      </p:sp>
    </p:spTree>
    <p:extLst>
      <p:ext uri="{BB962C8B-B14F-4D97-AF65-F5344CB8AC3E}">
        <p14:creationId xmlns:p14="http://schemas.microsoft.com/office/powerpoint/2010/main" val="190172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First let us understand the roles.</a:t>
            </a:r>
          </a:p>
          <a:p>
            <a:pPr eaLnBrk="1" hangingPunct="1"/>
            <a:r>
              <a:rPr lang="en-US" dirty="0" smtClean="0">
                <a:latin typeface="Times New Roman" pitchFamily="24" charset="0"/>
                <a:ea typeface="ＭＳ Ｐゴシック" pitchFamily="24" charset="-128"/>
                <a:cs typeface="ＭＳ Ｐゴシック" pitchFamily="24" charset="-128"/>
              </a:rPr>
              <a:t>The charrette team is made up normally of consultants.  </a:t>
            </a:r>
          </a:p>
          <a:p>
            <a:pPr eaLnBrk="1" hangingPunct="1"/>
            <a:r>
              <a:rPr lang="en-US" dirty="0" smtClean="0">
                <a:latin typeface="Times New Roman" pitchFamily="24" charset="0"/>
                <a:ea typeface="ＭＳ Ｐゴシック" pitchFamily="24" charset="-128"/>
                <a:cs typeface="ＭＳ Ｐゴシック" pitchFamily="24" charset="-128"/>
              </a:rPr>
              <a:t>The team sets up the studio which is a working office on site where there team creates the plan from scratch. The studio is also the location for meeting with stakeholders (transition to next slide)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27</a:t>
            </a:fld>
            <a:endParaRPr lang="en-US"/>
          </a:p>
        </p:txBody>
      </p:sp>
    </p:spTree>
    <p:extLst>
      <p:ext uri="{BB962C8B-B14F-4D97-AF65-F5344CB8AC3E}">
        <p14:creationId xmlns:p14="http://schemas.microsoft.com/office/powerpoint/2010/main" val="3994992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The other role is the stakeholder. Most of the stakeholders are not there all the time.  There are scheduled meetings for stakeholders each day.   The beauty of the charrette is that it involves a lot of hours and days to accommodate people’s schedules.</a:t>
            </a:r>
          </a:p>
          <a:p>
            <a:pPr eaLnBrk="1" hangingPunct="1"/>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28</a:t>
            </a:fld>
            <a:endParaRPr lang="en-US"/>
          </a:p>
        </p:txBody>
      </p:sp>
    </p:spTree>
    <p:extLst>
      <p:ext uri="{BB962C8B-B14F-4D97-AF65-F5344CB8AC3E}">
        <p14:creationId xmlns:p14="http://schemas.microsoft.com/office/powerpoint/2010/main" val="345898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HAVE THEM LOOK AT THE COLORED HANDOUT</a:t>
            </a:r>
          </a:p>
          <a:p>
            <a:pPr eaLnBrk="1" hangingPunct="1"/>
            <a:r>
              <a:rPr lang="en-US" dirty="0" smtClean="0">
                <a:latin typeface="Times New Roman" pitchFamily="24" charset="0"/>
                <a:ea typeface="ＭＳ Ｐゴシック" pitchFamily="24" charset="-128"/>
                <a:cs typeface="ＭＳ Ｐゴシック" pitchFamily="24" charset="-128"/>
              </a:rPr>
              <a:t>NCI uses the classic 7 day charrette to explain dynamic planning This is the </a:t>
            </a:r>
            <a:r>
              <a:rPr lang="en-US" dirty="0" err="1" smtClean="0">
                <a:latin typeface="Times New Roman" pitchFamily="24" charset="0"/>
                <a:ea typeface="ＭＳ Ｐゴシック" pitchFamily="24" charset="-128"/>
                <a:cs typeface="ＭＳ Ｐゴシック" pitchFamily="24" charset="-128"/>
              </a:rPr>
              <a:t>rolls-royce</a:t>
            </a:r>
            <a:r>
              <a:rPr lang="en-US" dirty="0" smtClean="0">
                <a:latin typeface="Times New Roman" pitchFamily="24" charset="0"/>
                <a:ea typeface="ＭＳ Ｐゴシック" pitchFamily="24" charset="-128"/>
                <a:cs typeface="ＭＳ Ｐゴシック" pitchFamily="24" charset="-128"/>
              </a:rPr>
              <a:t>.  Not all charrettes will include all of this nor be this long. The 7 day model allows us to show all the accessories if you will.</a:t>
            </a:r>
          </a:p>
          <a:p>
            <a:pPr eaLnBrk="1" hangingPunct="1"/>
            <a:r>
              <a:rPr lang="en-US" dirty="0" smtClean="0">
                <a:latin typeface="Times New Roman" pitchFamily="24" charset="0"/>
                <a:ea typeface="ＭＳ Ｐゴシック" pitchFamily="24" charset="-128"/>
                <a:cs typeface="ＭＳ Ｐゴシック" pitchFamily="24" charset="-128"/>
              </a:rPr>
              <a:t>The background colors.  The second color is the alternative concept part.  The third color, the red, the “scheduled train wreck,” let’s see what happens when the dust clears.  Then things cool off, and then finally, the production.</a:t>
            </a:r>
          </a:p>
          <a:p>
            <a:pPr eaLnBrk="1" hangingPunct="1"/>
            <a:r>
              <a:rPr lang="en-US" dirty="0" smtClean="0">
                <a:latin typeface="Times New Roman" pitchFamily="24" charset="0"/>
                <a:ea typeface="ＭＳ Ｐゴシック" pitchFamily="24" charset="-128"/>
                <a:cs typeface="ＭＳ Ｐゴシック" pitchFamily="24" charset="-128"/>
              </a:rPr>
              <a:t>That’s the basic flow of a seven day charrette.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29</a:t>
            </a:fld>
            <a:endParaRPr lang="en-US"/>
          </a:p>
        </p:txBody>
      </p:sp>
    </p:spTree>
    <p:extLst>
      <p:ext uri="{BB962C8B-B14F-4D97-AF65-F5344CB8AC3E}">
        <p14:creationId xmlns:p14="http://schemas.microsoft.com/office/powerpoint/2010/main" val="159108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a:t>
            </a:fld>
            <a:endParaRPr lang="en-US"/>
          </a:p>
        </p:txBody>
      </p:sp>
    </p:spTree>
    <p:extLst>
      <p:ext uri="{BB962C8B-B14F-4D97-AF65-F5344CB8AC3E}">
        <p14:creationId xmlns:p14="http://schemas.microsoft.com/office/powerpoint/2010/main" val="2816005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The charrette, no matter how many days, can take you through those a series of collaborative design and public input cycles for multiple, consecutive days.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[click] On day 1, the public provides vision and project direction through a hands-on workshop. </a:t>
            </a:r>
          </a:p>
          <a:p>
            <a:pPr eaLnBrk="1" hangingPunct="1"/>
            <a:r>
              <a:rPr lang="en-US" dirty="0" smtClean="0">
                <a:latin typeface="Times New Roman" pitchFamily="24" charset="0"/>
                <a:ea typeface="ＭＳ Ｐゴシック" pitchFamily="24" charset="-128"/>
                <a:cs typeface="ＭＳ Ｐゴシック" pitchFamily="24" charset="-128"/>
              </a:rPr>
              <a:t>The design team takes this vision and creates a series of alternative plans. This is the taxi driver…where do you want to go. Confirm vision. Listen first!</a:t>
            </a:r>
          </a:p>
          <a:p>
            <a:pPr eaLnBrk="1" hangingPunct="1"/>
            <a:r>
              <a:rPr lang="en-US" dirty="0" smtClean="0">
                <a:latin typeface="Times New Roman" pitchFamily="24" charset="0"/>
                <a:ea typeface="ＭＳ Ｐゴシック" pitchFamily="24" charset="-128"/>
                <a:cs typeface="ＭＳ Ｐゴシック" pitchFamily="24" charset="-128"/>
              </a:rPr>
              <a:t>[click] and then solicits public input at another public meeting. </a:t>
            </a:r>
          </a:p>
          <a:p>
            <a:pPr eaLnBrk="1" hangingPunct="1"/>
            <a:r>
              <a:rPr lang="en-US" dirty="0" smtClean="0">
                <a:latin typeface="Times New Roman" pitchFamily="24" charset="0"/>
                <a:ea typeface="ＭＳ Ｐゴシック" pitchFamily="24" charset="-128"/>
                <a:cs typeface="ＭＳ Ｐゴシック" pitchFamily="24" charset="-128"/>
              </a:rPr>
              <a:t>[click] This describes the first feedback loop, the central process of the charrette. </a:t>
            </a:r>
          </a:p>
          <a:p>
            <a:pPr eaLnBrk="1" hangingPunct="1"/>
            <a:r>
              <a:rPr lang="en-US" dirty="0" smtClean="0">
                <a:latin typeface="Times New Roman" pitchFamily="24" charset="0"/>
                <a:ea typeface="ＭＳ Ｐゴシック" pitchFamily="24" charset="-128"/>
                <a:cs typeface="ＭＳ Ｐゴシック" pitchFamily="24" charset="-128"/>
              </a:rPr>
              <a:t>This input is used to synthesis the alternatives into a preferred plan </a:t>
            </a:r>
          </a:p>
          <a:p>
            <a:pPr eaLnBrk="1" hangingPunct="1"/>
            <a:r>
              <a:rPr lang="en-US" dirty="0" smtClean="0">
                <a:latin typeface="Times New Roman" pitchFamily="24" charset="0"/>
                <a:ea typeface="ＭＳ Ｐゴシック" pitchFamily="24" charset="-128"/>
                <a:cs typeface="ＭＳ Ｐゴシック" pitchFamily="24" charset="-128"/>
              </a:rPr>
              <a:t>(click and stop to make the next point.) Processes that last two to three days can often produce a preferred plan that people like. But that plan may not have gone through the critical testing to assure feasibility. The designers may find themselves announcing at a later date that the preferred plan that everyone was so excited about has some fatal flaws. This can erode public confidence and require costly rework. </a:t>
            </a:r>
          </a:p>
          <a:p>
            <a:pPr eaLnBrk="1" hangingPunct="1"/>
            <a:r>
              <a:rPr lang="en-US" dirty="0" smtClean="0">
                <a:latin typeface="Times New Roman" pitchFamily="24" charset="0"/>
                <a:ea typeface="ＭＳ Ｐゴシック" pitchFamily="24" charset="-128"/>
                <a:cs typeface="ＭＳ Ｐゴシック" pitchFamily="24" charset="-128"/>
              </a:rPr>
              <a:t>The charrette doesn’t stop with the preferred plan. While you have all the specialist present you keep working for a few more days in order to develop, test, refine </a:t>
            </a:r>
          </a:p>
          <a:p>
            <a:pPr eaLnBrk="1" hangingPunct="1"/>
            <a:r>
              <a:rPr lang="en-US" dirty="0" smtClean="0">
                <a:latin typeface="Times New Roman" pitchFamily="24" charset="0"/>
                <a:ea typeface="ＭＳ Ｐゴシック" pitchFamily="24" charset="-128"/>
                <a:cs typeface="ＭＳ Ｐゴシック" pitchFamily="24" charset="-128"/>
              </a:rPr>
              <a:t>(click) and present a feasible plan.</a:t>
            </a:r>
          </a:p>
          <a:p>
            <a:pPr eaLnBrk="1" hangingPunct="1"/>
            <a:r>
              <a:rPr lang="en-US" dirty="0" smtClean="0">
                <a:latin typeface="Times New Roman" pitchFamily="24" charset="0"/>
                <a:ea typeface="ＭＳ Ｐゴシック" pitchFamily="24" charset="-128"/>
                <a:cs typeface="ＭＳ Ｐゴシック" pitchFamily="24" charset="-128"/>
              </a:rPr>
              <a:t>(click) At the end of the charrette you can look the stakeholder in the eye and say that at least back of the envelope the plan is feasible. Charrette plans have a very good track record of not requiring major redesign through engineering.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30</a:t>
            </a:fld>
            <a:endParaRPr lang="en-US"/>
          </a:p>
        </p:txBody>
      </p:sp>
    </p:spTree>
    <p:extLst>
      <p:ext uri="{BB962C8B-B14F-4D97-AF65-F5344CB8AC3E}">
        <p14:creationId xmlns:p14="http://schemas.microsoft.com/office/powerpoint/2010/main" val="475408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31</a:t>
            </a:fld>
            <a:endParaRPr lang="en-US"/>
          </a:p>
        </p:txBody>
      </p:sp>
    </p:spTree>
    <p:extLst>
      <p:ext uri="{BB962C8B-B14F-4D97-AF65-F5344CB8AC3E}">
        <p14:creationId xmlns:p14="http://schemas.microsoft.com/office/powerpoint/2010/main" val="3362864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The final meeting is a comprehensive presentation of the evolution of the plan and the complete final documents</a:t>
            </a:r>
          </a:p>
          <a:p>
            <a:pPr eaLnBrk="1" hangingPunct="1"/>
            <a:r>
              <a:rPr lang="en-US" dirty="0" smtClean="0">
                <a:latin typeface="Times New Roman" pitchFamily="24" charset="0"/>
                <a:ea typeface="ＭＳ Ｐゴシック" pitchFamily="24" charset="-128"/>
                <a:cs typeface="ＭＳ Ｐゴシック" pitchFamily="24" charset="-128"/>
              </a:rPr>
              <a:t>This meeting should be an impressive, positive and persuasive event.</a:t>
            </a:r>
          </a:p>
          <a:p>
            <a:pPr eaLnBrk="1" hangingPunct="1"/>
            <a:r>
              <a:rPr lang="en-US" dirty="0" smtClean="0">
                <a:latin typeface="Times New Roman" pitchFamily="24" charset="0"/>
                <a:ea typeface="ＭＳ Ｐゴシック" pitchFamily="24" charset="-128"/>
                <a:cs typeface="ＭＳ Ｐゴシック" pitchFamily="24" charset="-128"/>
              </a:rPr>
              <a:t>A well orchestrated final charrette public meeting can provide tremendous momentum to help the project through the inevitable hurdles during implementation.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This image is from an architectural firms</a:t>
            </a:r>
            <a:r>
              <a:rPr lang="en-US" baseline="0" dirty="0" smtClean="0">
                <a:latin typeface="Times New Roman" pitchFamily="24" charset="0"/>
                <a:ea typeface="ＭＳ Ｐゴシック" pitchFamily="24" charset="-128"/>
                <a:cs typeface="ＭＳ Ｐゴシック" pitchFamily="24" charset="-128"/>
              </a:rPr>
              <a:t> strategic plan</a:t>
            </a:r>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32</a:t>
            </a:fld>
            <a:endParaRPr lang="en-US"/>
          </a:p>
        </p:txBody>
      </p:sp>
    </p:spTree>
    <p:extLst>
      <p:ext uri="{BB962C8B-B14F-4D97-AF65-F5344CB8AC3E}">
        <p14:creationId xmlns:p14="http://schemas.microsoft.com/office/powerpoint/2010/main" val="236223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33</a:t>
            </a:fld>
            <a:endParaRPr lang="en-US"/>
          </a:p>
        </p:txBody>
      </p:sp>
    </p:spTree>
    <p:extLst>
      <p:ext uri="{BB962C8B-B14F-4D97-AF65-F5344CB8AC3E}">
        <p14:creationId xmlns:p14="http://schemas.microsoft.com/office/powerpoint/2010/main" val="3265454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34</a:t>
            </a:fld>
            <a:endParaRPr lang="en-US"/>
          </a:p>
        </p:txBody>
      </p:sp>
    </p:spTree>
    <p:extLst>
      <p:ext uri="{BB962C8B-B14F-4D97-AF65-F5344CB8AC3E}">
        <p14:creationId xmlns:p14="http://schemas.microsoft.com/office/powerpoint/2010/main" val="4040228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35</a:t>
            </a:fld>
            <a:endParaRPr lang="en-US"/>
          </a:p>
        </p:txBody>
      </p:sp>
    </p:spTree>
    <p:extLst>
      <p:ext uri="{BB962C8B-B14F-4D97-AF65-F5344CB8AC3E}">
        <p14:creationId xmlns:p14="http://schemas.microsoft.com/office/powerpoint/2010/main" val="3871259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36</a:t>
            </a:fld>
            <a:endParaRPr lang="en-US"/>
          </a:p>
        </p:txBody>
      </p:sp>
    </p:spTree>
    <p:extLst>
      <p:ext uri="{BB962C8B-B14F-4D97-AF65-F5344CB8AC3E}">
        <p14:creationId xmlns:p14="http://schemas.microsoft.com/office/powerpoint/2010/main" val="2655711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37</a:t>
            </a:fld>
            <a:endParaRPr lang="en-US"/>
          </a:p>
        </p:txBody>
      </p:sp>
    </p:spTree>
    <p:extLst>
      <p:ext uri="{BB962C8B-B14F-4D97-AF65-F5344CB8AC3E}">
        <p14:creationId xmlns:p14="http://schemas.microsoft.com/office/powerpoint/2010/main" val="4033423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A series of at least three feedback loops is perhaps the most important aspect of the Charrette.</a:t>
            </a:r>
          </a:p>
          <a:p>
            <a:pPr eaLnBrk="1" hangingPunct="1"/>
            <a:r>
              <a:rPr lang="en-US" dirty="0" smtClean="0">
                <a:latin typeface="Times New Roman" pitchFamily="24" charset="0"/>
                <a:ea typeface="ＭＳ Ｐゴシック" pitchFamily="24" charset="-128"/>
                <a:cs typeface="ＭＳ Ｐゴシック" pitchFamily="24" charset="-128"/>
              </a:rPr>
              <a:t>Planners often just have one feedback loop, starting at vision and ending in plan. People want to be involved in the design process.</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In these three major feedback cycles, design ideas are created based upon a public vision, and presented within hours for further review, critique, and refinement. These feedback cycles foster a holistic understanding of complex problems by all participants and form the basis of a plan that reflects all vital viewpoints. It results in true buy-in by everyone involved, and participants are thereby inspired to support the plan, helping it to overcome the inevitable challenges on its path to implementation.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The first part of the feedback loop is created when a proposal is made to a group of key stakeholders. There is a collaborative discussion of the merits of the proposal and recommended changes. The author of the proposal modifies it according to the input and it is then re-presented to the key stakeholders. The degree to which the stakeholders become invested in the process is in part directly effected by the length of time that elapses between the presentations.  In other words the length of the loop.</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It is convenient to engage in the beginning and the end only. If you do that,</a:t>
            </a:r>
            <a:r>
              <a:rPr lang="en-US" baseline="0" dirty="0" smtClean="0">
                <a:latin typeface="Times New Roman" pitchFamily="24" charset="0"/>
                <a:ea typeface="ＭＳ Ｐゴシック" pitchFamily="24" charset="-128"/>
                <a:cs typeface="ＭＳ Ｐゴシック" pitchFamily="24" charset="-128"/>
              </a:rPr>
              <a:t> and bring the product only to them a the end, people won’t know/understand how/why you got there.</a:t>
            </a:r>
            <a:endParaRPr lang="en-US" dirty="0" smtClean="0">
              <a:latin typeface="Times New Roman" pitchFamily="24" charset="0"/>
              <a:ea typeface="ＭＳ Ｐゴシック" pitchFamily="24" charset="-128"/>
              <a:cs typeface="ＭＳ Ｐゴシック" pitchFamily="24" charset="-128"/>
            </a:endParaRPr>
          </a:p>
          <a:p>
            <a:pPr eaLnBrk="1" hangingPunct="1"/>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38</a:t>
            </a:fld>
            <a:endParaRPr lang="en-US"/>
          </a:p>
        </p:txBody>
      </p:sp>
    </p:spTree>
    <p:extLst>
      <p:ext uri="{BB962C8B-B14F-4D97-AF65-F5344CB8AC3E}">
        <p14:creationId xmlns:p14="http://schemas.microsoft.com/office/powerpoint/2010/main" val="2667781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Other models. According to project complexity, decide which type</a:t>
            </a:r>
            <a:r>
              <a:rPr lang="en-US" baseline="0" dirty="0" smtClean="0"/>
              <a:t> of charrette/co-design process you need. Scale the project to complexity (primarily political) and budget.</a:t>
            </a:r>
            <a:endParaRPr lang="en-US" dirty="0" smtClean="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39</a:t>
            </a:fld>
            <a:endParaRPr lang="en-US"/>
          </a:p>
        </p:txBody>
      </p:sp>
    </p:spTree>
    <p:extLst>
      <p:ext uri="{BB962C8B-B14F-4D97-AF65-F5344CB8AC3E}">
        <p14:creationId xmlns:p14="http://schemas.microsoft.com/office/powerpoint/2010/main" val="271364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You</a:t>
            </a:r>
            <a:r>
              <a:rPr lang="en-US" baseline="0" dirty="0" smtClean="0">
                <a:latin typeface="Times New Roman" pitchFamily="24" charset="0"/>
                <a:ea typeface="ＭＳ Ｐゴシック" pitchFamily="24" charset="-128"/>
                <a:cs typeface="ＭＳ Ｐゴシック" pitchFamily="24" charset="-128"/>
              </a:rPr>
              <a:t> will get a certificate that lots of other people have gotten…3350 and counting.</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a:t>
            </a:fld>
            <a:endParaRPr lang="en-US"/>
          </a:p>
        </p:txBody>
      </p:sp>
    </p:spTree>
    <p:extLst>
      <p:ext uri="{BB962C8B-B14F-4D97-AF65-F5344CB8AC3E}">
        <p14:creationId xmlns:p14="http://schemas.microsoft.com/office/powerpoint/2010/main" val="2666929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Now we’re going to jump to…now, what’s the deal after the charrette?</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40</a:t>
            </a:fld>
            <a:endParaRPr lang="en-US"/>
          </a:p>
        </p:txBody>
      </p:sp>
    </p:spTree>
    <p:extLst>
      <p:ext uri="{BB962C8B-B14F-4D97-AF65-F5344CB8AC3E}">
        <p14:creationId xmlns:p14="http://schemas.microsoft.com/office/powerpoint/2010/main" val="909164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Meet with that committee or team after the charrette, as soon as possible…What are we doing next?  What are we putting on the website?</a:t>
            </a:r>
          </a:p>
          <a:p>
            <a:pPr eaLnBrk="1" hangingPunct="1"/>
            <a:r>
              <a:rPr lang="en-US" dirty="0" smtClean="0">
                <a:latin typeface="Times New Roman" pitchFamily="24" charset="0"/>
                <a:ea typeface="ＭＳ Ｐゴシック" pitchFamily="24" charset="-128"/>
                <a:cs typeface="ＭＳ Ｐゴシック" pitchFamily="24" charset="-128"/>
              </a:rPr>
              <a:t>Make sure you debrief on your team so</a:t>
            </a:r>
            <a:r>
              <a:rPr lang="en-US" baseline="0" dirty="0" smtClean="0">
                <a:latin typeface="Times New Roman" pitchFamily="24" charset="0"/>
                <a:ea typeface="ＭＳ Ｐゴシック" pitchFamily="24" charset="-128"/>
                <a:cs typeface="ＭＳ Ｐゴシック" pitchFamily="24" charset="-128"/>
              </a:rPr>
              <a:t> they know what they are doing.</a:t>
            </a:r>
            <a:endParaRPr lang="en-US" dirty="0" smtClean="0">
              <a:latin typeface="Times New Roman" pitchFamily="24" charset="0"/>
              <a:ea typeface="ＭＳ Ｐゴシック" pitchFamily="24" charset="-128"/>
              <a:cs typeface="ＭＳ Ｐゴシック" pitchFamily="24" charset="-128"/>
            </a:endParaRP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The communications themselves, at this stage, are absolutely key.  For you to take the lead on the information on what happened at the charrette.  If you don’t somebody else might.  If you don’t set the table, some body else might.  Get the word out, have a website.  Load it up during the charrette.  Constantly be leading.</a:t>
            </a:r>
          </a:p>
          <a:p>
            <a:pPr eaLnBrk="1" hangingPunct="1"/>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41</a:t>
            </a:fld>
            <a:endParaRPr lang="en-US"/>
          </a:p>
        </p:txBody>
      </p:sp>
    </p:spTree>
    <p:extLst>
      <p:ext uri="{BB962C8B-B14F-4D97-AF65-F5344CB8AC3E}">
        <p14:creationId xmlns:p14="http://schemas.microsoft.com/office/powerpoint/2010/main" val="1184331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Your team is refining what they did at the charrette…</a:t>
            </a:r>
          </a:p>
          <a:p>
            <a:pPr defTabSz="924916">
              <a:defRPr/>
            </a:pPr>
            <a:r>
              <a:rPr lang="en-US" dirty="0" smtClean="0">
                <a:latin typeface="Times New Roman" pitchFamily="24" charset="0"/>
                <a:ea typeface="ＭＳ Ｐゴシック" pitchFamily="24" charset="-128"/>
                <a:cs typeface="ＭＳ Ｐゴシック" pitchFamily="24" charset="-128"/>
              </a:rPr>
              <a:t>Revising your documents, so that when you go back to your “final”…</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42</a:t>
            </a:fld>
            <a:endParaRPr lang="en-US"/>
          </a:p>
        </p:txBody>
      </p:sp>
    </p:spTree>
    <p:extLst>
      <p:ext uri="{BB962C8B-B14F-4D97-AF65-F5344CB8AC3E}">
        <p14:creationId xmlns:p14="http://schemas.microsoft.com/office/powerpoint/2010/main" val="3393895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It allows you another feedback loop.  Being able to stick around and respond to latecomers, things like that happen, and come back for another feedback loop.</a:t>
            </a:r>
          </a:p>
          <a:p>
            <a:pPr eaLnBrk="1" hangingPunct="1"/>
            <a:r>
              <a:rPr lang="en-US" dirty="0" smtClean="0">
                <a:latin typeface="Times New Roman" pitchFamily="24" charset="0"/>
                <a:ea typeface="ＭＳ Ｐゴシック" pitchFamily="24" charset="-128"/>
                <a:cs typeface="ＭＳ Ｐゴシック" pitchFamily="24" charset="-128"/>
              </a:rPr>
              <a:t>We came back for a presentation. Met with Kellogg</a:t>
            </a:r>
            <a:r>
              <a:rPr lang="en-US" baseline="0" dirty="0" smtClean="0">
                <a:latin typeface="Times New Roman" pitchFamily="24" charset="0"/>
                <a:ea typeface="ＭＳ Ｐゴシック" pitchFamily="24" charset="-128"/>
                <a:cs typeface="ＭＳ Ｐゴシック" pitchFamily="24" charset="-128"/>
              </a:rPr>
              <a:t> center to go through the details.</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43</a:t>
            </a:fld>
            <a:endParaRPr lang="en-US"/>
          </a:p>
        </p:txBody>
      </p:sp>
    </p:spTree>
    <p:extLst>
      <p:ext uri="{BB962C8B-B14F-4D97-AF65-F5344CB8AC3E}">
        <p14:creationId xmlns:p14="http://schemas.microsoft.com/office/powerpoint/2010/main" val="3933080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Closing out the project with a report and documents that show a bullet-proof process.  I like to document the project as clearly as possible.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44</a:t>
            </a:fld>
            <a:endParaRPr lang="en-US"/>
          </a:p>
        </p:txBody>
      </p:sp>
    </p:spTree>
    <p:extLst>
      <p:ext uri="{BB962C8B-B14F-4D97-AF65-F5344CB8AC3E}">
        <p14:creationId xmlns:p14="http://schemas.microsoft.com/office/powerpoint/2010/main" val="3270402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Closing out the project with a report and documents that show a bullet-proof process.  I like to document the project as clearly as possible.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45</a:t>
            </a:fld>
            <a:endParaRPr lang="en-US"/>
          </a:p>
        </p:txBody>
      </p:sp>
    </p:spTree>
    <p:extLst>
      <p:ext uri="{BB962C8B-B14F-4D97-AF65-F5344CB8AC3E}">
        <p14:creationId xmlns:p14="http://schemas.microsoft.com/office/powerpoint/2010/main" val="1458233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46</a:t>
            </a:fld>
            <a:endParaRPr lang="en-US"/>
          </a:p>
        </p:txBody>
      </p:sp>
    </p:spTree>
    <p:extLst>
      <p:ext uri="{BB962C8B-B14F-4D97-AF65-F5344CB8AC3E}">
        <p14:creationId xmlns:p14="http://schemas.microsoft.com/office/powerpoint/2010/main" val="441727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1970’s, Lauderdale Lakes was a well visited city but interest dwindled and in the early 2000’s, city officials saw an opportunity to bring back investment into the community. Located between two major Broward County roads, Lauderdale Lakes was a prime location to attract more local residents and businesses.</a:t>
            </a:r>
          </a:p>
          <a:p>
            <a:endParaRPr lang="en-US" dirty="0"/>
          </a:p>
          <a:p>
            <a:r>
              <a:rPr lang="en-US" dirty="0"/>
              <a:t>To increase attendance at the pre-charrette meetings and charrette, team members would encourage participants to come back and </a:t>
            </a:r>
            <a:r>
              <a:rPr lang="en-US" b="1" dirty="0"/>
              <a:t>bring 3 neighbors</a:t>
            </a:r>
            <a:r>
              <a:rPr lang="en-US" dirty="0"/>
              <a:t> with them. As the project moved forward, </a:t>
            </a:r>
            <a:r>
              <a:rPr lang="en-US" b="1" dirty="0"/>
              <a:t>support from the community grew</a:t>
            </a:r>
            <a:r>
              <a:rPr lang="en-US" dirty="0"/>
              <a:t> as more and </a:t>
            </a:r>
            <a:r>
              <a:rPr lang="en-US" b="1" dirty="0"/>
              <a:t>more people became involved</a:t>
            </a:r>
            <a:r>
              <a:rPr lang="en-US" dirty="0"/>
              <a:t>.</a:t>
            </a:r>
          </a:p>
          <a:p>
            <a:endParaRPr lang="en-US" dirty="0"/>
          </a:p>
          <a:p>
            <a:r>
              <a:rPr lang="en-US" dirty="0"/>
              <a:t>The Charrette created a </a:t>
            </a:r>
            <a:r>
              <a:rPr lang="en-US" b="1" dirty="0"/>
              <a:t>new Master Plan</a:t>
            </a:r>
            <a:r>
              <a:rPr lang="en-US" dirty="0"/>
              <a:t> for the community that helped build out 20,000 sf of new civic space, 551 residential townhouse units, 12 new bus shelters completed, 2 miles of linear trail and approximately 45 acres of public parklands. </a:t>
            </a:r>
            <a:r>
              <a:rPr lang="en-US" b="1" dirty="0"/>
              <a:t>73% of voters approved a $15M bond to fund projects</a:t>
            </a:r>
            <a:r>
              <a:rPr lang="en-US" dirty="0"/>
              <a:t> created during the charrette.</a:t>
            </a:r>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47</a:t>
            </a:fld>
            <a:endParaRPr lang="en-US"/>
          </a:p>
        </p:txBody>
      </p:sp>
    </p:spTree>
    <p:extLst>
      <p:ext uri="{BB962C8B-B14F-4D97-AF65-F5344CB8AC3E}">
        <p14:creationId xmlns:p14="http://schemas.microsoft.com/office/powerpoint/2010/main" val="2921668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200" dirty="0"/>
              <a:t>Date: May of 2013 and October of 2013</a:t>
            </a:r>
          </a:p>
          <a:p>
            <a:pPr>
              <a:buFont typeface="Arial" panose="020B0604020202020204" pitchFamily="34" charset="0"/>
              <a:buChar char="•"/>
            </a:pPr>
            <a:r>
              <a:rPr lang="en-US" sz="2200" dirty="0"/>
              <a:t>Description: With help from several other consulting firms, the National Charrette Institute facilitated two charrettes in the Lansing region. </a:t>
            </a:r>
          </a:p>
          <a:p>
            <a:pPr lvl="1">
              <a:buFont typeface="Arial" panose="020B0604020202020204" pitchFamily="34" charset="0"/>
              <a:buChar char="•"/>
            </a:pPr>
            <a:r>
              <a:rPr lang="en-US" sz="2200" dirty="0"/>
              <a:t>The charrettes were designed for the community so that they could express their ideas on the direction they want the Capital Corridor to head towards. </a:t>
            </a:r>
          </a:p>
          <a:p>
            <a:pPr>
              <a:buFont typeface="Arial" panose="020B0604020202020204" pitchFamily="34" charset="0"/>
              <a:buChar char="•"/>
            </a:pPr>
            <a:r>
              <a:rPr lang="en-US" sz="2200" dirty="0"/>
              <a:t>Process: Unlike most projects, the charrette team utilized two charrettes. </a:t>
            </a:r>
          </a:p>
          <a:p>
            <a:pPr lvl="1">
              <a:buFont typeface="Arial" panose="020B0604020202020204" pitchFamily="34" charset="0"/>
              <a:buChar char="•"/>
            </a:pPr>
            <a:r>
              <a:rPr lang="en-US" sz="2200" dirty="0"/>
              <a:t>The first was designed to figure out where residents felt redevelopment should occur and why these places were important to them. </a:t>
            </a:r>
          </a:p>
          <a:p>
            <a:pPr lvl="1">
              <a:buFont typeface="Arial" panose="020B0604020202020204" pitchFamily="34" charset="0"/>
              <a:buChar char="•"/>
            </a:pPr>
            <a:r>
              <a:rPr lang="en-US" sz="2200" dirty="0"/>
              <a:t>The second charrette took the places mentioned in the first charrette and went further in designing how the selected neighborhoods will look. </a:t>
            </a:r>
          </a:p>
          <a:p>
            <a:pPr>
              <a:buFont typeface="Arial" panose="020B0604020202020204" pitchFamily="34" charset="0"/>
              <a:buChar char="•"/>
            </a:pPr>
            <a:r>
              <a:rPr lang="en-US" dirty="0"/>
              <a:t>Product: Following the conclusion of the second charrette, the Capital Corridor Report was created as a summary of what occurred at both charrettes.</a:t>
            </a:r>
          </a:p>
          <a:p>
            <a:pPr>
              <a:buFont typeface="Arial" panose="020B0604020202020204" pitchFamily="34" charset="0"/>
              <a:buChar char="•"/>
            </a:pPr>
            <a:endParaRPr lang="en-US" dirty="0"/>
          </a:p>
          <a:p>
            <a:pPr>
              <a:buFont typeface="Arial" panose="020B0604020202020204" pitchFamily="34" charset="0"/>
              <a:buChar char="•"/>
            </a:pPr>
            <a:r>
              <a:rPr lang="en-US" dirty="0"/>
              <a:t>Outcome: Following the charrettes, recommendations were given for all communities along the corridor as well as specific places like the Eastside District, Red Cedar/</a:t>
            </a:r>
            <a:r>
              <a:rPr lang="en-US" dirty="0" err="1"/>
              <a:t>Frandor</a:t>
            </a:r>
            <a:r>
              <a:rPr lang="en-US" dirty="0"/>
              <a:t> District, and Meridian Center. </a:t>
            </a:r>
          </a:p>
          <a:p>
            <a:r>
              <a:rPr lang="en-US" dirty="0">
                <a:hlinkClick r:id="rId3"/>
              </a:rPr>
              <a:t>http://migrand-charrette.com/</a:t>
            </a:r>
            <a:endParaRPr lang="en-US" dirty="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48</a:t>
            </a:fld>
            <a:endParaRPr lang="en-US"/>
          </a:p>
        </p:txBody>
      </p:sp>
    </p:spTree>
    <p:extLst>
      <p:ext uri="{BB962C8B-B14F-4D97-AF65-F5344CB8AC3E}">
        <p14:creationId xmlns:p14="http://schemas.microsoft.com/office/powerpoint/2010/main" val="1060678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200" dirty="0"/>
              <a:t>Date: 2001</a:t>
            </a:r>
          </a:p>
          <a:p>
            <a:pPr>
              <a:buFont typeface="Arial" panose="020B0604020202020204" pitchFamily="34" charset="0"/>
              <a:buChar char="•"/>
            </a:pPr>
            <a:r>
              <a:rPr lang="en-US" sz="2200" dirty="0"/>
              <a:t>Description: Contra Costa is a 125-acre transit village district in Walnut Creek, California, located 25 miles east of the San Francisco Bay. </a:t>
            </a:r>
          </a:p>
          <a:p>
            <a:pPr lvl="1">
              <a:buFont typeface="Arial" panose="020B0604020202020204" pitchFamily="34" charset="0"/>
              <a:buChar char="•"/>
            </a:pPr>
            <a:r>
              <a:rPr lang="en-US" sz="2200" dirty="0"/>
              <a:t>The goal was to use a charrette to turn a BART-owned 18-acre parking lot into the center of the Transit Village. </a:t>
            </a:r>
          </a:p>
          <a:p>
            <a:pPr>
              <a:buFont typeface="Arial" panose="020B0604020202020204" pitchFamily="34" charset="0"/>
              <a:buChar char="•"/>
            </a:pPr>
            <a:r>
              <a:rPr lang="en-US" sz="2200" dirty="0"/>
              <a:t>Process: The charrette team used the power of drawing ideas to allow residents to test their ideas on the spot with architects and designers and make them feel engaged in the process. </a:t>
            </a:r>
          </a:p>
          <a:p>
            <a:pPr lvl="1">
              <a:buFont typeface="Arial" panose="020B0604020202020204" pitchFamily="34" charset="0"/>
              <a:buChar char="•"/>
            </a:pPr>
            <a:r>
              <a:rPr lang="en-US" sz="2200" dirty="0"/>
              <a:t>The team also created a steering committee made up of local stakeholders that previously resented each other. These unique steering committees allowed for further collaboration and acceptance throughout the community. </a:t>
            </a:r>
          </a:p>
          <a:p>
            <a:r>
              <a:rPr lang="en-US" dirty="0"/>
              <a:t>The new </a:t>
            </a:r>
            <a:r>
              <a:rPr lang="en-US" b="1" dirty="0"/>
              <a:t>Contra Costa County Transit Village plan</a:t>
            </a:r>
            <a:r>
              <a:rPr lang="en-US" dirty="0"/>
              <a:t> helped construct 2,700 residential units, 35,590 square feet of local serving retail, 423 hotel rooms, 19,400 square feet of business conference center, and 2.4 million square feet of class A office.</a:t>
            </a:r>
            <a:endParaRPr lang="en-US" dirty="0" smtClean="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49</a:t>
            </a:fld>
            <a:endParaRPr lang="en-US"/>
          </a:p>
        </p:txBody>
      </p:sp>
    </p:spTree>
    <p:extLst>
      <p:ext uri="{BB962C8B-B14F-4D97-AF65-F5344CB8AC3E}">
        <p14:creationId xmlns:p14="http://schemas.microsoft.com/office/powerpoint/2010/main" val="367805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10:30 </a:t>
            </a:r>
          </a:p>
          <a:p>
            <a:pPr eaLnBrk="1" hangingPunct="1"/>
            <a:r>
              <a:rPr lang="en-US" dirty="0" smtClean="0">
                <a:latin typeface="Times New Roman" pitchFamily="24" charset="0"/>
                <a:ea typeface="ＭＳ Ｐゴシック" pitchFamily="24" charset="-128"/>
                <a:cs typeface="ＭＳ Ｐゴシック" pitchFamily="24" charset="-128"/>
              </a:rPr>
              <a:t>Now that we know how the charrette works within the context of Dynamic Planning, it’s time to examine the tools and techniques for each of the three phases in detail.</a:t>
            </a:r>
          </a:p>
          <a:p>
            <a:pPr eaLnBrk="1" hangingPunct="1"/>
            <a:r>
              <a:rPr lang="en-US" dirty="0" smtClean="0">
                <a:latin typeface="Times New Roman" pitchFamily="24" charset="0"/>
                <a:ea typeface="ＭＳ Ｐゴシック" pitchFamily="24" charset="-128"/>
                <a:cs typeface="ＭＳ Ｐゴシック" pitchFamily="24" charset="-128"/>
              </a:rPr>
              <a:t>Go over the big WHY</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Part of it is, we teach collaborative design. Using a design process</a:t>
            </a:r>
            <a:r>
              <a:rPr lang="en-US" baseline="0" dirty="0" smtClean="0">
                <a:latin typeface="Times New Roman" pitchFamily="24" charset="0"/>
                <a:ea typeface="ＭＳ Ｐゴシック" pitchFamily="24" charset="-128"/>
                <a:cs typeface="ＭＳ Ｐゴシック" pitchFamily="24" charset="-128"/>
              </a:rPr>
              <a:t> to get people thinking outside of the box.</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a:t>
            </a:fld>
            <a:endParaRPr lang="en-US"/>
          </a:p>
        </p:txBody>
      </p:sp>
    </p:spTree>
    <p:extLst>
      <p:ext uri="{BB962C8B-B14F-4D97-AF65-F5344CB8AC3E}">
        <p14:creationId xmlns:p14="http://schemas.microsoft.com/office/powerpoint/2010/main" val="2319542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200" dirty="0"/>
              <a:t>Date: March of 1999.</a:t>
            </a:r>
          </a:p>
          <a:p>
            <a:pPr>
              <a:buFont typeface="Arial" panose="020B0604020202020204" pitchFamily="34" charset="0"/>
              <a:buChar char="•"/>
            </a:pPr>
            <a:r>
              <a:rPr lang="en-US" sz="2200" dirty="0"/>
              <a:t>Description: Liberty Harbor North is an 80-acre brownfield site within Jersey City, New Jersey and has very close proximity to New York City.</a:t>
            </a:r>
          </a:p>
          <a:p>
            <a:pPr lvl="1">
              <a:buFont typeface="Arial" panose="020B0604020202020204" pitchFamily="34" charset="0"/>
              <a:buChar char="•"/>
            </a:pPr>
            <a:r>
              <a:rPr lang="en-US" sz="2200" dirty="0"/>
              <a:t> The project had standstills in the 1980’s and 90’s due to different powers having ownership of the land. The charrette team worked hard in the pre-charrette phase to rebuild trust between the city redevelopment authority and the former land owners. </a:t>
            </a:r>
          </a:p>
          <a:p>
            <a:pPr>
              <a:buFont typeface="Arial" panose="020B0604020202020204" pitchFamily="34" charset="0"/>
              <a:buChar char="•"/>
            </a:pPr>
            <a:r>
              <a:rPr lang="en-US" sz="2200" dirty="0"/>
              <a:t>Process: The charrette team provided free lunch everyday to help facilitate discussion between developers, officials, and the public. Every group felt more comfortable saying how they truly feel when they were just having open conversation over lunch.  </a:t>
            </a:r>
          </a:p>
          <a:p>
            <a:pPr>
              <a:buFont typeface="Arial" panose="020B0604020202020204" pitchFamily="34" charset="0"/>
              <a:buChar char="•"/>
            </a:pPr>
            <a:r>
              <a:rPr lang="en-US" sz="2200" dirty="0"/>
              <a:t>Product: The 7-day charrette created a Master Plan for the Liberty Harbor North district that was quickly implemented following the charrette because of a wide range of support.</a:t>
            </a:r>
          </a:p>
          <a:p>
            <a:pPr>
              <a:buFont typeface="Arial" panose="020B0604020202020204" pitchFamily="34" charset="0"/>
              <a:buChar char="•"/>
            </a:pPr>
            <a:endParaRPr lang="en-US" sz="2200" dirty="0"/>
          </a:p>
          <a:p>
            <a:pPr>
              <a:buFont typeface="Arial" panose="020B0604020202020204" pitchFamily="34" charset="0"/>
              <a:buChar char="•"/>
            </a:pPr>
            <a:r>
              <a:rPr lang="en-US" sz="2200" dirty="0"/>
              <a:t>Outcome: The Liberty Harbor North Master Plan brought the developer, city officials, and the public back to the same page and inevitably created 600 units of occupied housing, 500 parking spaces, 35,000 sf of retail, Montessori School, and approximately 2, 12,000 sf parks.  </a:t>
            </a:r>
          </a:p>
          <a:p>
            <a:pPr>
              <a:buFont typeface="Arial" panose="020B0604020202020204" pitchFamily="34" charset="0"/>
              <a:buChar char="•"/>
            </a:pPr>
            <a:endParaRPr lang="en-US" sz="2200" dirty="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50</a:t>
            </a:fld>
            <a:endParaRPr lang="en-US"/>
          </a:p>
        </p:txBody>
      </p:sp>
    </p:spTree>
    <p:extLst>
      <p:ext uri="{BB962C8B-B14F-4D97-AF65-F5344CB8AC3E}">
        <p14:creationId xmlns:p14="http://schemas.microsoft.com/office/powerpoint/2010/main" val="40206718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200" dirty="0"/>
              <a:t>Date: June of 2012.</a:t>
            </a:r>
          </a:p>
          <a:p>
            <a:pPr>
              <a:buFont typeface="Arial" panose="020B0604020202020204" pitchFamily="34" charset="0"/>
              <a:buChar char="•"/>
            </a:pPr>
            <a:r>
              <a:rPr lang="en-US" sz="2200" dirty="0"/>
              <a:t>Description: Marin County, California is located just across the Golden Gate Straight from San Francisco. </a:t>
            </a:r>
          </a:p>
          <a:p>
            <a:pPr lvl="1">
              <a:buFont typeface="Arial" panose="020B0604020202020204" pitchFamily="34" charset="0"/>
              <a:buChar char="•"/>
            </a:pPr>
            <a:r>
              <a:rPr lang="en-US" sz="2200" dirty="0"/>
              <a:t>The county decided to host a CSH charrette because they were looking to update their current plan and further work towards ending homelessness. </a:t>
            </a:r>
          </a:p>
          <a:p>
            <a:pPr lvl="1">
              <a:buFont typeface="Arial" panose="020B0604020202020204" pitchFamily="34" charset="0"/>
              <a:buChar char="•"/>
            </a:pPr>
            <a:r>
              <a:rPr lang="en-US" sz="2200" dirty="0"/>
              <a:t>The charrette was different than any one they had held before because they introduced a new topic, criminalization of homelessness. </a:t>
            </a:r>
          </a:p>
          <a:p>
            <a:pPr>
              <a:buFont typeface="Arial" panose="020B0604020202020204" pitchFamily="34" charset="0"/>
              <a:buChar char="•"/>
            </a:pPr>
            <a:r>
              <a:rPr lang="en-US" sz="2200" dirty="0"/>
              <a:t>Process:  Like the Hillsborough County CSH charrette in Florida, this charrette team utilized the fishbowl technique. This technique allows the experts to inform and educate the local residents and stakeholders while these stakeholders still get a chance to give their experiences and recommendations. </a:t>
            </a:r>
          </a:p>
          <a:p>
            <a:pPr>
              <a:buFont typeface="Arial" panose="020B0604020202020204" pitchFamily="34" charset="0"/>
              <a:buChar char="•"/>
            </a:pPr>
            <a:r>
              <a:rPr lang="en-US" sz="2200" dirty="0"/>
              <a:t>Product: The charrette team, including both local officials and the CSH team, made a list of recommendations following the charrette that informed the county how to prevent homelessness and educate residents about homeless people. </a:t>
            </a:r>
          </a:p>
          <a:p>
            <a:pPr>
              <a:buFont typeface="Arial" panose="020B0604020202020204" pitchFamily="34" charset="0"/>
              <a:buChar char="•"/>
            </a:pPr>
            <a:r>
              <a:rPr lang="en-US" sz="2200" dirty="0"/>
              <a:t>Outcome: Addressing criminalization of homeless people was something that the community felt strong about and after the conclusion of the charrette, they held training sessions and created support programs to inform police and homeless people how to interact with each other.</a:t>
            </a:r>
          </a:p>
          <a:p>
            <a:r>
              <a:rPr lang="en-US" sz="2400" dirty="0">
                <a:hlinkClick r:id="rId3"/>
              </a:rPr>
              <a:t>http://www.csh.org/2012/07/marin-county-embraces-csh-charrette/</a:t>
            </a:r>
            <a:endParaRPr lang="en-US" sz="2400" dirty="0"/>
          </a:p>
          <a:p>
            <a:pPr>
              <a:buFont typeface="Arial" panose="020B0604020202020204" pitchFamily="34" charset="0"/>
              <a:buChar char="•"/>
            </a:pPr>
            <a:r>
              <a:rPr lang="en-US" sz="2200" dirty="0"/>
              <a:t>  </a:t>
            </a:r>
          </a:p>
          <a:p>
            <a:pPr>
              <a:buFont typeface="Arial" panose="020B0604020202020204" pitchFamily="34" charset="0"/>
              <a:buChar char="•"/>
            </a:pPr>
            <a:endParaRPr lang="en-US" sz="2200" dirty="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51</a:t>
            </a:fld>
            <a:endParaRPr lang="en-US"/>
          </a:p>
        </p:txBody>
      </p:sp>
    </p:spTree>
    <p:extLst>
      <p:ext uri="{BB962C8B-B14F-4D97-AF65-F5344CB8AC3E}">
        <p14:creationId xmlns:p14="http://schemas.microsoft.com/office/powerpoint/2010/main" val="3300504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200" dirty="0"/>
              <a:t>Date: November of 2015. </a:t>
            </a:r>
          </a:p>
          <a:p>
            <a:pPr>
              <a:buFont typeface="Arial" panose="020B0604020202020204" pitchFamily="34" charset="0"/>
              <a:buChar char="•"/>
            </a:pPr>
            <a:r>
              <a:rPr lang="en-US" sz="2200" dirty="0"/>
              <a:t>Description: Ontonagon is a small village in Michigan’s Upper Peninsula, located along Lake Superior. </a:t>
            </a:r>
          </a:p>
          <a:p>
            <a:pPr lvl="1">
              <a:buFont typeface="Arial" panose="020B0604020202020204" pitchFamily="34" charset="0"/>
              <a:buChar char="•"/>
            </a:pPr>
            <a:r>
              <a:rPr lang="en-US" sz="2200" dirty="0"/>
              <a:t>Ontonagon is about 90 miles west of Marquette, the largest city in the Upper Peninsula. </a:t>
            </a:r>
          </a:p>
          <a:p>
            <a:pPr lvl="1">
              <a:buFont typeface="Arial" panose="020B0604020202020204" pitchFamily="34" charset="0"/>
              <a:buChar char="•"/>
            </a:pPr>
            <a:r>
              <a:rPr lang="en-US" sz="2200" dirty="0"/>
              <a:t>The village decided to conduct a charrette to hear what residents wanted to do with the waterfront property along Lake Superior. </a:t>
            </a:r>
          </a:p>
          <a:p>
            <a:pPr>
              <a:buFont typeface="Arial" panose="020B0604020202020204" pitchFamily="34" charset="0"/>
              <a:buChar char="•"/>
            </a:pPr>
            <a:r>
              <a:rPr lang="en-US" sz="2200" dirty="0"/>
              <a:t>Process: The charrette team used a three-day charrette to create three alternative designs for the public waterfront and through community discussion, developed a refined design that residents felt proud of. </a:t>
            </a:r>
          </a:p>
          <a:p>
            <a:pPr lvl="1">
              <a:buFont typeface="Arial" panose="020B0604020202020204" pitchFamily="34" charset="0"/>
              <a:buChar char="•"/>
            </a:pPr>
            <a:r>
              <a:rPr lang="en-US" sz="2200" dirty="0"/>
              <a:t>Along with the public waterfront design, Ontonagon created a sustainable vision that could be added to their new plan. </a:t>
            </a:r>
          </a:p>
          <a:p>
            <a:pPr>
              <a:buFont typeface="Arial" panose="020B0604020202020204" pitchFamily="34" charset="0"/>
              <a:buChar char="•"/>
            </a:pPr>
            <a:r>
              <a:rPr lang="en-US" dirty="0"/>
              <a:t>Product: The charrette was successful in creating a shared community vision for the public waterfront that will be added to Ontonagon’s Plan for 2035. </a:t>
            </a:r>
          </a:p>
          <a:p>
            <a:endParaRPr lang="en-US" dirty="0"/>
          </a:p>
          <a:p>
            <a:pPr>
              <a:buFont typeface="Arial" panose="020B0604020202020204" pitchFamily="34" charset="0"/>
              <a:buChar char="•"/>
            </a:pPr>
            <a:r>
              <a:rPr lang="en-US" dirty="0"/>
              <a:t>Outcome: The Ontonagon Plan for 2035 was proposed to the Village Council on January 8</a:t>
            </a:r>
            <a:r>
              <a:rPr lang="en-US" baseline="30000" dirty="0"/>
              <a:t>th</a:t>
            </a:r>
            <a:r>
              <a:rPr lang="en-US" dirty="0"/>
              <a:t>, 2016 and accepted later that year, titled as Harbor Sustainability Plan. </a:t>
            </a:r>
          </a:p>
          <a:p>
            <a:r>
              <a:rPr lang="en-US" dirty="0">
                <a:hlinkClick r:id="rId3"/>
              </a:rPr>
              <a:t>http://www.miseagrant.umich.edu/smallharborsustainability/communities/ontonagon/</a:t>
            </a:r>
            <a:endParaRPr lang="en-US" dirty="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52</a:t>
            </a:fld>
            <a:endParaRPr lang="en-US"/>
          </a:p>
        </p:txBody>
      </p:sp>
    </p:spTree>
    <p:extLst>
      <p:ext uri="{BB962C8B-B14F-4D97-AF65-F5344CB8AC3E}">
        <p14:creationId xmlns:p14="http://schemas.microsoft.com/office/powerpoint/2010/main" val="284360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200" dirty="0"/>
              <a:t>Date: May of 2013 and October of 2013</a:t>
            </a:r>
          </a:p>
          <a:p>
            <a:pPr>
              <a:buFont typeface="Arial" panose="020B0604020202020204" pitchFamily="34" charset="0"/>
              <a:buChar char="•"/>
            </a:pPr>
            <a:r>
              <a:rPr lang="en-US" sz="2200" dirty="0"/>
              <a:t>Description: With help from several other consulting firms, the National Charrette Institute facilitated two charrettes in the Lansing region. </a:t>
            </a:r>
          </a:p>
          <a:p>
            <a:pPr lvl="1">
              <a:buFont typeface="Arial" panose="020B0604020202020204" pitchFamily="34" charset="0"/>
              <a:buChar char="•"/>
            </a:pPr>
            <a:r>
              <a:rPr lang="en-US" sz="2200" dirty="0"/>
              <a:t>The charrettes were designed for the community so that they could express their ideas on the direction they want the Capital Corridor to head towards. </a:t>
            </a:r>
          </a:p>
          <a:p>
            <a:pPr>
              <a:buFont typeface="Arial" panose="020B0604020202020204" pitchFamily="34" charset="0"/>
              <a:buChar char="•"/>
            </a:pPr>
            <a:r>
              <a:rPr lang="en-US" sz="2200" dirty="0"/>
              <a:t>Process: Unlike most projects, the charrette team utilized two charrettes. </a:t>
            </a:r>
          </a:p>
          <a:p>
            <a:pPr lvl="1">
              <a:buFont typeface="Arial" panose="020B0604020202020204" pitchFamily="34" charset="0"/>
              <a:buChar char="•"/>
            </a:pPr>
            <a:r>
              <a:rPr lang="en-US" sz="2200" dirty="0"/>
              <a:t>The first was designed to figure out where residents felt redevelopment should occur and why these places were important to them. </a:t>
            </a:r>
          </a:p>
          <a:p>
            <a:pPr lvl="1">
              <a:buFont typeface="Arial" panose="020B0604020202020204" pitchFamily="34" charset="0"/>
              <a:buChar char="•"/>
            </a:pPr>
            <a:r>
              <a:rPr lang="en-US" sz="2200" dirty="0"/>
              <a:t>The second charrette took the places mentioned in the first charrette and went further in designing how the selected neighborhoods will look. </a:t>
            </a:r>
          </a:p>
          <a:p>
            <a:pPr>
              <a:buFont typeface="Arial" panose="020B0604020202020204" pitchFamily="34" charset="0"/>
              <a:buChar char="•"/>
            </a:pPr>
            <a:r>
              <a:rPr lang="en-US" dirty="0"/>
              <a:t>Product: Following the conclusion of the second charrette, the Capital Corridor Report was created as a summary of what occurred at both charrettes.</a:t>
            </a:r>
          </a:p>
          <a:p>
            <a:pPr>
              <a:buFont typeface="Arial" panose="020B0604020202020204" pitchFamily="34" charset="0"/>
              <a:buChar char="•"/>
            </a:pPr>
            <a:endParaRPr lang="en-US" dirty="0"/>
          </a:p>
          <a:p>
            <a:pPr>
              <a:buFont typeface="Arial" panose="020B0604020202020204" pitchFamily="34" charset="0"/>
              <a:buChar char="•"/>
            </a:pPr>
            <a:r>
              <a:rPr lang="en-US" dirty="0"/>
              <a:t>Outcome: Following the charrettes, recommendations were given for all communities along the corridor as well as specific places like the Eastside District, Red Cedar/</a:t>
            </a:r>
            <a:r>
              <a:rPr lang="en-US" dirty="0" err="1"/>
              <a:t>Frandor</a:t>
            </a:r>
            <a:r>
              <a:rPr lang="en-US" dirty="0"/>
              <a:t> District, and Meridian Center. </a:t>
            </a:r>
          </a:p>
          <a:p>
            <a:r>
              <a:rPr lang="en-US" dirty="0">
                <a:hlinkClick r:id="rId3"/>
              </a:rPr>
              <a:t>http://migrand-charrette.com/</a:t>
            </a:r>
            <a:endParaRPr lang="en-US" dirty="0"/>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53</a:t>
            </a:fld>
            <a:endParaRPr lang="en-US"/>
          </a:p>
        </p:txBody>
      </p:sp>
    </p:spTree>
    <p:extLst>
      <p:ext uri="{BB962C8B-B14F-4D97-AF65-F5344CB8AC3E}">
        <p14:creationId xmlns:p14="http://schemas.microsoft.com/office/powerpoint/2010/main" val="23554340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54</a:t>
            </a:fld>
            <a:endParaRPr lang="en-US"/>
          </a:p>
        </p:txBody>
      </p:sp>
    </p:spTree>
    <p:extLst>
      <p:ext uri="{BB962C8B-B14F-4D97-AF65-F5344CB8AC3E}">
        <p14:creationId xmlns:p14="http://schemas.microsoft.com/office/powerpoint/2010/main" val="1241229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latin typeface="Times New Roman" pitchFamily="24" charset="0"/>
                <a:ea typeface="ＭＳ Ｐゴシック" pitchFamily="24" charset="-128"/>
                <a:cs typeface="ＭＳ Ｐゴシック" pitchFamily="24" charset="-128"/>
              </a:rPr>
              <a:t>Here’s 10 take-</a:t>
            </a:r>
            <a:r>
              <a:rPr lang="en-US" dirty="0" err="1">
                <a:latin typeface="Times New Roman" pitchFamily="24" charset="0"/>
                <a:ea typeface="ＭＳ Ｐゴシック" pitchFamily="24" charset="-128"/>
                <a:cs typeface="ＭＳ Ｐゴシック" pitchFamily="24" charset="-128"/>
              </a:rPr>
              <a:t>aways</a:t>
            </a:r>
            <a:r>
              <a:rPr lang="en-US" dirty="0">
                <a:latin typeface="Times New Roman" pitchFamily="24" charset="0"/>
                <a:ea typeface="ＭＳ Ｐゴシック" pitchFamily="24" charset="-128"/>
                <a:cs typeface="ＭＳ Ｐゴシック" pitchFamily="24" charset="-128"/>
              </a:rPr>
              <a:t> that are imbedded in the process I just explained to you.</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55</a:t>
            </a:fld>
            <a:endParaRPr lang="en-US"/>
          </a:p>
        </p:txBody>
      </p:sp>
    </p:spTree>
    <p:extLst>
      <p:ext uri="{BB962C8B-B14F-4D97-AF65-F5344CB8AC3E}">
        <p14:creationId xmlns:p14="http://schemas.microsoft.com/office/powerpoint/2010/main" val="514410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56</a:t>
            </a:fld>
            <a:endParaRPr lang="en-US"/>
          </a:p>
        </p:txBody>
      </p:sp>
    </p:spTree>
    <p:extLst>
      <p:ext uri="{BB962C8B-B14F-4D97-AF65-F5344CB8AC3E}">
        <p14:creationId xmlns:p14="http://schemas.microsoft.com/office/powerpoint/2010/main" val="4107567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57</a:t>
            </a:fld>
            <a:endParaRPr lang="en-US"/>
          </a:p>
        </p:txBody>
      </p:sp>
    </p:spTree>
    <p:extLst>
      <p:ext uri="{BB962C8B-B14F-4D97-AF65-F5344CB8AC3E}">
        <p14:creationId xmlns:p14="http://schemas.microsoft.com/office/powerpoint/2010/main" val="4187913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t>The answer came when the sponsors used a new urbanist approach with a 6 day charrette.  People who were against it turned around and supported it.  I challenge you to find a more difficult environment.  It still has challenges today, but it is making it through.</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58</a:t>
            </a:fld>
            <a:endParaRPr lang="en-US"/>
          </a:p>
        </p:txBody>
      </p:sp>
    </p:spTree>
    <p:extLst>
      <p:ext uri="{BB962C8B-B14F-4D97-AF65-F5344CB8AC3E}">
        <p14:creationId xmlns:p14="http://schemas.microsoft.com/office/powerpoint/2010/main" val="3093009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The fourth key strategy is to communicate in short feedback loops.  Regular stakeholder reviews quickly build trust in the process and foster true understanding and support of the product.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59</a:t>
            </a:fld>
            <a:endParaRPr lang="en-US"/>
          </a:p>
        </p:txBody>
      </p:sp>
    </p:spTree>
    <p:extLst>
      <p:ext uri="{BB962C8B-B14F-4D97-AF65-F5344CB8AC3E}">
        <p14:creationId xmlns:p14="http://schemas.microsoft.com/office/powerpoint/2010/main" val="295166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NCI is interested in the process for turning this resistance into a positive collaborative movement. </a:t>
            </a:r>
          </a:p>
          <a:p>
            <a:pPr eaLnBrk="1" hangingPunct="1"/>
            <a:r>
              <a:rPr lang="en-US" dirty="0" smtClean="0">
                <a:latin typeface="Times New Roman" pitchFamily="24" charset="0"/>
                <a:ea typeface="ＭＳ Ｐゴシック" pitchFamily="24" charset="-128"/>
                <a:cs typeface="ＭＳ Ｐゴシック" pitchFamily="24" charset="-128"/>
              </a:rPr>
              <a:t>This photo is In Portland during a city council meeting. Gun/police related policies weren’t on</a:t>
            </a:r>
            <a:r>
              <a:rPr lang="en-US" baseline="0" dirty="0" smtClean="0">
                <a:latin typeface="Times New Roman" pitchFamily="24" charset="0"/>
                <a:ea typeface="ＭＳ Ｐゴシック" pitchFamily="24" charset="-128"/>
                <a:cs typeface="ＭＳ Ｐゴシック" pitchFamily="24" charset="-128"/>
              </a:rPr>
              <a:t> the agenda, but these people didn’t know where to else to go to be heard, so they came to the council meeting and disrupted the agenda/meeting.</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a:t>
            </a:fld>
            <a:endParaRPr lang="en-US"/>
          </a:p>
        </p:txBody>
      </p:sp>
    </p:spTree>
    <p:extLst>
      <p:ext uri="{BB962C8B-B14F-4D97-AF65-F5344CB8AC3E}">
        <p14:creationId xmlns:p14="http://schemas.microsoft.com/office/powerpoint/2010/main" val="409419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A series of at least three feedback loops is perhaps the most important aspect of the Charrette.</a:t>
            </a:r>
          </a:p>
          <a:p>
            <a:pPr eaLnBrk="1" hangingPunct="1"/>
            <a:r>
              <a:rPr lang="en-US" dirty="0" smtClean="0">
                <a:latin typeface="Times New Roman" pitchFamily="24" charset="0"/>
                <a:ea typeface="ＭＳ Ｐゴシック" pitchFamily="24" charset="-128"/>
                <a:cs typeface="ＭＳ Ｐゴシック" pitchFamily="24" charset="-128"/>
              </a:rPr>
              <a:t>Planners often just have one feedback loop, starting at vision and ending in plan. People want to be involved in the design process.</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In these three major feedback cycles, design ideas are created based upon a public vision, and presented within hours for further review, critique, and refinement. These feedback cycles foster a holistic understanding of complex problems by all participants and form the basis of a plan that reflects all vital viewpoints. It results in true buy-in by everyone involved, and participants are thereby inspired to support the plan, helping it to overcome the inevitable challenges on its path to implementation.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The first part of the feedback loop is created when a proposal is made to a group of key stakeholders. There is a collaborative discussion of the merits of the proposal and recommended changes. The author of the proposal modifies it according to the input and it is then re-presented to the key stakeholders. The degree to which the stakeholders become invested in the process is in part directly effected by the length of time that elapses between the presentations.  In other words the length of the loop.</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60</a:t>
            </a:fld>
            <a:endParaRPr lang="en-US"/>
          </a:p>
        </p:txBody>
      </p:sp>
    </p:spTree>
    <p:extLst>
      <p:ext uri="{BB962C8B-B14F-4D97-AF65-F5344CB8AC3E}">
        <p14:creationId xmlns:p14="http://schemas.microsoft.com/office/powerpoint/2010/main" val="1585420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True buy-in and assured feasibility can only be achieved by designing in detail. This way, critical issues are brought to the surface and addressed completely. This can only be accomplished by looking at the details, for example building types, block sizes, and public space, and the big picture, such as site circulation, transit, land use, and major public amenities, concurrently. Studies at these two scales also inform each other and reduce the likelihood that a fatal flaw will be overlooked in the plan.</a:t>
            </a:r>
          </a:p>
          <a:p>
            <a:pPr eaLnBrk="1" hangingPunct="1"/>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61</a:t>
            </a:fld>
            <a:endParaRPr lang="en-US"/>
          </a:p>
        </p:txBody>
      </p:sp>
    </p:spTree>
    <p:extLst>
      <p:ext uri="{BB962C8B-B14F-4D97-AF65-F5344CB8AC3E}">
        <p14:creationId xmlns:p14="http://schemas.microsoft.com/office/powerpoint/2010/main" val="3663859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Having the goal of creating a feasible plan creates a focus and adds rigor to the process. This underscores the importance of getting everyone’s input and buy-in from beginning to end. There are constant reminders along the lines of, “Hey folks, this has to work.” This makes the creative process about more than what people want, it’s also about what can actually be built. It creates a higher level of seriousness and engagement when people know that the result is going to be an actual construction project, which in turn heightens their level of participation.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62</a:t>
            </a:fld>
            <a:endParaRPr lang="en-US"/>
          </a:p>
        </p:txBody>
      </p:sp>
    </p:spTree>
    <p:extLst>
      <p:ext uri="{BB962C8B-B14F-4D97-AF65-F5344CB8AC3E}">
        <p14:creationId xmlns:p14="http://schemas.microsoft.com/office/powerpoint/2010/main" val="947034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Design is a powerful tool for establishing a shared vision.  Drawings help illustrate the complexity of the problem and can be used to resolve conflict by proposing previously unexplored solutions that represent win/win outcomes.  </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The charrette design team specializes in capturing ideas quickly in drawings that help educate and focus the discussion.  One of the most important ground rules used throughout the Charrette is “talk with your pen.”  This applies not only to designers but to all Charrette participants.</a:t>
            </a:r>
            <a:endParaRPr lang="en-US" dirty="0" smtClean="0">
              <a:solidFill>
                <a:schemeClr val="bg1"/>
              </a:solidFill>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63</a:t>
            </a:fld>
            <a:endParaRPr lang="en-US"/>
          </a:p>
        </p:txBody>
      </p:sp>
    </p:spTree>
    <p:extLst>
      <p:ext uri="{BB962C8B-B14F-4D97-AF65-F5344CB8AC3E}">
        <p14:creationId xmlns:p14="http://schemas.microsoft.com/office/powerpoint/2010/main" val="7944268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The standard zoning map and uses chart cannot give a clear enough picture of the proposed change to shift people’s understanding and perceptions.  While these are essential elements to any plan, without design drawing, it is impossible to translate ideas to the general public</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Without the use of drawing, photographs, computer simulations and other such tools for creating 3 dimensional visual representations, you forego the ability to control the message and tell the complete story.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64</a:t>
            </a:fld>
            <a:endParaRPr lang="en-US"/>
          </a:p>
        </p:txBody>
      </p:sp>
    </p:spTree>
    <p:extLst>
      <p:ext uri="{BB962C8B-B14F-4D97-AF65-F5344CB8AC3E}">
        <p14:creationId xmlns:p14="http://schemas.microsoft.com/office/powerpoint/2010/main" val="2971237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This is probably the most often ignored strategy in well-intentioned but marginally successful workshop processes.</a:t>
            </a:r>
          </a:p>
          <a:p>
            <a:pPr eaLnBrk="1" hangingPunct="1"/>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Most charrettes require between four and seven days, allowing for three feedback loops. Three loops allow for a change in participants’ perceptions and positions. However, only simple projects with little controversy should be attempted in four days.  More complicated projects typically take seven days. The more difficult the problem, the longer the charrette.</a:t>
            </a:r>
          </a:p>
          <a:p>
            <a:pPr eaLnBrk="1" hangingPunct="1"/>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65</a:t>
            </a:fld>
            <a:endParaRPr lang="en-US"/>
          </a:p>
        </p:txBody>
      </p:sp>
    </p:spTree>
    <p:extLst>
      <p:ext uri="{BB962C8B-B14F-4D97-AF65-F5344CB8AC3E}">
        <p14:creationId xmlns:p14="http://schemas.microsoft.com/office/powerpoint/2010/main" val="584531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latin typeface="Times New Roman" pitchFamily="24" charset="0"/>
                <a:ea typeface="ＭＳ Ｐゴシック" pitchFamily="24" charset="-128"/>
                <a:cs typeface="ＭＳ Ｐゴシック" pitchFamily="24" charset="-128"/>
              </a:rPr>
              <a:t>Working on site fosters the design team's understanding of local values and traditions, and provides the necessary easy access to stakeholders and information. Therefore, the studio should be located in a place where it is easily accessible to all stakeholders and where the designers have quick access to the project site.</a:t>
            </a:r>
          </a:p>
          <a:p>
            <a:pPr>
              <a:spcBef>
                <a:spcPct val="0"/>
              </a:spcBef>
            </a:pPr>
            <a:endParaRPr lang="en-US" dirty="0" smtClean="0">
              <a:latin typeface="Times New Roman" pitchFamily="24" charset="0"/>
              <a:ea typeface="ＭＳ Ｐゴシック" pitchFamily="24" charset="-128"/>
              <a:cs typeface="ＭＳ Ｐゴシック" pitchFamily="24" charset="-128"/>
            </a:endParaRPr>
          </a:p>
          <a:p>
            <a:pPr eaLnBrk="1" hangingPunct="1"/>
            <a:r>
              <a:rPr lang="en-US" dirty="0" smtClean="0">
                <a:latin typeface="Times New Roman" pitchFamily="24" charset="0"/>
                <a:ea typeface="ＭＳ Ｐゴシック" pitchFamily="24" charset="-128"/>
                <a:cs typeface="ＭＳ Ｐゴシック" pitchFamily="24" charset="-128"/>
              </a:rPr>
              <a:t>Charrette studios have been located in empty main street storefronts, community centers, high schools, and armories.</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66</a:t>
            </a:fld>
            <a:endParaRPr lang="en-US"/>
          </a:p>
        </p:txBody>
      </p:sp>
    </p:spTree>
    <p:extLst>
      <p:ext uri="{BB962C8B-B14F-4D97-AF65-F5344CB8AC3E}">
        <p14:creationId xmlns:p14="http://schemas.microsoft.com/office/powerpoint/2010/main" val="15320625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67</a:t>
            </a:fld>
            <a:endParaRPr lang="en-US"/>
          </a:p>
        </p:txBody>
      </p:sp>
    </p:spTree>
    <p:extLst>
      <p:ext uri="{BB962C8B-B14F-4D97-AF65-F5344CB8AC3E}">
        <p14:creationId xmlns:p14="http://schemas.microsoft.com/office/powerpoint/2010/main" val="4205499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68</a:t>
            </a:fld>
            <a:endParaRPr lang="en-US"/>
          </a:p>
        </p:txBody>
      </p:sp>
    </p:spTree>
    <p:extLst>
      <p:ext uri="{BB962C8B-B14F-4D97-AF65-F5344CB8AC3E}">
        <p14:creationId xmlns:p14="http://schemas.microsoft.com/office/powerpoint/2010/main" val="4276472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group is divided in two, with half of them forming a tight circle in the center of the room. The remaining people then pair up with someone in the circle. The facilitator then poses a question for each pair to answer in a few minutes. Then, either the inner or outer circle is asked to rotate "x" spaces to the right or left. Another question is asked for the new pair to discuss. </a:t>
            </a:r>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69</a:t>
            </a:fld>
            <a:endParaRPr lang="en-US"/>
          </a:p>
        </p:txBody>
      </p:sp>
    </p:spTree>
    <p:extLst>
      <p:ext uri="{BB962C8B-B14F-4D97-AF65-F5344CB8AC3E}">
        <p14:creationId xmlns:p14="http://schemas.microsoft.com/office/powerpoint/2010/main" val="286724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10:00</a:t>
            </a:r>
          </a:p>
          <a:p>
            <a:pPr eaLnBrk="1" hangingPunct="1"/>
            <a:r>
              <a:rPr lang="en-US" dirty="0" smtClean="0">
                <a:latin typeface="Times New Roman" pitchFamily="24" charset="0"/>
                <a:ea typeface="ＭＳ Ｐゴシック" pitchFamily="24" charset="-128"/>
                <a:cs typeface="ＭＳ Ｐゴシック" pitchFamily="24" charset="-128"/>
              </a:rPr>
              <a:t>If you are bringing change into people’s lives, you are behind from the start.  Transitions are tough for people.</a:t>
            </a:r>
          </a:p>
          <a:p>
            <a:pPr eaLnBrk="1" hangingPunct="1"/>
            <a:r>
              <a:rPr lang="en-US" dirty="0" smtClean="0">
                <a:latin typeface="Times New Roman" pitchFamily="24" charset="0"/>
                <a:ea typeface="ＭＳ Ｐゴシック" pitchFamily="24" charset="-128"/>
                <a:cs typeface="ＭＳ Ｐゴシック" pitchFamily="24" charset="-128"/>
              </a:rPr>
              <a:t>Participants are change agents, from buildings to neighborhoods, etc..</a:t>
            </a:r>
            <a:r>
              <a:rPr lang="en-US" baseline="0" dirty="0" smtClean="0">
                <a:latin typeface="Times New Roman" pitchFamily="24" charset="0"/>
                <a:ea typeface="ＭＳ Ｐゴシック" pitchFamily="24" charset="-128"/>
                <a:cs typeface="ＭＳ Ｐゴシック" pitchFamily="24" charset="-128"/>
              </a:rPr>
              <a:t> Change is hard. Ask for how they’ve facilitated change in their work.</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7</a:t>
            </a:fld>
            <a:endParaRPr lang="en-US"/>
          </a:p>
        </p:txBody>
      </p:sp>
    </p:spTree>
    <p:extLst>
      <p:ext uri="{BB962C8B-B14F-4D97-AF65-F5344CB8AC3E}">
        <p14:creationId xmlns:p14="http://schemas.microsoft.com/office/powerpoint/2010/main" val="1094398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latin typeface="Times New Roman" pitchFamily="24" charset="0"/>
                <a:ea typeface="ＭＳ Ｐゴシック" pitchFamily="24" charset="-128"/>
                <a:cs typeface="ＭＳ Ｐゴシック" pitchFamily="24" charset="-128"/>
              </a:rPr>
              <a:t>Here’s 10 take-</a:t>
            </a:r>
            <a:r>
              <a:rPr lang="en-US" dirty="0" err="1">
                <a:latin typeface="Times New Roman" pitchFamily="24" charset="0"/>
                <a:ea typeface="ＭＳ Ｐゴシック" pitchFamily="24" charset="-128"/>
                <a:cs typeface="ＭＳ Ｐゴシック" pitchFamily="24" charset="-128"/>
              </a:rPr>
              <a:t>aways</a:t>
            </a:r>
            <a:r>
              <a:rPr lang="en-US" dirty="0">
                <a:latin typeface="Times New Roman" pitchFamily="24" charset="0"/>
                <a:ea typeface="ＭＳ Ｐゴシック" pitchFamily="24" charset="-128"/>
                <a:cs typeface="ＭＳ Ｐゴシック" pitchFamily="24" charset="-128"/>
              </a:rPr>
              <a:t> that are imbedded in the process I just explained to you.</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70</a:t>
            </a:fld>
            <a:endParaRPr lang="en-US"/>
          </a:p>
        </p:txBody>
      </p:sp>
    </p:spTree>
    <p:extLst>
      <p:ext uri="{BB962C8B-B14F-4D97-AF65-F5344CB8AC3E}">
        <p14:creationId xmlns:p14="http://schemas.microsoft.com/office/powerpoint/2010/main" val="17254176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We are in the second edition of our handbook</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71</a:t>
            </a:fld>
            <a:endParaRPr lang="en-US"/>
          </a:p>
        </p:txBody>
      </p:sp>
    </p:spTree>
    <p:extLst>
      <p:ext uri="{BB962C8B-B14F-4D97-AF65-F5344CB8AC3E}">
        <p14:creationId xmlns:p14="http://schemas.microsoft.com/office/powerpoint/2010/main" val="39494600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FCF3B8-D44E-4722-9DD9-0167404C9D2E}" type="slidenum">
              <a:rPr lang="en-US" smtClean="0"/>
              <a:t>72</a:t>
            </a:fld>
            <a:endParaRPr lang="en-US"/>
          </a:p>
        </p:txBody>
      </p:sp>
    </p:spTree>
    <p:extLst>
      <p:ext uri="{BB962C8B-B14F-4D97-AF65-F5344CB8AC3E}">
        <p14:creationId xmlns:p14="http://schemas.microsoft.com/office/powerpoint/2010/main" val="279125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smtClean="0">
                <a:latin typeface="Times New Roman" pitchFamily="24" charset="0"/>
                <a:ea typeface="ＭＳ Ｐゴシック" pitchFamily="24" charset="-128"/>
                <a:cs typeface="ＭＳ Ｐゴシック" pitchFamily="24" charset="-128"/>
              </a:rPr>
              <a:t>We still find change hard we just find different ways to express it. </a:t>
            </a: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8</a:t>
            </a:fld>
            <a:endParaRPr lang="en-US"/>
          </a:p>
        </p:txBody>
      </p:sp>
    </p:spTree>
    <p:extLst>
      <p:ext uri="{BB962C8B-B14F-4D97-AF65-F5344CB8AC3E}">
        <p14:creationId xmlns:p14="http://schemas.microsoft.com/office/powerpoint/2010/main" val="204772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Times New Roman" pitchFamily="24" charset="0"/>
                <a:ea typeface="ＭＳ Ｐゴシック" pitchFamily="24" charset="-128"/>
                <a:cs typeface="ＭＳ Ｐゴシック" pitchFamily="24" charset="-128"/>
              </a:rPr>
              <a:t>NCI is interested in the process for turning this resistance into a positive collaborative movement. </a:t>
            </a:r>
          </a:p>
          <a:p>
            <a:pPr eaLnBrk="1" hangingPunct="1"/>
            <a:r>
              <a:rPr lang="en-US" dirty="0" smtClean="0">
                <a:latin typeface="Times New Roman" pitchFamily="24" charset="0"/>
                <a:ea typeface="ＭＳ Ｐゴシック" pitchFamily="24" charset="-128"/>
                <a:cs typeface="ＭＳ Ｐゴシック" pitchFamily="24" charset="-128"/>
              </a:rPr>
              <a:t>Sometimes a situation gets so bad</a:t>
            </a:r>
            <a:r>
              <a:rPr lang="en-US" baseline="0" dirty="0" smtClean="0">
                <a:latin typeface="Times New Roman" pitchFamily="24" charset="0"/>
                <a:ea typeface="ＭＳ Ｐゴシック" pitchFamily="24" charset="-128"/>
                <a:cs typeface="ＭＳ Ｐゴシック" pitchFamily="24" charset="-128"/>
              </a:rPr>
              <a:t> that people hit the streets. We want to use that energy BEFORE they hit the street, to build the solution.</a:t>
            </a:r>
            <a:endParaRPr lang="en-US" dirty="0" smtClean="0">
              <a:latin typeface="Times New Roman" pitchFamily="24" charset="0"/>
              <a:ea typeface="ＭＳ Ｐゴシック" pitchFamily="24" charset="-128"/>
              <a:cs typeface="ＭＳ Ｐゴシック" pitchFamily="24" charset="-128"/>
            </a:endParaRPr>
          </a:p>
          <a:p>
            <a:endParaRPr lang="en-US" dirty="0"/>
          </a:p>
        </p:txBody>
      </p:sp>
      <p:sp>
        <p:nvSpPr>
          <p:cNvPr id="4" name="Slide Number Placeholder 3"/>
          <p:cNvSpPr>
            <a:spLocks noGrp="1"/>
          </p:cNvSpPr>
          <p:nvPr>
            <p:ph type="sldNum" sz="quarter" idx="10"/>
          </p:nvPr>
        </p:nvSpPr>
        <p:spPr/>
        <p:txBody>
          <a:bodyPr/>
          <a:lstStyle/>
          <a:p>
            <a:fld id="{41FCF3B8-D44E-4722-9DD9-0167404C9D2E}" type="slidenum">
              <a:rPr lang="en-US" smtClean="0"/>
              <a:t>9</a:t>
            </a:fld>
            <a:endParaRPr lang="en-US"/>
          </a:p>
        </p:txBody>
      </p:sp>
    </p:spTree>
    <p:extLst>
      <p:ext uri="{BB962C8B-B14F-4D97-AF65-F5344CB8AC3E}">
        <p14:creationId xmlns:p14="http://schemas.microsoft.com/office/powerpoint/2010/main" val="1238857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a:xfrm>
            <a:off x="-1" y="-1"/>
            <a:ext cx="12192001"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4873336" y="1122363"/>
            <a:ext cx="5794664" cy="2566410"/>
          </a:xfrm>
        </p:spPr>
        <p:txBody>
          <a:bodyPr anchor="b">
            <a:normAutofit/>
          </a:bodyPr>
          <a:lstStyle>
            <a:lvl1pPr algn="l">
              <a:defRPr sz="4800">
                <a:solidFill>
                  <a:srgbClr val="18453B"/>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73336" y="3771899"/>
            <a:ext cx="5794664" cy="1609901"/>
          </a:xfrm>
        </p:spPr>
        <p:txBody>
          <a:bodyPr/>
          <a:lstStyle>
            <a:lvl1pPr marL="0" indent="0" algn="l">
              <a:buNone/>
              <a:defRPr sz="2400">
                <a:solidFill>
                  <a:srgbClr val="53505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2" cy="6858001"/>
          </a:xfrm>
          <a:prstGeom prst="rect">
            <a:avLst/>
          </a:prstGeom>
        </p:spPr>
      </p:pic>
    </p:spTree>
    <p:extLst>
      <p:ext uri="{BB962C8B-B14F-4D97-AF65-F5344CB8AC3E}">
        <p14:creationId xmlns:p14="http://schemas.microsoft.com/office/powerpoint/2010/main" val="33398251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365173" cy="1325563"/>
          </a:xfrm>
        </p:spPr>
        <p:txBody>
          <a:bodyPr/>
          <a:lstStyle>
            <a:lvl1pPr>
              <a:defRPr/>
            </a:lvl1p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p>
            <a:fld id="{C4E016E4-3C08-43E8-96F3-BAD6C4277FD5}"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6" name="Chart Placeholder 5"/>
          <p:cNvSpPr>
            <a:spLocks noGrp="1"/>
          </p:cNvSpPr>
          <p:nvPr>
            <p:ph type="chart" sz="quarter" idx="12"/>
          </p:nvPr>
        </p:nvSpPr>
        <p:spPr>
          <a:xfrm>
            <a:off x="936625" y="2365375"/>
            <a:ext cx="9521825" cy="3556000"/>
          </a:xfrm>
        </p:spPr>
        <p:txBody>
          <a:bodyPr>
            <a:normAutofit/>
          </a:bodyPr>
          <a:lstStyle>
            <a:lvl1pPr>
              <a:defRPr sz="2000">
                <a:solidFill>
                  <a:srgbClr val="535054"/>
                </a:solidFill>
                <a:latin typeface="Arial" panose="020B0604020202020204" pitchFamily="34" charset="0"/>
                <a:cs typeface="Arial" panose="020B0604020202020204" pitchFamily="34" charset="0"/>
              </a:defRPr>
            </a:lvl1pPr>
          </a:lstStyle>
          <a:p>
            <a:r>
              <a:rPr lang="en-US" smtClean="0"/>
              <a:t>Click icon to add chart</a:t>
            </a:r>
            <a:endParaRPr lang="en-US"/>
          </a:p>
        </p:txBody>
      </p:sp>
    </p:spTree>
    <p:extLst>
      <p:ext uri="{BB962C8B-B14F-4D97-AF65-F5344CB8AC3E}">
        <p14:creationId xmlns:p14="http://schemas.microsoft.com/office/powerpoint/2010/main" val="5681649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365173" cy="1325563"/>
          </a:xfrm>
        </p:spPr>
        <p:txBody>
          <a:bodyPr/>
          <a:lstStyle>
            <a:lvl1pPr>
              <a:defRPr/>
            </a:lvl1p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p>
            <a:fld id="{C4E016E4-3C08-43E8-96F3-BAD6C4277FD5}"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7" name="Table Placeholder 6"/>
          <p:cNvSpPr>
            <a:spLocks noGrp="1"/>
          </p:cNvSpPr>
          <p:nvPr>
            <p:ph type="tbl" sz="quarter" idx="12"/>
          </p:nvPr>
        </p:nvSpPr>
        <p:spPr>
          <a:xfrm>
            <a:off x="838200" y="2400300"/>
            <a:ext cx="10213975" cy="3703638"/>
          </a:xfrm>
        </p:spPr>
        <p:txBody>
          <a:bodyPr>
            <a:normAutofit/>
          </a:bodyPr>
          <a:lstStyle>
            <a:lvl1pPr>
              <a:defRPr sz="2000">
                <a:solidFill>
                  <a:srgbClr val="535054"/>
                </a:solidFill>
                <a:latin typeface="Arial" panose="020B0604020202020204" pitchFamily="34" charset="0"/>
                <a:cs typeface="Arial" panose="020B0604020202020204" pitchFamily="34" charset="0"/>
              </a:defRPr>
            </a:lvl1pPr>
          </a:lstStyle>
          <a:p>
            <a:r>
              <a:rPr lang="en-US" smtClean="0"/>
              <a:t>Click icon to add table</a:t>
            </a:r>
            <a:endParaRPr lang="en-US"/>
          </a:p>
        </p:txBody>
      </p:sp>
    </p:spTree>
    <p:extLst>
      <p:ext uri="{BB962C8B-B14F-4D97-AF65-F5344CB8AC3E}">
        <p14:creationId xmlns:p14="http://schemas.microsoft.com/office/powerpoint/2010/main" val="405841031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016E4-3C08-43E8-96F3-BAD6C4277FD5}" type="datetimeFigureOut">
              <a:rPr lang="en-US" smtClean="0"/>
              <a:t>4/12/2019</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91098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1" y="0"/>
            <a:ext cx="12190817" cy="6858000"/>
          </a:xfrm>
          <a:prstGeom prst="rect">
            <a:avLst/>
          </a:prstGeom>
        </p:spPr>
      </p:pic>
      <p:sp>
        <p:nvSpPr>
          <p:cNvPr id="2" name="Title 1"/>
          <p:cNvSpPr>
            <a:spLocks noGrp="1"/>
          </p:cNvSpPr>
          <p:nvPr>
            <p:ph type="title"/>
          </p:nvPr>
        </p:nvSpPr>
        <p:spPr>
          <a:xfrm>
            <a:off x="838200" y="2131581"/>
            <a:ext cx="3492182" cy="1492365"/>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hasCustomPrompt="1"/>
          </p:nvPr>
        </p:nvSpPr>
        <p:spPr>
          <a:xfrm>
            <a:off x="839789" y="3749040"/>
            <a:ext cx="3492182" cy="1863091"/>
          </a:xfrm>
        </p:spPr>
        <p:txBody>
          <a:bodyPr/>
          <a:lstStyle>
            <a:lvl1pPr marL="0" indent="0">
              <a:buNone/>
              <a:defRPr sz="1600">
                <a:solidFill>
                  <a:srgbClr val="53505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p:txBody>
          <a:bodyPr/>
          <a:lstStyle/>
          <a:p>
            <a:fld id="{C4E016E4-3C08-43E8-96F3-BAD6C4277FD5}"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9" name="Text Placeholder 9"/>
          <p:cNvSpPr>
            <a:spLocks noGrp="1"/>
          </p:cNvSpPr>
          <p:nvPr>
            <p:ph type="body" sz="quarter" idx="12"/>
          </p:nvPr>
        </p:nvSpPr>
        <p:spPr>
          <a:xfrm>
            <a:off x="4634346" y="561109"/>
            <a:ext cx="6298912" cy="5023875"/>
          </a:xfrm>
        </p:spPr>
        <p:txBody>
          <a:bodyPr/>
          <a:lstStyle>
            <a:lvl1pPr>
              <a:defRPr sz="2000">
                <a:solidFill>
                  <a:srgbClr val="535054"/>
                </a:solidFill>
              </a:defRPr>
            </a:lvl1pPr>
            <a:lvl2pPr>
              <a:defRPr sz="1800">
                <a:solidFill>
                  <a:schemeClr val="accent1"/>
                </a:solidFill>
              </a:defRPr>
            </a:lvl2pPr>
            <a:lvl3pPr>
              <a:defRPr sz="1600">
                <a:solidFill>
                  <a:schemeClr val="accent3"/>
                </a:solidFill>
              </a:defRPr>
            </a:lvl3pPr>
            <a:lvl4pPr>
              <a:defRPr sz="1400">
                <a:solidFill>
                  <a:schemeClr val="accent3"/>
                </a:solidFill>
              </a:defRPr>
            </a:lvl4pPr>
            <a:lvl5pPr>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125574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54" y="0"/>
            <a:ext cx="12189292"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53505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E016E4-3C08-43E8-96F3-BAD6C4277FD5}"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000">
                <a:solidFill>
                  <a:srgbClr val="535054"/>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Tree>
    <p:extLst>
      <p:ext uri="{BB962C8B-B14F-4D97-AF65-F5344CB8AC3E}">
        <p14:creationId xmlns:p14="http://schemas.microsoft.com/office/powerpoint/2010/main" val="3755852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
            <a:ext cx="12192000" cy="68595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535054"/>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accent1"/>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3"/>
                </a:solidFill>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accent3"/>
                </a:solidFil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060652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3"/>
            <a:ext cx="12192000" cy="6859524"/>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
        <p:nvSpPr>
          <p:cNvPr id="8" name="Vertical Text Placeholder 2"/>
          <p:cNvSpPr>
            <a:spLocks noGrp="1"/>
          </p:cNvSpPr>
          <p:nvPr>
            <p:ph type="body" orient="vert" idx="12"/>
          </p:nvPr>
        </p:nvSpPr>
        <p:spPr>
          <a:xfrm>
            <a:off x="838200" y="365125"/>
            <a:ext cx="7734300" cy="5811838"/>
          </a:xfrm>
        </p:spPr>
        <p:txBody>
          <a:bodyPr vert="eaVert"/>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535054"/>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chemeClr val="accent1"/>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chemeClr val="accent3"/>
                </a:solidFill>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accent3"/>
                </a:solidFill>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42655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7" name="Group 6"/>
          <p:cNvGrpSpPr/>
          <p:nvPr userDrawn="1"/>
        </p:nvGrpSpPr>
        <p:grpSpPr>
          <a:xfrm>
            <a:off x="0" y="0"/>
            <a:ext cx="12192765" cy="6858000"/>
            <a:chOff x="0" y="0"/>
            <a:chExt cx="12192765" cy="6858000"/>
          </a:xfrm>
        </p:grpSpPr>
        <p:sp>
          <p:nvSpPr>
            <p:cNvPr id="8" name="Rectangle 7"/>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8"/>
              <a:ext cx="12192765" cy="6857572"/>
            </a:xfrm>
            <a:prstGeom prst="rect">
              <a:avLst/>
            </a:prstGeom>
          </p:spPr>
        </p:pic>
      </p:grpSp>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000">
                <a:solidFill>
                  <a:srgbClr val="53505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750344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3"/>
            <a:ext cx="12192000" cy="685952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Fifth level</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8209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354" y="0"/>
            <a:ext cx="12189292" cy="6858000"/>
          </a:xfrm>
          <a:prstGeom prst="rect">
            <a:avLst/>
          </a:prstGeom>
        </p:spPr>
      </p:pic>
      <p:sp>
        <p:nvSpPr>
          <p:cNvPr id="2" name="Title 1"/>
          <p:cNvSpPr>
            <a:spLocks noGrp="1"/>
          </p:cNvSpPr>
          <p:nvPr>
            <p:ph type="title" hasCustomPrompt="1"/>
          </p:nvPr>
        </p:nvSpPr>
        <p:spPr>
          <a:xfrm>
            <a:off x="838200" y="365125"/>
            <a:ext cx="5095009" cy="1325563"/>
          </a:xfrm>
        </p:spPr>
        <p:txBody>
          <a:bodyPr/>
          <a:lstStyle>
            <a:lvl1pPr>
              <a:defRPr/>
            </a:lvl1pPr>
          </a:lstStyle>
          <a:p>
            <a:r>
              <a:rPr lang="en-US" dirty="0" smtClean="0"/>
              <a:t>Click to edit </a:t>
            </a:r>
            <a:br>
              <a:rPr lang="en-US" dirty="0" smtClean="0"/>
            </a:br>
            <a:r>
              <a:rPr lang="en-US" dirty="0" smtClean="0"/>
              <a:t>Master title style</a:t>
            </a:r>
            <a:endParaRPr lang="en-US" dirty="0"/>
          </a:p>
        </p:txBody>
      </p:sp>
      <p:sp>
        <p:nvSpPr>
          <p:cNvPr id="3" name="Content Placeholder 2"/>
          <p:cNvSpPr>
            <a:spLocks noGrp="1"/>
          </p:cNvSpPr>
          <p:nvPr>
            <p:ph idx="1"/>
          </p:nvPr>
        </p:nvSpPr>
        <p:spPr>
          <a:xfrm>
            <a:off x="838200" y="2130135"/>
            <a:ext cx="8877300" cy="404682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Fourth level</a:t>
            </a:r>
          </a:p>
          <a:p>
            <a:pPr marL="228600" marR="0" lvl="4"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smtClean="0">
                <a:ln>
                  <a:noFill/>
                </a:ln>
                <a:solidFill>
                  <a:srgbClr val="535054"/>
                </a:solidFill>
                <a:effectLst/>
                <a:uLnTx/>
                <a:uFillTx/>
                <a:latin typeface="Arial" panose="020B0604020202020204" pitchFamily="34" charset="0"/>
                <a:ea typeface="+mn-ea"/>
                <a:cs typeface="Arial" panose="020B0604020202020204" pitchFamily="34" charset="0"/>
              </a:rPr>
              <a:t>Fifth level</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22357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 y="0"/>
            <a:ext cx="12191408" cy="6858332"/>
          </a:xfrm>
          <a:prstGeom prst="rect">
            <a:avLst/>
          </a:prstGeom>
        </p:spPr>
      </p:pic>
      <p:sp>
        <p:nvSpPr>
          <p:cNvPr id="2" name="Title 1"/>
          <p:cNvSpPr>
            <a:spLocks noGrp="1"/>
          </p:cNvSpPr>
          <p:nvPr>
            <p:ph type="title"/>
          </p:nvPr>
        </p:nvSpPr>
        <p:spPr>
          <a:xfrm>
            <a:off x="831850" y="1709738"/>
            <a:ext cx="10515600" cy="2852737"/>
          </a:xfrm>
        </p:spPr>
        <p:txBody>
          <a:bodyPr anchor="b">
            <a:normAutofit/>
          </a:bodyPr>
          <a:lstStyle>
            <a:lvl1pPr>
              <a:defRPr sz="48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535054"/>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901450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1"/>
            <a:ext cx="12189292" cy="6858000"/>
          </a:xfrm>
          <a:prstGeom prst="rect">
            <a:avLst/>
          </a:prstGeom>
        </p:spPr>
      </p:pic>
      <p:sp>
        <p:nvSpPr>
          <p:cNvPr id="2" name="Title 1"/>
          <p:cNvSpPr>
            <a:spLocks noGrp="1"/>
          </p:cNvSpPr>
          <p:nvPr>
            <p:ph type="title"/>
          </p:nvPr>
        </p:nvSpPr>
        <p:spPr>
          <a:xfrm>
            <a:off x="831850" y="1709738"/>
            <a:ext cx="3792105" cy="2924607"/>
          </a:xfrm>
        </p:spPr>
        <p:txBody>
          <a:bodyPr anchor="b">
            <a:normAutofit/>
          </a:bodyPr>
          <a:lstStyle>
            <a:lvl1pPr>
              <a:defRPr sz="4800"/>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831850" y="4589463"/>
            <a:ext cx="3792105" cy="1537982"/>
          </a:xfrm>
        </p:spPr>
        <p:txBody>
          <a:bodyPr>
            <a:normAutofit/>
          </a:bodyPr>
          <a:lstStyle>
            <a:lvl1pPr marL="0" indent="0">
              <a:buNone/>
              <a:defRPr sz="1600">
                <a:solidFill>
                  <a:srgbClr val="535054"/>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4E016E4-3C08-43E8-96F3-BAD6C4277FD5}" type="datetimeFigureOut">
              <a:rPr lang="en-US" smtClean="0"/>
              <a:t>4/12/2019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2403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C4E016E4-3C08-43E8-96F3-BAD6C4277FD5}" type="datetimeFigureOut">
              <a:rPr lang="en-US" smtClean="0"/>
              <a:t>4/12/2019</a:t>
            </a:fld>
            <a:endParaRPr lang="en-US"/>
          </a:p>
        </p:txBody>
      </p:sp>
      <p:sp>
        <p:nvSpPr>
          <p:cNvPr id="6" name="Footer Placeholder 5"/>
          <p:cNvSpPr>
            <a:spLocks noGrp="1"/>
          </p:cNvSpPr>
          <p:nvPr>
            <p:ph type="ftr" sz="quarter" idx="11"/>
          </p:nvPr>
        </p:nvSpPr>
        <p:spPr/>
        <p:txBody>
          <a:bodyPr/>
          <a:lstStyle/>
          <a:p>
            <a:endParaRPr lang="en-US"/>
          </a:p>
        </p:txBody>
      </p:sp>
      <p:sp>
        <p:nvSpPr>
          <p:cNvPr id="10" name="Text Placeholder 9"/>
          <p:cNvSpPr>
            <a:spLocks noGrp="1"/>
          </p:cNvSpPr>
          <p:nvPr>
            <p:ph type="body" sz="quarter" idx="12"/>
          </p:nvPr>
        </p:nvSpPr>
        <p:spPr>
          <a:xfrm>
            <a:off x="838200" y="1825625"/>
            <a:ext cx="5084763" cy="4351338"/>
          </a:xfrm>
        </p:spPr>
        <p:txBody>
          <a:bodyPr/>
          <a:lstStyle>
            <a:lvl1pPr>
              <a:defRPr sz="2000">
                <a:solidFill>
                  <a:srgbClr val="535054"/>
                </a:solidFill>
              </a:defRPr>
            </a:lvl1pPr>
            <a:lvl2pPr>
              <a:defRPr sz="1800">
                <a:solidFill>
                  <a:schemeClr val="accent1"/>
                </a:solidFill>
              </a:defRPr>
            </a:lvl2pPr>
            <a:lvl3pPr>
              <a:defRPr sz="1600">
                <a:solidFill>
                  <a:schemeClr val="accent3"/>
                </a:solidFill>
              </a:defRPr>
            </a:lvl3pPr>
            <a:lvl4pPr>
              <a:defRPr sz="1400">
                <a:solidFill>
                  <a:schemeClr val="accent3"/>
                </a:solidFill>
              </a:defRPr>
            </a:lvl4pPr>
            <a:lvl5pPr>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3"/>
          </p:nvPr>
        </p:nvSpPr>
        <p:spPr>
          <a:xfrm>
            <a:off x="6269037" y="1825625"/>
            <a:ext cx="5084763" cy="4351338"/>
          </a:xfrm>
        </p:spPr>
        <p:txBody>
          <a:bodyPr/>
          <a:lstStyle>
            <a:lvl1pPr>
              <a:defRPr sz="2000">
                <a:solidFill>
                  <a:srgbClr val="535054"/>
                </a:solidFill>
              </a:defRPr>
            </a:lvl1pPr>
            <a:lvl2pPr>
              <a:defRPr sz="1800">
                <a:solidFill>
                  <a:schemeClr val="accent1"/>
                </a:solidFill>
              </a:defRPr>
            </a:lvl2pPr>
            <a:lvl3pPr>
              <a:defRPr sz="1600">
                <a:solidFill>
                  <a:schemeClr val="accent3"/>
                </a:solidFill>
              </a:defRPr>
            </a:lvl3pPr>
            <a:lvl4pPr>
              <a:defRPr sz="1400">
                <a:solidFill>
                  <a:schemeClr val="accent3"/>
                </a:solidFill>
              </a:defRPr>
            </a:lvl4pPr>
            <a:lvl5pPr>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89094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hasCustomPrompt="1"/>
          </p:nvPr>
        </p:nvSpPr>
        <p:spPr>
          <a:xfrm>
            <a:off x="839788" y="1681163"/>
            <a:ext cx="5157787" cy="823912"/>
          </a:xfrm>
        </p:spPr>
        <p:txBody>
          <a:bodyPr anchor="b">
            <a:normAutofit/>
          </a:bodyPr>
          <a:lstStyle>
            <a:lvl1pPr marL="0" indent="0">
              <a:buNone/>
              <a:defRPr sz="2000" b="0">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5" name="Text Placeholder 4"/>
          <p:cNvSpPr>
            <a:spLocks noGrp="1"/>
          </p:cNvSpPr>
          <p:nvPr>
            <p:ph type="body" sz="quarter" idx="3" hasCustomPrompt="1"/>
          </p:nvPr>
        </p:nvSpPr>
        <p:spPr>
          <a:xfrm>
            <a:off x="6172200" y="1681163"/>
            <a:ext cx="5183188" cy="823912"/>
          </a:xfrm>
        </p:spPr>
        <p:txBody>
          <a:bodyPr anchor="b">
            <a:normAutofit/>
          </a:bodyPr>
          <a:lstStyle>
            <a:lvl1pPr marL="0" indent="0">
              <a:buNone/>
              <a:defRPr sz="20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7" name="Date Placeholder 6"/>
          <p:cNvSpPr>
            <a:spLocks noGrp="1"/>
          </p:cNvSpPr>
          <p:nvPr>
            <p:ph type="dt" sz="half" idx="10"/>
          </p:nvPr>
        </p:nvSpPr>
        <p:spPr/>
        <p:txBody>
          <a:bodyPr/>
          <a:lstStyle/>
          <a:p>
            <a:fld id="{C4E016E4-3C08-43E8-96F3-BAD6C4277FD5}" type="datetimeFigureOut">
              <a:rPr lang="en-US" smtClean="0"/>
              <a:t>4/12/2019</a:t>
            </a:fld>
            <a:endParaRPr lang="en-US"/>
          </a:p>
        </p:txBody>
      </p:sp>
      <p:sp>
        <p:nvSpPr>
          <p:cNvPr id="8" name="Footer Placeholder 7"/>
          <p:cNvSpPr>
            <a:spLocks noGrp="1"/>
          </p:cNvSpPr>
          <p:nvPr>
            <p:ph type="ftr" sz="quarter" idx="11"/>
          </p:nvPr>
        </p:nvSpPr>
        <p:spPr/>
        <p:txBody>
          <a:bodyPr/>
          <a:lstStyle/>
          <a:p>
            <a:endParaRPr lang="en-US"/>
          </a:p>
        </p:txBody>
      </p:sp>
      <p:sp>
        <p:nvSpPr>
          <p:cNvPr id="9" name="Text Placeholder 9"/>
          <p:cNvSpPr>
            <a:spLocks noGrp="1"/>
          </p:cNvSpPr>
          <p:nvPr>
            <p:ph type="body" sz="quarter" idx="12"/>
          </p:nvPr>
        </p:nvSpPr>
        <p:spPr>
          <a:xfrm>
            <a:off x="838200" y="2505075"/>
            <a:ext cx="5159375" cy="3671888"/>
          </a:xfrm>
        </p:spPr>
        <p:txBody>
          <a:bodyPr/>
          <a:lstStyle>
            <a:lvl1pPr>
              <a:defRPr sz="2000">
                <a:solidFill>
                  <a:srgbClr val="535054"/>
                </a:solidFill>
              </a:defRPr>
            </a:lvl1pPr>
            <a:lvl2pPr>
              <a:defRPr sz="1800">
                <a:solidFill>
                  <a:schemeClr val="accent1"/>
                </a:solidFill>
              </a:defRPr>
            </a:lvl2pPr>
            <a:lvl3pPr>
              <a:defRPr sz="1600">
                <a:solidFill>
                  <a:schemeClr val="accent3"/>
                </a:solidFill>
              </a:defRPr>
            </a:lvl3pPr>
            <a:lvl4pPr>
              <a:defRPr sz="1400">
                <a:solidFill>
                  <a:schemeClr val="accent3"/>
                </a:solidFill>
              </a:defRPr>
            </a:lvl4pPr>
            <a:lvl5pPr>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3"/>
          </p:nvPr>
        </p:nvSpPr>
        <p:spPr>
          <a:xfrm>
            <a:off x="6172201" y="2505075"/>
            <a:ext cx="5183188" cy="3671888"/>
          </a:xfrm>
        </p:spPr>
        <p:txBody>
          <a:bodyPr/>
          <a:lstStyle>
            <a:lvl1pPr>
              <a:defRPr sz="2000">
                <a:solidFill>
                  <a:srgbClr val="535054"/>
                </a:solidFill>
              </a:defRPr>
            </a:lvl1pPr>
            <a:lvl2pPr>
              <a:defRPr sz="1800">
                <a:solidFill>
                  <a:schemeClr val="accent1"/>
                </a:solidFill>
              </a:defRPr>
            </a:lvl2pPr>
            <a:lvl3pPr>
              <a:defRPr sz="1600">
                <a:solidFill>
                  <a:schemeClr val="accent3"/>
                </a:solidFill>
              </a:defRPr>
            </a:lvl3pPr>
            <a:lvl4pPr>
              <a:defRPr sz="1400">
                <a:solidFill>
                  <a:schemeClr val="accent3"/>
                </a:solidFill>
              </a:defRPr>
            </a:lvl4pPr>
            <a:lvl5pPr>
              <a:defRPr sz="1200">
                <a:solidFill>
                  <a:schemeClr val="accent3"/>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376295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365173" cy="1325563"/>
          </a:xfrm>
        </p:spPr>
        <p:txBody>
          <a:bodyPr/>
          <a:lstStyle>
            <a:lvl1pPr>
              <a:defRPr/>
            </a:lvl1pPr>
          </a:lstStyle>
          <a:p>
            <a:r>
              <a:rPr lang="en-US" dirty="0" smtClean="0"/>
              <a:t>Click to edit Master </a:t>
            </a:r>
            <a:br>
              <a:rPr lang="en-US" dirty="0" smtClean="0"/>
            </a:br>
            <a:r>
              <a:rPr lang="en-US" dirty="0" smtClean="0"/>
              <a:t>title style</a:t>
            </a:r>
            <a:endParaRPr lang="en-US" dirty="0"/>
          </a:p>
        </p:txBody>
      </p:sp>
      <p:sp>
        <p:nvSpPr>
          <p:cNvPr id="3" name="Date Placeholder 2"/>
          <p:cNvSpPr>
            <a:spLocks noGrp="1"/>
          </p:cNvSpPr>
          <p:nvPr>
            <p:ph type="dt" sz="half" idx="10"/>
          </p:nvPr>
        </p:nvSpPr>
        <p:spPr/>
        <p:txBody>
          <a:bodyPr/>
          <a:lstStyle/>
          <a:p>
            <a:fld id="{C4E016E4-3C08-43E8-96F3-BAD6C4277FD5}" type="datetimeFigureOut">
              <a:rPr lang="en-US" smtClean="0"/>
              <a:t>4/12/2019</a:t>
            </a:fld>
            <a:endParaRPr lang="en-US"/>
          </a:p>
        </p:txBody>
      </p:sp>
      <p:sp>
        <p:nvSpPr>
          <p:cNvPr id="4" name="Footer Placeholder 3"/>
          <p:cNvSpPr>
            <a:spLocks noGrp="1"/>
          </p:cNvSpPr>
          <p:nvPr>
            <p:ph type="ftr" sz="quarter" idx="11"/>
          </p:nvPr>
        </p:nvSpPr>
        <p:spPr/>
        <p:txBody>
          <a:bodyPr/>
          <a:lstStyle/>
          <a:p>
            <a:endParaRPr lang="en-US"/>
          </a:p>
        </p:txBody>
      </p:sp>
      <p:sp>
        <p:nvSpPr>
          <p:cNvPr id="7" name="Picture Placeholder 6"/>
          <p:cNvSpPr>
            <a:spLocks noGrp="1"/>
          </p:cNvSpPr>
          <p:nvPr>
            <p:ph type="pic" sz="quarter" idx="12"/>
          </p:nvPr>
        </p:nvSpPr>
        <p:spPr>
          <a:xfrm>
            <a:off x="838200" y="2160588"/>
            <a:ext cx="2860675" cy="2862262"/>
          </a:xfrm>
        </p:spPr>
        <p:txBody>
          <a:bodyPr>
            <a:normAutofit/>
          </a:bodyPr>
          <a:lstStyle>
            <a:lvl1pPr>
              <a:defRPr sz="2000">
                <a:solidFill>
                  <a:srgbClr val="535054"/>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8" name="Picture Placeholder 6"/>
          <p:cNvSpPr>
            <a:spLocks noGrp="1"/>
          </p:cNvSpPr>
          <p:nvPr>
            <p:ph type="pic" sz="quarter" idx="13"/>
          </p:nvPr>
        </p:nvSpPr>
        <p:spPr>
          <a:xfrm>
            <a:off x="4665662" y="2160588"/>
            <a:ext cx="2860675" cy="2862262"/>
          </a:xfrm>
        </p:spPr>
        <p:txBody>
          <a:bodyPr>
            <a:normAutofit/>
          </a:bodyPr>
          <a:lstStyle>
            <a:lvl1pPr>
              <a:defRPr sz="2000">
                <a:solidFill>
                  <a:srgbClr val="535054"/>
                </a:solidFill>
                <a:latin typeface="Arial" panose="020B0604020202020204" pitchFamily="34" charset="0"/>
                <a:cs typeface="Arial" panose="020B0604020202020204" pitchFamily="34" charset="0"/>
              </a:defRPr>
            </a:lvl1pPr>
          </a:lstStyle>
          <a:p>
            <a:r>
              <a:rPr lang="en-US" smtClean="0"/>
              <a:t>Click icon to add picture</a:t>
            </a:r>
            <a:endParaRPr lang="en-US"/>
          </a:p>
        </p:txBody>
      </p:sp>
      <p:sp>
        <p:nvSpPr>
          <p:cNvPr id="9" name="Picture Placeholder 6"/>
          <p:cNvSpPr>
            <a:spLocks noGrp="1"/>
          </p:cNvSpPr>
          <p:nvPr>
            <p:ph type="pic" sz="quarter" idx="14"/>
          </p:nvPr>
        </p:nvSpPr>
        <p:spPr>
          <a:xfrm>
            <a:off x="8493124" y="2160588"/>
            <a:ext cx="2860675" cy="2862262"/>
          </a:xfrm>
        </p:spPr>
        <p:txBody>
          <a:bodyPr>
            <a:normAutofit/>
          </a:bodyPr>
          <a:lstStyle>
            <a:lvl1pPr>
              <a:defRPr sz="2000">
                <a:solidFill>
                  <a:srgbClr val="535054"/>
                </a:solidFill>
                <a:latin typeface="Arial" panose="020B0604020202020204" pitchFamily="34" charset="0"/>
                <a:cs typeface="Arial" panose="020B0604020202020204" pitchFamily="34" charset="0"/>
              </a:defRPr>
            </a:lvl1pPr>
          </a:lstStyle>
          <a:p>
            <a:r>
              <a:rPr lang="en-US" smtClean="0"/>
              <a:t>Click icon to add picture</a:t>
            </a:r>
            <a:endParaRPr lang="en-US" dirty="0"/>
          </a:p>
        </p:txBody>
      </p:sp>
      <p:sp>
        <p:nvSpPr>
          <p:cNvPr id="11" name="Text Placeholder 10"/>
          <p:cNvSpPr>
            <a:spLocks noGrp="1"/>
          </p:cNvSpPr>
          <p:nvPr>
            <p:ph type="body" sz="quarter" idx="15"/>
          </p:nvPr>
        </p:nvSpPr>
        <p:spPr>
          <a:xfrm>
            <a:off x="838199" y="5248707"/>
            <a:ext cx="2860675" cy="820737"/>
          </a:xfrm>
        </p:spPr>
        <p:txBody>
          <a:bodyPr>
            <a:noAutofit/>
          </a:bodyPr>
          <a:lstStyle>
            <a:lvl1pPr marL="0" indent="0" algn="ctr">
              <a:buNone/>
              <a:defRPr sz="1800">
                <a:solidFill>
                  <a:srgbClr val="535054"/>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smtClean="0"/>
              <a:t>Edit Master text styles</a:t>
            </a:r>
          </a:p>
        </p:txBody>
      </p:sp>
      <p:sp>
        <p:nvSpPr>
          <p:cNvPr id="12" name="Text Placeholder 10"/>
          <p:cNvSpPr>
            <a:spLocks noGrp="1"/>
          </p:cNvSpPr>
          <p:nvPr>
            <p:ph type="body" sz="quarter" idx="16"/>
          </p:nvPr>
        </p:nvSpPr>
        <p:spPr>
          <a:xfrm>
            <a:off x="4665661" y="5248707"/>
            <a:ext cx="2860675" cy="820737"/>
          </a:xfrm>
        </p:spPr>
        <p:txBody>
          <a:bodyPr>
            <a:noAutofit/>
          </a:bodyPr>
          <a:lstStyle>
            <a:lvl1pPr marL="0" indent="0" algn="ctr">
              <a:buNone/>
              <a:defRPr sz="1800">
                <a:solidFill>
                  <a:srgbClr val="535054"/>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smtClean="0"/>
              <a:t>Edit Master text styles</a:t>
            </a:r>
          </a:p>
        </p:txBody>
      </p:sp>
      <p:sp>
        <p:nvSpPr>
          <p:cNvPr id="13" name="Text Placeholder 10"/>
          <p:cNvSpPr>
            <a:spLocks noGrp="1"/>
          </p:cNvSpPr>
          <p:nvPr>
            <p:ph type="body" sz="quarter" idx="17"/>
          </p:nvPr>
        </p:nvSpPr>
        <p:spPr>
          <a:xfrm>
            <a:off x="8493123" y="5248707"/>
            <a:ext cx="2860675" cy="820737"/>
          </a:xfrm>
        </p:spPr>
        <p:txBody>
          <a:bodyPr>
            <a:noAutofit/>
          </a:bodyPr>
          <a:lstStyle>
            <a:lvl1pPr marL="0" indent="0" algn="ctr">
              <a:buNone/>
              <a:defRPr sz="1800">
                <a:solidFill>
                  <a:srgbClr val="535054"/>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15507745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535054"/>
                </a:solidFill>
                <a:effectLst/>
                <a:uLnTx/>
                <a:uFillTx/>
                <a:latin typeface="Arial" panose="020B0604020202020204" pitchFamily="34" charset="0"/>
                <a:ea typeface="+mn-ea"/>
                <a:cs typeface="Arial" panose="020B0604020202020204" pitchFamily="34" charset="0"/>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E3193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B06010"/>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srgbClr val="273691"/>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Fifth level</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016E4-3C08-43E8-96F3-BAD6C4277FD5}" type="datetimeFigureOut">
              <a:rPr lang="en-US" smtClean="0"/>
              <a:t>4/12/2019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txBox="1">
            <a:spLocks/>
          </p:cNvSpPr>
          <p:nvPr userDrawn="1"/>
        </p:nvSpPr>
        <p:spPr>
          <a:xfrm>
            <a:off x="11353800" y="3175"/>
            <a:ext cx="49876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F6923C-324D-409F-AA38-5E7A7D90EE61}" type="slidenum">
              <a:rPr lang="en-US" smtClean="0"/>
              <a:pPr/>
              <a:t>‹#›</a:t>
            </a:fld>
            <a:endParaRPr lang="en-US" dirty="0"/>
          </a:p>
        </p:txBody>
      </p:sp>
    </p:spTree>
    <p:extLst>
      <p:ext uri="{BB962C8B-B14F-4D97-AF65-F5344CB8AC3E}">
        <p14:creationId xmlns:p14="http://schemas.microsoft.com/office/powerpoint/2010/main" val="35169598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62" r:id="rId6"/>
    <p:sldLayoutId id="2147483652" r:id="rId7"/>
    <p:sldLayoutId id="2147483653" r:id="rId8"/>
    <p:sldLayoutId id="2147483654" r:id="rId9"/>
    <p:sldLayoutId id="2147483663" r:id="rId10"/>
    <p:sldLayoutId id="2147483664" r:id="rId11"/>
    <p:sldLayoutId id="2147483655" r:id="rId12"/>
    <p:sldLayoutId id="2147483656" r:id="rId13"/>
    <p:sldLayoutId id="2147483657" r:id="rId14"/>
    <p:sldLayoutId id="2147483658" r:id="rId15"/>
    <p:sldLayoutId id="2147483659"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8453B"/>
          </a:solidFill>
          <a:latin typeface="Arial" panose="020B0604020202020204" pitchFamily="34" charset="0"/>
          <a:ea typeface="+mj-ea"/>
          <a:cs typeface="Arial" panose="020B060402020202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jpe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30.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hyperlink" Target="http://crowdgauge-duplicate.herokuapp.com/client/play/index.html"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hyperlink" Target="http://www.walkscope.or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6.tiff"/></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8.jpeg"/><Relationship Id="rId4" Type="http://schemas.microsoft.com/office/2007/relationships/hdphoto"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hyperlink" Target="http://www.csh.org/2012/07/marin-county-embraces-csh-charrette/"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migrand-charrette.com/"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NCI Charrette System </a:t>
            </a:r>
          </a:p>
        </p:txBody>
      </p:sp>
      <p:sp>
        <p:nvSpPr>
          <p:cNvPr id="3" name="Subtitle 2"/>
          <p:cNvSpPr>
            <a:spLocks noGrp="1"/>
          </p:cNvSpPr>
          <p:nvPr>
            <p:ph type="subTitle" idx="1"/>
          </p:nvPr>
        </p:nvSpPr>
        <p:spPr/>
        <p:txBody>
          <a:bodyPr/>
          <a:lstStyle/>
          <a:p>
            <a:r>
              <a:rPr lang="en-US" dirty="0" smtClean="0"/>
              <a:t>Collaboration by Design</a:t>
            </a:r>
            <a:endParaRPr lang="en-US" dirty="0"/>
          </a:p>
        </p:txBody>
      </p:sp>
    </p:spTree>
    <p:extLst>
      <p:ext uri="{BB962C8B-B14F-4D97-AF65-F5344CB8AC3E}">
        <p14:creationId xmlns:p14="http://schemas.microsoft.com/office/powerpoint/2010/main" val="293542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1560" cy="1325563"/>
          </a:xfrm>
        </p:spPr>
        <p:txBody>
          <a:bodyPr>
            <a:normAutofit fontScale="90000"/>
          </a:bodyPr>
          <a:lstStyle/>
          <a:p>
            <a:r>
              <a:rPr lang="en-US" dirty="0">
                <a:ea typeface="ＭＳ Ｐゴシック" pitchFamily="24" charset="-128"/>
                <a:cs typeface="ＭＳ Ｐゴシック" pitchFamily="24" charset="-128"/>
              </a:rPr>
              <a:t>Each </a:t>
            </a:r>
            <a:r>
              <a:rPr lang="en-US" dirty="0" smtClean="0">
                <a:ea typeface="ＭＳ Ｐゴシック" pitchFamily="24" charset="-128"/>
                <a:cs typeface="ＭＳ Ｐゴシック" pitchFamily="24" charset="-128"/>
              </a:rPr>
              <a:t>Piece </a:t>
            </a:r>
            <a:r>
              <a:rPr lang="en-US" dirty="0">
                <a:ea typeface="ＭＳ Ｐゴシック" pitchFamily="24" charset="-128"/>
                <a:cs typeface="ＭＳ Ｐゴシック" pitchFamily="24" charset="-128"/>
              </a:rPr>
              <a:t>of the C</a:t>
            </a:r>
            <a:r>
              <a:rPr lang="en-US" dirty="0" smtClean="0">
                <a:ea typeface="ＭＳ Ｐゴシック" pitchFamily="24" charset="-128"/>
                <a:cs typeface="ＭＳ Ｐゴシック" pitchFamily="24" charset="-128"/>
              </a:rPr>
              <a:t>ommunity Development Puzzle Protects </a:t>
            </a:r>
            <a:r>
              <a:rPr lang="en-US" dirty="0">
                <a:ea typeface="ＭＳ Ｐゴシック" pitchFamily="24" charset="-128"/>
                <a:cs typeface="ＭＳ Ｐゴシック" pitchFamily="24" charset="-128"/>
              </a:rPr>
              <a:t>its </a:t>
            </a:r>
            <a:r>
              <a:rPr lang="en-US" dirty="0" smtClean="0">
                <a:ea typeface="ＭＳ Ｐゴシック" pitchFamily="24" charset="-128"/>
                <a:cs typeface="ＭＳ Ｐゴシック" pitchFamily="24" charset="-128"/>
              </a:rPr>
              <a:t>Domain</a:t>
            </a:r>
            <a:endParaRPr lang="en-US" dirty="0"/>
          </a:p>
        </p:txBody>
      </p:sp>
      <p:pic>
        <p:nvPicPr>
          <p:cNvPr id="5" name="Picture 3"/>
          <p:cNvPicPr>
            <a:picLocks noChangeAspect="1" noChangeArrowheads="1"/>
          </p:cNvPicPr>
          <p:nvPr/>
        </p:nvPicPr>
        <p:blipFill>
          <a:blip r:embed="rId3"/>
          <a:srcRect/>
          <a:stretch>
            <a:fillRect/>
          </a:stretch>
        </p:blipFill>
        <p:spPr bwMode="auto">
          <a:xfrm>
            <a:off x="3455670" y="1933206"/>
            <a:ext cx="4956810" cy="4387583"/>
          </a:xfrm>
          <a:prstGeom prst="rect">
            <a:avLst/>
          </a:prstGeom>
          <a:noFill/>
          <a:ln w="9525">
            <a:noFill/>
            <a:miter lim="800000"/>
            <a:headEnd/>
            <a:tailEnd/>
          </a:ln>
        </p:spPr>
      </p:pic>
      <p:sp>
        <p:nvSpPr>
          <p:cNvPr id="3" name="TextBox 2"/>
          <p:cNvSpPr txBox="1"/>
          <p:nvPr/>
        </p:nvSpPr>
        <p:spPr>
          <a:xfrm>
            <a:off x="3417570" y="2194561"/>
            <a:ext cx="948690" cy="261610"/>
          </a:xfrm>
          <a:prstGeom prst="rect">
            <a:avLst/>
          </a:prstGeom>
          <a:noFill/>
        </p:spPr>
        <p:txBody>
          <a:bodyPr wrap="square" rtlCol="0">
            <a:spAutoFit/>
          </a:bodyPr>
          <a:lstStyle/>
          <a:p>
            <a:pPr algn="ctr"/>
            <a:r>
              <a:rPr lang="en-US" sz="1100" dirty="0" smtClean="0"/>
              <a:t>residential</a:t>
            </a:r>
            <a:endParaRPr lang="en-US" sz="1100" dirty="0"/>
          </a:p>
        </p:txBody>
      </p:sp>
      <p:sp>
        <p:nvSpPr>
          <p:cNvPr id="6" name="TextBox 5"/>
          <p:cNvSpPr txBox="1"/>
          <p:nvPr/>
        </p:nvSpPr>
        <p:spPr>
          <a:xfrm>
            <a:off x="4335780" y="2194560"/>
            <a:ext cx="948690" cy="261610"/>
          </a:xfrm>
          <a:prstGeom prst="rect">
            <a:avLst/>
          </a:prstGeom>
          <a:noFill/>
        </p:spPr>
        <p:txBody>
          <a:bodyPr wrap="square" rtlCol="0">
            <a:spAutoFit/>
          </a:bodyPr>
          <a:lstStyle/>
          <a:p>
            <a:pPr algn="ctr"/>
            <a:r>
              <a:rPr lang="en-US" sz="1100" dirty="0" smtClean="0"/>
              <a:t>zoning</a:t>
            </a:r>
            <a:endParaRPr lang="en-US" sz="1100" dirty="0"/>
          </a:p>
        </p:txBody>
      </p:sp>
      <p:sp>
        <p:nvSpPr>
          <p:cNvPr id="7" name="TextBox 6"/>
          <p:cNvSpPr txBox="1"/>
          <p:nvPr/>
        </p:nvSpPr>
        <p:spPr>
          <a:xfrm>
            <a:off x="5013960" y="2582090"/>
            <a:ext cx="1089660" cy="261610"/>
          </a:xfrm>
          <a:prstGeom prst="rect">
            <a:avLst/>
          </a:prstGeom>
          <a:noFill/>
        </p:spPr>
        <p:txBody>
          <a:bodyPr wrap="square" rtlCol="0">
            <a:spAutoFit/>
          </a:bodyPr>
          <a:lstStyle/>
          <a:p>
            <a:pPr algn="ctr"/>
            <a:r>
              <a:rPr lang="en-US" sz="1100" dirty="0" smtClean="0"/>
              <a:t>construction</a:t>
            </a:r>
            <a:endParaRPr lang="en-US" sz="1100" dirty="0"/>
          </a:p>
        </p:txBody>
      </p:sp>
      <p:sp>
        <p:nvSpPr>
          <p:cNvPr id="8" name="TextBox 7"/>
          <p:cNvSpPr txBox="1"/>
          <p:nvPr/>
        </p:nvSpPr>
        <p:spPr>
          <a:xfrm>
            <a:off x="5871210" y="2293661"/>
            <a:ext cx="1089660" cy="261610"/>
          </a:xfrm>
          <a:prstGeom prst="rect">
            <a:avLst/>
          </a:prstGeom>
          <a:noFill/>
        </p:spPr>
        <p:txBody>
          <a:bodyPr wrap="square" rtlCol="0">
            <a:spAutoFit/>
          </a:bodyPr>
          <a:lstStyle/>
          <a:p>
            <a:pPr algn="ctr"/>
            <a:r>
              <a:rPr lang="en-US" sz="1100" dirty="0" smtClean="0"/>
              <a:t>transit</a:t>
            </a:r>
            <a:endParaRPr lang="en-US" sz="1100" dirty="0"/>
          </a:p>
        </p:txBody>
      </p:sp>
      <p:sp>
        <p:nvSpPr>
          <p:cNvPr id="9" name="TextBox 8"/>
          <p:cNvSpPr txBox="1"/>
          <p:nvPr/>
        </p:nvSpPr>
        <p:spPr>
          <a:xfrm>
            <a:off x="6682740" y="1974934"/>
            <a:ext cx="1089660" cy="261610"/>
          </a:xfrm>
          <a:prstGeom prst="rect">
            <a:avLst/>
          </a:prstGeom>
          <a:noFill/>
        </p:spPr>
        <p:txBody>
          <a:bodyPr wrap="square" rtlCol="0">
            <a:spAutoFit/>
          </a:bodyPr>
          <a:lstStyle/>
          <a:p>
            <a:pPr algn="ctr"/>
            <a:r>
              <a:rPr lang="en-US" sz="1100" dirty="0" smtClean="0"/>
              <a:t>engineering</a:t>
            </a:r>
            <a:endParaRPr lang="en-US" sz="1100" dirty="0"/>
          </a:p>
        </p:txBody>
      </p:sp>
      <p:sp>
        <p:nvSpPr>
          <p:cNvPr id="10" name="TextBox 9"/>
          <p:cNvSpPr txBox="1"/>
          <p:nvPr/>
        </p:nvSpPr>
        <p:spPr>
          <a:xfrm>
            <a:off x="3404234" y="3044012"/>
            <a:ext cx="1156335" cy="261610"/>
          </a:xfrm>
          <a:prstGeom prst="rect">
            <a:avLst/>
          </a:prstGeom>
          <a:noFill/>
        </p:spPr>
        <p:txBody>
          <a:bodyPr wrap="square" rtlCol="0">
            <a:spAutoFit/>
          </a:bodyPr>
          <a:lstStyle/>
          <a:p>
            <a:pPr algn="ctr"/>
            <a:r>
              <a:rPr lang="en-US" sz="1100" dirty="0" smtClean="0"/>
              <a:t>transportation</a:t>
            </a:r>
            <a:endParaRPr lang="en-US" sz="1100" dirty="0"/>
          </a:p>
        </p:txBody>
      </p:sp>
      <p:sp>
        <p:nvSpPr>
          <p:cNvPr id="11" name="TextBox 10"/>
          <p:cNvSpPr txBox="1"/>
          <p:nvPr/>
        </p:nvSpPr>
        <p:spPr>
          <a:xfrm>
            <a:off x="4151947" y="2775078"/>
            <a:ext cx="1156335" cy="261610"/>
          </a:xfrm>
          <a:prstGeom prst="rect">
            <a:avLst/>
          </a:prstGeom>
          <a:noFill/>
        </p:spPr>
        <p:txBody>
          <a:bodyPr wrap="square" rtlCol="0">
            <a:spAutoFit/>
          </a:bodyPr>
          <a:lstStyle/>
          <a:p>
            <a:pPr algn="ctr"/>
            <a:r>
              <a:rPr lang="en-US" sz="1100" dirty="0" smtClean="0"/>
              <a:t>marketing</a:t>
            </a:r>
            <a:endParaRPr lang="en-US" sz="1100" dirty="0"/>
          </a:p>
        </p:txBody>
      </p:sp>
      <p:sp>
        <p:nvSpPr>
          <p:cNvPr id="12" name="TextBox 11"/>
          <p:cNvSpPr txBox="1"/>
          <p:nvPr/>
        </p:nvSpPr>
        <p:spPr>
          <a:xfrm>
            <a:off x="5013482" y="3055441"/>
            <a:ext cx="1156335" cy="261610"/>
          </a:xfrm>
          <a:prstGeom prst="rect">
            <a:avLst/>
          </a:prstGeom>
          <a:noFill/>
        </p:spPr>
        <p:txBody>
          <a:bodyPr wrap="square" rtlCol="0">
            <a:spAutoFit/>
          </a:bodyPr>
          <a:lstStyle/>
          <a:p>
            <a:pPr algn="ctr"/>
            <a:r>
              <a:rPr lang="en-US" sz="1100" dirty="0" smtClean="0"/>
              <a:t>environmental</a:t>
            </a:r>
            <a:endParaRPr lang="en-US" sz="1100" dirty="0"/>
          </a:p>
        </p:txBody>
      </p:sp>
      <p:sp>
        <p:nvSpPr>
          <p:cNvPr id="13" name="TextBox 12"/>
          <p:cNvSpPr txBox="1"/>
          <p:nvPr/>
        </p:nvSpPr>
        <p:spPr>
          <a:xfrm>
            <a:off x="5818345" y="2818543"/>
            <a:ext cx="1156335" cy="261610"/>
          </a:xfrm>
          <a:prstGeom prst="rect">
            <a:avLst/>
          </a:prstGeom>
          <a:noFill/>
        </p:spPr>
        <p:txBody>
          <a:bodyPr wrap="square" rtlCol="0">
            <a:spAutoFit/>
          </a:bodyPr>
          <a:lstStyle/>
          <a:p>
            <a:pPr algn="ctr"/>
            <a:r>
              <a:rPr lang="en-US" sz="1100" dirty="0" smtClean="0"/>
              <a:t>open space</a:t>
            </a:r>
            <a:endParaRPr lang="en-US" sz="1100" dirty="0"/>
          </a:p>
        </p:txBody>
      </p:sp>
      <p:sp>
        <p:nvSpPr>
          <p:cNvPr id="14" name="TextBox 13"/>
          <p:cNvSpPr txBox="1"/>
          <p:nvPr/>
        </p:nvSpPr>
        <p:spPr>
          <a:xfrm>
            <a:off x="6481286" y="3055441"/>
            <a:ext cx="1089660" cy="261610"/>
          </a:xfrm>
          <a:prstGeom prst="rect">
            <a:avLst/>
          </a:prstGeom>
          <a:noFill/>
        </p:spPr>
        <p:txBody>
          <a:bodyPr wrap="square" rtlCol="0">
            <a:spAutoFit/>
          </a:bodyPr>
          <a:lstStyle/>
          <a:p>
            <a:pPr algn="ctr"/>
            <a:r>
              <a:rPr lang="en-US" sz="1100" dirty="0" smtClean="0"/>
              <a:t>utilities</a:t>
            </a:r>
            <a:endParaRPr lang="en-US" sz="1100" dirty="0"/>
          </a:p>
        </p:txBody>
      </p:sp>
      <p:sp>
        <p:nvSpPr>
          <p:cNvPr id="15" name="TextBox 14"/>
          <p:cNvSpPr txBox="1"/>
          <p:nvPr/>
        </p:nvSpPr>
        <p:spPr>
          <a:xfrm>
            <a:off x="3448049" y="3763774"/>
            <a:ext cx="1089660" cy="430887"/>
          </a:xfrm>
          <a:prstGeom prst="rect">
            <a:avLst/>
          </a:prstGeom>
          <a:noFill/>
        </p:spPr>
        <p:txBody>
          <a:bodyPr wrap="square" rtlCol="0">
            <a:spAutoFit/>
          </a:bodyPr>
          <a:lstStyle/>
          <a:p>
            <a:r>
              <a:rPr lang="en-US" sz="1100" dirty="0"/>
              <a:t>p</a:t>
            </a:r>
            <a:r>
              <a:rPr lang="en-US" sz="1100" dirty="0" smtClean="0"/>
              <a:t>ublic involvement</a:t>
            </a:r>
            <a:endParaRPr lang="en-US" sz="1100" dirty="0"/>
          </a:p>
        </p:txBody>
      </p:sp>
      <p:sp>
        <p:nvSpPr>
          <p:cNvPr id="16" name="TextBox 15"/>
          <p:cNvSpPr txBox="1"/>
          <p:nvPr/>
        </p:nvSpPr>
        <p:spPr>
          <a:xfrm>
            <a:off x="4150995" y="4185582"/>
            <a:ext cx="1156335" cy="261610"/>
          </a:xfrm>
          <a:prstGeom prst="rect">
            <a:avLst/>
          </a:prstGeom>
          <a:noFill/>
        </p:spPr>
        <p:txBody>
          <a:bodyPr wrap="square" rtlCol="0">
            <a:spAutoFit/>
          </a:bodyPr>
          <a:lstStyle/>
          <a:p>
            <a:pPr algn="ctr"/>
            <a:r>
              <a:rPr lang="en-US" sz="1100" dirty="0" smtClean="0"/>
              <a:t>architecture</a:t>
            </a:r>
            <a:endParaRPr lang="en-US" sz="1100" dirty="0"/>
          </a:p>
        </p:txBody>
      </p:sp>
      <p:sp>
        <p:nvSpPr>
          <p:cNvPr id="17" name="TextBox 16"/>
          <p:cNvSpPr txBox="1"/>
          <p:nvPr/>
        </p:nvSpPr>
        <p:spPr>
          <a:xfrm>
            <a:off x="4970145" y="3632969"/>
            <a:ext cx="1156335" cy="261610"/>
          </a:xfrm>
          <a:prstGeom prst="rect">
            <a:avLst/>
          </a:prstGeom>
          <a:noFill/>
        </p:spPr>
        <p:txBody>
          <a:bodyPr wrap="square" rtlCol="0">
            <a:spAutoFit/>
          </a:bodyPr>
          <a:lstStyle/>
          <a:p>
            <a:pPr algn="ctr"/>
            <a:r>
              <a:rPr lang="en-US" sz="1100" dirty="0" smtClean="0"/>
              <a:t>retail</a:t>
            </a:r>
            <a:endParaRPr lang="en-US" sz="1100" dirty="0"/>
          </a:p>
        </p:txBody>
      </p:sp>
      <p:sp>
        <p:nvSpPr>
          <p:cNvPr id="18" name="TextBox 17"/>
          <p:cNvSpPr txBox="1"/>
          <p:nvPr/>
        </p:nvSpPr>
        <p:spPr>
          <a:xfrm>
            <a:off x="5837872" y="3848412"/>
            <a:ext cx="1156335" cy="261610"/>
          </a:xfrm>
          <a:prstGeom prst="rect">
            <a:avLst/>
          </a:prstGeom>
          <a:noFill/>
        </p:spPr>
        <p:txBody>
          <a:bodyPr wrap="square" rtlCol="0">
            <a:spAutoFit/>
          </a:bodyPr>
          <a:lstStyle/>
          <a:p>
            <a:pPr algn="ctr"/>
            <a:r>
              <a:rPr lang="en-US" sz="1100" dirty="0" smtClean="0"/>
              <a:t>politics</a:t>
            </a:r>
            <a:endParaRPr lang="en-US" sz="1100" dirty="0"/>
          </a:p>
        </p:txBody>
      </p:sp>
      <p:sp>
        <p:nvSpPr>
          <p:cNvPr id="19" name="TextBox 18"/>
          <p:cNvSpPr txBox="1"/>
          <p:nvPr/>
        </p:nvSpPr>
        <p:spPr>
          <a:xfrm rot="1333316">
            <a:off x="7171372" y="3916991"/>
            <a:ext cx="1156335" cy="261610"/>
          </a:xfrm>
          <a:prstGeom prst="rect">
            <a:avLst/>
          </a:prstGeom>
          <a:noFill/>
        </p:spPr>
        <p:txBody>
          <a:bodyPr wrap="square" rtlCol="0">
            <a:spAutoFit/>
          </a:bodyPr>
          <a:lstStyle/>
          <a:p>
            <a:pPr algn="ctr"/>
            <a:r>
              <a:rPr lang="en-US" sz="1100" dirty="0" smtClean="0"/>
              <a:t>public space</a:t>
            </a:r>
            <a:endParaRPr lang="en-US" sz="1100" dirty="0"/>
          </a:p>
        </p:txBody>
      </p:sp>
      <p:sp>
        <p:nvSpPr>
          <p:cNvPr id="21" name="TextBox 20"/>
          <p:cNvSpPr txBox="1"/>
          <p:nvPr/>
        </p:nvSpPr>
        <p:spPr>
          <a:xfrm>
            <a:off x="3313747" y="4501647"/>
            <a:ext cx="1156335" cy="261610"/>
          </a:xfrm>
          <a:prstGeom prst="rect">
            <a:avLst/>
          </a:prstGeom>
          <a:noFill/>
        </p:spPr>
        <p:txBody>
          <a:bodyPr wrap="square" rtlCol="0">
            <a:spAutoFit/>
          </a:bodyPr>
          <a:lstStyle/>
          <a:p>
            <a:pPr algn="ctr"/>
            <a:r>
              <a:rPr lang="en-US" sz="1100" dirty="0" smtClean="0"/>
              <a:t>affordability</a:t>
            </a:r>
            <a:endParaRPr lang="en-US" sz="1100" dirty="0"/>
          </a:p>
        </p:txBody>
      </p:sp>
      <p:sp>
        <p:nvSpPr>
          <p:cNvPr id="22" name="TextBox 21"/>
          <p:cNvSpPr txBox="1"/>
          <p:nvPr/>
        </p:nvSpPr>
        <p:spPr>
          <a:xfrm rot="20515484">
            <a:off x="6055372" y="5264820"/>
            <a:ext cx="1156335" cy="261610"/>
          </a:xfrm>
          <a:prstGeom prst="rect">
            <a:avLst/>
          </a:prstGeom>
          <a:noFill/>
        </p:spPr>
        <p:txBody>
          <a:bodyPr wrap="square" rtlCol="0">
            <a:spAutoFit/>
          </a:bodyPr>
          <a:lstStyle/>
          <a:p>
            <a:pPr algn="ctr"/>
            <a:r>
              <a:rPr lang="en-US" sz="1100" dirty="0" smtClean="0"/>
              <a:t>financing</a:t>
            </a:r>
            <a:endParaRPr lang="en-US" sz="1100" dirty="0"/>
          </a:p>
        </p:txBody>
      </p:sp>
      <p:sp>
        <p:nvSpPr>
          <p:cNvPr id="23" name="TextBox 22"/>
          <p:cNvSpPr txBox="1"/>
          <p:nvPr/>
        </p:nvSpPr>
        <p:spPr>
          <a:xfrm>
            <a:off x="4150995" y="4790534"/>
            <a:ext cx="1156335" cy="261610"/>
          </a:xfrm>
          <a:prstGeom prst="rect">
            <a:avLst/>
          </a:prstGeom>
          <a:noFill/>
        </p:spPr>
        <p:txBody>
          <a:bodyPr wrap="square" rtlCol="0">
            <a:spAutoFit/>
          </a:bodyPr>
          <a:lstStyle/>
          <a:p>
            <a:pPr algn="ctr"/>
            <a:r>
              <a:rPr lang="en-US" sz="1100" dirty="0" smtClean="0"/>
              <a:t>density</a:t>
            </a:r>
            <a:endParaRPr lang="en-US" sz="1100" dirty="0"/>
          </a:p>
        </p:txBody>
      </p:sp>
      <p:sp>
        <p:nvSpPr>
          <p:cNvPr id="24" name="TextBox 23"/>
          <p:cNvSpPr txBox="1"/>
          <p:nvPr/>
        </p:nvSpPr>
        <p:spPr>
          <a:xfrm>
            <a:off x="5013482" y="5033052"/>
            <a:ext cx="1156335" cy="261610"/>
          </a:xfrm>
          <a:prstGeom prst="rect">
            <a:avLst/>
          </a:prstGeom>
          <a:noFill/>
        </p:spPr>
        <p:txBody>
          <a:bodyPr wrap="square" rtlCol="0">
            <a:spAutoFit/>
          </a:bodyPr>
          <a:lstStyle/>
          <a:p>
            <a:pPr algn="ctr"/>
            <a:r>
              <a:rPr lang="en-US" sz="1100" dirty="0" smtClean="0"/>
              <a:t>sales</a:t>
            </a:r>
            <a:endParaRPr lang="en-US" sz="1100" dirty="0"/>
          </a:p>
        </p:txBody>
      </p:sp>
      <p:sp>
        <p:nvSpPr>
          <p:cNvPr id="25" name="TextBox 24"/>
          <p:cNvSpPr txBox="1"/>
          <p:nvPr/>
        </p:nvSpPr>
        <p:spPr>
          <a:xfrm rot="1025168">
            <a:off x="7385155" y="5255987"/>
            <a:ext cx="1156335" cy="261610"/>
          </a:xfrm>
          <a:prstGeom prst="rect">
            <a:avLst/>
          </a:prstGeom>
          <a:noFill/>
        </p:spPr>
        <p:txBody>
          <a:bodyPr wrap="square" rtlCol="0">
            <a:spAutoFit/>
          </a:bodyPr>
          <a:lstStyle/>
          <a:p>
            <a:pPr algn="ctr"/>
            <a:r>
              <a:rPr lang="en-US" sz="1100" dirty="0" smtClean="0"/>
              <a:t>parking</a:t>
            </a:r>
            <a:endParaRPr lang="en-US" sz="1100" dirty="0"/>
          </a:p>
        </p:txBody>
      </p:sp>
    </p:spTree>
    <p:extLst>
      <p:ext uri="{BB962C8B-B14F-4D97-AF65-F5344CB8AC3E}">
        <p14:creationId xmlns:p14="http://schemas.microsoft.com/office/powerpoint/2010/main" val="164071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453B"/>
        </a:solidFill>
        <a:effectLst/>
      </p:bgPr>
    </p:bg>
    <p:spTree>
      <p:nvGrpSpPr>
        <p:cNvPr id="1" name=""/>
        <p:cNvGrpSpPr/>
        <p:nvPr/>
      </p:nvGrpSpPr>
      <p:grpSpPr>
        <a:xfrm>
          <a:off x="0" y="0"/>
          <a:ext cx="0" cy="0"/>
          <a:chOff x="0" y="0"/>
          <a:chExt cx="0" cy="0"/>
        </a:xfrm>
      </p:grpSpPr>
      <p:pic>
        <p:nvPicPr>
          <p:cNvPr id="26" name="Picture 25" descr="The-End-of-Silod-Monitoring-Silo-Collap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308" y="441327"/>
            <a:ext cx="8028758" cy="6004149"/>
          </a:xfrm>
          <a:prstGeom prst="rect">
            <a:avLst/>
          </a:prstGeom>
        </p:spPr>
      </p:pic>
    </p:spTree>
    <p:extLst>
      <p:ext uri="{BB962C8B-B14F-4D97-AF65-F5344CB8AC3E}">
        <p14:creationId xmlns:p14="http://schemas.microsoft.com/office/powerpoint/2010/main" val="3622166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NCI Charrette System Saves Time/Money </a:t>
            </a:r>
            <a:endParaRPr lang="en-US" dirty="0"/>
          </a:p>
        </p:txBody>
      </p:sp>
      <p:sp>
        <p:nvSpPr>
          <p:cNvPr id="5" name="TextBox 4"/>
          <p:cNvSpPr txBox="1"/>
          <p:nvPr/>
        </p:nvSpPr>
        <p:spPr>
          <a:xfrm>
            <a:off x="838200" y="1840230"/>
            <a:ext cx="3128010" cy="430887"/>
          </a:xfrm>
          <a:prstGeom prst="rect">
            <a:avLst/>
          </a:prstGeom>
          <a:noFill/>
        </p:spPr>
        <p:txBody>
          <a:bodyPr wrap="square" rtlCol="0">
            <a:spAutoFit/>
          </a:bodyPr>
          <a:lstStyle/>
          <a:p>
            <a:r>
              <a:rPr lang="en-US" sz="2200" dirty="0" smtClean="0">
                <a:solidFill>
                  <a:schemeClr val="tx2"/>
                </a:solidFill>
              </a:rPr>
              <a:t>NCI Charrette System </a:t>
            </a:r>
            <a:endParaRPr lang="en-US" sz="2200" dirty="0">
              <a:solidFill>
                <a:schemeClr val="tx2"/>
              </a:solidFill>
            </a:endParaRPr>
          </a:p>
        </p:txBody>
      </p:sp>
      <p:sp>
        <p:nvSpPr>
          <p:cNvPr id="6" name="TextBox 5"/>
          <p:cNvSpPr txBox="1"/>
          <p:nvPr/>
        </p:nvSpPr>
        <p:spPr>
          <a:xfrm>
            <a:off x="838200" y="4072890"/>
            <a:ext cx="4099560" cy="430887"/>
          </a:xfrm>
          <a:prstGeom prst="rect">
            <a:avLst/>
          </a:prstGeom>
          <a:noFill/>
        </p:spPr>
        <p:txBody>
          <a:bodyPr wrap="square" rtlCol="0">
            <a:spAutoFit/>
          </a:bodyPr>
          <a:lstStyle/>
          <a:p>
            <a:r>
              <a:rPr lang="en-US" sz="2200" dirty="0" smtClean="0">
                <a:solidFill>
                  <a:schemeClr val="tx2"/>
                </a:solidFill>
              </a:rPr>
              <a:t>Conventional Planning Process </a:t>
            </a:r>
            <a:endParaRPr lang="en-US" sz="2200" dirty="0">
              <a:solidFill>
                <a:schemeClr val="tx2"/>
              </a:solidFill>
            </a:endParaRPr>
          </a:p>
        </p:txBody>
      </p:sp>
      <p:sp>
        <p:nvSpPr>
          <p:cNvPr id="8" name="Diamond 7"/>
          <p:cNvSpPr/>
          <p:nvPr/>
        </p:nvSpPr>
        <p:spPr>
          <a:xfrm>
            <a:off x="2091690" y="2663368"/>
            <a:ext cx="1177290" cy="105138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Diamond 8"/>
          <p:cNvSpPr/>
          <p:nvPr/>
        </p:nvSpPr>
        <p:spPr>
          <a:xfrm>
            <a:off x="3634740" y="2785466"/>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6" name="Group 15"/>
          <p:cNvGrpSpPr/>
          <p:nvPr/>
        </p:nvGrpSpPr>
        <p:grpSpPr>
          <a:xfrm>
            <a:off x="838200" y="2789098"/>
            <a:ext cx="887730" cy="799922"/>
            <a:chOff x="838200" y="2789098"/>
            <a:chExt cx="887730" cy="799922"/>
          </a:xfrm>
        </p:grpSpPr>
        <p:sp>
          <p:nvSpPr>
            <p:cNvPr id="7" name="Diamond 6"/>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sp>
        <p:nvSpPr>
          <p:cNvPr id="12" name="TextBox 11"/>
          <p:cNvSpPr txBox="1"/>
          <p:nvPr/>
        </p:nvSpPr>
        <p:spPr>
          <a:xfrm>
            <a:off x="2246947" y="2793442"/>
            <a:ext cx="866775" cy="646331"/>
          </a:xfrm>
          <a:prstGeom prst="rect">
            <a:avLst/>
          </a:prstGeom>
          <a:noFill/>
        </p:spPr>
        <p:txBody>
          <a:bodyPr wrap="square" rtlCol="0">
            <a:spAutoFit/>
          </a:bodyPr>
          <a:lstStyle/>
          <a:p>
            <a:pPr algn="ctr"/>
            <a:r>
              <a:rPr lang="en-US" sz="1200" dirty="0" smtClean="0">
                <a:solidFill>
                  <a:schemeClr val="bg1"/>
                </a:solidFill>
              </a:rPr>
              <a:t>4-7</a:t>
            </a:r>
          </a:p>
          <a:p>
            <a:pPr algn="ctr"/>
            <a:r>
              <a:rPr lang="en-US" sz="1200" dirty="0" smtClean="0">
                <a:solidFill>
                  <a:schemeClr val="bg1"/>
                </a:solidFill>
              </a:rPr>
              <a:t>Day</a:t>
            </a:r>
          </a:p>
          <a:p>
            <a:pPr algn="ctr"/>
            <a:r>
              <a:rPr lang="en-US" sz="1200" dirty="0">
                <a:solidFill>
                  <a:schemeClr val="bg1"/>
                </a:solidFill>
              </a:rPr>
              <a:t>C</a:t>
            </a:r>
            <a:r>
              <a:rPr lang="en-US" sz="1200" dirty="0" smtClean="0">
                <a:solidFill>
                  <a:schemeClr val="bg1"/>
                </a:solidFill>
              </a:rPr>
              <a:t>harrette</a:t>
            </a:r>
            <a:endParaRPr lang="en-US" sz="1200" dirty="0">
              <a:solidFill>
                <a:schemeClr val="bg1"/>
              </a:solidFill>
            </a:endParaRPr>
          </a:p>
        </p:txBody>
      </p:sp>
      <p:sp>
        <p:nvSpPr>
          <p:cNvPr id="14" name="TextBox 13"/>
          <p:cNvSpPr txBox="1"/>
          <p:nvPr/>
        </p:nvSpPr>
        <p:spPr>
          <a:xfrm>
            <a:off x="3737610" y="2941170"/>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nvGrpSpPr>
          <p:cNvPr id="35" name="Group 34"/>
          <p:cNvGrpSpPr/>
          <p:nvPr/>
        </p:nvGrpSpPr>
        <p:grpSpPr>
          <a:xfrm>
            <a:off x="4937760" y="3033502"/>
            <a:ext cx="1600200" cy="298743"/>
            <a:chOff x="4937760" y="3033502"/>
            <a:chExt cx="1600200" cy="298743"/>
          </a:xfrm>
        </p:grpSpPr>
        <p:sp>
          <p:nvSpPr>
            <p:cNvPr id="10" name="Pentagon 9"/>
            <p:cNvSpPr/>
            <p:nvPr/>
          </p:nvSpPr>
          <p:spPr>
            <a:xfrm>
              <a:off x="4937760" y="3038608"/>
              <a:ext cx="1600200" cy="293637"/>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p:cNvSpPr txBox="1"/>
            <p:nvPr/>
          </p:nvSpPr>
          <p:spPr>
            <a:xfrm>
              <a:off x="5046345" y="3033502"/>
              <a:ext cx="1383030" cy="276999"/>
            </a:xfrm>
            <a:prstGeom prst="rect">
              <a:avLst/>
            </a:prstGeom>
            <a:noFill/>
          </p:spPr>
          <p:txBody>
            <a:bodyPr wrap="square" rtlCol="0">
              <a:spAutoFit/>
            </a:bodyPr>
            <a:lstStyle/>
            <a:p>
              <a:r>
                <a:rPr lang="en-US" sz="1200" dirty="0" smtClean="0">
                  <a:solidFill>
                    <a:schemeClr val="bg1"/>
                  </a:solidFill>
                </a:rPr>
                <a:t>Approval</a:t>
              </a:r>
              <a:r>
                <a:rPr lang="en-US" sz="1200" dirty="0" smtClean="0"/>
                <a:t> </a:t>
              </a:r>
              <a:endParaRPr lang="en-US" sz="1200" dirty="0"/>
            </a:p>
          </p:txBody>
        </p:sp>
      </p:grpSp>
      <p:grpSp>
        <p:nvGrpSpPr>
          <p:cNvPr id="17" name="Group 16"/>
          <p:cNvGrpSpPr/>
          <p:nvPr/>
        </p:nvGrpSpPr>
        <p:grpSpPr>
          <a:xfrm>
            <a:off x="838200" y="4987647"/>
            <a:ext cx="887730" cy="799922"/>
            <a:chOff x="838200" y="2789098"/>
            <a:chExt cx="887730" cy="799922"/>
          </a:xfrm>
        </p:grpSpPr>
        <p:sp>
          <p:nvSpPr>
            <p:cNvPr id="18" name="Diamond 17"/>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grpSp>
        <p:nvGrpSpPr>
          <p:cNvPr id="20" name="Group 19"/>
          <p:cNvGrpSpPr/>
          <p:nvPr/>
        </p:nvGrpSpPr>
        <p:grpSpPr>
          <a:xfrm>
            <a:off x="2236469" y="4987647"/>
            <a:ext cx="887730" cy="799922"/>
            <a:chOff x="838200" y="2789098"/>
            <a:chExt cx="887730" cy="799922"/>
          </a:xfrm>
        </p:grpSpPr>
        <p:sp>
          <p:nvSpPr>
            <p:cNvPr id="21" name="Diamond 20"/>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22" name="TextBox 21"/>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grpSp>
        <p:nvGrpSpPr>
          <p:cNvPr id="23" name="Group 22"/>
          <p:cNvGrpSpPr/>
          <p:nvPr/>
        </p:nvGrpSpPr>
        <p:grpSpPr>
          <a:xfrm>
            <a:off x="3634738" y="4987647"/>
            <a:ext cx="887730" cy="799922"/>
            <a:chOff x="838200" y="2789098"/>
            <a:chExt cx="887730" cy="799922"/>
          </a:xfrm>
        </p:grpSpPr>
        <p:sp>
          <p:nvSpPr>
            <p:cNvPr id="24" name="Diamond 23"/>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grpSp>
        <p:nvGrpSpPr>
          <p:cNvPr id="26" name="Group 25"/>
          <p:cNvGrpSpPr/>
          <p:nvPr/>
        </p:nvGrpSpPr>
        <p:grpSpPr>
          <a:xfrm>
            <a:off x="5033007" y="4987647"/>
            <a:ext cx="887730" cy="799922"/>
            <a:chOff x="838200" y="2789098"/>
            <a:chExt cx="887730" cy="799922"/>
          </a:xfrm>
        </p:grpSpPr>
        <p:sp>
          <p:nvSpPr>
            <p:cNvPr id="27" name="Diamond 26"/>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grpSp>
        <p:nvGrpSpPr>
          <p:cNvPr id="29" name="Group 28"/>
          <p:cNvGrpSpPr/>
          <p:nvPr/>
        </p:nvGrpSpPr>
        <p:grpSpPr>
          <a:xfrm>
            <a:off x="6429375" y="4987647"/>
            <a:ext cx="887730" cy="799922"/>
            <a:chOff x="838200" y="2789098"/>
            <a:chExt cx="887730" cy="799922"/>
          </a:xfrm>
        </p:grpSpPr>
        <p:sp>
          <p:nvSpPr>
            <p:cNvPr id="30" name="Diamond 29"/>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grpSp>
        <p:nvGrpSpPr>
          <p:cNvPr id="32" name="Group 31"/>
          <p:cNvGrpSpPr/>
          <p:nvPr/>
        </p:nvGrpSpPr>
        <p:grpSpPr>
          <a:xfrm>
            <a:off x="7825743" y="4987647"/>
            <a:ext cx="887730" cy="799922"/>
            <a:chOff x="838200" y="2789098"/>
            <a:chExt cx="887730" cy="799922"/>
          </a:xfrm>
        </p:grpSpPr>
        <p:sp>
          <p:nvSpPr>
            <p:cNvPr id="33" name="Diamond 32"/>
            <p:cNvSpPr/>
            <p:nvPr/>
          </p:nvSpPr>
          <p:spPr>
            <a:xfrm>
              <a:off x="838200" y="2789098"/>
              <a:ext cx="887730" cy="799922"/>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bg1"/>
                </a:solidFill>
              </a:endParaRPr>
            </a:p>
          </p:txBody>
        </p:sp>
        <p:sp>
          <p:nvSpPr>
            <p:cNvPr id="34" name="TextBox 33"/>
            <p:cNvSpPr txBox="1"/>
            <p:nvPr/>
          </p:nvSpPr>
          <p:spPr>
            <a:xfrm>
              <a:off x="941070" y="2941171"/>
              <a:ext cx="681990" cy="461665"/>
            </a:xfrm>
            <a:prstGeom prst="rect">
              <a:avLst/>
            </a:prstGeom>
            <a:noFill/>
          </p:spPr>
          <p:txBody>
            <a:bodyPr wrap="square" rtlCol="0">
              <a:spAutoFit/>
            </a:bodyPr>
            <a:lstStyle/>
            <a:p>
              <a:pPr algn="ctr"/>
              <a:r>
                <a:rPr lang="en-US" sz="1200" dirty="0" smtClean="0">
                  <a:solidFill>
                    <a:schemeClr val="bg1"/>
                  </a:solidFill>
                </a:rPr>
                <a:t>Public</a:t>
              </a:r>
            </a:p>
            <a:p>
              <a:pPr algn="ctr"/>
              <a:r>
                <a:rPr lang="en-US" sz="1200" dirty="0" smtClean="0">
                  <a:solidFill>
                    <a:schemeClr val="bg1"/>
                  </a:solidFill>
                </a:rPr>
                <a:t>Mtg. </a:t>
              </a:r>
              <a:endParaRPr lang="en-US" sz="1200" dirty="0">
                <a:solidFill>
                  <a:schemeClr val="bg1"/>
                </a:solidFill>
              </a:endParaRPr>
            </a:p>
          </p:txBody>
        </p:sp>
      </p:grpSp>
      <p:grpSp>
        <p:nvGrpSpPr>
          <p:cNvPr id="36" name="Group 35"/>
          <p:cNvGrpSpPr/>
          <p:nvPr/>
        </p:nvGrpSpPr>
        <p:grpSpPr>
          <a:xfrm>
            <a:off x="9222111" y="5221180"/>
            <a:ext cx="1600200" cy="298743"/>
            <a:chOff x="4937760" y="3033502"/>
            <a:chExt cx="1600200" cy="298743"/>
          </a:xfrm>
        </p:grpSpPr>
        <p:sp>
          <p:nvSpPr>
            <p:cNvPr id="37" name="Pentagon 36"/>
            <p:cNvSpPr/>
            <p:nvPr/>
          </p:nvSpPr>
          <p:spPr>
            <a:xfrm>
              <a:off x="4937760" y="3038608"/>
              <a:ext cx="1600200" cy="293637"/>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TextBox 37"/>
            <p:cNvSpPr txBox="1"/>
            <p:nvPr/>
          </p:nvSpPr>
          <p:spPr>
            <a:xfrm>
              <a:off x="5046345" y="3033502"/>
              <a:ext cx="1383030" cy="276999"/>
            </a:xfrm>
            <a:prstGeom prst="rect">
              <a:avLst/>
            </a:prstGeom>
            <a:noFill/>
          </p:spPr>
          <p:txBody>
            <a:bodyPr wrap="square" rtlCol="0">
              <a:spAutoFit/>
            </a:bodyPr>
            <a:lstStyle/>
            <a:p>
              <a:r>
                <a:rPr lang="en-US" sz="1200" dirty="0" smtClean="0">
                  <a:solidFill>
                    <a:schemeClr val="bg1"/>
                  </a:solidFill>
                </a:rPr>
                <a:t>Approval</a:t>
              </a:r>
              <a:r>
                <a:rPr lang="en-US" sz="1200" dirty="0" smtClean="0"/>
                <a:t> </a:t>
              </a:r>
              <a:endParaRPr lang="en-US" sz="1200" dirty="0"/>
            </a:p>
          </p:txBody>
        </p:sp>
      </p:grpSp>
      <p:cxnSp>
        <p:nvCxnSpPr>
          <p:cNvPr id="40" name="Straight Connector 39"/>
          <p:cNvCxnSpPr>
            <a:stCxn id="7" idx="3"/>
            <a:endCxn id="8" idx="1"/>
          </p:cNvCxnSpPr>
          <p:nvPr/>
        </p:nvCxnSpPr>
        <p:spPr>
          <a:xfrm>
            <a:off x="1725930" y="3189059"/>
            <a:ext cx="365760"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a:xfrm>
            <a:off x="3268978" y="3189325"/>
            <a:ext cx="365760"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p:nvCxnSpPr>
        <p:spPr>
          <a:xfrm>
            <a:off x="4522468" y="3185426"/>
            <a:ext cx="411480" cy="0"/>
          </a:xfrm>
          <a:prstGeom prst="line">
            <a:avLst/>
          </a:prstGeom>
          <a:ln w="12700">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a:xfrm>
            <a:off x="1729740" y="5380077"/>
            <a:ext cx="530352"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p:nvCxnSpPr>
        <p:spPr>
          <a:xfrm>
            <a:off x="3124199" y="5382339"/>
            <a:ext cx="530352"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5" name="Straight Connector 44"/>
          <p:cNvCxnSpPr/>
          <p:nvPr/>
        </p:nvCxnSpPr>
        <p:spPr>
          <a:xfrm>
            <a:off x="4522468" y="5382339"/>
            <a:ext cx="530352"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6" name="Straight Connector 45"/>
          <p:cNvCxnSpPr/>
          <p:nvPr/>
        </p:nvCxnSpPr>
        <p:spPr>
          <a:xfrm>
            <a:off x="5920737" y="5387608"/>
            <a:ext cx="530352"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7" name="Straight Connector 46"/>
          <p:cNvCxnSpPr/>
          <p:nvPr/>
        </p:nvCxnSpPr>
        <p:spPr>
          <a:xfrm>
            <a:off x="7317105" y="5387965"/>
            <a:ext cx="530352"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cxnSp>
        <p:nvCxnSpPr>
          <p:cNvPr id="48" name="Straight Connector 47"/>
          <p:cNvCxnSpPr/>
          <p:nvPr/>
        </p:nvCxnSpPr>
        <p:spPr>
          <a:xfrm>
            <a:off x="8713473" y="5382339"/>
            <a:ext cx="521208" cy="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sp>
        <p:nvSpPr>
          <p:cNvPr id="49" name="TextBox 48"/>
          <p:cNvSpPr txBox="1"/>
          <p:nvPr/>
        </p:nvSpPr>
        <p:spPr>
          <a:xfrm>
            <a:off x="806196" y="5939641"/>
            <a:ext cx="919734" cy="584775"/>
          </a:xfrm>
          <a:prstGeom prst="rect">
            <a:avLst/>
          </a:prstGeom>
          <a:noFill/>
        </p:spPr>
        <p:txBody>
          <a:bodyPr wrap="square" rtlCol="0">
            <a:spAutoFit/>
          </a:bodyPr>
          <a:lstStyle/>
          <a:p>
            <a:pPr algn="ctr"/>
            <a:r>
              <a:rPr lang="en-US" sz="1600" dirty="0" smtClean="0">
                <a:solidFill>
                  <a:schemeClr val="tx2"/>
                </a:solidFill>
              </a:rPr>
              <a:t>2</a:t>
            </a:r>
          </a:p>
          <a:p>
            <a:pPr algn="ctr"/>
            <a:r>
              <a:rPr lang="en-US" sz="1600" dirty="0" smtClean="0">
                <a:solidFill>
                  <a:schemeClr val="tx2"/>
                </a:solidFill>
              </a:rPr>
              <a:t>Months</a:t>
            </a:r>
            <a:endParaRPr lang="en-US" sz="1600" dirty="0">
              <a:solidFill>
                <a:schemeClr val="tx2"/>
              </a:solidFill>
            </a:endParaRPr>
          </a:p>
        </p:txBody>
      </p:sp>
      <p:sp>
        <p:nvSpPr>
          <p:cNvPr id="50" name="TextBox 49"/>
          <p:cNvSpPr txBox="1"/>
          <p:nvPr/>
        </p:nvSpPr>
        <p:spPr>
          <a:xfrm>
            <a:off x="5017005" y="5936902"/>
            <a:ext cx="919734" cy="584775"/>
          </a:xfrm>
          <a:prstGeom prst="rect">
            <a:avLst/>
          </a:prstGeom>
          <a:noFill/>
        </p:spPr>
        <p:txBody>
          <a:bodyPr wrap="square" rtlCol="0">
            <a:spAutoFit/>
          </a:bodyPr>
          <a:lstStyle/>
          <a:p>
            <a:pPr algn="ctr"/>
            <a:r>
              <a:rPr lang="en-US" sz="1600" dirty="0">
                <a:solidFill>
                  <a:schemeClr val="tx2"/>
                </a:solidFill>
              </a:rPr>
              <a:t>8</a:t>
            </a:r>
            <a:endParaRPr lang="en-US" sz="1600" dirty="0" smtClean="0">
              <a:solidFill>
                <a:schemeClr val="tx2"/>
              </a:solidFill>
            </a:endParaRPr>
          </a:p>
          <a:p>
            <a:pPr algn="ctr"/>
            <a:r>
              <a:rPr lang="en-US" sz="1600" dirty="0" smtClean="0">
                <a:solidFill>
                  <a:schemeClr val="tx2"/>
                </a:solidFill>
              </a:rPr>
              <a:t>Months</a:t>
            </a:r>
            <a:endParaRPr lang="en-US" sz="1600" dirty="0">
              <a:solidFill>
                <a:schemeClr val="tx2"/>
              </a:solidFill>
            </a:endParaRPr>
          </a:p>
        </p:txBody>
      </p:sp>
      <p:sp>
        <p:nvSpPr>
          <p:cNvPr id="51" name="TextBox 50"/>
          <p:cNvSpPr txBox="1"/>
          <p:nvPr/>
        </p:nvSpPr>
        <p:spPr>
          <a:xfrm>
            <a:off x="3618736" y="5936903"/>
            <a:ext cx="919734" cy="584775"/>
          </a:xfrm>
          <a:prstGeom prst="rect">
            <a:avLst/>
          </a:prstGeom>
          <a:noFill/>
        </p:spPr>
        <p:txBody>
          <a:bodyPr wrap="square" rtlCol="0">
            <a:spAutoFit/>
          </a:bodyPr>
          <a:lstStyle/>
          <a:p>
            <a:pPr algn="ctr"/>
            <a:r>
              <a:rPr lang="en-US" sz="1600" dirty="0">
                <a:solidFill>
                  <a:schemeClr val="tx2"/>
                </a:solidFill>
              </a:rPr>
              <a:t>6</a:t>
            </a:r>
            <a:endParaRPr lang="en-US" sz="1600" dirty="0" smtClean="0">
              <a:solidFill>
                <a:schemeClr val="tx2"/>
              </a:solidFill>
            </a:endParaRPr>
          </a:p>
          <a:p>
            <a:pPr algn="ctr"/>
            <a:r>
              <a:rPr lang="en-US" sz="1600" dirty="0" smtClean="0">
                <a:solidFill>
                  <a:schemeClr val="tx2"/>
                </a:solidFill>
              </a:rPr>
              <a:t>Months</a:t>
            </a:r>
            <a:endParaRPr lang="en-US" sz="1600" dirty="0">
              <a:solidFill>
                <a:schemeClr val="tx2"/>
              </a:solidFill>
            </a:endParaRPr>
          </a:p>
        </p:txBody>
      </p:sp>
      <p:sp>
        <p:nvSpPr>
          <p:cNvPr id="52" name="TextBox 51"/>
          <p:cNvSpPr txBox="1"/>
          <p:nvPr/>
        </p:nvSpPr>
        <p:spPr>
          <a:xfrm>
            <a:off x="2236469" y="5939642"/>
            <a:ext cx="919734" cy="584775"/>
          </a:xfrm>
          <a:prstGeom prst="rect">
            <a:avLst/>
          </a:prstGeom>
          <a:noFill/>
        </p:spPr>
        <p:txBody>
          <a:bodyPr wrap="square" rtlCol="0">
            <a:spAutoFit/>
          </a:bodyPr>
          <a:lstStyle/>
          <a:p>
            <a:pPr algn="ctr"/>
            <a:r>
              <a:rPr lang="en-US" sz="1600" dirty="0">
                <a:solidFill>
                  <a:schemeClr val="tx2"/>
                </a:solidFill>
              </a:rPr>
              <a:t>4</a:t>
            </a:r>
            <a:endParaRPr lang="en-US" sz="1600" dirty="0" smtClean="0">
              <a:solidFill>
                <a:schemeClr val="tx2"/>
              </a:solidFill>
            </a:endParaRPr>
          </a:p>
          <a:p>
            <a:pPr algn="ctr"/>
            <a:r>
              <a:rPr lang="en-US" sz="1600" dirty="0" smtClean="0">
                <a:solidFill>
                  <a:schemeClr val="tx2"/>
                </a:solidFill>
              </a:rPr>
              <a:t>Months</a:t>
            </a:r>
            <a:endParaRPr lang="en-US" sz="1600" dirty="0">
              <a:solidFill>
                <a:schemeClr val="tx2"/>
              </a:solidFill>
            </a:endParaRPr>
          </a:p>
        </p:txBody>
      </p:sp>
      <p:sp>
        <p:nvSpPr>
          <p:cNvPr id="53" name="TextBox 52"/>
          <p:cNvSpPr txBox="1"/>
          <p:nvPr/>
        </p:nvSpPr>
        <p:spPr>
          <a:xfrm>
            <a:off x="6413373" y="5936901"/>
            <a:ext cx="919734" cy="584775"/>
          </a:xfrm>
          <a:prstGeom prst="rect">
            <a:avLst/>
          </a:prstGeom>
          <a:noFill/>
        </p:spPr>
        <p:txBody>
          <a:bodyPr wrap="square" rtlCol="0">
            <a:spAutoFit/>
          </a:bodyPr>
          <a:lstStyle/>
          <a:p>
            <a:pPr algn="ctr"/>
            <a:r>
              <a:rPr lang="en-US" sz="1600" dirty="0" smtClean="0">
                <a:solidFill>
                  <a:schemeClr val="tx2"/>
                </a:solidFill>
              </a:rPr>
              <a:t>10</a:t>
            </a:r>
          </a:p>
          <a:p>
            <a:pPr algn="ctr"/>
            <a:r>
              <a:rPr lang="en-US" sz="1600" dirty="0" smtClean="0">
                <a:solidFill>
                  <a:schemeClr val="tx2"/>
                </a:solidFill>
              </a:rPr>
              <a:t>Months</a:t>
            </a:r>
            <a:endParaRPr lang="en-US" sz="1600" dirty="0">
              <a:solidFill>
                <a:schemeClr val="tx2"/>
              </a:solidFill>
            </a:endParaRPr>
          </a:p>
        </p:txBody>
      </p:sp>
      <p:sp>
        <p:nvSpPr>
          <p:cNvPr id="54" name="TextBox 53"/>
          <p:cNvSpPr txBox="1"/>
          <p:nvPr/>
        </p:nvSpPr>
        <p:spPr>
          <a:xfrm>
            <a:off x="7809741" y="5943622"/>
            <a:ext cx="919734" cy="584775"/>
          </a:xfrm>
          <a:prstGeom prst="rect">
            <a:avLst/>
          </a:prstGeom>
          <a:noFill/>
        </p:spPr>
        <p:txBody>
          <a:bodyPr wrap="square" rtlCol="0">
            <a:spAutoFit/>
          </a:bodyPr>
          <a:lstStyle/>
          <a:p>
            <a:pPr algn="ctr"/>
            <a:r>
              <a:rPr lang="en-US" sz="1600" dirty="0" smtClean="0">
                <a:solidFill>
                  <a:schemeClr val="tx2"/>
                </a:solidFill>
              </a:rPr>
              <a:t>12</a:t>
            </a:r>
          </a:p>
          <a:p>
            <a:pPr algn="ctr"/>
            <a:r>
              <a:rPr lang="en-US" sz="1600" dirty="0" smtClean="0">
                <a:solidFill>
                  <a:schemeClr val="tx2"/>
                </a:solidFill>
              </a:rPr>
              <a:t>Months</a:t>
            </a:r>
            <a:endParaRPr lang="en-US" sz="1600" dirty="0">
              <a:solidFill>
                <a:schemeClr val="tx2"/>
              </a:solidFill>
            </a:endParaRPr>
          </a:p>
        </p:txBody>
      </p:sp>
    </p:spTree>
    <p:extLst>
      <p:ext uri="{BB962C8B-B14F-4D97-AF65-F5344CB8AC3E}">
        <p14:creationId xmlns:p14="http://schemas.microsoft.com/office/powerpoint/2010/main" val="1039794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Sticky Wall Report</a:t>
            </a:r>
            <a:endParaRPr lang="en-US" dirty="0"/>
          </a:p>
        </p:txBody>
      </p:sp>
      <p:sp>
        <p:nvSpPr>
          <p:cNvPr id="3" name="Subtitle 2"/>
          <p:cNvSpPr>
            <a:spLocks noGrp="1"/>
          </p:cNvSpPr>
          <p:nvPr>
            <p:ph type="body" idx="1"/>
          </p:nvPr>
        </p:nvSpPr>
        <p:spPr/>
        <p:txBody>
          <a:bodyPr/>
          <a:lstStyle/>
          <a:p>
            <a:r>
              <a:rPr lang="en-US" dirty="0" smtClean="0"/>
              <a:t>How long have you been in your role?</a:t>
            </a:r>
          </a:p>
          <a:p>
            <a:r>
              <a:rPr lang="en-US" dirty="0" smtClean="0"/>
              <a:t>What is the biggest barrier you face in your work with communities?</a:t>
            </a:r>
            <a:endParaRPr lang="en-US" dirty="0"/>
          </a:p>
        </p:txBody>
      </p:sp>
    </p:spTree>
    <p:extLst>
      <p:ext uri="{BB962C8B-B14F-4D97-AF65-F5344CB8AC3E}">
        <p14:creationId xmlns:p14="http://schemas.microsoft.com/office/powerpoint/2010/main" val="302171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030472"/>
            <a:ext cx="10515600" cy="2852737"/>
          </a:xfrm>
        </p:spPr>
        <p:txBody>
          <a:bodyPr/>
          <a:lstStyle/>
          <a:p>
            <a:pPr algn="ctr"/>
            <a:r>
              <a:rPr lang="en-US" dirty="0"/>
              <a:t>The NCI Charrette System™</a:t>
            </a:r>
          </a:p>
        </p:txBody>
      </p:sp>
      <p:sp>
        <p:nvSpPr>
          <p:cNvPr id="3" name="Content Placeholder 2"/>
          <p:cNvSpPr>
            <a:spLocks noGrp="1"/>
          </p:cNvSpPr>
          <p:nvPr>
            <p:ph type="body" idx="1"/>
          </p:nvPr>
        </p:nvSpPr>
        <p:spPr>
          <a:xfrm>
            <a:off x="831850" y="4066943"/>
            <a:ext cx="10515600" cy="1500187"/>
          </a:xfrm>
        </p:spPr>
        <p:txBody>
          <a:bodyPr>
            <a:noAutofit/>
          </a:bodyPr>
          <a:lstStyle/>
          <a:p>
            <a:pPr algn="ctr"/>
            <a:endParaRPr lang="en-US" dirty="0"/>
          </a:p>
        </p:txBody>
      </p:sp>
    </p:spTree>
    <p:extLst>
      <p:ext uri="{BB962C8B-B14F-4D97-AF65-F5344CB8AC3E}">
        <p14:creationId xmlns:p14="http://schemas.microsoft.com/office/powerpoint/2010/main" val="353633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457200"/>
            <a:ext cx="4894806" cy="1384663"/>
          </a:xfrm>
        </p:spPr>
        <p:txBody>
          <a:bodyPr/>
          <a:lstStyle/>
          <a:p>
            <a:r>
              <a:rPr lang="en-US" dirty="0"/>
              <a:t>What is a </a:t>
            </a:r>
            <a:r>
              <a:rPr lang="en-US" dirty="0" smtClean="0"/>
              <a:t>NCI Charrette</a:t>
            </a:r>
            <a:r>
              <a:rPr lang="en-US" dirty="0"/>
              <a:t>?</a:t>
            </a:r>
          </a:p>
        </p:txBody>
      </p:sp>
      <p:sp>
        <p:nvSpPr>
          <p:cNvPr id="7" name="Text Placeholder 6"/>
          <p:cNvSpPr>
            <a:spLocks noGrp="1"/>
          </p:cNvSpPr>
          <p:nvPr>
            <p:ph type="body" sz="half" idx="2"/>
          </p:nvPr>
        </p:nvSpPr>
        <p:spPr/>
        <p:txBody>
          <a:bodyPr>
            <a:normAutofit lnSpcReduction="10000"/>
          </a:bodyPr>
          <a:lstStyle/>
          <a:p>
            <a:r>
              <a:rPr lang="en-US" dirty="0">
                <a:solidFill>
                  <a:schemeClr val="accent1"/>
                </a:solidFill>
              </a:rPr>
              <a:t>An NCI Charrette is NOT:</a:t>
            </a:r>
          </a:p>
          <a:p>
            <a:pPr marL="285750" indent="-285750">
              <a:buFont typeface="Arial" panose="020B0604020202020204" pitchFamily="34" charset="0"/>
              <a:buChar char="•"/>
            </a:pPr>
            <a:r>
              <a:rPr lang="en-US" dirty="0"/>
              <a:t>A one-day </a:t>
            </a:r>
            <a:r>
              <a:rPr lang="en-US" dirty="0" smtClean="0"/>
              <a:t>workshop</a:t>
            </a:r>
          </a:p>
          <a:p>
            <a:pPr marL="285750" indent="-285750">
              <a:buFont typeface="Arial" panose="020B0604020202020204" pitchFamily="34" charset="0"/>
              <a:buChar char="•"/>
            </a:pPr>
            <a:r>
              <a:rPr lang="en-US" dirty="0" smtClean="0"/>
              <a:t>A </a:t>
            </a:r>
            <a:r>
              <a:rPr lang="en-US" dirty="0"/>
              <a:t>marathon involving everyone all the </a:t>
            </a:r>
            <a:r>
              <a:rPr lang="en-US" dirty="0" smtClean="0"/>
              <a:t>time</a:t>
            </a:r>
          </a:p>
          <a:p>
            <a:r>
              <a:rPr lang="en-US" dirty="0" smtClean="0">
                <a:solidFill>
                  <a:schemeClr val="accent1"/>
                </a:solidFill>
              </a:rPr>
              <a:t>NCI </a:t>
            </a:r>
            <a:r>
              <a:rPr lang="en-US" dirty="0">
                <a:solidFill>
                  <a:schemeClr val="accent1"/>
                </a:solidFill>
              </a:rPr>
              <a:t>Charrette IS:</a:t>
            </a:r>
          </a:p>
          <a:p>
            <a:pPr marL="285750" indent="-285750">
              <a:buFont typeface="Arial" panose="020B0604020202020204" pitchFamily="34" charset="0"/>
              <a:buChar char="•"/>
            </a:pPr>
            <a:r>
              <a:rPr lang="en-US" dirty="0"/>
              <a:t>Co-design</a:t>
            </a:r>
          </a:p>
          <a:p>
            <a:pPr marL="285750" indent="-285750">
              <a:buFont typeface="Arial" panose="020B0604020202020204" pitchFamily="34" charset="0"/>
              <a:buChar char="•"/>
            </a:pPr>
            <a:r>
              <a:rPr lang="en-US" dirty="0"/>
              <a:t>3 feedback loops</a:t>
            </a:r>
          </a:p>
          <a:p>
            <a:pPr marL="285750" indent="-285750">
              <a:buFont typeface="Arial" panose="020B0604020202020204" pitchFamily="34" charset="0"/>
              <a:buChar char="•"/>
            </a:pPr>
            <a:r>
              <a:rPr lang="en-US" dirty="0"/>
              <a:t>Collaborative, multi-disciplinary</a:t>
            </a:r>
          </a:p>
          <a:p>
            <a:pPr marL="285750" indent="-285750">
              <a:buFont typeface="Arial" panose="020B0604020202020204" pitchFamily="34" charset="0"/>
              <a:buChar char="•"/>
            </a:pPr>
            <a:r>
              <a:rPr lang="en-US" dirty="0"/>
              <a:t>Results in a detailed feasible </a:t>
            </a:r>
            <a:r>
              <a:rPr lang="en-US" dirty="0" smtClean="0"/>
              <a:t>plan</a:t>
            </a:r>
          </a:p>
          <a:p>
            <a:pPr marL="285750" indent="-285750">
              <a:buFont typeface="Arial" panose="020B0604020202020204" pitchFamily="34" charset="0"/>
              <a:buChar char="•"/>
            </a:pPr>
            <a:endParaRPr lang="en-US" dirty="0"/>
          </a:p>
          <a:p>
            <a:r>
              <a:rPr lang="en-US" sz="1200" dirty="0"/>
              <a:t>Drawn for The Washington Post, 1988, by Roger K. Lewis, FAIA, Professor, U. Maryland School of </a:t>
            </a:r>
            <a:r>
              <a:rPr lang="en-US" sz="1200" dirty="0" smtClean="0"/>
              <a:t>Architecture</a:t>
            </a:r>
            <a:endParaRPr lang="en-US" sz="1200" dirty="0"/>
          </a:p>
        </p:txBody>
      </p:sp>
      <p:pic>
        <p:nvPicPr>
          <p:cNvPr id="8" name="Picture 2"/>
          <p:cNvPicPr>
            <a:picLocks noChangeAspect="1" noChangeArrowheads="1"/>
          </p:cNvPicPr>
          <p:nvPr/>
        </p:nvPicPr>
        <p:blipFill>
          <a:blip r:embed="rId3"/>
          <a:srcRect/>
          <a:stretch>
            <a:fillRect/>
          </a:stretch>
        </p:blipFill>
        <p:spPr bwMode="auto">
          <a:xfrm>
            <a:off x="6098183" y="987425"/>
            <a:ext cx="4342210" cy="4593593"/>
          </a:xfrm>
          <a:prstGeom prst="rect">
            <a:avLst/>
          </a:prstGeom>
          <a:noFill/>
          <a:ln w="3175">
            <a:solidFill>
              <a:srgbClr val="000000"/>
            </a:solidFill>
            <a:miter lim="800000"/>
            <a:headEnd/>
            <a:tailEnd/>
          </a:ln>
        </p:spPr>
      </p:pic>
    </p:spTree>
    <p:extLst>
      <p:ext uri="{BB962C8B-B14F-4D97-AF65-F5344CB8AC3E}">
        <p14:creationId xmlns:p14="http://schemas.microsoft.com/office/powerpoint/2010/main" val="1258914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57010" cy="1325563"/>
          </a:xfrm>
        </p:spPr>
        <p:txBody>
          <a:bodyPr/>
          <a:lstStyle/>
          <a:p>
            <a:r>
              <a:rPr lang="en-US" dirty="0" smtClean="0"/>
              <a:t>The NCI Charrette System </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4276" t="3411" r="14275" b="11280"/>
          <a:stretch/>
        </p:blipFill>
        <p:spPr>
          <a:xfrm>
            <a:off x="838200" y="1690688"/>
            <a:ext cx="6557010" cy="4572000"/>
          </a:xfrm>
          <a:prstGeom prst="rect">
            <a:avLst/>
          </a:prstGeom>
        </p:spPr>
      </p:pic>
    </p:spTree>
    <p:extLst>
      <p:ext uri="{BB962C8B-B14F-4D97-AF65-F5344CB8AC3E}">
        <p14:creationId xmlns:p14="http://schemas.microsoft.com/office/powerpoint/2010/main" val="3070275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e 5"/>
          <p:cNvSpPr>
            <a:spLocks noChangeShapeType="1"/>
          </p:cNvSpPr>
          <p:nvPr/>
        </p:nvSpPr>
        <p:spPr bwMode="auto">
          <a:xfrm>
            <a:off x="0" y="2635250"/>
            <a:ext cx="12192000" cy="0"/>
          </a:xfrm>
          <a:prstGeom prst="line">
            <a:avLst/>
          </a:prstGeom>
          <a:noFill/>
          <a:ln w="38100">
            <a:solidFill>
              <a:schemeClr val="tx2"/>
            </a:solidFill>
            <a:round/>
            <a:headEnd/>
            <a:tailEnd/>
          </a:ln>
        </p:spPr>
        <p:txBody>
          <a:bodyPr wrap="none" anchor="ctr">
            <a:prstTxWarp prst="textNoShape">
              <a:avLst/>
            </a:prstTxWarp>
          </a:bodyPr>
          <a:lstStyle/>
          <a:p>
            <a:endParaRPr lang="en-US"/>
          </a:p>
        </p:txBody>
      </p:sp>
      <p:sp>
        <p:nvSpPr>
          <p:cNvPr id="2" name="Title 1"/>
          <p:cNvSpPr>
            <a:spLocks noGrp="1"/>
          </p:cNvSpPr>
          <p:nvPr>
            <p:ph type="title"/>
          </p:nvPr>
        </p:nvSpPr>
        <p:spPr>
          <a:xfrm>
            <a:off x="838200" y="365125"/>
            <a:ext cx="7197090" cy="1325563"/>
          </a:xfrm>
        </p:spPr>
        <p:txBody>
          <a:bodyPr/>
          <a:lstStyle/>
          <a:p>
            <a:r>
              <a:rPr lang="en-US" dirty="0" smtClean="0"/>
              <a:t>The Charrette System Phases </a:t>
            </a:r>
            <a:endParaRPr lang="en-US" dirty="0"/>
          </a:p>
        </p:txBody>
      </p:sp>
      <p:grpSp>
        <p:nvGrpSpPr>
          <p:cNvPr id="16" name="Group 15"/>
          <p:cNvGrpSpPr/>
          <p:nvPr/>
        </p:nvGrpSpPr>
        <p:grpSpPr>
          <a:xfrm>
            <a:off x="678718" y="1538288"/>
            <a:ext cx="11002741" cy="1452562"/>
            <a:chOff x="678719" y="1538288"/>
            <a:chExt cx="9552718" cy="1452562"/>
          </a:xfrm>
        </p:grpSpPr>
        <p:grpSp>
          <p:nvGrpSpPr>
            <p:cNvPr id="4" name="Group 3"/>
            <p:cNvGrpSpPr/>
            <p:nvPr/>
          </p:nvGrpSpPr>
          <p:grpSpPr>
            <a:xfrm>
              <a:off x="1925637" y="1690688"/>
              <a:ext cx="7543800" cy="1300162"/>
              <a:chOff x="762000" y="2052638"/>
              <a:chExt cx="7543800" cy="1300162"/>
            </a:xfrm>
          </p:grpSpPr>
          <p:sp>
            <p:nvSpPr>
              <p:cNvPr id="5" name="Text Box 3"/>
              <p:cNvSpPr txBox="1">
                <a:spLocks noChangeArrowheads="1"/>
              </p:cNvSpPr>
              <p:nvPr/>
            </p:nvSpPr>
            <p:spPr bwMode="auto">
              <a:xfrm>
                <a:off x="3581400" y="2052638"/>
                <a:ext cx="1981200" cy="396875"/>
              </a:xfrm>
              <a:prstGeom prst="rect">
                <a:avLst/>
              </a:prstGeom>
              <a:noFill/>
              <a:ln w="9525">
                <a:noFill/>
                <a:miter lim="800000"/>
                <a:headEnd/>
                <a:tailEnd/>
              </a:ln>
              <a:effectLst/>
            </p:spPr>
            <p:txBody>
              <a:bodyPr vert="horz">
                <a:prstTxWarp prst="textNoShape">
                  <a:avLst/>
                </a:prstTxWarp>
                <a:spAutoFit/>
              </a:bodyPr>
              <a:lstStyle/>
              <a:p>
                <a:pPr algn="ctr" eaLnBrk="0" hangingPunct="0"/>
                <a:r>
                  <a:rPr lang="en-US" sz="2000" dirty="0">
                    <a:solidFill>
                      <a:schemeClr val="tx2"/>
                    </a:solidFill>
                    <a:cs typeface="Geneva"/>
                  </a:rPr>
                  <a:t>charrette</a:t>
                </a:r>
              </a:p>
            </p:txBody>
          </p:sp>
          <p:sp>
            <p:nvSpPr>
              <p:cNvPr id="6" name="Oval 6"/>
              <p:cNvSpPr>
                <a:spLocks noChangeArrowheads="1"/>
              </p:cNvSpPr>
              <p:nvPr/>
            </p:nvSpPr>
            <p:spPr bwMode="auto">
              <a:xfrm>
                <a:off x="762000" y="2590800"/>
                <a:ext cx="762000" cy="762000"/>
              </a:xfrm>
              <a:prstGeom prst="ellipse">
                <a:avLst/>
              </a:prstGeom>
              <a:solidFill>
                <a:srgbClr val="FFE63F"/>
              </a:solidFill>
              <a:ln w="28575">
                <a:noFill/>
                <a:round/>
                <a:headEnd/>
                <a:tailEnd/>
              </a:ln>
            </p:spPr>
            <p:txBody>
              <a:bodyPr wrap="none" anchor="ctr">
                <a:prstTxWarp prst="textNoShape">
                  <a:avLst/>
                </a:prstTxWarp>
              </a:bodyPr>
              <a:lstStyle/>
              <a:p>
                <a:pPr eaLnBrk="0" hangingPunct="0"/>
                <a:endParaRPr lang="en-US"/>
              </a:p>
            </p:txBody>
          </p:sp>
          <p:sp>
            <p:nvSpPr>
              <p:cNvPr id="7" name="Oval 7"/>
              <p:cNvSpPr>
                <a:spLocks noChangeArrowheads="1"/>
              </p:cNvSpPr>
              <p:nvPr/>
            </p:nvSpPr>
            <p:spPr bwMode="auto">
              <a:xfrm>
                <a:off x="4191000" y="2590800"/>
                <a:ext cx="762000" cy="762000"/>
              </a:xfrm>
              <a:prstGeom prst="ellipse">
                <a:avLst/>
              </a:prstGeom>
              <a:solidFill>
                <a:srgbClr val="CA2233"/>
              </a:solidFill>
              <a:ln w="28575">
                <a:noFill/>
                <a:round/>
                <a:headEnd/>
                <a:tailEnd/>
              </a:ln>
            </p:spPr>
            <p:txBody>
              <a:bodyPr wrap="none" anchor="ctr">
                <a:prstTxWarp prst="textNoShape">
                  <a:avLst/>
                </a:prstTxWarp>
              </a:bodyPr>
              <a:lstStyle/>
              <a:p>
                <a:pPr eaLnBrk="0" hangingPunct="0"/>
                <a:endParaRPr lang="en-US" dirty="0">
                  <a:solidFill>
                    <a:srgbClr val="FFFFFF"/>
                  </a:solidFill>
                </a:endParaRPr>
              </a:p>
            </p:txBody>
          </p:sp>
          <p:sp>
            <p:nvSpPr>
              <p:cNvPr id="8" name="Oval 8"/>
              <p:cNvSpPr>
                <a:spLocks noChangeArrowheads="1"/>
              </p:cNvSpPr>
              <p:nvPr/>
            </p:nvSpPr>
            <p:spPr bwMode="auto">
              <a:xfrm>
                <a:off x="7543800" y="2590800"/>
                <a:ext cx="762000" cy="762000"/>
              </a:xfrm>
              <a:prstGeom prst="ellipse">
                <a:avLst/>
              </a:prstGeom>
              <a:solidFill>
                <a:srgbClr val="243195"/>
              </a:solidFill>
              <a:ln w="28575">
                <a:noFill/>
                <a:round/>
                <a:headEnd/>
                <a:tailEnd/>
              </a:ln>
            </p:spPr>
            <p:txBody>
              <a:bodyPr wrap="none" anchor="ctr">
                <a:prstTxWarp prst="textNoShape">
                  <a:avLst/>
                </a:prstTxWarp>
              </a:bodyPr>
              <a:lstStyle/>
              <a:p>
                <a:pPr eaLnBrk="0" hangingPunct="0"/>
                <a:endParaRPr lang="en-US"/>
              </a:p>
            </p:txBody>
          </p:sp>
          <p:sp>
            <p:nvSpPr>
              <p:cNvPr id="9" name="Rectangle 13"/>
              <p:cNvSpPr>
                <a:spLocks noChangeArrowheads="1"/>
              </p:cNvSpPr>
              <p:nvPr/>
            </p:nvSpPr>
            <p:spPr bwMode="auto">
              <a:xfrm>
                <a:off x="981083" y="2687638"/>
                <a:ext cx="423989" cy="52322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eaLnBrk="0" hangingPunct="0"/>
                <a:r>
                  <a:rPr lang="en-US" sz="2800" dirty="0">
                    <a:effectLst>
                      <a:outerShdw blurRad="50800" dist="38100" dir="2700000">
                        <a:srgbClr val="000000">
                          <a:alpha val="43000"/>
                        </a:srgbClr>
                      </a:outerShdw>
                    </a:effectLst>
                    <a:latin typeface="Geneva"/>
                    <a:cs typeface="Geneva"/>
                  </a:rPr>
                  <a:t>1</a:t>
                </a:r>
              </a:p>
            </p:txBody>
          </p:sp>
          <p:sp>
            <p:nvSpPr>
              <p:cNvPr id="10" name="Rectangle 14"/>
              <p:cNvSpPr>
                <a:spLocks noChangeArrowheads="1"/>
              </p:cNvSpPr>
              <p:nvPr/>
            </p:nvSpPr>
            <p:spPr bwMode="auto">
              <a:xfrm>
                <a:off x="4330233" y="2681606"/>
                <a:ext cx="423989" cy="52322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eaLnBrk="0" hangingPunct="0"/>
                <a:r>
                  <a:rPr lang="en-US" sz="2800" dirty="0" smtClean="0">
                    <a:solidFill>
                      <a:srgbClr val="FFFFFF"/>
                    </a:solidFill>
                    <a:effectLst>
                      <a:outerShdw blurRad="50800" dist="38100" dir="2700000">
                        <a:srgbClr val="000000">
                          <a:alpha val="43000"/>
                        </a:srgbClr>
                      </a:outerShdw>
                    </a:effectLst>
                    <a:latin typeface="Geneva"/>
                    <a:cs typeface="Geneva"/>
                  </a:rPr>
                  <a:t> 2</a:t>
                </a:r>
                <a:endParaRPr lang="en-US" sz="2800" dirty="0">
                  <a:solidFill>
                    <a:srgbClr val="FFFFFF"/>
                  </a:solidFill>
                  <a:effectLst>
                    <a:outerShdw blurRad="50800" dist="38100" dir="2700000">
                      <a:srgbClr val="000000">
                        <a:alpha val="43000"/>
                      </a:srgbClr>
                    </a:outerShdw>
                  </a:effectLst>
                  <a:latin typeface="Geneva"/>
                  <a:cs typeface="Geneva"/>
                </a:endParaRPr>
              </a:p>
            </p:txBody>
          </p:sp>
          <p:sp>
            <p:nvSpPr>
              <p:cNvPr id="11" name="Rectangle 15"/>
              <p:cNvSpPr>
                <a:spLocks noChangeArrowheads="1"/>
              </p:cNvSpPr>
              <p:nvPr/>
            </p:nvSpPr>
            <p:spPr bwMode="auto">
              <a:xfrm>
                <a:off x="7778345" y="2693036"/>
                <a:ext cx="423989" cy="52322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eaLnBrk="0" hangingPunct="0"/>
                <a:r>
                  <a:rPr lang="en-US" sz="2800" dirty="0">
                    <a:solidFill>
                      <a:srgbClr val="FFFFFF"/>
                    </a:solidFill>
                    <a:effectLst>
                      <a:outerShdw blurRad="50800" dist="38100" dir="2700000">
                        <a:srgbClr val="000000">
                          <a:alpha val="43000"/>
                        </a:srgbClr>
                      </a:outerShdw>
                    </a:effectLst>
                    <a:latin typeface="Geneva"/>
                    <a:cs typeface="Geneva"/>
                  </a:rPr>
                  <a:t>3</a:t>
                </a:r>
              </a:p>
            </p:txBody>
          </p:sp>
          <p:sp>
            <p:nvSpPr>
              <p:cNvPr id="12" name="TextBox 11"/>
              <p:cNvSpPr txBox="1"/>
              <p:nvPr/>
            </p:nvSpPr>
            <p:spPr>
              <a:xfrm>
                <a:off x="2260600" y="2997200"/>
                <a:ext cx="886821" cy="292388"/>
              </a:xfrm>
              <a:prstGeom prst="rect">
                <a:avLst/>
              </a:prstGeom>
              <a:noFill/>
            </p:spPr>
            <p:txBody>
              <a:bodyPr wrap="none" rtlCol="0">
                <a:spAutoFit/>
              </a:bodyPr>
              <a:lstStyle/>
              <a:p>
                <a:r>
                  <a:rPr lang="en-US" sz="1300" dirty="0" smtClean="0">
                    <a:solidFill>
                      <a:schemeClr val="accent1"/>
                    </a:solidFill>
                    <a:latin typeface="Geneva"/>
                    <a:cs typeface="Geneva"/>
                  </a:rPr>
                  <a:t>1-9 months</a:t>
                </a:r>
                <a:endParaRPr lang="en-US" sz="1300" dirty="0">
                  <a:solidFill>
                    <a:schemeClr val="accent1"/>
                  </a:solidFill>
                  <a:latin typeface="Geneva"/>
                  <a:cs typeface="Geneva"/>
                </a:endParaRPr>
              </a:p>
            </p:txBody>
          </p:sp>
          <p:sp>
            <p:nvSpPr>
              <p:cNvPr id="13" name="TextBox 12"/>
              <p:cNvSpPr txBox="1"/>
              <p:nvPr/>
            </p:nvSpPr>
            <p:spPr>
              <a:xfrm>
                <a:off x="5791200" y="2997200"/>
                <a:ext cx="886821" cy="292388"/>
              </a:xfrm>
              <a:prstGeom prst="rect">
                <a:avLst/>
              </a:prstGeom>
              <a:noFill/>
            </p:spPr>
            <p:txBody>
              <a:bodyPr wrap="none" rtlCol="0">
                <a:spAutoFit/>
              </a:bodyPr>
              <a:lstStyle/>
              <a:p>
                <a:r>
                  <a:rPr lang="en-US" sz="1300" dirty="0" smtClean="0">
                    <a:solidFill>
                      <a:schemeClr val="accent1"/>
                    </a:solidFill>
                    <a:latin typeface="Geneva"/>
                    <a:cs typeface="Geneva"/>
                  </a:rPr>
                  <a:t>2-4 months</a:t>
                </a:r>
                <a:endParaRPr lang="en-US" sz="1300" dirty="0">
                  <a:solidFill>
                    <a:schemeClr val="accent1"/>
                  </a:solidFill>
                  <a:latin typeface="Geneva"/>
                  <a:cs typeface="Geneva"/>
                </a:endParaRPr>
              </a:p>
            </p:txBody>
          </p:sp>
        </p:grpSp>
        <p:sp>
          <p:nvSpPr>
            <p:cNvPr id="14" name="Text Box 2"/>
            <p:cNvSpPr txBox="1">
              <a:spLocks noChangeArrowheads="1"/>
            </p:cNvSpPr>
            <p:nvPr/>
          </p:nvSpPr>
          <p:spPr bwMode="auto">
            <a:xfrm>
              <a:off x="678719" y="1538288"/>
              <a:ext cx="3276600" cy="701675"/>
            </a:xfrm>
            <a:prstGeom prst="rect">
              <a:avLst/>
            </a:prstGeom>
            <a:noFill/>
            <a:ln w="9525">
              <a:noFill/>
              <a:miter lim="800000"/>
              <a:headEnd/>
              <a:tailEnd/>
            </a:ln>
            <a:effectLst/>
          </p:spPr>
          <p:txBody>
            <a:bodyPr>
              <a:prstTxWarp prst="textNoShape">
                <a:avLst/>
              </a:prstTxWarp>
              <a:spAutoFit/>
            </a:bodyPr>
            <a:lstStyle/>
            <a:p>
              <a:pPr algn="ctr" eaLnBrk="0" hangingPunct="0"/>
              <a:r>
                <a:rPr lang="en-US" sz="2000" dirty="0">
                  <a:solidFill>
                    <a:schemeClr val="tx2"/>
                  </a:solidFill>
                  <a:cs typeface="Geneva"/>
                </a:rPr>
                <a:t>research, education, charrette preparation</a:t>
              </a:r>
            </a:p>
          </p:txBody>
        </p:sp>
        <p:sp>
          <p:nvSpPr>
            <p:cNvPr id="15" name="Text Box 4"/>
            <p:cNvSpPr txBox="1">
              <a:spLocks noChangeArrowheads="1"/>
            </p:cNvSpPr>
            <p:nvPr/>
          </p:nvSpPr>
          <p:spPr bwMode="auto">
            <a:xfrm>
              <a:off x="7945437" y="1540035"/>
              <a:ext cx="2286000" cy="701675"/>
            </a:xfrm>
            <a:prstGeom prst="rect">
              <a:avLst/>
            </a:prstGeom>
            <a:noFill/>
            <a:ln w="9525">
              <a:noFill/>
              <a:miter lim="800000"/>
              <a:headEnd/>
              <a:tailEnd/>
            </a:ln>
            <a:effectLst/>
          </p:spPr>
          <p:txBody>
            <a:bodyPr>
              <a:prstTxWarp prst="textNoShape">
                <a:avLst/>
              </a:prstTxWarp>
              <a:spAutoFit/>
            </a:bodyPr>
            <a:lstStyle/>
            <a:p>
              <a:pPr algn="ctr" eaLnBrk="0" hangingPunct="0"/>
              <a:r>
                <a:rPr lang="en-US" sz="2000" dirty="0">
                  <a:solidFill>
                    <a:schemeClr val="tx2"/>
                  </a:solidFill>
                  <a:cs typeface="Geneva"/>
                </a:rPr>
                <a:t>plan</a:t>
              </a:r>
            </a:p>
            <a:p>
              <a:pPr algn="ctr" eaLnBrk="0" hangingPunct="0"/>
              <a:r>
                <a:rPr lang="en-US" sz="2000" dirty="0">
                  <a:solidFill>
                    <a:schemeClr val="tx2"/>
                  </a:solidFill>
                  <a:cs typeface="Geneva"/>
                </a:rPr>
                <a:t>implementation</a:t>
              </a:r>
            </a:p>
          </p:txBody>
        </p:sp>
      </p:grpSp>
      <p:sp>
        <p:nvSpPr>
          <p:cNvPr id="17" name="Text Box 10"/>
          <p:cNvSpPr txBox="1">
            <a:spLocks noChangeArrowheads="1"/>
          </p:cNvSpPr>
          <p:nvPr/>
        </p:nvSpPr>
        <p:spPr bwMode="auto">
          <a:xfrm>
            <a:off x="1316019" y="3503294"/>
            <a:ext cx="2590800" cy="2961323"/>
          </a:xfrm>
          <a:prstGeom prst="rect">
            <a:avLst/>
          </a:prstGeom>
          <a:noFill/>
          <a:ln w="9525">
            <a:noFill/>
            <a:miter lim="800000"/>
            <a:headEnd/>
            <a:tailEnd/>
          </a:ln>
          <a:effectLst/>
        </p:spPr>
        <p:txBody>
          <a:bodyPr wrap="square">
            <a:prstTxWarp prst="textNoShape">
              <a:avLst/>
            </a:prstTxWarp>
            <a:spAutoFit/>
          </a:bodyPr>
          <a:lstStyle/>
          <a:p>
            <a:pPr>
              <a:lnSpc>
                <a:spcPct val="90000"/>
              </a:lnSpc>
              <a:spcBef>
                <a:spcPct val="20000"/>
              </a:spcBef>
            </a:pPr>
            <a:r>
              <a:rPr lang="en-US" sz="1400" dirty="0">
                <a:solidFill>
                  <a:schemeClr val="tx2"/>
                </a:solidFill>
                <a:cs typeface="Geneva"/>
              </a:rPr>
              <a:t>Project </a:t>
            </a:r>
            <a:r>
              <a:rPr lang="en-US" sz="1400" dirty="0" smtClean="0">
                <a:solidFill>
                  <a:schemeClr val="tx2"/>
                </a:solidFill>
                <a:cs typeface="Geneva"/>
              </a:rPr>
              <a:t>Assessment </a:t>
            </a:r>
            <a:r>
              <a:rPr lang="en-US" sz="1400" dirty="0">
                <a:solidFill>
                  <a:schemeClr val="tx2"/>
                </a:solidFill>
                <a:cs typeface="Geneva"/>
              </a:rPr>
              <a:t>and Organization</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Stakeholder Research, Education, Involvement </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Base Data Research and Analysis</a:t>
            </a:r>
          </a:p>
          <a:p>
            <a:pPr>
              <a:lnSpc>
                <a:spcPct val="90000"/>
              </a:lnSpc>
              <a:spcBef>
                <a:spcPct val="20000"/>
              </a:spcBef>
            </a:pPr>
            <a:r>
              <a:rPr lang="en-US" sz="1400" dirty="0">
                <a:solidFill>
                  <a:schemeClr val="tx2"/>
                </a:solidFill>
                <a:cs typeface="Geneva"/>
              </a:rPr>
              <a:t>	</a:t>
            </a:r>
            <a:endParaRPr lang="en-US" sz="1400" dirty="0" smtClean="0">
              <a:solidFill>
                <a:schemeClr val="tx2"/>
              </a:solidFill>
              <a:cs typeface="Geneva"/>
            </a:endParaRPr>
          </a:p>
          <a:p>
            <a:pPr>
              <a:lnSpc>
                <a:spcPct val="90000"/>
              </a:lnSpc>
              <a:spcBef>
                <a:spcPct val="20000"/>
              </a:spcBef>
            </a:pPr>
            <a:r>
              <a:rPr lang="en-US" sz="1400" dirty="0" smtClean="0">
                <a:solidFill>
                  <a:schemeClr val="tx2"/>
                </a:solidFill>
                <a:cs typeface="Geneva"/>
              </a:rPr>
              <a:t>Feasibility </a:t>
            </a:r>
            <a:r>
              <a:rPr lang="en-US" sz="1400" dirty="0">
                <a:solidFill>
                  <a:schemeClr val="tx2"/>
                </a:solidFill>
                <a:cs typeface="Geneva"/>
              </a:rPr>
              <a:t>Studies and Research</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Charrette Logistics</a:t>
            </a:r>
          </a:p>
        </p:txBody>
      </p:sp>
      <p:sp>
        <p:nvSpPr>
          <p:cNvPr id="18" name="Rectangle 11"/>
          <p:cNvSpPr>
            <a:spLocks noChangeArrowheads="1"/>
          </p:cNvSpPr>
          <p:nvPr/>
        </p:nvSpPr>
        <p:spPr bwMode="auto">
          <a:xfrm>
            <a:off x="5135442" y="3503294"/>
            <a:ext cx="2667000" cy="2376035"/>
          </a:xfrm>
          <a:prstGeom prst="rect">
            <a:avLst/>
          </a:prstGeom>
          <a:noFill/>
          <a:ln w="9525">
            <a:noFill/>
            <a:miter lim="800000"/>
            <a:headEnd/>
            <a:tailEnd/>
          </a:ln>
          <a:effectLst/>
        </p:spPr>
        <p:txBody>
          <a:bodyPr wrap="square">
            <a:prstTxWarp prst="textNoShape">
              <a:avLst/>
            </a:prstTxWarp>
            <a:spAutoFit/>
          </a:bodyPr>
          <a:lstStyle/>
          <a:p>
            <a:pPr>
              <a:lnSpc>
                <a:spcPct val="90000"/>
              </a:lnSpc>
              <a:spcBef>
                <a:spcPct val="20000"/>
              </a:spcBef>
            </a:pPr>
            <a:r>
              <a:rPr lang="en-US" sz="1400" dirty="0">
                <a:solidFill>
                  <a:schemeClr val="tx2"/>
                </a:solidFill>
                <a:cs typeface="Geneva"/>
              </a:rPr>
              <a:t>Organization, Education, Vision</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Alternative Concepts Development</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Preferred Plan Synthesis</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Plan Development</a:t>
            </a:r>
          </a:p>
          <a:p>
            <a:pPr>
              <a:lnSpc>
                <a:spcPct val="90000"/>
              </a:lnSpc>
              <a:spcBef>
                <a:spcPct val="20000"/>
              </a:spcBef>
            </a:pPr>
            <a:endParaRPr lang="en-US" sz="1400" dirty="0">
              <a:solidFill>
                <a:schemeClr val="tx2"/>
              </a:solidFill>
              <a:cs typeface="Geneva"/>
            </a:endParaRPr>
          </a:p>
          <a:p>
            <a:pPr>
              <a:lnSpc>
                <a:spcPct val="90000"/>
              </a:lnSpc>
              <a:spcBef>
                <a:spcPct val="20000"/>
              </a:spcBef>
            </a:pPr>
            <a:r>
              <a:rPr lang="en-US" sz="1400" dirty="0">
                <a:solidFill>
                  <a:schemeClr val="tx2"/>
                </a:solidFill>
                <a:cs typeface="Geneva"/>
              </a:rPr>
              <a:t>Production and Presentation</a:t>
            </a:r>
          </a:p>
        </p:txBody>
      </p:sp>
      <p:sp>
        <p:nvSpPr>
          <p:cNvPr id="19" name="Rectangle 9"/>
          <p:cNvSpPr>
            <a:spLocks noChangeArrowheads="1"/>
          </p:cNvSpPr>
          <p:nvPr/>
        </p:nvSpPr>
        <p:spPr bwMode="auto">
          <a:xfrm>
            <a:off x="9412461" y="3503294"/>
            <a:ext cx="1905000" cy="1600200"/>
          </a:xfrm>
          <a:prstGeom prst="rect">
            <a:avLst/>
          </a:prstGeom>
          <a:noFill/>
          <a:ln w="9525">
            <a:noFill/>
            <a:miter lim="800000"/>
            <a:headEnd/>
            <a:tailEnd/>
          </a:ln>
          <a:effectLst/>
        </p:spPr>
        <p:txBody>
          <a:bodyPr>
            <a:prstTxWarp prst="textNoShape">
              <a:avLst/>
            </a:prstTxWarp>
          </a:bodyPr>
          <a:lstStyle/>
          <a:p>
            <a:pPr marL="1588" indent="-1588">
              <a:lnSpc>
                <a:spcPct val="90000"/>
              </a:lnSpc>
              <a:spcBef>
                <a:spcPct val="20000"/>
              </a:spcBef>
              <a:buClr>
                <a:srgbClr val="EEBE40"/>
              </a:buClr>
              <a:buFont typeface="Wingdings" pitchFamily="24" charset="2"/>
              <a:buNone/>
            </a:pPr>
            <a:r>
              <a:rPr lang="en-US" sz="1400" dirty="0">
                <a:solidFill>
                  <a:schemeClr val="tx2"/>
                </a:solidFill>
                <a:cs typeface="Geneva"/>
              </a:rPr>
              <a:t>Project Status Communications</a:t>
            </a:r>
          </a:p>
          <a:p>
            <a:pPr marL="1588" indent="-1588">
              <a:lnSpc>
                <a:spcPct val="90000"/>
              </a:lnSpc>
              <a:spcBef>
                <a:spcPct val="20000"/>
              </a:spcBef>
              <a:buClr>
                <a:srgbClr val="EEBE40"/>
              </a:buClr>
              <a:buFont typeface="Wingdings" pitchFamily="24" charset="2"/>
              <a:buNone/>
            </a:pPr>
            <a:endParaRPr lang="en-US" sz="1400" dirty="0">
              <a:solidFill>
                <a:schemeClr val="tx2"/>
              </a:solidFill>
              <a:cs typeface="Geneva"/>
            </a:endParaRPr>
          </a:p>
          <a:p>
            <a:pPr marL="1588" indent="-1588">
              <a:lnSpc>
                <a:spcPct val="90000"/>
              </a:lnSpc>
              <a:spcBef>
                <a:spcPct val="20000"/>
              </a:spcBef>
              <a:buClr>
                <a:srgbClr val="EEBE40"/>
              </a:buClr>
              <a:buFont typeface="Wingdings" pitchFamily="24" charset="2"/>
              <a:buNone/>
            </a:pPr>
            <a:r>
              <a:rPr lang="en-US" sz="1400" dirty="0">
                <a:solidFill>
                  <a:schemeClr val="tx2"/>
                </a:solidFill>
                <a:cs typeface="Geneva"/>
              </a:rPr>
              <a:t>Product Refinement</a:t>
            </a:r>
          </a:p>
          <a:p>
            <a:pPr marL="1588" indent="-1588">
              <a:lnSpc>
                <a:spcPct val="90000"/>
              </a:lnSpc>
              <a:spcBef>
                <a:spcPct val="20000"/>
              </a:spcBef>
              <a:buClr>
                <a:srgbClr val="EEBE40"/>
              </a:buClr>
              <a:buFont typeface="Wingdings" pitchFamily="24" charset="2"/>
              <a:buNone/>
            </a:pPr>
            <a:endParaRPr lang="en-US" sz="1400" dirty="0">
              <a:solidFill>
                <a:schemeClr val="tx2"/>
              </a:solidFill>
              <a:cs typeface="Geneva"/>
            </a:endParaRPr>
          </a:p>
          <a:p>
            <a:pPr marL="1588" indent="-1588">
              <a:lnSpc>
                <a:spcPct val="90000"/>
              </a:lnSpc>
              <a:spcBef>
                <a:spcPct val="20000"/>
              </a:spcBef>
              <a:buClr>
                <a:srgbClr val="EEBE40"/>
              </a:buClr>
              <a:buFont typeface="Wingdings" pitchFamily="24" charset="2"/>
              <a:buNone/>
            </a:pPr>
            <a:r>
              <a:rPr lang="en-US" sz="1400" dirty="0">
                <a:solidFill>
                  <a:schemeClr val="tx2"/>
                </a:solidFill>
                <a:cs typeface="Geneva"/>
              </a:rPr>
              <a:t>Presentation and Product Finalization</a:t>
            </a:r>
          </a:p>
        </p:txBody>
      </p:sp>
    </p:spTree>
    <p:extLst>
      <p:ext uri="{BB962C8B-B14F-4D97-AF65-F5344CB8AC3E}">
        <p14:creationId xmlns:p14="http://schemas.microsoft.com/office/powerpoint/2010/main" val="2778090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162800" cy="1325563"/>
          </a:xfrm>
        </p:spPr>
        <p:txBody>
          <a:bodyPr>
            <a:normAutofit fontScale="90000"/>
          </a:bodyPr>
          <a:lstStyle/>
          <a:p>
            <a:r>
              <a:rPr lang="en-US" dirty="0" smtClean="0"/>
              <a:t>The NCI Charrette System</a:t>
            </a:r>
            <a:br>
              <a:rPr lang="en-US" dirty="0" smtClean="0"/>
            </a:br>
            <a:r>
              <a:rPr lang="en-US" dirty="0" smtClean="0"/>
              <a:t>Phase One: Charrette Preparation </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5129" t="14826" r="15721" b="9182"/>
          <a:stretch/>
        </p:blipFill>
        <p:spPr>
          <a:xfrm>
            <a:off x="838200" y="1690688"/>
            <a:ext cx="7029729" cy="4503420"/>
          </a:xfrm>
          <a:prstGeom prst="rect">
            <a:avLst/>
          </a:prstGeom>
        </p:spPr>
      </p:pic>
    </p:spTree>
    <p:extLst>
      <p:ext uri="{BB962C8B-B14F-4D97-AF65-F5344CB8AC3E}">
        <p14:creationId xmlns:p14="http://schemas.microsoft.com/office/powerpoint/2010/main" val="221200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5760" cy="1325563"/>
          </a:xfrm>
        </p:spPr>
        <p:txBody>
          <a:bodyPr/>
          <a:lstStyle/>
          <a:p>
            <a:r>
              <a:rPr lang="en-US" dirty="0" smtClean="0"/>
              <a:t>Phase One: Charrette Preparation</a:t>
            </a:r>
            <a:endParaRPr lang="en-US" dirty="0"/>
          </a:p>
        </p:txBody>
      </p:sp>
      <p:sp>
        <p:nvSpPr>
          <p:cNvPr id="4" name="Oval 2"/>
          <p:cNvSpPr>
            <a:spLocks noChangeArrowheads="1"/>
          </p:cNvSpPr>
          <p:nvPr/>
        </p:nvSpPr>
        <p:spPr bwMode="auto">
          <a:xfrm>
            <a:off x="3120875" y="1690688"/>
            <a:ext cx="3420409" cy="3420409"/>
          </a:xfrm>
          <a:prstGeom prst="ellipse">
            <a:avLst/>
          </a:prstGeom>
          <a:solidFill>
            <a:schemeClr val="accent1">
              <a:lumMod val="40000"/>
              <a:lumOff val="60000"/>
              <a:alpha val="63000"/>
            </a:schemeClr>
          </a:solidFill>
          <a:ln w="9525">
            <a:noFill/>
            <a:round/>
            <a:headEnd/>
            <a:tailEnd/>
          </a:ln>
        </p:spPr>
        <p:txBody>
          <a:bodyPr wrap="none" anchor="ctr">
            <a:prstTxWarp prst="textNoShape">
              <a:avLst/>
            </a:prstTxWarp>
          </a:bodyPr>
          <a:lstStyle/>
          <a:p>
            <a:pPr algn="ctr" eaLnBrk="0" hangingPunct="0"/>
            <a:endParaRPr lang="en-US" sz="2000">
              <a:solidFill>
                <a:schemeClr val="accent1">
                  <a:lumMod val="75000"/>
                </a:schemeClr>
              </a:solidFill>
              <a:latin typeface="Lucida Sans" pitchFamily="24" charset="0"/>
            </a:endParaRPr>
          </a:p>
        </p:txBody>
      </p:sp>
      <p:sp>
        <p:nvSpPr>
          <p:cNvPr id="5" name="Oval 4"/>
          <p:cNvSpPr>
            <a:spLocks noChangeArrowheads="1"/>
          </p:cNvSpPr>
          <p:nvPr/>
        </p:nvSpPr>
        <p:spPr bwMode="auto">
          <a:xfrm>
            <a:off x="2160270" y="3135313"/>
            <a:ext cx="3430587" cy="3430587"/>
          </a:xfrm>
          <a:prstGeom prst="ellipse">
            <a:avLst/>
          </a:prstGeom>
          <a:solidFill>
            <a:schemeClr val="accent1">
              <a:lumMod val="60000"/>
              <a:lumOff val="40000"/>
              <a:alpha val="72000"/>
            </a:schemeClr>
          </a:solidFill>
          <a:ln w="9525">
            <a:noFill/>
            <a:round/>
            <a:headEnd/>
            <a:tailEnd/>
          </a:ln>
        </p:spPr>
        <p:txBody>
          <a:bodyPr wrap="none" anchor="ctr">
            <a:prstTxWarp prst="textNoShape">
              <a:avLst/>
            </a:prstTxWarp>
          </a:bodyPr>
          <a:lstStyle/>
          <a:p>
            <a:pPr eaLnBrk="0" hangingPunct="0"/>
            <a:endParaRPr lang="en-US">
              <a:solidFill>
                <a:srgbClr val="FFFFFF"/>
              </a:solidFill>
            </a:endParaRPr>
          </a:p>
        </p:txBody>
      </p:sp>
      <p:sp>
        <p:nvSpPr>
          <p:cNvPr id="6" name="Oval 3"/>
          <p:cNvSpPr>
            <a:spLocks noChangeAspect="1" noChangeArrowheads="1"/>
          </p:cNvSpPr>
          <p:nvPr/>
        </p:nvSpPr>
        <p:spPr bwMode="auto">
          <a:xfrm>
            <a:off x="4098289" y="3138479"/>
            <a:ext cx="3403600" cy="3403600"/>
          </a:xfrm>
          <a:prstGeom prst="ellipse">
            <a:avLst/>
          </a:prstGeom>
          <a:solidFill>
            <a:schemeClr val="accent1">
              <a:lumMod val="75000"/>
              <a:alpha val="80000"/>
            </a:schemeClr>
          </a:solidFill>
          <a:ln w="9525">
            <a:noFill/>
            <a:round/>
            <a:headEnd/>
            <a:tailEnd/>
          </a:ln>
        </p:spPr>
        <p:txBody>
          <a:bodyPr wrap="none" anchor="ctr">
            <a:prstTxWarp prst="textNoShape">
              <a:avLst/>
            </a:prstTxWarp>
          </a:bodyPr>
          <a:lstStyle/>
          <a:p>
            <a:pPr eaLnBrk="0" hangingPunct="0"/>
            <a:endParaRPr lang="en-US">
              <a:solidFill>
                <a:srgbClr val="FFFFFF"/>
              </a:solidFill>
            </a:endParaRPr>
          </a:p>
        </p:txBody>
      </p:sp>
      <p:sp>
        <p:nvSpPr>
          <p:cNvPr id="7" name="TextBox 6"/>
          <p:cNvSpPr txBox="1"/>
          <p:nvPr/>
        </p:nvSpPr>
        <p:spPr>
          <a:xfrm>
            <a:off x="3954779" y="2212945"/>
            <a:ext cx="1752600" cy="400110"/>
          </a:xfrm>
          <a:prstGeom prst="rect">
            <a:avLst/>
          </a:prstGeom>
          <a:noFill/>
        </p:spPr>
        <p:txBody>
          <a:bodyPr wrap="square" rtlCol="0">
            <a:spAutoFit/>
          </a:bodyPr>
          <a:lstStyle/>
          <a:p>
            <a:pPr algn="ctr"/>
            <a:r>
              <a:rPr lang="en-US" sz="2000" dirty="0" smtClean="0">
                <a:solidFill>
                  <a:schemeClr val="tx2"/>
                </a:solidFill>
                <a:latin typeface="Geneva"/>
                <a:cs typeface="Geneva"/>
              </a:rPr>
              <a:t>people</a:t>
            </a:r>
            <a:endParaRPr lang="en-US" sz="2000" dirty="0">
              <a:solidFill>
                <a:schemeClr val="tx2"/>
              </a:solidFill>
              <a:latin typeface="Geneva"/>
              <a:cs typeface="Geneva"/>
            </a:endParaRPr>
          </a:p>
        </p:txBody>
      </p:sp>
      <p:sp>
        <p:nvSpPr>
          <p:cNvPr id="8" name="TextBox 7"/>
          <p:cNvSpPr txBox="1"/>
          <p:nvPr/>
        </p:nvSpPr>
        <p:spPr>
          <a:xfrm>
            <a:off x="2539999" y="4772061"/>
            <a:ext cx="1752600" cy="400110"/>
          </a:xfrm>
          <a:prstGeom prst="rect">
            <a:avLst/>
          </a:prstGeom>
          <a:noFill/>
        </p:spPr>
        <p:txBody>
          <a:bodyPr wrap="square" rtlCol="0">
            <a:spAutoFit/>
          </a:bodyPr>
          <a:lstStyle/>
          <a:p>
            <a:pPr algn="ctr"/>
            <a:r>
              <a:rPr lang="en-US" sz="2000" dirty="0" smtClean="0">
                <a:solidFill>
                  <a:schemeClr val="tx2"/>
                </a:solidFill>
                <a:latin typeface="Geneva"/>
                <a:cs typeface="Geneva"/>
              </a:rPr>
              <a:t>data</a:t>
            </a:r>
            <a:endParaRPr lang="en-US" sz="2000" dirty="0">
              <a:solidFill>
                <a:schemeClr val="tx2"/>
              </a:solidFill>
              <a:latin typeface="Geneva"/>
              <a:cs typeface="Geneva"/>
            </a:endParaRPr>
          </a:p>
        </p:txBody>
      </p:sp>
      <p:sp>
        <p:nvSpPr>
          <p:cNvPr id="9" name="TextBox 8"/>
          <p:cNvSpPr txBox="1"/>
          <p:nvPr/>
        </p:nvSpPr>
        <p:spPr>
          <a:xfrm>
            <a:off x="5377011" y="4772061"/>
            <a:ext cx="1752600" cy="400110"/>
          </a:xfrm>
          <a:prstGeom prst="rect">
            <a:avLst/>
          </a:prstGeom>
          <a:noFill/>
        </p:spPr>
        <p:txBody>
          <a:bodyPr wrap="square" rtlCol="0">
            <a:spAutoFit/>
          </a:bodyPr>
          <a:lstStyle/>
          <a:p>
            <a:pPr algn="ctr"/>
            <a:r>
              <a:rPr lang="en-US" sz="2000" dirty="0" smtClean="0">
                <a:solidFill>
                  <a:schemeClr val="bg1"/>
                </a:solidFill>
                <a:latin typeface="Geneva"/>
                <a:cs typeface="Geneva"/>
              </a:rPr>
              <a:t>place</a:t>
            </a:r>
            <a:endParaRPr lang="en-US" sz="2000" dirty="0">
              <a:solidFill>
                <a:schemeClr val="bg1"/>
              </a:solidFill>
              <a:latin typeface="Geneva"/>
              <a:cs typeface="Geneva"/>
            </a:endParaRPr>
          </a:p>
        </p:txBody>
      </p:sp>
      <p:sp>
        <p:nvSpPr>
          <p:cNvPr id="10" name="TextBox 9"/>
          <p:cNvSpPr txBox="1"/>
          <p:nvPr/>
        </p:nvSpPr>
        <p:spPr>
          <a:xfrm>
            <a:off x="4012480" y="4170313"/>
            <a:ext cx="1752600" cy="400110"/>
          </a:xfrm>
          <a:prstGeom prst="rect">
            <a:avLst/>
          </a:prstGeom>
          <a:noFill/>
        </p:spPr>
        <p:txBody>
          <a:bodyPr wrap="square" rtlCol="0">
            <a:spAutoFit/>
          </a:bodyPr>
          <a:lstStyle/>
          <a:p>
            <a:pPr algn="ctr"/>
            <a:r>
              <a:rPr lang="en-US" sz="2000" dirty="0" smtClean="0">
                <a:solidFill>
                  <a:schemeClr val="bg1"/>
                </a:solidFill>
                <a:latin typeface="Geneva"/>
                <a:cs typeface="Geneva"/>
              </a:rPr>
              <a:t>ready</a:t>
            </a:r>
            <a:endParaRPr lang="en-US" sz="2000" dirty="0">
              <a:solidFill>
                <a:schemeClr val="bg1"/>
              </a:solidFill>
              <a:latin typeface="Geneva"/>
              <a:cs typeface="Geneva"/>
            </a:endParaRPr>
          </a:p>
        </p:txBody>
      </p:sp>
    </p:spTree>
    <p:extLst>
      <p:ext uri="{BB962C8B-B14F-4D97-AF65-F5344CB8AC3E}">
        <p14:creationId xmlns:p14="http://schemas.microsoft.com/office/powerpoint/2010/main" val="72879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Topics</a:t>
            </a:r>
            <a:endParaRPr lang="en-US" dirty="0"/>
          </a:p>
        </p:txBody>
      </p:sp>
      <p:sp>
        <p:nvSpPr>
          <p:cNvPr id="3" name="Text Placeholder 2"/>
          <p:cNvSpPr>
            <a:spLocks noGrp="1"/>
          </p:cNvSpPr>
          <p:nvPr>
            <p:ph type="body" sz="half" idx="2"/>
          </p:nvPr>
        </p:nvSpPr>
        <p:spPr/>
        <p:txBody>
          <a:bodyPr/>
          <a:lstStyle/>
          <a:p>
            <a:endParaRPr lang="en-US"/>
          </a:p>
        </p:txBody>
      </p:sp>
      <p:sp>
        <p:nvSpPr>
          <p:cNvPr id="4" name="Text Placeholder 3"/>
          <p:cNvSpPr>
            <a:spLocks noGrp="1"/>
          </p:cNvSpPr>
          <p:nvPr>
            <p:ph type="body" sz="quarter" idx="12"/>
          </p:nvPr>
        </p:nvSpPr>
        <p:spPr>
          <a:xfrm>
            <a:off x="4634346" y="1580606"/>
            <a:ext cx="6298912" cy="4004378"/>
          </a:xfrm>
        </p:spPr>
        <p:txBody>
          <a:bodyPr/>
          <a:lstStyle/>
          <a:p>
            <a:r>
              <a:rPr lang="en-US" dirty="0" smtClean="0"/>
              <a:t>Intro to NCI</a:t>
            </a:r>
          </a:p>
          <a:p>
            <a:r>
              <a:rPr lang="en-US" dirty="0" smtClean="0"/>
              <a:t>Three Big Challenges</a:t>
            </a:r>
          </a:p>
          <a:p>
            <a:r>
              <a:rPr lang="en-US" dirty="0" smtClean="0"/>
              <a:t>Demonstrate Sticky Wall</a:t>
            </a:r>
          </a:p>
          <a:p>
            <a:r>
              <a:rPr lang="en-US" dirty="0" smtClean="0"/>
              <a:t>Overview of NCI Charrette System</a:t>
            </a:r>
          </a:p>
          <a:p>
            <a:r>
              <a:rPr lang="en-US" dirty="0" smtClean="0"/>
              <a:t>Six examples</a:t>
            </a:r>
          </a:p>
          <a:p>
            <a:r>
              <a:rPr lang="en-US" dirty="0" smtClean="0"/>
              <a:t>System Principles Summary</a:t>
            </a:r>
          </a:p>
          <a:p>
            <a:r>
              <a:rPr lang="en-US" dirty="0" smtClean="0"/>
              <a:t>Reflective Exercise</a:t>
            </a:r>
          </a:p>
          <a:p>
            <a:r>
              <a:rPr lang="en-US" dirty="0" smtClean="0"/>
              <a:t>Q&amp;A</a:t>
            </a:r>
            <a:endParaRPr lang="en-US" dirty="0"/>
          </a:p>
        </p:txBody>
      </p:sp>
    </p:spTree>
    <p:extLst>
      <p:ext uri="{BB962C8B-B14F-4D97-AF65-F5344CB8AC3E}">
        <p14:creationId xmlns:p14="http://schemas.microsoft.com/office/powerpoint/2010/main" val="3086346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60030" cy="1325563"/>
          </a:xfrm>
        </p:spPr>
        <p:txBody>
          <a:bodyPr/>
          <a:lstStyle/>
          <a:p>
            <a:r>
              <a:rPr lang="en-US" dirty="0" smtClean="0"/>
              <a:t>Stakeholders Unique Viewpoints</a:t>
            </a:r>
            <a:endParaRPr lang="en-US" dirty="0"/>
          </a:p>
        </p:txBody>
      </p:sp>
      <p:grpSp>
        <p:nvGrpSpPr>
          <p:cNvPr id="4" name="Group 3"/>
          <p:cNvGrpSpPr/>
          <p:nvPr/>
        </p:nvGrpSpPr>
        <p:grpSpPr>
          <a:xfrm>
            <a:off x="1005840" y="1348740"/>
            <a:ext cx="9658350" cy="5406390"/>
            <a:chOff x="0" y="1143000"/>
            <a:chExt cx="9144000" cy="5715000"/>
          </a:xfrm>
        </p:grpSpPr>
        <p:sp>
          <p:nvSpPr>
            <p:cNvPr id="5" name="Rectangle 4"/>
            <p:cNvSpPr/>
            <p:nvPr/>
          </p:nvSpPr>
          <p:spPr>
            <a:xfrm>
              <a:off x="0" y="1447800"/>
              <a:ext cx="1143000" cy="5410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1143000" y="1371600"/>
              <a:ext cx="8001000" cy="54403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7"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8600" y="1453993"/>
              <a:ext cx="1193800" cy="1193800"/>
            </a:xfrm>
            <a:prstGeom prst="rect">
              <a:avLst/>
            </a:prstGeom>
            <a:noFill/>
            <a:ln w="25400" cap="flat" cmpd="sng" algn="ctr">
              <a:solidFill>
                <a:srgbClr val="FFFFFF"/>
              </a:solidFill>
              <a:prstDash val="solid"/>
              <a:miter lim="800000"/>
              <a:headEnd type="none" w="med" len="med"/>
              <a:tailEnd type="none" w="med" len="med"/>
            </a:ln>
          </p:spPr>
        </p:pic>
        <p:pic>
          <p:nvPicPr>
            <p:cNvPr id="8" name="Picture 5"/>
            <p:cNvPicPr>
              <a:picLocks noChangeAspect="1" noChangeArrowheads="1"/>
            </p:cNvPicPr>
            <p:nvPr/>
          </p:nvPicPr>
          <p:blipFill>
            <a:blip r:embed="rId4"/>
            <a:srcRect/>
            <a:stretch>
              <a:fillRect/>
            </a:stretch>
          </p:blipFill>
          <p:spPr bwMode="auto">
            <a:xfrm>
              <a:off x="4013200" y="1143000"/>
              <a:ext cx="1422400" cy="981075"/>
            </a:xfrm>
            <a:prstGeom prst="rect">
              <a:avLst/>
            </a:prstGeom>
            <a:noFill/>
            <a:ln w="25400" cap="flat" cmpd="sng" algn="ctr">
              <a:solidFill>
                <a:srgbClr val="FFFFFF"/>
              </a:solidFill>
              <a:prstDash val="solid"/>
              <a:miter lim="800000"/>
              <a:headEnd type="none" w="med" len="med"/>
              <a:tailEnd type="none" w="med" len="med"/>
            </a:ln>
          </p:spPr>
        </p:pic>
        <p:pic>
          <p:nvPicPr>
            <p:cNvPr id="9"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3425" y="4826795"/>
              <a:ext cx="841375" cy="1371600"/>
            </a:xfrm>
            <a:prstGeom prst="rect">
              <a:avLst/>
            </a:prstGeom>
            <a:noFill/>
            <a:ln w="25400" cap="flat" cmpd="sng" algn="ctr">
              <a:solidFill>
                <a:srgbClr val="FFFFFF"/>
              </a:solidFill>
              <a:prstDash val="solid"/>
              <a:miter lim="800000"/>
              <a:headEnd type="none" w="med" len="med"/>
              <a:tailEnd type="none" w="med" len="med"/>
            </a:ln>
          </p:spPr>
        </p:pic>
        <p:pic>
          <p:nvPicPr>
            <p:cNvPr id="10" name="Picture 8"/>
            <p:cNvPicPr>
              <a:picLocks noChangeAspect="1" noChangeArrowheads="1"/>
            </p:cNvPicPr>
            <p:nvPr/>
          </p:nvPicPr>
          <p:blipFill>
            <a:blip r:embed="rId6"/>
            <a:srcRect/>
            <a:stretch>
              <a:fillRect/>
            </a:stretch>
          </p:blipFill>
          <p:spPr bwMode="auto">
            <a:xfrm>
              <a:off x="7391400" y="3084196"/>
              <a:ext cx="1447800" cy="1204913"/>
            </a:xfrm>
            <a:prstGeom prst="rect">
              <a:avLst/>
            </a:prstGeom>
            <a:noFill/>
            <a:ln w="25400" cap="flat" cmpd="sng" algn="ctr">
              <a:solidFill>
                <a:srgbClr val="FFFFFF"/>
              </a:solidFill>
              <a:prstDash val="solid"/>
              <a:miter lim="800000"/>
              <a:headEnd type="none" w="med" len="med"/>
              <a:tailEnd type="none" w="med" len="med"/>
            </a:ln>
          </p:spPr>
        </p:pic>
        <p:pic>
          <p:nvPicPr>
            <p:cNvPr id="11"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54500" y="5367497"/>
              <a:ext cx="1295400" cy="1158875"/>
            </a:xfrm>
            <a:prstGeom prst="rect">
              <a:avLst/>
            </a:prstGeom>
            <a:noFill/>
            <a:ln w="25400" cap="flat" cmpd="sng" algn="ctr">
              <a:solidFill>
                <a:srgbClr val="FFFFFF"/>
              </a:solidFill>
              <a:prstDash val="solid"/>
              <a:miter lim="800000"/>
              <a:headEnd type="none" w="med" len="med"/>
              <a:tailEnd type="none" w="med" len="med"/>
            </a:ln>
          </p:spPr>
        </p:pic>
        <p:sp>
          <p:nvSpPr>
            <p:cNvPr id="12" name="Line 10"/>
            <p:cNvSpPr>
              <a:spLocks noChangeShapeType="1"/>
            </p:cNvSpPr>
            <p:nvPr/>
          </p:nvSpPr>
          <p:spPr bwMode="auto">
            <a:xfrm>
              <a:off x="4724400" y="2438400"/>
              <a:ext cx="0" cy="38100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3" name="Line 11"/>
            <p:cNvSpPr>
              <a:spLocks noChangeShapeType="1"/>
            </p:cNvSpPr>
            <p:nvPr/>
          </p:nvSpPr>
          <p:spPr bwMode="auto">
            <a:xfrm flipH="1">
              <a:off x="6477000" y="2971800"/>
              <a:ext cx="381000" cy="30480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4" name="Line 12"/>
            <p:cNvSpPr>
              <a:spLocks noChangeShapeType="1"/>
            </p:cNvSpPr>
            <p:nvPr/>
          </p:nvSpPr>
          <p:spPr bwMode="auto">
            <a:xfrm flipH="1">
              <a:off x="6477000" y="3810000"/>
              <a:ext cx="609600" cy="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5" name="Line 13"/>
            <p:cNvSpPr>
              <a:spLocks noChangeShapeType="1"/>
            </p:cNvSpPr>
            <p:nvPr/>
          </p:nvSpPr>
          <p:spPr bwMode="auto">
            <a:xfrm flipH="1" flipV="1">
              <a:off x="6248400" y="5105400"/>
              <a:ext cx="457200" cy="22860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6" name="Line 14"/>
            <p:cNvSpPr>
              <a:spLocks noChangeShapeType="1"/>
            </p:cNvSpPr>
            <p:nvPr/>
          </p:nvSpPr>
          <p:spPr bwMode="auto">
            <a:xfrm flipV="1">
              <a:off x="4800600" y="5003005"/>
              <a:ext cx="0" cy="30480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7" name="Line 15"/>
            <p:cNvSpPr>
              <a:spLocks noChangeShapeType="1"/>
            </p:cNvSpPr>
            <p:nvPr/>
          </p:nvSpPr>
          <p:spPr bwMode="auto">
            <a:xfrm flipV="1">
              <a:off x="3352800" y="5063055"/>
              <a:ext cx="304800" cy="268852"/>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8" name="Line 16"/>
            <p:cNvSpPr>
              <a:spLocks noChangeShapeType="1"/>
            </p:cNvSpPr>
            <p:nvPr/>
          </p:nvSpPr>
          <p:spPr bwMode="auto">
            <a:xfrm>
              <a:off x="2438400" y="3810000"/>
              <a:ext cx="609600" cy="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19" name="Arc 17"/>
            <p:cNvSpPr>
              <a:spLocks/>
            </p:cNvSpPr>
            <p:nvPr/>
          </p:nvSpPr>
          <p:spPr bwMode="auto">
            <a:xfrm rot="3123701" flipH="1">
              <a:off x="5776459" y="15240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latin typeface="Geneva"/>
                <a:cs typeface="Geneva"/>
              </a:endParaRPr>
            </a:p>
          </p:txBody>
        </p:sp>
        <p:sp>
          <p:nvSpPr>
            <p:cNvPr id="20" name="Arc 18"/>
            <p:cNvSpPr>
              <a:spLocks/>
            </p:cNvSpPr>
            <p:nvPr/>
          </p:nvSpPr>
          <p:spPr bwMode="auto">
            <a:xfrm rot="17433065" flipH="1">
              <a:off x="1102926" y="4776325"/>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dirty="0">
                <a:solidFill>
                  <a:srgbClr val="FFFFFF"/>
                </a:solidFill>
                <a:latin typeface="Geneva"/>
                <a:cs typeface="Geneva"/>
              </a:endParaRPr>
            </a:p>
          </p:txBody>
        </p:sp>
        <p:sp>
          <p:nvSpPr>
            <p:cNvPr id="21" name="Line 19"/>
            <p:cNvSpPr>
              <a:spLocks noChangeShapeType="1"/>
            </p:cNvSpPr>
            <p:nvPr/>
          </p:nvSpPr>
          <p:spPr bwMode="auto">
            <a:xfrm>
              <a:off x="3048000" y="2362200"/>
              <a:ext cx="609600" cy="457200"/>
            </a:xfrm>
            <a:prstGeom prst="line">
              <a:avLst/>
            </a:prstGeom>
            <a:noFill/>
            <a:ln w="22225" cap="flat" cmpd="sng" algn="ctr">
              <a:solidFill>
                <a:schemeClr val="tx2"/>
              </a:solidFill>
              <a:prstDash val="solid"/>
              <a:round/>
              <a:headEnd w="med" len="med"/>
              <a:tailEnd type="triangle" w="med" len="med"/>
            </a:ln>
          </p:spPr>
          <p:txBody>
            <a:bodyPr wrap="none" anchor="ctr">
              <a:prstTxWarp prst="textNoShape">
                <a:avLst/>
              </a:prstTxWarp>
            </a:bodyPr>
            <a:lstStyle/>
            <a:p>
              <a:endParaRPr lang="en-US">
                <a:latin typeface="Geneva"/>
                <a:cs typeface="Geneva"/>
              </a:endParaRPr>
            </a:p>
          </p:txBody>
        </p:sp>
        <p:sp>
          <p:nvSpPr>
            <p:cNvPr id="22" name="Arc 20"/>
            <p:cNvSpPr>
              <a:spLocks/>
            </p:cNvSpPr>
            <p:nvPr/>
          </p:nvSpPr>
          <p:spPr bwMode="auto">
            <a:xfrm flipH="1">
              <a:off x="838200" y="24384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solidFill>
                  <a:srgbClr val="FFFFFF"/>
                </a:solidFill>
                <a:latin typeface="Geneva"/>
                <a:cs typeface="Geneva"/>
              </a:endParaRPr>
            </a:p>
          </p:txBody>
        </p:sp>
        <p:sp>
          <p:nvSpPr>
            <p:cNvPr id="23" name="Arc 21"/>
            <p:cNvSpPr>
              <a:spLocks/>
            </p:cNvSpPr>
            <p:nvPr/>
          </p:nvSpPr>
          <p:spPr bwMode="auto">
            <a:xfrm rot="2456266" flipH="1">
              <a:off x="3200400" y="16002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latin typeface="Geneva"/>
                <a:cs typeface="Geneva"/>
              </a:endParaRPr>
            </a:p>
          </p:txBody>
        </p:sp>
        <p:sp>
          <p:nvSpPr>
            <p:cNvPr id="24" name="Arc 22"/>
            <p:cNvSpPr>
              <a:spLocks/>
            </p:cNvSpPr>
            <p:nvPr/>
          </p:nvSpPr>
          <p:spPr bwMode="auto">
            <a:xfrm rot="9882905" flipH="1">
              <a:off x="8176757" y="48006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solidFill>
                  <a:schemeClr val="tx2"/>
                </a:solidFill>
                <a:latin typeface="Geneva"/>
                <a:cs typeface="Geneva"/>
              </a:endParaRPr>
            </a:p>
          </p:txBody>
        </p:sp>
        <p:sp>
          <p:nvSpPr>
            <p:cNvPr id="25" name="Arc 23"/>
            <p:cNvSpPr>
              <a:spLocks/>
            </p:cNvSpPr>
            <p:nvPr/>
          </p:nvSpPr>
          <p:spPr bwMode="auto">
            <a:xfrm rot="13426266" flipH="1">
              <a:off x="6195557" y="57150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latin typeface="Geneva"/>
                <a:cs typeface="Geneva"/>
              </a:endParaRPr>
            </a:p>
          </p:txBody>
        </p:sp>
        <p:sp>
          <p:nvSpPr>
            <p:cNvPr id="26" name="Arc 24"/>
            <p:cNvSpPr>
              <a:spLocks/>
            </p:cNvSpPr>
            <p:nvPr/>
          </p:nvSpPr>
          <p:spPr bwMode="auto">
            <a:xfrm rot="6583220" flipH="1">
              <a:off x="8062457" y="22479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latin typeface="Geneva"/>
                <a:cs typeface="Geneva"/>
              </a:endParaRPr>
            </a:p>
          </p:txBody>
        </p:sp>
        <p:sp>
          <p:nvSpPr>
            <p:cNvPr id="27" name="Arc 25"/>
            <p:cNvSpPr>
              <a:spLocks/>
            </p:cNvSpPr>
            <p:nvPr/>
          </p:nvSpPr>
          <p:spPr bwMode="auto">
            <a:xfrm rot="14070005" flipH="1">
              <a:off x="3445084" y="5753100"/>
              <a:ext cx="533400" cy="609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2225" cap="flat" cmpd="sng" algn="ctr">
              <a:solidFill>
                <a:schemeClr val="tx2"/>
              </a:solidFill>
              <a:prstDash val="solid"/>
              <a:round/>
              <a:headEnd type="triangle" w="med" len="med"/>
              <a:tailEnd type="triangle" w="med" len="med"/>
            </a:ln>
          </p:spPr>
          <p:txBody>
            <a:bodyPr wrap="none" anchor="ctr">
              <a:prstTxWarp prst="textNoShape">
                <a:avLst/>
              </a:prstTxWarp>
            </a:bodyPr>
            <a:lstStyle/>
            <a:p>
              <a:pPr eaLnBrk="0" hangingPunct="0"/>
              <a:endParaRPr lang="en-US">
                <a:latin typeface="Geneva"/>
                <a:cs typeface="Geneva"/>
              </a:endParaRPr>
            </a:p>
          </p:txBody>
        </p:sp>
        <p:sp>
          <p:nvSpPr>
            <p:cNvPr id="28" name="Text Box 26"/>
            <p:cNvSpPr txBox="1">
              <a:spLocks noChangeArrowheads="1"/>
            </p:cNvSpPr>
            <p:nvPr/>
          </p:nvSpPr>
          <p:spPr bwMode="auto">
            <a:xfrm>
              <a:off x="685800" y="4406900"/>
              <a:ext cx="15240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Elected officials</a:t>
              </a:r>
            </a:p>
          </p:txBody>
        </p:sp>
        <p:sp>
          <p:nvSpPr>
            <p:cNvPr id="29" name="Text Box 27"/>
            <p:cNvSpPr txBox="1">
              <a:spLocks noChangeArrowheads="1"/>
            </p:cNvSpPr>
            <p:nvPr/>
          </p:nvSpPr>
          <p:spPr bwMode="auto">
            <a:xfrm>
              <a:off x="2057400" y="6430963"/>
              <a:ext cx="11430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Neighbors</a:t>
              </a:r>
            </a:p>
          </p:txBody>
        </p:sp>
        <p:sp>
          <p:nvSpPr>
            <p:cNvPr id="30" name="Text Box 28"/>
            <p:cNvSpPr txBox="1">
              <a:spLocks noChangeArrowheads="1"/>
            </p:cNvSpPr>
            <p:nvPr/>
          </p:nvSpPr>
          <p:spPr bwMode="auto">
            <a:xfrm>
              <a:off x="4221000" y="6507163"/>
              <a:ext cx="15240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Urban designers</a:t>
              </a:r>
            </a:p>
          </p:txBody>
        </p:sp>
        <p:sp>
          <p:nvSpPr>
            <p:cNvPr id="31" name="Text Box 29"/>
            <p:cNvSpPr txBox="1">
              <a:spLocks noChangeArrowheads="1"/>
            </p:cNvSpPr>
            <p:nvPr/>
          </p:nvSpPr>
          <p:spPr bwMode="auto">
            <a:xfrm>
              <a:off x="6919458" y="6194537"/>
              <a:ext cx="15240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Environmentalist</a:t>
              </a:r>
              <a:r>
                <a:rPr lang="en-US" sz="1200" dirty="0">
                  <a:solidFill>
                    <a:srgbClr val="FFFFFF"/>
                  </a:solidFill>
                  <a:latin typeface="Geneva"/>
                  <a:cs typeface="Geneva"/>
                </a:rPr>
                <a:t>s</a:t>
              </a:r>
            </a:p>
          </p:txBody>
        </p:sp>
        <p:sp>
          <p:nvSpPr>
            <p:cNvPr id="32" name="Text Box 30"/>
            <p:cNvSpPr txBox="1">
              <a:spLocks noChangeArrowheads="1"/>
            </p:cNvSpPr>
            <p:nvPr/>
          </p:nvSpPr>
          <p:spPr bwMode="auto">
            <a:xfrm>
              <a:off x="7421400" y="4373562"/>
              <a:ext cx="15240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Business owners</a:t>
              </a:r>
            </a:p>
          </p:txBody>
        </p:sp>
        <p:sp>
          <p:nvSpPr>
            <p:cNvPr id="33" name="Text Box 31"/>
            <p:cNvSpPr txBox="1">
              <a:spLocks noChangeArrowheads="1"/>
            </p:cNvSpPr>
            <p:nvPr/>
          </p:nvSpPr>
          <p:spPr bwMode="auto">
            <a:xfrm>
              <a:off x="6719400" y="2659063"/>
              <a:ext cx="10668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Developer</a:t>
              </a:r>
            </a:p>
          </p:txBody>
        </p:sp>
        <p:sp>
          <p:nvSpPr>
            <p:cNvPr id="34" name="Text Box 32"/>
            <p:cNvSpPr txBox="1">
              <a:spLocks noChangeArrowheads="1"/>
            </p:cNvSpPr>
            <p:nvPr/>
          </p:nvSpPr>
          <p:spPr bwMode="auto">
            <a:xfrm>
              <a:off x="4267200" y="2146300"/>
              <a:ext cx="990600" cy="292811"/>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dirty="0">
                  <a:solidFill>
                    <a:schemeClr val="tx2"/>
                  </a:solidFill>
                  <a:latin typeface="Geneva"/>
                  <a:cs typeface="Geneva"/>
                </a:rPr>
                <a:t>Fire Chief</a:t>
              </a:r>
            </a:p>
          </p:txBody>
        </p:sp>
        <p:sp>
          <p:nvSpPr>
            <p:cNvPr id="35" name="Text Box 33"/>
            <p:cNvSpPr txBox="1">
              <a:spLocks noChangeArrowheads="1"/>
            </p:cNvSpPr>
            <p:nvPr/>
          </p:nvSpPr>
          <p:spPr bwMode="auto">
            <a:xfrm>
              <a:off x="1524000" y="2526329"/>
              <a:ext cx="1447800" cy="488018"/>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1200" dirty="0">
                  <a:solidFill>
                    <a:schemeClr val="tx2"/>
                  </a:solidFill>
                  <a:latin typeface="Geneva"/>
                  <a:cs typeface="Geneva"/>
                </a:rPr>
                <a:t>Transportation</a:t>
              </a:r>
              <a:r>
                <a:rPr lang="en-US" sz="1200" dirty="0" smtClean="0">
                  <a:solidFill>
                    <a:schemeClr val="tx2"/>
                  </a:solidFill>
                  <a:latin typeface="Geneva"/>
                  <a:cs typeface="Geneva"/>
                </a:rPr>
                <a:t> </a:t>
              </a:r>
              <a:br>
                <a:rPr lang="en-US" sz="1200" dirty="0" smtClean="0">
                  <a:solidFill>
                    <a:schemeClr val="tx2"/>
                  </a:solidFill>
                  <a:latin typeface="Geneva"/>
                  <a:cs typeface="Geneva"/>
                </a:rPr>
              </a:br>
              <a:r>
                <a:rPr lang="en-US" sz="1200" dirty="0" smtClean="0">
                  <a:solidFill>
                    <a:schemeClr val="tx2"/>
                  </a:solidFill>
                  <a:latin typeface="Geneva"/>
                  <a:cs typeface="Geneva"/>
                </a:rPr>
                <a:t>engineers</a:t>
              </a:r>
              <a:endParaRPr lang="en-US" sz="1200" dirty="0">
                <a:solidFill>
                  <a:schemeClr val="tx2"/>
                </a:solidFill>
                <a:latin typeface="Geneva"/>
                <a:cs typeface="Geneva"/>
              </a:endParaRPr>
            </a:p>
          </p:txBody>
        </p:sp>
        <p:pic>
          <p:nvPicPr>
            <p:cNvPr id="36" name="Picture 3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24000" y="1447800"/>
              <a:ext cx="1447800" cy="987425"/>
            </a:xfrm>
            <a:prstGeom prst="rect">
              <a:avLst/>
            </a:prstGeom>
            <a:noFill/>
            <a:ln w="25400" cap="flat" cmpd="sng" algn="ctr">
              <a:solidFill>
                <a:srgbClr val="FFFFFF"/>
              </a:solidFill>
              <a:prstDash val="solid"/>
              <a:miter lim="800000"/>
              <a:headEnd type="none" w="med" len="med"/>
              <a:tailEnd type="none" w="med" len="med"/>
            </a:ln>
          </p:spPr>
        </p:pic>
        <p:pic>
          <p:nvPicPr>
            <p:cNvPr id="37" name="Pictur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650444" y="5402710"/>
              <a:ext cx="1626156" cy="998090"/>
            </a:xfrm>
            <a:prstGeom prst="rect">
              <a:avLst/>
            </a:prstGeom>
            <a:ln w="28575" cmpd="sng">
              <a:solidFill>
                <a:srgbClr val="FFFFFF"/>
              </a:solidFill>
            </a:ln>
          </p:spPr>
          <p:style>
            <a:lnRef idx="3">
              <a:schemeClr val="lt1"/>
            </a:lnRef>
            <a:fillRef idx="1">
              <a:schemeClr val="dk1"/>
            </a:fillRef>
            <a:effectRef idx="1">
              <a:schemeClr val="dk1"/>
            </a:effectRef>
            <a:fontRef idx="minor">
              <a:schemeClr val="lt1"/>
            </a:fontRef>
          </p:style>
        </p:pic>
        <p:pic>
          <p:nvPicPr>
            <p:cNvPr id="38" name="Picture 37" descr="mayor.jpg"/>
            <p:cNvPicPr>
              <a:picLocks noChangeAspect="1"/>
            </p:cNvPicPr>
            <p:nvPr/>
          </p:nvPicPr>
          <p:blipFill rotWithShape="1">
            <a:blip r:embed="rId10" cstate="print">
              <a:extLst>
                <a:ext uri="{28A0092B-C50C-407E-A947-70E740481C1C}">
                  <a14:useLocalDpi xmlns:a14="http://schemas.microsoft.com/office/drawing/2010/main" val="0"/>
                </a:ext>
              </a:extLst>
            </a:blip>
            <a:srcRect r="14708"/>
            <a:stretch/>
          </p:blipFill>
          <p:spPr>
            <a:xfrm>
              <a:off x="542034" y="3112934"/>
              <a:ext cx="1743966" cy="1154266"/>
            </a:xfrm>
            <a:prstGeom prst="rect">
              <a:avLst/>
            </a:prstGeom>
            <a:ln w="28575" cmpd="sng">
              <a:solidFill>
                <a:schemeClr val="tx1"/>
              </a:solidFill>
            </a:ln>
          </p:spPr>
        </p:pic>
        <p:pic>
          <p:nvPicPr>
            <p:cNvPr id="39" name="Picture 38" descr="Ribbon_Cutting.jpg"/>
            <p:cNvPicPr>
              <a:picLocks noChangeAspect="1"/>
            </p:cNvPicPr>
            <p:nvPr/>
          </p:nvPicPr>
          <p:blipFill rotWithShape="1">
            <a:blip r:embed="rId11" cstate="print">
              <a:extLst>
                <a:ext uri="{28A0092B-C50C-407E-A947-70E740481C1C}">
                  <a14:useLocalDpi xmlns:a14="http://schemas.microsoft.com/office/drawing/2010/main" val="0"/>
                </a:ext>
              </a:extLst>
            </a:blip>
            <a:srcRect l="6810"/>
            <a:stretch/>
          </p:blipFill>
          <p:spPr>
            <a:xfrm>
              <a:off x="3287565" y="2895600"/>
              <a:ext cx="2884635" cy="2063628"/>
            </a:xfrm>
            <a:prstGeom prst="rect">
              <a:avLst/>
            </a:prstGeom>
            <a:ln w="28575" cmpd="sng">
              <a:solidFill>
                <a:srgbClr val="FFFFFF"/>
              </a:solidFill>
            </a:ln>
          </p:spPr>
        </p:pic>
      </p:grpSp>
    </p:spTree>
    <p:extLst>
      <p:ext uri="{BB962C8B-B14F-4D97-AF65-F5344CB8AC3E}">
        <p14:creationId xmlns:p14="http://schemas.microsoft.com/office/powerpoint/2010/main" val="2100161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70095" cy="1325563"/>
          </a:xfrm>
        </p:spPr>
        <p:txBody>
          <a:bodyPr/>
          <a:lstStyle/>
          <a:p>
            <a:r>
              <a:rPr lang="en-US" dirty="0"/>
              <a:t>Who are “the </a:t>
            </a:r>
            <a:r>
              <a:rPr lang="en-US" dirty="0" smtClean="0"/>
              <a:t>People</a:t>
            </a:r>
            <a:r>
              <a:rPr lang="en-US" dirty="0"/>
              <a:t>”?</a:t>
            </a:r>
          </a:p>
        </p:txBody>
      </p:sp>
      <p:sp>
        <p:nvSpPr>
          <p:cNvPr id="3" name="Content Placeholder 2"/>
          <p:cNvSpPr>
            <a:spLocks noGrp="1"/>
          </p:cNvSpPr>
          <p:nvPr>
            <p:ph idx="1"/>
          </p:nvPr>
        </p:nvSpPr>
        <p:spPr/>
        <p:txBody>
          <a:bodyPr>
            <a:normAutofit/>
          </a:bodyPr>
          <a:lstStyle/>
          <a:p>
            <a:r>
              <a:rPr lang="en-US" sz="2400" dirty="0">
                <a:solidFill>
                  <a:srgbClr val="535054"/>
                </a:solidFill>
              </a:rPr>
              <a:t>Decision </a:t>
            </a:r>
            <a:r>
              <a:rPr lang="en-US" sz="2400" dirty="0" smtClean="0">
                <a:solidFill>
                  <a:srgbClr val="535054"/>
                </a:solidFill>
              </a:rPr>
              <a:t>makers.</a:t>
            </a:r>
            <a:endParaRPr lang="en-US" sz="2400" dirty="0">
              <a:solidFill>
                <a:srgbClr val="535054"/>
              </a:solidFill>
            </a:endParaRPr>
          </a:p>
          <a:p>
            <a:r>
              <a:rPr lang="en-US" sz="2400" dirty="0">
                <a:solidFill>
                  <a:srgbClr val="535054"/>
                </a:solidFill>
              </a:rPr>
              <a:t>Those who may supply valuable </a:t>
            </a:r>
            <a:r>
              <a:rPr lang="en-US" sz="2400" dirty="0" smtClean="0">
                <a:solidFill>
                  <a:srgbClr val="535054"/>
                </a:solidFill>
              </a:rPr>
              <a:t>information.</a:t>
            </a:r>
            <a:endParaRPr lang="en-US" sz="2400" dirty="0">
              <a:solidFill>
                <a:srgbClr val="535054"/>
              </a:solidFill>
            </a:endParaRPr>
          </a:p>
          <a:p>
            <a:r>
              <a:rPr lang="en-US" sz="2400" dirty="0">
                <a:solidFill>
                  <a:srgbClr val="535054"/>
                </a:solidFill>
              </a:rPr>
              <a:t>Those historically left out of planning </a:t>
            </a:r>
            <a:r>
              <a:rPr lang="en-US" sz="2400" dirty="0" smtClean="0">
                <a:solidFill>
                  <a:srgbClr val="535054"/>
                </a:solidFill>
              </a:rPr>
              <a:t>process.</a:t>
            </a:r>
            <a:endParaRPr lang="en-US" sz="2400" dirty="0">
              <a:solidFill>
                <a:srgbClr val="535054"/>
              </a:solidFill>
            </a:endParaRPr>
          </a:p>
          <a:p>
            <a:r>
              <a:rPr lang="en-US" sz="2400" dirty="0">
                <a:solidFill>
                  <a:srgbClr val="535054"/>
                </a:solidFill>
              </a:rPr>
              <a:t>Those who will be affected by the </a:t>
            </a:r>
            <a:r>
              <a:rPr lang="en-US" sz="2400" dirty="0" smtClean="0">
                <a:solidFill>
                  <a:srgbClr val="535054"/>
                </a:solidFill>
              </a:rPr>
              <a:t>outcome.</a:t>
            </a:r>
            <a:endParaRPr lang="en-US" sz="2400" dirty="0">
              <a:solidFill>
                <a:srgbClr val="535054"/>
              </a:solidFill>
            </a:endParaRPr>
          </a:p>
          <a:p>
            <a:r>
              <a:rPr lang="en-US" sz="2400" dirty="0">
                <a:solidFill>
                  <a:srgbClr val="535054"/>
                </a:solidFill>
              </a:rPr>
              <a:t>Those who have power to promote the </a:t>
            </a:r>
            <a:r>
              <a:rPr lang="en-US" sz="2400" dirty="0" smtClean="0">
                <a:solidFill>
                  <a:srgbClr val="535054"/>
                </a:solidFill>
              </a:rPr>
              <a:t>project.</a:t>
            </a:r>
            <a:endParaRPr lang="en-US" sz="2400" dirty="0">
              <a:solidFill>
                <a:srgbClr val="535054"/>
              </a:solidFill>
            </a:endParaRPr>
          </a:p>
          <a:p>
            <a:r>
              <a:rPr lang="en-US" sz="2400" dirty="0">
                <a:solidFill>
                  <a:srgbClr val="535054"/>
                </a:solidFill>
              </a:rPr>
              <a:t>Those who have power to block the </a:t>
            </a:r>
            <a:r>
              <a:rPr lang="en-US" sz="2400" dirty="0" smtClean="0">
                <a:solidFill>
                  <a:srgbClr val="535054"/>
                </a:solidFill>
              </a:rPr>
              <a:t>project.</a:t>
            </a:r>
            <a:endParaRPr lang="en-US" sz="2400" dirty="0">
              <a:solidFill>
                <a:srgbClr val="535054"/>
              </a:solidFill>
            </a:endParaRPr>
          </a:p>
        </p:txBody>
      </p:sp>
    </p:spTree>
    <p:extLst>
      <p:ext uri="{BB962C8B-B14F-4D97-AF65-F5344CB8AC3E}">
        <p14:creationId xmlns:p14="http://schemas.microsoft.com/office/powerpoint/2010/main" val="245517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08670" cy="1325563"/>
          </a:xfrm>
        </p:spPr>
        <p:txBody>
          <a:bodyPr/>
          <a:lstStyle/>
          <a:p>
            <a:r>
              <a:rPr lang="en-US" dirty="0" smtClean="0"/>
              <a:t>Stakeholder Levels of Involvement</a:t>
            </a:r>
            <a:endParaRPr lang="en-US" dirty="0"/>
          </a:p>
        </p:txBody>
      </p:sp>
      <p:grpSp>
        <p:nvGrpSpPr>
          <p:cNvPr id="4" name="Group 3"/>
          <p:cNvGrpSpPr/>
          <p:nvPr/>
        </p:nvGrpSpPr>
        <p:grpSpPr>
          <a:xfrm>
            <a:off x="2426335" y="1470660"/>
            <a:ext cx="5232400" cy="5232400"/>
            <a:chOff x="1943100" y="1562100"/>
            <a:chExt cx="5232400" cy="5232400"/>
          </a:xfrm>
        </p:grpSpPr>
        <p:sp>
          <p:nvSpPr>
            <p:cNvPr id="5" name="Oval 4"/>
            <p:cNvSpPr/>
            <p:nvPr/>
          </p:nvSpPr>
          <p:spPr>
            <a:xfrm>
              <a:off x="1943100" y="1562100"/>
              <a:ext cx="5232400" cy="5232400"/>
            </a:xfrm>
            <a:prstGeom prst="ellipse">
              <a:avLst/>
            </a:prstGeom>
            <a:solidFill>
              <a:schemeClr val="accent6">
                <a:lumMod val="20000"/>
                <a:lumOff val="80000"/>
              </a:schemeClr>
            </a:solidFill>
            <a:ln w="44450" cap="flat" cmpd="sng" algn="ctr">
              <a:solidFill>
                <a:schemeClr val="tx1">
                  <a:lumMod val="6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794000" y="2387600"/>
              <a:ext cx="3581400" cy="3581400"/>
            </a:xfrm>
            <a:prstGeom prst="ellipse">
              <a:avLst/>
            </a:prstGeom>
            <a:solidFill>
              <a:schemeClr val="accent6">
                <a:lumMod val="60000"/>
                <a:lumOff val="40000"/>
              </a:schemeClr>
            </a:solidFill>
            <a:ln w="44450" cap="flat" cmpd="sng" algn="ctr">
              <a:solidFill>
                <a:schemeClr val="tx1">
                  <a:lumMod val="6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708400" y="3302000"/>
              <a:ext cx="1752600" cy="1752600"/>
            </a:xfrm>
            <a:prstGeom prst="ellipse">
              <a:avLst/>
            </a:prstGeom>
            <a:solidFill>
              <a:schemeClr val="accent6">
                <a:lumMod val="75000"/>
              </a:schemeClr>
            </a:solidFill>
            <a:ln w="44450" cap="flat" cmpd="sng" algn="ctr">
              <a:solidFill>
                <a:schemeClr val="tx1">
                  <a:lumMod val="6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59200" y="3872924"/>
              <a:ext cx="1676400" cy="584776"/>
            </a:xfrm>
            <a:prstGeom prst="rect">
              <a:avLst/>
            </a:prstGeom>
            <a:noFill/>
          </p:spPr>
          <p:txBody>
            <a:bodyPr wrap="square" rtlCol="0">
              <a:spAutoFit/>
            </a:bodyPr>
            <a:lstStyle/>
            <a:p>
              <a:pPr algn="ctr"/>
              <a:r>
                <a:rPr lang="en-US" sz="1600" dirty="0" smtClean="0">
                  <a:solidFill>
                    <a:schemeClr val="bg1"/>
                  </a:solidFill>
                  <a:latin typeface="Geneva"/>
                  <a:cs typeface="Geneva"/>
                </a:rPr>
                <a:t>Primary Stakeholders</a:t>
              </a:r>
              <a:endParaRPr lang="en-US" sz="1600" dirty="0">
                <a:solidFill>
                  <a:schemeClr val="bg1"/>
                </a:solidFill>
                <a:latin typeface="Geneva"/>
                <a:cs typeface="Geneva"/>
              </a:endParaRPr>
            </a:p>
          </p:txBody>
        </p:sp>
        <p:sp>
          <p:nvSpPr>
            <p:cNvPr id="9" name="TextBox 8"/>
            <p:cNvSpPr txBox="1"/>
            <p:nvPr/>
          </p:nvSpPr>
          <p:spPr>
            <a:xfrm>
              <a:off x="3759200" y="5142924"/>
              <a:ext cx="1676400" cy="584776"/>
            </a:xfrm>
            <a:prstGeom prst="rect">
              <a:avLst/>
            </a:prstGeom>
            <a:noFill/>
          </p:spPr>
          <p:txBody>
            <a:bodyPr wrap="square" rtlCol="0">
              <a:spAutoFit/>
            </a:bodyPr>
            <a:lstStyle/>
            <a:p>
              <a:pPr algn="ctr"/>
              <a:r>
                <a:rPr lang="en-US" sz="1600" dirty="0" smtClean="0">
                  <a:solidFill>
                    <a:srgbClr val="000000"/>
                  </a:solidFill>
                  <a:latin typeface="Geneva"/>
                  <a:cs typeface="Geneva"/>
                </a:rPr>
                <a:t>Secondary</a:t>
              </a:r>
            </a:p>
            <a:p>
              <a:pPr algn="ctr"/>
              <a:r>
                <a:rPr lang="en-US" sz="1600" dirty="0" smtClean="0">
                  <a:solidFill>
                    <a:srgbClr val="000000"/>
                  </a:solidFill>
                  <a:latin typeface="Geneva"/>
                  <a:cs typeface="Geneva"/>
                </a:rPr>
                <a:t>Stakeholders</a:t>
              </a:r>
              <a:endParaRPr lang="en-US" sz="1600" dirty="0">
                <a:solidFill>
                  <a:srgbClr val="000000"/>
                </a:solidFill>
                <a:latin typeface="Geneva"/>
                <a:cs typeface="Geneva"/>
              </a:endParaRPr>
            </a:p>
          </p:txBody>
        </p:sp>
        <p:sp>
          <p:nvSpPr>
            <p:cNvPr id="10" name="TextBox 9"/>
            <p:cNvSpPr txBox="1"/>
            <p:nvPr/>
          </p:nvSpPr>
          <p:spPr>
            <a:xfrm>
              <a:off x="3759200" y="6044624"/>
              <a:ext cx="1676400" cy="584776"/>
            </a:xfrm>
            <a:prstGeom prst="rect">
              <a:avLst/>
            </a:prstGeom>
            <a:noFill/>
          </p:spPr>
          <p:txBody>
            <a:bodyPr wrap="square" rtlCol="0">
              <a:spAutoFit/>
            </a:bodyPr>
            <a:lstStyle/>
            <a:p>
              <a:pPr algn="ctr"/>
              <a:r>
                <a:rPr lang="en-US" sz="1600" dirty="0" smtClean="0">
                  <a:solidFill>
                    <a:srgbClr val="000000"/>
                  </a:solidFill>
                  <a:latin typeface="Geneva"/>
                  <a:cs typeface="Geneva"/>
                </a:rPr>
                <a:t>General</a:t>
              </a:r>
            </a:p>
            <a:p>
              <a:pPr algn="ctr"/>
              <a:r>
                <a:rPr lang="en-US" sz="1600" dirty="0" smtClean="0">
                  <a:solidFill>
                    <a:srgbClr val="000000"/>
                  </a:solidFill>
                  <a:latin typeface="Geneva"/>
                  <a:cs typeface="Geneva"/>
                </a:rPr>
                <a:t>Stakeholders</a:t>
              </a:r>
              <a:endParaRPr lang="en-US" sz="1600" dirty="0">
                <a:solidFill>
                  <a:srgbClr val="000000"/>
                </a:solidFill>
                <a:latin typeface="Geneva"/>
                <a:cs typeface="Geneva"/>
              </a:endParaRPr>
            </a:p>
          </p:txBody>
        </p:sp>
        <p:cxnSp>
          <p:nvCxnSpPr>
            <p:cNvPr id="11" name="Straight Arrow Connector 10"/>
            <p:cNvCxnSpPr>
              <a:stCxn id="7" idx="7"/>
              <a:endCxn id="5" idx="7"/>
            </p:cNvCxnSpPr>
            <p:nvPr/>
          </p:nvCxnSpPr>
          <p:spPr>
            <a:xfrm rot="5400000" flipH="1" flipV="1">
              <a:off x="5191638" y="2341068"/>
              <a:ext cx="1230295" cy="1204895"/>
            </a:xfrm>
            <a:prstGeom prst="straightConnector1">
              <a:avLst/>
            </a:prstGeom>
            <a:ln w="31750" cap="flat" cmpd="sng" algn="ctr">
              <a:solidFill>
                <a:schemeClr val="bg1">
                  <a:lumMod val="85000"/>
                  <a:lumOff val="15000"/>
                </a:schemeClr>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8828496">
              <a:off x="4404426" y="2877403"/>
              <a:ext cx="1676400" cy="461665"/>
            </a:xfrm>
            <a:prstGeom prst="rect">
              <a:avLst/>
            </a:prstGeom>
            <a:noFill/>
            <a:scene3d>
              <a:camera prst="orthographicFront"/>
              <a:lightRig rig="threePt" dir="t"/>
            </a:scene3d>
            <a:sp3d/>
          </p:spPr>
          <p:txBody>
            <a:bodyPr wrap="square" rtlCol="0">
              <a:spAutoFit/>
              <a:flatTx/>
            </a:bodyPr>
            <a:lstStyle/>
            <a:p>
              <a:pPr algn="ctr"/>
              <a:r>
                <a:rPr lang="en-US" sz="1200" dirty="0" smtClean="0">
                  <a:solidFill>
                    <a:srgbClr val="000000"/>
                  </a:solidFill>
                  <a:latin typeface="Geneva"/>
                  <a:cs typeface="Geneva"/>
                </a:rPr>
                <a:t>more </a:t>
              </a:r>
            </a:p>
            <a:p>
              <a:pPr algn="ctr"/>
              <a:r>
                <a:rPr lang="en-US" sz="1200" dirty="0" smtClean="0">
                  <a:solidFill>
                    <a:srgbClr val="000000"/>
                  </a:solidFill>
                  <a:latin typeface="Geneva"/>
                  <a:cs typeface="Geneva"/>
                </a:rPr>
                <a:t>involved</a:t>
              </a:r>
              <a:endParaRPr lang="en-US" sz="1200" dirty="0">
                <a:solidFill>
                  <a:srgbClr val="000000"/>
                </a:solidFill>
                <a:latin typeface="Geneva"/>
                <a:cs typeface="Geneva"/>
              </a:endParaRPr>
            </a:p>
          </p:txBody>
        </p:sp>
        <p:sp>
          <p:nvSpPr>
            <p:cNvPr id="13" name="TextBox 12"/>
            <p:cNvSpPr txBox="1"/>
            <p:nvPr/>
          </p:nvSpPr>
          <p:spPr>
            <a:xfrm rot="18763294">
              <a:off x="5462649" y="2522765"/>
              <a:ext cx="1676400" cy="461665"/>
            </a:xfrm>
            <a:prstGeom prst="rect">
              <a:avLst/>
            </a:prstGeom>
            <a:noFill/>
          </p:spPr>
          <p:txBody>
            <a:bodyPr wrap="square" rtlCol="0">
              <a:spAutoFit/>
            </a:bodyPr>
            <a:lstStyle/>
            <a:p>
              <a:pPr algn="ctr"/>
              <a:r>
                <a:rPr lang="en-US" sz="1200" dirty="0" smtClean="0">
                  <a:solidFill>
                    <a:srgbClr val="000000"/>
                  </a:solidFill>
                  <a:latin typeface="Geneva"/>
                  <a:cs typeface="Geneva"/>
                </a:rPr>
                <a:t>less</a:t>
              </a:r>
            </a:p>
            <a:p>
              <a:pPr algn="ctr"/>
              <a:r>
                <a:rPr lang="en-US" sz="1200" dirty="0" smtClean="0">
                  <a:solidFill>
                    <a:srgbClr val="000000"/>
                  </a:solidFill>
                  <a:latin typeface="Geneva"/>
                  <a:cs typeface="Geneva"/>
                </a:rPr>
                <a:t>involved</a:t>
              </a:r>
              <a:endParaRPr lang="en-US" sz="1200" dirty="0">
                <a:solidFill>
                  <a:srgbClr val="000000"/>
                </a:solidFill>
                <a:latin typeface="Geneva"/>
                <a:cs typeface="Geneva"/>
              </a:endParaRPr>
            </a:p>
          </p:txBody>
        </p:sp>
      </p:grpSp>
      <p:sp>
        <p:nvSpPr>
          <p:cNvPr id="14" name="TextBox 13"/>
          <p:cNvSpPr txBox="1"/>
          <p:nvPr/>
        </p:nvSpPr>
        <p:spPr>
          <a:xfrm>
            <a:off x="514986" y="5953184"/>
            <a:ext cx="2336800" cy="646331"/>
          </a:xfrm>
          <a:prstGeom prst="rect">
            <a:avLst/>
          </a:prstGeom>
          <a:noFill/>
        </p:spPr>
        <p:txBody>
          <a:bodyPr wrap="square" rtlCol="0">
            <a:spAutoFit/>
          </a:bodyPr>
          <a:lstStyle/>
          <a:p>
            <a:r>
              <a:rPr lang="en-US" dirty="0" smtClean="0">
                <a:solidFill>
                  <a:schemeClr val="tx2"/>
                </a:solidFill>
                <a:latin typeface="Geneva"/>
                <a:cs typeface="Geneva"/>
              </a:rPr>
              <a:t>All are involved at key decision points</a:t>
            </a:r>
            <a:endParaRPr lang="en-US" dirty="0">
              <a:solidFill>
                <a:schemeClr val="tx2"/>
              </a:solidFill>
              <a:latin typeface="Geneva"/>
              <a:cs typeface="Geneva"/>
            </a:endParaRPr>
          </a:p>
        </p:txBody>
      </p:sp>
    </p:spTree>
    <p:extLst>
      <p:ext uri="{BB962C8B-B14F-4D97-AF65-F5344CB8AC3E}">
        <p14:creationId xmlns:p14="http://schemas.microsoft.com/office/powerpoint/2010/main" val="1365807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Stakeholder Analysis </a:t>
            </a:r>
            <a:endParaRPr lang="en-US" dirty="0"/>
          </a:p>
        </p:txBody>
      </p:sp>
      <p:graphicFrame>
        <p:nvGraphicFramePr>
          <p:cNvPr id="5" name="Group 62"/>
          <p:cNvGraphicFramePr>
            <a:graphicFrameLocks noGrp="1"/>
          </p:cNvGraphicFramePr>
          <p:nvPr>
            <p:extLst/>
          </p:nvPr>
        </p:nvGraphicFramePr>
        <p:xfrm>
          <a:off x="609599" y="1690688"/>
          <a:ext cx="10972801" cy="5050396"/>
        </p:xfrm>
        <a:graphic>
          <a:graphicData uri="http://schemas.openxmlformats.org/drawingml/2006/table">
            <a:tbl>
              <a:tblPr/>
              <a:tblGrid>
                <a:gridCol w="1471613">
                  <a:extLst>
                    <a:ext uri="{9D8B030D-6E8A-4147-A177-3AD203B41FA5}">
                      <a16:colId xmlns:a16="http://schemas.microsoft.com/office/drawing/2014/main" val="20000"/>
                    </a:ext>
                  </a:extLst>
                </a:gridCol>
                <a:gridCol w="1565501">
                  <a:extLst>
                    <a:ext uri="{9D8B030D-6E8A-4147-A177-3AD203B41FA5}">
                      <a16:colId xmlns:a16="http://schemas.microsoft.com/office/drawing/2014/main" val="20001"/>
                    </a:ext>
                  </a:extLst>
                </a:gridCol>
                <a:gridCol w="1863499">
                  <a:extLst>
                    <a:ext uri="{9D8B030D-6E8A-4147-A177-3AD203B41FA5}">
                      <a16:colId xmlns:a16="http://schemas.microsoft.com/office/drawing/2014/main" val="20002"/>
                    </a:ext>
                  </a:extLst>
                </a:gridCol>
                <a:gridCol w="2153330">
                  <a:extLst>
                    <a:ext uri="{9D8B030D-6E8A-4147-A177-3AD203B41FA5}">
                      <a16:colId xmlns:a16="http://schemas.microsoft.com/office/drawing/2014/main" val="20003"/>
                    </a:ext>
                  </a:extLst>
                </a:gridCol>
                <a:gridCol w="1077686">
                  <a:extLst>
                    <a:ext uri="{9D8B030D-6E8A-4147-A177-3AD203B41FA5}">
                      <a16:colId xmlns:a16="http://schemas.microsoft.com/office/drawing/2014/main" val="20004"/>
                    </a:ext>
                  </a:extLst>
                </a:gridCol>
                <a:gridCol w="1259342">
                  <a:extLst>
                    <a:ext uri="{9D8B030D-6E8A-4147-A177-3AD203B41FA5}">
                      <a16:colId xmlns:a16="http://schemas.microsoft.com/office/drawing/2014/main" val="20005"/>
                    </a:ext>
                  </a:extLst>
                </a:gridCol>
                <a:gridCol w="1581830">
                  <a:extLst>
                    <a:ext uri="{9D8B030D-6E8A-4147-A177-3AD203B41FA5}">
                      <a16:colId xmlns:a16="http://schemas.microsoft.com/office/drawing/2014/main" val="20006"/>
                    </a:ext>
                  </a:extLst>
                </a:gridCol>
              </a:tblGrid>
              <a:tr h="446245">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dirty="0">
                          <a:ln>
                            <a:noFill/>
                          </a:ln>
                          <a:solidFill>
                            <a:srgbClr val="000000"/>
                          </a:solidFill>
                          <a:effectLst/>
                          <a:latin typeface="Geneva"/>
                          <a:cs typeface="Geneva"/>
                        </a:rPr>
                        <a:t>Viewpoint </a:t>
                      </a:r>
                      <a:endParaRPr kumimoji="0" lang="en-US" sz="12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a:ln>
                            <a:noFill/>
                          </a:ln>
                          <a:solidFill>
                            <a:srgbClr val="000000"/>
                          </a:solidFill>
                          <a:effectLst/>
                          <a:latin typeface="Geneva"/>
                          <a:cs typeface="Geneva"/>
                        </a:rPr>
                        <a:t>Person / Affiliation</a:t>
                      </a:r>
                      <a:endParaRPr kumimoji="0" lang="en-US" sz="12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a:ln>
                            <a:noFill/>
                          </a:ln>
                          <a:solidFill>
                            <a:srgbClr val="000000"/>
                          </a:solidFill>
                          <a:effectLst/>
                          <a:latin typeface="Geneva"/>
                          <a:cs typeface="Geneva"/>
                        </a:rPr>
                        <a:t>Issues </a:t>
                      </a:r>
                      <a:endParaRPr kumimoji="0" lang="en-US" sz="12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a:ln>
                            <a:noFill/>
                          </a:ln>
                          <a:solidFill>
                            <a:srgbClr val="000000"/>
                          </a:solidFill>
                          <a:effectLst/>
                          <a:latin typeface="Geneva"/>
                          <a:cs typeface="Geneva"/>
                        </a:rPr>
                        <a:t>Win </a:t>
                      </a:r>
                      <a:endParaRPr kumimoji="0" lang="en-US" sz="12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a:ln>
                            <a:noFill/>
                          </a:ln>
                          <a:solidFill>
                            <a:srgbClr val="000000"/>
                          </a:solidFill>
                          <a:effectLst/>
                          <a:latin typeface="Geneva"/>
                          <a:cs typeface="Geneva"/>
                        </a:rPr>
                        <a:t>Level</a:t>
                      </a:r>
                      <a:endParaRPr kumimoji="0" lang="en-US" sz="12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a:ln>
                            <a:noFill/>
                          </a:ln>
                          <a:solidFill>
                            <a:srgbClr val="000000"/>
                          </a:solidFill>
                          <a:effectLst/>
                          <a:latin typeface="Geneva"/>
                          <a:cs typeface="Geneva"/>
                        </a:rPr>
                        <a:t>Outreach Strategy</a:t>
                      </a:r>
                      <a:endParaRPr kumimoji="0" lang="en-US" sz="12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200" b="1" i="0" u="none" strike="noStrike" cap="none" normalizeH="0" baseline="0" dirty="0">
                          <a:ln>
                            <a:noFill/>
                          </a:ln>
                          <a:solidFill>
                            <a:srgbClr val="000000"/>
                          </a:solidFill>
                          <a:effectLst/>
                          <a:latin typeface="Geneva"/>
                          <a:cs typeface="Geneva"/>
                        </a:rPr>
                        <a:t>Charrette Participation </a:t>
                      </a:r>
                      <a:endParaRPr kumimoji="0" lang="en-US" sz="12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32641">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Elected Official</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Lucinda Wallis, Capital County</a:t>
                      </a:r>
                      <a:endParaRPr kumimoji="0" lang="en-US" sz="10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25 years of controversy, with nothing to show.  Wallis is the project “champion.”</a:t>
                      </a:r>
                      <a:endParaRPr kumimoji="0" lang="en-US" sz="10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A plan and codes agreed upon by the developer, and the neighborhood. A bulletproof public process.  A national exemplar project. </a:t>
                      </a:r>
                      <a:endParaRPr kumimoji="0" lang="en-US" sz="10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Primary</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Email, phone</a:t>
                      </a:r>
                      <a:endParaRPr kumimoji="0" lang="en-US" sz="10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Daily Team Meetings</a:t>
                      </a:r>
                      <a:endParaRPr kumimoji="0" lang="en-US" sz="10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82713">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Elected Official</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Percival Moccasin, Capital County</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Concerned about project costs.  Interested in a non-controversial outcome.</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A project that can be approved and supported by neighbors.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Primary</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Email, phone</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Public Meetings</a:t>
                      </a:r>
                      <a:endParaRPr kumimoji="0" lang="en-US" sz="1000" b="0" i="0" u="none" strike="noStrike" cap="none" normalizeH="0" baseline="0" dirty="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446489">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Neighborhood Activists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Carrie Snodgras, Kris Tal, Terry Jensen, Medford District Improvement Association</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Deep distrust of County Supervisors and staff.  Traffic, visual impacts, property values, safety.  </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Minimal traffic impacts, maximum housing, low buildings across from neighborhood, pedestrian access, local retail only, no increase in transit parking. The County must keep its promise and build the regional trail.</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Secondary</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Emails, letters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Separate Meeting</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82713">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Neighboring Commercial Owners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Katrina Moskawitz, Hollywood Boosters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Workers have limited local services.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Compatible uses with existing business, amenities for office workers, traffic management.</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Secondary</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Emails, letters</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Separate Meeting</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35494">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Developer</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Tom Bates, Dick Bernard, Big Sky Development</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Last development proposal failed.  </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Economic and market feasible plan.</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Primary</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a:ln>
                            <a:noFill/>
                          </a:ln>
                          <a:solidFill>
                            <a:srgbClr val="000000"/>
                          </a:solidFill>
                          <a:effectLst/>
                          <a:latin typeface="Geneva"/>
                          <a:cs typeface="Geneva"/>
                        </a:rPr>
                        <a:t>Email, phone</a:t>
                      </a:r>
                      <a:endParaRPr kumimoji="0" lang="en-US" sz="1000" b="0" i="0" u="none" strike="noStrike" cap="none" normalizeH="0" baseline="0">
                        <a:ln>
                          <a:noFill/>
                        </a:ln>
                        <a:solidFill>
                          <a:schemeClr val="bg1"/>
                        </a:solidFill>
                        <a:effectLst/>
                        <a:latin typeface="Geneva"/>
                        <a:cs typeface="Geneva"/>
                      </a:endParaRP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Daily Team Meetings</a:t>
                      </a:r>
                    </a:p>
                    <a:p>
                      <a:pPr marL="0" marR="0" lvl="0" indent="0" algn="l" defTabSz="914400" rtl="0" eaLnBrk="1" fontAlgn="base" latinLnBrk="0" hangingPunct="1">
                        <a:lnSpc>
                          <a:spcPct val="100000"/>
                        </a:lnSpc>
                        <a:spcBef>
                          <a:spcPct val="20000"/>
                        </a:spcBef>
                        <a:spcAft>
                          <a:spcPct val="0"/>
                        </a:spcAft>
                        <a:buClr>
                          <a:srgbClr val="EEBE40"/>
                        </a:buClr>
                        <a:buSzTx/>
                        <a:buFont typeface="Wingdings" pitchFamily="-65" charset="2"/>
                        <a:buNone/>
                        <a:tabLst/>
                      </a:pPr>
                      <a:r>
                        <a:rPr kumimoji="0" lang="en-US" sz="1000" b="0" i="0" u="none" strike="noStrike" cap="none" normalizeH="0" baseline="0" dirty="0">
                          <a:ln>
                            <a:noFill/>
                          </a:ln>
                          <a:solidFill>
                            <a:srgbClr val="000000"/>
                          </a:solidFill>
                          <a:effectLst/>
                          <a:latin typeface="Geneva"/>
                          <a:cs typeface="Geneva"/>
                        </a:rPr>
                        <a:t>and Reviews</a:t>
                      </a:r>
                    </a:p>
                  </a:txBody>
                  <a:tcP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3439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Empathy and Trust in Planning </a:t>
            </a:r>
            <a:endParaRPr lang="en-US" dirty="0"/>
          </a:p>
        </p:txBody>
      </p:sp>
      <p:sp>
        <p:nvSpPr>
          <p:cNvPr id="3" name="Content Placeholder 2"/>
          <p:cNvSpPr>
            <a:spLocks noGrp="1"/>
          </p:cNvSpPr>
          <p:nvPr>
            <p:ph idx="1"/>
          </p:nvPr>
        </p:nvSpPr>
        <p:spPr/>
        <p:txBody>
          <a:bodyPr>
            <a:normAutofit/>
          </a:bodyPr>
          <a:lstStyle/>
          <a:p>
            <a:r>
              <a:rPr lang="en-US" sz="2400" dirty="0" smtClean="0">
                <a:solidFill>
                  <a:schemeClr val="tx2"/>
                </a:solidFill>
              </a:rPr>
              <a:t>Interviews </a:t>
            </a:r>
          </a:p>
          <a:p>
            <a:r>
              <a:rPr lang="en-US" sz="2400" dirty="0" smtClean="0">
                <a:solidFill>
                  <a:schemeClr val="tx2"/>
                </a:solidFill>
              </a:rPr>
              <a:t>Walking tours</a:t>
            </a:r>
          </a:p>
          <a:p>
            <a:r>
              <a:rPr lang="en-US" sz="2400" dirty="0" smtClean="0">
                <a:solidFill>
                  <a:schemeClr val="tx2"/>
                </a:solidFill>
              </a:rPr>
              <a:t>Neighborhood meetings </a:t>
            </a:r>
          </a:p>
          <a:p>
            <a:r>
              <a:rPr lang="en-US" sz="2400" dirty="0" smtClean="0">
                <a:solidFill>
                  <a:schemeClr val="tx2"/>
                </a:solidFill>
              </a:rPr>
              <a:t>Topical workshops </a:t>
            </a:r>
          </a:p>
          <a:p>
            <a:r>
              <a:rPr lang="en-US" sz="2400" dirty="0" smtClean="0">
                <a:solidFill>
                  <a:schemeClr val="tx2"/>
                </a:solidFill>
              </a:rPr>
              <a:t>Social media</a:t>
            </a:r>
            <a:endParaRPr lang="en-US" sz="2400" dirty="0">
              <a:solidFill>
                <a:schemeClr val="tx2"/>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80910" y="1690688"/>
            <a:ext cx="4911090" cy="2545607"/>
          </a:xfrm>
          <a:prstGeom prst="rect">
            <a:avLst/>
          </a:prstGeom>
        </p:spPr>
      </p:pic>
      <p:pic>
        <p:nvPicPr>
          <p:cNvPr id="5" name="Picture 4" descr="Stoop Survey.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0910" y="4236294"/>
            <a:ext cx="4911090" cy="2621705"/>
          </a:xfrm>
          <a:prstGeom prst="rect">
            <a:avLst/>
          </a:prstGeom>
          <a:ln>
            <a:noFill/>
          </a:ln>
          <a:effectLst/>
        </p:spPr>
      </p:pic>
    </p:spTree>
    <p:extLst>
      <p:ext uri="{BB962C8B-B14F-4D97-AF65-F5344CB8AC3E}">
        <p14:creationId xmlns:p14="http://schemas.microsoft.com/office/powerpoint/2010/main" val="2010333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51270" cy="1325563"/>
          </a:xfrm>
        </p:spPr>
        <p:txBody>
          <a:bodyPr/>
          <a:lstStyle/>
          <a:p>
            <a:r>
              <a:rPr lang="en-US" dirty="0" smtClean="0"/>
              <a:t>Charrette Logistics </a:t>
            </a:r>
            <a:endParaRPr lang="en-US" dirty="0"/>
          </a:p>
        </p:txBody>
      </p:sp>
      <p:sp>
        <p:nvSpPr>
          <p:cNvPr id="3" name="Content Placeholder 2"/>
          <p:cNvSpPr>
            <a:spLocks noGrp="1"/>
          </p:cNvSpPr>
          <p:nvPr>
            <p:ph idx="1"/>
          </p:nvPr>
        </p:nvSpPr>
        <p:spPr>
          <a:xfrm>
            <a:off x="838200" y="2130135"/>
            <a:ext cx="7608570" cy="4046827"/>
          </a:xfrm>
        </p:spPr>
        <p:txBody>
          <a:bodyPr>
            <a:normAutofit/>
          </a:bodyPr>
          <a:lstStyle/>
          <a:p>
            <a:pPr marL="0" indent="0">
              <a:buNone/>
            </a:pPr>
            <a:r>
              <a:rPr lang="en-US" sz="2400" dirty="0" smtClean="0">
                <a:solidFill>
                  <a:schemeClr val="accent1"/>
                </a:solidFill>
              </a:rPr>
              <a:t>Tool: </a:t>
            </a:r>
            <a:r>
              <a:rPr lang="en-US" sz="2400" dirty="0" smtClean="0">
                <a:solidFill>
                  <a:schemeClr val="tx2"/>
                </a:solidFill>
              </a:rPr>
              <a:t>Studio Logistics and Set-up </a:t>
            </a:r>
          </a:p>
          <a:p>
            <a:pPr marL="0" indent="0">
              <a:buNone/>
            </a:pPr>
            <a:endParaRPr lang="en-US" sz="2400" dirty="0" smtClean="0"/>
          </a:p>
          <a:p>
            <a:pPr marL="0" indent="0">
              <a:buNone/>
            </a:pPr>
            <a:r>
              <a:rPr lang="en-US" sz="2400" dirty="0" smtClean="0">
                <a:solidFill>
                  <a:schemeClr val="accent1"/>
                </a:solidFill>
              </a:rPr>
              <a:t>Purpose:</a:t>
            </a:r>
            <a:r>
              <a:rPr lang="en-US" sz="2400" dirty="0" smtClean="0"/>
              <a:t> </a:t>
            </a:r>
            <a:r>
              <a:rPr lang="en-US" sz="2400" dirty="0" smtClean="0">
                <a:solidFill>
                  <a:schemeClr val="tx2"/>
                </a:solidFill>
              </a:rPr>
              <a:t>To provide a functional space for charrette team work and public participation </a:t>
            </a:r>
          </a:p>
          <a:p>
            <a:pPr marL="0" indent="0">
              <a:buNone/>
            </a:pPr>
            <a:endParaRPr lang="en-US" sz="2400" dirty="0" smtClean="0">
              <a:solidFill>
                <a:schemeClr val="tx2"/>
              </a:solidFill>
            </a:endParaRPr>
          </a:p>
          <a:p>
            <a:pPr marL="0" indent="0">
              <a:buNone/>
            </a:pPr>
            <a:r>
              <a:rPr lang="en-US" sz="2400" dirty="0" smtClean="0">
                <a:solidFill>
                  <a:schemeClr val="accent1"/>
                </a:solidFill>
              </a:rPr>
              <a:t>Process:</a:t>
            </a:r>
            <a:r>
              <a:rPr lang="en-US" sz="2400" dirty="0" smtClean="0"/>
              <a:t> </a:t>
            </a:r>
            <a:r>
              <a:rPr lang="en-US" sz="2400" dirty="0" smtClean="0">
                <a:solidFill>
                  <a:schemeClr val="tx2"/>
                </a:solidFill>
              </a:rPr>
              <a:t>The charrette manager works with local staff to organize all charrette logistics to support a sustained, focused effort </a:t>
            </a:r>
            <a:endParaRPr lang="en-US" sz="2400" dirty="0">
              <a:solidFill>
                <a:schemeClr val="tx2"/>
              </a:solidFill>
            </a:endParaRPr>
          </a:p>
        </p:txBody>
      </p:sp>
      <p:pic>
        <p:nvPicPr>
          <p:cNvPr id="4" name="Picture 3"/>
          <p:cNvPicPr>
            <a:picLocks noChangeAspect="1"/>
          </p:cNvPicPr>
          <p:nvPr/>
        </p:nvPicPr>
        <p:blipFill>
          <a:blip r:embed="rId3"/>
          <a:stretch>
            <a:fillRect/>
          </a:stretch>
        </p:blipFill>
        <p:spPr>
          <a:xfrm>
            <a:off x="8825677" y="1690688"/>
            <a:ext cx="3366323" cy="2244215"/>
          </a:xfrm>
          <a:prstGeom prst="rect">
            <a:avLst/>
          </a:prstGeom>
        </p:spPr>
      </p:pic>
      <p:sp>
        <p:nvSpPr>
          <p:cNvPr id="5" name="Text Box 6"/>
          <p:cNvSpPr txBox="1">
            <a:spLocks noChangeArrowheads="1"/>
          </p:cNvSpPr>
          <p:nvPr/>
        </p:nvSpPr>
        <p:spPr bwMode="auto">
          <a:xfrm>
            <a:off x="8825677" y="3934903"/>
            <a:ext cx="1441420" cy="276999"/>
          </a:xfrm>
          <a:prstGeom prst="rect">
            <a:avLst/>
          </a:prstGeom>
          <a:noFill/>
          <a:ln w="9525">
            <a:noFill/>
            <a:miter lim="800000"/>
            <a:headEnd/>
            <a:tailEnd/>
          </a:ln>
        </p:spPr>
        <p:txBody>
          <a:bodyPr wrap="none">
            <a:prstTxWarp prst="textNoShape">
              <a:avLst/>
            </a:prstTxWarp>
            <a:spAutoFit/>
          </a:bodyPr>
          <a:lstStyle/>
          <a:p>
            <a:pPr eaLnBrk="0" hangingPunct="0"/>
            <a:r>
              <a:rPr lang="en-US" sz="1200" dirty="0">
                <a:solidFill>
                  <a:schemeClr val="tx2"/>
                </a:solidFill>
                <a:latin typeface="Lucida Sans" pitchFamily="24" charset="0"/>
              </a:rPr>
              <a:t>Charrette gallery</a:t>
            </a:r>
          </a:p>
        </p:txBody>
      </p:sp>
    </p:spTree>
    <p:extLst>
      <p:ext uri="{BB962C8B-B14F-4D97-AF65-F5344CB8AC3E}">
        <p14:creationId xmlns:p14="http://schemas.microsoft.com/office/powerpoint/2010/main" val="1579091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Charrette </a:t>
            </a:r>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4956" t="15395" r="15255" b="9334"/>
          <a:stretch/>
        </p:blipFill>
        <p:spPr>
          <a:xfrm>
            <a:off x="838200" y="1690688"/>
            <a:ext cx="7463790" cy="4691526"/>
          </a:xfrm>
          <a:prstGeom prst="rect">
            <a:avLst/>
          </a:prstGeom>
        </p:spPr>
      </p:pic>
    </p:spTree>
    <p:extLst>
      <p:ext uri="{BB962C8B-B14F-4D97-AF65-F5344CB8AC3E}">
        <p14:creationId xmlns:p14="http://schemas.microsoft.com/office/powerpoint/2010/main" val="228066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99910" cy="1325563"/>
          </a:xfrm>
        </p:spPr>
        <p:txBody>
          <a:bodyPr/>
          <a:lstStyle/>
          <a:p>
            <a:r>
              <a:rPr lang="en-US" dirty="0" smtClean="0"/>
              <a:t>Charrette Roles and Process </a:t>
            </a:r>
            <a:endParaRPr lang="en-US" dirty="0"/>
          </a:p>
        </p:txBody>
      </p:sp>
      <p:sp>
        <p:nvSpPr>
          <p:cNvPr id="3" name="Content Placeholder 2"/>
          <p:cNvSpPr>
            <a:spLocks noGrp="1"/>
          </p:cNvSpPr>
          <p:nvPr>
            <p:ph idx="1"/>
          </p:nvPr>
        </p:nvSpPr>
        <p:spPr>
          <a:xfrm>
            <a:off x="838200" y="1690688"/>
            <a:ext cx="9368790" cy="4046827"/>
          </a:xfrm>
        </p:spPr>
        <p:txBody>
          <a:bodyPr/>
          <a:lstStyle/>
          <a:p>
            <a:pPr marL="0" indent="0">
              <a:buNone/>
            </a:pPr>
            <a:r>
              <a:rPr lang="en-US" dirty="0" smtClean="0">
                <a:solidFill>
                  <a:schemeClr val="tx2"/>
                </a:solidFill>
              </a:rPr>
              <a:t>Charrette Team </a:t>
            </a:r>
          </a:p>
          <a:p>
            <a:r>
              <a:rPr lang="en-US" dirty="0" smtClean="0">
                <a:solidFill>
                  <a:schemeClr val="tx2"/>
                </a:solidFill>
              </a:rPr>
              <a:t>A multi-disciplinary team of specialists </a:t>
            </a:r>
            <a:r>
              <a:rPr lang="en-US" u="sng" dirty="0" smtClean="0">
                <a:solidFill>
                  <a:schemeClr val="tx2"/>
                </a:solidFill>
              </a:rPr>
              <a:t>entrusted</a:t>
            </a:r>
            <a:r>
              <a:rPr lang="en-US" dirty="0" smtClean="0">
                <a:solidFill>
                  <a:schemeClr val="tx2"/>
                </a:solidFill>
              </a:rPr>
              <a:t> to carry on the design process on behalf of the stakeholders</a:t>
            </a:r>
            <a:endParaRPr lang="en-US" dirty="0">
              <a:solidFill>
                <a:schemeClr val="tx2"/>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11880"/>
            <a:ext cx="6332220" cy="3246121"/>
          </a:xfrm>
          <a:prstGeom prst="rect">
            <a:avLst/>
          </a:prstGeom>
        </p:spPr>
      </p:pic>
      <p:pic>
        <p:nvPicPr>
          <p:cNvPr id="5" name="Picture 4" descr="MTR_octobercharrette_20131027-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2220" y="3611880"/>
            <a:ext cx="5859780" cy="3246121"/>
          </a:xfrm>
          <a:prstGeom prst="rect">
            <a:avLst/>
          </a:prstGeom>
        </p:spPr>
      </p:pic>
    </p:spTree>
    <p:extLst>
      <p:ext uri="{BB962C8B-B14F-4D97-AF65-F5344CB8AC3E}">
        <p14:creationId xmlns:p14="http://schemas.microsoft.com/office/powerpoint/2010/main" val="2713418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Roles and Process</a:t>
            </a:r>
            <a:endParaRPr lang="en-US" dirty="0"/>
          </a:p>
        </p:txBody>
      </p:sp>
      <p:sp>
        <p:nvSpPr>
          <p:cNvPr id="3" name="Content Placeholder 2"/>
          <p:cNvSpPr>
            <a:spLocks noGrp="1"/>
          </p:cNvSpPr>
          <p:nvPr>
            <p:ph idx="1"/>
          </p:nvPr>
        </p:nvSpPr>
        <p:spPr/>
        <p:txBody>
          <a:bodyPr/>
          <a:lstStyle/>
          <a:p>
            <a:pPr marL="0" indent="0">
              <a:buNone/>
            </a:pPr>
            <a:r>
              <a:rPr lang="en-US" dirty="0" smtClean="0">
                <a:solidFill>
                  <a:schemeClr val="tx2"/>
                </a:solidFill>
              </a:rPr>
              <a:t>The Stakeholder’s Role </a:t>
            </a:r>
          </a:p>
          <a:p>
            <a:r>
              <a:rPr lang="en-US" dirty="0" smtClean="0">
                <a:solidFill>
                  <a:schemeClr val="tx2"/>
                </a:solidFill>
              </a:rPr>
              <a:t>Stakeholders provide vision, input and review at key moments during scheduled and impromptu, meetings</a:t>
            </a:r>
          </a:p>
          <a:p>
            <a:r>
              <a:rPr lang="en-US" i="1" dirty="0" smtClean="0">
                <a:solidFill>
                  <a:schemeClr val="tx2"/>
                </a:solidFill>
              </a:rPr>
              <a:t>They are not there all the time!</a:t>
            </a:r>
            <a:endParaRPr lang="en-US" i="1" dirty="0">
              <a:solidFill>
                <a:schemeClr val="tx2"/>
              </a:solidFill>
            </a:endParaRPr>
          </a:p>
        </p:txBody>
      </p:sp>
      <p:pic>
        <p:nvPicPr>
          <p:cNvPr id="4" name="Picture 8"/>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bwMode="auto">
          <a:xfrm>
            <a:off x="304800" y="4001294"/>
            <a:ext cx="3810000" cy="2633663"/>
          </a:xfrm>
          <a:prstGeom prst="rect">
            <a:avLst/>
          </a:prstGeom>
          <a:noFill/>
          <a:ln w="9525">
            <a:noFill/>
            <a:miter lim="800000"/>
            <a:headEnd/>
            <a:tailEnd/>
          </a:ln>
        </p:spPr>
      </p:pic>
      <p:pic>
        <p:nvPicPr>
          <p:cNvPr id="5"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2460" y="4001294"/>
            <a:ext cx="3821430" cy="2627313"/>
          </a:xfrm>
          <a:prstGeom prst="rect">
            <a:avLst/>
          </a:prstGeom>
          <a:noFill/>
          <a:ln w="63500">
            <a:noFill/>
            <a:miter lim="800000"/>
            <a:headEnd/>
            <a:tailEnd/>
          </a:ln>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91550" y="4001294"/>
            <a:ext cx="3295650" cy="2633663"/>
          </a:xfrm>
          <a:prstGeom prst="rect">
            <a:avLst/>
          </a:prstGeom>
        </p:spPr>
      </p:pic>
      <p:sp>
        <p:nvSpPr>
          <p:cNvPr id="7" name="Rectangle 7"/>
          <p:cNvSpPr>
            <a:spLocks noChangeArrowheads="1"/>
          </p:cNvSpPr>
          <p:nvPr/>
        </p:nvSpPr>
        <p:spPr bwMode="auto">
          <a:xfrm>
            <a:off x="440690" y="3681691"/>
            <a:ext cx="383794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chemeClr val="tx2"/>
                </a:solidFill>
                <a:latin typeface="Geneva"/>
                <a:cs typeface="Geneva"/>
              </a:rPr>
              <a:t>Stakeholder </a:t>
            </a:r>
            <a:r>
              <a:rPr lang="en-US" dirty="0" smtClean="0">
                <a:solidFill>
                  <a:schemeClr val="tx2"/>
                </a:solidFill>
                <a:latin typeface="Geneva"/>
                <a:cs typeface="Geneva"/>
              </a:rPr>
              <a:t>meeting (Scheduled</a:t>
            </a:r>
            <a:r>
              <a:rPr lang="en-US" dirty="0">
                <a:solidFill>
                  <a:schemeClr val="tx2"/>
                </a:solidFill>
                <a:latin typeface="Geneva"/>
                <a:cs typeface="Geneva"/>
              </a:rPr>
              <a:t>)</a:t>
            </a:r>
          </a:p>
        </p:txBody>
      </p:sp>
      <p:sp>
        <p:nvSpPr>
          <p:cNvPr id="8" name="Rectangle 11"/>
          <p:cNvSpPr>
            <a:spLocks noChangeArrowheads="1"/>
          </p:cNvSpPr>
          <p:nvPr/>
        </p:nvSpPr>
        <p:spPr bwMode="auto">
          <a:xfrm>
            <a:off x="4676140" y="3681691"/>
            <a:ext cx="310134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chemeClr val="tx2"/>
                </a:solidFill>
                <a:latin typeface="Geneva"/>
                <a:cs typeface="Geneva"/>
              </a:rPr>
              <a:t>Public </a:t>
            </a:r>
            <a:r>
              <a:rPr lang="en-US" dirty="0" smtClean="0">
                <a:solidFill>
                  <a:schemeClr val="tx2"/>
                </a:solidFill>
                <a:latin typeface="Geneva"/>
                <a:cs typeface="Geneva"/>
              </a:rPr>
              <a:t>meetings (Scheduled</a:t>
            </a:r>
            <a:r>
              <a:rPr lang="en-US" dirty="0">
                <a:solidFill>
                  <a:schemeClr val="tx2"/>
                </a:solidFill>
                <a:latin typeface="Geneva"/>
                <a:cs typeface="Geneva"/>
              </a:rPr>
              <a:t>)</a:t>
            </a:r>
          </a:p>
        </p:txBody>
      </p:sp>
      <p:sp>
        <p:nvSpPr>
          <p:cNvPr id="9" name="Rectangle 3"/>
          <p:cNvSpPr>
            <a:spLocks noChangeArrowheads="1"/>
          </p:cNvSpPr>
          <p:nvPr/>
        </p:nvSpPr>
        <p:spPr bwMode="auto">
          <a:xfrm>
            <a:off x="8497570" y="3631962"/>
            <a:ext cx="3653791"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chemeClr val="tx2"/>
                </a:solidFill>
                <a:latin typeface="Geneva"/>
                <a:cs typeface="Geneva"/>
              </a:rPr>
              <a:t>Drop by the </a:t>
            </a:r>
            <a:r>
              <a:rPr lang="en-US" dirty="0" smtClean="0">
                <a:solidFill>
                  <a:schemeClr val="tx2"/>
                </a:solidFill>
                <a:latin typeface="Geneva"/>
                <a:cs typeface="Geneva"/>
              </a:rPr>
              <a:t>studio (Unscheduled</a:t>
            </a:r>
            <a:r>
              <a:rPr lang="en-US" dirty="0">
                <a:solidFill>
                  <a:schemeClr val="tx2"/>
                </a:solidFill>
                <a:latin typeface="Geneva"/>
                <a:cs typeface="Geneva"/>
              </a:rPr>
              <a:t>)</a:t>
            </a:r>
          </a:p>
        </p:txBody>
      </p:sp>
    </p:spTree>
    <p:extLst>
      <p:ext uri="{BB962C8B-B14F-4D97-AF65-F5344CB8AC3E}">
        <p14:creationId xmlns:p14="http://schemas.microsoft.com/office/powerpoint/2010/main" val="3121289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Schedule </a:t>
            </a:r>
            <a:endParaRPr lang="en-US" dirty="0"/>
          </a:p>
        </p:txBody>
      </p:sp>
      <p:pic>
        <p:nvPicPr>
          <p:cNvPr id="4" name="Picture 3" descr="7-day pha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199" y="263460"/>
            <a:ext cx="9533709" cy="6337366"/>
          </a:xfrm>
          <a:prstGeom prst="rect">
            <a:avLst/>
          </a:prstGeom>
          <a:noFill/>
          <a:ln w="9525">
            <a:noFill/>
            <a:miter lim="800000"/>
            <a:headEnd/>
            <a:tailEnd/>
          </a:ln>
        </p:spPr>
      </p:pic>
    </p:spTree>
    <p:extLst>
      <p:ext uri="{BB962C8B-B14F-4D97-AF65-F5344CB8AC3E}">
        <p14:creationId xmlns:p14="http://schemas.microsoft.com/office/powerpoint/2010/main" val="66880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NCI Collaboration by Design</a:t>
            </a:r>
          </a:p>
        </p:txBody>
      </p:sp>
      <p:sp>
        <p:nvSpPr>
          <p:cNvPr id="3" name="Content Placeholder 2"/>
          <p:cNvSpPr>
            <a:spLocks noGrp="1"/>
          </p:cNvSpPr>
          <p:nvPr>
            <p:ph idx="1"/>
          </p:nvPr>
        </p:nvSpPr>
        <p:spPr/>
        <p:txBody>
          <a:bodyPr/>
          <a:lstStyle/>
          <a:p>
            <a:pPr marL="0" indent="0">
              <a:buNone/>
            </a:pPr>
            <a:r>
              <a:rPr lang="en-US" dirty="0" smtClean="0">
                <a:solidFill>
                  <a:schemeClr val="accent1"/>
                </a:solidFill>
              </a:rPr>
              <a:t>Mission</a:t>
            </a:r>
          </a:p>
          <a:p>
            <a:pPr marL="0" indent="0">
              <a:buNone/>
            </a:pPr>
            <a:r>
              <a:rPr lang="en-US" sz="2400" dirty="0" smtClean="0">
                <a:solidFill>
                  <a:srgbClr val="535054"/>
                </a:solidFill>
              </a:rPr>
              <a:t>NCI </a:t>
            </a:r>
            <a:r>
              <a:rPr lang="en-US" sz="2400" dirty="0">
                <a:solidFill>
                  <a:srgbClr val="535054"/>
                </a:solidFill>
              </a:rPr>
              <a:t>is a program at MSU dedicated to transforming the way people work together by building capacity for collaboration</a:t>
            </a:r>
            <a:r>
              <a:rPr lang="en-US" sz="2400" dirty="0" smtClean="0">
                <a:solidFill>
                  <a:srgbClr val="535054"/>
                </a:solidFill>
              </a:rPr>
              <a:t>.</a:t>
            </a:r>
          </a:p>
          <a:p>
            <a:pPr marL="0" indent="0">
              <a:buNone/>
            </a:pPr>
            <a:endParaRPr lang="en-US" sz="2400" dirty="0">
              <a:solidFill>
                <a:srgbClr val="535054"/>
              </a:solidFill>
            </a:endParaRPr>
          </a:p>
          <a:p>
            <a:pPr marL="0" indent="0">
              <a:buNone/>
            </a:pPr>
            <a:r>
              <a:rPr lang="en-US" dirty="0">
                <a:solidFill>
                  <a:schemeClr val="accent1"/>
                </a:solidFill>
              </a:rPr>
              <a:t>Purpose</a:t>
            </a:r>
          </a:p>
          <a:p>
            <a:pPr marL="0" indent="0">
              <a:buNone/>
            </a:pPr>
            <a:r>
              <a:rPr lang="en-US" sz="2400" dirty="0">
                <a:solidFill>
                  <a:srgbClr val="535054"/>
                </a:solidFill>
              </a:rPr>
              <a:t>NCI trains and supports professionals and community leaders in the NCI Charrette System. Through research and publications NCI continues to bring innovation to the process of transformative collaboration. </a:t>
            </a:r>
          </a:p>
          <a:p>
            <a:pPr marL="0" indent="0">
              <a:buNone/>
            </a:pPr>
            <a:endParaRPr lang="en-US" sz="2400" dirty="0" smtClean="0">
              <a:solidFill>
                <a:srgbClr val="535054"/>
              </a:solidFill>
            </a:endParaRPr>
          </a:p>
          <a:p>
            <a:endParaRPr lang="en-US" dirty="0"/>
          </a:p>
        </p:txBody>
      </p:sp>
    </p:spTree>
    <p:extLst>
      <p:ext uri="{BB962C8B-B14F-4D97-AF65-F5344CB8AC3E}">
        <p14:creationId xmlns:p14="http://schemas.microsoft.com/office/powerpoint/2010/main" val="1872537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Work Cycles </a:t>
            </a:r>
            <a:endParaRPr lang="en-US" dirty="0"/>
          </a:p>
        </p:txBody>
      </p:sp>
      <p:grpSp>
        <p:nvGrpSpPr>
          <p:cNvPr id="5" name="Group 4"/>
          <p:cNvGrpSpPr/>
          <p:nvPr/>
        </p:nvGrpSpPr>
        <p:grpSpPr>
          <a:xfrm>
            <a:off x="838200" y="1152523"/>
            <a:ext cx="10515600" cy="5705477"/>
            <a:chOff x="0" y="1050925"/>
            <a:chExt cx="9144000" cy="5705477"/>
          </a:xfrm>
        </p:grpSpPr>
        <p:sp>
          <p:nvSpPr>
            <p:cNvPr id="6" name="Rectangle 2"/>
            <p:cNvSpPr>
              <a:spLocks noChangeArrowheads="1"/>
            </p:cNvSpPr>
            <p:nvPr/>
          </p:nvSpPr>
          <p:spPr bwMode="auto">
            <a:xfrm>
              <a:off x="0" y="2667000"/>
              <a:ext cx="9144000" cy="2438400"/>
            </a:xfrm>
            <a:prstGeom prst="rect">
              <a:avLst/>
            </a:prstGeom>
            <a:solidFill>
              <a:srgbClr val="4C4C4C"/>
            </a:solidFill>
            <a:ln w="9525">
              <a:noFill/>
              <a:miter lim="800000"/>
              <a:headEnd/>
              <a:tailEnd/>
            </a:ln>
          </p:spPr>
          <p:txBody>
            <a:bodyPr wrap="none" anchor="ctr">
              <a:prstTxWarp prst="textNoShape">
                <a:avLst/>
              </a:prstTxWarp>
            </a:bodyPr>
            <a:lstStyle/>
            <a:p>
              <a:pPr eaLnBrk="0" hangingPunct="0"/>
              <a:endParaRPr lang="en-US"/>
            </a:p>
          </p:txBody>
        </p:sp>
        <p:sp>
          <p:nvSpPr>
            <p:cNvPr id="7" name="Rectangle 3"/>
            <p:cNvSpPr>
              <a:spLocks noChangeArrowheads="1"/>
            </p:cNvSpPr>
            <p:nvPr/>
          </p:nvSpPr>
          <p:spPr bwMode="auto">
            <a:xfrm>
              <a:off x="0" y="3048000"/>
              <a:ext cx="9144000" cy="1524000"/>
            </a:xfrm>
            <a:prstGeom prst="rect">
              <a:avLst/>
            </a:prstGeom>
            <a:solidFill>
              <a:srgbClr val="333333"/>
            </a:solidFill>
            <a:ln w="9525">
              <a:noFill/>
              <a:miter lim="800000"/>
              <a:headEnd/>
              <a:tailEnd/>
            </a:ln>
          </p:spPr>
          <p:txBody>
            <a:bodyPr wrap="none" anchor="ctr">
              <a:prstTxWarp prst="textNoShape">
                <a:avLst/>
              </a:prstTxWarp>
            </a:bodyPr>
            <a:lstStyle/>
            <a:p>
              <a:pPr eaLnBrk="0" hangingPunct="0"/>
              <a:endParaRPr lang="en-US"/>
            </a:p>
          </p:txBody>
        </p:sp>
        <p:grpSp>
          <p:nvGrpSpPr>
            <p:cNvPr id="8" name="Group 5"/>
            <p:cNvGrpSpPr>
              <a:grpSpLocks/>
            </p:cNvGrpSpPr>
            <p:nvPr/>
          </p:nvGrpSpPr>
          <p:grpSpPr bwMode="auto">
            <a:xfrm>
              <a:off x="609600" y="1676401"/>
              <a:ext cx="2362200" cy="5080001"/>
              <a:chOff x="384" y="1056"/>
              <a:chExt cx="1488" cy="3200"/>
            </a:xfrm>
          </p:grpSpPr>
          <p:sp>
            <p:nvSpPr>
              <p:cNvPr id="39" name="AutoShape 6"/>
              <p:cNvSpPr>
                <a:spLocks noChangeArrowheads="1"/>
              </p:cNvSpPr>
              <p:nvPr/>
            </p:nvSpPr>
            <p:spPr bwMode="auto">
              <a:xfrm>
                <a:off x="384" y="1056"/>
                <a:ext cx="1104" cy="288"/>
              </a:xfrm>
              <a:prstGeom prst="curvedDownArrow">
                <a:avLst>
                  <a:gd name="adj1" fmla="val 50419"/>
                  <a:gd name="adj2" fmla="val 127086"/>
                  <a:gd name="adj3" fmla="val 33333"/>
                </a:avLst>
              </a:prstGeom>
              <a:solidFill>
                <a:srgbClr val="666666"/>
              </a:solidFill>
              <a:ln w="9525">
                <a:solidFill>
                  <a:srgbClr val="4C4C4C"/>
                </a:solidFill>
                <a:miter lim="800000"/>
                <a:headEnd/>
                <a:tailEnd/>
              </a:ln>
            </p:spPr>
            <p:txBody>
              <a:bodyPr wrap="none" anchor="ctr">
                <a:prstTxWarp prst="textNoShape">
                  <a:avLst/>
                </a:prstTxWarp>
              </a:bodyPr>
              <a:lstStyle/>
              <a:p>
                <a:pPr eaLnBrk="0" hangingPunct="0"/>
                <a:endParaRPr lang="en-US"/>
              </a:p>
            </p:txBody>
          </p:sp>
          <p:sp>
            <p:nvSpPr>
              <p:cNvPr id="40" name="Rectangle 7"/>
              <p:cNvSpPr>
                <a:spLocks noChangeArrowheads="1"/>
              </p:cNvSpPr>
              <p:nvPr/>
            </p:nvSpPr>
            <p:spPr bwMode="auto">
              <a:xfrm>
                <a:off x="1056" y="1392"/>
                <a:ext cx="576" cy="2064"/>
              </a:xfrm>
              <a:prstGeom prst="rect">
                <a:avLst/>
              </a:prstGeom>
              <a:solidFill>
                <a:srgbClr val="FFCC66"/>
              </a:solidFill>
              <a:ln w="9525">
                <a:noFill/>
                <a:miter lim="800000"/>
                <a:headEnd/>
                <a:tailEnd/>
              </a:ln>
            </p:spPr>
            <p:txBody>
              <a:bodyPr wrap="none" anchor="ctr">
                <a:prstTxWarp prst="textNoShape">
                  <a:avLst/>
                </a:prstTxWarp>
              </a:bodyPr>
              <a:lstStyle/>
              <a:p>
                <a:pPr eaLnBrk="0" hangingPunct="0"/>
                <a:endParaRPr lang="en-US"/>
              </a:p>
            </p:txBody>
          </p:sp>
          <p:pic>
            <p:nvPicPr>
              <p:cNvPr id="41"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8" y="1536"/>
                <a:ext cx="345" cy="455"/>
              </a:xfrm>
              <a:prstGeom prst="rect">
                <a:avLst/>
              </a:prstGeom>
              <a:noFill/>
              <a:ln w="3175">
                <a:solidFill>
                  <a:srgbClr val="000000"/>
                </a:solidFill>
                <a:miter lim="800000"/>
                <a:headEnd/>
                <a:tailEnd/>
              </a:ln>
            </p:spPr>
          </p:pic>
          <p:pic>
            <p:nvPicPr>
              <p:cNvPr id="42"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8" y="2153"/>
                <a:ext cx="345" cy="471"/>
              </a:xfrm>
              <a:prstGeom prst="rect">
                <a:avLst/>
              </a:prstGeom>
              <a:noFill/>
              <a:ln w="3175">
                <a:solidFill>
                  <a:srgbClr val="000000"/>
                </a:solidFill>
                <a:miter lim="800000"/>
                <a:headEnd/>
                <a:tailEnd/>
              </a:ln>
            </p:spPr>
          </p:pic>
          <p:pic>
            <p:nvPicPr>
              <p:cNvPr id="43"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8" y="2816"/>
                <a:ext cx="345" cy="496"/>
              </a:xfrm>
              <a:prstGeom prst="rect">
                <a:avLst/>
              </a:prstGeom>
              <a:noFill/>
              <a:ln w="3175">
                <a:solidFill>
                  <a:srgbClr val="000000"/>
                </a:solidFill>
                <a:miter lim="800000"/>
                <a:headEnd/>
                <a:tailEnd/>
              </a:ln>
            </p:spPr>
          </p:pic>
          <p:sp>
            <p:nvSpPr>
              <p:cNvPr id="44" name="Text Box 11"/>
              <p:cNvSpPr txBox="1">
                <a:spLocks noChangeArrowheads="1"/>
              </p:cNvSpPr>
              <p:nvPr/>
            </p:nvSpPr>
            <p:spPr bwMode="auto">
              <a:xfrm>
                <a:off x="864" y="3814"/>
                <a:ext cx="1008" cy="442"/>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Helvetica" pitchFamily="24" charset="0"/>
                  </a:rPr>
                  <a:t>alternative concepts</a:t>
                </a:r>
              </a:p>
            </p:txBody>
          </p:sp>
        </p:grpSp>
        <p:grpSp>
          <p:nvGrpSpPr>
            <p:cNvPr id="9" name="Group 12"/>
            <p:cNvGrpSpPr>
              <a:grpSpLocks/>
            </p:cNvGrpSpPr>
            <p:nvPr/>
          </p:nvGrpSpPr>
          <p:grpSpPr bwMode="auto">
            <a:xfrm>
              <a:off x="1981200" y="1050926"/>
              <a:ext cx="2514600" cy="4994275"/>
              <a:chOff x="1248" y="662"/>
              <a:chExt cx="1584" cy="3146"/>
            </a:xfrm>
          </p:grpSpPr>
          <p:pic>
            <p:nvPicPr>
              <p:cNvPr id="36"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39" y="2016"/>
                <a:ext cx="805" cy="768"/>
              </a:xfrm>
              <a:prstGeom prst="rect">
                <a:avLst/>
              </a:prstGeom>
              <a:noFill/>
              <a:ln w="3175">
                <a:noFill/>
                <a:miter lim="800000"/>
                <a:headEnd/>
                <a:tailEnd/>
              </a:ln>
            </p:spPr>
          </p:pic>
          <p:sp>
            <p:nvSpPr>
              <p:cNvPr id="37" name="AutoShape 14"/>
              <p:cNvSpPr>
                <a:spLocks noChangeArrowheads="1"/>
              </p:cNvSpPr>
              <p:nvPr/>
            </p:nvSpPr>
            <p:spPr bwMode="auto">
              <a:xfrm>
                <a:off x="1248" y="3520"/>
                <a:ext cx="1008" cy="288"/>
              </a:xfrm>
              <a:prstGeom prst="curvedUpArrow">
                <a:avLst>
                  <a:gd name="adj1" fmla="val 56146"/>
                  <a:gd name="adj2" fmla="val 126146"/>
                  <a:gd name="adj3" fmla="val 33333"/>
                </a:avLst>
              </a:prstGeom>
              <a:solidFill>
                <a:srgbClr val="B3B3B3"/>
              </a:solidFill>
              <a:ln w="9525">
                <a:solidFill>
                  <a:srgbClr val="4C4C4C"/>
                </a:solidFill>
                <a:miter lim="800000"/>
                <a:headEnd/>
                <a:tailEnd/>
              </a:ln>
            </p:spPr>
            <p:txBody>
              <a:bodyPr wrap="none" anchor="ctr">
                <a:prstTxWarp prst="textNoShape">
                  <a:avLst/>
                </a:prstTxWarp>
              </a:bodyPr>
              <a:lstStyle/>
              <a:p>
                <a:pPr eaLnBrk="0" hangingPunct="0"/>
                <a:endParaRPr lang="en-US"/>
              </a:p>
            </p:txBody>
          </p:sp>
          <p:sp>
            <p:nvSpPr>
              <p:cNvPr id="38" name="Text Box 15"/>
              <p:cNvSpPr txBox="1">
                <a:spLocks noChangeArrowheads="1"/>
              </p:cNvSpPr>
              <p:nvPr/>
            </p:nvSpPr>
            <p:spPr bwMode="auto">
              <a:xfrm>
                <a:off x="1632" y="662"/>
                <a:ext cx="1200" cy="442"/>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Helvetica" pitchFamily="24" charset="0"/>
                  </a:rPr>
                  <a:t>public meeting review</a:t>
                </a:r>
              </a:p>
            </p:txBody>
          </p:sp>
        </p:grpSp>
        <p:grpSp>
          <p:nvGrpSpPr>
            <p:cNvPr id="10" name="Group 16"/>
            <p:cNvGrpSpPr>
              <a:grpSpLocks/>
            </p:cNvGrpSpPr>
            <p:nvPr/>
          </p:nvGrpSpPr>
          <p:grpSpPr bwMode="auto">
            <a:xfrm>
              <a:off x="4572000" y="1050926"/>
              <a:ext cx="2362200" cy="4994275"/>
              <a:chOff x="2880" y="662"/>
              <a:chExt cx="1488" cy="3146"/>
            </a:xfrm>
          </p:grpSpPr>
          <p:pic>
            <p:nvPicPr>
              <p:cNvPr id="33"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4" y="2011"/>
                <a:ext cx="903" cy="778"/>
              </a:xfrm>
              <a:prstGeom prst="rect">
                <a:avLst/>
              </a:prstGeom>
              <a:noFill/>
              <a:ln w="3175">
                <a:noFill/>
                <a:miter lim="800000"/>
                <a:headEnd/>
                <a:tailEnd/>
              </a:ln>
            </p:spPr>
          </p:pic>
          <p:sp>
            <p:nvSpPr>
              <p:cNvPr id="34" name="AutoShape 18"/>
              <p:cNvSpPr>
                <a:spLocks noChangeArrowheads="1"/>
              </p:cNvSpPr>
              <p:nvPr/>
            </p:nvSpPr>
            <p:spPr bwMode="auto">
              <a:xfrm>
                <a:off x="2880" y="3520"/>
                <a:ext cx="1008" cy="288"/>
              </a:xfrm>
              <a:prstGeom prst="curvedUpArrow">
                <a:avLst>
                  <a:gd name="adj1" fmla="val 56146"/>
                  <a:gd name="adj2" fmla="val 126146"/>
                  <a:gd name="adj3" fmla="val 33333"/>
                </a:avLst>
              </a:prstGeom>
              <a:solidFill>
                <a:srgbClr val="B3B3B3"/>
              </a:solidFill>
              <a:ln w="9525">
                <a:solidFill>
                  <a:srgbClr val="4C4C4C"/>
                </a:solidFill>
                <a:miter lim="800000"/>
                <a:headEnd/>
                <a:tailEnd/>
              </a:ln>
            </p:spPr>
            <p:txBody>
              <a:bodyPr wrap="none" anchor="ctr">
                <a:prstTxWarp prst="textNoShape">
                  <a:avLst/>
                </a:prstTxWarp>
              </a:bodyPr>
              <a:lstStyle/>
              <a:p>
                <a:pPr eaLnBrk="0" hangingPunct="0"/>
                <a:endParaRPr lang="en-US"/>
              </a:p>
            </p:txBody>
          </p:sp>
          <p:sp>
            <p:nvSpPr>
              <p:cNvPr id="35" name="Text Box 19"/>
              <p:cNvSpPr txBox="1">
                <a:spLocks noChangeArrowheads="1"/>
              </p:cNvSpPr>
              <p:nvPr/>
            </p:nvSpPr>
            <p:spPr bwMode="auto">
              <a:xfrm>
                <a:off x="3120" y="662"/>
                <a:ext cx="1248" cy="442"/>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Helvetica" pitchFamily="24" charset="0"/>
                  </a:rPr>
                  <a:t>open house review</a:t>
                </a:r>
              </a:p>
            </p:txBody>
          </p:sp>
        </p:grpSp>
        <p:grpSp>
          <p:nvGrpSpPr>
            <p:cNvPr id="11" name="Group 20"/>
            <p:cNvGrpSpPr>
              <a:grpSpLocks/>
            </p:cNvGrpSpPr>
            <p:nvPr/>
          </p:nvGrpSpPr>
          <p:grpSpPr bwMode="auto">
            <a:xfrm>
              <a:off x="7086600" y="1050926"/>
              <a:ext cx="2057400" cy="4994275"/>
              <a:chOff x="4464" y="662"/>
              <a:chExt cx="1296" cy="3146"/>
            </a:xfrm>
          </p:grpSpPr>
          <p:pic>
            <p:nvPicPr>
              <p:cNvPr id="30" name="Picture 2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48" y="2000"/>
                <a:ext cx="830" cy="800"/>
              </a:xfrm>
              <a:prstGeom prst="rect">
                <a:avLst/>
              </a:prstGeom>
              <a:noFill/>
              <a:ln w="9525">
                <a:noFill/>
                <a:miter lim="800000"/>
                <a:headEnd/>
                <a:tailEnd/>
              </a:ln>
            </p:spPr>
          </p:pic>
          <p:sp>
            <p:nvSpPr>
              <p:cNvPr id="31" name="AutoShape 22"/>
              <p:cNvSpPr>
                <a:spLocks noChangeArrowheads="1"/>
              </p:cNvSpPr>
              <p:nvPr/>
            </p:nvSpPr>
            <p:spPr bwMode="auto">
              <a:xfrm>
                <a:off x="4464" y="3520"/>
                <a:ext cx="1008" cy="288"/>
              </a:xfrm>
              <a:prstGeom prst="curvedUpArrow">
                <a:avLst>
                  <a:gd name="adj1" fmla="val 56146"/>
                  <a:gd name="adj2" fmla="val 126146"/>
                  <a:gd name="adj3" fmla="val 33333"/>
                </a:avLst>
              </a:prstGeom>
              <a:solidFill>
                <a:srgbClr val="B3B3B3"/>
              </a:solidFill>
              <a:ln w="9525">
                <a:solidFill>
                  <a:srgbClr val="4C4C4C"/>
                </a:solidFill>
                <a:miter lim="800000"/>
                <a:headEnd/>
                <a:tailEnd/>
              </a:ln>
            </p:spPr>
            <p:txBody>
              <a:bodyPr wrap="none" anchor="ctr">
                <a:prstTxWarp prst="textNoShape">
                  <a:avLst/>
                </a:prstTxWarp>
              </a:bodyPr>
              <a:lstStyle/>
              <a:p>
                <a:pPr eaLnBrk="0" hangingPunct="0"/>
                <a:endParaRPr lang="en-US"/>
              </a:p>
            </p:txBody>
          </p:sp>
          <p:sp>
            <p:nvSpPr>
              <p:cNvPr id="32" name="Text Box 23"/>
              <p:cNvSpPr txBox="1">
                <a:spLocks noChangeArrowheads="1"/>
              </p:cNvSpPr>
              <p:nvPr/>
            </p:nvSpPr>
            <p:spPr bwMode="auto">
              <a:xfrm>
                <a:off x="4608" y="662"/>
                <a:ext cx="1152" cy="442"/>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Helvetica" pitchFamily="24" charset="0"/>
                  </a:rPr>
                  <a:t>public meeting</a:t>
                </a:r>
              </a:p>
              <a:p>
                <a:pPr algn="ctr" eaLnBrk="0" hangingPunct="0"/>
                <a:r>
                  <a:rPr lang="en-US" sz="2000" dirty="0">
                    <a:solidFill>
                      <a:schemeClr val="tx2"/>
                    </a:solidFill>
                    <a:latin typeface="Helvetica" pitchFamily="24" charset="0"/>
                  </a:rPr>
                  <a:t>confirmation</a:t>
                </a:r>
              </a:p>
            </p:txBody>
          </p:sp>
        </p:grpSp>
        <p:grpSp>
          <p:nvGrpSpPr>
            <p:cNvPr id="12" name="Group 24"/>
            <p:cNvGrpSpPr>
              <a:grpSpLocks/>
            </p:cNvGrpSpPr>
            <p:nvPr/>
          </p:nvGrpSpPr>
          <p:grpSpPr bwMode="auto">
            <a:xfrm>
              <a:off x="88900" y="1050925"/>
              <a:ext cx="1660525" cy="3368675"/>
              <a:chOff x="56" y="662"/>
              <a:chExt cx="1046" cy="2122"/>
            </a:xfrm>
          </p:grpSpPr>
          <p:pic>
            <p:nvPicPr>
              <p:cNvPr id="28"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 y="2016"/>
                <a:ext cx="900" cy="768"/>
              </a:xfrm>
              <a:prstGeom prst="rect">
                <a:avLst/>
              </a:prstGeom>
              <a:noFill/>
              <a:ln w="9525">
                <a:noFill/>
                <a:miter lim="800000"/>
                <a:headEnd/>
                <a:tailEnd/>
              </a:ln>
            </p:spPr>
          </p:pic>
          <p:sp>
            <p:nvSpPr>
              <p:cNvPr id="29" name="Text Box 26"/>
              <p:cNvSpPr txBox="1">
                <a:spLocks noChangeArrowheads="1"/>
              </p:cNvSpPr>
              <p:nvPr/>
            </p:nvSpPr>
            <p:spPr bwMode="auto">
              <a:xfrm>
                <a:off x="56" y="662"/>
                <a:ext cx="1046" cy="446"/>
              </a:xfrm>
              <a:prstGeom prst="rect">
                <a:avLst/>
              </a:prstGeom>
              <a:noFill/>
              <a:ln w="9525">
                <a:noFill/>
                <a:miter lim="800000"/>
                <a:headEnd/>
                <a:tailEnd/>
              </a:ln>
            </p:spPr>
            <p:txBody>
              <a:bodyPr wrap="none">
                <a:prstTxWarp prst="textNoShape">
                  <a:avLst/>
                </a:prstTxWarp>
                <a:spAutoFit/>
              </a:bodyPr>
              <a:lstStyle/>
              <a:p>
                <a:pPr algn="ctr" eaLnBrk="0" hangingPunct="0"/>
                <a:r>
                  <a:rPr lang="en-US" sz="2000" dirty="0">
                    <a:solidFill>
                      <a:schemeClr val="tx2"/>
                    </a:solidFill>
                    <a:latin typeface="Helvetica" pitchFamily="24" charset="0"/>
                  </a:rPr>
                  <a:t>public meeting</a:t>
                </a:r>
                <a:r>
                  <a:rPr lang="en-US" sz="2000" dirty="0" smtClean="0">
                    <a:solidFill>
                      <a:schemeClr val="tx2"/>
                    </a:solidFill>
                    <a:latin typeface="Helvetica" pitchFamily="24" charset="0"/>
                  </a:rPr>
                  <a:t> </a:t>
                </a:r>
                <a:br>
                  <a:rPr lang="en-US" sz="2000" dirty="0" smtClean="0">
                    <a:solidFill>
                      <a:schemeClr val="tx2"/>
                    </a:solidFill>
                    <a:latin typeface="Helvetica" pitchFamily="24" charset="0"/>
                  </a:rPr>
                </a:br>
                <a:r>
                  <a:rPr lang="en-US" sz="2000" dirty="0" smtClean="0">
                    <a:solidFill>
                      <a:schemeClr val="tx2"/>
                    </a:solidFill>
                    <a:latin typeface="Helvetica" pitchFamily="24" charset="0"/>
                  </a:rPr>
                  <a:t>vision</a:t>
                </a:r>
                <a:endParaRPr lang="en-US" sz="2000" dirty="0">
                  <a:solidFill>
                    <a:schemeClr val="tx2"/>
                  </a:solidFill>
                  <a:latin typeface="Helvetica" pitchFamily="24" charset="0"/>
                </a:endParaRPr>
              </a:p>
            </p:txBody>
          </p:sp>
        </p:grpSp>
        <p:grpSp>
          <p:nvGrpSpPr>
            <p:cNvPr id="13" name="Group 27"/>
            <p:cNvGrpSpPr>
              <a:grpSpLocks/>
            </p:cNvGrpSpPr>
            <p:nvPr/>
          </p:nvGrpSpPr>
          <p:grpSpPr bwMode="auto">
            <a:xfrm>
              <a:off x="5791200" y="1676400"/>
              <a:ext cx="2590800" cy="5040313"/>
              <a:chOff x="3648" y="1056"/>
              <a:chExt cx="1632" cy="3175"/>
            </a:xfrm>
          </p:grpSpPr>
          <p:sp>
            <p:nvSpPr>
              <p:cNvPr id="20" name="Rectangle 28"/>
              <p:cNvSpPr>
                <a:spLocks noChangeArrowheads="1"/>
              </p:cNvSpPr>
              <p:nvPr/>
            </p:nvSpPr>
            <p:spPr bwMode="auto">
              <a:xfrm>
                <a:off x="4257" y="1392"/>
                <a:ext cx="543" cy="2064"/>
              </a:xfrm>
              <a:prstGeom prst="rect">
                <a:avLst/>
              </a:prstGeom>
              <a:solidFill>
                <a:srgbClr val="FFCC66"/>
              </a:solidFill>
              <a:ln w="9525">
                <a:noFill/>
                <a:miter lim="800000"/>
                <a:headEnd/>
                <a:tailEnd/>
              </a:ln>
            </p:spPr>
            <p:txBody>
              <a:bodyPr wrap="none" anchor="ctr">
                <a:prstTxWarp prst="textNoShape">
                  <a:avLst/>
                </a:prstTxWarp>
              </a:bodyPr>
              <a:lstStyle/>
              <a:p>
                <a:pPr eaLnBrk="0" hangingPunct="0"/>
                <a:endParaRPr lang="en-US"/>
              </a:p>
            </p:txBody>
          </p:sp>
          <p:pic>
            <p:nvPicPr>
              <p:cNvPr id="21" name="Picture 2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74" y="2177"/>
                <a:ext cx="502" cy="348"/>
              </a:xfrm>
              <a:prstGeom prst="rect">
                <a:avLst/>
              </a:prstGeom>
              <a:noFill/>
              <a:ln w="6350">
                <a:solidFill>
                  <a:schemeClr val="tx1"/>
                </a:solidFill>
                <a:miter lim="800000"/>
                <a:headEnd/>
                <a:tailEnd/>
              </a:ln>
            </p:spPr>
          </p:pic>
          <p:pic>
            <p:nvPicPr>
              <p:cNvPr id="22" name="Picture 3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94" y="1840"/>
                <a:ext cx="219" cy="288"/>
              </a:xfrm>
              <a:prstGeom prst="rect">
                <a:avLst/>
              </a:prstGeom>
              <a:noFill/>
              <a:ln w="3175">
                <a:solidFill>
                  <a:schemeClr val="tx1"/>
                </a:solidFill>
                <a:miter lim="800000"/>
                <a:headEnd/>
                <a:tailEnd/>
              </a:ln>
            </p:spPr>
          </p:pic>
          <p:pic>
            <p:nvPicPr>
              <p:cNvPr id="23" name="Picture 31" descr="GIS_graphs_blank"/>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89" y="1445"/>
                <a:ext cx="480" cy="360"/>
              </a:xfrm>
              <a:prstGeom prst="rect">
                <a:avLst/>
              </a:prstGeom>
              <a:noFill/>
              <a:ln w="6350">
                <a:solidFill>
                  <a:schemeClr val="tx1"/>
                </a:solidFill>
                <a:miter lim="800000"/>
                <a:headEnd/>
                <a:tailEnd/>
              </a:ln>
            </p:spPr>
          </p:pic>
          <p:pic>
            <p:nvPicPr>
              <p:cNvPr id="24" name="Picture 32"/>
              <p:cNvPicPr>
                <a:picLocks noChangeAspect="1" noChangeArrowheads="1"/>
              </p:cNvPicPr>
              <p:nvPr/>
            </p:nvPicPr>
            <p:blipFill>
              <a:blip r:embed="rId13" cstate="screen">
                <a:extLst>
                  <a:ext uri="{28A0092B-C50C-407E-A947-70E740481C1C}">
                    <a14:useLocalDpi xmlns:a14="http://schemas.microsoft.com/office/drawing/2010/main"/>
                  </a:ext>
                </a:extLst>
              </a:blip>
              <a:srcRect t="-44"/>
              <a:stretch>
                <a:fillRect/>
              </a:stretch>
            </p:blipFill>
            <p:spPr bwMode="auto">
              <a:xfrm rot="5400000">
                <a:off x="4510" y="1877"/>
                <a:ext cx="279" cy="213"/>
              </a:xfrm>
              <a:prstGeom prst="rect">
                <a:avLst/>
              </a:prstGeom>
              <a:noFill/>
              <a:ln w="6350">
                <a:solidFill>
                  <a:schemeClr val="tx1"/>
                </a:solidFill>
                <a:miter lim="800000"/>
                <a:headEnd/>
                <a:tailEnd/>
              </a:ln>
            </p:spPr>
          </p:pic>
          <p:pic>
            <p:nvPicPr>
              <p:cNvPr id="25" name="Picture 3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294" y="2573"/>
                <a:ext cx="462" cy="643"/>
              </a:xfrm>
              <a:prstGeom prst="rect">
                <a:avLst/>
              </a:prstGeom>
              <a:noFill/>
              <a:ln w="3175">
                <a:solidFill>
                  <a:srgbClr val="000000"/>
                </a:solidFill>
                <a:miter lim="800000"/>
                <a:headEnd/>
                <a:tailEnd/>
              </a:ln>
            </p:spPr>
          </p:pic>
          <p:sp>
            <p:nvSpPr>
              <p:cNvPr id="26" name="Text Box 34"/>
              <p:cNvSpPr txBox="1">
                <a:spLocks noChangeArrowheads="1"/>
              </p:cNvSpPr>
              <p:nvPr/>
            </p:nvSpPr>
            <p:spPr bwMode="auto">
              <a:xfrm>
                <a:off x="4224" y="3785"/>
                <a:ext cx="1056" cy="446"/>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Helvetica" pitchFamily="24" charset="0"/>
                  </a:rPr>
                  <a:t>plan</a:t>
                </a:r>
              </a:p>
              <a:p>
                <a:pPr algn="ctr" eaLnBrk="0" hangingPunct="0"/>
                <a:r>
                  <a:rPr lang="en-US" sz="2000" dirty="0">
                    <a:solidFill>
                      <a:schemeClr val="tx2"/>
                    </a:solidFill>
                    <a:latin typeface="Helvetica" pitchFamily="24" charset="0"/>
                  </a:rPr>
                  <a:t>development</a:t>
                </a:r>
              </a:p>
            </p:txBody>
          </p:sp>
          <p:sp>
            <p:nvSpPr>
              <p:cNvPr id="27" name="AutoShape 35"/>
              <p:cNvSpPr>
                <a:spLocks noChangeArrowheads="1"/>
              </p:cNvSpPr>
              <p:nvPr/>
            </p:nvSpPr>
            <p:spPr bwMode="auto">
              <a:xfrm>
                <a:off x="3648" y="1056"/>
                <a:ext cx="1104" cy="288"/>
              </a:xfrm>
              <a:prstGeom prst="curvedDownArrow">
                <a:avLst>
                  <a:gd name="adj1" fmla="val 50419"/>
                  <a:gd name="adj2" fmla="val 127086"/>
                  <a:gd name="adj3" fmla="val 33333"/>
                </a:avLst>
              </a:prstGeom>
              <a:solidFill>
                <a:srgbClr val="666666"/>
              </a:solidFill>
              <a:ln w="9525">
                <a:solidFill>
                  <a:srgbClr val="4C4C4C"/>
                </a:solidFill>
                <a:miter lim="800000"/>
                <a:headEnd/>
                <a:tailEnd/>
              </a:ln>
            </p:spPr>
            <p:txBody>
              <a:bodyPr wrap="none" anchor="ctr">
                <a:prstTxWarp prst="textNoShape">
                  <a:avLst/>
                </a:prstTxWarp>
              </a:bodyPr>
              <a:lstStyle/>
              <a:p>
                <a:pPr eaLnBrk="0" hangingPunct="0"/>
                <a:endParaRPr lang="en-US"/>
              </a:p>
            </p:txBody>
          </p:sp>
        </p:grpSp>
        <p:grpSp>
          <p:nvGrpSpPr>
            <p:cNvPr id="14" name="Group 36"/>
            <p:cNvGrpSpPr>
              <a:grpSpLocks/>
            </p:cNvGrpSpPr>
            <p:nvPr/>
          </p:nvGrpSpPr>
          <p:grpSpPr bwMode="auto">
            <a:xfrm>
              <a:off x="3276600" y="1676400"/>
              <a:ext cx="2482850" cy="4778375"/>
              <a:chOff x="2064" y="1056"/>
              <a:chExt cx="1564" cy="3010"/>
            </a:xfrm>
          </p:grpSpPr>
          <p:sp>
            <p:nvSpPr>
              <p:cNvPr id="15" name="Rectangle 37"/>
              <p:cNvSpPr>
                <a:spLocks noChangeArrowheads="1"/>
              </p:cNvSpPr>
              <p:nvPr/>
            </p:nvSpPr>
            <p:spPr bwMode="auto">
              <a:xfrm>
                <a:off x="2618" y="1392"/>
                <a:ext cx="576" cy="2064"/>
              </a:xfrm>
              <a:prstGeom prst="rect">
                <a:avLst/>
              </a:prstGeom>
              <a:solidFill>
                <a:srgbClr val="FFCC66"/>
              </a:solidFill>
              <a:ln w="9525">
                <a:noFill/>
                <a:miter lim="800000"/>
                <a:headEnd/>
                <a:tailEnd/>
              </a:ln>
            </p:spPr>
            <p:txBody>
              <a:bodyPr wrap="none" anchor="ctr">
                <a:prstTxWarp prst="textNoShape">
                  <a:avLst/>
                </a:prstTxWarp>
              </a:bodyPr>
              <a:lstStyle/>
              <a:p>
                <a:pPr eaLnBrk="0" hangingPunct="0"/>
                <a:endParaRPr lang="en-US"/>
              </a:p>
            </p:txBody>
          </p:sp>
          <p:pic>
            <p:nvPicPr>
              <p:cNvPr id="16" name="Picture 3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flipH="1">
                <a:off x="2648" y="2496"/>
                <a:ext cx="492" cy="672"/>
              </a:xfrm>
              <a:prstGeom prst="rect">
                <a:avLst/>
              </a:prstGeom>
              <a:noFill/>
              <a:ln w="3175">
                <a:solidFill>
                  <a:srgbClr val="000000"/>
                </a:solidFill>
                <a:miter lim="800000"/>
                <a:headEnd/>
                <a:tailEnd/>
              </a:ln>
            </p:spPr>
          </p:pic>
          <p:sp>
            <p:nvSpPr>
              <p:cNvPr id="17" name="Text Box 39"/>
              <p:cNvSpPr txBox="1">
                <a:spLocks noChangeArrowheads="1"/>
              </p:cNvSpPr>
              <p:nvPr/>
            </p:nvSpPr>
            <p:spPr bwMode="auto">
              <a:xfrm>
                <a:off x="2620" y="3814"/>
                <a:ext cx="1008" cy="252"/>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Helvetica" pitchFamily="24" charset="0"/>
                  </a:rPr>
                  <a:t>preferred plan</a:t>
                </a:r>
              </a:p>
            </p:txBody>
          </p:sp>
          <p:sp>
            <p:nvSpPr>
              <p:cNvPr id="18" name="AutoShape 40"/>
              <p:cNvSpPr>
                <a:spLocks noChangeArrowheads="1"/>
              </p:cNvSpPr>
              <p:nvPr/>
            </p:nvSpPr>
            <p:spPr bwMode="auto">
              <a:xfrm>
                <a:off x="2064" y="1056"/>
                <a:ext cx="1104" cy="288"/>
              </a:xfrm>
              <a:prstGeom prst="curvedDownArrow">
                <a:avLst>
                  <a:gd name="adj1" fmla="val 50419"/>
                  <a:gd name="adj2" fmla="val 127086"/>
                  <a:gd name="adj3" fmla="val 33333"/>
                </a:avLst>
              </a:prstGeom>
              <a:solidFill>
                <a:srgbClr val="666666"/>
              </a:solidFill>
              <a:ln w="9525">
                <a:solidFill>
                  <a:srgbClr val="4C4C4C"/>
                </a:solidFill>
                <a:miter lim="800000"/>
                <a:headEnd/>
                <a:tailEnd/>
              </a:ln>
            </p:spPr>
            <p:txBody>
              <a:bodyPr wrap="none" anchor="ctr">
                <a:prstTxWarp prst="textNoShape">
                  <a:avLst/>
                </a:prstTxWarp>
              </a:bodyPr>
              <a:lstStyle/>
              <a:p>
                <a:pPr eaLnBrk="0" hangingPunct="0"/>
                <a:endParaRPr lang="en-US"/>
              </a:p>
            </p:txBody>
          </p:sp>
          <p:pic>
            <p:nvPicPr>
              <p:cNvPr id="19" name="Picture 41"/>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640" y="1872"/>
                <a:ext cx="528" cy="460"/>
              </a:xfrm>
              <a:prstGeom prst="rect">
                <a:avLst/>
              </a:prstGeom>
              <a:noFill/>
              <a:ln w="6350">
                <a:solidFill>
                  <a:schemeClr val="tx1"/>
                </a:solidFill>
                <a:miter lim="800000"/>
                <a:headEnd/>
                <a:tailEnd/>
              </a:ln>
            </p:spPr>
          </p:pic>
        </p:grpSp>
      </p:grpSp>
    </p:spTree>
    <p:extLst>
      <p:ext uri="{BB962C8B-B14F-4D97-AF65-F5344CB8AC3E}">
        <p14:creationId xmlns:p14="http://schemas.microsoft.com/office/powerpoint/2010/main" val="1774354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 – Vision Wall </a:t>
            </a:r>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dirty="0"/>
          </a:p>
        </p:txBody>
      </p:sp>
      <p:pic>
        <p:nvPicPr>
          <p:cNvPr id="5" name="Picture 4" descr="IMG_65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624"/>
            <a:ext cx="5922963" cy="4442223"/>
          </a:xfrm>
          <a:prstGeom prst="rect">
            <a:avLst/>
          </a:prstGeom>
        </p:spPr>
      </p:pic>
      <p:pic>
        <p:nvPicPr>
          <p:cNvPr id="6" name="Picture 5" descr="IMG_6563.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88166" y="1832247"/>
            <a:ext cx="4403834" cy="5025753"/>
          </a:xfrm>
          <a:prstGeom prst="rect">
            <a:avLst/>
          </a:prstGeom>
        </p:spPr>
      </p:pic>
    </p:spTree>
    <p:extLst>
      <p:ext uri="{BB962C8B-B14F-4D97-AF65-F5344CB8AC3E}">
        <p14:creationId xmlns:p14="http://schemas.microsoft.com/office/powerpoint/2010/main" val="1845679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a:t>
            </a:r>
            <a:br>
              <a:rPr lang="en-US" dirty="0" smtClean="0"/>
            </a:br>
            <a:r>
              <a:rPr lang="en-US" dirty="0" err="1" smtClean="0"/>
              <a:t>Mindmaping</a:t>
            </a:r>
            <a:r>
              <a:rPr lang="en-US" dirty="0" smtClean="0"/>
              <a:t> for Strategic Planning </a:t>
            </a:r>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pic>
        <p:nvPicPr>
          <p:cNvPr id="5" name="Picture 4" descr="IMG_6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625"/>
            <a:ext cx="5517930" cy="4148028"/>
          </a:xfrm>
          <a:prstGeom prst="rect">
            <a:avLst/>
          </a:prstGeom>
        </p:spPr>
      </p:pic>
      <p:pic>
        <p:nvPicPr>
          <p:cNvPr id="6" name="Picture 5" descr="IMG_6070.jpg"/>
          <p:cNvPicPr>
            <a:picLocks noChangeAspect="1"/>
          </p:cNvPicPr>
          <p:nvPr/>
        </p:nvPicPr>
        <p:blipFill rotWithShape="1">
          <a:blip r:embed="rId4" cstate="print">
            <a:extLst>
              <a:ext uri="{28A0092B-C50C-407E-A947-70E740481C1C}">
                <a14:useLocalDpi xmlns:a14="http://schemas.microsoft.com/office/drawing/2010/main"/>
              </a:ext>
            </a:extLst>
          </a:blip>
          <a:srcRect t="15091"/>
          <a:stretch/>
        </p:blipFill>
        <p:spPr>
          <a:xfrm>
            <a:off x="4382814" y="3657600"/>
            <a:ext cx="7809186" cy="3200400"/>
          </a:xfrm>
          <a:prstGeom prst="rect">
            <a:avLst/>
          </a:prstGeom>
        </p:spPr>
      </p:pic>
    </p:spTree>
    <p:extLst>
      <p:ext uri="{BB962C8B-B14F-4D97-AF65-F5344CB8AC3E}">
        <p14:creationId xmlns:p14="http://schemas.microsoft.com/office/powerpoint/2010/main" val="855239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 </a:t>
            </a:r>
            <a:br>
              <a:rPr lang="en-US" dirty="0" smtClean="0"/>
            </a:br>
            <a:r>
              <a:rPr lang="en-US" dirty="0" smtClean="0"/>
              <a:t>Tactical Urbanism </a:t>
            </a:r>
            <a:endParaRPr lang="en-US" dirty="0"/>
          </a:p>
        </p:txBody>
      </p:sp>
      <p:sp>
        <p:nvSpPr>
          <p:cNvPr id="3" name="Text Placeholder 2"/>
          <p:cNvSpPr>
            <a:spLocks noGrp="1"/>
          </p:cNvSpPr>
          <p:nvPr>
            <p:ph type="body" sz="quarter" idx="12"/>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pic>
        <p:nvPicPr>
          <p:cNvPr id="5" name="Picture 4" descr="tacticalround.pdf"/>
          <p:cNvPicPr>
            <a:picLocks noChangeAspect="1"/>
          </p:cNvPicPr>
          <p:nvPr/>
        </p:nvPicPr>
        <p:blipFill rotWithShape="1">
          <a:blip r:embed="rId3">
            <a:extLst>
              <a:ext uri="{28A0092B-C50C-407E-A947-70E740481C1C}">
                <a14:useLocalDpi xmlns:a14="http://schemas.microsoft.com/office/drawing/2010/main" val="0"/>
              </a:ext>
            </a:extLst>
          </a:blip>
          <a:srcRect l="12402" t="30768" r="12398" b="30769"/>
          <a:stretch/>
        </p:blipFill>
        <p:spPr>
          <a:xfrm>
            <a:off x="0" y="1825625"/>
            <a:ext cx="12191999" cy="5029200"/>
          </a:xfrm>
          <a:prstGeom prst="rect">
            <a:avLst/>
          </a:prstGeom>
        </p:spPr>
      </p:pic>
    </p:spTree>
    <p:extLst>
      <p:ext uri="{BB962C8B-B14F-4D97-AF65-F5344CB8AC3E}">
        <p14:creationId xmlns:p14="http://schemas.microsoft.com/office/powerpoint/2010/main" val="1436305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 </a:t>
            </a:r>
            <a:br>
              <a:rPr lang="en-US" dirty="0" smtClean="0"/>
            </a:br>
            <a:r>
              <a:rPr lang="en-US" dirty="0" smtClean="0"/>
              <a:t>Charrette Gallery Review </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07795" y="1825625"/>
            <a:ext cx="9376410" cy="5047787"/>
          </a:xfrm>
          <a:prstGeom prst="rect">
            <a:avLst/>
          </a:prstGeom>
        </p:spPr>
      </p:pic>
    </p:spTree>
    <p:extLst>
      <p:ext uri="{BB962C8B-B14F-4D97-AF65-F5344CB8AC3E}">
        <p14:creationId xmlns:p14="http://schemas.microsoft.com/office/powerpoint/2010/main" val="3189659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 </a:t>
            </a:r>
            <a:br>
              <a:rPr lang="en-US" dirty="0" smtClean="0"/>
            </a:br>
            <a:r>
              <a:rPr lang="en-US" dirty="0" smtClean="0"/>
              <a:t>Charrette Hands-on Workshop </a:t>
            </a:r>
            <a:endParaRPr lang="en-US" dirty="0"/>
          </a:p>
        </p:txBody>
      </p:sp>
      <p:pic>
        <p:nvPicPr>
          <p:cNvPr id="5" name="Picture 3" descr="DSCN0116_ppt"/>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94510" y="1825625"/>
            <a:ext cx="8602980" cy="5054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098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a:t>
            </a:r>
            <a:br>
              <a:rPr lang="en-US" dirty="0" smtClean="0"/>
            </a:br>
            <a:r>
              <a:rPr lang="en-US" dirty="0" smtClean="0"/>
              <a:t>Charrette Visual Preference Exercise </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7350" y="1825625"/>
            <a:ext cx="8877300" cy="5032375"/>
          </a:xfrm>
          <a:prstGeom prst="rect">
            <a:avLst/>
          </a:prstGeom>
        </p:spPr>
      </p:pic>
    </p:spTree>
    <p:extLst>
      <p:ext uri="{BB962C8B-B14F-4D97-AF65-F5344CB8AC3E}">
        <p14:creationId xmlns:p14="http://schemas.microsoft.com/office/powerpoint/2010/main" val="3050492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Tool </a:t>
            </a:r>
            <a:br>
              <a:rPr lang="en-US" dirty="0" smtClean="0"/>
            </a:br>
            <a:r>
              <a:rPr lang="en-US" dirty="0" smtClean="0"/>
              <a:t>Web-based Participation </a:t>
            </a:r>
            <a:endParaRPr lang="en-US" dirty="0"/>
          </a:p>
        </p:txBody>
      </p:sp>
      <p:sp>
        <p:nvSpPr>
          <p:cNvPr id="3" name="Text Placeholder 2"/>
          <p:cNvSpPr>
            <a:spLocks noGrp="1"/>
          </p:cNvSpPr>
          <p:nvPr>
            <p:ph type="body" sz="quarter" idx="12"/>
          </p:nvPr>
        </p:nvSpPr>
        <p:spPr/>
        <p:txBody>
          <a:bodyPr/>
          <a:lstStyle/>
          <a:p>
            <a:endParaRPr lang="en-US" dirty="0"/>
          </a:p>
        </p:txBody>
      </p:sp>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3"/>
          <a:stretch>
            <a:fillRect/>
          </a:stretch>
        </p:blipFill>
        <p:spPr>
          <a:xfrm>
            <a:off x="838199" y="1690688"/>
            <a:ext cx="5084763" cy="2781757"/>
          </a:xfrm>
          <a:prstGeom prst="rect">
            <a:avLst/>
          </a:prstGeom>
        </p:spPr>
      </p:pic>
      <p:pic>
        <p:nvPicPr>
          <p:cNvPr id="6" name="WalkScope Front End 3.2.jpg">
            <a:hlinkClick r:id="rId4"/>
          </p:cNvPr>
          <p:cNvPicPr/>
          <p:nvPr/>
        </p:nvPicPr>
        <p:blipFill>
          <a:blip r:embed="rId5">
            <a:extLst/>
          </a:blip>
          <a:stretch>
            <a:fillRect/>
          </a:stretch>
        </p:blipFill>
        <p:spPr>
          <a:xfrm>
            <a:off x="838198" y="4472444"/>
            <a:ext cx="5084764" cy="2385555"/>
          </a:xfrm>
          <a:prstGeom prst="rect">
            <a:avLst/>
          </a:prstGeom>
          <a:ln w="12700">
            <a:miter lim="400000"/>
          </a:ln>
        </p:spPr>
      </p:pic>
      <p:pic>
        <p:nvPicPr>
          <p:cNvPr id="7" name="Content Placeholder 3" descr="Screen shot 2011-09-17 at 6.04.29 PM.png"/>
          <p:cNvPicPr>
            <a:picLocks noChangeAspect="1"/>
          </p:cNvPicPr>
          <p:nvPr/>
        </p:nvPicPr>
        <p:blipFill rotWithShape="1">
          <a:blip r:embed="rId6" cstate="screen">
            <a:extLst>
              <a:ext uri="{28A0092B-C50C-407E-A947-70E740481C1C}">
                <a14:useLocalDpi xmlns:a14="http://schemas.microsoft.com/office/drawing/2010/main"/>
              </a:ext>
            </a:extLst>
          </a:blip>
          <a:srcRect l="263" r="275" b="2861"/>
          <a:stretch/>
        </p:blipFill>
        <p:spPr>
          <a:xfrm>
            <a:off x="6269036" y="1690688"/>
            <a:ext cx="5084764" cy="2781757"/>
          </a:xfrm>
          <a:prstGeom prst="rect">
            <a:avLst/>
          </a:prstGeom>
        </p:spPr>
      </p:pic>
      <p:pic>
        <p:nvPicPr>
          <p:cNvPr id="8" name="NRV Tomorrow Survey 2015-01-11 21-19-29.jpg">
            <a:hlinkClick r:id="rId7"/>
          </p:cNvPr>
          <p:cNvPicPr/>
          <p:nvPr/>
        </p:nvPicPr>
        <p:blipFill>
          <a:blip r:embed="rId8">
            <a:extLst/>
          </a:blip>
          <a:stretch>
            <a:fillRect/>
          </a:stretch>
        </p:blipFill>
        <p:spPr>
          <a:xfrm>
            <a:off x="6269034" y="4472444"/>
            <a:ext cx="5084765" cy="2385556"/>
          </a:xfrm>
          <a:prstGeom prst="rect">
            <a:avLst/>
          </a:prstGeom>
          <a:ln w="12700">
            <a:miter lim="400000"/>
          </a:ln>
        </p:spPr>
      </p:pic>
    </p:spTree>
    <p:extLst>
      <p:ext uri="{BB962C8B-B14F-4D97-AF65-F5344CB8AC3E}">
        <p14:creationId xmlns:p14="http://schemas.microsoft.com/office/powerpoint/2010/main" val="615189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Charrette Feedback Loops</a:t>
            </a:r>
            <a:br>
              <a:rPr lang="en-US" dirty="0"/>
            </a:br>
            <a:r>
              <a:rPr lang="en-US" dirty="0"/>
              <a:t>The Three Transformative Moments</a:t>
            </a:r>
          </a:p>
        </p:txBody>
      </p:sp>
      <p:sp>
        <p:nvSpPr>
          <p:cNvPr id="4" name="Oval 3"/>
          <p:cNvSpPr/>
          <p:nvPr/>
        </p:nvSpPr>
        <p:spPr>
          <a:xfrm>
            <a:off x="838200" y="3116186"/>
            <a:ext cx="1407694" cy="140769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946106" y="3116186"/>
            <a:ext cx="1407694" cy="140769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38338" y="3122202"/>
            <a:ext cx="1407694" cy="140769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29035" y="3116186"/>
            <a:ext cx="1407694" cy="14076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rved Up Arrow 10"/>
          <p:cNvSpPr/>
          <p:nvPr/>
        </p:nvSpPr>
        <p:spPr>
          <a:xfrm>
            <a:off x="1653632" y="4716385"/>
            <a:ext cx="3026652" cy="866268"/>
          </a:xfrm>
          <a:prstGeom prst="curved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p:cNvSpPr/>
          <p:nvPr/>
        </p:nvSpPr>
        <p:spPr>
          <a:xfrm>
            <a:off x="7821821" y="4716385"/>
            <a:ext cx="3026652" cy="866268"/>
          </a:xfrm>
          <a:prstGeom prst="curved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Up Arrow 12"/>
          <p:cNvSpPr/>
          <p:nvPr/>
        </p:nvSpPr>
        <p:spPr>
          <a:xfrm rot="10800000" flipH="1">
            <a:off x="4582674" y="2069445"/>
            <a:ext cx="3026652" cy="866268"/>
          </a:xfrm>
          <a:prstGeom prst="curved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713226" y="3589200"/>
            <a:ext cx="1667084" cy="461665"/>
          </a:xfrm>
          <a:prstGeom prst="rect">
            <a:avLst/>
          </a:prstGeom>
          <a:noFill/>
        </p:spPr>
        <p:txBody>
          <a:bodyPr wrap="square" rtlCol="0">
            <a:spAutoFit/>
          </a:bodyPr>
          <a:lstStyle/>
          <a:p>
            <a:pPr algn="ctr"/>
            <a:r>
              <a:rPr lang="en-US" sz="1200" dirty="0" smtClean="0"/>
              <a:t>Alternative </a:t>
            </a:r>
          </a:p>
          <a:p>
            <a:pPr algn="ctr"/>
            <a:r>
              <a:rPr lang="en-US" sz="1200" dirty="0" smtClean="0"/>
              <a:t>Concepts</a:t>
            </a:r>
            <a:endParaRPr lang="en-US" sz="1200" dirty="0"/>
          </a:p>
        </p:txBody>
      </p:sp>
      <p:sp>
        <p:nvSpPr>
          <p:cNvPr id="15" name="TextBox 14"/>
          <p:cNvSpPr txBox="1"/>
          <p:nvPr/>
        </p:nvSpPr>
        <p:spPr>
          <a:xfrm>
            <a:off x="3808643" y="3601233"/>
            <a:ext cx="1667084" cy="461665"/>
          </a:xfrm>
          <a:prstGeom prst="rect">
            <a:avLst/>
          </a:prstGeom>
          <a:noFill/>
        </p:spPr>
        <p:txBody>
          <a:bodyPr wrap="square" rtlCol="0">
            <a:spAutoFit/>
          </a:bodyPr>
          <a:lstStyle/>
          <a:p>
            <a:pPr algn="ctr"/>
            <a:r>
              <a:rPr lang="en-US" sz="1200" dirty="0" smtClean="0"/>
              <a:t>Preferred</a:t>
            </a:r>
          </a:p>
          <a:p>
            <a:pPr algn="ctr"/>
            <a:r>
              <a:rPr lang="en-US" sz="1200" dirty="0" smtClean="0"/>
              <a:t>Alternatives</a:t>
            </a:r>
            <a:endParaRPr lang="en-US" sz="1200" dirty="0"/>
          </a:p>
        </p:txBody>
      </p:sp>
      <p:sp>
        <p:nvSpPr>
          <p:cNvPr id="16" name="TextBox 15"/>
          <p:cNvSpPr txBox="1"/>
          <p:nvPr/>
        </p:nvSpPr>
        <p:spPr>
          <a:xfrm>
            <a:off x="6904060" y="3681532"/>
            <a:ext cx="1667084" cy="276999"/>
          </a:xfrm>
          <a:prstGeom prst="rect">
            <a:avLst/>
          </a:prstGeom>
          <a:noFill/>
        </p:spPr>
        <p:txBody>
          <a:bodyPr wrap="square" rtlCol="0">
            <a:spAutoFit/>
          </a:bodyPr>
          <a:lstStyle/>
          <a:p>
            <a:pPr algn="ctr"/>
            <a:r>
              <a:rPr lang="en-US" sz="1200" dirty="0" smtClean="0">
                <a:solidFill>
                  <a:schemeClr val="bg1"/>
                </a:solidFill>
              </a:rPr>
              <a:t>Test</a:t>
            </a:r>
            <a:endParaRPr lang="en-US" sz="1200" dirty="0">
              <a:solidFill>
                <a:schemeClr val="bg1"/>
              </a:solidFill>
            </a:endParaRPr>
          </a:p>
        </p:txBody>
      </p:sp>
      <p:sp>
        <p:nvSpPr>
          <p:cNvPr id="17" name="TextBox 16"/>
          <p:cNvSpPr txBox="1"/>
          <p:nvPr/>
        </p:nvSpPr>
        <p:spPr>
          <a:xfrm>
            <a:off x="9816411" y="3589069"/>
            <a:ext cx="1667084" cy="461665"/>
          </a:xfrm>
          <a:prstGeom prst="rect">
            <a:avLst/>
          </a:prstGeom>
          <a:noFill/>
        </p:spPr>
        <p:txBody>
          <a:bodyPr wrap="square" rtlCol="0">
            <a:spAutoFit/>
          </a:bodyPr>
          <a:lstStyle/>
          <a:p>
            <a:pPr algn="ctr"/>
            <a:r>
              <a:rPr lang="en-US" sz="1200" dirty="0" smtClean="0">
                <a:solidFill>
                  <a:schemeClr val="bg1"/>
                </a:solidFill>
              </a:rPr>
              <a:t>Preferred</a:t>
            </a:r>
          </a:p>
          <a:p>
            <a:pPr algn="ctr"/>
            <a:r>
              <a:rPr lang="en-US" sz="1200" dirty="0" smtClean="0">
                <a:solidFill>
                  <a:schemeClr val="bg1"/>
                </a:solidFill>
              </a:rPr>
              <a:t>Plan</a:t>
            </a:r>
            <a:endParaRPr lang="en-US" sz="1200" dirty="0">
              <a:solidFill>
                <a:schemeClr val="bg1"/>
              </a:solidFill>
            </a:endParaRPr>
          </a:p>
        </p:txBody>
      </p:sp>
      <p:sp>
        <p:nvSpPr>
          <p:cNvPr id="18" name="TextBox 17"/>
          <p:cNvSpPr txBox="1"/>
          <p:nvPr/>
        </p:nvSpPr>
        <p:spPr>
          <a:xfrm>
            <a:off x="2244892" y="5718544"/>
            <a:ext cx="1667084" cy="276999"/>
          </a:xfrm>
          <a:prstGeom prst="rect">
            <a:avLst/>
          </a:prstGeom>
          <a:noFill/>
        </p:spPr>
        <p:txBody>
          <a:bodyPr wrap="square" rtlCol="0">
            <a:spAutoFit/>
          </a:bodyPr>
          <a:lstStyle/>
          <a:p>
            <a:pPr algn="ctr"/>
            <a:r>
              <a:rPr lang="en-US" sz="1200" dirty="0" smtClean="0"/>
              <a:t>Loop 1</a:t>
            </a:r>
            <a:endParaRPr lang="en-US" sz="1200" dirty="0"/>
          </a:p>
        </p:txBody>
      </p:sp>
      <p:sp>
        <p:nvSpPr>
          <p:cNvPr id="19" name="TextBox 18"/>
          <p:cNvSpPr txBox="1"/>
          <p:nvPr/>
        </p:nvSpPr>
        <p:spPr>
          <a:xfrm>
            <a:off x="5262458" y="1738677"/>
            <a:ext cx="1667084" cy="276999"/>
          </a:xfrm>
          <a:prstGeom prst="rect">
            <a:avLst/>
          </a:prstGeom>
          <a:noFill/>
        </p:spPr>
        <p:txBody>
          <a:bodyPr wrap="square" rtlCol="0">
            <a:spAutoFit/>
          </a:bodyPr>
          <a:lstStyle/>
          <a:p>
            <a:pPr algn="ctr"/>
            <a:r>
              <a:rPr lang="en-US" sz="1200" dirty="0" smtClean="0"/>
              <a:t>Loop 2</a:t>
            </a:r>
            <a:endParaRPr lang="en-US" sz="1200" dirty="0"/>
          </a:p>
        </p:txBody>
      </p:sp>
      <p:sp>
        <p:nvSpPr>
          <p:cNvPr id="20" name="TextBox 19"/>
          <p:cNvSpPr txBox="1"/>
          <p:nvPr/>
        </p:nvSpPr>
        <p:spPr>
          <a:xfrm>
            <a:off x="8436729" y="5718543"/>
            <a:ext cx="1667084" cy="276999"/>
          </a:xfrm>
          <a:prstGeom prst="rect">
            <a:avLst/>
          </a:prstGeom>
          <a:noFill/>
        </p:spPr>
        <p:txBody>
          <a:bodyPr wrap="square" rtlCol="0">
            <a:spAutoFit/>
          </a:bodyPr>
          <a:lstStyle/>
          <a:p>
            <a:pPr algn="ctr"/>
            <a:r>
              <a:rPr lang="en-US" sz="1200" dirty="0" smtClean="0"/>
              <a:t>Loop 3</a:t>
            </a:r>
            <a:endParaRPr lang="en-US" sz="1200" dirty="0"/>
          </a:p>
        </p:txBody>
      </p:sp>
    </p:spTree>
    <p:extLst>
      <p:ext uri="{BB962C8B-B14F-4D97-AF65-F5344CB8AC3E}">
        <p14:creationId xmlns:p14="http://schemas.microsoft.com/office/powerpoint/2010/main" val="3522810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Lexicon </a:t>
            </a:r>
            <a:endParaRPr lang="en-US" dirty="0"/>
          </a:p>
        </p:txBody>
      </p:sp>
      <p:pic>
        <p:nvPicPr>
          <p:cNvPr id="4" name="Picture 3" descr="co-design lexicon.pdf"/>
          <p:cNvPicPr>
            <a:picLocks noChangeAspect="1"/>
          </p:cNvPicPr>
          <p:nvPr/>
        </p:nvPicPr>
        <p:blipFill rotWithShape="1">
          <a:blip r:embed="rId3">
            <a:extLst>
              <a:ext uri="{28A0092B-C50C-407E-A947-70E740481C1C}">
                <a14:useLocalDpi xmlns:a14="http://schemas.microsoft.com/office/drawing/2010/main" val="0"/>
              </a:ext>
            </a:extLst>
          </a:blip>
          <a:srcRect l="29" t="13333" r="2091" b="5331"/>
          <a:stretch/>
        </p:blipFill>
        <p:spPr>
          <a:xfrm>
            <a:off x="0" y="1108710"/>
            <a:ext cx="8686800" cy="5577840"/>
          </a:xfrm>
          <a:prstGeom prst="rect">
            <a:avLst/>
          </a:prstGeom>
        </p:spPr>
      </p:pic>
      <p:cxnSp>
        <p:nvCxnSpPr>
          <p:cNvPr id="5" name="Straight Arrow Connector 4"/>
          <p:cNvCxnSpPr/>
          <p:nvPr/>
        </p:nvCxnSpPr>
        <p:spPr>
          <a:xfrm>
            <a:off x="4279900" y="2273300"/>
            <a:ext cx="2044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967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NCI Collaboration by Design Services</a:t>
            </a:r>
          </a:p>
        </p:txBody>
      </p:sp>
      <p:sp>
        <p:nvSpPr>
          <p:cNvPr id="3" name="Content Placeholder 2"/>
          <p:cNvSpPr>
            <a:spLocks noGrp="1"/>
          </p:cNvSpPr>
          <p:nvPr>
            <p:ph idx="1"/>
          </p:nvPr>
        </p:nvSpPr>
        <p:spPr/>
        <p:txBody>
          <a:bodyPr/>
          <a:lstStyle/>
          <a:p>
            <a:r>
              <a:rPr lang="en-US" sz="2000" dirty="0">
                <a:solidFill>
                  <a:srgbClr val="535054"/>
                </a:solidFill>
              </a:rPr>
              <a:t>Trainings, Coaching, Facilitation</a:t>
            </a:r>
          </a:p>
          <a:p>
            <a:pPr lvl="1"/>
            <a:r>
              <a:rPr lang="en-US" sz="1800" dirty="0">
                <a:solidFill>
                  <a:schemeClr val="accent1"/>
                </a:solidFill>
              </a:rPr>
              <a:t>Harvard, Chicago, D.C, Portland </a:t>
            </a:r>
          </a:p>
          <a:p>
            <a:pPr lvl="1"/>
            <a:r>
              <a:rPr lang="en-US" sz="1800" dirty="0">
                <a:solidFill>
                  <a:schemeClr val="accent1"/>
                </a:solidFill>
              </a:rPr>
              <a:t>World Bank, DOD, </a:t>
            </a:r>
            <a:r>
              <a:rPr lang="en-US" sz="1800" dirty="0" smtClean="0">
                <a:solidFill>
                  <a:schemeClr val="accent1"/>
                </a:solidFill>
              </a:rPr>
              <a:t>HUD, GSA</a:t>
            </a:r>
            <a:r>
              <a:rPr lang="en-US" sz="1800" dirty="0">
                <a:solidFill>
                  <a:schemeClr val="accent1"/>
                </a:solidFill>
              </a:rPr>
              <a:t>, US Navy</a:t>
            </a:r>
          </a:p>
          <a:p>
            <a:pPr lvl="1"/>
            <a:r>
              <a:rPr lang="en-US" sz="1800" dirty="0">
                <a:solidFill>
                  <a:schemeClr val="accent1"/>
                </a:solidFill>
              </a:rPr>
              <a:t>City and County Planning </a:t>
            </a:r>
            <a:r>
              <a:rPr lang="en-US" sz="1800" dirty="0" smtClean="0">
                <a:solidFill>
                  <a:schemeClr val="accent1"/>
                </a:solidFill>
              </a:rPr>
              <a:t>Nationally</a:t>
            </a:r>
            <a:endParaRPr lang="en-US" sz="1800" dirty="0">
              <a:solidFill>
                <a:schemeClr val="accent1"/>
              </a:solidFill>
            </a:endParaRPr>
          </a:p>
        </p:txBody>
      </p:sp>
      <p:pic>
        <p:nvPicPr>
          <p:cNvPr id="4" name="Picture 3"/>
          <p:cNvPicPr>
            <a:picLocks noChangeAspect="1"/>
          </p:cNvPicPr>
          <p:nvPr/>
        </p:nvPicPr>
        <p:blipFill>
          <a:blip r:embed="rId3"/>
          <a:stretch>
            <a:fillRect/>
          </a:stretch>
        </p:blipFill>
        <p:spPr>
          <a:xfrm>
            <a:off x="1426363" y="3339366"/>
            <a:ext cx="4380602" cy="2837597"/>
          </a:xfrm>
          <a:prstGeom prst="rect">
            <a:avLst/>
          </a:prstGeom>
          <a:ln w="60325" cap="flat" cmpd="sng" algn="ctr">
            <a:solidFill>
              <a:schemeClr val="tx1"/>
            </a:solidFill>
            <a:prstDash val="solid"/>
            <a:round/>
            <a:headEnd type="none" w="med" len="med"/>
            <a:tailEnd type="none" w="med" len="med"/>
          </a:ln>
        </p:spPr>
      </p:pic>
      <p:pic>
        <p:nvPicPr>
          <p:cNvPr id="5" name="Picture 4"/>
          <p:cNvPicPr>
            <a:picLocks noChangeAspect="1"/>
          </p:cNvPicPr>
          <p:nvPr/>
        </p:nvPicPr>
        <p:blipFill>
          <a:blip r:embed="rId4"/>
          <a:stretch>
            <a:fillRect/>
          </a:stretch>
        </p:blipFill>
        <p:spPr>
          <a:xfrm>
            <a:off x="6522982" y="3146292"/>
            <a:ext cx="4114800" cy="3165608"/>
          </a:xfrm>
          <a:prstGeom prst="rect">
            <a:avLst/>
          </a:prstGeom>
        </p:spPr>
      </p:pic>
    </p:spTree>
    <p:extLst>
      <p:ext uri="{BB962C8B-B14F-4D97-AF65-F5344CB8AC3E}">
        <p14:creationId xmlns:p14="http://schemas.microsoft.com/office/powerpoint/2010/main" val="1527628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40090" cy="1325563"/>
          </a:xfrm>
        </p:spPr>
        <p:txBody>
          <a:bodyPr/>
          <a:lstStyle/>
          <a:p>
            <a:r>
              <a:rPr lang="en-US" dirty="0" smtClean="0"/>
              <a:t>Phase Three: Plan Implementation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5954" t="17061" r="16251" b="11280"/>
          <a:stretch/>
        </p:blipFill>
        <p:spPr>
          <a:xfrm>
            <a:off x="2167890" y="2233308"/>
            <a:ext cx="6217920" cy="3840480"/>
          </a:xfrm>
          <a:prstGeom prst="rect">
            <a:avLst/>
          </a:prstGeom>
        </p:spPr>
      </p:pic>
    </p:spTree>
    <p:extLst>
      <p:ext uri="{BB962C8B-B14F-4D97-AF65-F5344CB8AC3E}">
        <p14:creationId xmlns:p14="http://schemas.microsoft.com/office/powerpoint/2010/main" val="1104833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60180" cy="1325563"/>
          </a:xfrm>
        </p:spPr>
        <p:txBody>
          <a:bodyPr/>
          <a:lstStyle/>
          <a:p>
            <a:r>
              <a:rPr lang="en-US" dirty="0" smtClean="0"/>
              <a:t>Project Status Communications </a:t>
            </a:r>
            <a:endParaRPr lang="en-US" dirty="0"/>
          </a:p>
        </p:txBody>
      </p:sp>
      <p:sp>
        <p:nvSpPr>
          <p:cNvPr id="3" name="Content Placeholder 2"/>
          <p:cNvSpPr>
            <a:spLocks noGrp="1"/>
          </p:cNvSpPr>
          <p:nvPr>
            <p:ph idx="1"/>
          </p:nvPr>
        </p:nvSpPr>
        <p:spPr>
          <a:xfrm>
            <a:off x="838200" y="2130135"/>
            <a:ext cx="6305550" cy="4046827"/>
          </a:xfrm>
        </p:spPr>
        <p:txBody>
          <a:bodyPr>
            <a:normAutofit/>
          </a:bodyPr>
          <a:lstStyle/>
          <a:p>
            <a:pPr>
              <a:buNone/>
            </a:pPr>
            <a:r>
              <a:rPr lang="en-US" sz="2400" dirty="0">
                <a:solidFill>
                  <a:schemeClr val="accent1"/>
                </a:solidFill>
                <a:ea typeface="ＭＳ Ｐゴシック" pitchFamily="24" charset="-128"/>
                <a:cs typeface="ＭＳ Ｐゴシック" pitchFamily="24" charset="-128"/>
              </a:rPr>
              <a:t>Tool: </a:t>
            </a:r>
            <a:r>
              <a:rPr lang="en-US" sz="2400" dirty="0">
                <a:solidFill>
                  <a:schemeClr val="tx2"/>
                </a:solidFill>
                <a:ea typeface="ＭＳ Ｐゴシック" pitchFamily="24" charset="-128"/>
                <a:cs typeface="ＭＳ Ｐゴシック" pitchFamily="24" charset="-128"/>
              </a:rPr>
              <a:t>Public Communications</a:t>
            </a:r>
          </a:p>
          <a:p>
            <a:pPr>
              <a:buNone/>
            </a:pPr>
            <a:endParaRPr lang="en-US" sz="2400" dirty="0">
              <a:solidFill>
                <a:srgbClr val="F89828"/>
              </a:solidFill>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Purpose: </a:t>
            </a:r>
            <a:r>
              <a:rPr lang="en-US" sz="2400" dirty="0">
                <a:solidFill>
                  <a:schemeClr val="tx2"/>
                </a:solidFill>
                <a:ea typeface="ＭＳ Ｐゴシック" pitchFamily="24" charset="-128"/>
                <a:cs typeface="ＭＳ Ｐゴシック" pitchFamily="24" charset="-128"/>
              </a:rPr>
              <a:t>Continue to inform on the outcome of the charrette, the next steps, and how they can be involved</a:t>
            </a:r>
          </a:p>
          <a:p>
            <a:pPr>
              <a:buNone/>
            </a:pPr>
            <a:endParaRPr lang="en-US" sz="2400" dirty="0">
              <a:solidFill>
                <a:srgbClr val="F89828"/>
              </a:solidFill>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Process: </a:t>
            </a:r>
            <a:r>
              <a:rPr lang="en-US" sz="2400" dirty="0">
                <a:solidFill>
                  <a:schemeClr val="tx2"/>
                </a:solidFill>
                <a:ea typeface="ＭＳ Ｐゴシック" pitchFamily="24" charset="-128"/>
                <a:cs typeface="ＭＳ Ｐゴシック" pitchFamily="24" charset="-128"/>
              </a:rPr>
              <a:t>Disseminate information though e-mails, websites, and publications such as </a:t>
            </a:r>
            <a:r>
              <a:rPr lang="en-US" sz="2400" i="1" dirty="0">
                <a:solidFill>
                  <a:schemeClr val="tx2"/>
                </a:solidFill>
                <a:ea typeface="ＭＳ Ｐゴシック" pitchFamily="24" charset="-128"/>
                <a:cs typeface="ＭＳ Ｐゴシック" pitchFamily="24" charset="-128"/>
              </a:rPr>
              <a:t>The Town Paper</a:t>
            </a:r>
            <a:endParaRPr lang="en-US" sz="2400" dirty="0">
              <a:solidFill>
                <a:schemeClr val="tx2"/>
              </a:solidFill>
              <a:ea typeface="ＭＳ Ｐゴシック" pitchFamily="24" charset="-128"/>
              <a:cs typeface="ＭＳ Ｐゴシック" pitchFamily="24" charset="-128"/>
            </a:endParaRPr>
          </a:p>
          <a:p>
            <a:pPr marL="0" indent="0">
              <a:buNone/>
            </a:pPr>
            <a:endParaRPr lang="en-US" sz="2400" dirty="0"/>
          </a:p>
        </p:txBody>
      </p:sp>
      <p:grpSp>
        <p:nvGrpSpPr>
          <p:cNvPr id="4" name="Group 3"/>
          <p:cNvGrpSpPr/>
          <p:nvPr/>
        </p:nvGrpSpPr>
        <p:grpSpPr>
          <a:xfrm>
            <a:off x="7279455" y="2050125"/>
            <a:ext cx="4912545" cy="4807875"/>
            <a:chOff x="1981200" y="1524000"/>
            <a:chExt cx="4912545" cy="4415329"/>
          </a:xfrm>
        </p:grpSpPr>
        <p:pic>
          <p:nvPicPr>
            <p:cNvPr id="5" name="Picture 4" descr="website.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1200" y="1524000"/>
              <a:ext cx="4912545" cy="3228975"/>
            </a:xfrm>
            <a:prstGeom prst="rect">
              <a:avLst/>
            </a:prstGeom>
          </p:spPr>
        </p:pic>
        <p:pic>
          <p:nvPicPr>
            <p:cNvPr id="6" name="Picture 5" descr="web2.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0" y="3733801"/>
              <a:ext cx="4912545" cy="2205528"/>
            </a:xfrm>
            <a:prstGeom prst="rect">
              <a:avLst/>
            </a:prstGeom>
          </p:spPr>
        </p:pic>
      </p:grpSp>
    </p:spTree>
    <p:extLst>
      <p:ext uri="{BB962C8B-B14F-4D97-AF65-F5344CB8AC3E}">
        <p14:creationId xmlns:p14="http://schemas.microsoft.com/office/powerpoint/2010/main" val="3275292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002780" cy="1325563"/>
          </a:xfrm>
        </p:spPr>
        <p:txBody>
          <a:bodyPr/>
          <a:lstStyle/>
          <a:p>
            <a:r>
              <a:rPr lang="en-US" dirty="0" smtClean="0"/>
              <a:t>Product Refinement</a:t>
            </a:r>
            <a:endParaRPr lang="en-US" dirty="0"/>
          </a:p>
        </p:txBody>
      </p:sp>
      <p:sp>
        <p:nvSpPr>
          <p:cNvPr id="3" name="Content Placeholder 2"/>
          <p:cNvSpPr>
            <a:spLocks noGrp="1"/>
          </p:cNvSpPr>
          <p:nvPr>
            <p:ph idx="1"/>
          </p:nvPr>
        </p:nvSpPr>
        <p:spPr>
          <a:xfrm>
            <a:off x="838200" y="2130135"/>
            <a:ext cx="6225540" cy="4046827"/>
          </a:xfrm>
        </p:spPr>
        <p:txBody>
          <a:bodyPr>
            <a:normAutofit fontScale="92500" lnSpcReduction="20000"/>
          </a:bodyPr>
          <a:lstStyle/>
          <a:p>
            <a:pPr>
              <a:buNone/>
            </a:pPr>
            <a:r>
              <a:rPr lang="en-US" sz="2400" dirty="0" smtClean="0">
                <a:solidFill>
                  <a:schemeClr val="accent1"/>
                </a:solidFill>
                <a:ea typeface="ＭＳ Ｐゴシック" pitchFamily="24" charset="-128"/>
                <a:cs typeface="ＭＳ Ｐゴシック" pitchFamily="24" charset="-128"/>
              </a:rPr>
              <a:t>Goal: </a:t>
            </a:r>
            <a:r>
              <a:rPr lang="en-US" sz="2400" dirty="0" smtClean="0">
                <a:solidFill>
                  <a:schemeClr val="tx2"/>
                </a:solidFill>
                <a:ea typeface="ＭＳ Ｐゴシック" pitchFamily="24" charset="-128"/>
                <a:cs typeface="ＭＳ Ｐゴシック" pitchFamily="24" charset="-128"/>
              </a:rPr>
              <a:t>Ensure </a:t>
            </a:r>
            <a:r>
              <a:rPr lang="en-US" sz="2400" dirty="0">
                <a:solidFill>
                  <a:schemeClr val="tx2"/>
                </a:solidFill>
                <a:ea typeface="ＭＳ Ｐゴシック" pitchFamily="24" charset="-128"/>
                <a:cs typeface="ＭＳ Ｐゴシック" pitchFamily="24" charset="-128"/>
              </a:rPr>
              <a:t>that the Charrette Plan is feasible</a:t>
            </a:r>
          </a:p>
          <a:p>
            <a:pPr>
              <a:buNone/>
            </a:pPr>
            <a:endParaRPr lang="en-US" sz="2400" dirty="0" smtClean="0">
              <a:solidFill>
                <a:schemeClr val="accent1"/>
              </a:solidFill>
              <a:ea typeface="ＭＳ Ｐゴシック" pitchFamily="24" charset="-128"/>
              <a:cs typeface="ＭＳ Ｐゴシック" pitchFamily="24" charset="-128"/>
            </a:endParaRPr>
          </a:p>
          <a:p>
            <a:pPr>
              <a:buNone/>
            </a:pPr>
            <a:r>
              <a:rPr lang="en-US" sz="2400" dirty="0" smtClean="0">
                <a:solidFill>
                  <a:schemeClr val="accent1"/>
                </a:solidFill>
                <a:ea typeface="ＭＳ Ｐゴシック" pitchFamily="24" charset="-128"/>
                <a:cs typeface="ＭＳ Ｐゴシック" pitchFamily="24" charset="-128"/>
              </a:rPr>
              <a:t>Tools:</a:t>
            </a:r>
            <a:r>
              <a:rPr lang="en-US" sz="2400" dirty="0" smtClean="0">
                <a:solidFill>
                  <a:srgbClr val="F89828"/>
                </a:solidFill>
                <a:ea typeface="ＭＳ Ｐゴシック" pitchFamily="24" charset="-128"/>
                <a:cs typeface="ＭＳ Ｐゴシック" pitchFamily="24" charset="-128"/>
              </a:rPr>
              <a:t> </a:t>
            </a:r>
          </a:p>
          <a:p>
            <a:r>
              <a:rPr lang="en-US" sz="2400" dirty="0" smtClean="0">
                <a:solidFill>
                  <a:schemeClr val="tx2"/>
                </a:solidFill>
                <a:ea typeface="ＭＳ Ｐゴシック" pitchFamily="24" charset="-128"/>
                <a:cs typeface="ＭＳ Ｐゴシック" pitchFamily="24" charset="-128"/>
              </a:rPr>
              <a:t>Document </a:t>
            </a:r>
            <a:r>
              <a:rPr lang="en-US" sz="2400" dirty="0">
                <a:solidFill>
                  <a:schemeClr val="tx2"/>
                </a:solidFill>
                <a:ea typeface="ＭＳ Ｐゴシック" pitchFamily="24" charset="-128"/>
                <a:cs typeface="ＭＳ Ｐゴシック" pitchFamily="24" charset="-128"/>
              </a:rPr>
              <a:t>Review and Feedback</a:t>
            </a:r>
          </a:p>
          <a:p>
            <a:r>
              <a:rPr lang="en-US" sz="2400" dirty="0" smtClean="0">
                <a:solidFill>
                  <a:schemeClr val="tx2"/>
                </a:solidFill>
                <a:ea typeface="ＭＳ Ｐゴシック" pitchFamily="24" charset="-128"/>
                <a:cs typeface="ＭＳ Ｐゴシック" pitchFamily="24" charset="-128"/>
              </a:rPr>
              <a:t>Document </a:t>
            </a:r>
            <a:r>
              <a:rPr lang="en-US" sz="2400" dirty="0">
                <a:solidFill>
                  <a:schemeClr val="tx2"/>
                </a:solidFill>
                <a:ea typeface="ＭＳ Ｐゴシック" pitchFamily="24" charset="-128"/>
                <a:cs typeface="ＭＳ Ｐゴシック" pitchFamily="24" charset="-128"/>
              </a:rPr>
              <a:t>Revision</a:t>
            </a:r>
          </a:p>
          <a:p>
            <a:pPr>
              <a:buNone/>
            </a:pPr>
            <a:endParaRPr lang="en-US" sz="2400" dirty="0">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Purpose:</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Complete the revisions required by the review process</a:t>
            </a:r>
          </a:p>
          <a:p>
            <a:pPr>
              <a:buNone/>
            </a:pPr>
            <a:endParaRPr lang="en-US" sz="2400" dirty="0">
              <a:solidFill>
                <a:schemeClr val="tx2"/>
              </a:solidFill>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Process: </a:t>
            </a:r>
            <a:r>
              <a:rPr lang="en-US" sz="2400" dirty="0">
                <a:solidFill>
                  <a:schemeClr val="tx2"/>
                </a:solidFill>
                <a:ea typeface="ＭＳ Ｐゴシック" pitchFamily="24" charset="-128"/>
                <a:cs typeface="ＭＳ Ｐゴシック" pitchFamily="24" charset="-128"/>
              </a:rPr>
              <a:t>Charrette team members complete revisions to their assigned products</a:t>
            </a:r>
          </a:p>
          <a:p>
            <a:pPr marL="0" indent="0">
              <a:buNone/>
            </a:pPr>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646670" y="1690688"/>
            <a:ext cx="4545330" cy="2650582"/>
          </a:xfrm>
          <a:prstGeom prst="rect">
            <a:avLst/>
          </a:prstGeom>
        </p:spPr>
      </p:pic>
      <p:pic>
        <p:nvPicPr>
          <p:cNvPr id="5" name="Picture 4" descr="20131030-macys07.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46670" y="4341270"/>
            <a:ext cx="4548393" cy="2516730"/>
          </a:xfrm>
          <a:prstGeom prst="rect">
            <a:avLst/>
          </a:prstGeom>
        </p:spPr>
      </p:pic>
    </p:spTree>
    <p:extLst>
      <p:ext uri="{BB962C8B-B14F-4D97-AF65-F5344CB8AC3E}">
        <p14:creationId xmlns:p14="http://schemas.microsoft.com/office/powerpoint/2010/main" val="399586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814560" cy="1325563"/>
          </a:xfrm>
        </p:spPr>
        <p:txBody>
          <a:bodyPr/>
          <a:lstStyle/>
          <a:p>
            <a:r>
              <a:rPr lang="en-US" dirty="0" smtClean="0"/>
              <a:t>Presentation and Product Finalization </a:t>
            </a:r>
            <a:endParaRPr lang="en-US" dirty="0"/>
          </a:p>
        </p:txBody>
      </p:sp>
      <p:sp>
        <p:nvSpPr>
          <p:cNvPr id="3" name="Content Placeholder 2"/>
          <p:cNvSpPr>
            <a:spLocks noGrp="1"/>
          </p:cNvSpPr>
          <p:nvPr>
            <p:ph idx="1"/>
          </p:nvPr>
        </p:nvSpPr>
        <p:spPr>
          <a:xfrm>
            <a:off x="838200" y="2130135"/>
            <a:ext cx="5996940" cy="4046827"/>
          </a:xfrm>
        </p:spPr>
        <p:txBody>
          <a:bodyPr>
            <a:normAutofit fontScale="92500" lnSpcReduction="20000"/>
          </a:bodyPr>
          <a:lstStyle/>
          <a:p>
            <a:pPr>
              <a:buNone/>
            </a:pPr>
            <a:r>
              <a:rPr lang="en-US" sz="2400" dirty="0">
                <a:solidFill>
                  <a:schemeClr val="accent1"/>
                </a:solidFill>
                <a:ea typeface="ＭＳ Ｐゴシック" pitchFamily="24" charset="-128"/>
                <a:cs typeface="ＭＳ Ｐゴシック" pitchFamily="24" charset="-128"/>
              </a:rPr>
              <a:t>Goals</a:t>
            </a:r>
          </a:p>
          <a:p>
            <a:r>
              <a:rPr lang="en-US" sz="2400" dirty="0">
                <a:solidFill>
                  <a:schemeClr val="tx2"/>
                </a:solidFill>
                <a:ea typeface="ＭＳ Ｐゴシック" pitchFamily="24" charset="-128"/>
                <a:cs typeface="ＭＳ Ｐゴシック" pitchFamily="24" charset="-128"/>
              </a:rPr>
              <a:t>Solicit a final round of public input</a:t>
            </a:r>
          </a:p>
          <a:p>
            <a:r>
              <a:rPr lang="en-US" sz="2400" dirty="0">
                <a:solidFill>
                  <a:schemeClr val="tx2"/>
                </a:solidFill>
                <a:ea typeface="ＭＳ Ｐゴシック" pitchFamily="24" charset="-128"/>
                <a:cs typeface="ＭＳ Ｐゴシック" pitchFamily="24" charset="-128"/>
              </a:rPr>
              <a:t>Complete the full set of charrette drawings and documents</a:t>
            </a:r>
          </a:p>
          <a:p>
            <a:pPr>
              <a:buNone/>
            </a:pPr>
            <a:endParaRPr lang="en-US" sz="2400" dirty="0">
              <a:ea typeface="ＭＳ Ｐゴシック" pitchFamily="24" charset="-128"/>
              <a:cs typeface="ＭＳ Ｐゴシック" pitchFamily="24" charset="-128"/>
            </a:endParaRPr>
          </a:p>
          <a:p>
            <a:pPr>
              <a:buNone/>
            </a:pPr>
            <a:r>
              <a:rPr lang="en-US" sz="2400" dirty="0" smtClean="0">
                <a:solidFill>
                  <a:schemeClr val="accent1"/>
                </a:solidFill>
                <a:ea typeface="ＭＳ Ｐゴシック" pitchFamily="24" charset="-128"/>
                <a:cs typeface="ＭＳ Ｐゴシック" pitchFamily="24" charset="-128"/>
              </a:rPr>
              <a:t>Tool</a:t>
            </a:r>
            <a:r>
              <a:rPr lang="en-US" sz="2400" dirty="0">
                <a:solidFill>
                  <a:schemeClr val="accent1"/>
                </a:solidFill>
                <a:ea typeface="ＭＳ Ｐゴシック" pitchFamily="24" charset="-128"/>
                <a:cs typeface="ＭＳ Ｐゴシック" pitchFamily="24" charset="-128"/>
              </a:rPr>
              <a:t>:</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Final Project Public Meetings</a:t>
            </a:r>
          </a:p>
          <a:p>
            <a:pPr>
              <a:buNone/>
            </a:pPr>
            <a:endParaRPr lang="en-US" sz="2400" dirty="0" smtClean="0">
              <a:ea typeface="ＭＳ Ｐゴシック" pitchFamily="24" charset="-128"/>
              <a:cs typeface="ＭＳ Ｐゴシック" pitchFamily="24" charset="-128"/>
            </a:endParaRPr>
          </a:p>
          <a:p>
            <a:pPr>
              <a:buNone/>
            </a:pPr>
            <a:r>
              <a:rPr lang="en-US" sz="2400" dirty="0" smtClean="0">
                <a:solidFill>
                  <a:schemeClr val="accent1"/>
                </a:solidFill>
                <a:ea typeface="ＭＳ Ｐゴシック" pitchFamily="24" charset="-128"/>
                <a:cs typeface="ＭＳ Ｐゴシック" pitchFamily="24" charset="-128"/>
              </a:rPr>
              <a:t>Purpose</a:t>
            </a:r>
            <a:r>
              <a:rPr lang="en-US" sz="2400" dirty="0">
                <a:solidFill>
                  <a:schemeClr val="accent1"/>
                </a:solidFill>
                <a:ea typeface="ＭＳ Ｐゴシック" pitchFamily="24" charset="-128"/>
                <a:cs typeface="ＭＳ Ｐゴシック" pitchFamily="24" charset="-128"/>
              </a:rPr>
              <a:t>:</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Perform one last feedback loop with the public</a:t>
            </a:r>
          </a:p>
          <a:p>
            <a:pPr marL="0" indent="0">
              <a:buNone/>
            </a:pPr>
            <a:endParaRPr lang="en-US" sz="2400" dirty="0" smtClean="0">
              <a:solidFill>
                <a:srgbClr val="F89828"/>
              </a:solidFill>
              <a:latin typeface="Geneva"/>
              <a:ea typeface="ＭＳ Ｐゴシック" pitchFamily="24" charset="-128"/>
              <a:cs typeface="Geneva"/>
            </a:endParaRPr>
          </a:p>
          <a:p>
            <a:pPr marL="0" indent="0">
              <a:buNone/>
            </a:pPr>
            <a:r>
              <a:rPr lang="en-US" sz="2400" dirty="0" smtClean="0">
                <a:solidFill>
                  <a:schemeClr val="accent1"/>
                </a:solidFill>
                <a:ea typeface="ＭＳ Ｐゴシック" pitchFamily="24" charset="-128"/>
                <a:cs typeface="Geneva"/>
              </a:rPr>
              <a:t>Process</a:t>
            </a:r>
            <a:r>
              <a:rPr lang="en-US" sz="2400" dirty="0">
                <a:solidFill>
                  <a:schemeClr val="accent1"/>
                </a:solidFill>
                <a:ea typeface="ＭＳ Ｐゴシック" pitchFamily="24" charset="-128"/>
                <a:cs typeface="Geneva"/>
              </a:rPr>
              <a:t>:</a:t>
            </a:r>
            <a:r>
              <a:rPr lang="en-US" sz="2400" dirty="0">
                <a:solidFill>
                  <a:srgbClr val="F89828"/>
                </a:solidFill>
                <a:ea typeface="ＭＳ Ｐゴシック" pitchFamily="24" charset="-128"/>
                <a:cs typeface="Geneva"/>
              </a:rPr>
              <a:t> </a:t>
            </a:r>
            <a:r>
              <a:rPr lang="en-US" sz="2400" dirty="0">
                <a:solidFill>
                  <a:schemeClr val="tx2"/>
                </a:solidFill>
                <a:ea typeface="ＭＳ Ｐゴシック" pitchFamily="24" charset="-128"/>
                <a:cs typeface="Geneva"/>
              </a:rPr>
              <a:t>Hold one or two public meeting on subsequent days</a:t>
            </a:r>
          </a:p>
          <a:p>
            <a:pPr marL="0" indent="0">
              <a:buNone/>
            </a:pPr>
            <a:endParaRPr lang="en-US" dirty="0"/>
          </a:p>
        </p:txBody>
      </p:sp>
      <p:pic>
        <p:nvPicPr>
          <p:cNvPr id="4" name="Picture 3" descr="MiGr 52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49838" y="3886200"/>
            <a:ext cx="5442162" cy="2971800"/>
          </a:xfrm>
          <a:prstGeom prst="rect">
            <a:avLst/>
          </a:prstGeom>
        </p:spPr>
      </p:pic>
      <p:pic>
        <p:nvPicPr>
          <p:cNvPr id="5" name="Picture 4" descr="MiGr 52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6770" y="1369506"/>
            <a:ext cx="3776327" cy="2516694"/>
          </a:xfrm>
          <a:prstGeom prst="rect">
            <a:avLst/>
          </a:prstGeom>
        </p:spPr>
      </p:pic>
    </p:spTree>
    <p:extLst>
      <p:ext uri="{BB962C8B-B14F-4D97-AF65-F5344CB8AC3E}">
        <p14:creationId xmlns:p14="http://schemas.microsoft.com/office/powerpoint/2010/main" val="2467348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34550" cy="1325563"/>
          </a:xfrm>
        </p:spPr>
        <p:txBody>
          <a:bodyPr/>
          <a:lstStyle/>
          <a:p>
            <a:r>
              <a:rPr lang="en-US" dirty="0" smtClean="0"/>
              <a:t>Presentation and Product Finalization </a:t>
            </a:r>
            <a:endParaRPr lang="en-US" dirty="0"/>
          </a:p>
        </p:txBody>
      </p:sp>
      <p:sp>
        <p:nvSpPr>
          <p:cNvPr id="3" name="Content Placeholder 2"/>
          <p:cNvSpPr>
            <a:spLocks noGrp="1"/>
          </p:cNvSpPr>
          <p:nvPr>
            <p:ph idx="1"/>
          </p:nvPr>
        </p:nvSpPr>
        <p:spPr>
          <a:xfrm>
            <a:off x="838200" y="2130135"/>
            <a:ext cx="6454140" cy="4046827"/>
          </a:xfrm>
        </p:spPr>
        <p:txBody>
          <a:bodyPr/>
          <a:lstStyle/>
          <a:p>
            <a:pPr>
              <a:buNone/>
            </a:pPr>
            <a:r>
              <a:rPr lang="en-US" sz="2400" dirty="0">
                <a:solidFill>
                  <a:schemeClr val="accent1"/>
                </a:solidFill>
                <a:ea typeface="ＭＳ Ｐゴシック" pitchFamily="24" charset="-128"/>
                <a:cs typeface="ＭＳ Ｐゴシック" pitchFamily="24" charset="-128"/>
              </a:rPr>
              <a:t>Tool: </a:t>
            </a:r>
            <a:r>
              <a:rPr lang="en-US" sz="2400" dirty="0">
                <a:solidFill>
                  <a:schemeClr val="tx2"/>
                </a:solidFill>
                <a:ea typeface="ＭＳ Ｐゴシック" pitchFamily="24" charset="-128"/>
                <a:cs typeface="ＭＳ Ｐゴシック" pitchFamily="24" charset="-128"/>
              </a:rPr>
              <a:t>Educational Sessions</a:t>
            </a:r>
          </a:p>
          <a:p>
            <a:pPr>
              <a:buNone/>
            </a:pPr>
            <a:endParaRPr lang="en-US" sz="2400" dirty="0">
              <a:solidFill>
                <a:srgbClr val="F89828"/>
              </a:solidFill>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Purpose: </a:t>
            </a:r>
            <a:r>
              <a:rPr lang="en-US" sz="2400" dirty="0">
                <a:solidFill>
                  <a:schemeClr val="tx2"/>
                </a:solidFill>
                <a:ea typeface="ＭＳ Ｐゴシック" pitchFamily="24" charset="-128"/>
                <a:cs typeface="ＭＳ Ｐゴシック" pitchFamily="24" charset="-128"/>
              </a:rPr>
              <a:t>Build local capacity to implement the plan</a:t>
            </a:r>
          </a:p>
          <a:p>
            <a:pPr>
              <a:buNone/>
            </a:pPr>
            <a:endParaRPr lang="en-US" sz="2400" dirty="0" smtClean="0">
              <a:solidFill>
                <a:srgbClr val="F89828"/>
              </a:solidFill>
              <a:ea typeface="ＭＳ Ｐゴシック" pitchFamily="24" charset="-128"/>
              <a:cs typeface="ＭＳ Ｐゴシック" pitchFamily="24" charset="-128"/>
            </a:endParaRPr>
          </a:p>
          <a:p>
            <a:pPr>
              <a:buNone/>
            </a:pPr>
            <a:r>
              <a:rPr lang="en-US" sz="2400" dirty="0" smtClean="0">
                <a:solidFill>
                  <a:schemeClr val="accent1"/>
                </a:solidFill>
                <a:ea typeface="ＭＳ Ｐゴシック" pitchFamily="24" charset="-128"/>
                <a:cs typeface="ＭＳ Ｐゴシック" pitchFamily="24" charset="-128"/>
              </a:rPr>
              <a:t>Process</a:t>
            </a:r>
            <a:r>
              <a:rPr lang="en-US" sz="2400" dirty="0">
                <a:solidFill>
                  <a:schemeClr val="accent1"/>
                </a:solidFill>
                <a:ea typeface="ＭＳ Ｐゴシック" pitchFamily="24" charset="-128"/>
                <a:cs typeface="ＭＳ Ｐゴシック" pitchFamily="24" charset="-128"/>
              </a:rPr>
              <a:t>:</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Presentations and discussions with local staff and officials focused on the implementation aspects of the plan</a:t>
            </a:r>
          </a:p>
          <a:p>
            <a:pPr>
              <a:buNone/>
            </a:pPr>
            <a:endParaRPr lang="en-US" dirty="0">
              <a:ea typeface="ＭＳ Ｐゴシック" pitchFamily="24" charset="-128"/>
              <a:cs typeface="ＭＳ Ｐゴシック" pitchFamily="24" charset="-128"/>
            </a:endParaRPr>
          </a:p>
          <a:p>
            <a:pPr marL="0" indent="0">
              <a:buNone/>
            </a:pPr>
            <a:endParaRPr lang="en-US" dirty="0"/>
          </a:p>
        </p:txBody>
      </p:sp>
      <p:pic>
        <p:nvPicPr>
          <p:cNvPr id="4" name="Picture 3" descr="IMG_309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2340" y="3183255"/>
            <a:ext cx="4899660" cy="3674745"/>
          </a:xfrm>
          <a:prstGeom prst="rect">
            <a:avLst/>
          </a:prstGeom>
        </p:spPr>
      </p:pic>
    </p:spTree>
    <p:extLst>
      <p:ext uri="{BB962C8B-B14F-4D97-AF65-F5344CB8AC3E}">
        <p14:creationId xmlns:p14="http://schemas.microsoft.com/office/powerpoint/2010/main" val="1249389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974580" cy="1325563"/>
          </a:xfrm>
        </p:spPr>
        <p:txBody>
          <a:bodyPr/>
          <a:lstStyle/>
          <a:p>
            <a:r>
              <a:rPr lang="en-US" dirty="0" smtClean="0"/>
              <a:t>Presentation and Product Finalization </a:t>
            </a:r>
            <a:endParaRPr lang="en-US" dirty="0"/>
          </a:p>
        </p:txBody>
      </p:sp>
      <p:sp>
        <p:nvSpPr>
          <p:cNvPr id="3" name="Content Placeholder 2"/>
          <p:cNvSpPr>
            <a:spLocks noGrp="1"/>
          </p:cNvSpPr>
          <p:nvPr>
            <p:ph idx="1"/>
          </p:nvPr>
        </p:nvSpPr>
        <p:spPr>
          <a:xfrm>
            <a:off x="838200" y="2130135"/>
            <a:ext cx="6111240" cy="4046827"/>
          </a:xfrm>
        </p:spPr>
        <p:txBody>
          <a:bodyPr/>
          <a:lstStyle/>
          <a:p>
            <a:pPr>
              <a:buNone/>
            </a:pPr>
            <a:r>
              <a:rPr lang="en-US" sz="2400" dirty="0">
                <a:solidFill>
                  <a:schemeClr val="accent1"/>
                </a:solidFill>
                <a:ea typeface="ＭＳ Ｐゴシック" pitchFamily="24" charset="-128"/>
                <a:cs typeface="ＭＳ Ｐゴシック" pitchFamily="24" charset="-128"/>
              </a:rPr>
              <a:t>Tool:</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Project Closeout</a:t>
            </a:r>
          </a:p>
          <a:p>
            <a:pPr>
              <a:buNone/>
            </a:pPr>
            <a:endParaRPr lang="en-US" sz="2400" dirty="0">
              <a:solidFill>
                <a:srgbClr val="F89828"/>
              </a:solidFill>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Purpose:</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Complete the charrette report and code documents required for a feasible plan</a:t>
            </a:r>
          </a:p>
          <a:p>
            <a:pPr>
              <a:buNone/>
            </a:pPr>
            <a:endParaRPr lang="en-US" sz="2400" dirty="0">
              <a:ea typeface="ＭＳ Ｐゴシック" pitchFamily="24" charset="-128"/>
              <a:cs typeface="ＭＳ Ｐゴシック" pitchFamily="24" charset="-128"/>
            </a:endParaRPr>
          </a:p>
          <a:p>
            <a:pPr>
              <a:buNone/>
            </a:pPr>
            <a:r>
              <a:rPr lang="en-US" sz="2400" dirty="0">
                <a:solidFill>
                  <a:schemeClr val="accent1"/>
                </a:solidFill>
                <a:ea typeface="ＭＳ Ｐゴシック" pitchFamily="24" charset="-128"/>
                <a:cs typeface="ＭＳ Ｐゴシック" pitchFamily="24" charset="-128"/>
              </a:rPr>
              <a:t>Process:</a:t>
            </a:r>
            <a:r>
              <a:rPr lang="en-US" sz="2400" dirty="0">
                <a:solidFill>
                  <a:srgbClr val="F89828"/>
                </a:solidFill>
                <a:ea typeface="ＭＳ Ｐゴシック" pitchFamily="24" charset="-128"/>
                <a:cs typeface="ＭＳ Ｐゴシック" pitchFamily="24" charset="-128"/>
              </a:rPr>
              <a:t> </a:t>
            </a:r>
            <a:r>
              <a:rPr lang="en-US" sz="2400" dirty="0">
                <a:solidFill>
                  <a:schemeClr val="tx2"/>
                </a:solidFill>
                <a:ea typeface="ＭＳ Ｐゴシック" pitchFamily="24" charset="-128"/>
                <a:cs typeface="ＭＳ Ｐゴシック" pitchFamily="24" charset="-128"/>
              </a:rPr>
              <a:t>The charrette manager directs the completion and distribution of documents</a:t>
            </a:r>
          </a:p>
          <a:p>
            <a:pPr marL="0" indent="0">
              <a:buNone/>
            </a:pPr>
            <a:endParaRPr lang="en-US" dirty="0"/>
          </a:p>
        </p:txBody>
      </p:sp>
      <p:pic>
        <p:nvPicPr>
          <p:cNvPr id="4" name="Picture 3" descr="MIreport cover.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9580" y="1694565"/>
            <a:ext cx="4122420" cy="5163435"/>
          </a:xfrm>
          <a:prstGeom prst="rect">
            <a:avLst/>
          </a:prstGeom>
        </p:spPr>
      </p:pic>
    </p:spTree>
    <p:extLst>
      <p:ext uri="{BB962C8B-B14F-4D97-AF65-F5344CB8AC3E}">
        <p14:creationId xmlns:p14="http://schemas.microsoft.com/office/powerpoint/2010/main" val="164009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Examples </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680949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743"/>
          </a:xfrm>
        </p:spPr>
        <p:txBody>
          <a:bodyPr/>
          <a:lstStyle/>
          <a:p>
            <a:r>
              <a:rPr lang="en-US" dirty="0" smtClean="0"/>
              <a:t>Lauderdale Lakes</a:t>
            </a:r>
            <a:endParaRPr lang="en-US" dirty="0"/>
          </a:p>
        </p:txBody>
      </p:sp>
      <p:sp>
        <p:nvSpPr>
          <p:cNvPr id="3" name="Content Placeholder 2"/>
          <p:cNvSpPr>
            <a:spLocks noGrp="1"/>
          </p:cNvSpPr>
          <p:nvPr>
            <p:ph idx="1"/>
          </p:nvPr>
        </p:nvSpPr>
        <p:spPr>
          <a:xfrm>
            <a:off x="838200" y="1510078"/>
            <a:ext cx="11258006" cy="4220710"/>
          </a:xfrm>
        </p:spPr>
        <p:txBody>
          <a:bodyPr>
            <a:normAutofit/>
          </a:bodyPr>
          <a:lstStyle/>
          <a:p>
            <a:r>
              <a:rPr lang="en-US" sz="2200" dirty="0" smtClean="0"/>
              <a:t>Location</a:t>
            </a:r>
            <a:r>
              <a:rPr lang="en-US" sz="2200" dirty="0"/>
              <a:t>: 30 miles north of Miami</a:t>
            </a:r>
          </a:p>
          <a:p>
            <a:r>
              <a:rPr lang="en-US" sz="2200" dirty="0"/>
              <a:t>Processes: bring 3 neighbors strategy</a:t>
            </a:r>
            <a:endParaRPr lang="en-US" sz="2400" dirty="0"/>
          </a:p>
          <a:p>
            <a:pPr>
              <a:buFont typeface="Arial" panose="020B0604020202020204" pitchFamily="34" charset="0"/>
              <a:buChar char="•"/>
            </a:pPr>
            <a:r>
              <a:rPr lang="en-US" sz="2200" dirty="0" smtClean="0"/>
              <a:t>Products: Master </a:t>
            </a:r>
            <a:r>
              <a:rPr lang="en-US" sz="2200" dirty="0"/>
              <a:t>Plan </a:t>
            </a:r>
            <a:r>
              <a:rPr lang="en-US" sz="2200" dirty="0" smtClean="0"/>
              <a:t>adopted; 73</a:t>
            </a:r>
            <a:r>
              <a:rPr lang="en-US" sz="2200" dirty="0"/>
              <a:t>% of voters approved a </a:t>
            </a:r>
            <a:r>
              <a:rPr lang="en-US" sz="2200" dirty="0" smtClean="0"/>
              <a:t>$</a:t>
            </a:r>
            <a:r>
              <a:rPr lang="en-US" sz="2200" dirty="0"/>
              <a:t>15M </a:t>
            </a:r>
            <a:r>
              <a:rPr lang="en-US" sz="2200" dirty="0" smtClean="0"/>
              <a:t>General </a:t>
            </a:r>
            <a:r>
              <a:rPr lang="en-US" sz="2200" dirty="0"/>
              <a:t>Obligation Bond </a:t>
            </a:r>
            <a:r>
              <a:rPr lang="en-US" sz="2200" dirty="0" smtClean="0"/>
              <a:t>for projects from </a:t>
            </a:r>
            <a:r>
              <a:rPr lang="en-US" sz="2200" dirty="0"/>
              <a:t>the </a:t>
            </a:r>
            <a:r>
              <a:rPr lang="en-US" sz="2200" dirty="0" smtClean="0"/>
              <a:t>charrette </a:t>
            </a:r>
            <a:endParaRPr lang="en-US" sz="2200" dirty="0"/>
          </a:p>
          <a:p>
            <a:pPr>
              <a:buFont typeface="Arial" panose="020B0604020202020204" pitchFamily="34" charset="0"/>
              <a:buChar char="•"/>
            </a:pPr>
            <a:r>
              <a:rPr lang="en-US" sz="2200" dirty="0" smtClean="0"/>
              <a:t>Outcomes: 20,000 sf of new civic space, 551 residential townhouse units, 12 new bus shelters, 2 miles of linear trail, 45 acres of public parklands </a:t>
            </a:r>
          </a:p>
          <a:p>
            <a:pPr>
              <a:buFont typeface="Arial" panose="020B0604020202020204" pitchFamily="34" charset="0"/>
              <a:buChar char="•"/>
            </a:pPr>
            <a:endParaRPr lang="en-US" sz="2200" dirty="0" smtClean="0"/>
          </a:p>
          <a:p>
            <a:pPr marL="0" indent="0">
              <a:buNone/>
            </a:pPr>
            <a:r>
              <a:rPr lang="en-US" sz="2200" dirty="0" smtClean="0"/>
              <a:t> </a:t>
            </a:r>
            <a:endParaRPr lang="en-US" sz="2200" dirty="0"/>
          </a:p>
          <a:p>
            <a:pPr>
              <a:buFont typeface="Arial" panose="020B0604020202020204" pitchFamily="34" charset="0"/>
              <a:buChar cha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963" y="4540926"/>
            <a:ext cx="3079530" cy="23170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187" y="4540926"/>
            <a:ext cx="3068813" cy="2306560"/>
          </a:xfrm>
          <a:prstGeom prst="rect">
            <a:avLst/>
          </a:prstGeom>
        </p:spPr>
      </p:pic>
    </p:spTree>
    <p:extLst>
      <p:ext uri="{BB962C8B-B14F-4D97-AF65-F5344CB8AC3E}">
        <p14:creationId xmlns:p14="http://schemas.microsoft.com/office/powerpoint/2010/main" val="1125560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 Lansing</a:t>
            </a:r>
            <a:endParaRPr lang="en-US" dirty="0"/>
          </a:p>
        </p:txBody>
      </p:sp>
      <p:sp>
        <p:nvSpPr>
          <p:cNvPr id="3" name="Content Placeholder 2"/>
          <p:cNvSpPr>
            <a:spLocks noGrp="1"/>
          </p:cNvSpPr>
          <p:nvPr>
            <p:ph idx="1"/>
          </p:nvPr>
        </p:nvSpPr>
        <p:spPr>
          <a:xfrm>
            <a:off x="838200" y="1593669"/>
            <a:ext cx="10515600" cy="4583294"/>
          </a:xfrm>
        </p:spPr>
        <p:txBody>
          <a:bodyPr>
            <a:normAutofit/>
          </a:bodyPr>
          <a:lstStyle/>
          <a:p>
            <a:r>
              <a:rPr lang="en-US" sz="2200" dirty="0" smtClean="0"/>
              <a:t>Location: </a:t>
            </a:r>
            <a:r>
              <a:rPr lang="en-US" sz="2200" dirty="0" smtClean="0"/>
              <a:t>neighborhood in </a:t>
            </a:r>
            <a:r>
              <a:rPr lang="en-US" sz="2200" dirty="0" err="1" smtClean="0"/>
              <a:t>SWLansing</a:t>
            </a:r>
            <a:r>
              <a:rPr lang="en-US" sz="2200" dirty="0" smtClean="0"/>
              <a:t> region</a:t>
            </a:r>
          </a:p>
          <a:p>
            <a:r>
              <a:rPr lang="en-US" sz="2200" dirty="0" smtClean="0"/>
              <a:t>Process</a:t>
            </a:r>
            <a:r>
              <a:rPr lang="en-US" sz="2200" dirty="0"/>
              <a:t>: </a:t>
            </a:r>
            <a:r>
              <a:rPr lang="en-US" sz="2200" dirty="0" smtClean="0"/>
              <a:t>1 charrette for 2.5 days, utilizing student designers, kick-off design meeting, stakeholder reviews, open house gallery review, final presentation with gallery review</a:t>
            </a:r>
            <a:endParaRPr lang="en-US" sz="2200" dirty="0"/>
          </a:p>
          <a:p>
            <a:pPr>
              <a:buFont typeface="Arial" panose="020B0604020202020204" pitchFamily="34" charset="0"/>
              <a:buChar char="•"/>
            </a:pPr>
            <a:r>
              <a:rPr lang="en-US" sz="2200" dirty="0" smtClean="0"/>
              <a:t>Product: </a:t>
            </a:r>
            <a:r>
              <a:rPr lang="en-US" sz="2200" dirty="0" smtClean="0"/>
              <a:t>PPT Final </a:t>
            </a:r>
            <a:r>
              <a:rPr lang="en-US" sz="2200" dirty="0" smtClean="0"/>
              <a:t>Report, summarizing </a:t>
            </a:r>
            <a:r>
              <a:rPr lang="en-US" sz="2200" dirty="0" smtClean="0"/>
              <a:t>charrette; 8 design concepts focused on crime prevention</a:t>
            </a:r>
            <a:endParaRPr lang="en-US" sz="2200" dirty="0" smtClean="0"/>
          </a:p>
          <a:p>
            <a:pPr>
              <a:buFont typeface="Arial" panose="020B0604020202020204" pitchFamily="34" charset="0"/>
              <a:buChar char="•"/>
            </a:pPr>
            <a:r>
              <a:rPr lang="en-US" sz="2200" dirty="0" smtClean="0"/>
              <a:t>Outcome: </a:t>
            </a:r>
            <a:r>
              <a:rPr lang="en-US" sz="2200" dirty="0" smtClean="0"/>
              <a:t>8 design concepts and recommendations for </a:t>
            </a:r>
            <a:r>
              <a:rPr lang="en-US" sz="2200" dirty="0" smtClean="0"/>
              <a:t>advancing them, renewed interest in redevelopment of vacant school</a:t>
            </a:r>
            <a:endParaRPr lang="en-US" sz="2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735" y="4401126"/>
            <a:ext cx="3275831" cy="245687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370" t="31111" r="6296"/>
          <a:stretch/>
        </p:blipFill>
        <p:spPr>
          <a:xfrm>
            <a:off x="8432796" y="4412034"/>
            <a:ext cx="3708400" cy="2445966"/>
          </a:xfrm>
          <a:prstGeom prst="rect">
            <a:avLst/>
          </a:prstGeom>
        </p:spPr>
      </p:pic>
    </p:spTree>
    <p:extLst>
      <p:ext uri="{BB962C8B-B14F-4D97-AF65-F5344CB8AC3E}">
        <p14:creationId xmlns:p14="http://schemas.microsoft.com/office/powerpoint/2010/main" val="679177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120"/>
            <a:ext cx="10515600" cy="1045664"/>
          </a:xfrm>
        </p:spPr>
        <p:txBody>
          <a:bodyPr/>
          <a:lstStyle/>
          <a:p>
            <a:r>
              <a:rPr lang="en-US" dirty="0" smtClean="0"/>
              <a:t>Contra Costa Transit Village</a:t>
            </a:r>
            <a:endParaRPr lang="en-US" dirty="0"/>
          </a:p>
        </p:txBody>
      </p:sp>
      <p:sp>
        <p:nvSpPr>
          <p:cNvPr id="3" name="Content Placeholder 2"/>
          <p:cNvSpPr>
            <a:spLocks noGrp="1"/>
          </p:cNvSpPr>
          <p:nvPr>
            <p:ph idx="1"/>
          </p:nvPr>
        </p:nvSpPr>
        <p:spPr>
          <a:xfrm>
            <a:off x="838199" y="1201784"/>
            <a:ext cx="11179629" cy="4351338"/>
          </a:xfrm>
        </p:spPr>
        <p:txBody>
          <a:bodyPr>
            <a:normAutofit/>
          </a:bodyPr>
          <a:lstStyle/>
          <a:p>
            <a:r>
              <a:rPr lang="en-US" sz="2200" dirty="0" smtClean="0"/>
              <a:t>Location</a:t>
            </a:r>
            <a:r>
              <a:rPr lang="en-US" sz="2200" dirty="0"/>
              <a:t>: </a:t>
            </a:r>
            <a:r>
              <a:rPr lang="en-US" sz="2200" dirty="0" smtClean="0"/>
              <a:t>125-acre site </a:t>
            </a:r>
            <a:r>
              <a:rPr lang="en-US" sz="2200" dirty="0"/>
              <a:t>in Walnut Creek, CA, 25 miles east of San Francisco </a:t>
            </a:r>
            <a:r>
              <a:rPr lang="en-US" sz="2200" dirty="0" smtClean="0"/>
              <a:t>Bay </a:t>
            </a:r>
            <a:endParaRPr lang="en-US" sz="2200" dirty="0"/>
          </a:p>
          <a:p>
            <a:r>
              <a:rPr lang="en-US" sz="2200" dirty="0"/>
              <a:t>Goal: turn a BART-owned, 18-acre parking lot into the center of the Transit </a:t>
            </a:r>
            <a:r>
              <a:rPr lang="en-US" sz="2200" dirty="0" smtClean="0"/>
              <a:t>Village </a:t>
            </a:r>
            <a:endParaRPr lang="en-US" sz="2200" dirty="0"/>
          </a:p>
          <a:p>
            <a:r>
              <a:rPr lang="en-US" sz="2200" dirty="0"/>
              <a:t>Process: Created a steering committee made up of local stakeholders that previously resented each other. </a:t>
            </a:r>
            <a:r>
              <a:rPr lang="en-US" sz="2200" dirty="0" smtClean="0"/>
              <a:t>Steering </a:t>
            </a:r>
            <a:r>
              <a:rPr lang="en-US" sz="2200" dirty="0"/>
              <a:t>committees allowed for further collaboration and acceptance throughout the community. </a:t>
            </a:r>
          </a:p>
          <a:p>
            <a:pPr>
              <a:buFont typeface="Arial" panose="020B0604020202020204" pitchFamily="34" charset="0"/>
              <a:buChar char="•"/>
            </a:pPr>
            <a:r>
              <a:rPr lang="en-US" sz="2200" dirty="0" smtClean="0"/>
              <a:t>Product: County Supervisors approved the plan with absolutely no opposition </a:t>
            </a:r>
          </a:p>
          <a:p>
            <a:pPr>
              <a:buFont typeface="Arial" panose="020B0604020202020204" pitchFamily="34" charset="0"/>
              <a:buChar char="•"/>
            </a:pPr>
            <a:r>
              <a:rPr lang="en-US" sz="2200" dirty="0" smtClean="0"/>
              <a:t>Outcomes: 2,700 residential units, 35,590 square feet of local serving retail, 423 hotel rooms, 19,400 square feet of business conference center, and 2.4 million square feet of class A office. </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8389"/>
            <a:ext cx="4326998" cy="26796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2680" y="4178388"/>
            <a:ext cx="4689320" cy="2679611"/>
          </a:xfrm>
          <a:prstGeom prst="rect">
            <a:avLst/>
          </a:prstGeom>
        </p:spPr>
      </p:pic>
    </p:spTree>
    <p:extLst>
      <p:ext uri="{BB962C8B-B14F-4D97-AF65-F5344CB8AC3E}">
        <p14:creationId xmlns:p14="http://schemas.microsoft.com/office/powerpoint/2010/main" val="330357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Big Challenges to Collaboration</a:t>
            </a:r>
          </a:p>
        </p:txBody>
      </p:sp>
      <p:sp>
        <p:nvSpPr>
          <p:cNvPr id="3" name="Content Placeholder 2"/>
          <p:cNvSpPr>
            <a:spLocks noGrp="1"/>
          </p:cNvSpPr>
          <p:nvPr>
            <p:ph idx="1"/>
          </p:nvPr>
        </p:nvSpPr>
        <p:spPr/>
        <p:txBody>
          <a:bodyPr>
            <a:normAutofit/>
          </a:bodyPr>
          <a:lstStyle/>
          <a:p>
            <a:r>
              <a:rPr lang="en-US" sz="2400" dirty="0">
                <a:solidFill>
                  <a:schemeClr val="tx2"/>
                </a:solidFill>
              </a:rPr>
              <a:t>Lack of Trust</a:t>
            </a:r>
          </a:p>
          <a:p>
            <a:r>
              <a:rPr lang="en-US" sz="2400" dirty="0">
                <a:solidFill>
                  <a:schemeClr val="tx2"/>
                </a:solidFill>
              </a:rPr>
              <a:t>Fear of Change</a:t>
            </a:r>
          </a:p>
          <a:p>
            <a:r>
              <a:rPr lang="en-US" sz="2400" dirty="0">
                <a:solidFill>
                  <a:schemeClr val="tx2"/>
                </a:solidFill>
              </a:rPr>
              <a:t>Specialty Silos</a:t>
            </a:r>
          </a:p>
        </p:txBody>
      </p:sp>
    </p:spTree>
    <p:extLst>
      <p:ext uri="{BB962C8B-B14F-4D97-AF65-F5344CB8AC3E}">
        <p14:creationId xmlns:p14="http://schemas.microsoft.com/office/powerpoint/2010/main" val="1983855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Liberty Harbor North</a:t>
            </a:r>
            <a:endParaRPr lang="en-US" dirty="0"/>
          </a:p>
        </p:txBody>
      </p:sp>
      <p:sp>
        <p:nvSpPr>
          <p:cNvPr id="3" name="Content Placeholder 2"/>
          <p:cNvSpPr>
            <a:spLocks noGrp="1"/>
          </p:cNvSpPr>
          <p:nvPr>
            <p:ph idx="1"/>
          </p:nvPr>
        </p:nvSpPr>
        <p:spPr>
          <a:xfrm>
            <a:off x="838200" y="1690688"/>
            <a:ext cx="11049000" cy="4351338"/>
          </a:xfrm>
        </p:spPr>
        <p:txBody>
          <a:bodyPr>
            <a:normAutofit/>
          </a:bodyPr>
          <a:lstStyle/>
          <a:p>
            <a:r>
              <a:rPr lang="en-US" sz="2200" dirty="0" smtClean="0"/>
              <a:t>Location</a:t>
            </a:r>
            <a:r>
              <a:rPr lang="en-US" sz="2200" dirty="0"/>
              <a:t>: </a:t>
            </a:r>
            <a:r>
              <a:rPr lang="en-US" sz="2200" dirty="0" smtClean="0"/>
              <a:t>80-acre </a:t>
            </a:r>
            <a:r>
              <a:rPr lang="en-US" sz="2200" dirty="0"/>
              <a:t>brownfield site </a:t>
            </a:r>
            <a:r>
              <a:rPr lang="en-US" sz="2200" dirty="0" smtClean="0"/>
              <a:t>in </a:t>
            </a:r>
            <a:r>
              <a:rPr lang="en-US" sz="2200" dirty="0"/>
              <a:t>Jersey City, New </a:t>
            </a:r>
            <a:r>
              <a:rPr lang="en-US" sz="2200" dirty="0" smtClean="0"/>
              <a:t>Jersey, </a:t>
            </a:r>
            <a:r>
              <a:rPr lang="en-US" sz="2200" dirty="0"/>
              <a:t>close </a:t>
            </a:r>
            <a:r>
              <a:rPr lang="en-US" sz="2200" dirty="0" smtClean="0"/>
              <a:t>to </a:t>
            </a:r>
            <a:r>
              <a:rPr lang="en-US" sz="2200" dirty="0"/>
              <a:t>New York </a:t>
            </a:r>
            <a:r>
              <a:rPr lang="en-US" sz="2200" dirty="0" smtClean="0"/>
              <a:t>City</a:t>
            </a:r>
            <a:endParaRPr lang="en-US" sz="2200" dirty="0"/>
          </a:p>
          <a:p>
            <a:r>
              <a:rPr lang="en-US" sz="2200" dirty="0" smtClean="0"/>
              <a:t>Process</a:t>
            </a:r>
            <a:r>
              <a:rPr lang="en-US" sz="2200" dirty="0"/>
              <a:t>: </a:t>
            </a:r>
            <a:r>
              <a:rPr lang="en-US" sz="2200" dirty="0" smtClean="0"/>
              <a:t>provided </a:t>
            </a:r>
            <a:r>
              <a:rPr lang="en-US" sz="2200" dirty="0"/>
              <a:t>free lunch everyday to help facilitate discussion between developers, officials, and the </a:t>
            </a:r>
            <a:r>
              <a:rPr lang="en-US" sz="2200" dirty="0" smtClean="0"/>
              <a:t>public</a:t>
            </a:r>
            <a:endParaRPr lang="en-US" sz="2200" dirty="0"/>
          </a:p>
          <a:p>
            <a:pPr>
              <a:buFont typeface="Arial" panose="020B0604020202020204" pitchFamily="34" charset="0"/>
              <a:buChar char="•"/>
            </a:pPr>
            <a:r>
              <a:rPr lang="en-US" sz="2200" dirty="0" smtClean="0"/>
              <a:t>Product: Master Plan for the Liberty Harbor North district that was quickly implemented following the charrette because of a wide range of support</a:t>
            </a:r>
          </a:p>
          <a:p>
            <a:pPr>
              <a:buFont typeface="Arial" panose="020B0604020202020204" pitchFamily="34" charset="0"/>
              <a:buChar char="•"/>
            </a:pPr>
            <a:r>
              <a:rPr lang="en-US" sz="2200" dirty="0" smtClean="0"/>
              <a:t>Outcomes: 600 units of occupied housing, 500 parking spaces, 35,000 sf of retail, Montessori School, and approximately 2, 12,000 sf parks</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1581"/>
            <a:ext cx="3906982" cy="24064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3351" y="4485400"/>
            <a:ext cx="3938649" cy="2372600"/>
          </a:xfrm>
          <a:prstGeom prst="rect">
            <a:avLst/>
          </a:prstGeom>
        </p:spPr>
      </p:pic>
    </p:spTree>
    <p:extLst>
      <p:ext uri="{BB962C8B-B14F-4D97-AF65-F5344CB8AC3E}">
        <p14:creationId xmlns:p14="http://schemas.microsoft.com/office/powerpoint/2010/main" val="1128336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3684"/>
            <a:ext cx="10515600" cy="1325563"/>
          </a:xfrm>
        </p:spPr>
        <p:txBody>
          <a:bodyPr/>
          <a:lstStyle/>
          <a:p>
            <a:r>
              <a:rPr lang="en-US" dirty="0" smtClean="0"/>
              <a:t>Marin County</a:t>
            </a:r>
            <a:endParaRPr lang="en-US" dirty="0"/>
          </a:p>
        </p:txBody>
      </p:sp>
      <p:sp>
        <p:nvSpPr>
          <p:cNvPr id="3" name="Content Placeholder 2"/>
          <p:cNvSpPr>
            <a:spLocks noGrp="1"/>
          </p:cNvSpPr>
          <p:nvPr>
            <p:ph idx="1"/>
          </p:nvPr>
        </p:nvSpPr>
        <p:spPr>
          <a:xfrm>
            <a:off x="838200" y="1371599"/>
            <a:ext cx="11049000" cy="4713923"/>
          </a:xfrm>
        </p:spPr>
        <p:txBody>
          <a:bodyPr>
            <a:normAutofit/>
          </a:bodyPr>
          <a:lstStyle/>
          <a:p>
            <a:r>
              <a:rPr lang="en-US" sz="2200" dirty="0" smtClean="0"/>
              <a:t>Location: just </a:t>
            </a:r>
            <a:r>
              <a:rPr lang="en-US" sz="2200" dirty="0"/>
              <a:t>across the Golden Gate Straight from San </a:t>
            </a:r>
            <a:r>
              <a:rPr lang="en-US" sz="2200" dirty="0" smtClean="0"/>
              <a:t>Francisco </a:t>
            </a:r>
            <a:endParaRPr lang="en-US" sz="2200" dirty="0"/>
          </a:p>
          <a:p>
            <a:r>
              <a:rPr lang="en-US" sz="2200" dirty="0" smtClean="0"/>
              <a:t>Process</a:t>
            </a:r>
            <a:r>
              <a:rPr lang="en-US" sz="2200" dirty="0"/>
              <a:t>:  </a:t>
            </a:r>
            <a:r>
              <a:rPr lang="en-US" sz="2200" dirty="0" smtClean="0"/>
              <a:t>Utilized </a:t>
            </a:r>
            <a:r>
              <a:rPr lang="en-US" sz="2200" dirty="0"/>
              <a:t>the fishbowl </a:t>
            </a:r>
            <a:r>
              <a:rPr lang="en-US" sz="2200" dirty="0" smtClean="0"/>
              <a:t>technique – allows experts </a:t>
            </a:r>
            <a:r>
              <a:rPr lang="en-US" sz="2200" dirty="0"/>
              <a:t>to inform and educate </a:t>
            </a:r>
            <a:r>
              <a:rPr lang="en-US" sz="2200" dirty="0" smtClean="0"/>
              <a:t>local </a:t>
            </a:r>
            <a:r>
              <a:rPr lang="en-US" sz="2200" dirty="0"/>
              <a:t>residents and stakeholders while these stakeholders </a:t>
            </a:r>
            <a:r>
              <a:rPr lang="en-US" sz="2200" dirty="0" smtClean="0"/>
              <a:t>share </a:t>
            </a:r>
            <a:r>
              <a:rPr lang="en-US" sz="2200" dirty="0"/>
              <a:t>their experiences and recommendations </a:t>
            </a:r>
            <a:endParaRPr lang="en-US" sz="2200" dirty="0" smtClean="0"/>
          </a:p>
          <a:p>
            <a:r>
              <a:rPr lang="en-US" sz="2200" dirty="0" smtClean="0"/>
              <a:t>Product: list of recommendations following the charrette that informed the county how to prevent homelessness and educate residents about homeless people</a:t>
            </a:r>
          </a:p>
          <a:p>
            <a:pPr>
              <a:buFont typeface="Arial" panose="020B0604020202020204" pitchFamily="34" charset="0"/>
              <a:buChar char="•"/>
            </a:pPr>
            <a:r>
              <a:rPr lang="en-US" sz="2200" dirty="0" smtClean="0"/>
              <a:t>Outcomes: Address criminalization of homeless people, held training sessions and created support programs to help police/homeless people to interact with each other</a:t>
            </a:r>
          </a:p>
          <a:p>
            <a:r>
              <a:rPr lang="en-US" sz="2400" dirty="0">
                <a:hlinkClick r:id="rId3"/>
              </a:rPr>
              <a:t>http</a:t>
            </a:r>
            <a:r>
              <a:rPr lang="en-US" sz="2400" dirty="0" smtClean="0">
                <a:hlinkClick r:id="rId3"/>
              </a:rPr>
              <a:t>://</a:t>
            </a:r>
            <a:endParaRPr lang="en-US" sz="2400" dirty="0"/>
          </a:p>
          <a:p>
            <a:pPr>
              <a:buFont typeface="Arial" panose="020B0604020202020204" pitchFamily="34" charset="0"/>
              <a:buChar char="•"/>
            </a:pPr>
            <a:r>
              <a:rPr lang="en-US" sz="2200" dirty="0" smtClean="0"/>
              <a:t>  </a:t>
            </a:r>
            <a:endParaRPr lang="en-US" sz="2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10743"/>
            <a:ext cx="5591503" cy="25472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674" y="4310743"/>
            <a:ext cx="5534327" cy="2547257"/>
          </a:xfrm>
          <a:prstGeom prst="rect">
            <a:avLst/>
          </a:prstGeom>
        </p:spPr>
      </p:pic>
    </p:spTree>
    <p:extLst>
      <p:ext uri="{BB962C8B-B14F-4D97-AF65-F5344CB8AC3E}">
        <p14:creationId xmlns:p14="http://schemas.microsoft.com/office/powerpoint/2010/main" val="3810597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550"/>
            <a:ext cx="10515600" cy="1325563"/>
          </a:xfrm>
        </p:spPr>
        <p:txBody>
          <a:bodyPr/>
          <a:lstStyle/>
          <a:p>
            <a:r>
              <a:rPr lang="en-US" dirty="0" smtClean="0"/>
              <a:t>Ontonagon</a:t>
            </a:r>
            <a:endParaRPr lang="en-US" dirty="0"/>
          </a:p>
        </p:txBody>
      </p:sp>
      <p:sp>
        <p:nvSpPr>
          <p:cNvPr id="3" name="Content Placeholder 2"/>
          <p:cNvSpPr>
            <a:spLocks noGrp="1"/>
          </p:cNvSpPr>
          <p:nvPr>
            <p:ph idx="1"/>
          </p:nvPr>
        </p:nvSpPr>
        <p:spPr>
          <a:xfrm>
            <a:off x="838200" y="1250856"/>
            <a:ext cx="11101251" cy="3255826"/>
          </a:xfrm>
        </p:spPr>
        <p:txBody>
          <a:bodyPr>
            <a:normAutofit/>
          </a:bodyPr>
          <a:lstStyle/>
          <a:p>
            <a:r>
              <a:rPr lang="en-US" sz="2200" dirty="0" smtClean="0"/>
              <a:t>Location</a:t>
            </a:r>
            <a:r>
              <a:rPr lang="en-US" sz="2200" dirty="0"/>
              <a:t>: </a:t>
            </a:r>
            <a:r>
              <a:rPr lang="en-US" sz="2200" dirty="0" smtClean="0"/>
              <a:t>small </a:t>
            </a:r>
            <a:r>
              <a:rPr lang="en-US" sz="2200" dirty="0"/>
              <a:t>village in </a:t>
            </a:r>
            <a:r>
              <a:rPr lang="en-US" sz="2200" dirty="0" smtClean="0"/>
              <a:t>UP </a:t>
            </a:r>
            <a:r>
              <a:rPr lang="en-US" sz="2200" dirty="0"/>
              <a:t>along Lake </a:t>
            </a:r>
            <a:r>
              <a:rPr lang="en-US" sz="2200" dirty="0" smtClean="0"/>
              <a:t>Superior, 90 </a:t>
            </a:r>
            <a:r>
              <a:rPr lang="en-US" sz="2200" dirty="0"/>
              <a:t>miles west of </a:t>
            </a:r>
            <a:r>
              <a:rPr lang="en-US" sz="2200" dirty="0" smtClean="0"/>
              <a:t>Marquette</a:t>
            </a:r>
          </a:p>
          <a:p>
            <a:r>
              <a:rPr lang="en-US" sz="2200" dirty="0" smtClean="0"/>
              <a:t>Goal: vision for waterfront </a:t>
            </a:r>
            <a:r>
              <a:rPr lang="en-US" sz="2200" dirty="0"/>
              <a:t>property along Lake </a:t>
            </a:r>
            <a:r>
              <a:rPr lang="en-US" sz="2200" dirty="0" smtClean="0"/>
              <a:t>Superior </a:t>
            </a:r>
            <a:endParaRPr lang="en-US" sz="2200" dirty="0"/>
          </a:p>
          <a:p>
            <a:r>
              <a:rPr lang="en-US" sz="2200" dirty="0"/>
              <a:t>Process: </a:t>
            </a:r>
            <a:r>
              <a:rPr lang="en-US" sz="2200" dirty="0" smtClean="0"/>
              <a:t>create </a:t>
            </a:r>
            <a:r>
              <a:rPr lang="en-US" sz="2200" dirty="0"/>
              <a:t>three alternative designs for the public waterfront and </a:t>
            </a:r>
            <a:r>
              <a:rPr lang="en-US" sz="2200" dirty="0" smtClean="0"/>
              <a:t>a </a:t>
            </a:r>
            <a:r>
              <a:rPr lang="en-US" sz="2200" dirty="0"/>
              <a:t>sustainable vision that could be added to their new </a:t>
            </a:r>
            <a:r>
              <a:rPr lang="en-US" sz="2200" dirty="0" smtClean="0"/>
              <a:t>master plan</a:t>
            </a:r>
            <a:endParaRPr lang="en-US" sz="2200" dirty="0"/>
          </a:p>
          <a:p>
            <a:r>
              <a:rPr lang="en-US" sz="2200" dirty="0" smtClean="0"/>
              <a:t>Product: a shared community vision for the public waterfront to add to Ontonagon’s Plan for 2035. </a:t>
            </a:r>
          </a:p>
          <a:p>
            <a:pPr>
              <a:buFont typeface="Arial" panose="020B0604020202020204" pitchFamily="34" charset="0"/>
              <a:buChar char="•"/>
            </a:pPr>
            <a:r>
              <a:rPr lang="en-US" sz="2200" dirty="0" smtClean="0"/>
              <a:t>Outcome: Ontonagon Plan for 2035 was proposed to the Village Council and accepted later as Harbor Sustainability Plan</a:t>
            </a:r>
          </a:p>
          <a:p>
            <a:endParaRPr lang="en-US" sz="2400" dirty="0"/>
          </a:p>
          <a:p>
            <a:pPr>
              <a:buFont typeface="Arial" panose="020B0604020202020204" pitchFamily="34" charset="0"/>
              <a:buChar char="•"/>
            </a:pP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716" y="3968293"/>
            <a:ext cx="4259283" cy="2889707"/>
          </a:xfrm>
          <a:prstGeom prst="rect">
            <a:avLst/>
          </a:prstGeom>
        </p:spPr>
      </p:pic>
    </p:spTree>
    <p:extLst>
      <p:ext uri="{BB962C8B-B14F-4D97-AF65-F5344CB8AC3E}">
        <p14:creationId xmlns:p14="http://schemas.microsoft.com/office/powerpoint/2010/main" val="1126705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Capitol Corridor</a:t>
            </a:r>
            <a:endParaRPr lang="en-US" dirty="0"/>
          </a:p>
        </p:txBody>
      </p:sp>
      <p:sp>
        <p:nvSpPr>
          <p:cNvPr id="3" name="Content Placeholder 2"/>
          <p:cNvSpPr>
            <a:spLocks noGrp="1"/>
          </p:cNvSpPr>
          <p:nvPr>
            <p:ph idx="1"/>
          </p:nvPr>
        </p:nvSpPr>
        <p:spPr>
          <a:xfrm>
            <a:off x="838200" y="1593669"/>
            <a:ext cx="10515600" cy="4583294"/>
          </a:xfrm>
        </p:spPr>
        <p:txBody>
          <a:bodyPr>
            <a:normAutofit/>
          </a:bodyPr>
          <a:lstStyle/>
          <a:p>
            <a:r>
              <a:rPr lang="en-US" sz="2200" dirty="0" smtClean="0"/>
              <a:t>Location: Lansing region, 21 miles, 12 jurisdictions</a:t>
            </a:r>
            <a:endParaRPr lang="en-US" sz="2200" dirty="0"/>
          </a:p>
          <a:p>
            <a:r>
              <a:rPr lang="en-US" sz="2200" dirty="0" smtClean="0"/>
              <a:t>Process</a:t>
            </a:r>
            <a:r>
              <a:rPr lang="en-US" sz="2200" dirty="0"/>
              <a:t>: </a:t>
            </a:r>
            <a:r>
              <a:rPr lang="en-US" sz="2200" dirty="0" smtClean="0"/>
              <a:t>2 charrettes: first to </a:t>
            </a:r>
            <a:r>
              <a:rPr lang="en-US" sz="2200" dirty="0"/>
              <a:t>figure out where </a:t>
            </a:r>
            <a:r>
              <a:rPr lang="en-US" sz="2200" dirty="0" smtClean="0"/>
              <a:t>redevelopment </a:t>
            </a:r>
            <a:r>
              <a:rPr lang="en-US" sz="2200" dirty="0"/>
              <a:t>should occur and </a:t>
            </a:r>
            <a:r>
              <a:rPr lang="en-US" sz="2200" dirty="0" smtClean="0"/>
              <a:t>second to design </a:t>
            </a:r>
            <a:r>
              <a:rPr lang="en-US" sz="2200" dirty="0"/>
              <a:t>how the selected neighborhoods will </a:t>
            </a:r>
            <a:r>
              <a:rPr lang="en-US" sz="2200" dirty="0" smtClean="0"/>
              <a:t>look </a:t>
            </a:r>
            <a:endParaRPr lang="en-US" sz="2200" dirty="0"/>
          </a:p>
          <a:p>
            <a:pPr>
              <a:buFont typeface="Arial" panose="020B0604020202020204" pitchFamily="34" charset="0"/>
              <a:buChar char="•"/>
            </a:pPr>
            <a:r>
              <a:rPr lang="en-US" sz="2200" dirty="0" smtClean="0"/>
              <a:t>Product: Capitol Corridor Report, summarizing both charrettes</a:t>
            </a:r>
          </a:p>
          <a:p>
            <a:pPr>
              <a:buFont typeface="Arial" panose="020B0604020202020204" pitchFamily="34" charset="0"/>
              <a:buChar char="•"/>
            </a:pPr>
            <a:r>
              <a:rPr lang="en-US" sz="2200" dirty="0" smtClean="0"/>
              <a:t>Outcome: recommendations given for all communities along the corridor as well as specific places like the Eastside District, Red Cedar/</a:t>
            </a:r>
            <a:r>
              <a:rPr lang="en-US" sz="2200" dirty="0" err="1" smtClean="0"/>
              <a:t>Frandor</a:t>
            </a:r>
            <a:r>
              <a:rPr lang="en-US" sz="2200" dirty="0" smtClean="0"/>
              <a:t> District, and Meridian Center</a:t>
            </a:r>
          </a:p>
          <a:p>
            <a:r>
              <a:rPr lang="en-US" sz="2200" dirty="0">
                <a:hlinkClick r:id="rId3"/>
              </a:rPr>
              <a:t>http://migrand-charrette.com</a:t>
            </a:r>
            <a:r>
              <a:rPr lang="en-US" sz="2200" dirty="0" smtClean="0">
                <a:hlinkClick r:id="rId3"/>
              </a:rPr>
              <a:t>/</a:t>
            </a:r>
            <a:endParaRPr lang="en-US" sz="2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869" y="4359640"/>
            <a:ext cx="3488495" cy="24983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8364" y="4359640"/>
            <a:ext cx="3463636" cy="2498360"/>
          </a:xfrm>
          <a:prstGeom prst="rect">
            <a:avLst/>
          </a:prstGeom>
        </p:spPr>
      </p:pic>
    </p:spTree>
    <p:extLst>
      <p:ext uri="{BB962C8B-B14F-4D97-AF65-F5344CB8AC3E}">
        <p14:creationId xmlns:p14="http://schemas.microsoft.com/office/powerpoint/2010/main" val="532763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Principles of the </a:t>
            </a:r>
            <a:br>
              <a:rPr lang="en-US" dirty="0" smtClean="0"/>
            </a:br>
            <a:r>
              <a:rPr lang="en-US" dirty="0" smtClean="0"/>
              <a:t>NCI Charrette System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3344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74380" cy="1325563"/>
          </a:xfrm>
        </p:spPr>
        <p:txBody>
          <a:bodyPr/>
          <a:lstStyle/>
          <a:p>
            <a:r>
              <a:rPr lang="en-US" dirty="0" smtClean="0"/>
              <a:t>NCI Charrette System Strategies </a:t>
            </a:r>
            <a:endParaRPr lang="en-US" dirty="0"/>
          </a:p>
        </p:txBody>
      </p:sp>
      <p:sp>
        <p:nvSpPr>
          <p:cNvPr id="3" name="Content Placeholder 2"/>
          <p:cNvSpPr>
            <a:spLocks noGrp="1"/>
          </p:cNvSpPr>
          <p:nvPr>
            <p:ph idx="1"/>
          </p:nvPr>
        </p:nvSpPr>
        <p:spPr>
          <a:xfrm>
            <a:off x="838200" y="1690688"/>
            <a:ext cx="8877300" cy="4435792"/>
          </a:xfrm>
        </p:spPr>
        <p:txBody>
          <a:bodyPr>
            <a:noAutofit/>
          </a:bodyPr>
          <a:lstStyle/>
          <a:p>
            <a:pPr marL="457200" indent="-457200">
              <a:buFont typeface="+mj-lt"/>
              <a:buAutoNum type="arabicPeriod"/>
            </a:pPr>
            <a:r>
              <a:rPr lang="en-US" sz="2400" dirty="0">
                <a:solidFill>
                  <a:schemeClr val="tx2"/>
                </a:solidFill>
              </a:rPr>
              <a:t>Work collaboratively  </a:t>
            </a:r>
          </a:p>
          <a:p>
            <a:pPr marL="457200" indent="-457200">
              <a:buFont typeface="+mj-lt"/>
              <a:buAutoNum type="arabicPeriod"/>
            </a:pPr>
            <a:r>
              <a:rPr lang="en-US" sz="2400" dirty="0">
                <a:solidFill>
                  <a:schemeClr val="tx2"/>
                </a:solidFill>
              </a:rPr>
              <a:t>Design cross-functionally </a:t>
            </a:r>
          </a:p>
          <a:p>
            <a:pPr marL="457200" indent="-457200">
              <a:buFont typeface="+mj-lt"/>
              <a:buAutoNum type="arabicPeriod"/>
            </a:pPr>
            <a:r>
              <a:rPr lang="en-US" sz="2400" dirty="0">
                <a:solidFill>
                  <a:schemeClr val="tx2"/>
                </a:solidFill>
              </a:rPr>
              <a:t>Compress work sessions </a:t>
            </a:r>
          </a:p>
          <a:p>
            <a:pPr marL="457200" indent="-457200">
              <a:buFont typeface="+mj-lt"/>
              <a:buAutoNum type="arabicPeriod"/>
            </a:pPr>
            <a:r>
              <a:rPr lang="en-US" sz="2400" dirty="0">
                <a:solidFill>
                  <a:schemeClr val="tx2"/>
                </a:solidFill>
              </a:rPr>
              <a:t>Communicate in short feedback loops </a:t>
            </a:r>
          </a:p>
          <a:p>
            <a:pPr marL="457200" indent="-457200">
              <a:buFont typeface="+mj-lt"/>
              <a:buAutoNum type="arabicPeriod"/>
            </a:pPr>
            <a:r>
              <a:rPr lang="en-US" sz="2400" dirty="0">
                <a:solidFill>
                  <a:schemeClr val="tx2"/>
                </a:solidFill>
              </a:rPr>
              <a:t>Study the details and the whole </a:t>
            </a:r>
          </a:p>
          <a:p>
            <a:pPr marL="457200" indent="-457200">
              <a:buFont typeface="+mj-lt"/>
              <a:buAutoNum type="arabicPeriod"/>
            </a:pPr>
            <a:r>
              <a:rPr lang="en-US" sz="2400" dirty="0">
                <a:solidFill>
                  <a:schemeClr val="tx2"/>
                </a:solidFill>
              </a:rPr>
              <a:t>Produce a feasible plan </a:t>
            </a:r>
          </a:p>
          <a:p>
            <a:pPr marL="457200" indent="-457200">
              <a:buFont typeface="+mj-lt"/>
              <a:buAutoNum type="arabicPeriod"/>
            </a:pPr>
            <a:r>
              <a:rPr lang="en-US" sz="2400" dirty="0">
                <a:solidFill>
                  <a:schemeClr val="tx2"/>
                </a:solidFill>
              </a:rPr>
              <a:t>Use design to achieve a shared vision and create holistic solutions </a:t>
            </a:r>
          </a:p>
          <a:p>
            <a:pPr marL="457200" indent="-457200">
              <a:buFont typeface="+mj-lt"/>
              <a:buAutoNum type="arabicPeriod"/>
            </a:pPr>
            <a:r>
              <a:rPr lang="en-US" sz="2400" dirty="0">
                <a:solidFill>
                  <a:schemeClr val="tx2"/>
                </a:solidFill>
              </a:rPr>
              <a:t>Conduct a multiple day charrette</a:t>
            </a:r>
          </a:p>
          <a:p>
            <a:pPr marL="457200" indent="-457200">
              <a:buFont typeface="+mj-lt"/>
              <a:buAutoNum type="arabicPeriod"/>
            </a:pPr>
            <a:r>
              <a:rPr lang="en-US" sz="2400" dirty="0">
                <a:solidFill>
                  <a:schemeClr val="tx2"/>
                </a:solidFill>
              </a:rPr>
              <a:t>Hold the charrette on or near the site</a:t>
            </a:r>
          </a:p>
          <a:p>
            <a:pPr marL="0" indent="0">
              <a:buNone/>
            </a:pPr>
            <a:endParaRPr lang="en-US" sz="2400" dirty="0"/>
          </a:p>
        </p:txBody>
      </p:sp>
    </p:spTree>
    <p:extLst>
      <p:ext uri="{BB962C8B-B14F-4D97-AF65-F5344CB8AC3E}">
        <p14:creationId xmlns:p14="http://schemas.microsoft.com/office/powerpoint/2010/main" val="2429733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22870" cy="1325563"/>
          </a:xfrm>
        </p:spPr>
        <p:txBody>
          <a:bodyPr/>
          <a:lstStyle/>
          <a:p>
            <a:r>
              <a:rPr lang="en-US" dirty="0" smtClean="0"/>
              <a:t>Charrette System Strategies </a:t>
            </a:r>
            <a:endParaRPr lang="en-US" dirty="0"/>
          </a:p>
        </p:txBody>
      </p:sp>
      <p:sp>
        <p:nvSpPr>
          <p:cNvPr id="3" name="Content Placeholder 2"/>
          <p:cNvSpPr>
            <a:spLocks noGrp="1"/>
          </p:cNvSpPr>
          <p:nvPr>
            <p:ph idx="1"/>
          </p:nvPr>
        </p:nvSpPr>
        <p:spPr>
          <a:xfrm>
            <a:off x="838200" y="2130135"/>
            <a:ext cx="6682740" cy="4046827"/>
          </a:xfrm>
        </p:spPr>
        <p:txBody>
          <a:bodyPr/>
          <a:lstStyle/>
          <a:p>
            <a:pPr marL="0" indent="0">
              <a:buNone/>
            </a:pPr>
            <a:r>
              <a:rPr lang="en-US" dirty="0" smtClean="0">
                <a:solidFill>
                  <a:schemeClr val="accent1"/>
                </a:solidFill>
                <a:ea typeface="ＭＳ Ｐゴシック" pitchFamily="24" charset="-128"/>
                <a:cs typeface="ＭＳ Ｐゴシック" pitchFamily="24" charset="-128"/>
              </a:rPr>
              <a:t>1. </a:t>
            </a:r>
            <a:r>
              <a:rPr lang="en-US" dirty="0">
                <a:solidFill>
                  <a:schemeClr val="accent1"/>
                </a:solidFill>
                <a:ea typeface="ＭＳ Ｐゴシック" pitchFamily="24" charset="-128"/>
                <a:cs typeface="ＭＳ Ｐゴシック" pitchFamily="24" charset="-128"/>
              </a:rPr>
              <a:t>Work collaboratively</a:t>
            </a:r>
            <a:r>
              <a:rPr lang="en-US" b="1" dirty="0">
                <a:solidFill>
                  <a:schemeClr val="accent1"/>
                </a:solidFill>
                <a:ea typeface="ＭＳ Ｐゴシック" pitchFamily="24" charset="-128"/>
                <a:cs typeface="ＭＳ Ｐゴシック" pitchFamily="24" charset="-128"/>
              </a:rPr>
              <a:t> </a:t>
            </a:r>
          </a:p>
          <a:p>
            <a:pPr marL="381000" indent="-381000">
              <a:buNone/>
            </a:pPr>
            <a:endParaRPr lang="en-US" b="1" dirty="0">
              <a:ea typeface="ＭＳ Ｐゴシック" pitchFamily="24" charset="-128"/>
              <a:cs typeface="ＭＳ Ｐゴシック" pitchFamily="24" charset="-128"/>
            </a:endParaRPr>
          </a:p>
          <a:p>
            <a:pPr marL="381000" indent="-381000"/>
            <a:r>
              <a:rPr lang="en-US" dirty="0">
                <a:solidFill>
                  <a:schemeClr val="tx2"/>
                </a:solidFill>
                <a:ea typeface="ＭＳ Ｐゴシック" pitchFamily="24" charset="-128"/>
                <a:cs typeface="ＭＳ Ｐゴシック" pitchFamily="24" charset="-128"/>
              </a:rPr>
              <a:t>Collaboration is based on valuing each individual’s unique contribution</a:t>
            </a:r>
          </a:p>
          <a:p>
            <a:pPr marL="381000" indent="-381000"/>
            <a:r>
              <a:rPr lang="en-US" dirty="0">
                <a:solidFill>
                  <a:schemeClr val="tx2"/>
                </a:solidFill>
                <a:ea typeface="ＭＳ Ｐゴシック" pitchFamily="24" charset="-128"/>
                <a:cs typeface="ＭＳ Ｐゴシック" pitchFamily="24" charset="-128"/>
              </a:rPr>
              <a:t>Anyone who might build, use, sell, approve, or attempt to block the project is involved before the start of design and throughout the project</a:t>
            </a:r>
          </a:p>
          <a:p>
            <a:pPr marL="0" indent="0">
              <a:buNone/>
            </a:pPr>
            <a:endParaRPr lang="en-US" dirty="0">
              <a:solidFill>
                <a:schemeClr val="tx2"/>
              </a:solidFill>
            </a:endParaRPr>
          </a:p>
        </p:txBody>
      </p:sp>
      <p:pic>
        <p:nvPicPr>
          <p:cNvPr id="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23760" y="3127915"/>
            <a:ext cx="4968240" cy="3730086"/>
          </a:xfrm>
          <a:prstGeom prst="rect">
            <a:avLst/>
          </a:prstGeom>
          <a:noFill/>
          <a:ln w="9525">
            <a:noFill/>
            <a:miter lim="800000"/>
            <a:headEnd/>
            <a:tailEnd/>
          </a:ln>
        </p:spPr>
      </p:pic>
    </p:spTree>
    <p:extLst>
      <p:ext uri="{BB962C8B-B14F-4D97-AF65-F5344CB8AC3E}">
        <p14:creationId xmlns:p14="http://schemas.microsoft.com/office/powerpoint/2010/main" val="2662694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20050" cy="1325563"/>
          </a:xfrm>
        </p:spPr>
        <p:txBody>
          <a:bodyPr/>
          <a:lstStyle/>
          <a:p>
            <a:r>
              <a:rPr lang="en-US" dirty="0" smtClean="0"/>
              <a:t>Charrette System Strategies </a:t>
            </a:r>
            <a:endParaRPr lang="en-US" dirty="0"/>
          </a:p>
        </p:txBody>
      </p:sp>
      <p:sp>
        <p:nvSpPr>
          <p:cNvPr id="3" name="Content Placeholder 2"/>
          <p:cNvSpPr>
            <a:spLocks noGrp="1"/>
          </p:cNvSpPr>
          <p:nvPr>
            <p:ph idx="1"/>
          </p:nvPr>
        </p:nvSpPr>
        <p:spPr>
          <a:xfrm>
            <a:off x="838200" y="2130135"/>
            <a:ext cx="6751320" cy="4046827"/>
          </a:xfrm>
        </p:spPr>
        <p:txBody>
          <a:bodyPr/>
          <a:lstStyle/>
          <a:p>
            <a:pPr marL="381000" indent="-381000">
              <a:buNone/>
            </a:pPr>
            <a:r>
              <a:rPr lang="en-US" dirty="0">
                <a:solidFill>
                  <a:schemeClr val="accent1"/>
                </a:solidFill>
                <a:ea typeface="ＭＳ Ｐゴシック" pitchFamily="24" charset="-128"/>
                <a:cs typeface="ＭＳ Ｐゴシック" pitchFamily="24" charset="-128"/>
              </a:rPr>
              <a:t>2. Design cross-functionally</a:t>
            </a:r>
          </a:p>
          <a:p>
            <a:pPr marL="381000" indent="-381000">
              <a:buNone/>
            </a:pPr>
            <a:endParaRPr lang="en-US" dirty="0">
              <a:solidFill>
                <a:srgbClr val="F89828"/>
              </a:solidFill>
              <a:ea typeface="ＭＳ Ｐゴシック" pitchFamily="24" charset="-128"/>
              <a:cs typeface="ＭＳ Ｐゴシック" pitchFamily="24" charset="-128"/>
            </a:endParaRPr>
          </a:p>
          <a:p>
            <a:pPr marL="381000" indent="-381000"/>
            <a:r>
              <a:rPr lang="en-US" dirty="0">
                <a:solidFill>
                  <a:schemeClr val="tx2"/>
                </a:solidFill>
                <a:ea typeface="ＭＳ Ｐゴシック" pitchFamily="24" charset="-128"/>
                <a:cs typeface="ＭＳ Ｐゴシック" pitchFamily="24" charset="-128"/>
              </a:rPr>
              <a:t>A multi-disciplinary team method results in decisions that are realistic avoiding costly rework</a:t>
            </a:r>
          </a:p>
          <a:p>
            <a:pPr marL="381000" indent="-381000"/>
            <a:r>
              <a:rPr lang="en-US" dirty="0">
                <a:solidFill>
                  <a:schemeClr val="tx2"/>
                </a:solidFill>
                <a:ea typeface="ＭＳ Ｐゴシック" pitchFamily="24" charset="-128"/>
                <a:cs typeface="ＭＳ Ｐゴシック" pitchFamily="24" charset="-128"/>
              </a:rPr>
              <a:t>Teams typically include planning, architecture, environmental, transportation, economics</a:t>
            </a:r>
          </a:p>
          <a:p>
            <a:pPr marL="0" indent="0">
              <a:buNone/>
            </a:pPr>
            <a:endParaRPr lang="en-US" dirty="0"/>
          </a:p>
        </p:txBody>
      </p:sp>
      <p:pic>
        <p:nvPicPr>
          <p:cNvPr id="4" name="Picture 3"/>
          <p:cNvPicPr>
            <a:picLocks noChangeAspect="1"/>
          </p:cNvPicPr>
          <p:nvPr/>
        </p:nvPicPr>
        <p:blipFill>
          <a:blip r:embed="rId3"/>
          <a:stretch>
            <a:fillRect/>
          </a:stretch>
        </p:blipFill>
        <p:spPr>
          <a:xfrm>
            <a:off x="7063740" y="3447186"/>
            <a:ext cx="5128260" cy="3410814"/>
          </a:xfrm>
          <a:prstGeom prst="rect">
            <a:avLst/>
          </a:prstGeom>
        </p:spPr>
      </p:pic>
    </p:spTree>
    <p:extLst>
      <p:ext uri="{BB962C8B-B14F-4D97-AF65-F5344CB8AC3E}">
        <p14:creationId xmlns:p14="http://schemas.microsoft.com/office/powerpoint/2010/main" val="2448815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77200" cy="1325563"/>
          </a:xfrm>
        </p:spPr>
        <p:txBody>
          <a:bodyPr/>
          <a:lstStyle/>
          <a:p>
            <a:r>
              <a:rPr lang="en-US" dirty="0" smtClean="0"/>
              <a:t>Charrette System Strategies </a:t>
            </a:r>
            <a:endParaRPr lang="en-US" dirty="0"/>
          </a:p>
        </p:txBody>
      </p:sp>
      <p:sp>
        <p:nvSpPr>
          <p:cNvPr id="3" name="Content Placeholder 2"/>
          <p:cNvSpPr>
            <a:spLocks noGrp="1"/>
          </p:cNvSpPr>
          <p:nvPr>
            <p:ph idx="1"/>
          </p:nvPr>
        </p:nvSpPr>
        <p:spPr>
          <a:xfrm>
            <a:off x="838200" y="2130135"/>
            <a:ext cx="7299960" cy="4046827"/>
          </a:xfrm>
        </p:spPr>
        <p:txBody>
          <a:bodyPr/>
          <a:lstStyle/>
          <a:p>
            <a:pPr marL="0" indent="0">
              <a:buNone/>
            </a:pPr>
            <a:r>
              <a:rPr lang="en-US" dirty="0">
                <a:solidFill>
                  <a:schemeClr val="accent1"/>
                </a:solidFill>
                <a:ea typeface="ＭＳ Ｐゴシック" pitchFamily="24" charset="-128"/>
                <a:cs typeface="ＭＳ Ｐゴシック" pitchFamily="24" charset="-128"/>
              </a:rPr>
              <a:t>3. Compress work sessions</a:t>
            </a:r>
          </a:p>
          <a:p>
            <a:pPr marL="0" indent="0">
              <a:buNone/>
            </a:pPr>
            <a:endParaRPr lang="en-US" i="1" dirty="0">
              <a:ea typeface="ＭＳ Ｐゴシック" pitchFamily="24" charset="-128"/>
              <a:cs typeface="ＭＳ Ｐゴシック" pitchFamily="24" charset="-128"/>
            </a:endParaRPr>
          </a:p>
          <a:p>
            <a:pPr marL="0" indent="0">
              <a:buNone/>
            </a:pPr>
            <a:r>
              <a:rPr lang="en-US" i="1" dirty="0">
                <a:solidFill>
                  <a:schemeClr val="tx2"/>
                </a:solidFill>
                <a:ea typeface="ＭＳ Ｐゴシック" pitchFamily="24" charset="-128"/>
                <a:cs typeface="ＭＳ Ｐゴシック" pitchFamily="24" charset="-128"/>
              </a:rPr>
              <a:t>“Great things happen when you have a plan and not quite enough time.”</a:t>
            </a:r>
          </a:p>
          <a:p>
            <a:pPr marL="0" indent="0">
              <a:buNone/>
            </a:pPr>
            <a:endParaRPr lang="en-US" i="1" dirty="0">
              <a:solidFill>
                <a:schemeClr val="tx2"/>
              </a:solidFill>
              <a:ea typeface="ＭＳ Ｐゴシック" pitchFamily="24" charset="-128"/>
              <a:cs typeface="ＭＳ Ｐゴシック" pitchFamily="24" charset="-128"/>
            </a:endParaRPr>
          </a:p>
          <a:p>
            <a:pPr marL="0" indent="0">
              <a:buNone/>
            </a:pPr>
            <a:r>
              <a:rPr lang="en-US" dirty="0">
                <a:solidFill>
                  <a:schemeClr val="tx2"/>
                </a:solidFill>
                <a:ea typeface="ＭＳ Ｐゴシック" pitchFamily="24" charset="-128"/>
                <a:cs typeface="ＭＳ Ｐゴシック" pitchFamily="24" charset="-128"/>
              </a:rPr>
              <a:t>Leonard Bernstein</a:t>
            </a:r>
          </a:p>
          <a:p>
            <a:pPr marL="0" indent="0">
              <a:buNone/>
            </a:pPr>
            <a:endParaRPr lang="en-US" dirty="0"/>
          </a:p>
        </p:txBody>
      </p:sp>
      <p:pic>
        <p:nvPicPr>
          <p:cNvPr id="4" name="Picture 3"/>
          <p:cNvPicPr>
            <a:picLocks noChangeAspect="1" noChangeArrowheads="1"/>
          </p:cNvPicPr>
          <p:nvPr/>
        </p:nvPicPr>
        <p:blipFill>
          <a:blip r:embed="rId3"/>
          <a:srcRect/>
          <a:stretch>
            <a:fillRect/>
          </a:stretch>
        </p:blipFill>
        <p:spPr bwMode="auto">
          <a:xfrm>
            <a:off x="8046721" y="1383030"/>
            <a:ext cx="4145280" cy="5474970"/>
          </a:xfrm>
          <a:prstGeom prst="rect">
            <a:avLst/>
          </a:prstGeom>
          <a:noFill/>
          <a:ln w="9525">
            <a:noFill/>
            <a:miter lim="800000"/>
            <a:headEnd/>
            <a:tailEnd/>
          </a:ln>
        </p:spPr>
      </p:pic>
    </p:spTree>
    <p:extLst>
      <p:ext uri="{BB962C8B-B14F-4D97-AF65-F5344CB8AC3E}">
        <p14:creationId xmlns:p14="http://schemas.microsoft.com/office/powerpoint/2010/main" val="2482673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65720" cy="1325563"/>
          </a:xfrm>
        </p:spPr>
        <p:txBody>
          <a:bodyPr/>
          <a:lstStyle/>
          <a:p>
            <a:r>
              <a:rPr lang="en-US" dirty="0" smtClean="0"/>
              <a:t>Charrette System Strategies </a:t>
            </a:r>
            <a:endParaRPr lang="en-US" dirty="0"/>
          </a:p>
        </p:txBody>
      </p:sp>
      <p:sp>
        <p:nvSpPr>
          <p:cNvPr id="3" name="Content Placeholder 2"/>
          <p:cNvSpPr>
            <a:spLocks noGrp="1"/>
          </p:cNvSpPr>
          <p:nvPr>
            <p:ph idx="1"/>
          </p:nvPr>
        </p:nvSpPr>
        <p:spPr>
          <a:xfrm>
            <a:off x="838200" y="2130135"/>
            <a:ext cx="6774180" cy="4046827"/>
          </a:xfrm>
        </p:spPr>
        <p:txBody>
          <a:bodyPr/>
          <a:lstStyle/>
          <a:p>
            <a:pPr marL="381000" indent="-381000">
              <a:buNone/>
            </a:pPr>
            <a:r>
              <a:rPr lang="en-US" dirty="0">
                <a:solidFill>
                  <a:schemeClr val="accent1"/>
                </a:solidFill>
                <a:ea typeface="ＭＳ Ｐゴシック" pitchFamily="24" charset="-128"/>
                <a:cs typeface="ＭＳ Ｐゴシック" pitchFamily="24" charset="-128"/>
              </a:rPr>
              <a:t>4. Communicate in short feedback loops</a:t>
            </a:r>
            <a:endParaRPr lang="en-US" u="sng" dirty="0">
              <a:solidFill>
                <a:schemeClr val="accent1"/>
              </a:solidFill>
              <a:ea typeface="ＭＳ Ｐゴシック" pitchFamily="24" charset="-128"/>
              <a:cs typeface="ＭＳ Ｐゴシック" pitchFamily="24" charset="-128"/>
            </a:endParaRPr>
          </a:p>
          <a:p>
            <a:pPr marL="381000" indent="-381000">
              <a:buNone/>
            </a:pPr>
            <a:endParaRPr lang="en-US" u="sng" dirty="0">
              <a:ea typeface="ＭＳ Ｐゴシック" pitchFamily="24" charset="-128"/>
              <a:cs typeface="ＭＳ Ｐゴシック" pitchFamily="24" charset="-128"/>
            </a:endParaRPr>
          </a:p>
          <a:p>
            <a:pPr marL="381000" indent="-381000"/>
            <a:r>
              <a:rPr lang="en-US" dirty="0">
                <a:solidFill>
                  <a:schemeClr val="tx2"/>
                </a:solidFill>
                <a:ea typeface="ＭＳ Ｐゴシック" pitchFamily="24" charset="-128"/>
                <a:cs typeface="ＭＳ Ｐゴシック" pitchFamily="24" charset="-128"/>
              </a:rPr>
              <a:t>Regular stakeholder reviews quickly build trust in the process and foster </a:t>
            </a:r>
          </a:p>
          <a:p>
            <a:pPr marL="381000" indent="-381000">
              <a:buNone/>
            </a:pPr>
            <a:r>
              <a:rPr lang="en-US" dirty="0">
                <a:solidFill>
                  <a:schemeClr val="tx2"/>
                </a:solidFill>
                <a:ea typeface="ＭＳ Ｐゴシック" pitchFamily="24" charset="-128"/>
                <a:cs typeface="ＭＳ Ｐゴシック" pitchFamily="24" charset="-128"/>
              </a:rPr>
              <a:t>	true understanding and support of the product</a:t>
            </a:r>
          </a:p>
          <a:p>
            <a:pPr marL="0" indent="0">
              <a:buNone/>
            </a:pPr>
            <a:endParaRPr lang="en-US" dirty="0"/>
          </a:p>
        </p:txBody>
      </p:sp>
      <p:pic>
        <p:nvPicPr>
          <p:cNvPr id="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6640" y="3664779"/>
            <a:ext cx="4785361" cy="3193222"/>
          </a:xfrm>
          <a:prstGeom prst="rect">
            <a:avLst/>
          </a:prstGeom>
          <a:noFill/>
          <a:ln w="9525">
            <a:noFill/>
            <a:miter lim="800000"/>
            <a:headEnd/>
            <a:tailEnd/>
          </a:ln>
        </p:spPr>
      </p:pic>
    </p:spTree>
    <p:extLst>
      <p:ext uri="{BB962C8B-B14F-4D97-AF65-F5344CB8AC3E}">
        <p14:creationId xmlns:p14="http://schemas.microsoft.com/office/powerpoint/2010/main" val="396401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62600" cy="1325563"/>
          </a:xfrm>
        </p:spPr>
        <p:txBody>
          <a:bodyPr>
            <a:normAutofit fontScale="90000"/>
          </a:bodyPr>
          <a:lstStyle/>
          <a:p>
            <a:r>
              <a:rPr lang="en-US" dirty="0"/>
              <a:t>Lack of </a:t>
            </a:r>
            <a:r>
              <a:rPr lang="en-US" dirty="0" smtClean="0"/>
              <a:t>Trust Undermines </a:t>
            </a:r>
            <a:r>
              <a:rPr lang="en-US" dirty="0"/>
              <a:t>a </a:t>
            </a:r>
            <a:r>
              <a:rPr lang="en-US" dirty="0" smtClean="0"/>
              <a:t>Creative Process</a:t>
            </a:r>
            <a:endParaRPr lang="en-US" dirty="0"/>
          </a:p>
        </p:txBody>
      </p:sp>
      <p:pic>
        <p:nvPicPr>
          <p:cNvPr id="4" name="Picture 3"/>
          <p:cNvPicPr>
            <a:picLocks noChangeAspect="1"/>
          </p:cNvPicPr>
          <p:nvPr/>
        </p:nvPicPr>
        <p:blipFill>
          <a:blip r:embed="rId3"/>
          <a:stretch>
            <a:fillRect/>
          </a:stretch>
        </p:blipFill>
        <p:spPr>
          <a:xfrm>
            <a:off x="3619500" y="1867088"/>
            <a:ext cx="5242636" cy="4239654"/>
          </a:xfrm>
          <a:prstGeom prst="rect">
            <a:avLst/>
          </a:prstGeom>
        </p:spPr>
      </p:pic>
    </p:spTree>
    <p:extLst>
      <p:ext uri="{BB962C8B-B14F-4D97-AF65-F5344CB8AC3E}">
        <p14:creationId xmlns:p14="http://schemas.microsoft.com/office/powerpoint/2010/main" val="3626032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Feedback Cycles </a:t>
            </a:r>
            <a:endParaRPr lang="en-US" dirty="0"/>
          </a:p>
        </p:txBody>
      </p:sp>
      <p:sp>
        <p:nvSpPr>
          <p:cNvPr id="5" name="Oval 2"/>
          <p:cNvSpPr>
            <a:spLocks noChangeArrowheads="1"/>
          </p:cNvSpPr>
          <p:nvPr/>
        </p:nvSpPr>
        <p:spPr bwMode="auto">
          <a:xfrm>
            <a:off x="2116455" y="4170363"/>
            <a:ext cx="758825" cy="758825"/>
          </a:xfrm>
          <a:prstGeom prst="ellipse">
            <a:avLst/>
          </a:prstGeom>
          <a:solidFill>
            <a:schemeClr val="accent1">
              <a:lumMod val="40000"/>
              <a:lumOff val="60000"/>
            </a:schemeClr>
          </a:solidFill>
          <a:ln w="9525">
            <a:noFill/>
            <a:round/>
            <a:headEnd/>
            <a:tailEnd/>
          </a:ln>
        </p:spPr>
        <p:txBody>
          <a:bodyPr wrap="none" anchor="ctr">
            <a:prstTxWarp prst="textNoShape">
              <a:avLst/>
            </a:prstTxWarp>
          </a:bodyPr>
          <a:lstStyle/>
          <a:p>
            <a:pPr algn="ctr" eaLnBrk="0" hangingPunct="0"/>
            <a:endParaRPr lang="en-US" sz="2000">
              <a:solidFill>
                <a:srgbClr val="FFFFFF"/>
              </a:solidFill>
              <a:latin typeface="Lucida Sans" pitchFamily="24" charset="0"/>
            </a:endParaRPr>
          </a:p>
        </p:txBody>
      </p:sp>
      <p:sp>
        <p:nvSpPr>
          <p:cNvPr id="6" name="Oval 3"/>
          <p:cNvSpPr>
            <a:spLocks noChangeAspect="1" noChangeArrowheads="1"/>
          </p:cNvSpPr>
          <p:nvPr/>
        </p:nvSpPr>
        <p:spPr bwMode="auto">
          <a:xfrm>
            <a:off x="7142480" y="4170363"/>
            <a:ext cx="758825" cy="758825"/>
          </a:xfrm>
          <a:prstGeom prst="ellipse">
            <a:avLst/>
          </a:prstGeom>
          <a:solidFill>
            <a:schemeClr val="accent1">
              <a:lumMod val="75000"/>
            </a:schemeClr>
          </a:solidFill>
          <a:ln w="9525">
            <a:noFill/>
            <a:round/>
            <a:headEnd/>
            <a:tailEnd/>
          </a:ln>
        </p:spPr>
        <p:txBody>
          <a:bodyPr wrap="none" anchor="ctr">
            <a:prstTxWarp prst="textNoShape">
              <a:avLst/>
            </a:prstTxWarp>
          </a:bodyPr>
          <a:lstStyle/>
          <a:p>
            <a:pPr eaLnBrk="0" hangingPunct="0"/>
            <a:endParaRPr lang="en-US">
              <a:solidFill>
                <a:srgbClr val="FFFFFF"/>
              </a:solidFill>
            </a:endParaRPr>
          </a:p>
        </p:txBody>
      </p:sp>
      <p:sp>
        <p:nvSpPr>
          <p:cNvPr id="7" name="Oval 4"/>
          <p:cNvSpPr>
            <a:spLocks noChangeArrowheads="1"/>
          </p:cNvSpPr>
          <p:nvPr/>
        </p:nvSpPr>
        <p:spPr bwMode="auto">
          <a:xfrm>
            <a:off x="4475480" y="4170363"/>
            <a:ext cx="758825" cy="758825"/>
          </a:xfrm>
          <a:prstGeom prst="ellipse">
            <a:avLst/>
          </a:prstGeom>
          <a:solidFill>
            <a:schemeClr val="accent1">
              <a:lumMod val="60000"/>
              <a:lumOff val="40000"/>
            </a:schemeClr>
          </a:solidFill>
          <a:ln w="9525">
            <a:noFill/>
            <a:round/>
            <a:headEnd/>
            <a:tailEnd/>
          </a:ln>
        </p:spPr>
        <p:txBody>
          <a:bodyPr wrap="none" anchor="ctr">
            <a:prstTxWarp prst="textNoShape">
              <a:avLst/>
            </a:prstTxWarp>
          </a:bodyPr>
          <a:lstStyle/>
          <a:p>
            <a:pPr eaLnBrk="0" hangingPunct="0"/>
            <a:endParaRPr lang="en-US">
              <a:solidFill>
                <a:srgbClr val="FFFFFF"/>
              </a:solidFill>
            </a:endParaRPr>
          </a:p>
        </p:txBody>
      </p:sp>
      <p:sp>
        <p:nvSpPr>
          <p:cNvPr id="8" name="Oval 5"/>
          <p:cNvSpPr>
            <a:spLocks noChangeAspect="1" noChangeArrowheads="1"/>
          </p:cNvSpPr>
          <p:nvPr/>
        </p:nvSpPr>
        <p:spPr bwMode="auto">
          <a:xfrm>
            <a:off x="9331643" y="4170363"/>
            <a:ext cx="758825" cy="758825"/>
          </a:xfrm>
          <a:prstGeom prst="ellipse">
            <a:avLst/>
          </a:prstGeom>
          <a:solidFill>
            <a:schemeClr val="accent1">
              <a:lumMod val="50000"/>
            </a:schemeClr>
          </a:solidFill>
          <a:ln w="9525">
            <a:noFill/>
            <a:round/>
            <a:headEnd/>
            <a:tailEnd/>
          </a:ln>
        </p:spPr>
        <p:txBody>
          <a:bodyPr wrap="none" anchor="ctr">
            <a:prstTxWarp prst="textNoShape">
              <a:avLst/>
            </a:prstTxWarp>
          </a:bodyPr>
          <a:lstStyle/>
          <a:p>
            <a:pPr eaLnBrk="0" hangingPunct="0"/>
            <a:endParaRPr lang="en-US">
              <a:solidFill>
                <a:srgbClr val="FFFFFF"/>
              </a:solidFill>
            </a:endParaRPr>
          </a:p>
        </p:txBody>
      </p:sp>
      <p:sp>
        <p:nvSpPr>
          <p:cNvPr id="9" name="AutoShape 6"/>
          <p:cNvSpPr>
            <a:spLocks noChangeArrowheads="1"/>
          </p:cNvSpPr>
          <p:nvPr/>
        </p:nvSpPr>
        <p:spPr bwMode="auto">
          <a:xfrm>
            <a:off x="4983480" y="2986088"/>
            <a:ext cx="2743200" cy="1066800"/>
          </a:xfrm>
          <a:prstGeom prst="curvedDownArrow">
            <a:avLst>
              <a:gd name="adj1" fmla="val 28000"/>
              <a:gd name="adj2" fmla="val 79310"/>
              <a:gd name="adj3" fmla="val 33333"/>
            </a:avLst>
          </a:prstGeom>
          <a:solidFill>
            <a:schemeClr val="tx1"/>
          </a:solidFill>
          <a:ln w="9525">
            <a:solidFill>
              <a:srgbClr val="4C4C4C"/>
            </a:solidFill>
            <a:miter lim="800000"/>
            <a:headEnd/>
            <a:tailEnd/>
          </a:ln>
        </p:spPr>
        <p:txBody>
          <a:bodyPr wrap="none" anchor="ctr">
            <a:prstTxWarp prst="textNoShape">
              <a:avLst/>
            </a:prstTxWarp>
          </a:bodyPr>
          <a:lstStyle/>
          <a:p>
            <a:pPr eaLnBrk="0" hangingPunct="0"/>
            <a:endParaRPr lang="en-US">
              <a:solidFill>
                <a:srgbClr val="FFFFFF"/>
              </a:solidFill>
            </a:endParaRPr>
          </a:p>
        </p:txBody>
      </p:sp>
      <p:sp>
        <p:nvSpPr>
          <p:cNvPr id="10" name="Text Box 7"/>
          <p:cNvSpPr txBox="1">
            <a:spLocks noChangeArrowheads="1"/>
          </p:cNvSpPr>
          <p:nvPr/>
        </p:nvSpPr>
        <p:spPr bwMode="auto">
          <a:xfrm>
            <a:off x="4072255" y="4322763"/>
            <a:ext cx="1963738" cy="396875"/>
          </a:xfrm>
          <a:prstGeom prst="rect">
            <a:avLst/>
          </a:prstGeom>
          <a:noFill/>
          <a:ln w="9525">
            <a:noFill/>
            <a:miter lim="800000"/>
            <a:headEnd/>
            <a:tailEnd/>
          </a:ln>
        </p:spPr>
        <p:txBody>
          <a:bodyPr>
            <a:prstTxWarp prst="textNoShape">
              <a:avLst/>
            </a:prstTxWarp>
            <a:spAutoFit/>
          </a:bodyPr>
          <a:lstStyle/>
          <a:p>
            <a:pPr eaLnBrk="0" hangingPunct="0"/>
            <a:r>
              <a:rPr lang="en-US" sz="2000" dirty="0">
                <a:solidFill>
                  <a:schemeClr val="tx2"/>
                </a:solidFill>
                <a:latin typeface="Lucida Sans" pitchFamily="24" charset="0"/>
              </a:rPr>
              <a:t>alternatives</a:t>
            </a:r>
          </a:p>
        </p:txBody>
      </p:sp>
      <p:sp>
        <p:nvSpPr>
          <p:cNvPr id="11" name="Text Box 8"/>
          <p:cNvSpPr txBox="1">
            <a:spLocks noChangeArrowheads="1"/>
          </p:cNvSpPr>
          <p:nvPr/>
        </p:nvSpPr>
        <p:spPr bwMode="auto">
          <a:xfrm>
            <a:off x="6812280" y="4322763"/>
            <a:ext cx="1828800" cy="396875"/>
          </a:xfrm>
          <a:prstGeom prst="rect">
            <a:avLst/>
          </a:prstGeom>
          <a:noFill/>
          <a:ln w="9525">
            <a:noFill/>
            <a:miter lim="800000"/>
            <a:headEnd/>
            <a:tailEnd/>
          </a:ln>
        </p:spPr>
        <p:txBody>
          <a:bodyPr>
            <a:prstTxWarp prst="textNoShape">
              <a:avLst/>
            </a:prstTxWarp>
            <a:spAutoFit/>
          </a:bodyPr>
          <a:lstStyle/>
          <a:p>
            <a:pPr eaLnBrk="0" hangingPunct="0"/>
            <a:r>
              <a:rPr lang="en-US" sz="2000" dirty="0">
                <a:solidFill>
                  <a:schemeClr val="tx2"/>
                </a:solidFill>
                <a:latin typeface="Lucida Sans" pitchFamily="24" charset="0"/>
              </a:rPr>
              <a:t>re</a:t>
            </a:r>
            <a:r>
              <a:rPr lang="en-US" sz="2000" dirty="0">
                <a:solidFill>
                  <a:schemeClr val="bg1"/>
                </a:solidFill>
                <a:latin typeface="Lucida Sans" pitchFamily="24" charset="0"/>
              </a:rPr>
              <a:t>finem</a:t>
            </a:r>
            <a:r>
              <a:rPr lang="en-US" sz="2000" dirty="0">
                <a:solidFill>
                  <a:schemeClr val="tx2"/>
                </a:solidFill>
                <a:latin typeface="Lucida Sans" pitchFamily="24" charset="0"/>
              </a:rPr>
              <a:t>ent</a:t>
            </a:r>
          </a:p>
        </p:txBody>
      </p:sp>
      <p:sp>
        <p:nvSpPr>
          <p:cNvPr id="12" name="Text Box 9"/>
          <p:cNvSpPr txBox="1">
            <a:spLocks noChangeArrowheads="1"/>
          </p:cNvSpPr>
          <p:nvPr/>
        </p:nvSpPr>
        <p:spPr bwMode="auto">
          <a:xfrm>
            <a:off x="9361805" y="4322763"/>
            <a:ext cx="1049338" cy="396875"/>
          </a:xfrm>
          <a:prstGeom prst="rect">
            <a:avLst/>
          </a:prstGeom>
          <a:noFill/>
          <a:ln w="9525">
            <a:noFill/>
            <a:miter lim="800000"/>
            <a:headEnd/>
            <a:tailEnd/>
          </a:ln>
        </p:spPr>
        <p:txBody>
          <a:bodyPr>
            <a:prstTxWarp prst="textNoShape">
              <a:avLst/>
            </a:prstTxWarp>
            <a:spAutoFit/>
          </a:bodyPr>
          <a:lstStyle/>
          <a:p>
            <a:pPr eaLnBrk="0" hangingPunct="0"/>
            <a:r>
              <a:rPr lang="en-US" sz="2000">
                <a:solidFill>
                  <a:srgbClr val="FFFFFF"/>
                </a:solidFill>
                <a:latin typeface="Lucida Sans" pitchFamily="24" charset="0"/>
              </a:rPr>
              <a:t>plan</a:t>
            </a:r>
          </a:p>
        </p:txBody>
      </p:sp>
      <p:sp>
        <p:nvSpPr>
          <p:cNvPr id="13" name="Text Box 10"/>
          <p:cNvSpPr txBox="1">
            <a:spLocks noChangeArrowheads="1"/>
          </p:cNvSpPr>
          <p:nvPr/>
        </p:nvSpPr>
        <p:spPr bwMode="auto">
          <a:xfrm>
            <a:off x="5059680" y="2570163"/>
            <a:ext cx="2514600"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Lucida Sans" pitchFamily="24" charset="0"/>
              </a:rPr>
              <a:t>public review</a:t>
            </a:r>
          </a:p>
        </p:txBody>
      </p:sp>
      <p:sp>
        <p:nvSpPr>
          <p:cNvPr id="14" name="AutoShape 11"/>
          <p:cNvSpPr>
            <a:spLocks noChangeArrowheads="1"/>
          </p:cNvSpPr>
          <p:nvPr/>
        </p:nvSpPr>
        <p:spPr bwMode="auto">
          <a:xfrm>
            <a:off x="2468880" y="5119688"/>
            <a:ext cx="2438400" cy="1066800"/>
          </a:xfrm>
          <a:prstGeom prst="curvedUpArrow">
            <a:avLst>
              <a:gd name="adj1" fmla="val 30603"/>
              <a:gd name="adj2" fmla="val 86751"/>
              <a:gd name="adj3" fmla="val 33333"/>
            </a:avLst>
          </a:prstGeom>
          <a:solidFill>
            <a:schemeClr val="tx1">
              <a:lumMod val="75000"/>
            </a:schemeClr>
          </a:solidFill>
          <a:ln w="9525">
            <a:solidFill>
              <a:srgbClr val="4C4C4C"/>
            </a:solidFill>
            <a:miter lim="800000"/>
            <a:headEnd/>
            <a:tailEnd/>
          </a:ln>
        </p:spPr>
        <p:txBody>
          <a:bodyPr wrap="none" anchor="ctr">
            <a:prstTxWarp prst="textNoShape">
              <a:avLst/>
            </a:prstTxWarp>
          </a:bodyPr>
          <a:lstStyle/>
          <a:p>
            <a:pPr eaLnBrk="0" hangingPunct="0"/>
            <a:endParaRPr lang="en-US">
              <a:solidFill>
                <a:srgbClr val="FFFFFF"/>
              </a:solidFill>
            </a:endParaRPr>
          </a:p>
        </p:txBody>
      </p:sp>
      <p:sp>
        <p:nvSpPr>
          <p:cNvPr id="15" name="Text Box 12"/>
          <p:cNvSpPr txBox="1">
            <a:spLocks noChangeArrowheads="1"/>
          </p:cNvSpPr>
          <p:nvPr/>
        </p:nvSpPr>
        <p:spPr bwMode="auto">
          <a:xfrm>
            <a:off x="1876743" y="4322763"/>
            <a:ext cx="1676400" cy="396875"/>
          </a:xfrm>
          <a:prstGeom prst="rect">
            <a:avLst/>
          </a:prstGeom>
          <a:noFill/>
          <a:ln w="9525">
            <a:noFill/>
            <a:miter lim="800000"/>
            <a:headEnd/>
            <a:tailEnd/>
          </a:ln>
        </p:spPr>
        <p:txBody>
          <a:bodyPr>
            <a:prstTxWarp prst="textNoShape">
              <a:avLst/>
            </a:prstTxWarp>
            <a:spAutoFit/>
          </a:bodyPr>
          <a:lstStyle/>
          <a:p>
            <a:pPr eaLnBrk="0" hangingPunct="0"/>
            <a:r>
              <a:rPr lang="en-US" sz="2000" dirty="0">
                <a:solidFill>
                  <a:schemeClr val="tx2"/>
                </a:solidFill>
                <a:latin typeface="Lucida Sans" pitchFamily="24" charset="0"/>
              </a:rPr>
              <a:t>concepts</a:t>
            </a:r>
          </a:p>
        </p:txBody>
      </p:sp>
      <p:sp>
        <p:nvSpPr>
          <p:cNvPr id="16" name="AutoShape 13"/>
          <p:cNvSpPr>
            <a:spLocks noChangeArrowheads="1"/>
          </p:cNvSpPr>
          <p:nvPr/>
        </p:nvSpPr>
        <p:spPr bwMode="auto">
          <a:xfrm>
            <a:off x="7650480" y="5119688"/>
            <a:ext cx="2438400" cy="1066800"/>
          </a:xfrm>
          <a:prstGeom prst="curvedUpArrow">
            <a:avLst>
              <a:gd name="adj1" fmla="val 30603"/>
              <a:gd name="adj2" fmla="val 86751"/>
              <a:gd name="adj3" fmla="val 33333"/>
            </a:avLst>
          </a:prstGeom>
          <a:solidFill>
            <a:schemeClr val="tx1">
              <a:lumMod val="75000"/>
            </a:schemeClr>
          </a:solidFill>
          <a:ln w="9525">
            <a:solidFill>
              <a:srgbClr val="4C4C4C"/>
            </a:solidFill>
            <a:miter lim="800000"/>
            <a:headEnd/>
            <a:tailEnd/>
          </a:ln>
        </p:spPr>
        <p:txBody>
          <a:bodyPr wrap="none" anchor="ctr">
            <a:prstTxWarp prst="textNoShape">
              <a:avLst/>
            </a:prstTxWarp>
          </a:bodyPr>
          <a:lstStyle/>
          <a:p>
            <a:pPr eaLnBrk="0" hangingPunct="0"/>
            <a:endParaRPr lang="en-US">
              <a:solidFill>
                <a:srgbClr val="FFFFFF"/>
              </a:solidFill>
            </a:endParaRPr>
          </a:p>
        </p:txBody>
      </p:sp>
      <p:sp>
        <p:nvSpPr>
          <p:cNvPr id="17" name="Text Box 14"/>
          <p:cNvSpPr txBox="1">
            <a:spLocks noChangeArrowheads="1"/>
          </p:cNvSpPr>
          <p:nvPr/>
        </p:nvSpPr>
        <p:spPr bwMode="auto">
          <a:xfrm>
            <a:off x="2316480" y="6186488"/>
            <a:ext cx="2514600"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Lucida Sans" pitchFamily="24" charset="0"/>
              </a:rPr>
              <a:t>public review</a:t>
            </a:r>
          </a:p>
        </p:txBody>
      </p:sp>
      <p:sp>
        <p:nvSpPr>
          <p:cNvPr id="18" name="Text Box 15"/>
          <p:cNvSpPr txBox="1">
            <a:spLocks noChangeArrowheads="1"/>
          </p:cNvSpPr>
          <p:nvPr/>
        </p:nvSpPr>
        <p:spPr bwMode="auto">
          <a:xfrm>
            <a:off x="7574280" y="6186488"/>
            <a:ext cx="2514600"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chemeClr val="tx2"/>
                </a:solidFill>
                <a:latin typeface="Lucida Sans" pitchFamily="24" charset="0"/>
              </a:rPr>
              <a:t>public review</a:t>
            </a:r>
          </a:p>
        </p:txBody>
      </p:sp>
      <p:sp>
        <p:nvSpPr>
          <p:cNvPr id="19" name="Rectangle 17"/>
          <p:cNvSpPr>
            <a:spLocks noGrp="1" noChangeArrowheads="1"/>
          </p:cNvSpPr>
          <p:nvPr>
            <p:ph type="body" idx="4294967295"/>
          </p:nvPr>
        </p:nvSpPr>
        <p:spPr>
          <a:xfrm>
            <a:off x="2011680" y="1690688"/>
            <a:ext cx="8229600" cy="4800600"/>
          </a:xfrm>
          <a:prstGeom prst="rect">
            <a:avLst/>
          </a:prstGeom>
        </p:spPr>
        <p:txBody>
          <a:bodyPr/>
          <a:lstStyle/>
          <a:p>
            <a:pPr eaLnBrk="1" hangingPunct="1">
              <a:buFont typeface="Wingdings" pitchFamily="24" charset="2"/>
              <a:buNone/>
            </a:pPr>
            <a:r>
              <a:rPr lang="en-US" sz="2400" dirty="0">
                <a:ea typeface="ＭＳ Ｐゴシック" pitchFamily="24" charset="-128"/>
                <a:cs typeface="ＭＳ Ｐゴシック" pitchFamily="24" charset="-128"/>
              </a:rPr>
              <a:t>Participants work in a series of short feedback loops</a:t>
            </a:r>
          </a:p>
        </p:txBody>
      </p:sp>
    </p:spTree>
    <p:extLst>
      <p:ext uri="{BB962C8B-B14F-4D97-AF65-F5344CB8AC3E}">
        <p14:creationId xmlns:p14="http://schemas.microsoft.com/office/powerpoint/2010/main" val="35587850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08620" cy="1325563"/>
          </a:xfrm>
        </p:spPr>
        <p:txBody>
          <a:bodyPr/>
          <a:lstStyle/>
          <a:p>
            <a:r>
              <a:rPr lang="en-US" dirty="0" smtClean="0"/>
              <a:t>Charrette System Strategies </a:t>
            </a:r>
            <a:endParaRPr lang="en-US" dirty="0"/>
          </a:p>
        </p:txBody>
      </p:sp>
      <p:sp>
        <p:nvSpPr>
          <p:cNvPr id="3" name="Content Placeholder 2"/>
          <p:cNvSpPr>
            <a:spLocks noGrp="1"/>
          </p:cNvSpPr>
          <p:nvPr>
            <p:ph idx="1"/>
          </p:nvPr>
        </p:nvSpPr>
        <p:spPr>
          <a:xfrm>
            <a:off x="838200" y="1690688"/>
            <a:ext cx="8877300" cy="4046827"/>
          </a:xfrm>
        </p:spPr>
        <p:txBody>
          <a:bodyPr/>
          <a:lstStyle/>
          <a:p>
            <a:pPr marL="381000" indent="-381000">
              <a:buNone/>
            </a:pPr>
            <a:r>
              <a:rPr lang="en-US" dirty="0">
                <a:solidFill>
                  <a:schemeClr val="accent1"/>
                </a:solidFill>
                <a:ea typeface="ＭＳ Ｐゴシック" pitchFamily="24" charset="-128"/>
                <a:cs typeface="ＭＳ Ｐゴシック" pitchFamily="24" charset="-128"/>
              </a:rPr>
              <a:t>5. Study the details and the whole</a:t>
            </a:r>
          </a:p>
          <a:p>
            <a:pPr marL="381000" indent="-381000">
              <a:buNone/>
            </a:pPr>
            <a:endParaRPr lang="en-US" dirty="0">
              <a:solidFill>
                <a:srgbClr val="F89828"/>
              </a:solidFill>
              <a:ea typeface="ＭＳ Ｐゴシック" pitchFamily="24" charset="-128"/>
              <a:cs typeface="ＭＳ Ｐゴシック" pitchFamily="24" charset="-128"/>
            </a:endParaRPr>
          </a:p>
          <a:p>
            <a:pPr marL="381000" indent="-381000"/>
            <a:r>
              <a:rPr lang="en-US" dirty="0">
                <a:solidFill>
                  <a:schemeClr val="tx2"/>
                </a:solidFill>
                <a:ea typeface="ＭＳ Ｐゴシック" pitchFamily="24" charset="-128"/>
                <a:cs typeface="ＭＳ Ｐゴシック" pitchFamily="24" charset="-128"/>
              </a:rPr>
              <a:t>Designs at varying scales inform each other and reduce the likelihood that a fatal flaw will be overlooked that could result in costly rework</a:t>
            </a:r>
            <a:endParaRPr lang="en-US" dirty="0">
              <a:solidFill>
                <a:schemeClr val="tx2"/>
              </a:solidFill>
              <a:latin typeface="Arial" pitchFamily="24" charset="0"/>
              <a:ea typeface="ＭＳ Ｐゴシック" pitchFamily="24" charset="-128"/>
              <a:cs typeface="ＭＳ Ｐゴシック" pitchFamily="24" charset="-128"/>
            </a:endParaRPr>
          </a:p>
          <a:p>
            <a:pPr marL="0" indent="0">
              <a:buNone/>
            </a:pPr>
            <a:endParaRPr lang="en-US" dirty="0"/>
          </a:p>
        </p:txBody>
      </p:sp>
      <p:pic>
        <p:nvPicPr>
          <p:cNvPr id="4" name="Picture 5"/>
          <p:cNvPicPr>
            <a:picLocks noChangeAspect="1" noChangeArrowheads="1"/>
          </p:cNvPicPr>
          <p:nvPr/>
        </p:nvPicPr>
        <p:blipFill>
          <a:blip r:embed="rId3"/>
          <a:srcRect/>
          <a:stretch>
            <a:fillRect/>
          </a:stretch>
        </p:blipFill>
        <p:spPr bwMode="auto">
          <a:xfrm>
            <a:off x="0" y="4180999"/>
            <a:ext cx="6800850" cy="2677001"/>
          </a:xfrm>
          <a:prstGeom prst="rect">
            <a:avLst/>
          </a:prstGeom>
          <a:noFill/>
          <a:ln w="3175">
            <a:solidFill>
              <a:schemeClr val="tx1"/>
            </a:solidFill>
            <a:miter lim="800000"/>
            <a:headEnd/>
            <a:tailEnd/>
          </a:ln>
        </p:spPr>
      </p:pic>
      <p:pic>
        <p:nvPicPr>
          <p:cNvPr id="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26780" y="4181000"/>
            <a:ext cx="3665220" cy="267700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27193374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System Strategies </a:t>
            </a:r>
            <a:endParaRPr lang="en-US" dirty="0"/>
          </a:p>
        </p:txBody>
      </p:sp>
      <p:sp>
        <p:nvSpPr>
          <p:cNvPr id="3" name="Text Placeholder 2"/>
          <p:cNvSpPr>
            <a:spLocks noGrp="1"/>
          </p:cNvSpPr>
          <p:nvPr>
            <p:ph type="body" sz="quarter" idx="12"/>
          </p:nvPr>
        </p:nvSpPr>
        <p:spPr>
          <a:xfrm>
            <a:off x="838201" y="1825625"/>
            <a:ext cx="6122670" cy="4351338"/>
          </a:xfrm>
        </p:spPr>
        <p:txBody>
          <a:bodyPr/>
          <a:lstStyle/>
          <a:p>
            <a:pPr marL="381000" indent="-381000">
              <a:buNone/>
            </a:pPr>
            <a:r>
              <a:rPr lang="en-US" dirty="0">
                <a:solidFill>
                  <a:schemeClr val="accent1"/>
                </a:solidFill>
                <a:ea typeface="ＭＳ Ｐゴシック" pitchFamily="24" charset="-128"/>
                <a:cs typeface="ＭＳ Ｐゴシック" pitchFamily="24" charset="-128"/>
              </a:rPr>
              <a:t>6. Produce a feasible plan</a:t>
            </a:r>
            <a:r>
              <a:rPr lang="en-US" dirty="0">
                <a:ea typeface="ＭＳ Ｐゴシック" pitchFamily="24" charset="-128"/>
                <a:cs typeface="ＭＳ Ｐゴシック" pitchFamily="24" charset="-128"/>
              </a:rPr>
              <a:t/>
            </a:r>
            <a:br>
              <a:rPr lang="en-US" dirty="0">
                <a:ea typeface="ＭＳ Ｐゴシック" pitchFamily="24" charset="-128"/>
                <a:cs typeface="ＭＳ Ｐゴシック" pitchFamily="24" charset="-128"/>
              </a:rPr>
            </a:br>
            <a:endParaRPr lang="en-US" u="sng" dirty="0">
              <a:ea typeface="ＭＳ Ｐゴシック" pitchFamily="24" charset="-128"/>
              <a:cs typeface="ＭＳ Ｐゴシック" pitchFamily="24" charset="-128"/>
            </a:endParaRPr>
          </a:p>
          <a:p>
            <a:pPr marL="381000" indent="-381000"/>
            <a:r>
              <a:rPr lang="en-US" dirty="0">
                <a:solidFill>
                  <a:schemeClr val="tx2"/>
                </a:solidFill>
                <a:ea typeface="ＭＳ Ｐゴシック" pitchFamily="24" charset="-128"/>
                <a:cs typeface="ＭＳ Ｐゴシック" pitchFamily="24" charset="-128"/>
              </a:rPr>
              <a:t>To create a feasible plan, every decision point must be fully informed, especially by the legal, financial, and engineering disciplines </a:t>
            </a:r>
          </a:p>
          <a:p>
            <a:pPr marL="381000" indent="-381000"/>
            <a:r>
              <a:rPr lang="en-US" dirty="0">
                <a:solidFill>
                  <a:schemeClr val="tx2"/>
                </a:solidFill>
                <a:ea typeface="ＭＳ Ｐゴシック" pitchFamily="24" charset="-128"/>
                <a:cs typeface="ＭＳ Ｐゴシック" pitchFamily="24" charset="-128"/>
              </a:rPr>
              <a:t>The focus on feasibility brings a level of seriousness and rigor to the process for everyone involved</a:t>
            </a:r>
            <a:endParaRPr lang="en-US" dirty="0">
              <a:solidFill>
                <a:schemeClr val="tx2"/>
              </a:solidFill>
              <a:latin typeface="Arial" pitchFamily="24" charset="0"/>
              <a:ea typeface="ＭＳ Ｐゴシック" pitchFamily="24" charset="-128"/>
              <a:cs typeface="ＭＳ Ｐゴシック" pitchFamily="24" charset="-128"/>
            </a:endParaRPr>
          </a:p>
          <a:p>
            <a:pPr marL="0" indent="0">
              <a:buNone/>
            </a:pPr>
            <a:endParaRPr lang="en-US" dirty="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94625" y="1690687"/>
            <a:ext cx="4029739" cy="4486275"/>
          </a:xfrm>
          <a:prstGeom prst="rect">
            <a:avLst/>
          </a:prstGeom>
          <a:solidFill>
            <a:srgbClr val="FFFFFF"/>
          </a:solidFill>
          <a:ln w="3175">
            <a:solidFill>
              <a:schemeClr val="tx1"/>
            </a:solidFill>
            <a:miter lim="800000"/>
            <a:headEnd/>
            <a:tailEnd/>
          </a:ln>
        </p:spPr>
      </p:pic>
      <p:sp>
        <p:nvSpPr>
          <p:cNvPr id="6" name="Text Box 5"/>
          <p:cNvSpPr txBox="1">
            <a:spLocks noChangeArrowheads="1"/>
          </p:cNvSpPr>
          <p:nvPr/>
        </p:nvSpPr>
        <p:spPr bwMode="auto">
          <a:xfrm>
            <a:off x="7794625" y="6176962"/>
            <a:ext cx="2385589"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chemeClr val="tx2"/>
                </a:solidFill>
                <a:latin typeface="Geneva"/>
                <a:cs typeface="Geneva"/>
              </a:rPr>
              <a:t>Financial feasibility analysis</a:t>
            </a:r>
          </a:p>
        </p:txBody>
      </p:sp>
    </p:spTree>
    <p:extLst>
      <p:ext uri="{BB962C8B-B14F-4D97-AF65-F5344CB8AC3E}">
        <p14:creationId xmlns:p14="http://schemas.microsoft.com/office/powerpoint/2010/main" val="15237229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System Strategies </a:t>
            </a:r>
            <a:endParaRPr lang="en-US" dirty="0"/>
          </a:p>
        </p:txBody>
      </p:sp>
      <p:sp>
        <p:nvSpPr>
          <p:cNvPr id="3" name="Text Placeholder 2"/>
          <p:cNvSpPr>
            <a:spLocks noGrp="1"/>
          </p:cNvSpPr>
          <p:nvPr>
            <p:ph type="body" sz="quarter" idx="12"/>
          </p:nvPr>
        </p:nvSpPr>
        <p:spPr>
          <a:xfrm>
            <a:off x="838200" y="1825625"/>
            <a:ext cx="10923270" cy="1751965"/>
          </a:xfrm>
        </p:spPr>
        <p:txBody>
          <a:bodyPr>
            <a:noAutofit/>
          </a:bodyPr>
          <a:lstStyle/>
          <a:p>
            <a:pPr marL="457200" indent="-457200" eaLnBrk="0" hangingPunct="0">
              <a:buClr>
                <a:srgbClr val="EEBE40"/>
              </a:buClr>
              <a:buFont typeface="Times" pitchFamily="24" charset="0"/>
              <a:buNone/>
            </a:pPr>
            <a:r>
              <a:rPr lang="en-US" sz="2400" dirty="0">
                <a:solidFill>
                  <a:schemeClr val="accent1"/>
                </a:solidFill>
                <a:latin typeface="Geneva"/>
                <a:cs typeface="Geneva"/>
              </a:rPr>
              <a:t>7. Use design to achieve a shared vision and create holistic solutions</a:t>
            </a:r>
          </a:p>
          <a:p>
            <a:pPr marL="457200" indent="-457200">
              <a:spcBef>
                <a:spcPct val="20000"/>
              </a:spcBef>
              <a:buClr>
                <a:srgbClr val="EEBE40"/>
              </a:buClr>
            </a:pPr>
            <a:endParaRPr lang="en-US" sz="2400" dirty="0">
              <a:solidFill>
                <a:schemeClr val="accent1"/>
              </a:solidFill>
              <a:latin typeface="Geneva"/>
              <a:cs typeface="Geneva"/>
            </a:endParaRPr>
          </a:p>
          <a:p>
            <a:pPr marL="457200" indent="-457200">
              <a:spcBef>
                <a:spcPct val="20000"/>
              </a:spcBef>
              <a:buFont typeface="Arial"/>
              <a:buChar char="•"/>
            </a:pPr>
            <a:r>
              <a:rPr lang="en-US" sz="2400" dirty="0">
                <a:solidFill>
                  <a:schemeClr val="tx2"/>
                </a:solidFill>
                <a:latin typeface="Geneva"/>
                <a:cs typeface="Geneva"/>
              </a:rPr>
              <a:t>Design illustrates the complexity of the problem and can be used to resolve conflict by proposing previously unexplored solutions that represent win/win outcomes</a:t>
            </a:r>
          </a:p>
          <a:p>
            <a:endParaRPr lang="en-US" sz="2400" dirty="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199" y="3712526"/>
            <a:ext cx="5000309" cy="2756853"/>
          </a:xfrm>
          <a:prstGeom prst="rect">
            <a:avLst/>
          </a:prstGeom>
          <a:noFill/>
          <a:ln w="3175">
            <a:noFill/>
            <a:miter lim="800000"/>
            <a:headEnd/>
            <a:tailEnd/>
          </a:ln>
        </p:spPr>
      </p:pic>
      <p:pic>
        <p:nvPicPr>
          <p:cNvPr id="6"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89420" y="3712526"/>
            <a:ext cx="4972050" cy="2756853"/>
          </a:xfrm>
          <a:prstGeom prst="rect">
            <a:avLst/>
          </a:prstGeom>
          <a:noFill/>
          <a:ln w="3175">
            <a:noFill/>
            <a:miter lim="800000"/>
            <a:headEnd/>
            <a:tailEnd/>
          </a:ln>
        </p:spPr>
      </p:pic>
      <p:sp>
        <p:nvSpPr>
          <p:cNvPr id="7" name="Text Box 5"/>
          <p:cNvSpPr txBox="1">
            <a:spLocks noChangeArrowheads="1"/>
          </p:cNvSpPr>
          <p:nvPr/>
        </p:nvSpPr>
        <p:spPr bwMode="auto">
          <a:xfrm>
            <a:off x="838199" y="6450426"/>
            <a:ext cx="1619354"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chemeClr val="tx2"/>
                </a:solidFill>
                <a:latin typeface="Geneva"/>
                <a:cs typeface="Geneva"/>
              </a:rPr>
              <a:t>Existing</a:t>
            </a:r>
            <a:r>
              <a:rPr lang="en-US" sz="1400" dirty="0" smtClean="0">
                <a:solidFill>
                  <a:schemeClr val="tx2"/>
                </a:solidFill>
                <a:latin typeface="Geneva"/>
                <a:cs typeface="Geneva"/>
              </a:rPr>
              <a:t> Condition</a:t>
            </a:r>
            <a:endParaRPr lang="en-US" sz="1400" dirty="0">
              <a:solidFill>
                <a:schemeClr val="tx2"/>
              </a:solidFill>
              <a:latin typeface="Geneva"/>
              <a:cs typeface="Geneva"/>
            </a:endParaRPr>
          </a:p>
        </p:txBody>
      </p:sp>
      <p:sp>
        <p:nvSpPr>
          <p:cNvPr id="8" name="Text Box 5"/>
          <p:cNvSpPr txBox="1">
            <a:spLocks noChangeArrowheads="1"/>
          </p:cNvSpPr>
          <p:nvPr/>
        </p:nvSpPr>
        <p:spPr bwMode="auto">
          <a:xfrm>
            <a:off x="6734175" y="6471332"/>
            <a:ext cx="4038600" cy="307777"/>
          </a:xfrm>
          <a:prstGeom prst="rect">
            <a:avLst/>
          </a:prstGeom>
          <a:noFill/>
          <a:ln w="9525">
            <a:noFill/>
            <a:miter lim="800000"/>
            <a:headEnd/>
            <a:tailEnd/>
          </a:ln>
        </p:spPr>
        <p:txBody>
          <a:bodyPr>
            <a:prstTxWarp prst="textNoShape">
              <a:avLst/>
            </a:prstTxWarp>
            <a:spAutoFit/>
          </a:bodyPr>
          <a:lstStyle/>
          <a:p>
            <a:pPr eaLnBrk="0" hangingPunct="0"/>
            <a:r>
              <a:rPr lang="en-US" sz="1400" dirty="0">
                <a:solidFill>
                  <a:schemeClr val="tx2"/>
                </a:solidFill>
                <a:latin typeface="Geneva"/>
                <a:cs typeface="Geneva"/>
              </a:rPr>
              <a:t>Proposal - Computer Simulation </a:t>
            </a:r>
          </a:p>
        </p:txBody>
      </p:sp>
    </p:spTree>
    <p:extLst>
      <p:ext uri="{BB962C8B-B14F-4D97-AF65-F5344CB8AC3E}">
        <p14:creationId xmlns:p14="http://schemas.microsoft.com/office/powerpoint/2010/main" val="24839933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of Designing </a:t>
            </a:r>
            <a:r>
              <a:rPr lang="en-US" dirty="0"/>
              <a:t>W</a:t>
            </a:r>
            <a:r>
              <a:rPr lang="en-US" dirty="0" smtClean="0"/>
              <a:t>ithout </a:t>
            </a:r>
            <a:r>
              <a:rPr lang="en-US" dirty="0"/>
              <a:t>C</a:t>
            </a:r>
            <a:r>
              <a:rPr lang="en-US" dirty="0" smtClean="0"/>
              <a:t>lear and Accurate </a:t>
            </a:r>
            <a:r>
              <a:rPr lang="en-US" dirty="0"/>
              <a:t>V</a:t>
            </a:r>
            <a:r>
              <a:rPr lang="en-US" dirty="0" smtClean="0"/>
              <a:t>isual </a:t>
            </a:r>
            <a:r>
              <a:rPr lang="en-US" dirty="0"/>
              <a:t>R</a:t>
            </a:r>
            <a:r>
              <a:rPr lang="en-US" dirty="0" smtClean="0"/>
              <a:t>epresentations </a:t>
            </a:r>
            <a:endParaRPr lang="en-US" dirty="0"/>
          </a:p>
        </p:txBody>
      </p:sp>
      <p:sp>
        <p:nvSpPr>
          <p:cNvPr id="3" name="Text Placeholder 2"/>
          <p:cNvSpPr>
            <a:spLocks noGrp="1"/>
          </p:cNvSpPr>
          <p:nvPr>
            <p:ph type="body" sz="quarter" idx="12"/>
          </p:nvPr>
        </p:nvSpPr>
        <p:spPr>
          <a:xfrm>
            <a:off x="838200" y="1825625"/>
            <a:ext cx="10515600" cy="666115"/>
          </a:xfrm>
        </p:spPr>
        <p:txBody>
          <a:bodyPr/>
          <a:lstStyle/>
          <a:p>
            <a:r>
              <a:rPr lang="en-US" sz="2400" dirty="0">
                <a:solidFill>
                  <a:schemeClr val="tx2"/>
                </a:solidFill>
                <a:ea typeface="ＭＳ Ｐゴシック" pitchFamily="24" charset="-128"/>
                <a:cs typeface="ＭＳ Ｐゴシック" pitchFamily="24" charset="-128"/>
              </a:rPr>
              <a:t>Maps and charts are not enough to change perceptions </a:t>
            </a:r>
          </a:p>
          <a:p>
            <a:pPr marL="0" indent="0">
              <a:buNone/>
            </a:pPr>
            <a:endParaRPr lang="en-US" dirty="0"/>
          </a:p>
        </p:txBody>
      </p:sp>
      <p:pic>
        <p:nvPicPr>
          <p:cNvPr id="5" name="Picture 3"/>
          <p:cNvPicPr>
            <a:picLocks noChangeAspect="1" noChangeArrowheads="1"/>
          </p:cNvPicPr>
          <p:nvPr/>
        </p:nvPicPr>
        <p:blipFill>
          <a:blip r:embed="rId3"/>
          <a:srcRect/>
          <a:stretch>
            <a:fillRect/>
          </a:stretch>
        </p:blipFill>
        <p:spPr bwMode="auto">
          <a:xfrm>
            <a:off x="838200" y="2626677"/>
            <a:ext cx="4953000" cy="3925888"/>
          </a:xfrm>
          <a:prstGeom prst="rect">
            <a:avLst/>
          </a:prstGeom>
          <a:noFill/>
          <a:ln w="9525">
            <a:noFill/>
            <a:miter lim="800000"/>
            <a:headEnd/>
            <a:tailEnd/>
          </a:ln>
        </p:spPr>
      </p:pic>
      <p:pic>
        <p:nvPicPr>
          <p:cNvPr id="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0759" y="2626677"/>
            <a:ext cx="3343041" cy="3920490"/>
          </a:xfrm>
          <a:prstGeom prst="rect">
            <a:avLst/>
          </a:prstGeom>
          <a:noFill/>
          <a:ln w="9525">
            <a:noFill/>
            <a:miter lim="800000"/>
            <a:headEnd/>
            <a:tailEnd/>
          </a:ln>
        </p:spPr>
      </p:pic>
    </p:spTree>
    <p:extLst>
      <p:ext uri="{BB962C8B-B14F-4D97-AF65-F5344CB8AC3E}">
        <p14:creationId xmlns:p14="http://schemas.microsoft.com/office/powerpoint/2010/main" val="32972376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25740" cy="1325563"/>
          </a:xfrm>
        </p:spPr>
        <p:txBody>
          <a:bodyPr/>
          <a:lstStyle/>
          <a:p>
            <a:r>
              <a:rPr lang="en-US" dirty="0" smtClean="0"/>
              <a:t>Charrette System Strategies </a:t>
            </a:r>
            <a:endParaRPr lang="en-US" dirty="0"/>
          </a:p>
        </p:txBody>
      </p:sp>
      <p:sp>
        <p:nvSpPr>
          <p:cNvPr id="3" name="Content Placeholder 2"/>
          <p:cNvSpPr>
            <a:spLocks noGrp="1"/>
          </p:cNvSpPr>
          <p:nvPr>
            <p:ph idx="1"/>
          </p:nvPr>
        </p:nvSpPr>
        <p:spPr>
          <a:xfrm>
            <a:off x="838200" y="2130135"/>
            <a:ext cx="8054340" cy="4046827"/>
          </a:xfrm>
        </p:spPr>
        <p:txBody>
          <a:bodyPr/>
          <a:lstStyle/>
          <a:p>
            <a:pPr marL="457200" indent="-457200">
              <a:buFont typeface="Wingdings" pitchFamily="24" charset="2"/>
              <a:buNone/>
            </a:pPr>
            <a:r>
              <a:rPr lang="en-US" sz="2400" dirty="0">
                <a:solidFill>
                  <a:schemeClr val="accent1"/>
                </a:solidFill>
                <a:ea typeface="ＭＳ Ｐゴシック" pitchFamily="24" charset="-128"/>
                <a:cs typeface="ＭＳ Ｐゴシック" pitchFamily="24" charset="-128"/>
              </a:rPr>
              <a:t>8. Conduct a multiple day charrette</a:t>
            </a:r>
          </a:p>
          <a:p>
            <a:pPr marL="457200" indent="-457200">
              <a:buFont typeface="Wingdings" pitchFamily="24" charset="2"/>
              <a:buNone/>
            </a:pPr>
            <a:endParaRPr lang="en-US" sz="2400" dirty="0">
              <a:solidFill>
                <a:srgbClr val="EEEEEE"/>
              </a:solidFill>
              <a:ea typeface="ＭＳ Ｐゴシック" pitchFamily="24" charset="-128"/>
              <a:cs typeface="ＭＳ Ｐゴシック" pitchFamily="24" charset="-128"/>
            </a:endParaRPr>
          </a:p>
          <a:p>
            <a:pPr marL="457200" indent="-457200"/>
            <a:r>
              <a:rPr lang="en-US" sz="2400" dirty="0">
                <a:solidFill>
                  <a:schemeClr val="tx2"/>
                </a:solidFill>
                <a:ea typeface="ＭＳ Ｐゴシック" pitchFamily="24" charset="-128"/>
                <a:cs typeface="ＭＳ Ｐゴシック" pitchFamily="24" charset="-128"/>
              </a:rPr>
              <a:t>Most charrettes require more than four days, allowing for three feedback loops</a:t>
            </a:r>
          </a:p>
          <a:p>
            <a:pPr marL="0" indent="0">
              <a:buNone/>
            </a:pPr>
            <a:endParaRPr lang="en-US" dirty="0">
              <a:solidFill>
                <a:schemeClr val="tx2"/>
              </a:solidFill>
            </a:endParaRPr>
          </a:p>
        </p:txBody>
      </p:sp>
      <p:pic>
        <p:nvPicPr>
          <p:cNvPr id="4" name="Picture 3"/>
          <p:cNvPicPr>
            <a:picLocks noChangeAspect="1" noChangeArrowheads="1"/>
          </p:cNvPicPr>
          <p:nvPr/>
        </p:nvPicPr>
        <p:blipFill>
          <a:blip r:embed="rId3"/>
          <a:srcRect/>
          <a:stretch>
            <a:fillRect/>
          </a:stretch>
        </p:blipFill>
        <p:spPr bwMode="auto">
          <a:xfrm>
            <a:off x="6286500" y="3722957"/>
            <a:ext cx="5905500" cy="3135043"/>
          </a:xfrm>
          <a:prstGeom prst="rect">
            <a:avLst/>
          </a:prstGeom>
          <a:noFill/>
          <a:ln w="9525">
            <a:noFill/>
            <a:miter lim="800000"/>
            <a:headEnd/>
            <a:tailEnd/>
          </a:ln>
        </p:spPr>
      </p:pic>
    </p:spTree>
    <p:extLst>
      <p:ext uri="{BB962C8B-B14F-4D97-AF65-F5344CB8AC3E}">
        <p14:creationId xmlns:p14="http://schemas.microsoft.com/office/powerpoint/2010/main" val="547844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Charrette System Strategies </a:t>
            </a:r>
            <a:endParaRPr lang="en-US" dirty="0"/>
          </a:p>
        </p:txBody>
      </p:sp>
      <p:sp>
        <p:nvSpPr>
          <p:cNvPr id="3" name="Text Placeholder 2"/>
          <p:cNvSpPr>
            <a:spLocks noGrp="1"/>
          </p:cNvSpPr>
          <p:nvPr>
            <p:ph type="body" sz="quarter" idx="12"/>
          </p:nvPr>
        </p:nvSpPr>
        <p:spPr>
          <a:xfrm>
            <a:off x="838200" y="1825625"/>
            <a:ext cx="10317480" cy="1683385"/>
          </a:xfrm>
        </p:spPr>
        <p:txBody>
          <a:bodyPr>
            <a:noAutofit/>
          </a:bodyPr>
          <a:lstStyle/>
          <a:p>
            <a:pPr marL="381000" indent="-381000">
              <a:buNone/>
            </a:pPr>
            <a:r>
              <a:rPr lang="en-US" sz="2400" dirty="0">
                <a:solidFill>
                  <a:schemeClr val="accent1"/>
                </a:solidFill>
                <a:ea typeface="ＭＳ Ｐゴシック" pitchFamily="24" charset="-128"/>
                <a:cs typeface="ＭＳ Ｐゴシック" pitchFamily="24" charset="-128"/>
              </a:rPr>
              <a:t>9. Hold the charrette on or near the site</a:t>
            </a:r>
          </a:p>
          <a:p>
            <a:pPr marL="381000" indent="-381000">
              <a:buNone/>
            </a:pPr>
            <a:endParaRPr lang="en-US" sz="2400" u="sng" dirty="0">
              <a:ea typeface="ＭＳ Ｐゴシック" pitchFamily="24" charset="-128"/>
              <a:cs typeface="ＭＳ Ｐゴシック" pitchFamily="24" charset="-128"/>
            </a:endParaRPr>
          </a:p>
          <a:p>
            <a:pPr marL="381000" indent="-381000"/>
            <a:r>
              <a:rPr lang="en-US" sz="2400" dirty="0">
                <a:solidFill>
                  <a:schemeClr val="tx2"/>
                </a:solidFill>
                <a:ea typeface="ＭＳ Ｐゴシック" pitchFamily="24" charset="-128"/>
                <a:cs typeface="ＭＳ Ｐゴシック" pitchFamily="24" charset="-128"/>
              </a:rPr>
              <a:t>Working on site fosters the charrette team's understanding of local values and traditions, and provides the necessary easy access to stakeholders and information </a:t>
            </a:r>
          </a:p>
          <a:p>
            <a:pPr marL="0" indent="0">
              <a:buNone/>
            </a:pPr>
            <a:endParaRPr lang="en-US" sz="2400" dirty="0"/>
          </a:p>
        </p:txBody>
      </p:sp>
      <p:pic>
        <p:nvPicPr>
          <p:cNvPr id="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3878481"/>
            <a:ext cx="4785360" cy="2979519"/>
          </a:xfrm>
          <a:prstGeom prst="rect">
            <a:avLst/>
          </a:prstGeom>
          <a:noFill/>
          <a:ln w="9525">
            <a:noFill/>
            <a:miter lim="800000"/>
            <a:headEnd/>
            <a:tailEnd/>
          </a:ln>
        </p:spPr>
      </p:pic>
      <p:pic>
        <p:nvPicPr>
          <p:cNvPr id="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8160" y="3878239"/>
            <a:ext cx="4053840" cy="2979761"/>
          </a:xfrm>
          <a:prstGeom prst="rect">
            <a:avLst/>
          </a:prstGeom>
          <a:noFill/>
          <a:ln w="9525">
            <a:noFill/>
            <a:miter lim="800000"/>
            <a:headEnd/>
            <a:tailEnd/>
          </a:ln>
        </p:spPr>
      </p:pic>
    </p:spTree>
    <p:extLst>
      <p:ext uri="{BB962C8B-B14F-4D97-AF65-F5344CB8AC3E}">
        <p14:creationId xmlns:p14="http://schemas.microsoft.com/office/powerpoint/2010/main" val="23821303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Reflective Exercise</a:t>
            </a:r>
            <a:endParaRPr lang="en-US" dirty="0"/>
          </a:p>
        </p:txBody>
      </p:sp>
      <p:sp>
        <p:nvSpPr>
          <p:cNvPr id="3" name="Subtitle 2"/>
          <p:cNvSpPr>
            <a:spLocks noGrp="1"/>
          </p:cNvSpPr>
          <p:nvPr>
            <p:ph type="body" idx="1"/>
          </p:nvPr>
        </p:nvSpPr>
        <p:spPr/>
        <p:txBody>
          <a:bodyPr/>
          <a:lstStyle/>
          <a:p>
            <a:pPr algn="ctr"/>
            <a:r>
              <a:rPr lang="en-US" dirty="0" smtClean="0"/>
              <a:t>How can you use charrettes or their </a:t>
            </a:r>
          </a:p>
          <a:p>
            <a:pPr algn="ctr"/>
            <a:r>
              <a:rPr lang="en-US" dirty="0" smtClean="0"/>
              <a:t>principles or strategies in your work?</a:t>
            </a:r>
            <a:endParaRPr lang="en-US" dirty="0"/>
          </a:p>
        </p:txBody>
      </p:sp>
    </p:spTree>
    <p:extLst>
      <p:ext uri="{BB962C8B-B14F-4D97-AF65-F5344CB8AC3E}">
        <p14:creationId xmlns:p14="http://schemas.microsoft.com/office/powerpoint/2010/main" val="21552285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Reflective Exercise Instructions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Consider how you can use charrettes or an element described today in your work. How will you implement what you learned today?</a:t>
            </a:r>
          </a:p>
          <a:p>
            <a:pPr marL="457200" indent="-457200">
              <a:buFont typeface="+mj-lt"/>
              <a:buAutoNum type="arabicPeriod"/>
            </a:pPr>
            <a:r>
              <a:rPr lang="en-US" dirty="0"/>
              <a:t>Independently write 3 ideas: one per post-it</a:t>
            </a:r>
          </a:p>
          <a:p>
            <a:pPr marL="457200" indent="-457200">
              <a:buFont typeface="+mj-lt"/>
              <a:buAutoNum type="arabicPeriod"/>
            </a:pPr>
            <a:r>
              <a:rPr lang="en-US" dirty="0"/>
              <a:t>Read them round robin until everyone has read all three.</a:t>
            </a:r>
          </a:p>
          <a:p>
            <a:pPr marL="457200" indent="-457200">
              <a:buFont typeface="+mj-lt"/>
              <a:buAutoNum type="arabicPeriod"/>
            </a:pPr>
            <a:r>
              <a:rPr lang="en-US" dirty="0"/>
              <a:t>Place sticky notes on new sheet (group themes by each other)</a:t>
            </a:r>
          </a:p>
          <a:p>
            <a:pPr marL="457200" indent="-457200">
              <a:buFont typeface="+mj-lt"/>
              <a:buAutoNum type="arabicPeriod"/>
            </a:pPr>
            <a:r>
              <a:rPr lang="en-US" dirty="0"/>
              <a:t>Discuss the ideas with each other</a:t>
            </a:r>
          </a:p>
          <a:p>
            <a:pPr marL="457200" indent="-457200">
              <a:buFont typeface="+mj-lt"/>
              <a:buAutoNum type="arabicPeriod"/>
            </a:pPr>
            <a:r>
              <a:rPr lang="en-US" dirty="0"/>
              <a:t>Report out</a:t>
            </a:r>
          </a:p>
          <a:p>
            <a:endParaRPr lang="en-US" dirty="0"/>
          </a:p>
        </p:txBody>
      </p:sp>
    </p:spTree>
    <p:extLst>
      <p:ext uri="{BB962C8B-B14F-4D97-AF65-F5344CB8AC3E}">
        <p14:creationId xmlns:p14="http://schemas.microsoft.com/office/powerpoint/2010/main" val="2494007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Concentric Circles Instructions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What </a:t>
            </a:r>
            <a:r>
              <a:rPr lang="en-US" dirty="0"/>
              <a:t>did you learn about the charrette process? </a:t>
            </a:r>
          </a:p>
          <a:p>
            <a:pPr marL="514350" lvl="0" indent="-514350">
              <a:buFont typeface="+mj-lt"/>
              <a:buAutoNum type="arabicPeriod"/>
            </a:pPr>
            <a:r>
              <a:rPr lang="en-US" dirty="0" smtClean="0"/>
              <a:t>What about </a:t>
            </a:r>
            <a:r>
              <a:rPr lang="en-US" dirty="0"/>
              <a:t>the charrette </a:t>
            </a:r>
            <a:r>
              <a:rPr lang="en-US" dirty="0" smtClean="0"/>
              <a:t>process, tools or techniques stood out to you today? </a:t>
            </a:r>
            <a:endParaRPr lang="en-US" dirty="0"/>
          </a:p>
          <a:p>
            <a:pPr marL="514350" indent="-514350">
              <a:buFont typeface="+mj-lt"/>
              <a:buAutoNum type="arabicPeriod"/>
            </a:pPr>
            <a:r>
              <a:rPr lang="en-US" dirty="0" smtClean="0"/>
              <a:t>Identify a design or policy issue </a:t>
            </a:r>
            <a:r>
              <a:rPr lang="en-US" dirty="0"/>
              <a:t>in a community you work with </a:t>
            </a:r>
            <a:r>
              <a:rPr lang="en-US" dirty="0" smtClean="0"/>
              <a:t>today and which tool or technique from this session could you apply to it?</a:t>
            </a:r>
            <a:endParaRPr lang="en-US" dirty="0"/>
          </a:p>
          <a:p>
            <a:pPr marL="514350" indent="-514350">
              <a:buFont typeface="+mj-lt"/>
              <a:buAutoNum type="arabicPeriod"/>
            </a:pPr>
            <a:endParaRPr lang="en-US" dirty="0"/>
          </a:p>
          <a:p>
            <a:pPr marL="514350" lvl="0" indent="-514350">
              <a:buFont typeface="+mj-lt"/>
              <a:buAutoNum type="arabicPeriod"/>
            </a:pPr>
            <a:endParaRPr lang="en-US" dirty="0"/>
          </a:p>
          <a:p>
            <a:endParaRPr lang="en-US" dirty="0"/>
          </a:p>
        </p:txBody>
      </p:sp>
    </p:spTree>
    <p:extLst>
      <p:ext uri="{BB962C8B-B14F-4D97-AF65-F5344CB8AC3E}">
        <p14:creationId xmlns:p14="http://schemas.microsoft.com/office/powerpoint/2010/main" val="24938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6771291" cy="1325563"/>
          </a:xfrm>
        </p:spPr>
        <p:txBody>
          <a:bodyPr>
            <a:normAutofit/>
          </a:bodyPr>
          <a:lstStyle/>
          <a:p>
            <a:r>
              <a:rPr lang="en-US" dirty="0">
                <a:ea typeface="ＭＳ Ｐゴシック" pitchFamily="24" charset="-128"/>
                <a:cs typeface="ＭＳ Ｐゴシック" pitchFamily="24" charset="-128"/>
              </a:rPr>
              <a:t>Change is </a:t>
            </a:r>
            <a:r>
              <a:rPr lang="en-US" dirty="0" smtClean="0">
                <a:ea typeface="ＭＳ Ｐゴシック" pitchFamily="24" charset="-128"/>
                <a:cs typeface="ＭＳ Ｐゴシック" pitchFamily="24" charset="-128"/>
              </a:rPr>
              <a:t>Hard </a:t>
            </a:r>
            <a:r>
              <a:rPr lang="en-US" dirty="0">
                <a:ea typeface="ＭＳ Ｐゴシック" pitchFamily="24" charset="-128"/>
                <a:cs typeface="ＭＳ Ｐゴシック" pitchFamily="24" charset="-128"/>
              </a:rPr>
              <a:t>for </a:t>
            </a:r>
            <a:r>
              <a:rPr lang="en-US" dirty="0" smtClean="0">
                <a:ea typeface="ＭＳ Ｐゴシック" pitchFamily="24" charset="-128"/>
                <a:cs typeface="ＭＳ Ｐゴシック" pitchFamily="24" charset="-128"/>
              </a:rPr>
              <a:t>Everyone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48" y="-14402"/>
            <a:ext cx="10731500" cy="6879788"/>
          </a:xfrm>
          <a:prstGeom prst="rect">
            <a:avLst/>
          </a:prstGeom>
        </p:spPr>
      </p:pic>
    </p:spTree>
    <p:extLst>
      <p:ext uri="{BB962C8B-B14F-4D97-AF65-F5344CB8AC3E}">
        <p14:creationId xmlns:p14="http://schemas.microsoft.com/office/powerpoint/2010/main" val="30504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77150" cy="1325563"/>
          </a:xfrm>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r>
              <a:rPr lang="en-US" dirty="0"/>
              <a:t>Intro to NCI</a:t>
            </a:r>
          </a:p>
          <a:p>
            <a:r>
              <a:rPr lang="en-US" dirty="0"/>
              <a:t>Three Big Challenges</a:t>
            </a:r>
          </a:p>
          <a:p>
            <a:r>
              <a:rPr lang="en-US" dirty="0"/>
              <a:t>Demonstrate Sticky Wall</a:t>
            </a:r>
          </a:p>
          <a:p>
            <a:r>
              <a:rPr lang="en-US" dirty="0"/>
              <a:t>Overview of NCI Charrette System</a:t>
            </a:r>
          </a:p>
          <a:p>
            <a:r>
              <a:rPr lang="en-US" dirty="0"/>
              <a:t>Six examples</a:t>
            </a:r>
          </a:p>
          <a:p>
            <a:r>
              <a:rPr lang="en-US" dirty="0"/>
              <a:t>System Principles Summary</a:t>
            </a:r>
          </a:p>
          <a:p>
            <a:r>
              <a:rPr lang="en-US" dirty="0"/>
              <a:t>Reflective Exercise</a:t>
            </a:r>
          </a:p>
          <a:p>
            <a:pPr marL="0" indent="0">
              <a:buNone/>
            </a:pPr>
            <a:endParaRPr lang="en-US" dirty="0">
              <a:solidFill>
                <a:schemeClr val="tx2"/>
              </a:solidFill>
            </a:endParaRPr>
          </a:p>
        </p:txBody>
      </p:sp>
    </p:spTree>
    <p:extLst>
      <p:ext uri="{BB962C8B-B14F-4D97-AF65-F5344CB8AC3E}">
        <p14:creationId xmlns:p14="http://schemas.microsoft.com/office/powerpoint/2010/main" val="21858860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_draft_v1.2.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5940" y="123292"/>
            <a:ext cx="8612702" cy="6643267"/>
          </a:xfrm>
          <a:prstGeom prst="rect">
            <a:avLst/>
          </a:prstGeom>
          <a:ln>
            <a:solidFill>
              <a:srgbClr val="535054"/>
            </a:solidFill>
          </a:ln>
        </p:spPr>
      </p:pic>
    </p:spTree>
    <p:extLst>
      <p:ext uri="{BB962C8B-B14F-4D97-AF65-F5344CB8AC3E}">
        <p14:creationId xmlns:p14="http://schemas.microsoft.com/office/powerpoint/2010/main" val="35792889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r>
              <a:rPr lang="en-US" dirty="0"/>
              <a:t>http://www.canr.msu.edu/nci/index</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260" y="2613343"/>
            <a:ext cx="4647480" cy="896620"/>
          </a:xfrm>
          <a:prstGeom prst="rect">
            <a:avLst/>
          </a:prstGeom>
        </p:spPr>
      </p:pic>
    </p:spTree>
    <p:extLst>
      <p:ext uri="{BB962C8B-B14F-4D97-AF65-F5344CB8AC3E}">
        <p14:creationId xmlns:p14="http://schemas.microsoft.com/office/powerpoint/2010/main" val="110686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453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7835"/>
            <a:ext cx="12192000" cy="5031619"/>
          </a:xfrm>
          <a:prstGeom prst="rect">
            <a:avLst/>
          </a:prstGeom>
        </p:spPr>
      </p:pic>
    </p:spTree>
    <p:extLst>
      <p:ext uri="{BB962C8B-B14F-4D97-AF65-F5344CB8AC3E}">
        <p14:creationId xmlns:p14="http://schemas.microsoft.com/office/powerpoint/2010/main" val="7371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32834" cy="1325563"/>
          </a:xfrm>
        </p:spPr>
        <p:txBody>
          <a:bodyPr>
            <a:normAutofit fontScale="90000"/>
          </a:bodyPr>
          <a:lstStyle/>
          <a:p>
            <a:r>
              <a:rPr lang="en-US" dirty="0"/>
              <a:t>How can </a:t>
            </a:r>
            <a:r>
              <a:rPr lang="en-US" dirty="0" smtClean="0"/>
              <a:t>Resistance Turn Into Positive Community Transformation</a:t>
            </a:r>
            <a:r>
              <a:rPr lang="en-US" dirty="0"/>
              <a:t>? </a:t>
            </a:r>
          </a:p>
        </p:txBody>
      </p:sp>
      <p:pic>
        <p:nvPicPr>
          <p:cNvPr id="4" name="Picture 3"/>
          <p:cNvPicPr>
            <a:picLocks noChangeAspect="1"/>
          </p:cNvPicPr>
          <p:nvPr/>
        </p:nvPicPr>
        <p:blipFill>
          <a:blip r:embed="rId3"/>
          <a:stretch>
            <a:fillRect/>
          </a:stretch>
        </p:blipFill>
        <p:spPr>
          <a:xfrm>
            <a:off x="838200" y="2839746"/>
            <a:ext cx="4669941" cy="2627604"/>
          </a:xfrm>
          <a:prstGeom prst="rect">
            <a:avLst/>
          </a:prstGeom>
        </p:spPr>
      </p:pic>
      <p:pic>
        <p:nvPicPr>
          <p:cNvPr id="5" name="Picture 4"/>
          <p:cNvPicPr>
            <a:picLocks noChangeAspect="1"/>
          </p:cNvPicPr>
          <p:nvPr/>
        </p:nvPicPr>
        <p:blipFill>
          <a:blip r:embed="rId4"/>
          <a:stretch>
            <a:fillRect/>
          </a:stretch>
        </p:blipFill>
        <p:spPr>
          <a:xfrm>
            <a:off x="6455924" y="2821457"/>
            <a:ext cx="3694496" cy="2645893"/>
          </a:xfrm>
          <a:prstGeom prst="rect">
            <a:avLst/>
          </a:prstGeom>
        </p:spPr>
      </p:pic>
      <p:sp>
        <p:nvSpPr>
          <p:cNvPr id="7" name="Right Arrow 6"/>
          <p:cNvSpPr/>
          <p:nvPr/>
        </p:nvSpPr>
        <p:spPr>
          <a:xfrm>
            <a:off x="5601417" y="3876821"/>
            <a:ext cx="761231" cy="55345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491347"/>
      </p:ext>
    </p:extLst>
  </p:cSld>
  <p:clrMapOvr>
    <a:masterClrMapping/>
  </p:clrMapOvr>
</p:sld>
</file>

<file path=ppt/theme/theme1.xml><?xml version="1.0" encoding="utf-8"?>
<a:theme xmlns:a="http://schemas.openxmlformats.org/drawingml/2006/main" name="Office Theme">
  <a:themeElements>
    <a:clrScheme name="NCI">
      <a:dk1>
        <a:sysClr val="windowText" lastClr="000000"/>
      </a:dk1>
      <a:lt1>
        <a:sysClr val="window" lastClr="FFFFFF"/>
      </a:lt1>
      <a:dk2>
        <a:srgbClr val="535054"/>
      </a:dk2>
      <a:lt2>
        <a:srgbClr val="C9CBCC"/>
      </a:lt2>
      <a:accent1>
        <a:srgbClr val="B06010"/>
      </a:accent1>
      <a:accent2>
        <a:srgbClr val="E31937"/>
      </a:accent2>
      <a:accent3>
        <a:srgbClr val="273691"/>
      </a:accent3>
      <a:accent4>
        <a:srgbClr val="F89828"/>
      </a:accent4>
      <a:accent5>
        <a:srgbClr val="FFD24F"/>
      </a:accent5>
      <a:accent6>
        <a:srgbClr val="439639"/>
      </a:accent6>
      <a:hlink>
        <a:srgbClr val="18453B"/>
      </a:hlink>
      <a:folHlink>
        <a:srgbClr val="94AE4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I Template" id="{F1E5B586-0740-427B-BB4C-8940FA554AFD}" vid="{DAE19986-FD40-4BA6-BE62-A7334A4A72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1862</TotalTime>
  <Words>6257</Words>
  <Application>Microsoft Office PowerPoint</Application>
  <PresentationFormat>Widescreen</PresentationFormat>
  <Paragraphs>673</Paragraphs>
  <Slides>72</Slides>
  <Notes>72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ＭＳ Ｐゴシック</vt:lpstr>
      <vt:lpstr>Arial</vt:lpstr>
      <vt:lpstr>Calibri</vt:lpstr>
      <vt:lpstr>Geneva</vt:lpstr>
      <vt:lpstr>Helvetica</vt:lpstr>
      <vt:lpstr>Lucida Sans</vt:lpstr>
      <vt:lpstr>Times</vt:lpstr>
      <vt:lpstr>Times New Roman</vt:lpstr>
      <vt:lpstr>Wingdings</vt:lpstr>
      <vt:lpstr>Office Theme</vt:lpstr>
      <vt:lpstr>NCI Charrette System </vt:lpstr>
      <vt:lpstr>Overview of Topics</vt:lpstr>
      <vt:lpstr>NCI Collaboration by Design</vt:lpstr>
      <vt:lpstr>NCI Collaboration by Design Services</vt:lpstr>
      <vt:lpstr>Three Big Challenges to Collaboration</vt:lpstr>
      <vt:lpstr>Lack of Trust Undermines a Creative Process</vt:lpstr>
      <vt:lpstr>Change is Hard for Everyone</vt:lpstr>
      <vt:lpstr>PowerPoint Presentation</vt:lpstr>
      <vt:lpstr>How can Resistance Turn Into Positive Community Transformation? </vt:lpstr>
      <vt:lpstr>Each Piece of the Community Development Puzzle Protects its Domain</vt:lpstr>
      <vt:lpstr>PowerPoint Presentation</vt:lpstr>
      <vt:lpstr>NCI Charrette System Saves Time/Money </vt:lpstr>
      <vt:lpstr>Sticky Wall Report</vt:lpstr>
      <vt:lpstr>The NCI Charrette System™</vt:lpstr>
      <vt:lpstr>What is a NCI Charrette?</vt:lpstr>
      <vt:lpstr>The NCI Charrette System </vt:lpstr>
      <vt:lpstr>The Charrette System Phases </vt:lpstr>
      <vt:lpstr>The NCI Charrette System Phase One: Charrette Preparation </vt:lpstr>
      <vt:lpstr>Phase One: Charrette Preparation</vt:lpstr>
      <vt:lpstr>Stakeholders Unique Viewpoints</vt:lpstr>
      <vt:lpstr>Who are “the People”?</vt:lpstr>
      <vt:lpstr>Stakeholder Levels of Involvement</vt:lpstr>
      <vt:lpstr>Sample Stakeholder Analysis </vt:lpstr>
      <vt:lpstr>Building Empathy and Trust in Planning </vt:lpstr>
      <vt:lpstr>Charrette Logistics </vt:lpstr>
      <vt:lpstr>The Charrette </vt:lpstr>
      <vt:lpstr>Charrette Roles and Process </vt:lpstr>
      <vt:lpstr>Charrette Roles and Process</vt:lpstr>
      <vt:lpstr>Charrette Schedule </vt:lpstr>
      <vt:lpstr>Charrette Work Cycles </vt:lpstr>
      <vt:lpstr>Co-Design Tool – Vision Wall </vt:lpstr>
      <vt:lpstr>Co-Design Tool Mindmaping for Strategic Planning </vt:lpstr>
      <vt:lpstr>Co-Design Tool  Tactical Urbanism </vt:lpstr>
      <vt:lpstr>Co-Design Tool  Charrette Gallery Review </vt:lpstr>
      <vt:lpstr>Co–Design Tool  Charrette Hands-on Workshop </vt:lpstr>
      <vt:lpstr>Co-Design Tool Charrette Visual Preference Exercise </vt:lpstr>
      <vt:lpstr>Co-Design Tool  Web-based Participation </vt:lpstr>
      <vt:lpstr>Charrette Feedback Loops The Three Transformative Moments</vt:lpstr>
      <vt:lpstr>Co-Design Lexicon </vt:lpstr>
      <vt:lpstr>Phase Three: Plan Implementation </vt:lpstr>
      <vt:lpstr>Project Status Communications </vt:lpstr>
      <vt:lpstr>Product Refinement</vt:lpstr>
      <vt:lpstr>Presentation and Product Finalization </vt:lpstr>
      <vt:lpstr>Presentation and Product Finalization </vt:lpstr>
      <vt:lpstr>Presentation and Product Finalization </vt:lpstr>
      <vt:lpstr>Charrette Examples </vt:lpstr>
      <vt:lpstr>Lauderdale Lakes</vt:lpstr>
      <vt:lpstr>SW Lansing</vt:lpstr>
      <vt:lpstr>Contra Costa Transit Village</vt:lpstr>
      <vt:lpstr>Liberty Harbor North</vt:lpstr>
      <vt:lpstr>Marin County</vt:lpstr>
      <vt:lpstr>Ontonagon</vt:lpstr>
      <vt:lpstr>Capitol Corridor</vt:lpstr>
      <vt:lpstr>Principles of the  NCI Charrette System </vt:lpstr>
      <vt:lpstr>NCI Charrette System Strategies </vt:lpstr>
      <vt:lpstr>Charrette System Strategies </vt:lpstr>
      <vt:lpstr>Charrette System Strategies </vt:lpstr>
      <vt:lpstr>Charrette System Strategies </vt:lpstr>
      <vt:lpstr>Charrette System Strategies </vt:lpstr>
      <vt:lpstr>Charrette Feedback Cycles </vt:lpstr>
      <vt:lpstr>Charrette System Strategies </vt:lpstr>
      <vt:lpstr>Charrette System Strategies </vt:lpstr>
      <vt:lpstr>Charrette System Strategies </vt:lpstr>
      <vt:lpstr>Risks of Designing Without Clear and Accurate Visual Representations </vt:lpstr>
      <vt:lpstr>Charrette System Strategies </vt:lpstr>
      <vt:lpstr>Charrette System Strategies </vt:lpstr>
      <vt:lpstr>Reflective Exercise</vt:lpstr>
      <vt:lpstr>Reflective Exercise Instructions</vt:lpstr>
      <vt:lpstr>Concentric Circles Instructions</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Ravinder, Dakshaini</dc:creator>
  <cp:lastModifiedBy>Madill, Holly</cp:lastModifiedBy>
  <cp:revision>128</cp:revision>
  <cp:lastPrinted>2019-04-12T13:58:48Z</cp:lastPrinted>
  <dcterms:created xsi:type="dcterms:W3CDTF">2018-07-25T17:04:27Z</dcterms:created>
  <dcterms:modified xsi:type="dcterms:W3CDTF">2019-04-12T13:59:55Z</dcterms:modified>
</cp:coreProperties>
</file>