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B0604020202020204" charset="0"/>
      <p:regular r:id="rId17"/>
      <p:bold r:id="rId18"/>
      <p:italic r:id="rId19"/>
      <p:boldItalic r:id="rId20"/>
    </p:embeddedFont>
    <p:embeddedFont>
      <p:font typeface="Lora" panose="020B0604020202020204" charset="0"/>
      <p:regular r:id="rId21"/>
      <p:bold r:id="rId22"/>
      <p:italic r:id="rId23"/>
      <p:boldItalic r:id="rId24"/>
    </p:embeddedFont>
    <p:embeddedFont>
      <p:font typeface="Merriweather" panose="020B0604020202020204" charset="0"/>
      <p:regular r:id="rId25"/>
      <p:bold r:id="rId26"/>
      <p:italic r:id="rId27"/>
      <p:boldItalic r:id="rId28"/>
    </p:embeddedFont>
    <p:embeddedFont>
      <p:font typeface="Raleway" panose="020B060402020202020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6bd076c9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6bd076c9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8d65234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8d65234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8d652341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8d652341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6bd076c9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6bd076c9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Jewels or Terri placeholder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92004f940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92004f940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your contact info?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92004f940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92004f940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92004f940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92004f94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92004f940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92004f940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92004f940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92004f940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8ce152db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8ce152db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https://youtu.be/-3whdAjwzLY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8ce152db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8ce152db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6bd076c9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6bd076c9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6bd076c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6bd076c9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eakers Bureau" type="title">
  <p:cSld name="TITLE">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rgbClr val="53978F"/>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rgbClr val="53978F"/>
            </a:solidFill>
            <a:prstDash val="solid"/>
            <a:round/>
            <a:headEnd type="none" w="sm" len="sm"/>
            <a:tailEnd type="none" w="sm" len="sm"/>
          </a:ln>
        </p:spPr>
      </p:cxnSp>
      <p:sp>
        <p:nvSpPr>
          <p:cNvPr id="12" name="Google Shape;12;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b="1">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3" name="Google Shape;13;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22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rgbClr val="53978F"/>
              </a:buClr>
              <a:buSzPts val="9600"/>
              <a:buFont typeface="Lato"/>
              <a:buNone/>
              <a:defRPr sz="9600">
                <a:solidFill>
                  <a:srgbClr val="53978F"/>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52" name="Google Shape;52;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68300" algn="ctr" rtl="0">
              <a:spcBef>
                <a:spcPts val="0"/>
              </a:spcBef>
              <a:spcAft>
                <a:spcPts val="0"/>
              </a:spcAft>
              <a:buSzPts val="2200"/>
              <a:buChar char="●"/>
              <a:defRPr/>
            </a:lvl1pPr>
            <a:lvl2pPr marL="914400" lvl="1" indent="-342900" algn="ctr" rtl="0">
              <a:spcBef>
                <a:spcPts val="1600"/>
              </a:spcBef>
              <a:spcAft>
                <a:spcPts val="0"/>
              </a:spcAft>
              <a:buSzPts val="18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cxnSp>
        <p:nvCxnSpPr>
          <p:cNvPr id="53" name="Google Shape;53;p11"/>
          <p:cNvCxnSpPr/>
          <p:nvPr/>
        </p:nvCxnSpPr>
        <p:spPr>
          <a:xfrm>
            <a:off x="425200" y="415650"/>
            <a:ext cx="8296800" cy="0"/>
          </a:xfrm>
          <a:prstGeom prst="straightConnector1">
            <a:avLst/>
          </a:prstGeom>
          <a:noFill/>
          <a:ln w="38100" cap="flat" cmpd="sng">
            <a:solidFill>
              <a:srgbClr val="53978F"/>
            </a:solidFill>
            <a:prstDash val="solid"/>
            <a:round/>
            <a:headEnd type="none" w="sm" len="sm"/>
            <a:tailEnd type="none" w="sm" len="sm"/>
          </a:ln>
        </p:spPr>
      </p:cxnSp>
      <p:cxnSp>
        <p:nvCxnSpPr>
          <p:cNvPr id="54" name="Google Shape;54;p11"/>
          <p:cNvCxnSpPr/>
          <p:nvPr/>
        </p:nvCxnSpPr>
        <p:spPr>
          <a:xfrm>
            <a:off x="423600" y="4764950"/>
            <a:ext cx="8296800" cy="0"/>
          </a:xfrm>
          <a:prstGeom prst="straightConnector1">
            <a:avLst/>
          </a:prstGeom>
          <a:noFill/>
          <a:ln w="38100" cap="flat" cmpd="sng">
            <a:solidFill>
              <a:srgbClr val="53978F"/>
            </a:solidFill>
            <a:prstDash val="solid"/>
            <a:round/>
            <a:headEnd type="none" w="sm" len="sm"/>
            <a:tailEnd type="none" w="sm" len="sm"/>
          </a:ln>
        </p:spPr>
      </p:cxnSp>
      <p:pic>
        <p:nvPicPr>
          <p:cNvPr id="55" name="Google Shape;55;p11"/>
          <p:cNvPicPr preferRelativeResize="0"/>
          <p:nvPr/>
        </p:nvPicPr>
        <p:blipFill>
          <a:blip r:embed="rId2">
            <a:alphaModFix/>
          </a:blip>
          <a:stretch>
            <a:fillRect/>
          </a:stretch>
        </p:blipFill>
        <p:spPr>
          <a:xfrm>
            <a:off x="123947" y="4049499"/>
            <a:ext cx="1547428" cy="9837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2"/>
          <p:cNvPicPr preferRelativeResize="0"/>
          <p:nvPr/>
        </p:nvPicPr>
        <p:blipFill>
          <a:blip r:embed="rId2">
            <a:alphaModFix/>
          </a:blip>
          <a:stretch>
            <a:fillRect/>
          </a:stretch>
        </p:blipFill>
        <p:spPr>
          <a:xfrm>
            <a:off x="123947" y="4049499"/>
            <a:ext cx="1547428" cy="9837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cxnSp>
        <p:nvCxnSpPr>
          <p:cNvPr id="16" name="Google Shape;16;p3"/>
          <p:cNvCxnSpPr/>
          <p:nvPr/>
        </p:nvCxnSpPr>
        <p:spPr>
          <a:xfrm>
            <a:off x="425200" y="415650"/>
            <a:ext cx="8296800" cy="0"/>
          </a:xfrm>
          <a:prstGeom prst="straightConnector1">
            <a:avLst/>
          </a:prstGeom>
          <a:noFill/>
          <a:ln w="38100" cap="flat" cmpd="sng">
            <a:solidFill>
              <a:srgbClr val="53978F"/>
            </a:solidFill>
            <a:prstDash val="solid"/>
            <a:round/>
            <a:headEnd type="none" w="sm" len="sm"/>
            <a:tailEnd type="none" w="sm" len="sm"/>
          </a:ln>
        </p:spPr>
      </p:cxnSp>
      <p:cxnSp>
        <p:nvCxnSpPr>
          <p:cNvPr id="17" name="Google Shape;17;p3"/>
          <p:cNvCxnSpPr/>
          <p:nvPr/>
        </p:nvCxnSpPr>
        <p:spPr>
          <a:xfrm>
            <a:off x="425200" y="4740000"/>
            <a:ext cx="8296800" cy="0"/>
          </a:xfrm>
          <a:prstGeom prst="straightConnector1">
            <a:avLst/>
          </a:prstGeom>
          <a:noFill/>
          <a:ln w="19050" cap="flat" cmpd="sng">
            <a:solidFill>
              <a:srgbClr val="53978F"/>
            </a:solidFill>
            <a:prstDash val="solid"/>
            <a:round/>
            <a:headEnd type="none" w="sm" len="sm"/>
            <a:tailEnd type="none" w="sm" len="sm"/>
          </a:ln>
        </p:spPr>
      </p:cxnSp>
      <p:sp>
        <p:nvSpPr>
          <p:cNvPr id="18" name="Google Shape;18;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rtl="0">
              <a:spcBef>
                <a:spcPts val="0"/>
              </a:spcBef>
              <a:spcAft>
                <a:spcPts val="0"/>
              </a:spcAft>
              <a:buClr>
                <a:srgbClr val="98CACD"/>
              </a:buClr>
              <a:buSzPts val="4800"/>
              <a:buNone/>
              <a:defRPr sz="4800">
                <a:solidFill>
                  <a:srgbClr val="98CACD"/>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9" name="Google Shape;19;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68300" rtl="0">
              <a:spcBef>
                <a:spcPts val="0"/>
              </a:spcBef>
              <a:spcAft>
                <a:spcPts val="0"/>
              </a:spcAft>
              <a:buSzPts val="2200"/>
              <a:buChar char="●"/>
              <a:defRPr/>
            </a:lvl1pPr>
            <a:lvl2pPr marL="914400" lvl="1" indent="-342900" rtl="0">
              <a:spcBef>
                <a:spcPts val="1600"/>
              </a:spcBef>
              <a:spcAft>
                <a:spcPts val="0"/>
              </a:spcAft>
              <a:buSzPts val="18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cxnSp>
        <p:nvCxnSpPr>
          <p:cNvPr id="23" name="Google Shape;23;p4"/>
          <p:cNvCxnSpPr/>
          <p:nvPr/>
        </p:nvCxnSpPr>
        <p:spPr>
          <a:xfrm>
            <a:off x="425200" y="415650"/>
            <a:ext cx="8296800" cy="0"/>
          </a:xfrm>
          <a:prstGeom prst="straightConnector1">
            <a:avLst/>
          </a:prstGeom>
          <a:noFill/>
          <a:ln w="38100" cap="flat" cmpd="sng">
            <a:solidFill>
              <a:srgbClr val="53978F"/>
            </a:solidFill>
            <a:prstDash val="solid"/>
            <a:round/>
            <a:headEnd type="none" w="sm" len="sm"/>
            <a:tailEnd type="none" w="sm" len="sm"/>
          </a:ln>
        </p:spPr>
      </p:cxnSp>
      <p:pic>
        <p:nvPicPr>
          <p:cNvPr id="24" name="Google Shape;24;p4"/>
          <p:cNvPicPr preferRelativeResize="0"/>
          <p:nvPr/>
        </p:nvPicPr>
        <p:blipFill>
          <a:blip r:embed="rId2">
            <a:alphaModFix/>
          </a:blip>
          <a:stretch>
            <a:fillRect/>
          </a:stretch>
        </p:blipFill>
        <p:spPr>
          <a:xfrm>
            <a:off x="123947" y="4049499"/>
            <a:ext cx="1547428" cy="9837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29" name="Google Shape;29;p5"/>
          <p:cNvCxnSpPr/>
          <p:nvPr/>
        </p:nvCxnSpPr>
        <p:spPr>
          <a:xfrm>
            <a:off x="425200" y="415650"/>
            <a:ext cx="8296800" cy="0"/>
          </a:xfrm>
          <a:prstGeom prst="straightConnector1">
            <a:avLst/>
          </a:prstGeom>
          <a:noFill/>
          <a:ln w="38100" cap="flat" cmpd="sng">
            <a:solidFill>
              <a:srgbClr val="53978F"/>
            </a:solidFill>
            <a:prstDash val="solid"/>
            <a:round/>
            <a:headEnd type="none" w="sm" len="sm"/>
            <a:tailEnd type="none" w="sm" len="sm"/>
          </a:ln>
        </p:spPr>
      </p:cxnSp>
      <p:pic>
        <p:nvPicPr>
          <p:cNvPr id="30" name="Google Shape;30;p5"/>
          <p:cNvPicPr preferRelativeResize="0"/>
          <p:nvPr/>
        </p:nvPicPr>
        <p:blipFill>
          <a:blip r:embed="rId2">
            <a:alphaModFix/>
          </a:blip>
          <a:stretch>
            <a:fillRect/>
          </a:stretch>
        </p:blipFill>
        <p:spPr>
          <a:xfrm>
            <a:off x="123947" y="4049499"/>
            <a:ext cx="1547428" cy="9837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rtl="0">
              <a:spcBef>
                <a:spcPts val="0"/>
              </a:spcBef>
              <a:spcAft>
                <a:spcPts val="0"/>
              </a:spcAft>
              <a:buSzPts val="3000"/>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pic>
        <p:nvPicPr>
          <p:cNvPr id="36" name="Google Shape;36;p7"/>
          <p:cNvPicPr preferRelativeResize="0"/>
          <p:nvPr/>
        </p:nvPicPr>
        <p:blipFill>
          <a:blip r:embed="rId2">
            <a:alphaModFix/>
          </a:blip>
          <a:stretch>
            <a:fillRect/>
          </a:stretch>
        </p:blipFill>
        <p:spPr>
          <a:xfrm>
            <a:off x="123947" y="4049499"/>
            <a:ext cx="1547428" cy="9837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rgbClr val="98CACD"/>
              </a:buClr>
              <a:buSzPts val="4800"/>
              <a:buNone/>
              <a:defRPr sz="4800">
                <a:solidFill>
                  <a:srgbClr val="98CACD"/>
                </a:solidFill>
              </a:defRPr>
            </a:lvl1pPr>
            <a:lvl2pPr lvl="1" rtl="0">
              <a:spcBef>
                <a:spcPts val="0"/>
              </a:spcBef>
              <a:spcAft>
                <a:spcPts val="0"/>
              </a:spcAft>
              <a:buClr>
                <a:srgbClr val="53978F"/>
              </a:buClr>
              <a:buSzPts val="4800"/>
              <a:buNone/>
              <a:defRPr sz="4800">
                <a:solidFill>
                  <a:srgbClr val="53978F"/>
                </a:solidFill>
              </a:defRPr>
            </a:lvl2pPr>
            <a:lvl3pPr lvl="2" rtl="0">
              <a:spcBef>
                <a:spcPts val="0"/>
              </a:spcBef>
              <a:spcAft>
                <a:spcPts val="0"/>
              </a:spcAft>
              <a:buClr>
                <a:srgbClr val="53978F"/>
              </a:buClr>
              <a:buSzPts val="4800"/>
              <a:buNone/>
              <a:defRPr sz="4800">
                <a:solidFill>
                  <a:srgbClr val="53978F"/>
                </a:solidFill>
              </a:defRPr>
            </a:lvl3pPr>
            <a:lvl4pPr lvl="3" rtl="0">
              <a:spcBef>
                <a:spcPts val="0"/>
              </a:spcBef>
              <a:spcAft>
                <a:spcPts val="0"/>
              </a:spcAft>
              <a:buClr>
                <a:srgbClr val="53978F"/>
              </a:buClr>
              <a:buSzPts val="4800"/>
              <a:buNone/>
              <a:defRPr sz="4800">
                <a:solidFill>
                  <a:srgbClr val="53978F"/>
                </a:solidFill>
              </a:defRPr>
            </a:lvl4pPr>
            <a:lvl5pPr lvl="4" rtl="0">
              <a:spcBef>
                <a:spcPts val="0"/>
              </a:spcBef>
              <a:spcAft>
                <a:spcPts val="0"/>
              </a:spcAft>
              <a:buClr>
                <a:srgbClr val="53978F"/>
              </a:buClr>
              <a:buSzPts val="4800"/>
              <a:buNone/>
              <a:defRPr sz="4800">
                <a:solidFill>
                  <a:srgbClr val="53978F"/>
                </a:solidFill>
              </a:defRPr>
            </a:lvl5pPr>
            <a:lvl6pPr lvl="5" rtl="0">
              <a:spcBef>
                <a:spcPts val="0"/>
              </a:spcBef>
              <a:spcAft>
                <a:spcPts val="0"/>
              </a:spcAft>
              <a:buClr>
                <a:srgbClr val="53978F"/>
              </a:buClr>
              <a:buSzPts val="4800"/>
              <a:buNone/>
              <a:defRPr sz="4800">
                <a:solidFill>
                  <a:srgbClr val="53978F"/>
                </a:solidFill>
              </a:defRPr>
            </a:lvl6pPr>
            <a:lvl7pPr lvl="6" rtl="0">
              <a:spcBef>
                <a:spcPts val="0"/>
              </a:spcBef>
              <a:spcAft>
                <a:spcPts val="0"/>
              </a:spcAft>
              <a:buClr>
                <a:srgbClr val="53978F"/>
              </a:buClr>
              <a:buSzPts val="4800"/>
              <a:buNone/>
              <a:defRPr sz="4800">
                <a:solidFill>
                  <a:srgbClr val="53978F"/>
                </a:solidFill>
              </a:defRPr>
            </a:lvl7pPr>
            <a:lvl8pPr lvl="7" rtl="0">
              <a:spcBef>
                <a:spcPts val="0"/>
              </a:spcBef>
              <a:spcAft>
                <a:spcPts val="0"/>
              </a:spcAft>
              <a:buClr>
                <a:srgbClr val="53978F"/>
              </a:buClr>
              <a:buSzPts val="4800"/>
              <a:buNone/>
              <a:defRPr sz="4800">
                <a:solidFill>
                  <a:srgbClr val="53978F"/>
                </a:solidFill>
              </a:defRPr>
            </a:lvl8pPr>
            <a:lvl9pPr lvl="8" rtl="0">
              <a:spcBef>
                <a:spcPts val="0"/>
              </a:spcBef>
              <a:spcAft>
                <a:spcPts val="0"/>
              </a:spcAft>
              <a:buClr>
                <a:srgbClr val="53978F"/>
              </a:buClr>
              <a:buSzPts val="4800"/>
              <a:buNone/>
              <a:defRPr sz="4800">
                <a:solidFill>
                  <a:srgbClr val="53978F"/>
                </a:solidFill>
              </a:defRPr>
            </a:lvl9pPr>
          </a:lstStyle>
          <a:p>
            <a:endParaRPr/>
          </a:p>
        </p:txBody>
      </p:sp>
      <p:cxnSp>
        <p:nvCxnSpPr>
          <p:cNvPr id="39" name="Google Shape;39;p8"/>
          <p:cNvCxnSpPr/>
          <p:nvPr/>
        </p:nvCxnSpPr>
        <p:spPr>
          <a:xfrm>
            <a:off x="425200" y="415650"/>
            <a:ext cx="8296800" cy="0"/>
          </a:xfrm>
          <a:prstGeom prst="straightConnector1">
            <a:avLst/>
          </a:prstGeom>
          <a:noFill/>
          <a:ln w="38100" cap="flat" cmpd="sng">
            <a:solidFill>
              <a:srgbClr val="53978F"/>
            </a:solidFill>
            <a:prstDash val="solid"/>
            <a:round/>
            <a:headEnd type="none" w="sm" len="sm"/>
            <a:tailEnd type="none" w="sm" len="sm"/>
          </a:ln>
        </p:spPr>
      </p:cxnSp>
      <p:pic>
        <p:nvPicPr>
          <p:cNvPr id="40" name="Google Shape;40;p8"/>
          <p:cNvPicPr preferRelativeResize="0"/>
          <p:nvPr/>
        </p:nvPicPr>
        <p:blipFill>
          <a:blip r:embed="rId2">
            <a:alphaModFix/>
          </a:blip>
          <a:stretch>
            <a:fillRect/>
          </a:stretch>
        </p:blipFill>
        <p:spPr>
          <a:xfrm>
            <a:off x="123947" y="4049499"/>
            <a:ext cx="1547428" cy="9837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rgbClr val="539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rgbClr val="53978F"/>
              </a:buClr>
              <a:buSzPts val="3600"/>
              <a:buNone/>
              <a:defRPr sz="3600">
                <a:solidFill>
                  <a:srgbClr val="53978F"/>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44" name="Google Shape;44;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68300" rtl="0">
              <a:spcBef>
                <a:spcPts val="0"/>
              </a:spcBef>
              <a:spcAft>
                <a:spcPts val="0"/>
              </a:spcAft>
              <a:buClr>
                <a:schemeClr val="lt1"/>
              </a:buClr>
              <a:buSzPts val="2200"/>
              <a:buChar char="●"/>
              <a:defRPr>
                <a:solidFill>
                  <a:schemeClr val="lt1"/>
                </a:solidFill>
              </a:defRPr>
            </a:lvl1pPr>
            <a:lvl2pPr marL="914400" lvl="1" indent="-342900" rtl="0">
              <a:spcBef>
                <a:spcPts val="1600"/>
              </a:spcBef>
              <a:spcAft>
                <a:spcPts val="0"/>
              </a:spcAft>
              <a:buClr>
                <a:schemeClr val="lt1"/>
              </a:buClr>
              <a:buSzPts val="18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pic>
        <p:nvPicPr>
          <p:cNvPr id="46" name="Google Shape;46;p9"/>
          <p:cNvPicPr preferRelativeResize="0"/>
          <p:nvPr/>
        </p:nvPicPr>
        <p:blipFill>
          <a:blip r:embed="rId2">
            <a:alphaModFix/>
          </a:blip>
          <a:stretch>
            <a:fillRect/>
          </a:stretch>
        </p:blipFill>
        <p:spPr>
          <a:xfrm>
            <a:off x="123947" y="4049499"/>
            <a:ext cx="1547428" cy="9837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200"/>
              <a:buNone/>
              <a:defRPr/>
            </a:lvl1pPr>
          </a:lstStyle>
          <a:p>
            <a:endParaRPr/>
          </a:p>
        </p:txBody>
      </p:sp>
      <p:cxnSp>
        <p:nvCxnSpPr>
          <p:cNvPr id="49" name="Google Shape;49;p10"/>
          <p:cNvCxnSpPr/>
          <p:nvPr/>
        </p:nvCxnSpPr>
        <p:spPr>
          <a:xfrm>
            <a:off x="373925" y="4727825"/>
            <a:ext cx="8296800" cy="0"/>
          </a:xfrm>
          <a:prstGeom prst="straightConnector1">
            <a:avLst/>
          </a:prstGeom>
          <a:noFill/>
          <a:ln w="38100" cap="flat" cmpd="sng">
            <a:solidFill>
              <a:srgbClr val="53978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Lora"/>
              <a:buNone/>
              <a:defRPr sz="3000">
                <a:solidFill>
                  <a:schemeClr val="dk2"/>
                </a:solidFill>
                <a:latin typeface="Lora"/>
                <a:ea typeface="Lora"/>
                <a:cs typeface="Lora"/>
                <a:sym typeface="Lora"/>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68300" rtl="0">
              <a:lnSpc>
                <a:spcPct val="115000"/>
              </a:lnSpc>
              <a:spcBef>
                <a:spcPts val="0"/>
              </a:spcBef>
              <a:spcAft>
                <a:spcPts val="0"/>
              </a:spcAft>
              <a:buClr>
                <a:schemeClr val="dk2"/>
              </a:buClr>
              <a:buSzPts val="2200"/>
              <a:buFont typeface="Lora"/>
              <a:buChar char="●"/>
              <a:defRPr sz="2200" b="1">
                <a:solidFill>
                  <a:schemeClr val="dk2"/>
                </a:solidFill>
                <a:latin typeface="Lora"/>
                <a:ea typeface="Lora"/>
                <a:cs typeface="Lora"/>
                <a:sym typeface="Lora"/>
              </a:defRPr>
            </a:lvl1pPr>
            <a:lvl2pPr marL="914400" lvl="1" indent="-342900" rtl="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Lburchfield@mihomeless.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mailto:blauren@ms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ideo" Target="https://www.youtube.com/embed/-3whdAjwzLY"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423600" y="607300"/>
            <a:ext cx="8296800" cy="87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b="1">
                <a:solidFill>
                  <a:srgbClr val="000000"/>
                </a:solidFill>
                <a:latin typeface="Merriweather"/>
                <a:ea typeface="Merriweather"/>
                <a:cs typeface="Merriweather"/>
                <a:sym typeface="Merriweather"/>
              </a:rPr>
              <a:t>Creating Art From </a:t>
            </a:r>
            <a:endParaRPr sz="3500" b="1">
              <a:solidFill>
                <a:srgbClr val="000000"/>
              </a:solidFill>
              <a:latin typeface="Merriweather"/>
              <a:ea typeface="Merriweather"/>
              <a:cs typeface="Merriweather"/>
              <a:sym typeface="Merriweather"/>
            </a:endParaRPr>
          </a:p>
          <a:p>
            <a:pPr marL="0" lvl="0" indent="0" algn="ctr" rtl="0">
              <a:spcBef>
                <a:spcPts val="0"/>
              </a:spcBef>
              <a:spcAft>
                <a:spcPts val="0"/>
              </a:spcAft>
              <a:buNone/>
            </a:pPr>
            <a:r>
              <a:rPr lang="en" sz="3500" b="1">
                <a:solidFill>
                  <a:srgbClr val="000000"/>
                </a:solidFill>
                <a:latin typeface="Merriweather"/>
                <a:ea typeface="Merriweather"/>
                <a:cs typeface="Merriweather"/>
                <a:sym typeface="Merriweather"/>
              </a:rPr>
              <a:t>Stories of Homelessness</a:t>
            </a:r>
            <a:endParaRPr sz="3500" b="1">
              <a:solidFill>
                <a:srgbClr val="000000"/>
              </a:solidFill>
              <a:latin typeface="Merriweather"/>
              <a:ea typeface="Merriweather"/>
              <a:cs typeface="Merriweather"/>
              <a:sym typeface="Merriweather"/>
            </a:endParaRPr>
          </a:p>
        </p:txBody>
      </p:sp>
      <p:sp>
        <p:nvSpPr>
          <p:cNvPr id="64" name="Google Shape;64;p13"/>
          <p:cNvSpPr txBox="1">
            <a:spLocks noGrp="1"/>
          </p:cNvSpPr>
          <p:nvPr>
            <p:ph type="subTitle" idx="4294967295"/>
          </p:nvPr>
        </p:nvSpPr>
        <p:spPr>
          <a:xfrm>
            <a:off x="423600" y="3973925"/>
            <a:ext cx="8343000" cy="1092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0" i="1">
                <a:solidFill>
                  <a:srgbClr val="000000"/>
                </a:solidFill>
                <a:latin typeface="Merriweather"/>
                <a:ea typeface="Merriweather"/>
                <a:cs typeface="Merriweather"/>
                <a:sym typeface="Merriweather"/>
              </a:rPr>
              <a:t>Michigan Coalition Against Homelessness </a:t>
            </a:r>
            <a:endParaRPr sz="2000" b="0" i="1">
              <a:solidFill>
                <a:srgbClr val="000000"/>
              </a:solidFill>
              <a:latin typeface="Merriweather"/>
              <a:ea typeface="Merriweather"/>
              <a:cs typeface="Merriweather"/>
              <a:sym typeface="Merriweather"/>
            </a:endParaRPr>
          </a:p>
          <a:p>
            <a:pPr marL="0" lvl="0" indent="0" algn="ctr" rtl="0">
              <a:lnSpc>
                <a:spcPct val="100000"/>
              </a:lnSpc>
              <a:spcBef>
                <a:spcPts val="0"/>
              </a:spcBef>
              <a:spcAft>
                <a:spcPts val="0"/>
              </a:spcAft>
              <a:buNone/>
            </a:pPr>
            <a:r>
              <a:rPr lang="en" sz="2000" b="0" i="1">
                <a:solidFill>
                  <a:srgbClr val="000000"/>
                </a:solidFill>
                <a:latin typeface="Merriweather"/>
                <a:ea typeface="Merriweather"/>
                <a:cs typeface="Merriweather"/>
                <a:sym typeface="Merriweather"/>
              </a:rPr>
              <a:t>&amp; Michigan State University</a:t>
            </a:r>
            <a:endParaRPr sz="2000" b="0" i="1">
              <a:solidFill>
                <a:srgbClr val="000000"/>
              </a:solidFill>
              <a:latin typeface="Merriweather"/>
              <a:ea typeface="Merriweather"/>
              <a:cs typeface="Merriweather"/>
              <a:sym typeface="Merriweather"/>
            </a:endParaRPr>
          </a:p>
        </p:txBody>
      </p:sp>
      <p:pic>
        <p:nvPicPr>
          <p:cNvPr id="65" name="Google Shape;65;p13"/>
          <p:cNvPicPr preferRelativeResize="0"/>
          <p:nvPr/>
        </p:nvPicPr>
        <p:blipFill>
          <a:blip r:embed="rId3">
            <a:alphaModFix/>
          </a:blip>
          <a:stretch>
            <a:fillRect/>
          </a:stretch>
        </p:blipFill>
        <p:spPr>
          <a:xfrm>
            <a:off x="2820650" y="1630300"/>
            <a:ext cx="3548900" cy="22561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Managing this Sort of Project</a:t>
            </a:r>
            <a:endParaRPr/>
          </a:p>
        </p:txBody>
      </p:sp>
      <p:sp>
        <p:nvSpPr>
          <p:cNvPr id="119" name="Google Shape;119;p2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b="0"/>
              <a:t>Meeting agendas are suggestions</a:t>
            </a:r>
            <a:endParaRPr b="0"/>
          </a:p>
          <a:p>
            <a:pPr marL="457200" lvl="0" indent="-368300" algn="l" rtl="0">
              <a:spcBef>
                <a:spcPts val="0"/>
              </a:spcBef>
              <a:spcAft>
                <a:spcPts val="0"/>
              </a:spcAft>
              <a:buSzPts val="2200"/>
              <a:buChar char="●"/>
            </a:pPr>
            <a:r>
              <a:rPr lang="en" b="0"/>
              <a:t>Timelines may change</a:t>
            </a:r>
            <a:endParaRPr b="0"/>
          </a:p>
          <a:p>
            <a:pPr marL="457200" lvl="0" indent="-368300" algn="l" rtl="0">
              <a:spcBef>
                <a:spcPts val="0"/>
              </a:spcBef>
              <a:spcAft>
                <a:spcPts val="0"/>
              </a:spcAft>
              <a:buSzPts val="2200"/>
              <a:buChar char="●"/>
            </a:pPr>
            <a:r>
              <a:rPr lang="en" b="0"/>
              <a:t>Milestones are co-defined</a:t>
            </a:r>
            <a:endParaRPr b="0"/>
          </a:p>
          <a:p>
            <a:pPr marL="457200" lvl="0" indent="-368300" algn="l" rtl="0">
              <a:spcBef>
                <a:spcPts val="0"/>
              </a:spcBef>
              <a:spcAft>
                <a:spcPts val="0"/>
              </a:spcAft>
              <a:buSzPts val="2200"/>
              <a:buChar char="●"/>
            </a:pPr>
            <a:r>
              <a:rPr lang="en" b="0"/>
              <a:t>Vision and leadership are appreciated</a:t>
            </a:r>
            <a:endParaRPr b="0"/>
          </a:p>
          <a:p>
            <a:pPr marL="457200" lvl="0" indent="-368300" algn="l" rtl="0">
              <a:spcBef>
                <a:spcPts val="0"/>
              </a:spcBef>
              <a:spcAft>
                <a:spcPts val="0"/>
              </a:spcAft>
              <a:buSzPts val="2200"/>
              <a:buChar char="●"/>
            </a:pPr>
            <a:r>
              <a:rPr lang="en" b="0"/>
              <a:t>Culture of feedback is essential</a:t>
            </a:r>
            <a:endParaRPr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this Structure?</a:t>
            </a:r>
            <a:endParaRPr/>
          </a:p>
        </p:txBody>
      </p:sp>
      <p:sp>
        <p:nvSpPr>
          <p:cNvPr id="125" name="Google Shape;125;p23"/>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The work is emergent. Art is speculative. There are all sorts of twists and turns, and the group has to navigate this work together. </a:t>
            </a:r>
            <a:endParaRPr b="0"/>
          </a:p>
          <a:p>
            <a:pPr marL="0" lvl="0" indent="0" algn="l" rtl="0">
              <a:spcBef>
                <a:spcPts val="1600"/>
              </a:spcBef>
              <a:spcAft>
                <a:spcPts val="1600"/>
              </a:spcAft>
              <a:buNone/>
            </a:pPr>
            <a:r>
              <a:rPr lang="en" b="0"/>
              <a:t>Progress can be made--and must. But how we define progress--what it looks like--requires a flexible timeline and timetable.</a:t>
            </a:r>
            <a:endParaRPr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Agile Can Help</a:t>
            </a:r>
            <a:endParaRPr/>
          </a:p>
        </p:txBody>
      </p:sp>
      <p:sp>
        <p:nvSpPr>
          <p:cNvPr id="131" name="Google Shape;131;p2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b="0"/>
              <a:t>Working in short, regular bursts</a:t>
            </a:r>
            <a:endParaRPr b="0"/>
          </a:p>
          <a:p>
            <a:pPr marL="457200" lvl="0" indent="-368300" algn="l" rtl="0">
              <a:spcBef>
                <a:spcPts val="0"/>
              </a:spcBef>
              <a:spcAft>
                <a:spcPts val="0"/>
              </a:spcAft>
              <a:buSzPts val="2200"/>
              <a:buChar char="●"/>
            </a:pPr>
            <a:r>
              <a:rPr lang="en" b="0"/>
              <a:t>Feedback loops</a:t>
            </a:r>
            <a:endParaRPr b="0"/>
          </a:p>
          <a:p>
            <a:pPr marL="457200" lvl="0" indent="-368300" algn="l" rtl="0">
              <a:spcBef>
                <a:spcPts val="0"/>
              </a:spcBef>
              <a:spcAft>
                <a:spcPts val="0"/>
              </a:spcAft>
              <a:buSzPts val="2200"/>
              <a:buChar char="●"/>
            </a:pPr>
            <a:r>
              <a:rPr lang="en" b="0"/>
              <a:t>Periods of action, followed by periods of reflection (repeat)</a:t>
            </a:r>
            <a:endParaRPr b="0"/>
          </a:p>
          <a:p>
            <a:pPr marL="457200" lvl="0" indent="-368300" algn="l" rtl="0">
              <a:spcBef>
                <a:spcPts val="0"/>
              </a:spcBef>
              <a:spcAft>
                <a:spcPts val="0"/>
              </a:spcAft>
              <a:buSzPts val="2200"/>
              <a:buChar char="●"/>
            </a:pPr>
            <a:r>
              <a:rPr lang="en" b="0"/>
              <a:t>Embrace learning</a:t>
            </a:r>
            <a:endParaRPr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a:t>
            </a:r>
            <a:endParaRPr/>
          </a:p>
        </p:txBody>
      </p:sp>
      <p:sp>
        <p:nvSpPr>
          <p:cNvPr id="143" name="Google Shape;143;p26"/>
          <p:cNvSpPr txBox="1">
            <a:spLocks noGrp="1"/>
          </p:cNvSpPr>
          <p:nvPr>
            <p:ph type="body" idx="1"/>
          </p:nvPr>
        </p:nvSpPr>
        <p:spPr>
          <a:xfrm>
            <a:off x="298473" y="1524450"/>
            <a:ext cx="4325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i="1">
                <a:latin typeface="Roboto"/>
                <a:ea typeface="Roboto"/>
                <a:cs typeface="Roboto"/>
                <a:sym typeface="Roboto"/>
              </a:rPr>
              <a:t>Speakers Bureau:</a:t>
            </a:r>
            <a:endParaRPr b="0" i="1">
              <a:latin typeface="Roboto"/>
              <a:ea typeface="Roboto"/>
              <a:cs typeface="Roboto"/>
              <a:sym typeface="Roboto"/>
            </a:endParaRPr>
          </a:p>
          <a:p>
            <a:pPr marL="457200" lvl="0" indent="0" algn="l" rtl="0">
              <a:spcBef>
                <a:spcPts val="0"/>
              </a:spcBef>
              <a:spcAft>
                <a:spcPts val="0"/>
              </a:spcAft>
              <a:buNone/>
            </a:pPr>
            <a:r>
              <a:rPr lang="en" b="0">
                <a:latin typeface="Roboto"/>
                <a:ea typeface="Roboto"/>
                <a:cs typeface="Roboto"/>
                <a:sym typeface="Roboto"/>
              </a:rPr>
              <a:t>Laurel Burchfield</a:t>
            </a:r>
            <a:endParaRPr b="0">
              <a:latin typeface="Roboto"/>
              <a:ea typeface="Roboto"/>
              <a:cs typeface="Roboto"/>
              <a:sym typeface="Roboto"/>
            </a:endParaRPr>
          </a:p>
          <a:p>
            <a:pPr marL="457200" lvl="0" indent="0" algn="l" rtl="0">
              <a:spcBef>
                <a:spcPts val="0"/>
              </a:spcBef>
              <a:spcAft>
                <a:spcPts val="0"/>
              </a:spcAft>
              <a:buNone/>
            </a:pPr>
            <a:r>
              <a:rPr lang="en" b="0">
                <a:latin typeface="Roboto"/>
                <a:ea typeface="Roboto"/>
                <a:cs typeface="Roboto"/>
                <a:sym typeface="Roboto"/>
              </a:rPr>
              <a:t>www.mihomelessvoice.org</a:t>
            </a:r>
            <a:endParaRPr b="0">
              <a:latin typeface="Roboto"/>
              <a:ea typeface="Roboto"/>
              <a:cs typeface="Roboto"/>
              <a:sym typeface="Roboto"/>
            </a:endParaRPr>
          </a:p>
          <a:p>
            <a:pPr marL="457200" lvl="0" indent="0" algn="l" rtl="0">
              <a:spcBef>
                <a:spcPts val="0"/>
              </a:spcBef>
              <a:spcAft>
                <a:spcPts val="0"/>
              </a:spcAft>
              <a:buNone/>
            </a:pPr>
            <a:r>
              <a:rPr lang="en" b="0">
                <a:latin typeface="Roboto"/>
                <a:ea typeface="Roboto"/>
                <a:cs typeface="Roboto"/>
                <a:sym typeface="Roboto"/>
              </a:rPr>
              <a:t>@mihomeless</a:t>
            </a:r>
            <a:endParaRPr b="0">
              <a:latin typeface="Roboto"/>
              <a:ea typeface="Roboto"/>
              <a:cs typeface="Roboto"/>
              <a:sym typeface="Roboto"/>
            </a:endParaRPr>
          </a:p>
          <a:p>
            <a:pPr marL="457200" lvl="0" indent="0" algn="l" rtl="0">
              <a:spcBef>
                <a:spcPts val="0"/>
              </a:spcBef>
              <a:spcAft>
                <a:spcPts val="0"/>
              </a:spcAft>
              <a:buNone/>
            </a:pPr>
            <a:r>
              <a:rPr lang="en" b="0" u="sng">
                <a:solidFill>
                  <a:schemeClr val="hlink"/>
                </a:solidFill>
                <a:latin typeface="Roboto"/>
                <a:ea typeface="Roboto"/>
                <a:cs typeface="Roboto"/>
                <a:sym typeface="Roboto"/>
                <a:hlinkClick r:id="rId3"/>
              </a:rPr>
              <a:t>Lburchfield@mihomeless.org</a:t>
            </a:r>
            <a:endParaRPr b="0">
              <a:latin typeface="Roboto"/>
              <a:ea typeface="Roboto"/>
              <a:cs typeface="Roboto"/>
              <a:sym typeface="Roboto"/>
            </a:endParaRPr>
          </a:p>
          <a:p>
            <a:pPr marL="457200" lvl="0" indent="0" algn="l" rtl="0">
              <a:spcBef>
                <a:spcPts val="0"/>
              </a:spcBef>
              <a:spcAft>
                <a:spcPts val="1600"/>
              </a:spcAft>
              <a:buNone/>
            </a:pPr>
            <a:r>
              <a:rPr lang="en" b="0">
                <a:latin typeface="Roboto"/>
                <a:ea typeface="Roboto"/>
                <a:cs typeface="Roboto"/>
                <a:sym typeface="Roboto"/>
              </a:rPr>
              <a:t>517-853-3894</a:t>
            </a:r>
            <a:endParaRPr b="0">
              <a:latin typeface="Roboto"/>
              <a:ea typeface="Roboto"/>
              <a:cs typeface="Roboto"/>
              <a:sym typeface="Roboto"/>
            </a:endParaRPr>
          </a:p>
        </p:txBody>
      </p:sp>
      <p:sp>
        <p:nvSpPr>
          <p:cNvPr id="144" name="Google Shape;144;p26"/>
          <p:cNvSpPr txBox="1">
            <a:spLocks noGrp="1"/>
          </p:cNvSpPr>
          <p:nvPr>
            <p:ph type="body" idx="1"/>
          </p:nvPr>
        </p:nvSpPr>
        <p:spPr>
          <a:xfrm>
            <a:off x="4724048" y="1524450"/>
            <a:ext cx="43257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i="1">
                <a:latin typeface="Roboto"/>
                <a:ea typeface="Roboto"/>
                <a:cs typeface="Roboto"/>
                <a:sym typeface="Roboto"/>
              </a:rPr>
              <a:t>MSU:</a:t>
            </a:r>
            <a:endParaRPr b="0" i="1">
              <a:latin typeface="Roboto"/>
              <a:ea typeface="Roboto"/>
              <a:cs typeface="Roboto"/>
              <a:sym typeface="Roboto"/>
            </a:endParaRPr>
          </a:p>
          <a:p>
            <a:pPr marL="457200" lvl="0" indent="0" algn="l" rtl="0">
              <a:spcBef>
                <a:spcPts val="0"/>
              </a:spcBef>
              <a:spcAft>
                <a:spcPts val="0"/>
              </a:spcAft>
              <a:buNone/>
            </a:pPr>
            <a:r>
              <a:rPr lang="en" b="0">
                <a:latin typeface="Roboto"/>
                <a:ea typeface="Roboto"/>
                <a:cs typeface="Roboto"/>
                <a:sym typeface="Roboto"/>
              </a:rPr>
              <a:t>Ben Lauren</a:t>
            </a:r>
            <a:endParaRPr b="0">
              <a:latin typeface="Roboto"/>
              <a:ea typeface="Roboto"/>
              <a:cs typeface="Roboto"/>
              <a:sym typeface="Roboto"/>
            </a:endParaRPr>
          </a:p>
          <a:p>
            <a:pPr marL="457200" lvl="0" indent="0" algn="l" rtl="0">
              <a:spcBef>
                <a:spcPts val="0"/>
              </a:spcBef>
              <a:spcAft>
                <a:spcPts val="0"/>
              </a:spcAft>
              <a:buNone/>
            </a:pPr>
            <a:r>
              <a:rPr lang="en" b="0">
                <a:latin typeface="Roboto"/>
                <a:ea typeface="Roboto"/>
                <a:cs typeface="Roboto"/>
                <a:sym typeface="Roboto"/>
              </a:rPr>
              <a:t>benlauren.com</a:t>
            </a:r>
            <a:endParaRPr b="0">
              <a:latin typeface="Roboto"/>
              <a:ea typeface="Roboto"/>
              <a:cs typeface="Roboto"/>
              <a:sym typeface="Roboto"/>
            </a:endParaRPr>
          </a:p>
          <a:p>
            <a:pPr marL="457200" lvl="0" indent="0" algn="l" rtl="0">
              <a:spcBef>
                <a:spcPts val="0"/>
              </a:spcBef>
              <a:spcAft>
                <a:spcPts val="0"/>
              </a:spcAft>
              <a:buNone/>
            </a:pPr>
            <a:r>
              <a:rPr lang="en" b="0">
                <a:latin typeface="Roboto"/>
                <a:ea typeface="Roboto"/>
                <a:cs typeface="Roboto"/>
                <a:sym typeface="Roboto"/>
              </a:rPr>
              <a:t>@benlauren</a:t>
            </a:r>
            <a:endParaRPr b="0">
              <a:latin typeface="Roboto"/>
              <a:ea typeface="Roboto"/>
              <a:cs typeface="Roboto"/>
              <a:sym typeface="Roboto"/>
            </a:endParaRPr>
          </a:p>
          <a:p>
            <a:pPr marL="457200" lvl="0" indent="0" algn="l" rtl="0">
              <a:spcBef>
                <a:spcPts val="0"/>
              </a:spcBef>
              <a:spcAft>
                <a:spcPts val="0"/>
              </a:spcAft>
              <a:buNone/>
            </a:pPr>
            <a:r>
              <a:rPr lang="en" b="0" u="sng">
                <a:solidFill>
                  <a:schemeClr val="hlink"/>
                </a:solidFill>
                <a:latin typeface="Roboto"/>
                <a:ea typeface="Roboto"/>
                <a:cs typeface="Roboto"/>
                <a:sym typeface="Roboto"/>
                <a:hlinkClick r:id="rId4"/>
              </a:rPr>
              <a:t>blauren@msu.edu</a:t>
            </a:r>
            <a:endParaRPr b="0">
              <a:latin typeface="Roboto"/>
              <a:ea typeface="Roboto"/>
              <a:cs typeface="Roboto"/>
              <a:sym typeface="Roboto"/>
            </a:endParaRPr>
          </a:p>
          <a:p>
            <a:pPr marL="457200" lvl="0" indent="0" algn="l" rtl="0">
              <a:spcBef>
                <a:spcPts val="0"/>
              </a:spcBef>
              <a:spcAft>
                <a:spcPts val="0"/>
              </a:spcAft>
              <a:buNone/>
            </a:pPr>
            <a:r>
              <a:rPr lang="en" b="0">
                <a:latin typeface="Roboto"/>
                <a:ea typeface="Roboto"/>
                <a:cs typeface="Roboto"/>
                <a:sym typeface="Roboto"/>
              </a:rPr>
              <a:t>517-355-2400</a:t>
            </a:r>
            <a:endParaRPr b="0">
              <a:latin typeface="Roboto"/>
              <a:ea typeface="Roboto"/>
              <a:cs typeface="Roboto"/>
              <a:sym typeface="Roboto"/>
            </a:endParaRPr>
          </a:p>
          <a:p>
            <a:pPr marL="457200" lvl="0" indent="0" algn="l" rtl="0">
              <a:spcBef>
                <a:spcPts val="0"/>
              </a:spcBef>
              <a:spcAft>
                <a:spcPts val="1600"/>
              </a:spcAft>
              <a:buNone/>
            </a:pPr>
            <a:endParaRPr b="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4"/>
          <p:cNvPicPr preferRelativeResize="0"/>
          <p:nvPr/>
        </p:nvPicPr>
        <p:blipFill>
          <a:blip r:embed="rId3">
            <a:alphaModFix/>
          </a:blip>
          <a:stretch>
            <a:fillRect/>
          </a:stretch>
        </p:blipFill>
        <p:spPr>
          <a:xfrm>
            <a:off x="457200" y="0"/>
            <a:ext cx="8229593"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Purpose</a:t>
            </a:r>
            <a:endParaRPr b="1"/>
          </a:p>
        </p:txBody>
      </p:sp>
      <p:sp>
        <p:nvSpPr>
          <p:cNvPr id="76" name="Google Shape;76;p15"/>
          <p:cNvSpPr txBox="1">
            <a:spLocks noGrp="1"/>
          </p:cNvSpPr>
          <p:nvPr>
            <p:ph type="body" idx="1"/>
          </p:nvPr>
        </p:nvSpPr>
        <p:spPr>
          <a:xfrm>
            <a:off x="2410100" y="1595775"/>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0">
                <a:latin typeface="Roboto"/>
                <a:ea typeface="Roboto"/>
                <a:cs typeface="Roboto"/>
                <a:sym typeface="Roboto"/>
              </a:rPr>
              <a:t>The Speakers Bureau is a platform for those who have experienced homelessness in Michigan to share their stories. We empower our speakers with training so that they can confidently talk about their experiences. The ultimate goal is to remove the stigmas associated with homelessness and raise awareness about this very real problem that affects many people both throughout the state of Michigan and around the country.</a:t>
            </a:r>
            <a:endParaRPr sz="2000" b="0">
              <a:latin typeface="Roboto"/>
              <a:ea typeface="Roboto"/>
              <a:cs typeface="Roboto"/>
              <a:sym typeface="Roboto"/>
            </a:endParaRPr>
          </a:p>
          <a:p>
            <a:pPr marL="0" lvl="0" indent="0" algn="l" rtl="0">
              <a:spcBef>
                <a:spcPts val="1600"/>
              </a:spcBef>
              <a:spcAft>
                <a:spcPts val="0"/>
              </a:spcAft>
              <a:buNone/>
            </a:pPr>
            <a:endParaRPr sz="2000" b="0">
              <a:latin typeface="Roboto"/>
              <a:ea typeface="Roboto"/>
              <a:cs typeface="Roboto"/>
              <a:sym typeface="Roboto"/>
            </a:endParaRPr>
          </a:p>
          <a:p>
            <a:pPr marL="0" lvl="0" indent="0" algn="l" rtl="0">
              <a:spcBef>
                <a:spcPts val="1600"/>
              </a:spcBef>
              <a:spcAft>
                <a:spcPts val="1600"/>
              </a:spcAft>
              <a:buNone/>
            </a:pP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Goals</a:t>
            </a:r>
            <a:endParaRPr b="1"/>
          </a:p>
        </p:txBody>
      </p:sp>
      <p:sp>
        <p:nvSpPr>
          <p:cNvPr id="82" name="Google Shape;82;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Roboto"/>
              <a:buAutoNum type="arabicPeriod"/>
            </a:pPr>
            <a:r>
              <a:rPr lang="en" b="0">
                <a:latin typeface="Roboto"/>
                <a:ea typeface="Roboto"/>
                <a:cs typeface="Roboto"/>
                <a:sym typeface="Roboto"/>
              </a:rPr>
              <a:t>Raise awareness among target populations</a:t>
            </a:r>
            <a:endParaRPr b="0">
              <a:latin typeface="Roboto"/>
              <a:ea typeface="Roboto"/>
              <a:cs typeface="Roboto"/>
              <a:sym typeface="Roboto"/>
            </a:endParaRPr>
          </a:p>
          <a:p>
            <a:pPr marL="457200" lvl="0" indent="-368300" algn="l" rtl="0">
              <a:spcBef>
                <a:spcPts val="0"/>
              </a:spcBef>
              <a:spcAft>
                <a:spcPts val="0"/>
              </a:spcAft>
              <a:buSzPts val="2200"/>
              <a:buFont typeface="Roboto"/>
              <a:buAutoNum type="arabicPeriod"/>
            </a:pPr>
            <a:r>
              <a:rPr lang="en" b="0">
                <a:latin typeface="Roboto"/>
                <a:ea typeface="Roboto"/>
                <a:cs typeface="Roboto"/>
                <a:sym typeface="Roboto"/>
              </a:rPr>
              <a:t>Break stereotypes and stigma associated with homelessness</a:t>
            </a:r>
            <a:endParaRPr b="0">
              <a:latin typeface="Roboto"/>
              <a:ea typeface="Roboto"/>
              <a:cs typeface="Roboto"/>
              <a:sym typeface="Roboto"/>
            </a:endParaRPr>
          </a:p>
          <a:p>
            <a:pPr marL="457200" lvl="0" indent="-368300" algn="l" rtl="0">
              <a:spcBef>
                <a:spcPts val="0"/>
              </a:spcBef>
              <a:spcAft>
                <a:spcPts val="0"/>
              </a:spcAft>
              <a:buSzPts val="2200"/>
              <a:buFont typeface="Roboto"/>
              <a:buAutoNum type="arabicPeriod"/>
            </a:pPr>
            <a:r>
              <a:rPr lang="en" b="0">
                <a:latin typeface="Roboto"/>
                <a:ea typeface="Roboto"/>
                <a:cs typeface="Roboto"/>
                <a:sym typeface="Roboto"/>
              </a:rPr>
              <a:t>Put a face to homelessness through personal stories</a:t>
            </a:r>
            <a:endParaRPr b="0">
              <a:latin typeface="Roboto"/>
              <a:ea typeface="Roboto"/>
              <a:cs typeface="Roboto"/>
              <a:sym typeface="Roboto"/>
            </a:endParaRPr>
          </a:p>
          <a:p>
            <a:pPr marL="457200" lvl="0" indent="-368300" algn="l" rtl="0">
              <a:spcBef>
                <a:spcPts val="0"/>
              </a:spcBef>
              <a:spcAft>
                <a:spcPts val="0"/>
              </a:spcAft>
              <a:buSzPts val="2200"/>
              <a:buFont typeface="Roboto"/>
              <a:buAutoNum type="arabicPeriod"/>
            </a:pPr>
            <a:r>
              <a:rPr lang="en" b="0">
                <a:latin typeface="Roboto"/>
                <a:ea typeface="Roboto"/>
                <a:cs typeface="Roboto"/>
                <a:sym typeface="Roboto"/>
              </a:rPr>
              <a:t>Effect proactive change in Michigan</a:t>
            </a:r>
            <a:endParaRPr b="0">
              <a:latin typeface="Roboto"/>
              <a:ea typeface="Roboto"/>
              <a:cs typeface="Roboto"/>
              <a:sym typeface="Roboto"/>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SPONSORS</a:t>
            </a:r>
            <a:endParaRPr/>
          </a:p>
        </p:txBody>
      </p:sp>
      <p:pic>
        <p:nvPicPr>
          <p:cNvPr id="89" name="Google Shape;89;p17"/>
          <p:cNvPicPr preferRelativeResize="0"/>
          <p:nvPr/>
        </p:nvPicPr>
        <p:blipFill>
          <a:blip r:embed="rId3">
            <a:alphaModFix/>
          </a:blip>
          <a:stretch>
            <a:fillRect/>
          </a:stretch>
        </p:blipFill>
        <p:spPr>
          <a:xfrm>
            <a:off x="-53225" y="181850"/>
            <a:ext cx="7006101" cy="3503050"/>
          </a:xfrm>
          <a:prstGeom prst="rect">
            <a:avLst/>
          </a:prstGeom>
          <a:noFill/>
          <a:ln>
            <a:noFill/>
          </a:ln>
        </p:spPr>
      </p:pic>
      <p:pic>
        <p:nvPicPr>
          <p:cNvPr id="90" name="Google Shape;90;p17"/>
          <p:cNvPicPr preferRelativeResize="0"/>
          <p:nvPr/>
        </p:nvPicPr>
        <p:blipFill>
          <a:blip r:embed="rId4">
            <a:alphaModFix/>
          </a:blip>
          <a:stretch>
            <a:fillRect/>
          </a:stretch>
        </p:blipFill>
        <p:spPr>
          <a:xfrm>
            <a:off x="2690800" y="3011763"/>
            <a:ext cx="2209900" cy="2209900"/>
          </a:xfrm>
          <a:prstGeom prst="rect">
            <a:avLst/>
          </a:prstGeom>
          <a:noFill/>
          <a:ln>
            <a:noFill/>
          </a:ln>
        </p:spPr>
      </p:pic>
      <p:pic>
        <p:nvPicPr>
          <p:cNvPr id="3" name="Picture 2">
            <a:extLst>
              <a:ext uri="{FF2B5EF4-FFF2-40B4-BE49-F238E27FC236}">
                <a16:creationId xmlns:a16="http://schemas.microsoft.com/office/drawing/2014/main" id="{020E6C91-D909-4AAA-A04C-BFA43ACAC8F4}"/>
              </a:ext>
            </a:extLst>
          </p:cNvPr>
          <p:cNvPicPr>
            <a:picLocks noChangeAspect="1"/>
          </p:cNvPicPr>
          <p:nvPr/>
        </p:nvPicPr>
        <p:blipFill>
          <a:blip r:embed="rId5"/>
          <a:stretch>
            <a:fillRect/>
          </a:stretch>
        </p:blipFill>
        <p:spPr>
          <a:xfrm>
            <a:off x="5461776" y="3227171"/>
            <a:ext cx="1779084" cy="17790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Online Media 1" title="Michigan Homeless Speaker Bureau Promo">
            <a:hlinkClick r:id="" action="ppaction://media"/>
            <a:extLst>
              <a:ext uri="{FF2B5EF4-FFF2-40B4-BE49-F238E27FC236}">
                <a16:creationId xmlns:a16="http://schemas.microsoft.com/office/drawing/2014/main" id="{0F62D05E-17CF-4599-9140-A32AF4281C15}"/>
              </a:ext>
            </a:extLst>
          </p:cNvPr>
          <p:cNvPicPr>
            <a:picLocks noRot="1" noChangeAspect="1"/>
          </p:cNvPicPr>
          <p:nvPr>
            <a:videoFile r:link="rId1"/>
          </p:nvPr>
        </p:nvPicPr>
        <p:blipFill>
          <a:blip r:embed="rId4"/>
          <a:stretch>
            <a:fillRect/>
          </a:stretch>
        </p:blipFill>
        <p:spPr>
          <a:xfrm>
            <a:off x="0" y="9291"/>
            <a:ext cx="9144000" cy="51435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Managing the Project</a:t>
            </a:r>
            <a:endParaRPr/>
          </a:p>
        </p:txBody>
      </p:sp>
      <p:pic>
        <p:nvPicPr>
          <p:cNvPr id="101" name="Google Shape;101;p19"/>
          <p:cNvPicPr preferRelativeResize="0"/>
          <p:nvPr/>
        </p:nvPicPr>
        <p:blipFill>
          <a:blip r:embed="rId3">
            <a:alphaModFix/>
          </a:blip>
          <a:stretch>
            <a:fillRect/>
          </a:stretch>
        </p:blipFill>
        <p:spPr>
          <a:xfrm>
            <a:off x="2314700" y="1293100"/>
            <a:ext cx="5991501" cy="3327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Failing</a:t>
            </a:r>
            <a:endParaRPr/>
          </a:p>
        </p:txBody>
      </p:sp>
      <p:sp>
        <p:nvSpPr>
          <p:cNvPr id="107" name="Google Shape;107;p20"/>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The first time I heard Terri’s recording, I understood that I’d made a terrible mistake.</a:t>
            </a:r>
            <a:endParaRPr b="0"/>
          </a:p>
          <a:p>
            <a:pPr marL="0" lvl="0" indent="0" algn="l" rtl="0">
              <a:spcBef>
                <a:spcPts val="1600"/>
              </a:spcBef>
              <a:spcAft>
                <a:spcPts val="0"/>
              </a:spcAft>
              <a:buNone/>
            </a:pPr>
            <a:endParaRPr b="0"/>
          </a:p>
          <a:p>
            <a:pPr marL="0" lvl="0" indent="0" algn="l" rtl="0">
              <a:spcBef>
                <a:spcPts val="1600"/>
              </a:spcBef>
              <a:spcAft>
                <a:spcPts val="1600"/>
              </a:spcAft>
              <a:buNone/>
            </a:pPr>
            <a:r>
              <a:rPr lang="en" b="0"/>
              <a:t>The mistake: I did not position the speakers as collaborators. I was planning </a:t>
            </a:r>
            <a:r>
              <a:rPr lang="en" b="0" i="1"/>
              <a:t>for</a:t>
            </a:r>
            <a:r>
              <a:rPr lang="en" b="0"/>
              <a:t> them, not </a:t>
            </a:r>
            <a:r>
              <a:rPr lang="en" b="0" i="1"/>
              <a:t>with</a:t>
            </a:r>
            <a:r>
              <a:rPr lang="en" b="0"/>
              <a:t> them. </a:t>
            </a:r>
            <a:r>
              <a:rPr lang="en" b="0" i="1"/>
              <a:t>Them</a:t>
            </a:r>
            <a:r>
              <a:rPr lang="en" b="0"/>
              <a:t> isn’t even the right word. </a:t>
            </a:r>
            <a:endParaRPr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Not For</a:t>
            </a:r>
            <a:endParaRPr/>
          </a:p>
        </p:txBody>
      </p:sp>
      <p:sp>
        <p:nvSpPr>
          <p:cNvPr id="113" name="Google Shape;113;p21"/>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b="0"/>
              <a:t>Emphasizing relationship-building</a:t>
            </a:r>
            <a:endParaRPr b="0"/>
          </a:p>
          <a:p>
            <a:pPr marL="457200" lvl="0" indent="-368300" algn="l" rtl="0">
              <a:spcBef>
                <a:spcPts val="0"/>
              </a:spcBef>
              <a:spcAft>
                <a:spcPts val="0"/>
              </a:spcAft>
              <a:buSzPts val="2200"/>
              <a:buChar char="●"/>
            </a:pPr>
            <a:r>
              <a:rPr lang="en" b="0"/>
              <a:t>Imagining futures together</a:t>
            </a:r>
            <a:endParaRPr b="0"/>
          </a:p>
          <a:p>
            <a:pPr marL="457200" lvl="0" indent="-368300" algn="l" rtl="0">
              <a:spcBef>
                <a:spcPts val="0"/>
              </a:spcBef>
              <a:spcAft>
                <a:spcPts val="0"/>
              </a:spcAft>
              <a:buSzPts val="2200"/>
              <a:buChar char="●"/>
            </a:pPr>
            <a:r>
              <a:rPr lang="en" b="0"/>
              <a:t>Attending to care and caring</a:t>
            </a:r>
            <a:endParaRPr b="0"/>
          </a:p>
          <a:p>
            <a:pPr marL="457200" lvl="0" indent="-368300" algn="l" rtl="0">
              <a:spcBef>
                <a:spcPts val="0"/>
              </a:spcBef>
              <a:spcAft>
                <a:spcPts val="0"/>
              </a:spcAft>
              <a:buSzPts val="2200"/>
              <a:buChar char="●"/>
            </a:pPr>
            <a:r>
              <a:rPr lang="en" b="0"/>
              <a:t>Developing a language for collaborating</a:t>
            </a:r>
            <a:endParaRPr b="0"/>
          </a:p>
          <a:p>
            <a:pPr marL="457200" lvl="0" indent="-368300" algn="l" rtl="0">
              <a:spcBef>
                <a:spcPts val="0"/>
              </a:spcBef>
              <a:spcAft>
                <a:spcPts val="0"/>
              </a:spcAft>
              <a:buSzPts val="2200"/>
              <a:buChar char="●"/>
            </a:pPr>
            <a:r>
              <a:rPr lang="en" b="0"/>
              <a:t>Learning, listening, seeking to understand</a:t>
            </a:r>
            <a:endParaRPr b="0"/>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347</Words>
  <Application>Microsoft Office PowerPoint</Application>
  <PresentationFormat>On-screen Show (16:9)</PresentationFormat>
  <Paragraphs>54</Paragraphs>
  <Slides>14</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Lato</vt:lpstr>
      <vt:lpstr>Roboto</vt:lpstr>
      <vt:lpstr>Lora</vt:lpstr>
      <vt:lpstr>Raleway</vt:lpstr>
      <vt:lpstr>Arial</vt:lpstr>
      <vt:lpstr>Merriweather</vt:lpstr>
      <vt:lpstr>Swiss</vt:lpstr>
      <vt:lpstr>Creating Art From  Stories of Homelessness</vt:lpstr>
      <vt:lpstr>PowerPoint Presentation</vt:lpstr>
      <vt:lpstr>Purpose</vt:lpstr>
      <vt:lpstr>Goals</vt:lpstr>
      <vt:lpstr>SPONSORS</vt:lpstr>
      <vt:lpstr>PowerPoint Presentation</vt:lpstr>
      <vt:lpstr>Managing the Project</vt:lpstr>
      <vt:lpstr>Failing</vt:lpstr>
      <vt:lpstr>With, Not For</vt:lpstr>
      <vt:lpstr>Managing this Sort of Project</vt:lpstr>
      <vt:lpstr>Why this Structure?</vt:lpstr>
      <vt:lpstr>How Agile Can Help</vt:lpstr>
      <vt:lpstr>Story</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Art From  Stories of Homelessness</dc:title>
  <cp:lastModifiedBy>Laurel Burchfield</cp:lastModifiedBy>
  <cp:revision>2</cp:revision>
  <dcterms:modified xsi:type="dcterms:W3CDTF">2019-04-26T18:46:59Z</dcterms:modified>
</cp:coreProperties>
</file>