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42" autoAdjust="0"/>
  </p:normalViewPr>
  <p:slideViewPr>
    <p:cSldViewPr snapToGrid="0">
      <p:cViewPr varScale="1">
        <p:scale>
          <a:sx n="70" d="100"/>
          <a:sy n="70" d="100"/>
        </p:scale>
        <p:origin x="-138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798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5ef2b1b0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5ef2b1b0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5ef2b1b0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5ef2b1b0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ef2b1b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ef2b1b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671567f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671567f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80ec812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580ec812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ef2b1b0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ef2b1b0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5ef2b1b0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5ef2b1b0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68a245f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68a245f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ef2b1b0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ef2b1b0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671567ff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671567ff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43613a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43613a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5ef2b1b0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5ef2b1b0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580ec812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580ec812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egonhousingalliance.org/hb-2724-amplifying-the-power-of-renter-education-with-a-landlord-mitigation-fund/" TargetMode="External"/><Relationship Id="rId13" Type="http://schemas.openxmlformats.org/officeDocument/2006/relationships/hyperlink" Target="http://www.legislature.mi.gov/Publications/tenantlandlord.pdf" TargetMode="External"/><Relationship Id="rId3" Type="http://schemas.openxmlformats.org/officeDocument/2006/relationships/hyperlink" Target="http://www.rentwell.org/" TargetMode="External"/><Relationship Id="rId7" Type="http://schemas.openxmlformats.org/officeDocument/2006/relationships/hyperlink" Target="https://www.landlordology.com/cost-to-evict-a-tenant/" TargetMode="External"/><Relationship Id="rId12" Type="http://schemas.openxmlformats.org/officeDocument/2006/relationships/hyperlink" Target="http://www.waynemetro.org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rentalkharma.c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unityhousingnetwork.org/services/rent-right/" TargetMode="External"/><Relationship Id="rId11" Type="http://schemas.openxmlformats.org/officeDocument/2006/relationships/hyperlink" Target="https://www.hudexchange.info/resources/documents/Housing-Counseling-Bridge-Newsletter-2017-02.pdf" TargetMode="External"/><Relationship Id="rId5" Type="http://schemas.openxmlformats.org/officeDocument/2006/relationships/hyperlink" Target="http://homeofva.org/mtop#.XLXZcphKiM8" TargetMode="External"/><Relationship Id="rId15" Type="http://schemas.openxmlformats.org/officeDocument/2006/relationships/hyperlink" Target="https://nlihc.org/sites/default/files/oor/OOR_2018.pdf" TargetMode="External"/><Relationship Id="rId10" Type="http://schemas.openxmlformats.org/officeDocument/2006/relationships/hyperlink" Target="https://flp.ces.uwex.edu/files/2012/08/Rent-smart.pdf" TargetMode="External"/><Relationship Id="rId4" Type="http://schemas.openxmlformats.org/officeDocument/2006/relationships/hyperlink" Target="https://fyi.extension.wisc.edu/rentsmart/" TargetMode="External"/><Relationship Id="rId9" Type="http://schemas.openxmlformats.org/officeDocument/2006/relationships/hyperlink" Target="https://apps.hud.gov/offices/hsg/sfh/hcc/hcs.cfm" TargetMode="External"/><Relationship Id="rId14" Type="http://schemas.openxmlformats.org/officeDocument/2006/relationships/hyperlink" Target="https://housing.state.mi.us/webportal/default.aspx?page=counseling_star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Good Tenants?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Housing Counseling Agencies Can Help!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Provides Rental Education and Counseling?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239600" y="1776250"/>
            <a:ext cx="61653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HUD-Approved Local Housing Counseling Agencies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Non-profit Housing Counseling Agencies partnered with MSHDA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Funded by HUD, MSHDA, Lenders, Sponsorships, Donations, Program Revenue, etc.</a:t>
            </a:r>
            <a:endParaRPr sz="2000"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050" y="1993050"/>
            <a:ext cx="182880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6298425" y="4633175"/>
            <a:ext cx="2619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National Industry Standards www.homeownershipstandards.org</a:t>
            </a:r>
            <a:endParaRPr sz="8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I Find a Housing Counseling Agency?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425" y="1717775"/>
            <a:ext cx="3620576" cy="324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25" y="1717775"/>
            <a:ext cx="4936350" cy="31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558150" y="4830575"/>
            <a:ext cx="4196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https://www.michigan.gov/mshda</a:t>
            </a:r>
            <a:endParaRPr sz="10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156650" y="4830575"/>
            <a:ext cx="38316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https://www.hud.gov/findacounselor</a:t>
            </a:r>
            <a:endParaRPr sz="10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Partner With a Housing Counseling Agency?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471900" y="1747325"/>
            <a:ext cx="6309900" cy="30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Accept a certificate of completion in lieu of credit check and/or application fee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Sponsor education and counseling fees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Sponsor tenant workshops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Make referrals and share data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Bring your creative ideas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sz="2200"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875" y="3245525"/>
            <a:ext cx="2550126" cy="158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6633375" y="4766350"/>
            <a:ext cx="24711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CapeStyle Magazine Online</a:t>
            </a:r>
            <a:endParaRPr sz="8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159600" y="1691500"/>
            <a:ext cx="4412400" cy="3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RentWell- Oregon &amp; Washington State &lt;</a:t>
            </a:r>
            <a:r>
              <a:rPr lang="en" sz="1000" u="sng">
                <a:hlinkClick r:id="rId3"/>
              </a:rPr>
              <a:t>http://www.rentwell.org/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RentSmart – &lt;</a:t>
            </a:r>
            <a:r>
              <a:rPr lang="en" sz="1000" u="sng">
                <a:hlinkClick r:id="rId4"/>
              </a:rPr>
              <a:t>https://fyi.extension.wisc.edu/rentsmart/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Move to Opportunity – Virginia HOME 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&lt;</a:t>
            </a:r>
            <a:r>
              <a:rPr lang="en" sz="1000" u="sng">
                <a:hlinkClick r:id="rId5"/>
              </a:rPr>
              <a:t>http://homeofva.org/mtop#.XLXZcphKiM8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Community Housing Network, Inc. - “Rent Right” - Troy, MI &lt;</a:t>
            </a:r>
            <a:r>
              <a:rPr lang="en" sz="1000" u="sng">
                <a:hlinkClick r:id="rId6"/>
              </a:rPr>
              <a:t>https://communityhousingnetwork.org/services/rent-right/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Landlordology.com - &lt;</a:t>
            </a:r>
            <a:r>
              <a:rPr lang="en" sz="1000" u="sng">
                <a:hlinkClick r:id="rId7"/>
              </a:rPr>
              <a:t>https://www.landlordology.com/cost-to-evict-a-tenant/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Oregon Housing Alliance - &lt;</a:t>
            </a:r>
            <a:r>
              <a:rPr lang="en" sz="1000" u="sng">
                <a:hlinkClick r:id="rId8"/>
              </a:rPr>
              <a:t>https://www.oregonhousingalliance.org/hb-2724-amplifying-the-power-of-renter-education-with-a-landlord-mitigation-fund/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HUD, Find a Counselor - </a:t>
            </a:r>
            <a:r>
              <a:rPr lang="en" sz="1000" u="sng">
                <a:hlinkClick r:id="rId9"/>
              </a:rPr>
              <a:t>https://apps.hud.gov/offices/hsg/sfh/hcc/hcs.cfm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Eviction Lab &lt;www.evictionlab.org&gt;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100"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4572000" y="1691500"/>
            <a:ext cx="4572000" cy="3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Rent Smart - &lt;</a:t>
            </a:r>
            <a:r>
              <a:rPr lang="en" sz="1000" u="sng">
                <a:hlinkClick r:id="rId10"/>
              </a:rPr>
              <a:t>https://flp.ces.uwex.edu/files/2012/08/Rent-smart.pdf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HUD Exchange - &lt;</a:t>
            </a:r>
            <a:r>
              <a:rPr lang="en" sz="1000" u="sng">
                <a:hlinkClick r:id="rId11"/>
              </a:rPr>
              <a:t>https://www.hudexchange.info/resources/documents/Housing-Counseling-Bridge-Newsletter-2017-02.pdf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Wayne Metropolitan Community Action Agency - </a:t>
            </a:r>
            <a:r>
              <a:rPr lang="en" sz="1000" u="sng">
                <a:hlinkClick r:id="rId12"/>
              </a:rPr>
              <a:t>www.waynemetro.org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 Practical Guide for Tenants and Landlords - </a:t>
            </a:r>
            <a:r>
              <a:rPr lang="en" sz="1000" u="sng">
                <a:hlinkClick r:id="rId13"/>
              </a:rPr>
              <a:t>http://www.legislature.mi.gov/Publications/tenantlandlord.pdf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MSHDA Housing Education Locator - </a:t>
            </a:r>
            <a:r>
              <a:rPr lang="en" sz="1000" u="sng">
                <a:hlinkClick r:id="rId14"/>
              </a:rPr>
              <a:t>https://housing.state.mi.us/webportal/default.aspx?page=counseling_start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NLIHC Out of Reach 2018 Report- &lt;</a:t>
            </a:r>
            <a:r>
              <a:rPr lang="en" sz="1000" u="sng">
                <a:latin typeface="Arial"/>
                <a:ea typeface="Arial"/>
                <a:cs typeface="Arial"/>
                <a:sym typeface="Arial"/>
                <a:hlinkClick r:id="rId15"/>
              </a:rPr>
              <a:t>https://nlihc.org/sites/default/files/oor/OOR_2018.pdf</a:t>
            </a:r>
            <a:r>
              <a:rPr lang="en" sz="1000"/>
              <a:t>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Rental Kharma -&lt; </a:t>
            </a:r>
            <a:r>
              <a:rPr lang="en" sz="1000" u="sng">
                <a:hlinkClick r:id="rId16"/>
              </a:rPr>
              <a:t>www.rentalkharma.co</a:t>
            </a:r>
            <a:r>
              <a:rPr lang="en" sz="1000"/>
              <a:t>m&gt;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75" y="1740525"/>
            <a:ext cx="5529851" cy="3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and Introductions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841825"/>
            <a:ext cx="37854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Shannon Bonesteel</a:t>
            </a:r>
            <a:endParaRPr sz="2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Wayne Metropolitan Community Action Agency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Madeline Jaks</a:t>
            </a:r>
            <a:endParaRPr sz="2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Housing Network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Dannielle Laura</a:t>
            </a:r>
            <a:endParaRPr sz="2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Wayne Metropolitan Community Action Agency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600" y="2127155"/>
            <a:ext cx="4721375" cy="26537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4472100" y="4780900"/>
            <a:ext cx="42084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http://blog.getkahoot.com</a:t>
            </a:r>
            <a:endParaRPr sz="8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Rental Education and Counseling?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71900" y="1809125"/>
            <a:ext cx="5724900" cy="29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Education</a:t>
            </a:r>
            <a:r>
              <a:rPr lang="en" sz="1400" b="1"/>
              <a:t> </a:t>
            </a:r>
            <a:r>
              <a:rPr lang="en" sz="1400"/>
              <a:t>- </a:t>
            </a:r>
            <a:r>
              <a:rPr lang="en" sz="1600" i="1"/>
              <a:t>practical guidance and information (in a group setting) to current and future renters on topics such as landlord-tenant rights and responsibilities, affordability assessments, reasonable accommodations and modifications, and residential choice.</a:t>
            </a:r>
            <a:endParaRPr sz="1600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/>
              <a:t>Counseling</a:t>
            </a:r>
            <a:r>
              <a:rPr lang="en" b="1" i="1"/>
              <a:t> </a:t>
            </a:r>
            <a:r>
              <a:rPr lang="en" sz="1400" i="1"/>
              <a:t>- </a:t>
            </a:r>
            <a:r>
              <a:rPr lang="en" sz="1600" i="1"/>
              <a:t>personalized or tailored information, provided in a one on one setting, to an individual or household in an ongoing, supportive role.</a:t>
            </a:r>
            <a:endParaRPr sz="1600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825" y="2000225"/>
            <a:ext cx="2539200" cy="254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Rental Education and Counseling?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4818600" y="1939300"/>
            <a:ext cx="3875400" cy="26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Tenant benefits</a:t>
            </a:r>
            <a:endParaRPr sz="2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Credentialing and greater self sufficiency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Greater confidence and increased knowledge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Greater mobility - geographic disparities</a:t>
            </a:r>
            <a:endParaRPr sz="1800" i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i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75" y="2120025"/>
            <a:ext cx="4513802" cy="226384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607175" y="4564600"/>
            <a:ext cx="17370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groups.commonfloor.com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Rental Education and Counseling?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012400" y="1710625"/>
            <a:ext cx="5736900" cy="2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Landlord benefits </a:t>
            </a:r>
            <a:r>
              <a:rPr lang="en" sz="2200"/>
              <a:t> </a:t>
            </a:r>
            <a:endParaRPr sz="22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Rent ready tenants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Fewer tenant problems/faster resolutions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Eviction = $5000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to no cost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mitigation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 i="1"/>
          </a:p>
        </p:txBody>
      </p:sp>
      <p:sp>
        <p:nvSpPr>
          <p:cNvPr id="98" name="Google Shape;98;p17"/>
          <p:cNvSpPr txBox="1"/>
          <p:nvPr/>
        </p:nvSpPr>
        <p:spPr>
          <a:xfrm>
            <a:off x="3253200" y="4823600"/>
            <a:ext cx="5793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*Landlord mitigation funds, if partnered with an education program, are used fewer than 1%</a:t>
            </a: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4245" r="4254"/>
          <a:stretch/>
        </p:blipFill>
        <p:spPr>
          <a:xfrm>
            <a:off x="0" y="1710625"/>
            <a:ext cx="2930401" cy="332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-48075" y="4823600"/>
            <a:ext cx="29304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Michigan Eviction Data (2016) - evictionlab.org</a:t>
            </a:r>
            <a:endParaRPr sz="10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3600" y="3302204"/>
            <a:ext cx="2930401" cy="152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Rental Education and Counseling?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5232000" y="1755875"/>
            <a:ext cx="36945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PHA and Agency benefits</a:t>
            </a:r>
            <a:r>
              <a:rPr lang="en" sz="2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PHA’s and non-profits may spend fewer dollars due to eviction diversion, emergency repairs, etc. - 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6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Proactive approach can also foster outside funding opportuniti</a:t>
            </a: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es.  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25" y="1755875"/>
            <a:ext cx="4763574" cy="23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659988" y="4268300"/>
            <a:ext cx="39120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National Low Income Housing Coalition - Out of Reach 2018 Report</a:t>
            </a:r>
            <a:endParaRPr sz="10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Rental Education and Counseling?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250" y="2676825"/>
            <a:ext cx="1636850" cy="16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875" y="1707407"/>
            <a:ext cx="2687349" cy="11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925" y="2676813"/>
            <a:ext cx="1317625" cy="13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947" y="3994426"/>
            <a:ext cx="2352125" cy="62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3075" y="2050450"/>
            <a:ext cx="1089698" cy="7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4150275" y="2050450"/>
            <a:ext cx="4880400" cy="2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The key to successful programs is </a:t>
            </a:r>
            <a:r>
              <a:rPr lang="en" sz="2200" b="1" i="1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partnership.</a:t>
            </a:r>
            <a:endParaRPr sz="2200" b="1" i="1" u="sng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Landlords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Multi-family Housing Developers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Public Housing Authorities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Homeless Service Organizations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Rental Education Create Good Tenants?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1001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Tenants learn:</a:t>
            </a:r>
            <a:endParaRPr sz="2200" b="1"/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Their rights according to Michigan law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Their responsibilities according to Michigan law AND their lease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to be a good neighbor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to manage conflict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/>
              <a:t>Tenant &amp; Landlord (A Practical Guide) (517) 373-2275</a:t>
            </a:r>
            <a:endParaRPr sz="8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400" y="1208473"/>
            <a:ext cx="2959600" cy="36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5788125" y="4832650"/>
            <a:ext cx="29058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Legal Templates, LLC.</a:t>
            </a:r>
            <a:endParaRPr sz="8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571950" y="1767075"/>
            <a:ext cx="4486500" cy="32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Financial Coaching</a:t>
            </a:r>
            <a:endParaRPr sz="2200" b="1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Budgeting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Credit Reports &amp; Rental Kharma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Renter’s Insurance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Referrals</a:t>
            </a:r>
            <a:endParaRPr sz="16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Issue-specific Action Plans</a:t>
            </a:r>
            <a:endParaRPr sz="2200" b="1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Paying rent on time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Avoiding lease violations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Resolving conflict</a:t>
            </a:r>
            <a:endParaRPr sz="16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24300" y="8911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Rental Counseling Create Good Tenants?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75" y="1981900"/>
            <a:ext cx="4321129" cy="260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250750" y="4727175"/>
            <a:ext cx="43212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Consumer Finance Protection Bureau</a:t>
            </a:r>
            <a:endParaRPr sz="8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9625" y="1767075"/>
            <a:ext cx="934375" cy="9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On-screen Show (16:9)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Roboto</vt:lpstr>
      <vt:lpstr>Material</vt:lpstr>
      <vt:lpstr>Need Good Tenants?</vt:lpstr>
      <vt:lpstr>Welcome and Introductions</vt:lpstr>
      <vt:lpstr>What is Rental Education and Counseling?</vt:lpstr>
      <vt:lpstr>Why Rental Education and Counseling?</vt:lpstr>
      <vt:lpstr>Why Rental Education and Counseling?</vt:lpstr>
      <vt:lpstr>Why Rental Education and Counseling?</vt:lpstr>
      <vt:lpstr>What is Rental Education and Counseling?</vt:lpstr>
      <vt:lpstr>How Does Rental Education Create Good Tenants?</vt:lpstr>
      <vt:lpstr>How Does Rental Counseling Create Good Tenants?</vt:lpstr>
      <vt:lpstr>Who Provides Rental Education and Counseling?</vt:lpstr>
      <vt:lpstr>Where Can I Find a Housing Counseling Agency?</vt:lpstr>
      <vt:lpstr>How Do I Partner With a Housing Counseling Agency?</vt:lpstr>
      <vt:lpstr>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Good Tenants?</dc:title>
  <dc:creator>Dannielle Laura</dc:creator>
  <cp:lastModifiedBy>Dannielle Laura</cp:lastModifiedBy>
  <cp:revision>1</cp:revision>
  <dcterms:modified xsi:type="dcterms:W3CDTF">2019-04-22T17:28:23Z</dcterms:modified>
</cp:coreProperties>
</file>