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21"/>
  </p:notesMasterIdLst>
  <p:sldIdLst>
    <p:sldId id="257" r:id="rId6"/>
    <p:sldId id="258" r:id="rId7"/>
    <p:sldId id="260" r:id="rId8"/>
    <p:sldId id="259" r:id="rId9"/>
    <p:sldId id="262" r:id="rId10"/>
    <p:sldId id="263" r:id="rId11"/>
    <p:sldId id="261" r:id="rId12"/>
    <p:sldId id="264" r:id="rId13"/>
    <p:sldId id="265" r:id="rId14"/>
    <p:sldId id="266" r:id="rId15"/>
    <p:sldId id="267" r:id="rId16"/>
    <p:sldId id="268" r:id="rId17"/>
    <p:sldId id="269" r:id="rId18"/>
    <p:sldId id="270" r:id="rId19"/>
    <p:sldId id="272"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4080562-D60F-4B87-8E83-1BC71464E7A1}" v="2" dt="2018-12-12T14:48:33.3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4" autoAdjust="0"/>
    <p:restoredTop sz="75206" autoAdjust="0"/>
  </p:normalViewPr>
  <p:slideViewPr>
    <p:cSldViewPr snapToGrid="0" snapToObjects="1" showGuides="1">
      <p:cViewPr varScale="1">
        <p:scale>
          <a:sx n="86" d="100"/>
          <a:sy n="86" d="100"/>
        </p:scale>
        <p:origin x="161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73581E-3E03-4DA3-86CA-EBA03C97CF7A}" type="datetimeFigureOut">
              <a:rPr lang="en-US" smtClean="0"/>
              <a:t>4/22/2019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8B4D3B-72E3-46F3-AF9E-C759E629FD94}" type="slidenum">
              <a:rPr lang="en-US" smtClean="0"/>
              <a:t>‹#›</a:t>
            </a:fld>
            <a:endParaRPr lang="en-US"/>
          </a:p>
        </p:txBody>
      </p:sp>
    </p:spTree>
    <p:extLst>
      <p:ext uri="{BB962C8B-B14F-4D97-AF65-F5344CB8AC3E}">
        <p14:creationId xmlns:p14="http://schemas.microsoft.com/office/powerpoint/2010/main" val="3047366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Combination of increases in household counts, changes in household characteristics, and fluctuations in income</a:t>
            </a:r>
          </a:p>
          <a:p>
            <a:endParaRPr lang="en-US" dirty="0"/>
          </a:p>
        </p:txBody>
      </p:sp>
      <p:sp>
        <p:nvSpPr>
          <p:cNvPr id="4" name="Slide Number Placeholder 3"/>
          <p:cNvSpPr>
            <a:spLocks noGrp="1"/>
          </p:cNvSpPr>
          <p:nvPr>
            <p:ph type="sldNum" sz="quarter" idx="5"/>
          </p:nvPr>
        </p:nvSpPr>
        <p:spPr/>
        <p:txBody>
          <a:bodyPr/>
          <a:lstStyle/>
          <a:p>
            <a:fld id="{EA8B4D3B-72E3-46F3-AF9E-C759E629FD94}" type="slidenum">
              <a:rPr lang="en-US" smtClean="0"/>
              <a:t>3</a:t>
            </a:fld>
            <a:endParaRPr lang="en-US"/>
          </a:p>
        </p:txBody>
      </p:sp>
    </p:spTree>
    <p:extLst>
      <p:ext uri="{BB962C8B-B14F-4D97-AF65-F5344CB8AC3E}">
        <p14:creationId xmlns:p14="http://schemas.microsoft.com/office/powerpoint/2010/main" val="19066936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Measured by shelter overburden (paying more than 30% of income on shelter costs)</a:t>
            </a:r>
          </a:p>
          <a:p>
            <a:endParaRPr lang="en-US" dirty="0"/>
          </a:p>
          <a:p>
            <a:r>
              <a:rPr lang="en-US" dirty="0"/>
              <a:t>About 20% of owners pay this amount per month; lower than in 2005.</a:t>
            </a:r>
          </a:p>
          <a:p>
            <a:endParaRPr lang="en-US" dirty="0"/>
          </a:p>
          <a:p>
            <a:r>
              <a:rPr lang="en-US" dirty="0"/>
              <a:t>About 50% of renters are overburdened, lower than in 2005 but not by much.  </a:t>
            </a:r>
          </a:p>
          <a:p>
            <a:r>
              <a:rPr lang="en-US" dirty="0"/>
              <a:t>In addition, about 25% of all Michigan renters are severely overburdened, paying in excess of 50% of income on shelter costs.  </a:t>
            </a:r>
          </a:p>
          <a:p>
            <a:endParaRPr lang="en-US" dirty="0"/>
          </a:p>
        </p:txBody>
      </p:sp>
      <p:sp>
        <p:nvSpPr>
          <p:cNvPr id="4" name="Slide Number Placeholder 3"/>
          <p:cNvSpPr>
            <a:spLocks noGrp="1"/>
          </p:cNvSpPr>
          <p:nvPr>
            <p:ph type="sldNum" sz="quarter" idx="5"/>
          </p:nvPr>
        </p:nvSpPr>
        <p:spPr/>
        <p:txBody>
          <a:bodyPr/>
          <a:lstStyle/>
          <a:p>
            <a:fld id="{EA8B4D3B-72E3-46F3-AF9E-C759E629FD94}" type="slidenum">
              <a:rPr lang="en-US" smtClean="0"/>
              <a:t>13</a:t>
            </a:fld>
            <a:endParaRPr lang="en-US"/>
          </a:p>
        </p:txBody>
      </p:sp>
    </p:spTree>
    <p:extLst>
      <p:ext uri="{BB962C8B-B14F-4D97-AF65-F5344CB8AC3E}">
        <p14:creationId xmlns:p14="http://schemas.microsoft.com/office/powerpoint/2010/main" val="38093271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Demand, supply and pricing/affordability are variable across the landscape, but as they are part of a system, they tend to reflect the same pattern.  </a:t>
            </a:r>
          </a:p>
          <a:p>
            <a:endParaRPr lang="en-US" dirty="0"/>
          </a:p>
          <a:p>
            <a:r>
              <a:rPr lang="en-US" dirty="0"/>
              <a:t>An analysis of 28 housing market variables yields a picture of the state that shows four distinct regions, each with their own market dynamics</a:t>
            </a:r>
          </a:p>
          <a:p>
            <a:endParaRPr lang="en-US" dirty="0"/>
          </a:p>
          <a:p>
            <a:pPr marL="228600" indent="-228600">
              <a:buFont typeface="+mj-lt"/>
              <a:buAutoNum type="arabicPeriod"/>
            </a:pPr>
            <a:r>
              <a:rPr lang="en-US" dirty="0"/>
              <a:t>Most central cities across the state, whether gentrifying nodes or distressed neighborhoods, share at least some similarities that make them, in turn, different from other portions of the state</a:t>
            </a:r>
          </a:p>
          <a:p>
            <a:pPr marL="228600" indent="-228600">
              <a:buFont typeface="+mj-lt"/>
              <a:buAutoNum type="arabicPeriod"/>
            </a:pPr>
            <a:r>
              <a:rPr lang="en-US" dirty="0"/>
              <a:t>Newer suburban and exurban markets away from metro centers.  These areas have seen the most growth over the last decade, and can be expected to continue down that path in the near future</a:t>
            </a:r>
          </a:p>
          <a:p>
            <a:pPr marL="228600" indent="-228600">
              <a:buFont typeface="+mj-lt"/>
              <a:buAutoNum type="arabicPeriod"/>
            </a:pPr>
            <a:r>
              <a:rPr lang="en-US" dirty="0"/>
              <a:t>Resort-oriented areas, primarily in the northern part of the state, combine relatively low incomes of full-time residents with higher-priced stock, much of it for seasonal use</a:t>
            </a:r>
          </a:p>
          <a:p>
            <a:pPr marL="228600" indent="-228600">
              <a:buFont typeface="+mj-lt"/>
              <a:buAutoNum type="arabicPeriod"/>
            </a:pPr>
            <a:r>
              <a:rPr lang="en-US" dirty="0"/>
              <a:t>Smaller economic centers in rural southern and central Michigan, focused on agricultural and industrial concerns</a:t>
            </a:r>
          </a:p>
          <a:p>
            <a:endParaRPr lang="en-US" dirty="0"/>
          </a:p>
        </p:txBody>
      </p:sp>
      <p:sp>
        <p:nvSpPr>
          <p:cNvPr id="4" name="Slide Number Placeholder 3"/>
          <p:cNvSpPr>
            <a:spLocks noGrp="1"/>
          </p:cNvSpPr>
          <p:nvPr>
            <p:ph type="sldNum" sz="quarter" idx="5"/>
          </p:nvPr>
        </p:nvSpPr>
        <p:spPr/>
        <p:txBody>
          <a:bodyPr/>
          <a:lstStyle/>
          <a:p>
            <a:fld id="{EA8B4D3B-72E3-46F3-AF9E-C759E629FD94}" type="slidenum">
              <a:rPr lang="en-US" smtClean="0"/>
              <a:t>14</a:t>
            </a:fld>
            <a:endParaRPr lang="en-US"/>
          </a:p>
        </p:txBody>
      </p:sp>
    </p:spTree>
    <p:extLst>
      <p:ext uri="{BB962C8B-B14F-4D97-AF65-F5344CB8AC3E}">
        <p14:creationId xmlns:p14="http://schemas.microsoft.com/office/powerpoint/2010/main" val="10712604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analysis of 28 housing market variables yields a picture of the state that shows four distinct regions, each with their own market dynamics</a:t>
            </a:r>
          </a:p>
          <a:p>
            <a:endParaRPr lang="en-US" dirty="0"/>
          </a:p>
          <a:p>
            <a:pPr marL="228600" indent="-228600">
              <a:buFont typeface="+mj-lt"/>
              <a:buAutoNum type="arabicPeriod"/>
            </a:pPr>
            <a:r>
              <a:rPr lang="en-US" dirty="0"/>
              <a:t>Most central cities across the state, whether gentrifying nodes or distressed neighborhoods, share at least some similarities that make them, in turn, different from other portions of the state</a:t>
            </a:r>
          </a:p>
          <a:p>
            <a:pPr marL="228600" indent="-228600">
              <a:buFont typeface="+mj-lt"/>
              <a:buAutoNum type="arabicPeriod"/>
            </a:pPr>
            <a:r>
              <a:rPr lang="en-US" dirty="0"/>
              <a:t>Newer suburban and exurban markets away from metro centers.  These areas have seen the most growth over the last decade, and can be expected to continue down that path in the near future</a:t>
            </a:r>
          </a:p>
          <a:p>
            <a:pPr marL="228600" indent="-228600">
              <a:buFont typeface="+mj-lt"/>
              <a:buAutoNum type="arabicPeriod"/>
            </a:pPr>
            <a:r>
              <a:rPr lang="en-US" dirty="0"/>
              <a:t>Resort-oriented areas, primarily in the northern part of the state, combine relatively low incomes of full-time residents with higher-priced stock, much of it for seasonal use</a:t>
            </a:r>
          </a:p>
          <a:p>
            <a:pPr marL="228600" indent="-228600">
              <a:buFont typeface="+mj-lt"/>
              <a:buAutoNum type="arabicPeriod"/>
            </a:pPr>
            <a:r>
              <a:rPr lang="en-US" dirty="0"/>
              <a:t>Smaller economic centers in rural southern and central Michigan, focused on agricultural and industrial concerns</a:t>
            </a:r>
          </a:p>
          <a:p>
            <a:endParaRPr lang="en-US" dirty="0"/>
          </a:p>
        </p:txBody>
      </p:sp>
      <p:sp>
        <p:nvSpPr>
          <p:cNvPr id="4" name="Slide Number Placeholder 3"/>
          <p:cNvSpPr>
            <a:spLocks noGrp="1"/>
          </p:cNvSpPr>
          <p:nvPr>
            <p:ph type="sldNum" sz="quarter" idx="5"/>
          </p:nvPr>
        </p:nvSpPr>
        <p:spPr/>
        <p:txBody>
          <a:bodyPr/>
          <a:lstStyle/>
          <a:p>
            <a:fld id="{EA8B4D3B-72E3-46F3-AF9E-C759E629FD94}" type="slidenum">
              <a:rPr lang="en-US" smtClean="0"/>
              <a:t>15</a:t>
            </a:fld>
            <a:endParaRPr lang="en-US"/>
          </a:p>
        </p:txBody>
      </p:sp>
    </p:spTree>
    <p:extLst>
      <p:ext uri="{BB962C8B-B14F-4D97-AF65-F5344CB8AC3E}">
        <p14:creationId xmlns:p14="http://schemas.microsoft.com/office/powerpoint/2010/main" val="1609418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Household counts have recovered from the decreases seen during the Great Recession, and further growth is expected as long as the economy maintains its upward trajectory</a:t>
            </a:r>
          </a:p>
          <a:p>
            <a:endParaRPr lang="en-US" dirty="0"/>
          </a:p>
          <a:p>
            <a:pPr marL="171450" indent="-171450">
              <a:buFont typeface="Arial" panose="020B0604020202020204" pitchFamily="34" charset="0"/>
              <a:buChar char="•"/>
            </a:pPr>
            <a:r>
              <a:rPr lang="en-US" dirty="0"/>
              <a:t>Both moderate and aggressive growth scenarios call for a household count over 4.1 million by 2020</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Household characteristics can modify the types of housing that consumers are searching for; for example senior households moving to service-enhanced housing alternatives, or younger, smaller households looking for appropriately-sized units</a:t>
            </a:r>
          </a:p>
          <a:p>
            <a:endParaRPr lang="en-US" dirty="0"/>
          </a:p>
        </p:txBody>
      </p:sp>
      <p:sp>
        <p:nvSpPr>
          <p:cNvPr id="4" name="Slide Number Placeholder 3"/>
          <p:cNvSpPr>
            <a:spLocks noGrp="1"/>
          </p:cNvSpPr>
          <p:nvPr>
            <p:ph type="sldNum" sz="quarter" idx="5"/>
          </p:nvPr>
        </p:nvSpPr>
        <p:spPr/>
        <p:txBody>
          <a:bodyPr/>
          <a:lstStyle/>
          <a:p>
            <a:fld id="{EA8B4D3B-72E3-46F3-AF9E-C759E629FD94}" type="slidenum">
              <a:rPr lang="en-US" smtClean="0"/>
              <a:t>4</a:t>
            </a:fld>
            <a:endParaRPr lang="en-US"/>
          </a:p>
        </p:txBody>
      </p:sp>
    </p:spTree>
    <p:extLst>
      <p:ext uri="{BB962C8B-B14F-4D97-AF65-F5344CB8AC3E}">
        <p14:creationId xmlns:p14="http://schemas.microsoft.com/office/powerpoint/2010/main" val="12724426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Income is on the rise since the trough of the recession, but overall has not achieved its 2005 level in constant dollars.  </a:t>
            </a:r>
          </a:p>
          <a:p>
            <a:endParaRPr lang="en-US" dirty="0"/>
          </a:p>
          <a:p>
            <a:r>
              <a:rPr lang="en-US" dirty="0"/>
              <a:t>There are also key differences in income levels between owners and renters; </a:t>
            </a:r>
          </a:p>
          <a:p>
            <a:endParaRPr lang="en-US" dirty="0"/>
          </a:p>
          <a:p>
            <a:pPr marL="171450" indent="-171450">
              <a:buFont typeface="Arial" panose="020B0604020202020204" pitchFamily="34" charset="0"/>
              <a:buChar char="•"/>
            </a:pPr>
            <a:r>
              <a:rPr lang="en-US" dirty="0"/>
              <a:t>a long-lived situation,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but changing lately with renter incomes showing slightly more growth than owner incomes over the same period.</a:t>
            </a:r>
          </a:p>
          <a:p>
            <a:endParaRPr lang="en-US" dirty="0"/>
          </a:p>
        </p:txBody>
      </p:sp>
      <p:sp>
        <p:nvSpPr>
          <p:cNvPr id="4" name="Slide Number Placeholder 3"/>
          <p:cNvSpPr>
            <a:spLocks noGrp="1"/>
          </p:cNvSpPr>
          <p:nvPr>
            <p:ph type="sldNum" sz="quarter" idx="5"/>
          </p:nvPr>
        </p:nvSpPr>
        <p:spPr/>
        <p:txBody>
          <a:bodyPr/>
          <a:lstStyle/>
          <a:p>
            <a:fld id="{EA8B4D3B-72E3-46F3-AF9E-C759E629FD94}" type="slidenum">
              <a:rPr lang="en-US" smtClean="0"/>
              <a:t>5</a:t>
            </a:fld>
            <a:endParaRPr lang="en-US"/>
          </a:p>
        </p:txBody>
      </p:sp>
    </p:spTree>
    <p:extLst>
      <p:ext uri="{BB962C8B-B14F-4D97-AF65-F5344CB8AC3E}">
        <p14:creationId xmlns:p14="http://schemas.microsoft.com/office/powerpoint/2010/main" val="40739355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Connotes the units ready to be consumed by households</a:t>
            </a:r>
          </a:p>
          <a:p>
            <a:endParaRPr lang="en-US" dirty="0"/>
          </a:p>
          <a:p>
            <a:pPr marL="0" indent="0">
              <a:buFont typeface="Arial" panose="020B0604020202020204" pitchFamily="34" charset="0"/>
              <a:buNone/>
            </a:pPr>
            <a:r>
              <a:rPr lang="en-US" dirty="0"/>
              <a:t>Important attributes include:</a:t>
            </a:r>
          </a:p>
          <a:p>
            <a:pPr marL="628650" lvl="1" indent="-171450">
              <a:buFont typeface="Arial" panose="020B0604020202020204" pitchFamily="34" charset="0"/>
              <a:buChar char="•"/>
            </a:pPr>
            <a:r>
              <a:rPr lang="en-US" dirty="0"/>
              <a:t>numbers of units, </a:t>
            </a:r>
          </a:p>
          <a:p>
            <a:pPr marL="628650" lvl="1" indent="-171450">
              <a:buFont typeface="Arial" panose="020B0604020202020204" pitchFamily="34" charset="0"/>
              <a:buChar char="•"/>
            </a:pPr>
            <a:r>
              <a:rPr lang="en-US" dirty="0"/>
              <a:t>their age, </a:t>
            </a:r>
          </a:p>
          <a:p>
            <a:pPr marL="628650" lvl="1" indent="-171450">
              <a:buFont typeface="Arial" panose="020B0604020202020204" pitchFamily="34" charset="0"/>
              <a:buChar char="•"/>
            </a:pPr>
            <a:r>
              <a:rPr lang="en-US" dirty="0"/>
              <a:t>size,</a:t>
            </a:r>
          </a:p>
          <a:p>
            <a:pPr marL="628650" lvl="1" indent="-171450">
              <a:buFont typeface="Arial" panose="020B0604020202020204" pitchFamily="34" charset="0"/>
              <a:buChar char="•"/>
            </a:pPr>
            <a:r>
              <a:rPr lang="en-US" dirty="0"/>
              <a:t>structure type and </a:t>
            </a:r>
          </a:p>
          <a:p>
            <a:pPr marL="628650" lvl="1" indent="-171450">
              <a:buFont typeface="Arial" panose="020B0604020202020204" pitchFamily="34" charset="0"/>
              <a:buChar char="•"/>
            </a:pPr>
            <a:r>
              <a:rPr lang="en-US" dirty="0"/>
              <a:t>tenure</a:t>
            </a:r>
          </a:p>
          <a:p>
            <a:endParaRPr lang="en-US" dirty="0"/>
          </a:p>
        </p:txBody>
      </p:sp>
      <p:sp>
        <p:nvSpPr>
          <p:cNvPr id="4" name="Slide Number Placeholder 3"/>
          <p:cNvSpPr>
            <a:spLocks noGrp="1"/>
          </p:cNvSpPr>
          <p:nvPr>
            <p:ph type="sldNum" sz="quarter" idx="5"/>
          </p:nvPr>
        </p:nvSpPr>
        <p:spPr/>
        <p:txBody>
          <a:bodyPr/>
          <a:lstStyle/>
          <a:p>
            <a:fld id="{EA8B4D3B-72E3-46F3-AF9E-C759E629FD94}" type="slidenum">
              <a:rPr lang="en-US" smtClean="0"/>
              <a:t>6</a:t>
            </a:fld>
            <a:endParaRPr lang="en-US"/>
          </a:p>
        </p:txBody>
      </p:sp>
    </p:spTree>
    <p:extLst>
      <p:ext uri="{BB962C8B-B14F-4D97-AF65-F5344CB8AC3E}">
        <p14:creationId xmlns:p14="http://schemas.microsoft.com/office/powerpoint/2010/main" val="1502913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chart, showing building permit information, influences a great deal of the conditions surrounding Michigan’s housing stock</a:t>
            </a:r>
          </a:p>
          <a:p>
            <a:endParaRPr lang="en-US" dirty="0"/>
          </a:p>
          <a:p>
            <a:pPr marL="171450" indent="-171450">
              <a:buFont typeface="Arial" panose="020B0604020202020204" pitchFamily="34" charset="0"/>
              <a:buChar char="•"/>
            </a:pPr>
            <a:r>
              <a:rPr lang="en-US" dirty="0"/>
              <a:t>New housing supply is not being built at usual pace</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Relative lack of new housing causes the state’s stock to be older than other areas; 40% of its units were constructed before 1960.</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This influences pricing (older stock tends to be less expensive to purchase), attractiveness (outdated floor plans or amenities may push down prices further or limit the pool of prospective buyers) and condition (deferred maintenance or need for updates to home systems makes these units more expensive to bring to modern standards or to inhabit generally)</a:t>
            </a:r>
          </a:p>
          <a:p>
            <a:endParaRPr lang="en-US" dirty="0"/>
          </a:p>
          <a:p>
            <a:r>
              <a:rPr lang="en-US" dirty="0"/>
              <a:t>The state’s housing stock is predominately (90%) made up of single-family detached structures. </a:t>
            </a:r>
          </a:p>
          <a:p>
            <a:endParaRPr lang="en-US" dirty="0"/>
          </a:p>
        </p:txBody>
      </p:sp>
      <p:sp>
        <p:nvSpPr>
          <p:cNvPr id="4" name="Slide Number Placeholder 3"/>
          <p:cNvSpPr>
            <a:spLocks noGrp="1"/>
          </p:cNvSpPr>
          <p:nvPr>
            <p:ph type="sldNum" sz="quarter" idx="5"/>
          </p:nvPr>
        </p:nvSpPr>
        <p:spPr/>
        <p:txBody>
          <a:bodyPr/>
          <a:lstStyle/>
          <a:p>
            <a:fld id="{EA8B4D3B-72E3-46F3-AF9E-C759E629FD94}" type="slidenum">
              <a:rPr lang="en-US" smtClean="0"/>
              <a:t>7</a:t>
            </a:fld>
            <a:endParaRPr lang="en-US"/>
          </a:p>
        </p:txBody>
      </p:sp>
    </p:spTree>
    <p:extLst>
      <p:ext uri="{BB962C8B-B14F-4D97-AF65-F5344CB8AC3E}">
        <p14:creationId xmlns:p14="http://schemas.microsoft.com/office/powerpoint/2010/main" val="4831770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Results from the interplay of both supply and demand</a:t>
            </a:r>
          </a:p>
          <a:p>
            <a:endParaRPr lang="en-US" dirty="0"/>
          </a:p>
          <a:p>
            <a:r>
              <a:rPr lang="en-US" dirty="0"/>
              <a:t>Two concepts—</a:t>
            </a:r>
          </a:p>
          <a:p>
            <a:pPr marL="171450" indent="-171450">
              <a:buFont typeface="Arial" panose="020B0604020202020204" pitchFamily="34" charset="0"/>
              <a:buChar char="•"/>
            </a:pPr>
            <a:r>
              <a:rPr lang="en-US" dirty="0"/>
              <a:t>purchase price (value or contract rent) and </a:t>
            </a:r>
          </a:p>
          <a:p>
            <a:pPr marL="171450" indent="-171450">
              <a:buFont typeface="Arial" panose="020B0604020202020204" pitchFamily="34" charset="0"/>
              <a:buChar char="•"/>
            </a:pPr>
            <a:r>
              <a:rPr lang="en-US" dirty="0"/>
              <a:t>continuing costs to remain in housing (monthly owner costs and gross rent).</a:t>
            </a:r>
          </a:p>
          <a:p>
            <a:endParaRPr lang="en-US" dirty="0"/>
          </a:p>
        </p:txBody>
      </p:sp>
      <p:sp>
        <p:nvSpPr>
          <p:cNvPr id="4" name="Slide Number Placeholder 3"/>
          <p:cNvSpPr>
            <a:spLocks noGrp="1"/>
          </p:cNvSpPr>
          <p:nvPr>
            <p:ph type="sldNum" sz="quarter" idx="5"/>
          </p:nvPr>
        </p:nvSpPr>
        <p:spPr/>
        <p:txBody>
          <a:bodyPr/>
          <a:lstStyle/>
          <a:p>
            <a:fld id="{EA8B4D3B-72E3-46F3-AF9E-C759E629FD94}" type="slidenum">
              <a:rPr lang="en-US" smtClean="0"/>
              <a:t>8</a:t>
            </a:fld>
            <a:endParaRPr lang="en-US"/>
          </a:p>
        </p:txBody>
      </p:sp>
    </p:spTree>
    <p:extLst>
      <p:ext uri="{BB962C8B-B14F-4D97-AF65-F5344CB8AC3E}">
        <p14:creationId xmlns:p14="http://schemas.microsoft.com/office/powerpoint/2010/main" val="34679330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Median value of housing has not achieved its pre-Recession high in constant dollars, though as the sales information in the homeownership study shows, selling prices have approximately reached that level.</a:t>
            </a:r>
          </a:p>
          <a:p>
            <a:endParaRPr lang="en-US" dirty="0"/>
          </a:p>
        </p:txBody>
      </p:sp>
      <p:sp>
        <p:nvSpPr>
          <p:cNvPr id="4" name="Slide Number Placeholder 3"/>
          <p:cNvSpPr>
            <a:spLocks noGrp="1"/>
          </p:cNvSpPr>
          <p:nvPr>
            <p:ph type="sldNum" sz="quarter" idx="5"/>
          </p:nvPr>
        </p:nvSpPr>
        <p:spPr/>
        <p:txBody>
          <a:bodyPr/>
          <a:lstStyle/>
          <a:p>
            <a:fld id="{EA8B4D3B-72E3-46F3-AF9E-C759E629FD94}" type="slidenum">
              <a:rPr lang="en-US" smtClean="0"/>
              <a:t>9</a:t>
            </a:fld>
            <a:endParaRPr lang="en-US"/>
          </a:p>
        </p:txBody>
      </p:sp>
    </p:spTree>
    <p:extLst>
      <p:ext uri="{BB962C8B-B14F-4D97-AF65-F5344CB8AC3E}">
        <p14:creationId xmlns:p14="http://schemas.microsoft.com/office/powerpoint/2010/main" val="1629033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Median contract rent has not varied as much as median values in Michigan, and are about at their 2005 level (again in constant dollars)</a:t>
            </a:r>
          </a:p>
          <a:p>
            <a:endParaRPr lang="en-US" dirty="0"/>
          </a:p>
          <a:p>
            <a:r>
              <a:rPr lang="en-US" dirty="0"/>
              <a:t>Median gross rents show a similar trajectory, showing that utility costs have stayed relatively constant statewide in real terms.  </a:t>
            </a:r>
          </a:p>
          <a:p>
            <a:endParaRPr lang="en-US" dirty="0"/>
          </a:p>
          <a:p>
            <a:r>
              <a:rPr lang="en-US" dirty="0"/>
              <a:t>It also shows that the relatively slight increases in monthly gross rent are comparable to the modest increases in monthly renter incomes</a:t>
            </a:r>
          </a:p>
          <a:p>
            <a:endParaRPr lang="en-US" dirty="0"/>
          </a:p>
        </p:txBody>
      </p:sp>
      <p:sp>
        <p:nvSpPr>
          <p:cNvPr id="4" name="Slide Number Placeholder 3"/>
          <p:cNvSpPr>
            <a:spLocks noGrp="1"/>
          </p:cNvSpPr>
          <p:nvPr>
            <p:ph type="sldNum" sz="quarter" idx="5"/>
          </p:nvPr>
        </p:nvSpPr>
        <p:spPr/>
        <p:txBody>
          <a:bodyPr/>
          <a:lstStyle/>
          <a:p>
            <a:fld id="{EA8B4D3B-72E3-46F3-AF9E-C759E629FD94}" type="slidenum">
              <a:rPr lang="en-US" smtClean="0"/>
              <a:t>10</a:t>
            </a:fld>
            <a:endParaRPr lang="en-US"/>
          </a:p>
        </p:txBody>
      </p:sp>
    </p:spTree>
    <p:extLst>
      <p:ext uri="{BB962C8B-B14F-4D97-AF65-F5344CB8AC3E}">
        <p14:creationId xmlns:p14="http://schemas.microsoft.com/office/powerpoint/2010/main" val="14347631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Monthly owner costs vary strongly according to mortgage status, as mortgages are the largest variable in owner costs; </a:t>
            </a:r>
          </a:p>
          <a:p>
            <a:pPr marL="171450" indent="-171450">
              <a:buFont typeface="Arial" panose="020B0604020202020204" pitchFamily="34" charset="0"/>
              <a:buChar char="•"/>
            </a:pPr>
            <a:r>
              <a:rPr lang="en-US" dirty="0"/>
              <a:t>Mortgaged households have seen decreased costs due to changes in interest rates</a:t>
            </a:r>
          </a:p>
          <a:p>
            <a:pPr marL="171450" indent="-171450">
              <a:buFont typeface="Arial" panose="020B0604020202020204" pitchFamily="34" charset="0"/>
              <a:buChar char="•"/>
            </a:pPr>
            <a:r>
              <a:rPr lang="en-US" dirty="0"/>
              <a:t>Non-mortgaged households have not seen much change in their monthly costs since 2005.</a:t>
            </a:r>
          </a:p>
          <a:p>
            <a:endParaRPr lang="en-US" dirty="0"/>
          </a:p>
        </p:txBody>
      </p:sp>
      <p:sp>
        <p:nvSpPr>
          <p:cNvPr id="4" name="Slide Number Placeholder 3"/>
          <p:cNvSpPr>
            <a:spLocks noGrp="1"/>
          </p:cNvSpPr>
          <p:nvPr>
            <p:ph type="sldNum" sz="quarter" idx="5"/>
          </p:nvPr>
        </p:nvSpPr>
        <p:spPr/>
        <p:txBody>
          <a:bodyPr/>
          <a:lstStyle/>
          <a:p>
            <a:fld id="{EA8B4D3B-72E3-46F3-AF9E-C759E629FD94}" type="slidenum">
              <a:rPr lang="en-US" smtClean="0"/>
              <a:t>11</a:t>
            </a:fld>
            <a:endParaRPr lang="en-US"/>
          </a:p>
        </p:txBody>
      </p:sp>
    </p:spTree>
    <p:extLst>
      <p:ext uri="{BB962C8B-B14F-4D97-AF65-F5344CB8AC3E}">
        <p14:creationId xmlns:p14="http://schemas.microsoft.com/office/powerpoint/2010/main" val="11519238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2" name="Picture 1" descr="Cover_2.jpg"/>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2" y="0"/>
            <a:ext cx="9154762" cy="6858000"/>
          </a:xfrm>
          <a:prstGeom prst="rect">
            <a:avLst/>
          </a:prstGeom>
        </p:spPr>
      </p:pic>
    </p:spTree>
    <p:extLst>
      <p:ext uri="{BB962C8B-B14F-4D97-AF65-F5344CB8AC3E}">
        <p14:creationId xmlns:p14="http://schemas.microsoft.com/office/powerpoint/2010/main" val="4981793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80B55A3-048E-0742-9114-5E716A4345D4}" type="datetimeFigureOut">
              <a:t>4/22/2019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AF546BB-5DD5-384D-8636-BB3CC3AF9A93}" type="slidenum">
              <a:t>‹#›</a:t>
            </a:fld>
            <a:endParaRPr lang="en-US"/>
          </a:p>
        </p:txBody>
      </p:sp>
    </p:spTree>
    <p:extLst>
      <p:ext uri="{BB962C8B-B14F-4D97-AF65-F5344CB8AC3E}">
        <p14:creationId xmlns:p14="http://schemas.microsoft.com/office/powerpoint/2010/main" val="1527914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80B55A3-048E-0742-9114-5E716A4345D4}" type="datetimeFigureOut">
              <a:t>4/22/2019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AF546BB-5DD5-384D-8636-BB3CC3AF9A93}" type="slidenum">
              <a:t>‹#›</a:t>
            </a:fld>
            <a:endParaRPr lang="en-US"/>
          </a:p>
        </p:txBody>
      </p:sp>
    </p:spTree>
    <p:extLst>
      <p:ext uri="{BB962C8B-B14F-4D97-AF65-F5344CB8AC3E}">
        <p14:creationId xmlns:p14="http://schemas.microsoft.com/office/powerpoint/2010/main" val="925709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descr="Red pag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03538"/>
            <a:ext cx="9144000" cy="7061538"/>
          </a:xfrm>
          <a:prstGeom prst="rect">
            <a:avLst/>
          </a:prstGeom>
        </p:spPr>
      </p:pic>
    </p:spTree>
    <p:extLst>
      <p:ext uri="{BB962C8B-B14F-4D97-AF65-F5344CB8AC3E}">
        <p14:creationId xmlns:p14="http://schemas.microsoft.com/office/powerpoint/2010/main" val="3110202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Title 1"/>
          <p:cNvSpPr txBox="1">
            <a:spLocks/>
          </p:cNvSpPr>
          <p:nvPr userDrawn="1"/>
        </p:nvSpPr>
        <p:spPr>
          <a:xfrm>
            <a:off x="30163" y="5815926"/>
            <a:ext cx="9113837" cy="745664"/>
          </a:xfrm>
          <a:prstGeom prst="rect">
            <a:avLst/>
          </a:prstGeom>
        </p:spPr>
        <p:txBody>
          <a:bodyPr lIns="63679" tIns="31839" rIns="63679" bIns="31839"/>
          <a:lstStyle>
            <a:lvl1pPr algn="ctr" defTabSz="509431" rtl="0" eaLnBrk="1" latinLnBrk="0" hangingPunct="1">
              <a:spcBef>
                <a:spcPct val="0"/>
              </a:spcBef>
              <a:buNone/>
              <a:defRPr sz="3000" b="0" i="0" kern="1200" baseline="0">
                <a:solidFill>
                  <a:schemeClr val="tx1"/>
                </a:solidFill>
                <a:effectLst/>
                <a:latin typeface="Futura Condensed"/>
                <a:ea typeface="+mj-ea"/>
                <a:cs typeface="Futura Condensed"/>
              </a:defRPr>
            </a:lvl1pPr>
          </a:lstStyle>
          <a:p>
            <a:pPr marL="0" marR="0" indent="0" algn="ctr" defTabSz="509431" rtl="0" eaLnBrk="1" fontAlgn="auto" latinLnBrk="0" hangingPunct="1">
              <a:lnSpc>
                <a:spcPct val="100000"/>
              </a:lnSpc>
              <a:spcBef>
                <a:spcPct val="0"/>
              </a:spcBef>
              <a:spcAft>
                <a:spcPts val="0"/>
              </a:spcAft>
              <a:buClrTx/>
              <a:buSzTx/>
              <a:buFontTx/>
              <a:buNone/>
              <a:tabLst/>
              <a:defRPr/>
            </a:pPr>
            <a:r>
              <a:rPr lang="en-US" dirty="0"/>
              <a:t>TITLE SLIDE NAME (NEW</a:t>
            </a:r>
            <a:r>
              <a:rPr lang="en-US" baseline="0" dirty="0"/>
              <a:t> SECTION)</a:t>
            </a:r>
            <a:endParaRPr lang="en-US" dirty="0"/>
          </a:p>
          <a:p>
            <a:endParaRPr lang="en-US" dirty="0"/>
          </a:p>
        </p:txBody>
      </p:sp>
      <p:pic>
        <p:nvPicPr>
          <p:cNvPr id="3" name="Picture 2" descr="Blue pag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03538"/>
            <a:ext cx="9144000" cy="7061538"/>
          </a:xfrm>
          <a:prstGeom prst="rect">
            <a:avLst/>
          </a:prstGeom>
        </p:spPr>
      </p:pic>
    </p:spTree>
    <p:extLst>
      <p:ext uri="{BB962C8B-B14F-4D97-AF65-F5344CB8AC3E}">
        <p14:creationId xmlns:p14="http://schemas.microsoft.com/office/powerpoint/2010/main" val="2735939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Picture 3" descr="green pag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03538"/>
            <a:ext cx="9144000" cy="7061538"/>
          </a:xfrm>
          <a:prstGeom prst="rect">
            <a:avLst/>
          </a:prstGeom>
        </p:spPr>
      </p:pic>
    </p:spTree>
    <p:extLst>
      <p:ext uri="{BB962C8B-B14F-4D97-AF65-F5344CB8AC3E}">
        <p14:creationId xmlns:p14="http://schemas.microsoft.com/office/powerpoint/2010/main" val="33046086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3" name="Picture 2" descr="Darker Blue pag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07818"/>
            <a:ext cx="9144000" cy="7065818"/>
          </a:xfrm>
          <a:prstGeom prst="rect">
            <a:avLst/>
          </a:prstGeom>
        </p:spPr>
      </p:pic>
    </p:spTree>
    <p:extLst>
      <p:ext uri="{BB962C8B-B14F-4D97-AF65-F5344CB8AC3E}">
        <p14:creationId xmlns:p14="http://schemas.microsoft.com/office/powerpoint/2010/main" val="14747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Picture 5" descr="Page.jpg"/>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2" y="0"/>
            <a:ext cx="9145618" cy="6882084"/>
          </a:xfrm>
          <a:prstGeom prst="rect">
            <a:avLst/>
          </a:prstGeom>
        </p:spPr>
      </p:pic>
    </p:spTree>
    <p:extLst>
      <p:ext uri="{BB962C8B-B14F-4D97-AF65-F5344CB8AC3E}">
        <p14:creationId xmlns:p14="http://schemas.microsoft.com/office/powerpoint/2010/main" val="3771676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descr="PAGE_V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9145618" cy="7062798"/>
          </a:xfrm>
          <a:prstGeom prst="rect">
            <a:avLst/>
          </a:prstGeom>
        </p:spPr>
      </p:pic>
    </p:spTree>
    <p:extLst>
      <p:ext uri="{BB962C8B-B14F-4D97-AF65-F5344CB8AC3E}">
        <p14:creationId xmlns:p14="http://schemas.microsoft.com/office/powerpoint/2010/main" val="2169889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80B55A3-048E-0742-9114-5E716A4345D4}" type="datetimeFigureOut">
              <a:t>4/22/2019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AF546BB-5DD5-384D-8636-BB3CC3AF9A93}" type="slidenum">
              <a:t>‹#›</a:t>
            </a:fld>
            <a:endParaRPr lang="en-US"/>
          </a:p>
        </p:txBody>
      </p:sp>
    </p:spTree>
    <p:extLst>
      <p:ext uri="{BB962C8B-B14F-4D97-AF65-F5344CB8AC3E}">
        <p14:creationId xmlns:p14="http://schemas.microsoft.com/office/powerpoint/2010/main" val="198146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80B55A3-048E-0742-9114-5E716A4345D4}" type="datetimeFigureOut">
              <a:t>4/22/2019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AF546BB-5DD5-384D-8636-BB3CC3AF9A93}" type="slidenum">
              <a:t>‹#›</a:t>
            </a:fld>
            <a:endParaRPr lang="en-US"/>
          </a:p>
        </p:txBody>
      </p:sp>
    </p:spTree>
    <p:extLst>
      <p:ext uri="{BB962C8B-B14F-4D97-AF65-F5344CB8AC3E}">
        <p14:creationId xmlns:p14="http://schemas.microsoft.com/office/powerpoint/2010/main" val="37257214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2999850"/>
      </p:ext>
    </p:extLst>
  </p:cSld>
  <p:clrMap bg1="lt1" tx1="dk1" bg2="lt2" tx2="dk2" accent1="accent1" accent2="accent2" accent3="accent3" accent4="accent4" accent5="accent5" accent6="accent6" hlink="hlink" folHlink="folHlink"/>
  <p:sldLayoutIdLst>
    <p:sldLayoutId id="2147483653" r:id="rId1"/>
    <p:sldLayoutId id="2147483649" r:id="rId2"/>
    <p:sldLayoutId id="2147483650" r:id="rId3"/>
    <p:sldLayoutId id="2147483651" r:id="rId4"/>
    <p:sldLayoutId id="2147483652"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2A7D254-FFFB-4220-B266-284349D0DF91}"/>
              </a:ext>
            </a:extLst>
          </p:cNvPr>
          <p:cNvSpPr/>
          <p:nvPr/>
        </p:nvSpPr>
        <p:spPr>
          <a:xfrm>
            <a:off x="397011" y="3429000"/>
            <a:ext cx="8349978" cy="584775"/>
          </a:xfrm>
          <a:prstGeom prst="rect">
            <a:avLst/>
          </a:prstGeom>
        </p:spPr>
        <p:txBody>
          <a:bodyPr wrap="none">
            <a:spAutoFit/>
          </a:bodyPr>
          <a:lstStyle/>
          <a:p>
            <a:r>
              <a:rPr lang="en-US" sz="3200" dirty="0"/>
              <a:t>Michigan’s Statewide Housing Needs Assessment</a:t>
            </a:r>
          </a:p>
        </p:txBody>
      </p:sp>
      <p:sp>
        <p:nvSpPr>
          <p:cNvPr id="3" name="Rectangle 2">
            <a:extLst>
              <a:ext uri="{FF2B5EF4-FFF2-40B4-BE49-F238E27FC236}">
                <a16:creationId xmlns:a16="http://schemas.microsoft.com/office/drawing/2014/main" id="{9D1546FF-7FF0-4F71-BCC2-1B6C68808F1A}"/>
              </a:ext>
            </a:extLst>
          </p:cNvPr>
          <p:cNvSpPr/>
          <p:nvPr/>
        </p:nvSpPr>
        <p:spPr>
          <a:xfrm>
            <a:off x="2066277" y="4171156"/>
            <a:ext cx="5011445" cy="707886"/>
          </a:xfrm>
          <a:prstGeom prst="rect">
            <a:avLst/>
          </a:prstGeom>
        </p:spPr>
        <p:txBody>
          <a:bodyPr wrap="square">
            <a:spAutoFit/>
          </a:bodyPr>
          <a:lstStyle/>
          <a:p>
            <a:pPr algn="ctr"/>
            <a:r>
              <a:rPr lang="en-US" sz="2000" dirty="0"/>
              <a:t>Building Michigan Communities Conference</a:t>
            </a:r>
          </a:p>
          <a:p>
            <a:pPr algn="ctr"/>
            <a:r>
              <a:rPr lang="en-US" sz="2000" dirty="0"/>
              <a:t>April 29, 2019</a:t>
            </a:r>
          </a:p>
        </p:txBody>
      </p:sp>
    </p:spTree>
    <p:extLst>
      <p:ext uri="{BB962C8B-B14F-4D97-AF65-F5344CB8AC3E}">
        <p14:creationId xmlns:p14="http://schemas.microsoft.com/office/powerpoint/2010/main" val="40479180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AF8E047-4DFC-445B-8F9C-97A310218B59}"/>
              </a:ext>
            </a:extLst>
          </p:cNvPr>
          <p:cNvPicPr>
            <a:picLocks noChangeAspect="1"/>
          </p:cNvPicPr>
          <p:nvPr/>
        </p:nvPicPr>
        <p:blipFill>
          <a:blip r:embed="rId3"/>
          <a:stretch>
            <a:fillRect/>
          </a:stretch>
        </p:blipFill>
        <p:spPr>
          <a:xfrm>
            <a:off x="857586" y="1033272"/>
            <a:ext cx="7428828" cy="4791456"/>
          </a:xfrm>
          <a:prstGeom prst="rect">
            <a:avLst/>
          </a:prstGeom>
        </p:spPr>
      </p:pic>
    </p:spTree>
    <p:extLst>
      <p:ext uri="{BB962C8B-B14F-4D97-AF65-F5344CB8AC3E}">
        <p14:creationId xmlns:p14="http://schemas.microsoft.com/office/powerpoint/2010/main" val="26924135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35F3A9-7570-4193-8810-E1E17414F125}"/>
              </a:ext>
            </a:extLst>
          </p:cNvPr>
          <p:cNvPicPr>
            <a:picLocks noChangeAspect="1"/>
          </p:cNvPicPr>
          <p:nvPr/>
        </p:nvPicPr>
        <p:blipFill>
          <a:blip r:embed="rId3"/>
          <a:stretch>
            <a:fillRect/>
          </a:stretch>
        </p:blipFill>
        <p:spPr>
          <a:xfrm>
            <a:off x="393810" y="1033272"/>
            <a:ext cx="8356379" cy="4791456"/>
          </a:xfrm>
          <a:prstGeom prst="rect">
            <a:avLst/>
          </a:prstGeom>
        </p:spPr>
      </p:pic>
    </p:spTree>
    <p:extLst>
      <p:ext uri="{BB962C8B-B14F-4D97-AF65-F5344CB8AC3E}">
        <p14:creationId xmlns:p14="http://schemas.microsoft.com/office/powerpoint/2010/main" val="21973154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1226752-D776-40E1-9B64-720FDB0E30F5}"/>
              </a:ext>
            </a:extLst>
          </p:cNvPr>
          <p:cNvSpPr txBox="1"/>
          <p:nvPr/>
        </p:nvSpPr>
        <p:spPr>
          <a:xfrm>
            <a:off x="497149" y="3429000"/>
            <a:ext cx="8149701" cy="646331"/>
          </a:xfrm>
          <a:prstGeom prst="rect">
            <a:avLst/>
          </a:prstGeom>
          <a:noFill/>
        </p:spPr>
        <p:txBody>
          <a:bodyPr wrap="square" rtlCol="0">
            <a:spAutoFit/>
          </a:bodyPr>
          <a:lstStyle/>
          <a:p>
            <a:pPr algn="ctr"/>
            <a:r>
              <a:rPr lang="en-US" sz="3600" dirty="0"/>
              <a:t>Affordability</a:t>
            </a:r>
          </a:p>
        </p:txBody>
      </p:sp>
    </p:spTree>
    <p:extLst>
      <p:ext uri="{BB962C8B-B14F-4D97-AF65-F5344CB8AC3E}">
        <p14:creationId xmlns:p14="http://schemas.microsoft.com/office/powerpoint/2010/main" val="2739585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55DDF0A-4260-406B-AD39-C27D7306CF91}"/>
              </a:ext>
            </a:extLst>
          </p:cNvPr>
          <p:cNvPicPr>
            <a:picLocks noChangeAspect="1"/>
          </p:cNvPicPr>
          <p:nvPr/>
        </p:nvPicPr>
        <p:blipFill>
          <a:blip r:embed="rId3"/>
          <a:stretch>
            <a:fillRect/>
          </a:stretch>
        </p:blipFill>
        <p:spPr>
          <a:xfrm>
            <a:off x="986702" y="1033272"/>
            <a:ext cx="7170596" cy="4791456"/>
          </a:xfrm>
          <a:prstGeom prst="rect">
            <a:avLst/>
          </a:prstGeom>
        </p:spPr>
      </p:pic>
    </p:spTree>
    <p:extLst>
      <p:ext uri="{BB962C8B-B14F-4D97-AF65-F5344CB8AC3E}">
        <p14:creationId xmlns:p14="http://schemas.microsoft.com/office/powerpoint/2010/main" val="15769428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1226752-D776-40E1-9B64-720FDB0E30F5}"/>
              </a:ext>
            </a:extLst>
          </p:cNvPr>
          <p:cNvSpPr txBox="1"/>
          <p:nvPr/>
        </p:nvSpPr>
        <p:spPr>
          <a:xfrm>
            <a:off x="497149" y="3429000"/>
            <a:ext cx="8149701" cy="646331"/>
          </a:xfrm>
          <a:prstGeom prst="rect">
            <a:avLst/>
          </a:prstGeom>
          <a:noFill/>
        </p:spPr>
        <p:txBody>
          <a:bodyPr wrap="square" rtlCol="0">
            <a:spAutoFit/>
          </a:bodyPr>
          <a:lstStyle/>
          <a:p>
            <a:pPr algn="ctr"/>
            <a:r>
              <a:rPr lang="en-US" sz="3600" dirty="0"/>
              <a:t>Geographic Variation in Market Conditions</a:t>
            </a:r>
          </a:p>
        </p:txBody>
      </p:sp>
    </p:spTree>
    <p:extLst>
      <p:ext uri="{BB962C8B-B14F-4D97-AF65-F5344CB8AC3E}">
        <p14:creationId xmlns:p14="http://schemas.microsoft.com/office/powerpoint/2010/main" val="7477952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501FCD0-BFE7-436B-9934-B89BDCDCB1D5}"/>
              </a:ext>
            </a:extLst>
          </p:cNvPr>
          <p:cNvPicPr>
            <a:picLocks noChangeAspect="1"/>
          </p:cNvPicPr>
          <p:nvPr/>
        </p:nvPicPr>
        <p:blipFill>
          <a:blip r:embed="rId3"/>
          <a:stretch>
            <a:fillRect/>
          </a:stretch>
        </p:blipFill>
        <p:spPr>
          <a:xfrm>
            <a:off x="1277651" y="28249"/>
            <a:ext cx="6588698" cy="6801501"/>
          </a:xfrm>
          <a:prstGeom prst="rect">
            <a:avLst/>
          </a:prstGeom>
        </p:spPr>
      </p:pic>
    </p:spTree>
    <p:extLst>
      <p:ext uri="{BB962C8B-B14F-4D97-AF65-F5344CB8AC3E}">
        <p14:creationId xmlns:p14="http://schemas.microsoft.com/office/powerpoint/2010/main" val="32798375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23BB78-C5C3-44A5-AA43-D9C61EBEEB7A}"/>
              </a:ext>
            </a:extLst>
          </p:cNvPr>
          <p:cNvSpPr/>
          <p:nvPr/>
        </p:nvSpPr>
        <p:spPr>
          <a:xfrm>
            <a:off x="2286000" y="2967335"/>
            <a:ext cx="4572000" cy="1384995"/>
          </a:xfrm>
          <a:prstGeom prst="rect">
            <a:avLst/>
          </a:prstGeom>
        </p:spPr>
        <p:txBody>
          <a:bodyPr>
            <a:spAutoFit/>
          </a:bodyPr>
          <a:lstStyle/>
          <a:p>
            <a:pPr marL="285750" indent="-285750">
              <a:buFont typeface="Arial" panose="020B0604020202020204" pitchFamily="34" charset="0"/>
              <a:buChar char="•"/>
            </a:pPr>
            <a:r>
              <a:rPr lang="en-US" sz="2800" dirty="0"/>
              <a:t>Demand </a:t>
            </a:r>
          </a:p>
          <a:p>
            <a:pPr marL="285750" indent="-285750">
              <a:buFont typeface="Arial" panose="020B0604020202020204" pitchFamily="34" charset="0"/>
              <a:buChar char="•"/>
            </a:pPr>
            <a:r>
              <a:rPr lang="en-US" sz="2800" dirty="0"/>
              <a:t>Supply</a:t>
            </a:r>
          </a:p>
          <a:p>
            <a:pPr marL="285750" indent="-285750">
              <a:buFont typeface="Arial" panose="020B0604020202020204" pitchFamily="34" charset="0"/>
              <a:buChar char="•"/>
            </a:pPr>
            <a:r>
              <a:rPr lang="en-US" sz="2800" dirty="0"/>
              <a:t>Pricing/Affordability</a:t>
            </a:r>
          </a:p>
        </p:txBody>
      </p:sp>
    </p:spTree>
    <p:extLst>
      <p:ext uri="{BB962C8B-B14F-4D97-AF65-F5344CB8AC3E}">
        <p14:creationId xmlns:p14="http://schemas.microsoft.com/office/powerpoint/2010/main" val="33500811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1226752-D776-40E1-9B64-720FDB0E30F5}"/>
              </a:ext>
            </a:extLst>
          </p:cNvPr>
          <p:cNvSpPr txBox="1"/>
          <p:nvPr/>
        </p:nvSpPr>
        <p:spPr>
          <a:xfrm>
            <a:off x="497149" y="3429000"/>
            <a:ext cx="8149701" cy="646331"/>
          </a:xfrm>
          <a:prstGeom prst="rect">
            <a:avLst/>
          </a:prstGeom>
          <a:noFill/>
        </p:spPr>
        <p:txBody>
          <a:bodyPr wrap="square" rtlCol="0">
            <a:spAutoFit/>
          </a:bodyPr>
          <a:lstStyle/>
          <a:p>
            <a:pPr algn="ctr"/>
            <a:r>
              <a:rPr lang="en-US" sz="3600" dirty="0"/>
              <a:t>Demand</a:t>
            </a:r>
          </a:p>
        </p:txBody>
      </p:sp>
    </p:spTree>
    <p:extLst>
      <p:ext uri="{BB962C8B-B14F-4D97-AF65-F5344CB8AC3E}">
        <p14:creationId xmlns:p14="http://schemas.microsoft.com/office/powerpoint/2010/main" val="38920918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889D689-BF98-4EDD-9B58-E103153C27F3}"/>
              </a:ext>
            </a:extLst>
          </p:cNvPr>
          <p:cNvPicPr>
            <a:picLocks noChangeAspect="1"/>
          </p:cNvPicPr>
          <p:nvPr/>
        </p:nvPicPr>
        <p:blipFill>
          <a:blip r:embed="rId3"/>
          <a:stretch>
            <a:fillRect/>
          </a:stretch>
        </p:blipFill>
        <p:spPr>
          <a:xfrm>
            <a:off x="608584" y="1031378"/>
            <a:ext cx="7926831" cy="4795244"/>
          </a:xfrm>
          <a:prstGeom prst="rect">
            <a:avLst/>
          </a:prstGeom>
        </p:spPr>
      </p:pic>
    </p:spTree>
    <p:extLst>
      <p:ext uri="{BB962C8B-B14F-4D97-AF65-F5344CB8AC3E}">
        <p14:creationId xmlns:p14="http://schemas.microsoft.com/office/powerpoint/2010/main" val="229846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0429B7D-5370-4271-8D2F-CFAF6C16176C}"/>
              </a:ext>
            </a:extLst>
          </p:cNvPr>
          <p:cNvPicPr>
            <a:picLocks noChangeAspect="1"/>
          </p:cNvPicPr>
          <p:nvPr/>
        </p:nvPicPr>
        <p:blipFill>
          <a:blip r:embed="rId3"/>
          <a:stretch>
            <a:fillRect/>
          </a:stretch>
        </p:blipFill>
        <p:spPr>
          <a:xfrm>
            <a:off x="536924" y="1012700"/>
            <a:ext cx="7988904" cy="4791456"/>
          </a:xfrm>
          <a:prstGeom prst="rect">
            <a:avLst/>
          </a:prstGeom>
        </p:spPr>
      </p:pic>
    </p:spTree>
    <p:extLst>
      <p:ext uri="{BB962C8B-B14F-4D97-AF65-F5344CB8AC3E}">
        <p14:creationId xmlns:p14="http://schemas.microsoft.com/office/powerpoint/2010/main" val="20163486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1226752-D776-40E1-9B64-720FDB0E30F5}"/>
              </a:ext>
            </a:extLst>
          </p:cNvPr>
          <p:cNvSpPr txBox="1"/>
          <p:nvPr/>
        </p:nvSpPr>
        <p:spPr>
          <a:xfrm>
            <a:off x="497149" y="3429000"/>
            <a:ext cx="8149701" cy="646331"/>
          </a:xfrm>
          <a:prstGeom prst="rect">
            <a:avLst/>
          </a:prstGeom>
          <a:noFill/>
        </p:spPr>
        <p:txBody>
          <a:bodyPr wrap="square" rtlCol="0">
            <a:spAutoFit/>
          </a:bodyPr>
          <a:lstStyle/>
          <a:p>
            <a:pPr algn="ctr"/>
            <a:r>
              <a:rPr lang="en-US" sz="3600" dirty="0"/>
              <a:t>Supply</a:t>
            </a:r>
          </a:p>
        </p:txBody>
      </p:sp>
    </p:spTree>
    <p:extLst>
      <p:ext uri="{BB962C8B-B14F-4D97-AF65-F5344CB8AC3E}">
        <p14:creationId xmlns:p14="http://schemas.microsoft.com/office/powerpoint/2010/main" val="26621679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40070F4-A7F5-437F-B20C-D5AFDB306E38}"/>
              </a:ext>
            </a:extLst>
          </p:cNvPr>
          <p:cNvPicPr>
            <a:picLocks noChangeAspect="1"/>
          </p:cNvPicPr>
          <p:nvPr/>
        </p:nvPicPr>
        <p:blipFill>
          <a:blip r:embed="rId3"/>
          <a:stretch>
            <a:fillRect/>
          </a:stretch>
        </p:blipFill>
        <p:spPr>
          <a:xfrm>
            <a:off x="379788" y="778604"/>
            <a:ext cx="8384424" cy="5300792"/>
          </a:xfrm>
          <a:prstGeom prst="rect">
            <a:avLst/>
          </a:prstGeom>
        </p:spPr>
      </p:pic>
    </p:spTree>
    <p:extLst>
      <p:ext uri="{BB962C8B-B14F-4D97-AF65-F5344CB8AC3E}">
        <p14:creationId xmlns:p14="http://schemas.microsoft.com/office/powerpoint/2010/main" val="4046849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1226752-D776-40E1-9B64-720FDB0E30F5}"/>
              </a:ext>
            </a:extLst>
          </p:cNvPr>
          <p:cNvSpPr txBox="1"/>
          <p:nvPr/>
        </p:nvSpPr>
        <p:spPr>
          <a:xfrm>
            <a:off x="497149" y="3429000"/>
            <a:ext cx="8149701" cy="646331"/>
          </a:xfrm>
          <a:prstGeom prst="rect">
            <a:avLst/>
          </a:prstGeom>
          <a:noFill/>
        </p:spPr>
        <p:txBody>
          <a:bodyPr wrap="square" rtlCol="0">
            <a:spAutoFit/>
          </a:bodyPr>
          <a:lstStyle/>
          <a:p>
            <a:pPr algn="ctr"/>
            <a:r>
              <a:rPr lang="en-US" sz="3600" dirty="0"/>
              <a:t>Pricing</a:t>
            </a:r>
          </a:p>
        </p:txBody>
      </p:sp>
    </p:spTree>
    <p:extLst>
      <p:ext uri="{BB962C8B-B14F-4D97-AF65-F5344CB8AC3E}">
        <p14:creationId xmlns:p14="http://schemas.microsoft.com/office/powerpoint/2010/main" val="25407681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A8D7B58-1034-4FCB-B0AD-627344524E62}"/>
              </a:ext>
            </a:extLst>
          </p:cNvPr>
          <p:cNvPicPr>
            <a:picLocks noChangeAspect="1"/>
          </p:cNvPicPr>
          <p:nvPr/>
        </p:nvPicPr>
        <p:blipFill>
          <a:blip r:embed="rId3"/>
          <a:stretch>
            <a:fillRect/>
          </a:stretch>
        </p:blipFill>
        <p:spPr>
          <a:xfrm>
            <a:off x="579120" y="1033272"/>
            <a:ext cx="7985759" cy="4791456"/>
          </a:xfrm>
          <a:prstGeom prst="rect">
            <a:avLst/>
          </a:prstGeom>
        </p:spPr>
      </p:pic>
    </p:spTree>
    <p:extLst>
      <p:ext uri="{BB962C8B-B14F-4D97-AF65-F5344CB8AC3E}">
        <p14:creationId xmlns:p14="http://schemas.microsoft.com/office/powerpoint/2010/main" val="21675105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c0d83692-8000-456c-81e0-753272234f01" ContentTypeId="0x010100D80FC88A48A3EA4889EF01C87FCFD42A" PreviousValue="false"/>
</file>

<file path=customXml/item2.xml><?xml version="1.0" encoding="utf-8"?>
<ct:contentTypeSchema xmlns:ct="http://schemas.microsoft.com/office/2006/metadata/contentType" xmlns:ma="http://schemas.microsoft.com/office/2006/metadata/properties/metaAttributes" ct:_="" ma:_="" ma:contentTypeName="SOM Document" ma:contentTypeID="0x010100D80FC88A48A3EA4889EF01C87FCFD42A00CEA80E3281EB3A4FB68AE4CD8D610E62" ma:contentTypeVersion="24" ma:contentTypeDescription="" ma:contentTypeScope="" ma:versionID="c7d415b0785c59f332b8ddb1bef7b394">
  <xsd:schema xmlns:xsd="http://www.w3.org/2001/XMLSchema" xmlns:xs="http://www.w3.org/2001/XMLSchema" xmlns:p="http://schemas.microsoft.com/office/2006/metadata/properties" xmlns:ns2="e4664c3e-f049-4574-bd7d-7499d2032cca" xmlns:ns3="bbcc64e7-f5a7-4f9b-a842-ece1bcbafb73" xmlns:ns4="3cfdd500-795f-461f-90d1-96e837ee3d07" targetNamespace="http://schemas.microsoft.com/office/2006/metadata/properties" ma:root="true" ma:fieldsID="8d2b32dce2841fdf321563ca56449068" ns2:_="" ns3:_="" ns4:_="">
    <xsd:import namespace="e4664c3e-f049-4574-bd7d-7499d2032cca"/>
    <xsd:import namespace="bbcc64e7-f5a7-4f9b-a842-ece1bcbafb73"/>
    <xsd:import namespace="3cfdd500-795f-461f-90d1-96e837ee3d07"/>
    <xsd:element name="properties">
      <xsd:complexType>
        <xsd:sequence>
          <xsd:element name="documentManagement">
            <xsd:complexType>
              <xsd:all>
                <xsd:element ref="ns2:kfc2e9f34b584e09a4dfad45193fd617" minOccurs="0"/>
                <xsd:element ref="ns2:TaxCatchAll" minOccurs="0"/>
                <xsd:element ref="ns2:TaxCatchAllLabel" minOccurs="0"/>
                <xsd:element ref="ns2:k34b14aa96934db7a6567dc83a5ee0ba" minOccurs="0"/>
                <xsd:element ref="ns2:d8220c9e1229488886af245725860cbe" minOccurs="0"/>
                <xsd:element ref="ns3:MediaServiceMetadata" minOccurs="0"/>
                <xsd:element ref="ns3:MediaServiceFastMetadata" minOccurs="0"/>
                <xsd:element ref="ns4:SharedWithUsers" minOccurs="0"/>
                <xsd:element ref="ns4:SharedWithDetails"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4664c3e-f049-4574-bd7d-7499d2032cca" elementFormDefault="qualified">
    <xsd:import namespace="http://schemas.microsoft.com/office/2006/documentManagement/types"/>
    <xsd:import namespace="http://schemas.microsoft.com/office/infopath/2007/PartnerControls"/>
    <xsd:element name="kfc2e9f34b584e09a4dfad45193fd617" ma:index="8" nillable="true" ma:taxonomy="true" ma:internalName="kfc2e9f34b584e09a4dfad45193fd617" ma:taxonomyFieldName="Content_x0020_Audience" ma:displayName="Content Audience" ma:default="1;#All Employees|6bc884fa-9dfb-49ce-af07-824c4a8a1ac0" ma:fieldId="{4fc2e9f3-4b58-4e09-a4df-ad45193fd617}" ma:sspId="c0d83692-8000-456c-81e0-753272234f01" ma:termSetId="1b6069bf-5926-44b7-98d6-cc0bec659d35" ma:anchorId="00000000-0000-0000-0000-000000000000" ma:open="false" ma:isKeyword="false">
      <xsd:complexType>
        <xsd:sequence>
          <xsd:element ref="pc:Terms" minOccurs="0" maxOccurs="1"/>
        </xsd:sequence>
      </xsd:complexType>
    </xsd:element>
    <xsd:element name="TaxCatchAll" ma:index="9" nillable="true" ma:displayName="Taxonomy Catch All Column" ma:description="" ma:hidden="true" ma:list="{4308b480-a85c-4c4f-8375-67e2844ee49b}" ma:internalName="TaxCatchAll" ma:showField="CatchAllData" ma:web="3cfdd500-795f-461f-90d1-96e837ee3d07">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description="" ma:hidden="true" ma:list="{4308b480-a85c-4c4f-8375-67e2844ee49b}" ma:internalName="TaxCatchAllLabel" ma:readOnly="true" ma:showField="CatchAllDataLabel" ma:web="3cfdd500-795f-461f-90d1-96e837ee3d07">
      <xsd:complexType>
        <xsd:complexContent>
          <xsd:extension base="dms:MultiChoiceLookup">
            <xsd:sequence>
              <xsd:element name="Value" type="dms:Lookup" maxOccurs="unbounded" minOccurs="0" nillable="true"/>
            </xsd:sequence>
          </xsd:extension>
        </xsd:complexContent>
      </xsd:complexType>
    </xsd:element>
    <xsd:element name="k34b14aa96934db7a6567dc83a5ee0ba" ma:index="12" nillable="true" ma:taxonomy="true" ma:internalName="k34b14aa96934db7a6567dc83a5ee0ba" ma:taxonomyFieldName="Topic_x0020_Keyword" ma:displayName="Topic Keyword" ma:default="" ma:fieldId="{434b14aa-9693-4db7-a656-7dc83a5ee0ba}" ma:taxonomyMulti="true" ma:sspId="c0d83692-8000-456c-81e0-753272234f01" ma:termSetId="327cd3ef-44fa-40bc-92ad-acd4fab1e856" ma:anchorId="00000000-0000-0000-0000-000000000000" ma:open="false" ma:isKeyword="false">
      <xsd:complexType>
        <xsd:sequence>
          <xsd:element ref="pc:Terms" minOccurs="0" maxOccurs="1"/>
        </xsd:sequence>
      </xsd:complexType>
    </xsd:element>
    <xsd:element name="d8220c9e1229488886af245725860cbe" ma:index="14" nillable="true" ma:taxonomy="true" ma:internalName="d8220c9e1229488886af245725860cbe" ma:taxonomyFieldName="Type_x0020_Keyword" ma:displayName="Type Keyword" ma:default="" ma:fieldId="{d8220c9e-1229-4888-86af-245725860cbe}" ma:taxonomyMulti="true" ma:sspId="c0d83692-8000-456c-81e0-753272234f01" ma:termSetId="18693f18-3c31-473d-87dc-6b6a3b715b36"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bcc64e7-f5a7-4f9b-a842-ece1bcbafb73" elementFormDefault="qualified">
    <xsd:import namespace="http://schemas.microsoft.com/office/2006/documentManagement/types"/>
    <xsd:import namespace="http://schemas.microsoft.com/office/infopath/2007/PartnerControls"/>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GenerationTime" ma:index="21" nillable="true" ma:displayName="MediaServiceGenerationTime" ma:hidden="true" ma:internalName="MediaServiceGenerationTi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cfdd500-795f-461f-90d1-96e837ee3d07"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kfc2e9f34b584e09a4dfad45193fd617 xmlns="e4664c3e-f049-4574-bd7d-7499d2032cca">
      <Terms xmlns="http://schemas.microsoft.com/office/infopath/2007/PartnerControls">
        <TermInfo xmlns="http://schemas.microsoft.com/office/infopath/2007/PartnerControls">
          <TermName xmlns="http://schemas.microsoft.com/office/infopath/2007/PartnerControls">All Employees</TermName>
          <TermId xmlns="http://schemas.microsoft.com/office/infopath/2007/PartnerControls">6bc884fa-9dfb-49ce-af07-824c4a8a1ac0</TermId>
        </TermInfo>
      </Terms>
    </kfc2e9f34b584e09a4dfad45193fd617>
    <d8220c9e1229488886af245725860cbe xmlns="e4664c3e-f049-4574-bd7d-7499d2032cca">
      <Terms xmlns="http://schemas.microsoft.com/office/infopath/2007/PartnerControls">
        <TermInfo xmlns="http://schemas.microsoft.com/office/infopath/2007/PartnerControls">
          <TermName xmlns="http://schemas.microsoft.com/office/infopath/2007/PartnerControls">Letterhead</TermName>
          <TermId xmlns="http://schemas.microsoft.com/office/infopath/2007/PartnerControls">d81114c1-0393-47bd-97c5-703e00f33799</TermId>
        </TermInfo>
        <TermInfo xmlns="http://schemas.microsoft.com/office/infopath/2007/PartnerControls">
          <TermName xmlns="http://schemas.microsoft.com/office/infopath/2007/PartnerControls">Document Template</TermName>
          <TermId xmlns="http://schemas.microsoft.com/office/infopath/2007/PartnerControls">d12bee57-f623-45d4-bce4-b48452e18a97</TermId>
        </TermInfo>
      </Terms>
    </d8220c9e1229488886af245725860cbe>
    <TaxCatchAll xmlns="e4664c3e-f049-4574-bd7d-7499d2032cca">
      <Value>33</Value>
      <Value>12</Value>
      <Value>60</Value>
      <Value>59</Value>
      <Value>58</Value>
      <Value>1</Value>
    </TaxCatchAll>
    <k34b14aa96934db7a6567dc83a5ee0ba xmlns="e4664c3e-f049-4574-bd7d-7499d2032cca">
      <Terms xmlns="http://schemas.microsoft.com/office/infopath/2007/PartnerControls">
        <TermInfo xmlns="http://schemas.microsoft.com/office/infopath/2007/PartnerControls">
          <TermName xmlns="http://schemas.microsoft.com/office/infopath/2007/PartnerControls">Communications</TermName>
          <TermId xmlns="http://schemas.microsoft.com/office/infopath/2007/PartnerControls">a57abf2f-6e0d-412a-b9b9-1a7fade82892</TermId>
        </TermInfo>
        <TermInfo xmlns="http://schemas.microsoft.com/office/infopath/2007/PartnerControls">
          <TermName xmlns="http://schemas.microsoft.com/office/infopath/2007/PartnerControls">Marketing</TermName>
          <TermId xmlns="http://schemas.microsoft.com/office/infopath/2007/PartnerControls">2c9be48c-c1f4-4648-aba1-e80b9b1c7474</TermId>
        </TermInfo>
        <TermInfo xmlns="http://schemas.microsoft.com/office/infopath/2007/PartnerControls">
          <TermName xmlns="http://schemas.microsoft.com/office/infopath/2007/PartnerControls">MSHDA</TermName>
          <TermId xmlns="http://schemas.microsoft.com/office/infopath/2007/PartnerControls">3d3792ed-6381-4c3a-b1e3-d2c72561cee2</TermId>
        </TermInfo>
      </Terms>
    </k34b14aa96934db7a6567dc83a5ee0ba>
  </documentManagement>
</p:properties>
</file>

<file path=customXml/itemProps1.xml><?xml version="1.0" encoding="utf-8"?>
<ds:datastoreItem xmlns:ds="http://schemas.openxmlformats.org/officeDocument/2006/customXml" ds:itemID="{4D44CD66-8280-42D5-A2FA-77EB1DD8D8D8}">
  <ds:schemaRefs>
    <ds:schemaRef ds:uri="Microsoft.SharePoint.Taxonomy.ContentTypeSync"/>
  </ds:schemaRefs>
</ds:datastoreItem>
</file>

<file path=customXml/itemProps2.xml><?xml version="1.0" encoding="utf-8"?>
<ds:datastoreItem xmlns:ds="http://schemas.openxmlformats.org/officeDocument/2006/customXml" ds:itemID="{F8B0A1B0-FED6-422D-A65F-656BD00E99C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4664c3e-f049-4574-bd7d-7499d2032cca"/>
    <ds:schemaRef ds:uri="bbcc64e7-f5a7-4f9b-a842-ece1bcbafb73"/>
    <ds:schemaRef ds:uri="3cfdd500-795f-461f-90d1-96e837ee3d0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F9E644E-1C3F-4599-852C-35DE68C23BE1}">
  <ds:schemaRefs>
    <ds:schemaRef ds:uri="http://schemas.microsoft.com/sharepoint/v3/contenttype/forms"/>
  </ds:schemaRefs>
</ds:datastoreItem>
</file>

<file path=customXml/itemProps4.xml><?xml version="1.0" encoding="utf-8"?>
<ds:datastoreItem xmlns:ds="http://schemas.openxmlformats.org/officeDocument/2006/customXml" ds:itemID="{B13DA2A0-54DC-4566-9F81-75F8ECCA3683}">
  <ds:schemaRefs>
    <ds:schemaRef ds:uri="http://purl.org/dc/elements/1.1/"/>
    <ds:schemaRef ds:uri="http://schemas.microsoft.com/office/2006/metadata/properties"/>
    <ds:schemaRef ds:uri="e4664c3e-f049-4574-bd7d-7499d2032cca"/>
    <ds:schemaRef ds:uri="http://schemas.microsoft.com/office/2006/documentManagement/types"/>
    <ds:schemaRef ds:uri="http://schemas.openxmlformats.org/package/2006/metadata/core-properties"/>
    <ds:schemaRef ds:uri="http://purl.org/dc/terms/"/>
    <ds:schemaRef ds:uri="http://schemas.microsoft.com/office/infopath/2007/PartnerControls"/>
    <ds:schemaRef ds:uri="3cfdd500-795f-461f-90d1-96e837ee3d07"/>
    <ds:schemaRef ds:uri="http://purl.org/dc/dcmitype/"/>
    <ds:schemaRef ds:uri="bbcc64e7-f5a7-4f9b-a842-ece1bcbafb73"/>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104</TotalTime>
  <Words>913</Words>
  <Application>Microsoft Office PowerPoint</Application>
  <PresentationFormat>On-screen Show (4:3)</PresentationFormat>
  <Paragraphs>87</Paragraphs>
  <Slides>15</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Futura Condensed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MSDHA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Alison Haller</dc:creator>
  <cp:lastModifiedBy>Allen, David (MSHDA)</cp:lastModifiedBy>
  <cp:revision>11</cp:revision>
  <dcterms:created xsi:type="dcterms:W3CDTF">2016-04-19T19:45:01Z</dcterms:created>
  <dcterms:modified xsi:type="dcterms:W3CDTF">2019-04-22T14:20:32Z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0x010100D80FC88A48A3EA4889EF01C87FCFD42A00CEA80E3281EB3A4FB68AE4CD8D610E62</vt:lpwstr>
  </property>
  <property fmtid="{D5CDD505-2E9C-101B-9397-08002B2CF9AE}" pid="3" name="Type Keyword">
    <vt:lpwstr>12;#Letterhead|d81114c1-0393-47bd-97c5-703e00f33799;#59;#Document Template|d12bee57-f623-45d4-bce4-b48452e18a97</vt:lpwstr>
  </property>
  <property fmtid="{D5CDD505-2E9C-101B-9397-08002B2CF9AE}" pid="4" name="Topic Keyword">
    <vt:lpwstr>60;#Communications|a57abf2f-6e0d-412a-b9b9-1a7fade82892;#33;#Marketing|2c9be48c-c1f4-4648-aba1-e80b9b1c7474;#58;#MSHDA|3d3792ed-6381-4c3a-b1e3-d2c72561cee2</vt:lpwstr>
  </property>
  <property fmtid="{D5CDD505-2E9C-101B-9397-08002B2CF9AE}" pid="5" name="Content Audience">
    <vt:lpwstr>1;#All Employees|6bc884fa-9dfb-49ce-af07-824c4a8a1ac0</vt:lpwstr>
  </property>
</Properties>
</file>