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4"/>
  </p:sldMasterIdLst>
  <p:notesMasterIdLst>
    <p:notesMasterId r:id="rId30"/>
  </p:notesMasterIdLst>
  <p:sldIdLst>
    <p:sldId id="302" r:id="rId5"/>
    <p:sldId id="312" r:id="rId6"/>
    <p:sldId id="313" r:id="rId7"/>
    <p:sldId id="314" r:id="rId8"/>
    <p:sldId id="303" r:id="rId9"/>
    <p:sldId id="284" r:id="rId10"/>
    <p:sldId id="286" r:id="rId11"/>
    <p:sldId id="287" r:id="rId12"/>
    <p:sldId id="289" r:id="rId13"/>
    <p:sldId id="305" r:id="rId14"/>
    <p:sldId id="306" r:id="rId15"/>
    <p:sldId id="307" r:id="rId16"/>
    <p:sldId id="290" r:id="rId17"/>
    <p:sldId id="291" r:id="rId18"/>
    <p:sldId id="308" r:id="rId19"/>
    <p:sldId id="292" r:id="rId20"/>
    <p:sldId id="293" r:id="rId21"/>
    <p:sldId id="294" r:id="rId22"/>
    <p:sldId id="295" r:id="rId23"/>
    <p:sldId id="296" r:id="rId24"/>
    <p:sldId id="297" r:id="rId25"/>
    <p:sldId id="298" r:id="rId26"/>
    <p:sldId id="299" r:id="rId27"/>
    <p:sldId id="301" r:id="rId28"/>
    <p:sldId id="304" r:id="rId29"/>
  </p:sldIdLst>
  <p:sldSz cx="9144000" cy="6858000" type="screen4x3"/>
  <p:notesSz cx="7315200" cy="9601200"/>
  <p:embeddedFontLst>
    <p:embeddedFont>
      <p:font typeface="ＭＳ Ｐゴシック" panose="020B0600070205080204" pitchFamily="34" charset="-128"/>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Franklin Gothic Medium" panose="020B0603020102020204" pitchFamily="34" charset="0"/>
      <p:regular r:id="rId38"/>
      <p:italic r:id="rId39"/>
    </p:embeddedFont>
    <p:embeddedFont>
      <p:font typeface="Roboto Black" panose="020B0604020202020204" charset="0"/>
      <p:bold r:id="rId40"/>
      <p:boldItalic r:id="rId41"/>
    </p:embeddedFont>
    <p:embeddedFont>
      <p:font typeface="Roboto Light" panose="020B0604020202020204" charset="0"/>
      <p:regular r:id="rId42"/>
      <p:italic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6"/>
    <a:srgbClr val="C9EC5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12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1.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Proration</c:v>
                </c:pt>
              </c:strCache>
            </c:strRef>
          </c:tx>
          <c:cat>
            <c:strRef>
              <c:f>Sheet1!$A$2:$A$16</c:f>
              <c:strCache>
                <c:ptCount val="15"/>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strCache>
            </c:strRef>
          </c:cat>
          <c:val>
            <c:numRef>
              <c:f>Sheet1!$B$2:$B$16</c:f>
              <c:numCache>
                <c:formatCode>0.00%</c:formatCode>
                <c:ptCount val="15"/>
                <c:pt idx="0">
                  <c:v>0.92500000000000004</c:v>
                </c:pt>
                <c:pt idx="1">
                  <c:v>0.98499999999999999</c:v>
                </c:pt>
                <c:pt idx="2">
                  <c:v>0.995</c:v>
                </c:pt>
                <c:pt idx="3">
                  <c:v>1</c:v>
                </c:pt>
                <c:pt idx="4">
                  <c:v>0.94699999999999995</c:v>
                </c:pt>
                <c:pt idx="5">
                  <c:v>0.98099999999999998</c:v>
                </c:pt>
                <c:pt idx="6">
                  <c:v>0.88800000000000001</c:v>
                </c:pt>
                <c:pt idx="7">
                  <c:v>0.86</c:v>
                </c:pt>
                <c:pt idx="8">
                  <c:v>0.83399999999999996</c:v>
                </c:pt>
                <c:pt idx="9">
                  <c:v>0.88900000000000001</c:v>
                </c:pt>
                <c:pt idx="10">
                  <c:v>0.88400000000000001</c:v>
                </c:pt>
                <c:pt idx="11">
                  <c:v>1.03</c:v>
                </c:pt>
                <c:pt idx="12">
                  <c:v>1</c:v>
                </c:pt>
                <c:pt idx="13">
                  <c:v>0.95</c:v>
                </c:pt>
                <c:pt idx="14">
                  <c:v>0.82</c:v>
                </c:pt>
              </c:numCache>
            </c:numRef>
          </c:val>
          <c:smooth val="0"/>
          <c:extLst>
            <c:ext xmlns:c16="http://schemas.microsoft.com/office/drawing/2014/chart" uri="{C3380CC4-5D6E-409C-BE32-E72D297353CC}">
              <c16:uniqueId val="{00000000-15B5-4AA1-A570-6270F7FD9FC4}"/>
            </c:ext>
          </c:extLst>
        </c:ser>
        <c:ser>
          <c:idx val="1"/>
          <c:order val="1"/>
          <c:tx>
            <c:strRef>
              <c:f>Sheet1!$C$1</c:f>
              <c:strCache>
                <c:ptCount val="1"/>
                <c:pt idx="0">
                  <c:v>Average</c:v>
                </c:pt>
              </c:strCache>
            </c:strRef>
          </c:tx>
          <c:cat>
            <c:strRef>
              <c:f>Sheet1!$A$2:$A$16</c:f>
              <c:strCache>
                <c:ptCount val="15"/>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strCache>
            </c:strRef>
          </c:cat>
          <c:val>
            <c:numRef>
              <c:f>Sheet1!$C$2:$C$16</c:f>
              <c:numCache>
                <c:formatCode>0.00%</c:formatCode>
                <c:ptCount val="15"/>
                <c:pt idx="0">
                  <c:v>0.93253333333333333</c:v>
                </c:pt>
                <c:pt idx="1">
                  <c:v>0.93253333333333333</c:v>
                </c:pt>
                <c:pt idx="2">
                  <c:v>0.93253333333333333</c:v>
                </c:pt>
                <c:pt idx="3">
                  <c:v>0.93253333333333333</c:v>
                </c:pt>
                <c:pt idx="4">
                  <c:v>0.93253333333333333</c:v>
                </c:pt>
                <c:pt idx="5">
                  <c:v>0.93253333333333333</c:v>
                </c:pt>
                <c:pt idx="6">
                  <c:v>0.93253333333333333</c:v>
                </c:pt>
                <c:pt idx="7">
                  <c:v>0.93253333333333333</c:v>
                </c:pt>
                <c:pt idx="8">
                  <c:v>0.93253333333333333</c:v>
                </c:pt>
                <c:pt idx="9">
                  <c:v>0.93253333333333333</c:v>
                </c:pt>
                <c:pt idx="10">
                  <c:v>0.93253333333333333</c:v>
                </c:pt>
                <c:pt idx="11">
                  <c:v>0.93253333333333333</c:v>
                </c:pt>
                <c:pt idx="12">
                  <c:v>0.93253333333333333</c:v>
                </c:pt>
                <c:pt idx="13">
                  <c:v>0.93253333333333333</c:v>
                </c:pt>
                <c:pt idx="14">
                  <c:v>0.93253333333333333</c:v>
                </c:pt>
              </c:numCache>
            </c:numRef>
          </c:val>
          <c:smooth val="0"/>
          <c:extLst>
            <c:ext xmlns:c16="http://schemas.microsoft.com/office/drawing/2014/chart" uri="{C3380CC4-5D6E-409C-BE32-E72D297353CC}">
              <c16:uniqueId val="{00000001-15B5-4AA1-A570-6270F7FD9FC4}"/>
            </c:ext>
          </c:extLst>
        </c:ser>
        <c:dLbls>
          <c:showLegendKey val="0"/>
          <c:showVal val="0"/>
          <c:showCatName val="0"/>
          <c:showSerName val="0"/>
          <c:showPercent val="0"/>
          <c:showBubbleSize val="0"/>
        </c:dLbls>
        <c:marker val="1"/>
        <c:smooth val="0"/>
        <c:axId val="448140752"/>
        <c:axId val="448141144"/>
      </c:lineChart>
      <c:catAx>
        <c:axId val="448140752"/>
        <c:scaling>
          <c:orientation val="minMax"/>
        </c:scaling>
        <c:delete val="0"/>
        <c:axPos val="b"/>
        <c:numFmt formatCode="General" sourceLinked="1"/>
        <c:majorTickMark val="out"/>
        <c:minorTickMark val="none"/>
        <c:tickLblPos val="nextTo"/>
        <c:crossAx val="448141144"/>
        <c:crosses val="autoZero"/>
        <c:auto val="1"/>
        <c:lblAlgn val="ctr"/>
        <c:lblOffset val="100"/>
        <c:noMultiLvlLbl val="0"/>
      </c:catAx>
      <c:valAx>
        <c:axId val="448141144"/>
        <c:scaling>
          <c:orientation val="minMax"/>
          <c:max val="1.1000000000000001"/>
          <c:min val="0.75000000000000011"/>
        </c:scaling>
        <c:delete val="0"/>
        <c:axPos val="l"/>
        <c:majorGridlines/>
        <c:numFmt formatCode="0.00%" sourceLinked="1"/>
        <c:majorTickMark val="out"/>
        <c:minorTickMark val="none"/>
        <c:tickLblPos val="nextTo"/>
        <c:crossAx val="448140752"/>
        <c:crosses val="autoZero"/>
        <c:crossBetween val="between"/>
        <c:majorUnit val="5.000000000000001E-2"/>
        <c:minorUnit val="5.000000000000001E-3"/>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Revenue Stream</c:v>
                </c:pt>
              </c:strCache>
            </c:strRef>
          </c:tx>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Sheet1!$B$2:$B$17</c:f>
              <c:numCache>
                <c:formatCode>_("$"* #,##0.00_);_("$"* \(#,##0.00\);_("$"* "-"??_);_(@_)</c:formatCode>
                <c:ptCount val="16"/>
                <c:pt idx="0">
                  <c:v>100</c:v>
                </c:pt>
                <c:pt idx="1">
                  <c:v>102.1</c:v>
                </c:pt>
                <c:pt idx="2">
                  <c:v>105.06089999999999</c:v>
                </c:pt>
                <c:pt idx="3">
                  <c:v>109.47345779999999</c:v>
                </c:pt>
                <c:pt idx="4">
                  <c:v>112.75766153399999</c:v>
                </c:pt>
                <c:pt idx="5">
                  <c:v>116.92969501075798</c:v>
                </c:pt>
                <c:pt idx="6">
                  <c:v>120.78837494611298</c:v>
                </c:pt>
                <c:pt idx="7">
                  <c:v>125.61990994395751</c:v>
                </c:pt>
                <c:pt idx="8">
                  <c:v>131.02156607154768</c:v>
                </c:pt>
                <c:pt idx="9">
                  <c:v>136.39345028048112</c:v>
                </c:pt>
                <c:pt idx="10">
                  <c:v>142.2583686425418</c:v>
                </c:pt>
                <c:pt idx="11">
                  <c:v>148.94451196874124</c:v>
                </c:pt>
                <c:pt idx="12">
                  <c:v>151.47656867220982</c:v>
                </c:pt>
                <c:pt idx="13">
                  <c:v>154.20314690830961</c:v>
                </c:pt>
                <c:pt idx="14">
                  <c:v>157.44141299338409</c:v>
                </c:pt>
                <c:pt idx="15">
                  <c:v>160.43279984025838</c:v>
                </c:pt>
              </c:numCache>
            </c:numRef>
          </c:val>
          <c:smooth val="0"/>
          <c:extLst>
            <c:ext xmlns:c16="http://schemas.microsoft.com/office/drawing/2014/chart" uri="{C3380CC4-5D6E-409C-BE32-E72D297353CC}">
              <c16:uniqueId val="{00000000-E5BE-4E1E-9760-B365BBA062A4}"/>
            </c:ext>
          </c:extLst>
        </c:ser>
        <c:ser>
          <c:idx val="1"/>
          <c:order val="1"/>
          <c:tx>
            <c:strRef>
              <c:f>Sheet1!$C$1</c:f>
              <c:strCache>
                <c:ptCount val="1"/>
                <c:pt idx="0">
                  <c:v>Column1</c:v>
                </c:pt>
              </c:strCache>
            </c:strRef>
          </c:tx>
          <c:cat>
            <c:numRef>
              <c:f>Sheet1!$A$2:$A$17</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Sheet1!$C$2:$C$17</c:f>
              <c:numCache>
                <c:formatCode>0.00%</c:formatCode>
                <c:ptCount val="16"/>
                <c:pt idx="0">
                  <c:v>2.8000000000000001E-2</c:v>
                </c:pt>
                <c:pt idx="1">
                  <c:v>2.1000000000000001E-2</c:v>
                </c:pt>
                <c:pt idx="2">
                  <c:v>2.9000000000000001E-2</c:v>
                </c:pt>
                <c:pt idx="3">
                  <c:v>4.2000000000000003E-2</c:v>
                </c:pt>
                <c:pt idx="4">
                  <c:v>0.03</c:v>
                </c:pt>
                <c:pt idx="5">
                  <c:v>3.6999999999999998E-2</c:v>
                </c:pt>
                <c:pt idx="6">
                  <c:v>3.3000000000000002E-2</c:v>
                </c:pt>
                <c:pt idx="7">
                  <c:v>0.04</c:v>
                </c:pt>
                <c:pt idx="8">
                  <c:v>4.2999999999999997E-2</c:v>
                </c:pt>
                <c:pt idx="9">
                  <c:v>4.1000000000000002E-2</c:v>
                </c:pt>
                <c:pt idx="10">
                  <c:v>4.2999999999999997E-2</c:v>
                </c:pt>
                <c:pt idx="11">
                  <c:v>4.7E-2</c:v>
                </c:pt>
                <c:pt idx="12">
                  <c:v>1.7000000000000001E-2</c:v>
                </c:pt>
                <c:pt idx="13">
                  <c:v>1.7999999999999999E-2</c:v>
                </c:pt>
                <c:pt idx="14">
                  <c:v>2.1000000000000001E-2</c:v>
                </c:pt>
                <c:pt idx="15">
                  <c:v>1.9E-2</c:v>
                </c:pt>
              </c:numCache>
            </c:numRef>
          </c:val>
          <c:smooth val="0"/>
          <c:extLst>
            <c:ext xmlns:c16="http://schemas.microsoft.com/office/drawing/2014/chart" uri="{C3380CC4-5D6E-409C-BE32-E72D297353CC}">
              <c16:uniqueId val="{00000001-E5BE-4E1E-9760-B365BBA062A4}"/>
            </c:ext>
          </c:extLst>
        </c:ser>
        <c:dLbls>
          <c:showLegendKey val="0"/>
          <c:showVal val="0"/>
          <c:showCatName val="0"/>
          <c:showSerName val="0"/>
          <c:showPercent val="0"/>
          <c:showBubbleSize val="0"/>
        </c:dLbls>
        <c:marker val="1"/>
        <c:smooth val="0"/>
        <c:axId val="459738816"/>
        <c:axId val="459739208"/>
      </c:lineChart>
      <c:catAx>
        <c:axId val="459738816"/>
        <c:scaling>
          <c:orientation val="minMax"/>
        </c:scaling>
        <c:delete val="0"/>
        <c:axPos val="b"/>
        <c:numFmt formatCode="General" sourceLinked="1"/>
        <c:majorTickMark val="out"/>
        <c:minorTickMark val="none"/>
        <c:tickLblPos val="nextTo"/>
        <c:crossAx val="459739208"/>
        <c:crossesAt val="100"/>
        <c:auto val="1"/>
        <c:lblAlgn val="ctr"/>
        <c:lblOffset val="100"/>
        <c:noMultiLvlLbl val="0"/>
      </c:catAx>
      <c:valAx>
        <c:axId val="459739208"/>
        <c:scaling>
          <c:orientation val="minMax"/>
          <c:max val="200"/>
          <c:min val="100"/>
        </c:scaling>
        <c:delete val="0"/>
        <c:axPos val="l"/>
        <c:majorGridlines/>
        <c:numFmt formatCode="_(&quot;$&quot;* #,##0.00_);_(&quot;$&quot;* \(#,##0.00\);_(&quot;$&quot;* &quot;-&quot;??_);_(@_)" sourceLinked="1"/>
        <c:majorTickMark val="out"/>
        <c:minorTickMark val="none"/>
        <c:tickLblPos val="nextTo"/>
        <c:crossAx val="459738816"/>
        <c:crosses val="autoZero"/>
        <c:crossBetween val="between"/>
        <c:majorUnit val="10"/>
        <c:minorUnit val="5"/>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OCAF</c:v>
                </c:pt>
              </c:strCache>
            </c:strRef>
          </c:tx>
          <c:cat>
            <c:strRef>
              <c:f>Sheet1!$A$2:$A$17</c:f>
              <c:strCache>
                <c:ptCount val="16"/>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strCache>
            </c:strRef>
          </c:cat>
          <c:val>
            <c:numRef>
              <c:f>Sheet1!$B$2:$B$17</c:f>
              <c:numCache>
                <c:formatCode>0.00%</c:formatCode>
                <c:ptCount val="16"/>
                <c:pt idx="0">
                  <c:v>2.8000000000000001E-2</c:v>
                </c:pt>
                <c:pt idx="1">
                  <c:v>2.1000000000000001E-2</c:v>
                </c:pt>
                <c:pt idx="2">
                  <c:v>2.9000000000000001E-2</c:v>
                </c:pt>
                <c:pt idx="3">
                  <c:v>4.2000000000000003E-2</c:v>
                </c:pt>
                <c:pt idx="4">
                  <c:v>0.03</c:v>
                </c:pt>
                <c:pt idx="5">
                  <c:v>3.6999999999999998E-2</c:v>
                </c:pt>
                <c:pt idx="6">
                  <c:v>3.3000000000000002E-2</c:v>
                </c:pt>
                <c:pt idx="7">
                  <c:v>0.04</c:v>
                </c:pt>
                <c:pt idx="8">
                  <c:v>4.2999999999999997E-2</c:v>
                </c:pt>
                <c:pt idx="9">
                  <c:v>4.1000000000000002E-2</c:v>
                </c:pt>
                <c:pt idx="10">
                  <c:v>4.2999999999999997E-2</c:v>
                </c:pt>
                <c:pt idx="11">
                  <c:v>4.7E-2</c:v>
                </c:pt>
                <c:pt idx="12">
                  <c:v>1.7000000000000001E-2</c:v>
                </c:pt>
                <c:pt idx="13">
                  <c:v>1.7999999999999999E-2</c:v>
                </c:pt>
                <c:pt idx="14">
                  <c:v>2.1000000000000001E-2</c:v>
                </c:pt>
                <c:pt idx="15">
                  <c:v>1.9E-2</c:v>
                </c:pt>
              </c:numCache>
            </c:numRef>
          </c:val>
          <c:smooth val="0"/>
          <c:extLst>
            <c:ext xmlns:c16="http://schemas.microsoft.com/office/drawing/2014/chart" uri="{C3380CC4-5D6E-409C-BE32-E72D297353CC}">
              <c16:uniqueId val="{00000000-43AD-4D5A-9FA0-15FAFABEB286}"/>
            </c:ext>
          </c:extLst>
        </c:ser>
        <c:ser>
          <c:idx val="1"/>
          <c:order val="1"/>
          <c:tx>
            <c:strRef>
              <c:f>Sheet1!$C$1</c:f>
              <c:strCache>
                <c:ptCount val="1"/>
                <c:pt idx="0">
                  <c:v>Average</c:v>
                </c:pt>
              </c:strCache>
            </c:strRef>
          </c:tx>
          <c:cat>
            <c:strRef>
              <c:f>Sheet1!$A$2:$A$17</c:f>
              <c:strCache>
                <c:ptCount val="16"/>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strCache>
            </c:strRef>
          </c:cat>
          <c:val>
            <c:numRef>
              <c:f>Sheet1!$C$2:$C$17</c:f>
              <c:numCache>
                <c:formatCode>0.00%</c:formatCode>
                <c:ptCount val="16"/>
                <c:pt idx="0">
                  <c:v>3.18125E-2</c:v>
                </c:pt>
                <c:pt idx="1">
                  <c:v>3.18125E-2</c:v>
                </c:pt>
                <c:pt idx="2">
                  <c:v>3.18125E-2</c:v>
                </c:pt>
                <c:pt idx="3">
                  <c:v>3.18125E-2</c:v>
                </c:pt>
                <c:pt idx="4">
                  <c:v>3.18125E-2</c:v>
                </c:pt>
                <c:pt idx="5">
                  <c:v>3.18125E-2</c:v>
                </c:pt>
                <c:pt idx="6">
                  <c:v>3.18125E-2</c:v>
                </c:pt>
                <c:pt idx="7">
                  <c:v>3.18125E-2</c:v>
                </c:pt>
                <c:pt idx="8">
                  <c:v>3.18125E-2</c:v>
                </c:pt>
                <c:pt idx="9">
                  <c:v>3.18125E-2</c:v>
                </c:pt>
                <c:pt idx="10">
                  <c:v>3.18125E-2</c:v>
                </c:pt>
                <c:pt idx="11">
                  <c:v>3.18125E-2</c:v>
                </c:pt>
                <c:pt idx="12">
                  <c:v>3.18125E-2</c:v>
                </c:pt>
                <c:pt idx="13">
                  <c:v>3.18125E-2</c:v>
                </c:pt>
                <c:pt idx="14">
                  <c:v>3.18125E-2</c:v>
                </c:pt>
                <c:pt idx="15">
                  <c:v>3.18125E-2</c:v>
                </c:pt>
              </c:numCache>
            </c:numRef>
          </c:val>
          <c:smooth val="0"/>
          <c:extLst>
            <c:ext xmlns:c16="http://schemas.microsoft.com/office/drawing/2014/chart" uri="{C3380CC4-5D6E-409C-BE32-E72D297353CC}">
              <c16:uniqueId val="{00000001-43AD-4D5A-9FA0-15FAFABEB286}"/>
            </c:ext>
          </c:extLst>
        </c:ser>
        <c:dLbls>
          <c:showLegendKey val="0"/>
          <c:showVal val="0"/>
          <c:showCatName val="0"/>
          <c:showSerName val="0"/>
          <c:showPercent val="0"/>
          <c:showBubbleSize val="0"/>
        </c:dLbls>
        <c:marker val="1"/>
        <c:smooth val="0"/>
        <c:axId val="459739992"/>
        <c:axId val="459740384"/>
      </c:lineChart>
      <c:catAx>
        <c:axId val="459739992"/>
        <c:scaling>
          <c:orientation val="minMax"/>
        </c:scaling>
        <c:delete val="0"/>
        <c:axPos val="b"/>
        <c:numFmt formatCode="General" sourceLinked="1"/>
        <c:majorTickMark val="out"/>
        <c:minorTickMark val="none"/>
        <c:tickLblPos val="nextTo"/>
        <c:crossAx val="459740384"/>
        <c:crosses val="autoZero"/>
        <c:auto val="1"/>
        <c:lblAlgn val="ctr"/>
        <c:lblOffset val="100"/>
        <c:noMultiLvlLbl val="0"/>
      </c:catAx>
      <c:valAx>
        <c:axId val="459740384"/>
        <c:scaling>
          <c:orientation val="minMax"/>
        </c:scaling>
        <c:delete val="0"/>
        <c:axPos val="l"/>
        <c:majorGridlines/>
        <c:numFmt formatCode="0.00%" sourceLinked="1"/>
        <c:majorTickMark val="out"/>
        <c:minorTickMark val="none"/>
        <c:tickLblPos val="nextTo"/>
        <c:crossAx val="4597399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accent4">
                    <a:lumMod val="50000"/>
                  </a:schemeClr>
                </a:solidFill>
                <a:latin typeface="Arial" pitchFamily="34" charset="0"/>
                <a:ea typeface="+mn-ea"/>
                <a:cs typeface="Arial" pitchFamily="34" charset="0"/>
              </a:defRPr>
            </a:pPr>
            <a:r>
              <a:rPr lang="en-US" sz="1600" dirty="0">
                <a:solidFill>
                  <a:schemeClr val="accent4">
                    <a:lumMod val="50000"/>
                  </a:schemeClr>
                </a:solidFill>
              </a:rPr>
              <a:t>Sample</a:t>
            </a:r>
            <a:r>
              <a:rPr lang="en-US" sz="1600" baseline="0" dirty="0">
                <a:solidFill>
                  <a:schemeClr val="accent4">
                    <a:lumMod val="50000"/>
                  </a:schemeClr>
                </a:solidFill>
              </a:rPr>
              <a:t> </a:t>
            </a:r>
            <a:r>
              <a:rPr lang="en-US" sz="1600" dirty="0">
                <a:solidFill>
                  <a:schemeClr val="accent4">
                    <a:lumMod val="50000"/>
                  </a:schemeClr>
                </a:solidFill>
              </a:rPr>
              <a:t>Housing Authority</a:t>
            </a:r>
            <a:r>
              <a:rPr lang="en-US" sz="1600" baseline="0" dirty="0">
                <a:solidFill>
                  <a:schemeClr val="accent4">
                    <a:lumMod val="50000"/>
                  </a:schemeClr>
                </a:solidFill>
              </a:rPr>
              <a:t> </a:t>
            </a:r>
          </a:p>
          <a:p>
            <a:pPr>
              <a:defRPr sz="1600">
                <a:solidFill>
                  <a:schemeClr val="accent4">
                    <a:lumMod val="50000"/>
                  </a:schemeClr>
                </a:solidFill>
              </a:defRPr>
            </a:pPr>
            <a:r>
              <a:rPr lang="en-US" sz="1600" baseline="0" dirty="0">
                <a:solidFill>
                  <a:schemeClr val="accent4">
                    <a:lumMod val="50000"/>
                  </a:schemeClr>
                </a:solidFill>
              </a:rPr>
              <a:t>(Per Unit Per Month)</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accent4">
                  <a:lumMod val="50000"/>
                </a:schemeClr>
              </a:solidFill>
              <a:latin typeface="Arial" pitchFamily="34" charset="0"/>
              <a:ea typeface="+mn-ea"/>
              <a:cs typeface="Arial" pitchFamily="34" charset="0"/>
            </a:defRPr>
          </a:pPr>
          <a:endParaRPr lang="en-US"/>
        </a:p>
      </c:txPr>
    </c:title>
    <c:autoTitleDeleted val="0"/>
    <c:plotArea>
      <c:layout/>
      <c:barChart>
        <c:barDir val="col"/>
        <c:grouping val="stacked"/>
        <c:varyColors val="0"/>
        <c:ser>
          <c:idx val="0"/>
          <c:order val="0"/>
          <c:tx>
            <c:strRef>
              <c:f>Sheet1!$B$1</c:f>
              <c:strCache>
                <c:ptCount val="1"/>
                <c:pt idx="0">
                  <c:v>Tenant Payment</c:v>
                </c:pt>
              </c:strCache>
            </c:strRef>
          </c:tx>
          <c:spPr>
            <a:solidFill>
              <a:schemeClr val="tx2"/>
            </a:solidFill>
            <a:ln>
              <a:noFill/>
            </a:ln>
            <a:effectLst/>
          </c:spPr>
          <c:invertIfNegative val="0"/>
          <c:dLbls>
            <c:dLbl>
              <c:idx val="0"/>
              <c:tx>
                <c:rich>
                  <a:bodyPr/>
                  <a:lstStyle/>
                  <a:p>
                    <a:r>
                      <a:rPr lang="en-US" b="1" dirty="0"/>
                      <a:t>T</a:t>
                    </a:r>
                    <a:r>
                      <a:rPr lang="en-US" dirty="0"/>
                      <a:t>enant Payment  $261 </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1ED-486D-94BD-1CF16C63ED90}"/>
                </c:ext>
              </c:extLst>
            </c:dLbl>
            <c:dLbl>
              <c:idx val="1"/>
              <c:tx>
                <c:rich>
                  <a:bodyPr/>
                  <a:lstStyle/>
                  <a:p>
                    <a:r>
                      <a:rPr lang="en-US" b="1" dirty="0"/>
                      <a:t>T</a:t>
                    </a:r>
                    <a:r>
                      <a:rPr lang="en-US" dirty="0"/>
                      <a:t>enant Payment  $261 </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91ED-486D-94BD-1CF16C63ED9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itchFamily="34" charset="0"/>
                    <a:ea typeface="+mn-ea"/>
                    <a:cs typeface="Arial"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Pre-Conversion</c:v>
                </c:pt>
                <c:pt idx="1">
                  <c:v>Post-Conversion</c:v>
                </c:pt>
              </c:strCache>
            </c:strRef>
          </c:cat>
          <c:val>
            <c:numRef>
              <c:f>Sheet1!$B$2:$B$3</c:f>
              <c:numCache>
                <c:formatCode>_("$"* #,##0_);_("$"* \(#,##0\);_("$"* "-"??_);_(@_)</c:formatCode>
                <c:ptCount val="2"/>
                <c:pt idx="0">
                  <c:v>113</c:v>
                </c:pt>
                <c:pt idx="1">
                  <c:v>113</c:v>
                </c:pt>
              </c:numCache>
            </c:numRef>
          </c:val>
          <c:extLst>
            <c:ext xmlns:c16="http://schemas.microsoft.com/office/drawing/2014/chart" uri="{C3380CC4-5D6E-409C-BE32-E72D297353CC}">
              <c16:uniqueId val="{00000002-91ED-486D-94BD-1CF16C63ED90}"/>
            </c:ext>
          </c:extLst>
        </c:ser>
        <c:ser>
          <c:idx val="1"/>
          <c:order val="1"/>
          <c:tx>
            <c:strRef>
              <c:f>Sheet1!$C$1</c:f>
              <c:strCache>
                <c:ptCount val="1"/>
                <c:pt idx="0">
                  <c:v>Capital fund</c:v>
                </c:pt>
              </c:strCache>
            </c:strRef>
          </c:tx>
          <c:spPr>
            <a:solidFill>
              <a:schemeClr val="accent3"/>
            </a:solidFill>
            <a:ln>
              <a:noFill/>
            </a:ln>
            <a:effectLst/>
          </c:spPr>
          <c:invertIfNegative val="0"/>
          <c:dLbls>
            <c:dLbl>
              <c:idx val="0"/>
              <c:tx>
                <c:rich>
                  <a:bodyPr/>
                  <a:lstStyle/>
                  <a:p>
                    <a:r>
                      <a:rPr lang="en-US" b="0" dirty="0"/>
                      <a:t>C</a:t>
                    </a:r>
                    <a:r>
                      <a:rPr lang="en-US" dirty="0"/>
                      <a:t>apital Fund  $71 </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91ED-486D-94BD-1CF16C63ED90}"/>
                </c:ext>
              </c:extLst>
            </c:dLbl>
            <c:dLbl>
              <c:idx val="1"/>
              <c:delete val="1"/>
              <c:extLst>
                <c:ext xmlns:c15="http://schemas.microsoft.com/office/drawing/2012/chart" uri="{CE6537A1-D6FC-4f65-9D91-7224C49458BB}"/>
                <c:ext xmlns:c16="http://schemas.microsoft.com/office/drawing/2014/chart" uri="{C3380CC4-5D6E-409C-BE32-E72D297353CC}">
                  <c16:uniqueId val="{00000004-91ED-486D-94BD-1CF16C63ED9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Pre-Conversion</c:v>
                </c:pt>
                <c:pt idx="1">
                  <c:v>Post-Conversion</c:v>
                </c:pt>
              </c:strCache>
            </c:strRef>
          </c:cat>
          <c:val>
            <c:numRef>
              <c:f>Sheet1!$C$2:$C$3</c:f>
              <c:numCache>
                <c:formatCode>_("$"* #,##0_);_("$"* \(#,##0\);_("$"* "-"??_);_(@_)</c:formatCode>
                <c:ptCount val="2"/>
                <c:pt idx="0">
                  <c:v>71</c:v>
                </c:pt>
                <c:pt idx="1">
                  <c:v>0</c:v>
                </c:pt>
              </c:numCache>
            </c:numRef>
          </c:val>
          <c:extLst>
            <c:ext xmlns:c16="http://schemas.microsoft.com/office/drawing/2014/chart" uri="{C3380CC4-5D6E-409C-BE32-E72D297353CC}">
              <c16:uniqueId val="{00000005-91ED-486D-94BD-1CF16C63ED90}"/>
            </c:ext>
          </c:extLst>
        </c:ser>
        <c:ser>
          <c:idx val="2"/>
          <c:order val="2"/>
          <c:tx>
            <c:strRef>
              <c:f>Sheet1!$D$1</c:f>
              <c:strCache>
                <c:ptCount val="1"/>
                <c:pt idx="0">
                  <c:v>Operating Fund</c:v>
                </c:pt>
              </c:strCache>
            </c:strRef>
          </c:tx>
          <c:spPr>
            <a:solidFill>
              <a:schemeClr val="accent5"/>
            </a:solidFill>
            <a:ln>
              <a:noFill/>
            </a:ln>
            <a:effectLst/>
          </c:spPr>
          <c:invertIfNegative val="0"/>
          <c:dLbls>
            <c:dLbl>
              <c:idx val="0"/>
              <c:layout>
                <c:manualLayout>
                  <c:x val="-5.7291665100293494E-3"/>
                  <c:y val="2.6048060106616555E-3"/>
                </c:manualLayout>
              </c:layout>
              <c:tx>
                <c:rich>
                  <a:bodyPr/>
                  <a:lstStyle/>
                  <a:p>
                    <a:r>
                      <a:rPr lang="en-US" dirty="0"/>
                      <a:t>Operating Fund  $113 </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91ED-486D-94BD-1CF16C63ED90}"/>
                </c:ext>
              </c:extLst>
            </c:dLbl>
            <c:dLbl>
              <c:idx val="1"/>
              <c:delete val="1"/>
              <c:extLst>
                <c:ext xmlns:c15="http://schemas.microsoft.com/office/drawing/2012/chart" uri="{CE6537A1-D6FC-4f65-9D91-7224C49458BB}"/>
                <c:ext xmlns:c16="http://schemas.microsoft.com/office/drawing/2014/chart" uri="{C3380CC4-5D6E-409C-BE32-E72D297353CC}">
                  <c16:uniqueId val="{00000007-91ED-486D-94BD-1CF16C63ED9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itchFamily="34" charset="0"/>
                    <a:ea typeface="+mn-ea"/>
                    <a:cs typeface="Arial"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Pre-Conversion</c:v>
                </c:pt>
                <c:pt idx="1">
                  <c:v>Post-Conversion</c:v>
                </c:pt>
              </c:strCache>
            </c:strRef>
          </c:cat>
          <c:val>
            <c:numRef>
              <c:f>Sheet1!$D$2:$D$3</c:f>
              <c:numCache>
                <c:formatCode>_("$"* #,##0_);_("$"* \(#,##0\);_("$"* "-"??_);_(@_)</c:formatCode>
                <c:ptCount val="2"/>
                <c:pt idx="0">
                  <c:v>261</c:v>
                </c:pt>
                <c:pt idx="1">
                  <c:v>0</c:v>
                </c:pt>
              </c:numCache>
            </c:numRef>
          </c:val>
          <c:extLst>
            <c:ext xmlns:c16="http://schemas.microsoft.com/office/drawing/2014/chart" uri="{C3380CC4-5D6E-409C-BE32-E72D297353CC}">
              <c16:uniqueId val="{00000008-91ED-486D-94BD-1CF16C63ED90}"/>
            </c:ext>
          </c:extLst>
        </c:ser>
        <c:ser>
          <c:idx val="3"/>
          <c:order val="3"/>
          <c:tx>
            <c:strRef>
              <c:f>Sheet1!$E$1</c:f>
              <c:strCache>
                <c:ptCount val="1"/>
                <c:pt idx="0">
                  <c:v>Housing Assistance Payments</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91ED-486D-94BD-1CF16C63ED90}"/>
                </c:ext>
              </c:extLst>
            </c:dLbl>
            <c:dLbl>
              <c:idx val="1"/>
              <c:layout>
                <c:manualLayout>
                  <c:x val="-1.7361111111111513E-3"/>
                  <c:y val="-1.1111286089238845E-2"/>
                </c:manualLayout>
              </c:layout>
              <c:tx>
                <c:rich>
                  <a:bodyPr/>
                  <a:lstStyle/>
                  <a:p>
                    <a:r>
                      <a:rPr lang="en-US" dirty="0"/>
                      <a:t>Housing Assistance Payment</a:t>
                    </a:r>
                  </a:p>
                  <a:p>
                    <a:r>
                      <a:rPr lang="en-US" dirty="0"/>
                      <a:t>$184 </a:t>
                    </a: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91ED-486D-94BD-1CF16C63ED9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Pre-Conversion</c:v>
                </c:pt>
                <c:pt idx="1">
                  <c:v>Post-Conversion</c:v>
                </c:pt>
              </c:strCache>
            </c:strRef>
          </c:cat>
          <c:val>
            <c:numRef>
              <c:f>Sheet1!$E$2:$E$3</c:f>
              <c:numCache>
                <c:formatCode>_("$"* #,##0_);_("$"* \(#,##0\);_("$"* "-"??_);_(@_)</c:formatCode>
                <c:ptCount val="2"/>
                <c:pt idx="0">
                  <c:v>0</c:v>
                </c:pt>
                <c:pt idx="1">
                  <c:v>332</c:v>
                </c:pt>
              </c:numCache>
            </c:numRef>
          </c:val>
          <c:extLst>
            <c:ext xmlns:c16="http://schemas.microsoft.com/office/drawing/2014/chart" uri="{C3380CC4-5D6E-409C-BE32-E72D297353CC}">
              <c16:uniqueId val="{0000000B-91ED-486D-94BD-1CF16C63ED90}"/>
            </c:ext>
          </c:extLst>
        </c:ser>
        <c:dLbls>
          <c:showLegendKey val="0"/>
          <c:showVal val="0"/>
          <c:showCatName val="0"/>
          <c:showSerName val="0"/>
          <c:showPercent val="0"/>
          <c:showBubbleSize val="0"/>
        </c:dLbls>
        <c:gapWidth val="55"/>
        <c:overlap val="100"/>
        <c:axId val="327966024"/>
        <c:axId val="327966416"/>
      </c:barChart>
      <c:catAx>
        <c:axId val="327966024"/>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Arial" pitchFamily="34" charset="0"/>
                <a:ea typeface="+mn-ea"/>
                <a:cs typeface="Arial" pitchFamily="34" charset="0"/>
              </a:defRPr>
            </a:pPr>
            <a:endParaRPr lang="en-US"/>
          </a:p>
        </c:txPr>
        <c:crossAx val="327966416"/>
        <c:crosses val="autoZero"/>
        <c:auto val="1"/>
        <c:lblAlgn val="ctr"/>
        <c:lblOffset val="100"/>
        <c:noMultiLvlLbl val="0"/>
      </c:catAx>
      <c:valAx>
        <c:axId val="327966416"/>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_(&quot;$&quot;* #,##0_);_(&quot;$&quot;* \(#,##0\);_(&quot;$&quot;* &quot;-&quot;??_);_(@_)"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itchFamily="34" charset="0"/>
                <a:ea typeface="+mn-ea"/>
                <a:cs typeface="Arial" pitchFamily="34" charset="0"/>
              </a:defRPr>
            </a:pPr>
            <a:endParaRPr lang="en-US"/>
          </a:p>
        </c:txPr>
        <c:crossAx val="327966024"/>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600">
          <a:latin typeface="Arial" pitchFamily="34" charset="0"/>
          <a:cs typeface="Arial"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19FB9-6442-4B3A-ADC1-5F41062861E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9AFB0C72-4D7C-4D25-B2A4-8AFF293BE666}">
      <dgm:prSet phldrT="[Tex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r>
            <a:rPr lang="en-US" sz="2800" dirty="0"/>
            <a:t>RAD application</a:t>
          </a:r>
        </a:p>
      </dgm:t>
    </dgm:pt>
    <dgm:pt modelId="{95A7FECB-9FA2-4A5E-B0EC-9252393F898B}" type="parTrans" cxnId="{0D574A33-DDB5-45E7-980C-E9B430D68C23}">
      <dgm:prSet/>
      <dgm:spPr/>
      <dgm:t>
        <a:bodyPr/>
        <a:lstStyle/>
        <a:p>
          <a:endParaRPr lang="en-US"/>
        </a:p>
      </dgm:t>
    </dgm:pt>
    <dgm:pt modelId="{25EDED28-7D3C-4B26-B83A-CE485C3FF656}" type="sibTrans" cxnId="{0D574A33-DDB5-45E7-980C-E9B430D68C23}">
      <dgm:prSet/>
      <dgm:spPr>
        <a:ln>
          <a:solidFill>
            <a:schemeClr val="accent6"/>
          </a:solidFill>
        </a:ln>
      </dgm:spPr>
      <dgm:t>
        <a:bodyPr/>
        <a:lstStyle/>
        <a:p>
          <a:endParaRPr lang="en-US"/>
        </a:p>
      </dgm:t>
    </dgm:pt>
    <dgm:pt modelId="{2621907B-2847-4B7E-AEC4-56C3E96EBA29}">
      <dgm:prSet phldrT="[Tex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r>
            <a:rPr lang="en-US" sz="2800" kern="1200" dirty="0">
              <a:solidFill>
                <a:prstClr val="white"/>
              </a:solidFill>
              <a:latin typeface="+mn-lt"/>
              <a:ea typeface="+mn-ea"/>
              <a:cs typeface="+mn-cs"/>
            </a:rPr>
            <a:t>RAD</a:t>
          </a:r>
          <a:r>
            <a:rPr lang="en-US" sz="2800" kern="1200" dirty="0">
              <a:latin typeface="+mn-lt"/>
            </a:rPr>
            <a:t> </a:t>
          </a:r>
          <a:r>
            <a:rPr lang="en-US" sz="2800" kern="1200" dirty="0">
              <a:solidFill>
                <a:prstClr val="white"/>
              </a:solidFill>
              <a:latin typeface="+mn-lt"/>
              <a:ea typeface="+mn-ea"/>
              <a:cs typeface="+mn-cs"/>
            </a:rPr>
            <a:t>CHAP</a:t>
          </a:r>
          <a:r>
            <a:rPr lang="en-US" sz="2800" kern="1200" dirty="0">
              <a:latin typeface="+mn-lt"/>
            </a:rPr>
            <a:t> award</a:t>
          </a:r>
        </a:p>
      </dgm:t>
    </dgm:pt>
    <dgm:pt modelId="{F3284F1A-7B07-46E0-9DFF-2FEB34B6BD73}" type="parTrans" cxnId="{8C93AA8F-845D-477B-8B20-7204C8C3B52B}">
      <dgm:prSet/>
      <dgm:spPr/>
      <dgm:t>
        <a:bodyPr/>
        <a:lstStyle/>
        <a:p>
          <a:endParaRPr lang="en-US"/>
        </a:p>
      </dgm:t>
    </dgm:pt>
    <dgm:pt modelId="{B70E6646-7046-46EB-9936-FA402910C5F1}" type="sibTrans" cxnId="{8C93AA8F-845D-477B-8B20-7204C8C3B52B}">
      <dgm:prSet/>
      <dgm:spPr>
        <a:ln>
          <a:solidFill>
            <a:schemeClr val="accent6"/>
          </a:solidFill>
        </a:ln>
      </dgm:spPr>
      <dgm:t>
        <a:bodyPr/>
        <a:lstStyle/>
        <a:p>
          <a:endParaRPr lang="en-US"/>
        </a:p>
      </dgm:t>
    </dgm:pt>
    <dgm:pt modelId="{0F25BA1F-F5DD-4043-8A23-035754937D22}">
      <dgm:prSet phldrT="[Tex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r>
            <a:rPr lang="en-US" sz="2800" kern="1200" dirty="0">
              <a:latin typeface="+mn-lt"/>
            </a:rPr>
            <a:t>RAD f</a:t>
          </a:r>
          <a:r>
            <a:rPr lang="en-US" sz="2800" kern="1200" dirty="0">
              <a:solidFill>
                <a:prstClr val="white"/>
              </a:solidFill>
              <a:latin typeface="+mn-lt"/>
              <a:ea typeface="+mn-ea"/>
              <a:cs typeface="+mn-cs"/>
            </a:rPr>
            <a:t>inancing</a:t>
          </a:r>
          <a:r>
            <a:rPr lang="en-US" sz="2800" kern="1200" dirty="0">
              <a:latin typeface="+mn-lt"/>
            </a:rPr>
            <a:t> p</a:t>
          </a:r>
          <a:r>
            <a:rPr lang="en-US" sz="2800" kern="1200" dirty="0">
              <a:solidFill>
                <a:prstClr val="white"/>
              </a:solidFill>
              <a:latin typeface="+mn-lt"/>
              <a:ea typeface="+mn-ea"/>
              <a:cs typeface="+mn-cs"/>
            </a:rPr>
            <a:t>lan</a:t>
          </a:r>
        </a:p>
      </dgm:t>
    </dgm:pt>
    <dgm:pt modelId="{0472C552-A41F-41E6-AD0B-9D63B4364275}" type="parTrans" cxnId="{01823FB8-4683-4C2F-B06E-3347D48CF9EA}">
      <dgm:prSet/>
      <dgm:spPr/>
      <dgm:t>
        <a:bodyPr/>
        <a:lstStyle/>
        <a:p>
          <a:endParaRPr lang="en-US"/>
        </a:p>
      </dgm:t>
    </dgm:pt>
    <dgm:pt modelId="{6C0A62D3-A7FC-40E2-B695-0D056E608313}" type="sibTrans" cxnId="{01823FB8-4683-4C2F-B06E-3347D48CF9EA}">
      <dgm:prSet/>
      <dgm:spPr>
        <a:ln>
          <a:solidFill>
            <a:schemeClr val="accent6"/>
          </a:solidFill>
        </a:ln>
      </dgm:spPr>
      <dgm:t>
        <a:bodyPr/>
        <a:lstStyle/>
        <a:p>
          <a:endParaRPr lang="en-US"/>
        </a:p>
      </dgm:t>
    </dgm:pt>
    <dgm:pt modelId="{4E16312B-5F22-42CC-B75B-F4AE5603D12F}">
      <dgm:prSet phldrT="[Tex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r>
            <a:rPr lang="en-US" sz="1800" kern="1200" dirty="0">
              <a:solidFill>
                <a:prstClr val="white"/>
              </a:solidFill>
              <a:latin typeface="+mn-lt"/>
              <a:ea typeface="+mn-ea"/>
              <a:cs typeface="+mn-cs"/>
            </a:rPr>
            <a:t>RAD</a:t>
          </a:r>
          <a:r>
            <a:rPr lang="en-US" sz="1800" kern="1200" dirty="0">
              <a:latin typeface="+mn-lt"/>
            </a:rPr>
            <a:t> conversion commitment (RCC) is issued</a:t>
          </a:r>
        </a:p>
      </dgm:t>
    </dgm:pt>
    <dgm:pt modelId="{94F2344D-1918-4476-B23D-FA68E0F1212F}" type="parTrans" cxnId="{A440D9D1-EC50-49FD-9BB9-80B4CD74BB48}">
      <dgm:prSet/>
      <dgm:spPr/>
      <dgm:t>
        <a:bodyPr/>
        <a:lstStyle/>
        <a:p>
          <a:endParaRPr lang="en-US"/>
        </a:p>
      </dgm:t>
    </dgm:pt>
    <dgm:pt modelId="{1525D4FA-F671-426C-B461-068113F53F2E}" type="sibTrans" cxnId="{A440D9D1-EC50-49FD-9BB9-80B4CD74BB48}">
      <dgm:prSet/>
      <dgm:spPr>
        <a:ln>
          <a:solidFill>
            <a:schemeClr val="accent6"/>
          </a:solidFill>
        </a:ln>
      </dgm:spPr>
      <dgm:t>
        <a:bodyPr/>
        <a:lstStyle/>
        <a:p>
          <a:endParaRPr lang="en-US"/>
        </a:p>
      </dgm:t>
    </dgm:pt>
    <dgm:pt modelId="{450760FF-8E28-4E6F-8E27-08B7B334A0C3}">
      <dgm:prSe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pPr marL="0" lvl="0" indent="0" algn="ctr" defTabSz="1244600">
            <a:lnSpc>
              <a:spcPct val="90000"/>
            </a:lnSpc>
            <a:spcBef>
              <a:spcPct val="0"/>
            </a:spcBef>
            <a:spcAft>
              <a:spcPct val="35000"/>
            </a:spcAft>
            <a:buNone/>
          </a:pPr>
          <a:r>
            <a:rPr lang="en-US" sz="2800" kern="1200" dirty="0">
              <a:solidFill>
                <a:prstClr val="white"/>
              </a:solidFill>
              <a:latin typeface="+mn-lt"/>
              <a:ea typeface="+mn-ea"/>
              <a:cs typeface="+mn-cs"/>
            </a:rPr>
            <a:t>RAD closing</a:t>
          </a:r>
        </a:p>
      </dgm:t>
    </dgm:pt>
    <dgm:pt modelId="{536D5BDE-AAE5-45E9-A54C-A60BE245CC6D}" type="parTrans" cxnId="{D0BEA9E2-61F1-4DE7-B28E-860BBF3EF64B}">
      <dgm:prSet/>
      <dgm:spPr/>
      <dgm:t>
        <a:bodyPr/>
        <a:lstStyle/>
        <a:p>
          <a:endParaRPr lang="en-US"/>
        </a:p>
      </dgm:t>
    </dgm:pt>
    <dgm:pt modelId="{1ECB3512-3C7E-481C-833A-CD9149C5FB60}" type="sibTrans" cxnId="{D0BEA9E2-61F1-4DE7-B28E-860BBF3EF64B}">
      <dgm:prSet/>
      <dgm:spPr>
        <a:ln>
          <a:solidFill>
            <a:schemeClr val="accent6"/>
          </a:solidFill>
        </a:ln>
      </dgm:spPr>
      <dgm:t>
        <a:bodyPr/>
        <a:lstStyle/>
        <a:p>
          <a:endParaRPr lang="en-US"/>
        </a:p>
      </dgm:t>
    </dgm:pt>
    <dgm:pt modelId="{CE67C62E-0B85-4972-8406-744B79E38562}">
      <dgm:prSe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r>
            <a:rPr lang="en-US" sz="2400" dirty="0">
              <a:latin typeface="+mn-lt"/>
            </a:rPr>
            <a:t>Rehab or construction</a:t>
          </a:r>
        </a:p>
      </dgm:t>
    </dgm:pt>
    <dgm:pt modelId="{2141954D-7090-41E2-8F1D-02CD8956DBF3}" type="parTrans" cxnId="{186661F8-5E41-4919-A6DE-5C7F91F763A7}">
      <dgm:prSet/>
      <dgm:spPr/>
      <dgm:t>
        <a:bodyPr/>
        <a:lstStyle/>
        <a:p>
          <a:endParaRPr lang="en-US"/>
        </a:p>
      </dgm:t>
    </dgm:pt>
    <dgm:pt modelId="{A8DF4C1F-D1BA-497B-9305-43DD6B278038}" type="sibTrans" cxnId="{186661F8-5E41-4919-A6DE-5C7F91F763A7}">
      <dgm:prSet/>
      <dgm:spPr/>
      <dgm:t>
        <a:bodyPr/>
        <a:lstStyle/>
        <a:p>
          <a:endParaRPr lang="en-US"/>
        </a:p>
      </dgm:t>
    </dgm:pt>
    <dgm:pt modelId="{47560C55-BD13-441D-92EC-DA327FE0A2C0}" type="pres">
      <dgm:prSet presAssocID="{1D219FB9-6442-4B3A-ADC1-5F41062861E7}" presName="Name0" presStyleCnt="0">
        <dgm:presLayoutVars>
          <dgm:dir/>
          <dgm:resizeHandles val="exact"/>
        </dgm:presLayoutVars>
      </dgm:prSet>
      <dgm:spPr/>
    </dgm:pt>
    <dgm:pt modelId="{9EF12162-FAB5-4F52-928C-B2C3ABEECE00}" type="pres">
      <dgm:prSet presAssocID="{9AFB0C72-4D7C-4D25-B2A4-8AFF293BE666}" presName="node" presStyleLbl="node1" presStyleIdx="0" presStyleCnt="6">
        <dgm:presLayoutVars>
          <dgm:bulletEnabled val="1"/>
        </dgm:presLayoutVars>
      </dgm:prSet>
      <dgm:spPr>
        <a:xfrm>
          <a:off x="3338234" y="114156"/>
          <a:ext cx="2708162" cy="1624897"/>
        </a:xfrm>
        <a:prstGeom prst="rect">
          <a:avLst/>
        </a:prstGeom>
      </dgm:spPr>
    </dgm:pt>
    <dgm:pt modelId="{C8014E05-3648-4EA5-93B8-093B7F8C903D}" type="pres">
      <dgm:prSet presAssocID="{25EDED28-7D3C-4B26-B83A-CE485C3FF656}" presName="sibTrans" presStyleLbl="sibTrans1D1" presStyleIdx="0" presStyleCnt="5"/>
      <dgm:spPr/>
    </dgm:pt>
    <dgm:pt modelId="{0B4CE3F5-9EDC-49D7-93D6-7E99E660683B}" type="pres">
      <dgm:prSet presAssocID="{25EDED28-7D3C-4B26-B83A-CE485C3FF656}" presName="connectorText" presStyleLbl="sibTrans1D1" presStyleIdx="0" presStyleCnt="5"/>
      <dgm:spPr/>
    </dgm:pt>
    <dgm:pt modelId="{8CE145CC-39A9-4C83-BCDC-37C712567CC3}" type="pres">
      <dgm:prSet presAssocID="{2621907B-2847-4B7E-AEC4-56C3E96EBA29}" presName="node" presStyleLbl="node1" presStyleIdx="1" presStyleCnt="6">
        <dgm:presLayoutVars>
          <dgm:bulletEnabled val="1"/>
        </dgm:presLayoutVars>
      </dgm:prSet>
      <dgm:spPr>
        <a:xfrm>
          <a:off x="6669274" y="114156"/>
          <a:ext cx="2708162" cy="1624897"/>
        </a:xfrm>
        <a:prstGeom prst="rect">
          <a:avLst/>
        </a:prstGeom>
      </dgm:spPr>
    </dgm:pt>
    <dgm:pt modelId="{FD1C343A-3EBA-45A8-B479-4507082FCD01}" type="pres">
      <dgm:prSet presAssocID="{B70E6646-7046-46EB-9936-FA402910C5F1}" presName="sibTrans" presStyleLbl="sibTrans1D1" presStyleIdx="1" presStyleCnt="5"/>
      <dgm:spPr/>
    </dgm:pt>
    <dgm:pt modelId="{5152E281-A7CC-4CE7-8300-FD9E1DACF5CD}" type="pres">
      <dgm:prSet presAssocID="{B70E6646-7046-46EB-9936-FA402910C5F1}" presName="connectorText" presStyleLbl="sibTrans1D1" presStyleIdx="1" presStyleCnt="5"/>
      <dgm:spPr/>
    </dgm:pt>
    <dgm:pt modelId="{758B8768-54EB-445A-8FF5-3EC2DBD5160F}" type="pres">
      <dgm:prSet presAssocID="{0F25BA1F-F5DD-4043-8A23-035754937D22}" presName="node" presStyleLbl="node1" presStyleIdx="2" presStyleCnt="6">
        <dgm:presLayoutVars>
          <dgm:bulletEnabled val="1"/>
        </dgm:presLayoutVars>
      </dgm:prSet>
      <dgm:spPr>
        <a:xfrm>
          <a:off x="7194" y="2361931"/>
          <a:ext cx="2708162" cy="1624897"/>
        </a:xfrm>
        <a:prstGeom prst="rect">
          <a:avLst/>
        </a:prstGeom>
      </dgm:spPr>
    </dgm:pt>
    <dgm:pt modelId="{6BDA4328-288A-4B04-B182-30CA775F8306}" type="pres">
      <dgm:prSet presAssocID="{6C0A62D3-A7FC-40E2-B695-0D056E608313}" presName="sibTrans" presStyleLbl="sibTrans1D1" presStyleIdx="2" presStyleCnt="5"/>
      <dgm:spPr/>
    </dgm:pt>
    <dgm:pt modelId="{1E8BC751-D33C-4752-B9E5-8216A168CCDD}" type="pres">
      <dgm:prSet presAssocID="{6C0A62D3-A7FC-40E2-B695-0D056E608313}" presName="connectorText" presStyleLbl="sibTrans1D1" presStyleIdx="2" presStyleCnt="5"/>
      <dgm:spPr/>
    </dgm:pt>
    <dgm:pt modelId="{234E0441-CFA1-4751-9B30-F1EBDCD1FD7C}" type="pres">
      <dgm:prSet presAssocID="{4E16312B-5F22-42CC-B75B-F4AE5603D12F}" presName="node" presStyleLbl="node1" presStyleIdx="3" presStyleCnt="6">
        <dgm:presLayoutVars>
          <dgm:bulletEnabled val="1"/>
        </dgm:presLayoutVars>
      </dgm:prSet>
      <dgm:spPr>
        <a:xfrm>
          <a:off x="3338234" y="2361931"/>
          <a:ext cx="2708162" cy="1624897"/>
        </a:xfrm>
        <a:prstGeom prst="rect">
          <a:avLst/>
        </a:prstGeom>
      </dgm:spPr>
    </dgm:pt>
    <dgm:pt modelId="{D1E7807A-50B5-49F5-BE7D-C64457EB128F}" type="pres">
      <dgm:prSet presAssocID="{1525D4FA-F671-426C-B461-068113F53F2E}" presName="sibTrans" presStyleLbl="sibTrans1D1" presStyleIdx="3" presStyleCnt="5"/>
      <dgm:spPr/>
    </dgm:pt>
    <dgm:pt modelId="{9C43EC9E-06C6-4374-A333-29379BCD257A}" type="pres">
      <dgm:prSet presAssocID="{1525D4FA-F671-426C-B461-068113F53F2E}" presName="connectorText" presStyleLbl="sibTrans1D1" presStyleIdx="3" presStyleCnt="5"/>
      <dgm:spPr/>
    </dgm:pt>
    <dgm:pt modelId="{3C2B9873-C324-45FC-A2AF-BB3D05DE207E}" type="pres">
      <dgm:prSet presAssocID="{450760FF-8E28-4E6F-8E27-08B7B334A0C3}" presName="node" presStyleLbl="node1" presStyleIdx="4" presStyleCnt="6">
        <dgm:presLayoutVars>
          <dgm:bulletEnabled val="1"/>
        </dgm:presLayoutVars>
      </dgm:prSet>
      <dgm:spPr>
        <a:xfrm>
          <a:off x="6669274" y="2361931"/>
          <a:ext cx="2708162" cy="1624897"/>
        </a:xfrm>
        <a:prstGeom prst="rect">
          <a:avLst/>
        </a:prstGeom>
      </dgm:spPr>
    </dgm:pt>
    <dgm:pt modelId="{7D472472-5D1C-4216-A703-8D476187723D}" type="pres">
      <dgm:prSet presAssocID="{1ECB3512-3C7E-481C-833A-CD9149C5FB60}" presName="sibTrans" presStyleLbl="sibTrans1D1" presStyleIdx="4" presStyleCnt="5"/>
      <dgm:spPr/>
    </dgm:pt>
    <dgm:pt modelId="{7BFBECA4-AB96-41F9-977B-D60A00B052A6}" type="pres">
      <dgm:prSet presAssocID="{1ECB3512-3C7E-481C-833A-CD9149C5FB60}" presName="connectorText" presStyleLbl="sibTrans1D1" presStyleIdx="4" presStyleCnt="5"/>
      <dgm:spPr/>
    </dgm:pt>
    <dgm:pt modelId="{6D3D1608-AABF-405C-BC0F-EC21EA0385D0}" type="pres">
      <dgm:prSet presAssocID="{CE67C62E-0B85-4972-8406-744B79E38562}" presName="node" presStyleLbl="node1" presStyleIdx="5" presStyleCnt="6">
        <dgm:presLayoutVars>
          <dgm:bulletEnabled val="1"/>
        </dgm:presLayoutVars>
      </dgm:prSet>
      <dgm:spPr>
        <a:xfrm>
          <a:off x="4922113" y="2280290"/>
          <a:ext cx="1998238" cy="1198942"/>
        </a:xfrm>
        <a:prstGeom prst="rect">
          <a:avLst/>
        </a:prstGeom>
      </dgm:spPr>
    </dgm:pt>
  </dgm:ptLst>
  <dgm:cxnLst>
    <dgm:cxn modelId="{0DBDF412-B8C5-46D6-8AAB-7468FE5F3D9F}" type="presOf" srcId="{1ECB3512-3C7E-481C-833A-CD9149C5FB60}" destId="{7BFBECA4-AB96-41F9-977B-D60A00B052A6}" srcOrd="1" destOrd="0" presId="urn:microsoft.com/office/officeart/2005/8/layout/bProcess3"/>
    <dgm:cxn modelId="{5103AF23-AB47-4826-9415-84975E2E1315}" type="presOf" srcId="{25EDED28-7D3C-4B26-B83A-CE485C3FF656}" destId="{0B4CE3F5-9EDC-49D7-93D6-7E99E660683B}" srcOrd="1" destOrd="0" presId="urn:microsoft.com/office/officeart/2005/8/layout/bProcess3"/>
    <dgm:cxn modelId="{3BA74626-1C07-4731-B006-A12169C12C3E}" type="presOf" srcId="{4E16312B-5F22-42CC-B75B-F4AE5603D12F}" destId="{234E0441-CFA1-4751-9B30-F1EBDCD1FD7C}" srcOrd="0" destOrd="0" presId="urn:microsoft.com/office/officeart/2005/8/layout/bProcess3"/>
    <dgm:cxn modelId="{5095642B-CFF0-463D-8851-401F0896356F}" type="presOf" srcId="{6C0A62D3-A7FC-40E2-B695-0D056E608313}" destId="{6BDA4328-288A-4B04-B182-30CA775F8306}" srcOrd="0" destOrd="0" presId="urn:microsoft.com/office/officeart/2005/8/layout/bProcess3"/>
    <dgm:cxn modelId="{0D574A33-DDB5-45E7-980C-E9B430D68C23}" srcId="{1D219FB9-6442-4B3A-ADC1-5F41062861E7}" destId="{9AFB0C72-4D7C-4D25-B2A4-8AFF293BE666}" srcOrd="0" destOrd="0" parTransId="{95A7FECB-9FA2-4A5E-B0EC-9252393F898B}" sibTransId="{25EDED28-7D3C-4B26-B83A-CE485C3FF656}"/>
    <dgm:cxn modelId="{2FBFD846-D47B-452D-AF60-7BBB714999C7}" type="presOf" srcId="{25EDED28-7D3C-4B26-B83A-CE485C3FF656}" destId="{C8014E05-3648-4EA5-93B8-093B7F8C903D}" srcOrd="0" destOrd="0" presId="urn:microsoft.com/office/officeart/2005/8/layout/bProcess3"/>
    <dgm:cxn modelId="{1A1FB94B-E6B9-41E2-A79E-6B917D5C21F0}" type="presOf" srcId="{6C0A62D3-A7FC-40E2-B695-0D056E608313}" destId="{1E8BC751-D33C-4752-B9E5-8216A168CCDD}" srcOrd="1" destOrd="0" presId="urn:microsoft.com/office/officeart/2005/8/layout/bProcess3"/>
    <dgm:cxn modelId="{2B7CBB4C-7869-4075-A53C-86329E2D1B9E}" type="presOf" srcId="{1525D4FA-F671-426C-B461-068113F53F2E}" destId="{9C43EC9E-06C6-4374-A333-29379BCD257A}" srcOrd="1" destOrd="0" presId="urn:microsoft.com/office/officeart/2005/8/layout/bProcess3"/>
    <dgm:cxn modelId="{98A61E75-85F0-4777-98E7-D87BFF97C4E9}" type="presOf" srcId="{9AFB0C72-4D7C-4D25-B2A4-8AFF293BE666}" destId="{9EF12162-FAB5-4F52-928C-B2C3ABEECE00}" srcOrd="0" destOrd="0" presId="urn:microsoft.com/office/officeart/2005/8/layout/bProcess3"/>
    <dgm:cxn modelId="{1E5E6A7A-F582-462E-BF0B-68CAC3C3C499}" type="presOf" srcId="{2621907B-2847-4B7E-AEC4-56C3E96EBA29}" destId="{8CE145CC-39A9-4C83-BCDC-37C712567CC3}" srcOrd="0" destOrd="0" presId="urn:microsoft.com/office/officeart/2005/8/layout/bProcess3"/>
    <dgm:cxn modelId="{8C93AA8F-845D-477B-8B20-7204C8C3B52B}" srcId="{1D219FB9-6442-4B3A-ADC1-5F41062861E7}" destId="{2621907B-2847-4B7E-AEC4-56C3E96EBA29}" srcOrd="1" destOrd="0" parTransId="{F3284F1A-7B07-46E0-9DFF-2FEB34B6BD73}" sibTransId="{B70E6646-7046-46EB-9936-FA402910C5F1}"/>
    <dgm:cxn modelId="{466DD292-605E-4023-90D9-46D1F8157232}" type="presOf" srcId="{B70E6646-7046-46EB-9936-FA402910C5F1}" destId="{5152E281-A7CC-4CE7-8300-FD9E1DACF5CD}" srcOrd="1" destOrd="0" presId="urn:microsoft.com/office/officeart/2005/8/layout/bProcess3"/>
    <dgm:cxn modelId="{A97DA3A6-298B-459B-87D1-636FC18E8830}" type="presOf" srcId="{B70E6646-7046-46EB-9936-FA402910C5F1}" destId="{FD1C343A-3EBA-45A8-B479-4507082FCD01}" srcOrd="0" destOrd="0" presId="urn:microsoft.com/office/officeart/2005/8/layout/bProcess3"/>
    <dgm:cxn modelId="{BDBF4BAC-1A3E-4245-A74D-9E88DEDBAC0B}" type="presOf" srcId="{450760FF-8E28-4E6F-8E27-08B7B334A0C3}" destId="{3C2B9873-C324-45FC-A2AF-BB3D05DE207E}" srcOrd="0" destOrd="0" presId="urn:microsoft.com/office/officeart/2005/8/layout/bProcess3"/>
    <dgm:cxn modelId="{01823FB8-4683-4C2F-B06E-3347D48CF9EA}" srcId="{1D219FB9-6442-4B3A-ADC1-5F41062861E7}" destId="{0F25BA1F-F5DD-4043-8A23-035754937D22}" srcOrd="2" destOrd="0" parTransId="{0472C552-A41F-41E6-AD0B-9D63B4364275}" sibTransId="{6C0A62D3-A7FC-40E2-B695-0D056E608313}"/>
    <dgm:cxn modelId="{720DB7BD-456E-4521-AF1F-84B955EEA039}" type="presOf" srcId="{CE67C62E-0B85-4972-8406-744B79E38562}" destId="{6D3D1608-AABF-405C-BC0F-EC21EA0385D0}" srcOrd="0" destOrd="0" presId="urn:microsoft.com/office/officeart/2005/8/layout/bProcess3"/>
    <dgm:cxn modelId="{8EE1C4C0-C106-4CB1-88C4-5A20F31A4547}" type="presOf" srcId="{0F25BA1F-F5DD-4043-8A23-035754937D22}" destId="{758B8768-54EB-445A-8FF5-3EC2DBD5160F}" srcOrd="0" destOrd="0" presId="urn:microsoft.com/office/officeart/2005/8/layout/bProcess3"/>
    <dgm:cxn modelId="{278FB7C6-C78B-498E-AE5B-A98442E05302}" type="presOf" srcId="{1D219FB9-6442-4B3A-ADC1-5F41062861E7}" destId="{47560C55-BD13-441D-92EC-DA327FE0A2C0}" srcOrd="0" destOrd="0" presId="urn:microsoft.com/office/officeart/2005/8/layout/bProcess3"/>
    <dgm:cxn modelId="{A440D9D1-EC50-49FD-9BB9-80B4CD74BB48}" srcId="{1D219FB9-6442-4B3A-ADC1-5F41062861E7}" destId="{4E16312B-5F22-42CC-B75B-F4AE5603D12F}" srcOrd="3" destOrd="0" parTransId="{94F2344D-1918-4476-B23D-FA68E0F1212F}" sibTransId="{1525D4FA-F671-426C-B461-068113F53F2E}"/>
    <dgm:cxn modelId="{D0BEA9E2-61F1-4DE7-B28E-860BBF3EF64B}" srcId="{1D219FB9-6442-4B3A-ADC1-5F41062861E7}" destId="{450760FF-8E28-4E6F-8E27-08B7B334A0C3}" srcOrd="4" destOrd="0" parTransId="{536D5BDE-AAE5-45E9-A54C-A60BE245CC6D}" sibTransId="{1ECB3512-3C7E-481C-833A-CD9149C5FB60}"/>
    <dgm:cxn modelId="{E5C488E9-AC59-4032-9841-8A0A156DCA24}" type="presOf" srcId="{1ECB3512-3C7E-481C-833A-CD9149C5FB60}" destId="{7D472472-5D1C-4216-A703-8D476187723D}" srcOrd="0" destOrd="0" presId="urn:microsoft.com/office/officeart/2005/8/layout/bProcess3"/>
    <dgm:cxn modelId="{186661F8-5E41-4919-A6DE-5C7F91F763A7}" srcId="{1D219FB9-6442-4B3A-ADC1-5F41062861E7}" destId="{CE67C62E-0B85-4972-8406-744B79E38562}" srcOrd="5" destOrd="0" parTransId="{2141954D-7090-41E2-8F1D-02CD8956DBF3}" sibTransId="{A8DF4C1F-D1BA-497B-9305-43DD6B278038}"/>
    <dgm:cxn modelId="{31ABDCF8-2447-4022-A9D1-19837A101592}" type="presOf" srcId="{1525D4FA-F671-426C-B461-068113F53F2E}" destId="{D1E7807A-50B5-49F5-BE7D-C64457EB128F}" srcOrd="0" destOrd="0" presId="urn:microsoft.com/office/officeart/2005/8/layout/bProcess3"/>
    <dgm:cxn modelId="{64317FF6-5128-4AB7-BE17-45959C3649F6}" type="presParOf" srcId="{47560C55-BD13-441D-92EC-DA327FE0A2C0}" destId="{9EF12162-FAB5-4F52-928C-B2C3ABEECE00}" srcOrd="0" destOrd="0" presId="urn:microsoft.com/office/officeart/2005/8/layout/bProcess3"/>
    <dgm:cxn modelId="{71406704-AA96-44A2-87B9-EF8F5A99A539}" type="presParOf" srcId="{47560C55-BD13-441D-92EC-DA327FE0A2C0}" destId="{C8014E05-3648-4EA5-93B8-093B7F8C903D}" srcOrd="1" destOrd="0" presId="urn:microsoft.com/office/officeart/2005/8/layout/bProcess3"/>
    <dgm:cxn modelId="{E34388A2-D715-4EFE-A004-5662F169C79A}" type="presParOf" srcId="{C8014E05-3648-4EA5-93B8-093B7F8C903D}" destId="{0B4CE3F5-9EDC-49D7-93D6-7E99E660683B}" srcOrd="0" destOrd="0" presId="urn:microsoft.com/office/officeart/2005/8/layout/bProcess3"/>
    <dgm:cxn modelId="{DAD37D4A-BA89-4326-A41D-B83FA063D778}" type="presParOf" srcId="{47560C55-BD13-441D-92EC-DA327FE0A2C0}" destId="{8CE145CC-39A9-4C83-BCDC-37C712567CC3}" srcOrd="2" destOrd="0" presId="urn:microsoft.com/office/officeart/2005/8/layout/bProcess3"/>
    <dgm:cxn modelId="{43A8A62C-345A-48F6-9C77-9D4ED3AA348A}" type="presParOf" srcId="{47560C55-BD13-441D-92EC-DA327FE0A2C0}" destId="{FD1C343A-3EBA-45A8-B479-4507082FCD01}" srcOrd="3" destOrd="0" presId="urn:microsoft.com/office/officeart/2005/8/layout/bProcess3"/>
    <dgm:cxn modelId="{FC3D2C8F-139B-4F62-9CB0-F93E1EBFA95A}" type="presParOf" srcId="{FD1C343A-3EBA-45A8-B479-4507082FCD01}" destId="{5152E281-A7CC-4CE7-8300-FD9E1DACF5CD}" srcOrd="0" destOrd="0" presId="urn:microsoft.com/office/officeart/2005/8/layout/bProcess3"/>
    <dgm:cxn modelId="{6CC44E84-AD82-418B-81AE-61C167530939}" type="presParOf" srcId="{47560C55-BD13-441D-92EC-DA327FE0A2C0}" destId="{758B8768-54EB-445A-8FF5-3EC2DBD5160F}" srcOrd="4" destOrd="0" presId="urn:microsoft.com/office/officeart/2005/8/layout/bProcess3"/>
    <dgm:cxn modelId="{671A5625-4908-4FDE-95BC-301FCCB32B20}" type="presParOf" srcId="{47560C55-BD13-441D-92EC-DA327FE0A2C0}" destId="{6BDA4328-288A-4B04-B182-30CA775F8306}" srcOrd="5" destOrd="0" presId="urn:microsoft.com/office/officeart/2005/8/layout/bProcess3"/>
    <dgm:cxn modelId="{4A38467D-C63C-4F01-B013-C0C9933CA086}" type="presParOf" srcId="{6BDA4328-288A-4B04-B182-30CA775F8306}" destId="{1E8BC751-D33C-4752-B9E5-8216A168CCDD}" srcOrd="0" destOrd="0" presId="urn:microsoft.com/office/officeart/2005/8/layout/bProcess3"/>
    <dgm:cxn modelId="{F1C74A29-8ED0-4FA3-B025-80C220043939}" type="presParOf" srcId="{47560C55-BD13-441D-92EC-DA327FE0A2C0}" destId="{234E0441-CFA1-4751-9B30-F1EBDCD1FD7C}" srcOrd="6" destOrd="0" presId="urn:microsoft.com/office/officeart/2005/8/layout/bProcess3"/>
    <dgm:cxn modelId="{2B56107C-F912-4114-9056-1210176AEC7C}" type="presParOf" srcId="{47560C55-BD13-441D-92EC-DA327FE0A2C0}" destId="{D1E7807A-50B5-49F5-BE7D-C64457EB128F}" srcOrd="7" destOrd="0" presId="urn:microsoft.com/office/officeart/2005/8/layout/bProcess3"/>
    <dgm:cxn modelId="{50F4E7DB-1AF0-4082-85CE-B42930DE9B44}" type="presParOf" srcId="{D1E7807A-50B5-49F5-BE7D-C64457EB128F}" destId="{9C43EC9E-06C6-4374-A333-29379BCD257A}" srcOrd="0" destOrd="0" presId="urn:microsoft.com/office/officeart/2005/8/layout/bProcess3"/>
    <dgm:cxn modelId="{665C676B-BC06-4506-AEB7-B82C2FCD4D53}" type="presParOf" srcId="{47560C55-BD13-441D-92EC-DA327FE0A2C0}" destId="{3C2B9873-C324-45FC-A2AF-BB3D05DE207E}" srcOrd="8" destOrd="0" presId="urn:microsoft.com/office/officeart/2005/8/layout/bProcess3"/>
    <dgm:cxn modelId="{194579C3-0F0D-4A3D-9978-041927A9D1F4}" type="presParOf" srcId="{47560C55-BD13-441D-92EC-DA327FE0A2C0}" destId="{7D472472-5D1C-4216-A703-8D476187723D}" srcOrd="9" destOrd="0" presId="urn:microsoft.com/office/officeart/2005/8/layout/bProcess3"/>
    <dgm:cxn modelId="{F2418AC5-036E-47DD-A2A7-B7741A8E7582}" type="presParOf" srcId="{7D472472-5D1C-4216-A703-8D476187723D}" destId="{7BFBECA4-AB96-41F9-977B-D60A00B052A6}" srcOrd="0" destOrd="0" presId="urn:microsoft.com/office/officeart/2005/8/layout/bProcess3"/>
    <dgm:cxn modelId="{4E86352A-0667-457D-AF18-E04E5C4FA0D2}" type="presParOf" srcId="{47560C55-BD13-441D-92EC-DA327FE0A2C0}" destId="{6D3D1608-AABF-405C-BC0F-EC21EA0385D0}"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3D9B1C-46B9-4438-AC06-39B25E928B18}" type="doc">
      <dgm:prSet loTypeId="urn:microsoft.com/office/officeart/2005/8/layout/hProcess3" loCatId="process" qsTypeId="urn:microsoft.com/office/officeart/2005/8/quickstyle/simple1" qsCatId="simple" csTypeId="urn:microsoft.com/office/officeart/2005/8/colors/colorful4" csCatId="colorful" phldr="1"/>
      <dgm:spPr/>
    </dgm:pt>
    <dgm:pt modelId="{AA81D70C-D60A-404D-956F-B38550C0F4BB}">
      <dgm:prSet phldrT="[Text]"/>
      <dgm:spPr/>
      <dgm:t>
        <a:bodyPr/>
        <a:lstStyle/>
        <a:p>
          <a:r>
            <a:rPr lang="en-US" b="1" dirty="0">
              <a:solidFill>
                <a:schemeClr val="bg1"/>
              </a:solidFill>
            </a:rPr>
            <a:t>Simplified RAD conversion process</a:t>
          </a:r>
        </a:p>
      </dgm:t>
    </dgm:pt>
    <dgm:pt modelId="{38760F94-4C78-43D2-8BA8-30515A0CFF27}" type="parTrans" cxnId="{16B6B4FC-30D4-4FA9-90E0-33D2983E78EF}">
      <dgm:prSet/>
      <dgm:spPr/>
      <dgm:t>
        <a:bodyPr/>
        <a:lstStyle/>
        <a:p>
          <a:endParaRPr lang="en-US"/>
        </a:p>
      </dgm:t>
    </dgm:pt>
    <dgm:pt modelId="{5FE3D361-E1B7-452B-A842-51498877E3D4}" type="sibTrans" cxnId="{16B6B4FC-30D4-4FA9-90E0-33D2983E78EF}">
      <dgm:prSet/>
      <dgm:spPr/>
      <dgm:t>
        <a:bodyPr/>
        <a:lstStyle/>
        <a:p>
          <a:endParaRPr lang="en-US"/>
        </a:p>
      </dgm:t>
    </dgm:pt>
    <dgm:pt modelId="{78FD0344-E628-4AE9-8C17-E66D8021C353}" type="pres">
      <dgm:prSet presAssocID="{1C3D9B1C-46B9-4438-AC06-39B25E928B18}" presName="Name0" presStyleCnt="0">
        <dgm:presLayoutVars>
          <dgm:dir/>
          <dgm:animLvl val="lvl"/>
          <dgm:resizeHandles val="exact"/>
        </dgm:presLayoutVars>
      </dgm:prSet>
      <dgm:spPr/>
    </dgm:pt>
    <dgm:pt modelId="{B69CBF26-BB0A-4225-B629-90AF80831AA9}" type="pres">
      <dgm:prSet presAssocID="{1C3D9B1C-46B9-4438-AC06-39B25E928B18}" presName="dummy" presStyleCnt="0"/>
      <dgm:spPr/>
    </dgm:pt>
    <dgm:pt modelId="{074E7BE6-7D8C-48F9-BE5B-878F38A40E65}" type="pres">
      <dgm:prSet presAssocID="{1C3D9B1C-46B9-4438-AC06-39B25E928B18}" presName="linH" presStyleCnt="0"/>
      <dgm:spPr/>
    </dgm:pt>
    <dgm:pt modelId="{C6D6B16A-7288-428C-AC22-30C6332844BD}" type="pres">
      <dgm:prSet presAssocID="{1C3D9B1C-46B9-4438-AC06-39B25E928B18}" presName="padding1" presStyleCnt="0"/>
      <dgm:spPr/>
    </dgm:pt>
    <dgm:pt modelId="{08995842-10C8-4438-89DC-F68D6C57610F}" type="pres">
      <dgm:prSet presAssocID="{AA81D70C-D60A-404D-956F-B38550C0F4BB}" presName="linV" presStyleCnt="0"/>
      <dgm:spPr/>
    </dgm:pt>
    <dgm:pt modelId="{77155938-A3C6-4D3B-85E0-6126DC0F16D7}" type="pres">
      <dgm:prSet presAssocID="{AA81D70C-D60A-404D-956F-B38550C0F4BB}" presName="spVertical1" presStyleCnt="0"/>
      <dgm:spPr/>
    </dgm:pt>
    <dgm:pt modelId="{A28B3992-7590-4A6B-87B6-50E3DD989BD1}" type="pres">
      <dgm:prSet presAssocID="{AA81D70C-D60A-404D-956F-B38550C0F4BB}" presName="parTx" presStyleLbl="revTx" presStyleIdx="0" presStyleCnt="1" custScaleX="99777">
        <dgm:presLayoutVars>
          <dgm:chMax val="0"/>
          <dgm:chPref val="0"/>
          <dgm:bulletEnabled val="1"/>
        </dgm:presLayoutVars>
      </dgm:prSet>
      <dgm:spPr/>
    </dgm:pt>
    <dgm:pt modelId="{ADE7863A-B710-425F-90AE-C56EA72F3DAB}" type="pres">
      <dgm:prSet presAssocID="{AA81D70C-D60A-404D-956F-B38550C0F4BB}" presName="spVertical2" presStyleCnt="0"/>
      <dgm:spPr/>
    </dgm:pt>
    <dgm:pt modelId="{8C88533B-6EA1-4283-B584-614A1551277F}" type="pres">
      <dgm:prSet presAssocID="{AA81D70C-D60A-404D-956F-B38550C0F4BB}" presName="spVertical3" presStyleCnt="0"/>
      <dgm:spPr/>
    </dgm:pt>
    <dgm:pt modelId="{A4984C4F-5CAA-4165-A4E3-F07CBAD8C855}" type="pres">
      <dgm:prSet presAssocID="{1C3D9B1C-46B9-4438-AC06-39B25E928B18}" presName="padding2" presStyleCnt="0"/>
      <dgm:spPr/>
    </dgm:pt>
    <dgm:pt modelId="{DA970014-56A0-4D82-A656-69D89545FD6E}" type="pres">
      <dgm:prSet presAssocID="{1C3D9B1C-46B9-4438-AC06-39B25E928B18}" presName="negArrow" presStyleCnt="0"/>
      <dgm:spPr/>
    </dgm:pt>
    <dgm:pt modelId="{534BDDA3-8F5E-4D27-BD81-B460B385B1A7}" type="pres">
      <dgm:prSet presAssocID="{1C3D9B1C-46B9-4438-AC06-39B25E928B18}" presName="backgroundArrow" presStyleLbl="node1" presStyleIdx="0" presStyleCnt="1" custLinFactNeighborX="-2680" custLinFactNeighborY="-2351"/>
      <dgm:spPr>
        <a:solidFill>
          <a:schemeClr val="accent6"/>
        </a:solidFill>
      </dgm:spPr>
    </dgm:pt>
  </dgm:ptLst>
  <dgm:cxnLst>
    <dgm:cxn modelId="{9E0ED520-18BE-449F-9E83-24487813FDD6}" type="presOf" srcId="{AA81D70C-D60A-404D-956F-B38550C0F4BB}" destId="{A28B3992-7590-4A6B-87B6-50E3DD989BD1}" srcOrd="0" destOrd="0" presId="urn:microsoft.com/office/officeart/2005/8/layout/hProcess3"/>
    <dgm:cxn modelId="{B42BD1BF-EC83-4EA6-8852-392914285A79}" type="presOf" srcId="{1C3D9B1C-46B9-4438-AC06-39B25E928B18}" destId="{78FD0344-E628-4AE9-8C17-E66D8021C353}" srcOrd="0" destOrd="0" presId="urn:microsoft.com/office/officeart/2005/8/layout/hProcess3"/>
    <dgm:cxn modelId="{16B6B4FC-30D4-4FA9-90E0-33D2983E78EF}" srcId="{1C3D9B1C-46B9-4438-AC06-39B25E928B18}" destId="{AA81D70C-D60A-404D-956F-B38550C0F4BB}" srcOrd="0" destOrd="0" parTransId="{38760F94-4C78-43D2-8BA8-30515A0CFF27}" sibTransId="{5FE3D361-E1B7-452B-A842-51498877E3D4}"/>
    <dgm:cxn modelId="{54F31BE0-B4C3-4177-A6FD-B38F690EA03A}" type="presParOf" srcId="{78FD0344-E628-4AE9-8C17-E66D8021C353}" destId="{B69CBF26-BB0A-4225-B629-90AF80831AA9}" srcOrd="0" destOrd="0" presId="urn:microsoft.com/office/officeart/2005/8/layout/hProcess3"/>
    <dgm:cxn modelId="{8BE62E7D-67DE-40EF-AC59-C4AB8A418063}" type="presParOf" srcId="{78FD0344-E628-4AE9-8C17-E66D8021C353}" destId="{074E7BE6-7D8C-48F9-BE5B-878F38A40E65}" srcOrd="1" destOrd="0" presId="urn:microsoft.com/office/officeart/2005/8/layout/hProcess3"/>
    <dgm:cxn modelId="{77E80D9C-7BCF-4790-8398-E99A51A9E5BE}" type="presParOf" srcId="{074E7BE6-7D8C-48F9-BE5B-878F38A40E65}" destId="{C6D6B16A-7288-428C-AC22-30C6332844BD}" srcOrd="0" destOrd="0" presId="urn:microsoft.com/office/officeart/2005/8/layout/hProcess3"/>
    <dgm:cxn modelId="{42A4C0D5-0D96-4B9A-9BA3-1EF1E01EBCBB}" type="presParOf" srcId="{074E7BE6-7D8C-48F9-BE5B-878F38A40E65}" destId="{08995842-10C8-4438-89DC-F68D6C57610F}" srcOrd="1" destOrd="0" presId="urn:microsoft.com/office/officeart/2005/8/layout/hProcess3"/>
    <dgm:cxn modelId="{8251C4E0-FC29-4D7A-AC85-95C3FB1A7C4F}" type="presParOf" srcId="{08995842-10C8-4438-89DC-F68D6C57610F}" destId="{77155938-A3C6-4D3B-85E0-6126DC0F16D7}" srcOrd="0" destOrd="0" presId="urn:microsoft.com/office/officeart/2005/8/layout/hProcess3"/>
    <dgm:cxn modelId="{0C9187DC-3864-4D89-BCFE-6A86CFEB701E}" type="presParOf" srcId="{08995842-10C8-4438-89DC-F68D6C57610F}" destId="{A28B3992-7590-4A6B-87B6-50E3DD989BD1}" srcOrd="1" destOrd="0" presId="urn:microsoft.com/office/officeart/2005/8/layout/hProcess3"/>
    <dgm:cxn modelId="{9FE3C769-E0C6-4ADA-80F1-CACF6F5BCB2A}" type="presParOf" srcId="{08995842-10C8-4438-89DC-F68D6C57610F}" destId="{ADE7863A-B710-425F-90AE-C56EA72F3DAB}" srcOrd="2" destOrd="0" presId="urn:microsoft.com/office/officeart/2005/8/layout/hProcess3"/>
    <dgm:cxn modelId="{46EA6FAA-A480-431E-A118-6731627511D1}" type="presParOf" srcId="{08995842-10C8-4438-89DC-F68D6C57610F}" destId="{8C88533B-6EA1-4283-B584-614A1551277F}" srcOrd="3" destOrd="0" presId="urn:microsoft.com/office/officeart/2005/8/layout/hProcess3"/>
    <dgm:cxn modelId="{FF5C2CA0-730B-441E-98AC-BFF78F3100FB}" type="presParOf" srcId="{074E7BE6-7D8C-48F9-BE5B-878F38A40E65}" destId="{A4984C4F-5CAA-4165-A4E3-F07CBAD8C855}" srcOrd="2" destOrd="0" presId="urn:microsoft.com/office/officeart/2005/8/layout/hProcess3"/>
    <dgm:cxn modelId="{5AD0CFC7-5EAB-4A73-97AD-8401B3D44E14}" type="presParOf" srcId="{074E7BE6-7D8C-48F9-BE5B-878F38A40E65}" destId="{DA970014-56A0-4D82-A656-69D89545FD6E}" srcOrd="3" destOrd="0" presId="urn:microsoft.com/office/officeart/2005/8/layout/hProcess3"/>
    <dgm:cxn modelId="{F9F8E15C-E7B8-496C-94AD-172D86CE3BDC}" type="presParOf" srcId="{074E7BE6-7D8C-48F9-BE5B-878F38A40E65}" destId="{534BDDA3-8F5E-4D27-BD81-B460B385B1A7}"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3D9B1C-46B9-4438-AC06-39B25E928B18}" type="doc">
      <dgm:prSet loTypeId="urn:microsoft.com/office/officeart/2005/8/layout/hProcess3" loCatId="process" qsTypeId="urn:microsoft.com/office/officeart/2005/8/quickstyle/simple1" qsCatId="simple" csTypeId="urn:microsoft.com/office/officeart/2005/8/colors/colorful4" csCatId="colorful" phldr="1"/>
      <dgm:spPr/>
    </dgm:pt>
    <dgm:pt modelId="{AA81D70C-D60A-404D-956F-B38550C0F4BB}">
      <dgm:prSet phldrT="[Text]"/>
      <dgm:spPr/>
      <dgm:t>
        <a:bodyPr/>
        <a:lstStyle/>
        <a:p>
          <a:r>
            <a:rPr lang="en-US" b="1" dirty="0">
              <a:solidFill>
                <a:schemeClr val="bg1"/>
              </a:solidFill>
              <a:latin typeface="+mn-lt"/>
            </a:rPr>
            <a:t>“Full” RAD conversion process</a:t>
          </a:r>
        </a:p>
      </dgm:t>
    </dgm:pt>
    <dgm:pt modelId="{38760F94-4C78-43D2-8BA8-30515A0CFF27}" type="parTrans" cxnId="{16B6B4FC-30D4-4FA9-90E0-33D2983E78EF}">
      <dgm:prSet/>
      <dgm:spPr/>
      <dgm:t>
        <a:bodyPr/>
        <a:lstStyle/>
        <a:p>
          <a:endParaRPr lang="en-US"/>
        </a:p>
      </dgm:t>
    </dgm:pt>
    <dgm:pt modelId="{5FE3D361-E1B7-452B-A842-51498877E3D4}" type="sibTrans" cxnId="{16B6B4FC-30D4-4FA9-90E0-33D2983E78EF}">
      <dgm:prSet/>
      <dgm:spPr/>
      <dgm:t>
        <a:bodyPr/>
        <a:lstStyle/>
        <a:p>
          <a:endParaRPr lang="en-US"/>
        </a:p>
      </dgm:t>
    </dgm:pt>
    <dgm:pt modelId="{78FD0344-E628-4AE9-8C17-E66D8021C353}" type="pres">
      <dgm:prSet presAssocID="{1C3D9B1C-46B9-4438-AC06-39B25E928B18}" presName="Name0" presStyleCnt="0">
        <dgm:presLayoutVars>
          <dgm:dir/>
          <dgm:animLvl val="lvl"/>
          <dgm:resizeHandles val="exact"/>
        </dgm:presLayoutVars>
      </dgm:prSet>
      <dgm:spPr/>
    </dgm:pt>
    <dgm:pt modelId="{B69CBF26-BB0A-4225-B629-90AF80831AA9}" type="pres">
      <dgm:prSet presAssocID="{1C3D9B1C-46B9-4438-AC06-39B25E928B18}" presName="dummy" presStyleCnt="0"/>
      <dgm:spPr/>
    </dgm:pt>
    <dgm:pt modelId="{074E7BE6-7D8C-48F9-BE5B-878F38A40E65}" type="pres">
      <dgm:prSet presAssocID="{1C3D9B1C-46B9-4438-AC06-39B25E928B18}" presName="linH" presStyleCnt="0"/>
      <dgm:spPr/>
    </dgm:pt>
    <dgm:pt modelId="{C6D6B16A-7288-428C-AC22-30C6332844BD}" type="pres">
      <dgm:prSet presAssocID="{1C3D9B1C-46B9-4438-AC06-39B25E928B18}" presName="padding1" presStyleCnt="0"/>
      <dgm:spPr/>
    </dgm:pt>
    <dgm:pt modelId="{08995842-10C8-4438-89DC-F68D6C57610F}" type="pres">
      <dgm:prSet presAssocID="{AA81D70C-D60A-404D-956F-B38550C0F4BB}" presName="linV" presStyleCnt="0"/>
      <dgm:spPr/>
    </dgm:pt>
    <dgm:pt modelId="{77155938-A3C6-4D3B-85E0-6126DC0F16D7}" type="pres">
      <dgm:prSet presAssocID="{AA81D70C-D60A-404D-956F-B38550C0F4BB}" presName="spVertical1" presStyleCnt="0"/>
      <dgm:spPr/>
    </dgm:pt>
    <dgm:pt modelId="{A28B3992-7590-4A6B-87B6-50E3DD989BD1}" type="pres">
      <dgm:prSet presAssocID="{AA81D70C-D60A-404D-956F-B38550C0F4BB}" presName="parTx" presStyleLbl="revTx" presStyleIdx="0" presStyleCnt="1" custScaleX="99777">
        <dgm:presLayoutVars>
          <dgm:chMax val="0"/>
          <dgm:chPref val="0"/>
          <dgm:bulletEnabled val="1"/>
        </dgm:presLayoutVars>
      </dgm:prSet>
      <dgm:spPr/>
    </dgm:pt>
    <dgm:pt modelId="{ADE7863A-B710-425F-90AE-C56EA72F3DAB}" type="pres">
      <dgm:prSet presAssocID="{AA81D70C-D60A-404D-956F-B38550C0F4BB}" presName="spVertical2" presStyleCnt="0"/>
      <dgm:spPr/>
    </dgm:pt>
    <dgm:pt modelId="{8C88533B-6EA1-4283-B584-614A1551277F}" type="pres">
      <dgm:prSet presAssocID="{AA81D70C-D60A-404D-956F-B38550C0F4BB}" presName="spVertical3" presStyleCnt="0"/>
      <dgm:spPr/>
    </dgm:pt>
    <dgm:pt modelId="{A4984C4F-5CAA-4165-A4E3-F07CBAD8C855}" type="pres">
      <dgm:prSet presAssocID="{1C3D9B1C-46B9-4438-AC06-39B25E928B18}" presName="padding2" presStyleCnt="0"/>
      <dgm:spPr/>
    </dgm:pt>
    <dgm:pt modelId="{DA970014-56A0-4D82-A656-69D89545FD6E}" type="pres">
      <dgm:prSet presAssocID="{1C3D9B1C-46B9-4438-AC06-39B25E928B18}" presName="negArrow" presStyleCnt="0"/>
      <dgm:spPr/>
    </dgm:pt>
    <dgm:pt modelId="{534BDDA3-8F5E-4D27-BD81-B460B385B1A7}" type="pres">
      <dgm:prSet presAssocID="{1C3D9B1C-46B9-4438-AC06-39B25E928B18}" presName="backgroundArrow" presStyleLbl="node1" presStyleIdx="0" presStyleCnt="1" custLinFactNeighborX="-4003" custLinFactNeighborY="80450"/>
      <dgm:spPr>
        <a:solidFill>
          <a:schemeClr val="accent6"/>
        </a:solidFill>
      </dgm:spPr>
    </dgm:pt>
  </dgm:ptLst>
  <dgm:cxnLst>
    <dgm:cxn modelId="{9E0ED520-18BE-449F-9E83-24487813FDD6}" type="presOf" srcId="{AA81D70C-D60A-404D-956F-B38550C0F4BB}" destId="{A28B3992-7590-4A6B-87B6-50E3DD989BD1}" srcOrd="0" destOrd="0" presId="urn:microsoft.com/office/officeart/2005/8/layout/hProcess3"/>
    <dgm:cxn modelId="{B42BD1BF-EC83-4EA6-8852-392914285A79}" type="presOf" srcId="{1C3D9B1C-46B9-4438-AC06-39B25E928B18}" destId="{78FD0344-E628-4AE9-8C17-E66D8021C353}" srcOrd="0" destOrd="0" presId="urn:microsoft.com/office/officeart/2005/8/layout/hProcess3"/>
    <dgm:cxn modelId="{16B6B4FC-30D4-4FA9-90E0-33D2983E78EF}" srcId="{1C3D9B1C-46B9-4438-AC06-39B25E928B18}" destId="{AA81D70C-D60A-404D-956F-B38550C0F4BB}" srcOrd="0" destOrd="0" parTransId="{38760F94-4C78-43D2-8BA8-30515A0CFF27}" sibTransId="{5FE3D361-E1B7-452B-A842-51498877E3D4}"/>
    <dgm:cxn modelId="{54F31BE0-B4C3-4177-A6FD-B38F690EA03A}" type="presParOf" srcId="{78FD0344-E628-4AE9-8C17-E66D8021C353}" destId="{B69CBF26-BB0A-4225-B629-90AF80831AA9}" srcOrd="0" destOrd="0" presId="urn:microsoft.com/office/officeart/2005/8/layout/hProcess3"/>
    <dgm:cxn modelId="{8BE62E7D-67DE-40EF-AC59-C4AB8A418063}" type="presParOf" srcId="{78FD0344-E628-4AE9-8C17-E66D8021C353}" destId="{074E7BE6-7D8C-48F9-BE5B-878F38A40E65}" srcOrd="1" destOrd="0" presId="urn:microsoft.com/office/officeart/2005/8/layout/hProcess3"/>
    <dgm:cxn modelId="{77E80D9C-7BCF-4790-8398-E99A51A9E5BE}" type="presParOf" srcId="{074E7BE6-7D8C-48F9-BE5B-878F38A40E65}" destId="{C6D6B16A-7288-428C-AC22-30C6332844BD}" srcOrd="0" destOrd="0" presId="urn:microsoft.com/office/officeart/2005/8/layout/hProcess3"/>
    <dgm:cxn modelId="{42A4C0D5-0D96-4B9A-9BA3-1EF1E01EBCBB}" type="presParOf" srcId="{074E7BE6-7D8C-48F9-BE5B-878F38A40E65}" destId="{08995842-10C8-4438-89DC-F68D6C57610F}" srcOrd="1" destOrd="0" presId="urn:microsoft.com/office/officeart/2005/8/layout/hProcess3"/>
    <dgm:cxn modelId="{8251C4E0-FC29-4D7A-AC85-95C3FB1A7C4F}" type="presParOf" srcId="{08995842-10C8-4438-89DC-F68D6C57610F}" destId="{77155938-A3C6-4D3B-85E0-6126DC0F16D7}" srcOrd="0" destOrd="0" presId="urn:microsoft.com/office/officeart/2005/8/layout/hProcess3"/>
    <dgm:cxn modelId="{0C9187DC-3864-4D89-BCFE-6A86CFEB701E}" type="presParOf" srcId="{08995842-10C8-4438-89DC-F68D6C57610F}" destId="{A28B3992-7590-4A6B-87B6-50E3DD989BD1}" srcOrd="1" destOrd="0" presId="urn:microsoft.com/office/officeart/2005/8/layout/hProcess3"/>
    <dgm:cxn modelId="{9FE3C769-E0C6-4ADA-80F1-CACF6F5BCB2A}" type="presParOf" srcId="{08995842-10C8-4438-89DC-F68D6C57610F}" destId="{ADE7863A-B710-425F-90AE-C56EA72F3DAB}" srcOrd="2" destOrd="0" presId="urn:microsoft.com/office/officeart/2005/8/layout/hProcess3"/>
    <dgm:cxn modelId="{46EA6FAA-A480-431E-A118-6731627511D1}" type="presParOf" srcId="{08995842-10C8-4438-89DC-F68D6C57610F}" destId="{8C88533B-6EA1-4283-B584-614A1551277F}" srcOrd="3" destOrd="0" presId="urn:microsoft.com/office/officeart/2005/8/layout/hProcess3"/>
    <dgm:cxn modelId="{FF5C2CA0-730B-441E-98AC-BFF78F3100FB}" type="presParOf" srcId="{074E7BE6-7D8C-48F9-BE5B-878F38A40E65}" destId="{A4984C4F-5CAA-4165-A4E3-F07CBAD8C855}" srcOrd="2" destOrd="0" presId="urn:microsoft.com/office/officeart/2005/8/layout/hProcess3"/>
    <dgm:cxn modelId="{5AD0CFC7-5EAB-4A73-97AD-8401B3D44E14}" type="presParOf" srcId="{074E7BE6-7D8C-48F9-BE5B-878F38A40E65}" destId="{DA970014-56A0-4D82-A656-69D89545FD6E}" srcOrd="3" destOrd="0" presId="urn:microsoft.com/office/officeart/2005/8/layout/hProcess3"/>
    <dgm:cxn modelId="{F9F8E15C-E7B8-496C-94AD-172D86CE3BDC}" type="presParOf" srcId="{074E7BE6-7D8C-48F9-BE5B-878F38A40E65}" destId="{534BDDA3-8F5E-4D27-BD81-B460B385B1A7}"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219FB9-6442-4B3A-ADC1-5F41062861E7}"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9AFB0C72-4D7C-4D25-B2A4-8AFF293BE666}">
      <dgm:prSet phldrT="[Tex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r>
            <a:rPr lang="en-US" sz="1400" dirty="0">
              <a:latin typeface="+mn-lt"/>
            </a:rPr>
            <a:t>RAD application</a:t>
          </a:r>
        </a:p>
      </dgm:t>
    </dgm:pt>
    <dgm:pt modelId="{95A7FECB-9FA2-4A5E-B0EC-9252393F898B}" type="parTrans" cxnId="{0D574A33-DDB5-45E7-980C-E9B430D68C23}">
      <dgm:prSet/>
      <dgm:spPr/>
      <dgm:t>
        <a:bodyPr/>
        <a:lstStyle/>
        <a:p>
          <a:endParaRPr lang="en-US"/>
        </a:p>
      </dgm:t>
    </dgm:pt>
    <dgm:pt modelId="{25EDED28-7D3C-4B26-B83A-CE485C3FF656}" type="sibTrans" cxnId="{0D574A33-DDB5-45E7-980C-E9B430D68C23}">
      <dgm:prSet/>
      <dgm:spPr>
        <a:ln>
          <a:solidFill>
            <a:schemeClr val="accent6"/>
          </a:solidFill>
        </a:ln>
      </dgm:spPr>
      <dgm:t>
        <a:bodyPr/>
        <a:lstStyle/>
        <a:p>
          <a:endParaRPr lang="en-US"/>
        </a:p>
      </dgm:t>
    </dgm:pt>
    <dgm:pt modelId="{2621907B-2847-4B7E-AEC4-56C3E96EBA29}">
      <dgm:prSet phldrT="[Tex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r>
            <a:rPr lang="en-US" sz="1600" kern="1200" dirty="0">
              <a:solidFill>
                <a:prstClr val="white"/>
              </a:solidFill>
              <a:latin typeface="+mn-lt"/>
              <a:ea typeface="+mn-ea"/>
              <a:cs typeface="+mn-cs"/>
            </a:rPr>
            <a:t>RAD</a:t>
          </a:r>
          <a:r>
            <a:rPr lang="en-US" sz="1600" kern="1200" dirty="0">
              <a:latin typeface="+mn-lt"/>
            </a:rPr>
            <a:t> </a:t>
          </a:r>
          <a:r>
            <a:rPr lang="en-US" sz="1600" kern="1200" dirty="0">
              <a:solidFill>
                <a:prstClr val="white"/>
              </a:solidFill>
              <a:latin typeface="+mn-lt"/>
              <a:ea typeface="+mn-ea"/>
              <a:cs typeface="+mn-cs"/>
            </a:rPr>
            <a:t>CHAP</a:t>
          </a:r>
          <a:r>
            <a:rPr lang="en-US" sz="1600" kern="1200" dirty="0">
              <a:latin typeface="+mn-lt"/>
            </a:rPr>
            <a:t> award</a:t>
          </a:r>
        </a:p>
      </dgm:t>
    </dgm:pt>
    <dgm:pt modelId="{F3284F1A-7B07-46E0-9DFF-2FEB34B6BD73}" type="parTrans" cxnId="{8C93AA8F-845D-477B-8B20-7204C8C3B52B}">
      <dgm:prSet/>
      <dgm:spPr/>
      <dgm:t>
        <a:bodyPr/>
        <a:lstStyle/>
        <a:p>
          <a:endParaRPr lang="en-US"/>
        </a:p>
      </dgm:t>
    </dgm:pt>
    <dgm:pt modelId="{B70E6646-7046-46EB-9936-FA402910C5F1}" type="sibTrans" cxnId="{8C93AA8F-845D-477B-8B20-7204C8C3B52B}">
      <dgm:prSet/>
      <dgm:spPr>
        <a:ln>
          <a:solidFill>
            <a:schemeClr val="accent6"/>
          </a:solidFill>
        </a:ln>
      </dgm:spPr>
      <dgm:t>
        <a:bodyPr/>
        <a:lstStyle/>
        <a:p>
          <a:endParaRPr lang="en-US" dirty="0"/>
        </a:p>
      </dgm:t>
    </dgm:pt>
    <dgm:pt modelId="{0F25BA1F-F5DD-4043-8A23-035754937D22}">
      <dgm:prSet phldrT="[Tex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r>
            <a:rPr lang="en-US" sz="1600" kern="1200" dirty="0">
              <a:latin typeface="+mn-lt"/>
            </a:rPr>
            <a:t>RAD f</a:t>
          </a:r>
          <a:r>
            <a:rPr lang="en-US" sz="1600" kern="1200" dirty="0">
              <a:solidFill>
                <a:prstClr val="white"/>
              </a:solidFill>
              <a:latin typeface="+mn-lt"/>
              <a:ea typeface="+mn-ea"/>
              <a:cs typeface="+mn-cs"/>
            </a:rPr>
            <a:t>inancing</a:t>
          </a:r>
          <a:r>
            <a:rPr lang="en-US" sz="1600" kern="1200" dirty="0">
              <a:latin typeface="+mn-lt"/>
            </a:rPr>
            <a:t> p</a:t>
          </a:r>
          <a:r>
            <a:rPr lang="en-US" sz="1600" kern="1200" dirty="0">
              <a:solidFill>
                <a:prstClr val="white"/>
              </a:solidFill>
              <a:latin typeface="+mn-lt"/>
              <a:ea typeface="+mn-ea"/>
              <a:cs typeface="+mn-cs"/>
            </a:rPr>
            <a:t>lan</a:t>
          </a:r>
          <a:endParaRPr lang="en-US" sz="2000" kern="1200" dirty="0">
            <a:solidFill>
              <a:prstClr val="white"/>
            </a:solidFill>
            <a:latin typeface="+mn-lt"/>
            <a:ea typeface="+mn-ea"/>
            <a:cs typeface="+mn-cs"/>
          </a:endParaRPr>
        </a:p>
      </dgm:t>
    </dgm:pt>
    <dgm:pt modelId="{0472C552-A41F-41E6-AD0B-9D63B4364275}" type="parTrans" cxnId="{01823FB8-4683-4C2F-B06E-3347D48CF9EA}">
      <dgm:prSet/>
      <dgm:spPr/>
      <dgm:t>
        <a:bodyPr/>
        <a:lstStyle/>
        <a:p>
          <a:endParaRPr lang="en-US"/>
        </a:p>
      </dgm:t>
    </dgm:pt>
    <dgm:pt modelId="{6C0A62D3-A7FC-40E2-B695-0D056E608313}" type="sibTrans" cxnId="{01823FB8-4683-4C2F-B06E-3347D48CF9EA}">
      <dgm:prSet/>
      <dgm:spPr>
        <a:ln>
          <a:solidFill>
            <a:schemeClr val="accent6"/>
          </a:solidFill>
        </a:ln>
      </dgm:spPr>
      <dgm:t>
        <a:bodyPr/>
        <a:lstStyle/>
        <a:p>
          <a:endParaRPr lang="en-US"/>
        </a:p>
      </dgm:t>
    </dgm:pt>
    <dgm:pt modelId="{4E16312B-5F22-42CC-B75B-F4AE5603D12F}">
      <dgm:prSet phldrT="[Tex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r>
            <a:rPr lang="en-US" sz="1050" kern="1200" dirty="0">
              <a:solidFill>
                <a:prstClr val="white"/>
              </a:solidFill>
              <a:latin typeface="+mn-lt"/>
              <a:ea typeface="+mn-ea"/>
              <a:cs typeface="+mn-cs"/>
            </a:rPr>
            <a:t>RAD</a:t>
          </a:r>
          <a:r>
            <a:rPr lang="en-US" sz="1050" kern="1200" dirty="0">
              <a:latin typeface="+mn-lt"/>
            </a:rPr>
            <a:t> Conversion Commitment (RCC) is issued</a:t>
          </a:r>
        </a:p>
      </dgm:t>
    </dgm:pt>
    <dgm:pt modelId="{94F2344D-1918-4476-B23D-FA68E0F1212F}" type="parTrans" cxnId="{A440D9D1-EC50-49FD-9BB9-80B4CD74BB48}">
      <dgm:prSet/>
      <dgm:spPr/>
      <dgm:t>
        <a:bodyPr/>
        <a:lstStyle/>
        <a:p>
          <a:endParaRPr lang="en-US"/>
        </a:p>
      </dgm:t>
    </dgm:pt>
    <dgm:pt modelId="{1525D4FA-F671-426C-B461-068113F53F2E}" type="sibTrans" cxnId="{A440D9D1-EC50-49FD-9BB9-80B4CD74BB48}">
      <dgm:prSet/>
      <dgm:spPr>
        <a:ln>
          <a:solidFill>
            <a:schemeClr val="accent6"/>
          </a:solidFill>
        </a:ln>
      </dgm:spPr>
      <dgm:t>
        <a:bodyPr/>
        <a:lstStyle/>
        <a:p>
          <a:endParaRPr lang="en-US"/>
        </a:p>
      </dgm:t>
    </dgm:pt>
    <dgm:pt modelId="{450760FF-8E28-4E6F-8E27-08B7B334A0C3}">
      <dgm:prSe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pPr marL="0" lvl="0" indent="0" algn="ctr" defTabSz="1244600">
            <a:lnSpc>
              <a:spcPct val="90000"/>
            </a:lnSpc>
            <a:spcBef>
              <a:spcPct val="0"/>
            </a:spcBef>
            <a:spcAft>
              <a:spcPct val="35000"/>
            </a:spcAft>
            <a:buNone/>
          </a:pPr>
          <a:r>
            <a:rPr lang="en-US" sz="2000" kern="1200" dirty="0">
              <a:solidFill>
                <a:prstClr val="white"/>
              </a:solidFill>
              <a:latin typeface="+mn-lt"/>
              <a:ea typeface="+mn-ea"/>
              <a:cs typeface="+mn-cs"/>
            </a:rPr>
            <a:t>RAD closing</a:t>
          </a:r>
        </a:p>
      </dgm:t>
    </dgm:pt>
    <dgm:pt modelId="{536D5BDE-AAE5-45E9-A54C-A60BE245CC6D}" type="parTrans" cxnId="{D0BEA9E2-61F1-4DE7-B28E-860BBF3EF64B}">
      <dgm:prSet/>
      <dgm:spPr/>
      <dgm:t>
        <a:bodyPr/>
        <a:lstStyle/>
        <a:p>
          <a:endParaRPr lang="en-US"/>
        </a:p>
      </dgm:t>
    </dgm:pt>
    <dgm:pt modelId="{1ECB3512-3C7E-481C-833A-CD9149C5FB60}" type="sibTrans" cxnId="{D0BEA9E2-61F1-4DE7-B28E-860BBF3EF64B}">
      <dgm:prSet/>
      <dgm:spPr>
        <a:ln>
          <a:solidFill>
            <a:schemeClr val="accent6"/>
          </a:solidFill>
        </a:ln>
      </dgm:spPr>
      <dgm:t>
        <a:bodyPr/>
        <a:lstStyle/>
        <a:p>
          <a:endParaRPr lang="en-US"/>
        </a:p>
      </dgm:t>
    </dgm:pt>
    <dgm:pt modelId="{CE67C62E-0B85-4972-8406-744B79E38562}">
      <dgm:prSe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r>
            <a:rPr lang="en-US" sz="1400" dirty="0"/>
            <a:t>Rehab or construction</a:t>
          </a:r>
        </a:p>
      </dgm:t>
    </dgm:pt>
    <dgm:pt modelId="{2141954D-7090-41E2-8F1D-02CD8956DBF3}" type="parTrans" cxnId="{186661F8-5E41-4919-A6DE-5C7F91F763A7}">
      <dgm:prSet/>
      <dgm:spPr/>
      <dgm:t>
        <a:bodyPr/>
        <a:lstStyle/>
        <a:p>
          <a:endParaRPr lang="en-US"/>
        </a:p>
      </dgm:t>
    </dgm:pt>
    <dgm:pt modelId="{A8DF4C1F-D1BA-497B-9305-43DD6B278038}" type="sibTrans" cxnId="{186661F8-5E41-4919-A6DE-5C7F91F763A7}">
      <dgm:prSet/>
      <dgm:spPr>
        <a:ln>
          <a:solidFill>
            <a:schemeClr val="accent6"/>
          </a:solidFill>
        </a:ln>
      </dgm:spPr>
      <dgm:t>
        <a:bodyPr/>
        <a:lstStyle/>
        <a:p>
          <a:endParaRPr lang="en-US"/>
        </a:p>
      </dgm:t>
    </dgm:pt>
    <dgm:pt modelId="{980AB6C8-FDE6-4E84-9DFB-8FF24E8642AC}">
      <dgm:prSe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pPr marL="0" lvl="0" indent="0" algn="ctr" defTabSz="889000">
            <a:lnSpc>
              <a:spcPct val="90000"/>
            </a:lnSpc>
            <a:spcBef>
              <a:spcPct val="0"/>
            </a:spcBef>
            <a:spcAft>
              <a:spcPct val="35000"/>
            </a:spcAft>
            <a:buNone/>
          </a:pPr>
          <a:r>
            <a:rPr lang="en-US" sz="1800" kern="1200" dirty="0">
              <a:solidFill>
                <a:prstClr val="white"/>
              </a:solidFill>
              <a:latin typeface="+mn-lt"/>
              <a:ea typeface="+mn-ea"/>
              <a:cs typeface="+mn-cs"/>
            </a:rPr>
            <a:t>Strategic planning</a:t>
          </a:r>
        </a:p>
      </dgm:t>
    </dgm:pt>
    <dgm:pt modelId="{7D5C83F5-E9F1-4FB9-AA4E-B59991330964}" type="parTrans" cxnId="{4E99D2BE-3DE2-48DA-8A26-30718CE9D64F}">
      <dgm:prSet/>
      <dgm:spPr/>
      <dgm:t>
        <a:bodyPr/>
        <a:lstStyle/>
        <a:p>
          <a:endParaRPr lang="en-US"/>
        </a:p>
      </dgm:t>
    </dgm:pt>
    <dgm:pt modelId="{C1362579-4D5B-4E35-8376-17C31DD8004B}" type="sibTrans" cxnId="{4E99D2BE-3DE2-48DA-8A26-30718CE9D64F}">
      <dgm:prSet/>
      <dgm:spPr>
        <a:ln>
          <a:solidFill>
            <a:schemeClr val="accent6"/>
          </a:solidFill>
        </a:ln>
      </dgm:spPr>
      <dgm:t>
        <a:bodyPr/>
        <a:lstStyle/>
        <a:p>
          <a:endParaRPr lang="en-US"/>
        </a:p>
      </dgm:t>
    </dgm:pt>
    <dgm:pt modelId="{BCED234E-D567-4015-BB52-FEF0C4058504}">
      <dgm:prSet custT="1"/>
      <dgm:spPr>
        <a:solidFill>
          <a:schemeClr val="accent2"/>
        </a:solidFill>
      </dgm:spPr>
      <dgm:t>
        <a:bodyPr/>
        <a:lstStyle/>
        <a:p>
          <a:r>
            <a:rPr lang="en-US" sz="1100" dirty="0">
              <a:latin typeface="+mn-lt"/>
            </a:rPr>
            <a:t>Engage environmental and physical condition (CNA) </a:t>
          </a:r>
          <a:r>
            <a:rPr lang="en-US" sz="1100" dirty="0"/>
            <a:t>contractors</a:t>
          </a:r>
          <a:endParaRPr lang="en-US" sz="1200" dirty="0"/>
        </a:p>
      </dgm:t>
    </dgm:pt>
    <dgm:pt modelId="{7D35BF26-62D7-4697-9BA8-0CEAB8C18D15}" type="parTrans" cxnId="{DBF1B82D-BA79-473C-9B8A-00166950B1F9}">
      <dgm:prSet/>
      <dgm:spPr/>
      <dgm:t>
        <a:bodyPr/>
        <a:lstStyle/>
        <a:p>
          <a:endParaRPr lang="en-US"/>
        </a:p>
      </dgm:t>
    </dgm:pt>
    <dgm:pt modelId="{59609277-9855-49F2-83B5-2B1805DB0A4A}" type="sibTrans" cxnId="{DBF1B82D-BA79-473C-9B8A-00166950B1F9}">
      <dgm:prSet/>
      <dgm:spPr>
        <a:ln>
          <a:solidFill>
            <a:schemeClr val="accent6"/>
          </a:solidFill>
        </a:ln>
      </dgm:spPr>
      <dgm:t>
        <a:bodyPr/>
        <a:lstStyle/>
        <a:p>
          <a:endParaRPr lang="en-US"/>
        </a:p>
      </dgm:t>
    </dgm:pt>
    <dgm:pt modelId="{499985F1-6301-4537-B931-DDC9AE23E541}">
      <dgm:prSet custT="1"/>
      <dgm:spPr>
        <a:solidFill>
          <a:schemeClr val="accent2"/>
        </a:solidFill>
      </dgm:spPr>
      <dgm:t>
        <a:bodyPr/>
        <a:lstStyle/>
        <a:p>
          <a:r>
            <a:rPr lang="en-US" sz="1200" dirty="0">
              <a:latin typeface="+mn-lt"/>
            </a:rPr>
            <a:t>Apply for financing!</a:t>
          </a:r>
        </a:p>
        <a:p>
          <a:r>
            <a:rPr lang="en-US" sz="1200" dirty="0">
              <a:latin typeface="+mn-lt"/>
            </a:rPr>
            <a:t>-Determine if gap financing is necessary due to environmental and CNA reports</a:t>
          </a:r>
        </a:p>
      </dgm:t>
    </dgm:pt>
    <dgm:pt modelId="{392E992A-35AA-4861-A6CC-2FFD08A095DC}" type="parTrans" cxnId="{834E3B69-0136-45D9-B36B-DD39B17B35A2}">
      <dgm:prSet/>
      <dgm:spPr/>
      <dgm:t>
        <a:bodyPr/>
        <a:lstStyle/>
        <a:p>
          <a:endParaRPr lang="en-US"/>
        </a:p>
      </dgm:t>
    </dgm:pt>
    <dgm:pt modelId="{F8DDA762-E6B8-4EE0-8292-147BA69B623B}" type="sibTrans" cxnId="{834E3B69-0136-45D9-B36B-DD39B17B35A2}">
      <dgm:prSet/>
      <dgm:spPr>
        <a:ln>
          <a:solidFill>
            <a:schemeClr val="accent6"/>
          </a:solidFill>
        </a:ln>
      </dgm:spPr>
      <dgm:t>
        <a:bodyPr/>
        <a:lstStyle/>
        <a:p>
          <a:endParaRPr lang="en-US"/>
        </a:p>
      </dgm:t>
    </dgm:pt>
    <dgm:pt modelId="{D7DEC25E-FCA5-44D5-8C58-4E147FCF698B}">
      <dgm:prSet custT="1"/>
      <dgm:spPr>
        <a:solidFill>
          <a:schemeClr val="accent2"/>
        </a:solidFill>
      </dgm:spPr>
      <dgm:t>
        <a:bodyPr/>
        <a:lstStyle/>
        <a:p>
          <a:r>
            <a:rPr lang="en-US" sz="1400" dirty="0">
              <a:latin typeface="+mn-lt"/>
            </a:rPr>
            <a:t>If planned, apply for 9 percent LIHTC</a:t>
          </a:r>
        </a:p>
      </dgm:t>
    </dgm:pt>
    <dgm:pt modelId="{E2A9978E-2DB5-4874-8C4A-379A971C82A7}" type="parTrans" cxnId="{55433AB5-B24C-4D4C-B6E8-284FBD71C2B2}">
      <dgm:prSet/>
      <dgm:spPr/>
      <dgm:t>
        <a:bodyPr/>
        <a:lstStyle/>
        <a:p>
          <a:endParaRPr lang="en-US"/>
        </a:p>
      </dgm:t>
    </dgm:pt>
    <dgm:pt modelId="{BCC6C7BC-5774-4DAA-A1A8-01C0267EE15F}" type="sibTrans" cxnId="{55433AB5-B24C-4D4C-B6E8-284FBD71C2B2}">
      <dgm:prSet/>
      <dgm:spPr>
        <a:ln>
          <a:solidFill>
            <a:schemeClr val="accent6"/>
          </a:solidFill>
        </a:ln>
      </dgm:spPr>
      <dgm:t>
        <a:bodyPr/>
        <a:lstStyle/>
        <a:p>
          <a:endParaRPr lang="en-US"/>
        </a:p>
      </dgm:t>
    </dgm:pt>
    <dgm:pt modelId="{CDA93B73-CE21-4850-B850-1E24421701C6}">
      <dgm:prSet custT="1"/>
      <dgm:spPr>
        <a:solidFill>
          <a:schemeClr val="accent2"/>
        </a:solidFill>
      </dgm:spPr>
      <dgm:t>
        <a:bodyPr/>
        <a:lstStyle/>
        <a:p>
          <a:r>
            <a:rPr lang="en-US" sz="1100" dirty="0">
              <a:latin typeface="+mn-lt"/>
            </a:rPr>
            <a:t>Pre-Financing Plan Approvals:</a:t>
          </a:r>
        </a:p>
        <a:p>
          <a:r>
            <a:rPr lang="en-US" sz="1100" dirty="0">
              <a:latin typeface="+mn-lt"/>
            </a:rPr>
            <a:t>-PHA Plan; Upfront Civil Rights Review; EPC; Transfer of Assistance</a:t>
          </a:r>
        </a:p>
      </dgm:t>
    </dgm:pt>
    <dgm:pt modelId="{F5555109-EBB2-4FF7-A69F-6CC8D16A501B}" type="parTrans" cxnId="{E71FF8A1-9501-4639-B52B-19F63064507B}">
      <dgm:prSet/>
      <dgm:spPr/>
      <dgm:t>
        <a:bodyPr/>
        <a:lstStyle/>
        <a:p>
          <a:endParaRPr lang="en-US"/>
        </a:p>
      </dgm:t>
    </dgm:pt>
    <dgm:pt modelId="{5D40904B-97C0-4E7F-BD95-D421D4BAE470}" type="sibTrans" cxnId="{E71FF8A1-9501-4639-B52B-19F63064507B}">
      <dgm:prSet/>
      <dgm:spPr>
        <a:ln>
          <a:solidFill>
            <a:schemeClr val="accent6"/>
          </a:solidFill>
        </a:ln>
      </dgm:spPr>
      <dgm:t>
        <a:bodyPr/>
        <a:lstStyle/>
        <a:p>
          <a:endParaRPr lang="en-US"/>
        </a:p>
      </dgm:t>
    </dgm:pt>
    <dgm:pt modelId="{0945B4C0-4D59-46BF-B59A-0CF4D2E1CA3D}">
      <dgm:prSe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r>
            <a:rPr lang="en-US" sz="1050" kern="1200" dirty="0">
              <a:latin typeface="+mn-lt"/>
            </a:rPr>
            <a:t>Section 8 </a:t>
          </a:r>
          <a:r>
            <a:rPr lang="en-US" sz="1050" kern="1200" dirty="0">
              <a:solidFill>
                <a:prstClr val="white"/>
              </a:solidFill>
              <a:latin typeface="+mn-lt"/>
              <a:ea typeface="+mn-ea"/>
              <a:cs typeface="+mn-cs"/>
            </a:rPr>
            <a:t>HAP</a:t>
          </a:r>
          <a:r>
            <a:rPr lang="en-US" sz="1050" kern="1200" dirty="0">
              <a:latin typeface="+mn-lt"/>
            </a:rPr>
            <a:t> Contract e</a:t>
          </a:r>
          <a:r>
            <a:rPr lang="en-US" sz="1050" kern="1200" dirty="0">
              <a:solidFill>
                <a:prstClr val="white"/>
              </a:solidFill>
              <a:latin typeface="+mn-lt"/>
              <a:ea typeface="+mn-ea"/>
              <a:cs typeface="+mn-cs"/>
            </a:rPr>
            <a:t>ffective</a:t>
          </a:r>
          <a:r>
            <a:rPr lang="en-US" sz="1050" kern="1200" dirty="0">
              <a:latin typeface="+mn-lt"/>
            </a:rPr>
            <a:t> the first month following closing</a:t>
          </a:r>
        </a:p>
      </dgm:t>
    </dgm:pt>
    <dgm:pt modelId="{3C986523-6D82-437D-95CF-F3C24093B1D6}" type="parTrans" cxnId="{319FA043-2F6A-45FC-9194-A3ACB54F8C46}">
      <dgm:prSet/>
      <dgm:spPr/>
      <dgm:t>
        <a:bodyPr/>
        <a:lstStyle/>
        <a:p>
          <a:endParaRPr lang="en-US"/>
        </a:p>
      </dgm:t>
    </dgm:pt>
    <dgm:pt modelId="{4A1463C7-761D-4F9D-AD3D-5660EB5A9347}" type="sibTrans" cxnId="{319FA043-2F6A-45FC-9194-A3ACB54F8C46}">
      <dgm:prSet/>
      <dgm:spPr>
        <a:ln>
          <a:solidFill>
            <a:schemeClr val="accent6"/>
          </a:solidFill>
        </a:ln>
      </dgm:spPr>
      <dgm:t>
        <a:bodyPr/>
        <a:lstStyle/>
        <a:p>
          <a:endParaRPr lang="en-US"/>
        </a:p>
      </dgm:t>
    </dgm:pt>
    <dgm:pt modelId="{242874B1-3D23-4934-A1E1-3D1BAE908B9B}">
      <dgm:prSet custT="1"/>
      <dgm:spPr>
        <a:solidFill>
          <a:schemeClr val="accent2"/>
        </a:solidFill>
        <a:ln w="12700" cap="flat" cmpd="sng" algn="ctr">
          <a:solidFill>
            <a:prstClr val="white">
              <a:hueOff val="0"/>
              <a:satOff val="0"/>
              <a:lumOff val="0"/>
              <a:alphaOff val="0"/>
            </a:prstClr>
          </a:solidFill>
          <a:prstDash val="solid"/>
          <a:miter lim="800000"/>
        </a:ln>
        <a:effectLst/>
      </dgm:spPr>
      <dgm:t>
        <a:bodyPr spcFirstLastPara="0" vert="horz" wrap="square" lIns="199136" tIns="199136" rIns="199136" bIns="199136" numCol="1" spcCol="1270" anchor="ctr" anchorCtr="0"/>
        <a:lstStyle/>
        <a:p>
          <a:pPr marL="0" lvl="0" indent="0" algn="ctr" defTabSz="889000">
            <a:lnSpc>
              <a:spcPct val="90000"/>
            </a:lnSpc>
            <a:spcBef>
              <a:spcPct val="0"/>
            </a:spcBef>
            <a:spcAft>
              <a:spcPct val="35000"/>
            </a:spcAft>
            <a:buNone/>
          </a:pPr>
          <a:r>
            <a:rPr lang="en-US" sz="1050" kern="1200" dirty="0">
              <a:solidFill>
                <a:prstClr val="white"/>
              </a:solidFill>
              <a:latin typeface="+mn-lt"/>
              <a:ea typeface="+mn-ea"/>
              <a:cs typeface="+mn-cs"/>
            </a:rPr>
            <a:t>RAD Rents go into effect January 1st following closing</a:t>
          </a:r>
        </a:p>
      </dgm:t>
    </dgm:pt>
    <dgm:pt modelId="{F6F37345-9FA9-4E13-85BC-3AE53CC3AE69}" type="parTrans" cxnId="{927A9314-B891-4594-919A-BC631C2FBC98}">
      <dgm:prSet/>
      <dgm:spPr/>
      <dgm:t>
        <a:bodyPr/>
        <a:lstStyle/>
        <a:p>
          <a:endParaRPr lang="en-US"/>
        </a:p>
      </dgm:t>
    </dgm:pt>
    <dgm:pt modelId="{F0196A1B-97A0-4883-B264-C87BBDC02E84}" type="sibTrans" cxnId="{927A9314-B891-4594-919A-BC631C2FBC98}">
      <dgm:prSet/>
      <dgm:spPr/>
      <dgm:t>
        <a:bodyPr/>
        <a:lstStyle/>
        <a:p>
          <a:endParaRPr lang="en-US"/>
        </a:p>
      </dgm:t>
    </dgm:pt>
    <dgm:pt modelId="{47560C55-BD13-441D-92EC-DA327FE0A2C0}" type="pres">
      <dgm:prSet presAssocID="{1D219FB9-6442-4B3A-ADC1-5F41062861E7}" presName="Name0" presStyleCnt="0">
        <dgm:presLayoutVars>
          <dgm:dir/>
          <dgm:resizeHandles val="exact"/>
        </dgm:presLayoutVars>
      </dgm:prSet>
      <dgm:spPr/>
    </dgm:pt>
    <dgm:pt modelId="{DCFF8C78-B1D7-4798-B162-A9F064B11B59}" type="pres">
      <dgm:prSet presAssocID="{980AB6C8-FDE6-4E84-9DFB-8FF24E8642AC}" presName="node" presStyleLbl="node1" presStyleIdx="0" presStyleCnt="13">
        <dgm:presLayoutVars>
          <dgm:bulletEnabled val="1"/>
        </dgm:presLayoutVars>
      </dgm:prSet>
      <dgm:spPr>
        <a:xfrm>
          <a:off x="1867" y="620356"/>
          <a:ext cx="2000191" cy="1200114"/>
        </a:xfrm>
        <a:prstGeom prst="rect">
          <a:avLst/>
        </a:prstGeom>
      </dgm:spPr>
    </dgm:pt>
    <dgm:pt modelId="{A91D151B-2086-4132-95AC-ED2569FBEE13}" type="pres">
      <dgm:prSet presAssocID="{C1362579-4D5B-4E35-8376-17C31DD8004B}" presName="sibTrans" presStyleLbl="sibTrans1D1" presStyleIdx="0" presStyleCnt="12"/>
      <dgm:spPr/>
    </dgm:pt>
    <dgm:pt modelId="{CED05690-9C7B-49C1-BC29-91ADCD31247B}" type="pres">
      <dgm:prSet presAssocID="{C1362579-4D5B-4E35-8376-17C31DD8004B}" presName="connectorText" presStyleLbl="sibTrans1D1" presStyleIdx="0" presStyleCnt="12"/>
      <dgm:spPr/>
    </dgm:pt>
    <dgm:pt modelId="{87902A97-347B-4B13-A566-FCACAAF4FED1}" type="pres">
      <dgm:prSet presAssocID="{D7DEC25E-FCA5-44D5-8C58-4E147FCF698B}" presName="node" presStyleLbl="node1" presStyleIdx="1" presStyleCnt="13">
        <dgm:presLayoutVars>
          <dgm:bulletEnabled val="1"/>
        </dgm:presLayoutVars>
      </dgm:prSet>
      <dgm:spPr/>
    </dgm:pt>
    <dgm:pt modelId="{8B55D174-499D-4C8C-A9A6-DC81D0D6950F}" type="pres">
      <dgm:prSet presAssocID="{BCC6C7BC-5774-4DAA-A1A8-01C0267EE15F}" presName="sibTrans" presStyleLbl="sibTrans1D1" presStyleIdx="1" presStyleCnt="12"/>
      <dgm:spPr/>
    </dgm:pt>
    <dgm:pt modelId="{B8CAB262-71A1-4856-9400-A79E32B694AD}" type="pres">
      <dgm:prSet presAssocID="{BCC6C7BC-5774-4DAA-A1A8-01C0267EE15F}" presName="connectorText" presStyleLbl="sibTrans1D1" presStyleIdx="1" presStyleCnt="12"/>
      <dgm:spPr/>
    </dgm:pt>
    <dgm:pt modelId="{9EF12162-FAB5-4F52-928C-B2C3ABEECE00}" type="pres">
      <dgm:prSet presAssocID="{9AFB0C72-4D7C-4D25-B2A4-8AFF293BE666}" presName="node" presStyleLbl="node1" presStyleIdx="2" presStyleCnt="13">
        <dgm:presLayoutVars>
          <dgm:bulletEnabled val="1"/>
        </dgm:presLayoutVars>
      </dgm:prSet>
      <dgm:spPr>
        <a:xfrm>
          <a:off x="3338234" y="114156"/>
          <a:ext cx="2708162" cy="1624897"/>
        </a:xfrm>
        <a:prstGeom prst="rect">
          <a:avLst/>
        </a:prstGeom>
      </dgm:spPr>
    </dgm:pt>
    <dgm:pt modelId="{C8014E05-3648-4EA5-93B8-093B7F8C903D}" type="pres">
      <dgm:prSet presAssocID="{25EDED28-7D3C-4B26-B83A-CE485C3FF656}" presName="sibTrans" presStyleLbl="sibTrans1D1" presStyleIdx="2" presStyleCnt="12"/>
      <dgm:spPr/>
    </dgm:pt>
    <dgm:pt modelId="{0B4CE3F5-9EDC-49D7-93D6-7E99E660683B}" type="pres">
      <dgm:prSet presAssocID="{25EDED28-7D3C-4B26-B83A-CE485C3FF656}" presName="connectorText" presStyleLbl="sibTrans1D1" presStyleIdx="2" presStyleCnt="12"/>
      <dgm:spPr/>
    </dgm:pt>
    <dgm:pt modelId="{8CBC69B2-7351-47BF-8D0A-472F39D7BA5F}" type="pres">
      <dgm:prSet presAssocID="{BCED234E-D567-4015-BB52-FEF0C4058504}" presName="node" presStyleLbl="node1" presStyleIdx="3" presStyleCnt="13">
        <dgm:presLayoutVars>
          <dgm:bulletEnabled val="1"/>
        </dgm:presLayoutVars>
      </dgm:prSet>
      <dgm:spPr/>
    </dgm:pt>
    <dgm:pt modelId="{CB20F731-0029-4615-BDA7-5343E58C5BFC}" type="pres">
      <dgm:prSet presAssocID="{59609277-9855-49F2-83B5-2B1805DB0A4A}" presName="sibTrans" presStyleLbl="sibTrans1D1" presStyleIdx="3" presStyleCnt="12"/>
      <dgm:spPr/>
    </dgm:pt>
    <dgm:pt modelId="{64E4AA3D-F0B8-4D3F-94E1-DB87CBC0EF0C}" type="pres">
      <dgm:prSet presAssocID="{59609277-9855-49F2-83B5-2B1805DB0A4A}" presName="connectorText" presStyleLbl="sibTrans1D1" presStyleIdx="3" presStyleCnt="12"/>
      <dgm:spPr/>
    </dgm:pt>
    <dgm:pt modelId="{478DAD15-B349-4EF1-A8E1-1BF46A8F739F}" type="pres">
      <dgm:prSet presAssocID="{499985F1-6301-4537-B931-DDC9AE23E541}" presName="node" presStyleLbl="node1" presStyleIdx="4" presStyleCnt="13" custScaleX="127953" custScaleY="138160">
        <dgm:presLayoutVars>
          <dgm:bulletEnabled val="1"/>
        </dgm:presLayoutVars>
      </dgm:prSet>
      <dgm:spPr/>
    </dgm:pt>
    <dgm:pt modelId="{E315BEBE-7F4C-4991-89F9-CD3CF5CDAD6D}" type="pres">
      <dgm:prSet presAssocID="{F8DDA762-E6B8-4EE0-8292-147BA69B623B}" presName="sibTrans" presStyleLbl="sibTrans1D1" presStyleIdx="4" presStyleCnt="12"/>
      <dgm:spPr/>
    </dgm:pt>
    <dgm:pt modelId="{B10998A4-37E7-4AF9-AEF1-6532CD5C0638}" type="pres">
      <dgm:prSet presAssocID="{F8DDA762-E6B8-4EE0-8292-147BA69B623B}" presName="connectorText" presStyleLbl="sibTrans1D1" presStyleIdx="4" presStyleCnt="12"/>
      <dgm:spPr/>
    </dgm:pt>
    <dgm:pt modelId="{8CE145CC-39A9-4C83-BCDC-37C712567CC3}" type="pres">
      <dgm:prSet presAssocID="{2621907B-2847-4B7E-AEC4-56C3E96EBA29}" presName="node" presStyleLbl="node1" presStyleIdx="5" presStyleCnt="13">
        <dgm:presLayoutVars>
          <dgm:bulletEnabled val="1"/>
        </dgm:presLayoutVars>
      </dgm:prSet>
      <dgm:spPr>
        <a:xfrm>
          <a:off x="6669274" y="114156"/>
          <a:ext cx="2708162" cy="1624897"/>
        </a:xfrm>
        <a:prstGeom prst="rect">
          <a:avLst/>
        </a:prstGeom>
      </dgm:spPr>
    </dgm:pt>
    <dgm:pt modelId="{FD1C343A-3EBA-45A8-B479-4507082FCD01}" type="pres">
      <dgm:prSet presAssocID="{B70E6646-7046-46EB-9936-FA402910C5F1}" presName="sibTrans" presStyleLbl="sibTrans1D1" presStyleIdx="5" presStyleCnt="12"/>
      <dgm:spPr/>
    </dgm:pt>
    <dgm:pt modelId="{5152E281-A7CC-4CE7-8300-FD9E1DACF5CD}" type="pres">
      <dgm:prSet presAssocID="{B70E6646-7046-46EB-9936-FA402910C5F1}" presName="connectorText" presStyleLbl="sibTrans1D1" presStyleIdx="5" presStyleCnt="12"/>
      <dgm:spPr/>
    </dgm:pt>
    <dgm:pt modelId="{534B70C3-C0E3-4DD7-8E0D-4B858D968F0D}" type="pres">
      <dgm:prSet presAssocID="{CDA93B73-CE21-4850-B850-1E24421701C6}" presName="node" presStyleLbl="node1" presStyleIdx="6" presStyleCnt="13" custScaleX="127704" custScaleY="138086">
        <dgm:presLayoutVars>
          <dgm:bulletEnabled val="1"/>
        </dgm:presLayoutVars>
      </dgm:prSet>
      <dgm:spPr/>
    </dgm:pt>
    <dgm:pt modelId="{0F6EF03B-E4BD-4089-82B4-93C34F119C62}" type="pres">
      <dgm:prSet presAssocID="{5D40904B-97C0-4E7F-BD95-D421D4BAE470}" presName="sibTrans" presStyleLbl="sibTrans1D1" presStyleIdx="6" presStyleCnt="12"/>
      <dgm:spPr/>
    </dgm:pt>
    <dgm:pt modelId="{39E37E77-AED0-42D0-9035-E3532EB10E37}" type="pres">
      <dgm:prSet presAssocID="{5D40904B-97C0-4E7F-BD95-D421D4BAE470}" presName="connectorText" presStyleLbl="sibTrans1D1" presStyleIdx="6" presStyleCnt="12"/>
      <dgm:spPr/>
    </dgm:pt>
    <dgm:pt modelId="{758B8768-54EB-445A-8FF5-3EC2DBD5160F}" type="pres">
      <dgm:prSet presAssocID="{0F25BA1F-F5DD-4043-8A23-035754937D22}" presName="node" presStyleLbl="node1" presStyleIdx="7" presStyleCnt="13">
        <dgm:presLayoutVars>
          <dgm:bulletEnabled val="1"/>
        </dgm:presLayoutVars>
      </dgm:prSet>
      <dgm:spPr>
        <a:xfrm>
          <a:off x="7194" y="2361931"/>
          <a:ext cx="2708162" cy="1624897"/>
        </a:xfrm>
        <a:prstGeom prst="rect">
          <a:avLst/>
        </a:prstGeom>
      </dgm:spPr>
    </dgm:pt>
    <dgm:pt modelId="{6BDA4328-288A-4B04-B182-30CA775F8306}" type="pres">
      <dgm:prSet presAssocID="{6C0A62D3-A7FC-40E2-B695-0D056E608313}" presName="sibTrans" presStyleLbl="sibTrans1D1" presStyleIdx="7" presStyleCnt="12"/>
      <dgm:spPr/>
    </dgm:pt>
    <dgm:pt modelId="{1E8BC751-D33C-4752-B9E5-8216A168CCDD}" type="pres">
      <dgm:prSet presAssocID="{6C0A62D3-A7FC-40E2-B695-0D056E608313}" presName="connectorText" presStyleLbl="sibTrans1D1" presStyleIdx="7" presStyleCnt="12"/>
      <dgm:spPr/>
    </dgm:pt>
    <dgm:pt modelId="{234E0441-CFA1-4751-9B30-F1EBDCD1FD7C}" type="pres">
      <dgm:prSet presAssocID="{4E16312B-5F22-42CC-B75B-F4AE5603D12F}" presName="node" presStyleLbl="node1" presStyleIdx="8" presStyleCnt="13">
        <dgm:presLayoutVars>
          <dgm:bulletEnabled val="1"/>
        </dgm:presLayoutVars>
      </dgm:prSet>
      <dgm:spPr>
        <a:xfrm>
          <a:off x="3338234" y="2361931"/>
          <a:ext cx="2708162" cy="1624897"/>
        </a:xfrm>
        <a:prstGeom prst="rect">
          <a:avLst/>
        </a:prstGeom>
      </dgm:spPr>
    </dgm:pt>
    <dgm:pt modelId="{D1E7807A-50B5-49F5-BE7D-C64457EB128F}" type="pres">
      <dgm:prSet presAssocID="{1525D4FA-F671-426C-B461-068113F53F2E}" presName="sibTrans" presStyleLbl="sibTrans1D1" presStyleIdx="8" presStyleCnt="12"/>
      <dgm:spPr/>
    </dgm:pt>
    <dgm:pt modelId="{9C43EC9E-06C6-4374-A333-29379BCD257A}" type="pres">
      <dgm:prSet presAssocID="{1525D4FA-F671-426C-B461-068113F53F2E}" presName="connectorText" presStyleLbl="sibTrans1D1" presStyleIdx="8" presStyleCnt="12"/>
      <dgm:spPr/>
    </dgm:pt>
    <dgm:pt modelId="{3C2B9873-C324-45FC-A2AF-BB3D05DE207E}" type="pres">
      <dgm:prSet presAssocID="{450760FF-8E28-4E6F-8E27-08B7B334A0C3}" presName="node" presStyleLbl="node1" presStyleIdx="9" presStyleCnt="13">
        <dgm:presLayoutVars>
          <dgm:bulletEnabled val="1"/>
        </dgm:presLayoutVars>
      </dgm:prSet>
      <dgm:spPr>
        <a:xfrm>
          <a:off x="6669274" y="2361931"/>
          <a:ext cx="2708162" cy="1624897"/>
        </a:xfrm>
        <a:prstGeom prst="rect">
          <a:avLst/>
        </a:prstGeom>
      </dgm:spPr>
    </dgm:pt>
    <dgm:pt modelId="{7D472472-5D1C-4216-A703-8D476187723D}" type="pres">
      <dgm:prSet presAssocID="{1ECB3512-3C7E-481C-833A-CD9149C5FB60}" presName="sibTrans" presStyleLbl="sibTrans1D1" presStyleIdx="9" presStyleCnt="12"/>
      <dgm:spPr/>
    </dgm:pt>
    <dgm:pt modelId="{7BFBECA4-AB96-41F9-977B-D60A00B052A6}" type="pres">
      <dgm:prSet presAssocID="{1ECB3512-3C7E-481C-833A-CD9149C5FB60}" presName="connectorText" presStyleLbl="sibTrans1D1" presStyleIdx="9" presStyleCnt="12"/>
      <dgm:spPr/>
    </dgm:pt>
    <dgm:pt modelId="{8EDF5D74-112D-4579-88A4-0C0C24E134F6}" type="pres">
      <dgm:prSet presAssocID="{0945B4C0-4D59-46BF-B59A-0CF4D2E1CA3D}" presName="node" presStyleLbl="node1" presStyleIdx="10" presStyleCnt="13">
        <dgm:presLayoutVars>
          <dgm:bulletEnabled val="1"/>
        </dgm:presLayoutVars>
      </dgm:prSet>
      <dgm:spPr>
        <a:xfrm>
          <a:off x="4065017" y="3231676"/>
          <a:ext cx="1649035" cy="989421"/>
        </a:xfrm>
        <a:prstGeom prst="rect">
          <a:avLst/>
        </a:prstGeom>
      </dgm:spPr>
    </dgm:pt>
    <dgm:pt modelId="{50ACACD3-9DDB-4249-B1A0-B41C17069730}" type="pres">
      <dgm:prSet presAssocID="{4A1463C7-761D-4F9D-AD3D-5660EB5A9347}" presName="sibTrans" presStyleLbl="sibTrans1D1" presStyleIdx="10" presStyleCnt="12"/>
      <dgm:spPr/>
    </dgm:pt>
    <dgm:pt modelId="{DADDB01B-9E56-4050-9822-E9E19D4526F6}" type="pres">
      <dgm:prSet presAssocID="{4A1463C7-761D-4F9D-AD3D-5660EB5A9347}" presName="connectorText" presStyleLbl="sibTrans1D1" presStyleIdx="10" presStyleCnt="12"/>
      <dgm:spPr/>
    </dgm:pt>
    <dgm:pt modelId="{6D3D1608-AABF-405C-BC0F-EC21EA0385D0}" type="pres">
      <dgm:prSet presAssocID="{CE67C62E-0B85-4972-8406-744B79E38562}" presName="node" presStyleLbl="node1" presStyleIdx="11" presStyleCnt="13" custScaleX="107276">
        <dgm:presLayoutVars>
          <dgm:bulletEnabled val="1"/>
        </dgm:presLayoutVars>
      </dgm:prSet>
      <dgm:spPr>
        <a:xfrm>
          <a:off x="4922113" y="2280290"/>
          <a:ext cx="1998238" cy="1198942"/>
        </a:xfrm>
        <a:prstGeom prst="rect">
          <a:avLst/>
        </a:prstGeom>
      </dgm:spPr>
    </dgm:pt>
    <dgm:pt modelId="{5ED0C16E-5AFC-435D-8FB0-D9CBC76C1A16}" type="pres">
      <dgm:prSet presAssocID="{A8DF4C1F-D1BA-497B-9305-43DD6B278038}" presName="sibTrans" presStyleLbl="sibTrans1D1" presStyleIdx="11" presStyleCnt="12"/>
      <dgm:spPr/>
    </dgm:pt>
    <dgm:pt modelId="{E11DF354-AB77-491F-B730-DFB8708FE5B1}" type="pres">
      <dgm:prSet presAssocID="{A8DF4C1F-D1BA-497B-9305-43DD6B278038}" presName="connectorText" presStyleLbl="sibTrans1D1" presStyleIdx="11" presStyleCnt="12"/>
      <dgm:spPr/>
    </dgm:pt>
    <dgm:pt modelId="{F230D5F7-1192-4056-A759-50C96F906F2A}" type="pres">
      <dgm:prSet presAssocID="{242874B1-3D23-4934-A1E1-3D1BAE908B9B}" presName="node" presStyleLbl="node1" presStyleIdx="12" presStyleCnt="13">
        <dgm:presLayoutVars>
          <dgm:bulletEnabled val="1"/>
        </dgm:presLayoutVars>
      </dgm:prSet>
      <dgm:spPr>
        <a:xfrm>
          <a:off x="8241629" y="3231676"/>
          <a:ext cx="1649035" cy="989421"/>
        </a:xfrm>
        <a:prstGeom prst="rect">
          <a:avLst/>
        </a:prstGeom>
      </dgm:spPr>
    </dgm:pt>
  </dgm:ptLst>
  <dgm:cxnLst>
    <dgm:cxn modelId="{D2791D0A-7282-4718-A0B8-97908C70D478}" type="presOf" srcId="{CDA93B73-CE21-4850-B850-1E24421701C6}" destId="{534B70C3-C0E3-4DD7-8E0D-4B858D968F0D}" srcOrd="0" destOrd="0" presId="urn:microsoft.com/office/officeart/2005/8/layout/bProcess3"/>
    <dgm:cxn modelId="{0DBDF412-B8C5-46D6-8AAB-7468FE5F3D9F}" type="presOf" srcId="{1ECB3512-3C7E-481C-833A-CD9149C5FB60}" destId="{7BFBECA4-AB96-41F9-977B-D60A00B052A6}" srcOrd="1" destOrd="0" presId="urn:microsoft.com/office/officeart/2005/8/layout/bProcess3"/>
    <dgm:cxn modelId="{927A9314-B891-4594-919A-BC631C2FBC98}" srcId="{1D219FB9-6442-4B3A-ADC1-5F41062861E7}" destId="{242874B1-3D23-4934-A1E1-3D1BAE908B9B}" srcOrd="12" destOrd="0" parTransId="{F6F37345-9FA9-4E13-85BC-3AE53CC3AE69}" sibTransId="{F0196A1B-97A0-4883-B264-C87BBDC02E84}"/>
    <dgm:cxn modelId="{F5EE5116-7A3A-4DF3-A192-B1C2F22986B3}" type="presOf" srcId="{BCC6C7BC-5774-4DAA-A1A8-01C0267EE15F}" destId="{8B55D174-499D-4C8C-A9A6-DC81D0D6950F}" srcOrd="0" destOrd="0" presId="urn:microsoft.com/office/officeart/2005/8/layout/bProcess3"/>
    <dgm:cxn modelId="{9AB9441A-0708-4866-B40D-E8DCD7CA9495}" type="presOf" srcId="{F8DDA762-E6B8-4EE0-8292-147BA69B623B}" destId="{B10998A4-37E7-4AF9-AEF1-6532CD5C0638}" srcOrd="1" destOrd="0" presId="urn:microsoft.com/office/officeart/2005/8/layout/bProcess3"/>
    <dgm:cxn modelId="{2EF4791B-5BF7-48D4-BCAC-531BB0E88630}" type="presOf" srcId="{BCC6C7BC-5774-4DAA-A1A8-01C0267EE15F}" destId="{B8CAB262-71A1-4856-9400-A79E32B694AD}" srcOrd="1" destOrd="0" presId="urn:microsoft.com/office/officeart/2005/8/layout/bProcess3"/>
    <dgm:cxn modelId="{5103AF23-AB47-4826-9415-84975E2E1315}" type="presOf" srcId="{25EDED28-7D3C-4B26-B83A-CE485C3FF656}" destId="{0B4CE3F5-9EDC-49D7-93D6-7E99E660683B}" srcOrd="1" destOrd="0" presId="urn:microsoft.com/office/officeart/2005/8/layout/bProcess3"/>
    <dgm:cxn modelId="{3BA74626-1C07-4731-B006-A12169C12C3E}" type="presOf" srcId="{4E16312B-5F22-42CC-B75B-F4AE5603D12F}" destId="{234E0441-CFA1-4751-9B30-F1EBDCD1FD7C}" srcOrd="0" destOrd="0" presId="urn:microsoft.com/office/officeart/2005/8/layout/bProcess3"/>
    <dgm:cxn modelId="{5095642B-CFF0-463D-8851-401F0896356F}" type="presOf" srcId="{6C0A62D3-A7FC-40E2-B695-0D056E608313}" destId="{6BDA4328-288A-4B04-B182-30CA775F8306}" srcOrd="0" destOrd="0" presId="urn:microsoft.com/office/officeart/2005/8/layout/bProcess3"/>
    <dgm:cxn modelId="{DBF1B82D-BA79-473C-9B8A-00166950B1F9}" srcId="{1D219FB9-6442-4B3A-ADC1-5F41062861E7}" destId="{BCED234E-D567-4015-BB52-FEF0C4058504}" srcOrd="3" destOrd="0" parTransId="{7D35BF26-62D7-4697-9BA8-0CEAB8C18D15}" sibTransId="{59609277-9855-49F2-83B5-2B1805DB0A4A}"/>
    <dgm:cxn modelId="{DCF3452F-7A33-47E6-921C-F4051136DFF6}" type="presOf" srcId="{4A1463C7-761D-4F9D-AD3D-5660EB5A9347}" destId="{DADDB01B-9E56-4050-9822-E9E19D4526F6}" srcOrd="1" destOrd="0" presId="urn:microsoft.com/office/officeart/2005/8/layout/bProcess3"/>
    <dgm:cxn modelId="{04312D33-1D2D-40CC-9D65-D9570F19492B}" type="presOf" srcId="{4A1463C7-761D-4F9D-AD3D-5660EB5A9347}" destId="{50ACACD3-9DDB-4249-B1A0-B41C17069730}" srcOrd="0" destOrd="0" presId="urn:microsoft.com/office/officeart/2005/8/layout/bProcess3"/>
    <dgm:cxn modelId="{0D574A33-DDB5-45E7-980C-E9B430D68C23}" srcId="{1D219FB9-6442-4B3A-ADC1-5F41062861E7}" destId="{9AFB0C72-4D7C-4D25-B2A4-8AFF293BE666}" srcOrd="2" destOrd="0" parTransId="{95A7FECB-9FA2-4A5E-B0EC-9252393F898B}" sibTransId="{25EDED28-7D3C-4B26-B83A-CE485C3FF656}"/>
    <dgm:cxn modelId="{8B0CA53B-7621-4BD9-9238-3450303F9BEE}" type="presOf" srcId="{F8DDA762-E6B8-4EE0-8292-147BA69B623B}" destId="{E315BEBE-7F4C-4991-89F9-CD3CF5CDAD6D}" srcOrd="0" destOrd="0" presId="urn:microsoft.com/office/officeart/2005/8/layout/bProcess3"/>
    <dgm:cxn modelId="{319FA043-2F6A-45FC-9194-A3ACB54F8C46}" srcId="{1D219FB9-6442-4B3A-ADC1-5F41062861E7}" destId="{0945B4C0-4D59-46BF-B59A-0CF4D2E1CA3D}" srcOrd="10" destOrd="0" parTransId="{3C986523-6D82-437D-95CF-F3C24093B1D6}" sibTransId="{4A1463C7-761D-4F9D-AD3D-5660EB5A9347}"/>
    <dgm:cxn modelId="{260D4D66-F4E2-4E2E-B9A0-58A1B7930162}" type="presOf" srcId="{59609277-9855-49F2-83B5-2B1805DB0A4A}" destId="{CB20F731-0029-4615-BDA7-5343E58C5BFC}" srcOrd="0" destOrd="0" presId="urn:microsoft.com/office/officeart/2005/8/layout/bProcess3"/>
    <dgm:cxn modelId="{2FBFD846-D47B-452D-AF60-7BBB714999C7}" type="presOf" srcId="{25EDED28-7D3C-4B26-B83A-CE485C3FF656}" destId="{C8014E05-3648-4EA5-93B8-093B7F8C903D}" srcOrd="0" destOrd="0" presId="urn:microsoft.com/office/officeart/2005/8/layout/bProcess3"/>
    <dgm:cxn modelId="{834E3B69-0136-45D9-B36B-DD39B17B35A2}" srcId="{1D219FB9-6442-4B3A-ADC1-5F41062861E7}" destId="{499985F1-6301-4537-B931-DDC9AE23E541}" srcOrd="4" destOrd="0" parTransId="{392E992A-35AA-4861-A6CC-2FFD08A095DC}" sibTransId="{F8DDA762-E6B8-4EE0-8292-147BA69B623B}"/>
    <dgm:cxn modelId="{1A1FB94B-E6B9-41E2-A79E-6B917D5C21F0}" type="presOf" srcId="{6C0A62D3-A7FC-40E2-B695-0D056E608313}" destId="{1E8BC751-D33C-4752-B9E5-8216A168CCDD}" srcOrd="1" destOrd="0" presId="urn:microsoft.com/office/officeart/2005/8/layout/bProcess3"/>
    <dgm:cxn modelId="{2B7CBB4C-7869-4075-A53C-86329E2D1B9E}" type="presOf" srcId="{1525D4FA-F671-426C-B461-068113F53F2E}" destId="{9C43EC9E-06C6-4374-A333-29379BCD257A}" srcOrd="1" destOrd="0" presId="urn:microsoft.com/office/officeart/2005/8/layout/bProcess3"/>
    <dgm:cxn modelId="{A8D10251-DA97-4268-955E-940A51C65CE0}" type="presOf" srcId="{C1362579-4D5B-4E35-8376-17C31DD8004B}" destId="{CED05690-9C7B-49C1-BC29-91ADCD31247B}" srcOrd="1" destOrd="0" presId="urn:microsoft.com/office/officeart/2005/8/layout/bProcess3"/>
    <dgm:cxn modelId="{98A61E75-85F0-4777-98E7-D87BFF97C4E9}" type="presOf" srcId="{9AFB0C72-4D7C-4D25-B2A4-8AFF293BE666}" destId="{9EF12162-FAB5-4F52-928C-B2C3ABEECE00}" srcOrd="0" destOrd="0" presId="urn:microsoft.com/office/officeart/2005/8/layout/bProcess3"/>
    <dgm:cxn modelId="{9FCF5177-A60C-40E0-A450-2FB46D79B7FF}" type="presOf" srcId="{0945B4C0-4D59-46BF-B59A-0CF4D2E1CA3D}" destId="{8EDF5D74-112D-4579-88A4-0C0C24E134F6}" srcOrd="0" destOrd="0" presId="urn:microsoft.com/office/officeart/2005/8/layout/bProcess3"/>
    <dgm:cxn modelId="{1E5E6A7A-F582-462E-BF0B-68CAC3C3C499}" type="presOf" srcId="{2621907B-2847-4B7E-AEC4-56C3E96EBA29}" destId="{8CE145CC-39A9-4C83-BCDC-37C712567CC3}" srcOrd="0" destOrd="0" presId="urn:microsoft.com/office/officeart/2005/8/layout/bProcess3"/>
    <dgm:cxn modelId="{2C06BC81-6629-47EB-AC9D-09701CF8036A}" type="presOf" srcId="{D7DEC25E-FCA5-44D5-8C58-4E147FCF698B}" destId="{87902A97-347B-4B13-A566-FCACAAF4FED1}" srcOrd="0" destOrd="0" presId="urn:microsoft.com/office/officeart/2005/8/layout/bProcess3"/>
    <dgm:cxn modelId="{B762F182-1B71-4D9F-A94A-4A07284EED62}" type="presOf" srcId="{A8DF4C1F-D1BA-497B-9305-43DD6B278038}" destId="{E11DF354-AB77-491F-B730-DFB8708FE5B1}" srcOrd="1" destOrd="0" presId="urn:microsoft.com/office/officeart/2005/8/layout/bProcess3"/>
    <dgm:cxn modelId="{DBBB2C88-7E99-41AA-9AF4-596D03965EAB}" type="presOf" srcId="{59609277-9855-49F2-83B5-2B1805DB0A4A}" destId="{64E4AA3D-F0B8-4D3F-94E1-DB87CBC0EF0C}" srcOrd="1" destOrd="0" presId="urn:microsoft.com/office/officeart/2005/8/layout/bProcess3"/>
    <dgm:cxn modelId="{8C93AA8F-845D-477B-8B20-7204C8C3B52B}" srcId="{1D219FB9-6442-4B3A-ADC1-5F41062861E7}" destId="{2621907B-2847-4B7E-AEC4-56C3E96EBA29}" srcOrd="5" destOrd="0" parTransId="{F3284F1A-7B07-46E0-9DFF-2FEB34B6BD73}" sibTransId="{B70E6646-7046-46EB-9936-FA402910C5F1}"/>
    <dgm:cxn modelId="{466DD292-605E-4023-90D9-46D1F8157232}" type="presOf" srcId="{B70E6646-7046-46EB-9936-FA402910C5F1}" destId="{5152E281-A7CC-4CE7-8300-FD9E1DACF5CD}" srcOrd="1" destOrd="0" presId="urn:microsoft.com/office/officeart/2005/8/layout/bProcess3"/>
    <dgm:cxn modelId="{9111EF99-94B7-417B-98B9-5EBD64F2EEEE}" type="presOf" srcId="{BCED234E-D567-4015-BB52-FEF0C4058504}" destId="{8CBC69B2-7351-47BF-8D0A-472F39D7BA5F}" srcOrd="0" destOrd="0" presId="urn:microsoft.com/office/officeart/2005/8/layout/bProcess3"/>
    <dgm:cxn modelId="{6A28EFA1-8B9C-4B99-AA2D-820A263D6A7E}" type="presOf" srcId="{499985F1-6301-4537-B931-DDC9AE23E541}" destId="{478DAD15-B349-4EF1-A8E1-1BF46A8F739F}" srcOrd="0" destOrd="0" presId="urn:microsoft.com/office/officeart/2005/8/layout/bProcess3"/>
    <dgm:cxn modelId="{E71FF8A1-9501-4639-B52B-19F63064507B}" srcId="{1D219FB9-6442-4B3A-ADC1-5F41062861E7}" destId="{CDA93B73-CE21-4850-B850-1E24421701C6}" srcOrd="6" destOrd="0" parTransId="{F5555109-EBB2-4FF7-A69F-6CC8D16A501B}" sibTransId="{5D40904B-97C0-4E7F-BD95-D421D4BAE470}"/>
    <dgm:cxn modelId="{A97DA3A6-298B-459B-87D1-636FC18E8830}" type="presOf" srcId="{B70E6646-7046-46EB-9936-FA402910C5F1}" destId="{FD1C343A-3EBA-45A8-B479-4507082FCD01}" srcOrd="0" destOrd="0" presId="urn:microsoft.com/office/officeart/2005/8/layout/bProcess3"/>
    <dgm:cxn modelId="{BDBF4BAC-1A3E-4245-A74D-9E88DEDBAC0B}" type="presOf" srcId="{450760FF-8E28-4E6F-8E27-08B7B334A0C3}" destId="{3C2B9873-C324-45FC-A2AF-BB3D05DE207E}" srcOrd="0" destOrd="0" presId="urn:microsoft.com/office/officeart/2005/8/layout/bProcess3"/>
    <dgm:cxn modelId="{55433AB5-B24C-4D4C-B6E8-284FBD71C2B2}" srcId="{1D219FB9-6442-4B3A-ADC1-5F41062861E7}" destId="{D7DEC25E-FCA5-44D5-8C58-4E147FCF698B}" srcOrd="1" destOrd="0" parTransId="{E2A9978E-2DB5-4874-8C4A-379A971C82A7}" sibTransId="{BCC6C7BC-5774-4DAA-A1A8-01C0267EE15F}"/>
    <dgm:cxn modelId="{01823FB8-4683-4C2F-B06E-3347D48CF9EA}" srcId="{1D219FB9-6442-4B3A-ADC1-5F41062861E7}" destId="{0F25BA1F-F5DD-4043-8A23-035754937D22}" srcOrd="7" destOrd="0" parTransId="{0472C552-A41F-41E6-AD0B-9D63B4364275}" sibTransId="{6C0A62D3-A7FC-40E2-B695-0D056E608313}"/>
    <dgm:cxn modelId="{720DB7BD-456E-4521-AF1F-84B955EEA039}" type="presOf" srcId="{CE67C62E-0B85-4972-8406-744B79E38562}" destId="{6D3D1608-AABF-405C-BC0F-EC21EA0385D0}" srcOrd="0" destOrd="0" presId="urn:microsoft.com/office/officeart/2005/8/layout/bProcess3"/>
    <dgm:cxn modelId="{4E99D2BE-3DE2-48DA-8A26-30718CE9D64F}" srcId="{1D219FB9-6442-4B3A-ADC1-5F41062861E7}" destId="{980AB6C8-FDE6-4E84-9DFB-8FF24E8642AC}" srcOrd="0" destOrd="0" parTransId="{7D5C83F5-E9F1-4FB9-AA4E-B59991330964}" sibTransId="{C1362579-4D5B-4E35-8376-17C31DD8004B}"/>
    <dgm:cxn modelId="{8EE1C4C0-C106-4CB1-88C4-5A20F31A4547}" type="presOf" srcId="{0F25BA1F-F5DD-4043-8A23-035754937D22}" destId="{758B8768-54EB-445A-8FF5-3EC2DBD5160F}" srcOrd="0" destOrd="0" presId="urn:microsoft.com/office/officeart/2005/8/layout/bProcess3"/>
    <dgm:cxn modelId="{278FB7C6-C78B-498E-AE5B-A98442E05302}" type="presOf" srcId="{1D219FB9-6442-4B3A-ADC1-5F41062861E7}" destId="{47560C55-BD13-441D-92EC-DA327FE0A2C0}" srcOrd="0" destOrd="0" presId="urn:microsoft.com/office/officeart/2005/8/layout/bProcess3"/>
    <dgm:cxn modelId="{A840F7CB-626A-47B5-9DE2-93E39A1CA1F6}" type="presOf" srcId="{5D40904B-97C0-4E7F-BD95-D421D4BAE470}" destId="{0F6EF03B-E4BD-4089-82B4-93C34F119C62}" srcOrd="0" destOrd="0" presId="urn:microsoft.com/office/officeart/2005/8/layout/bProcess3"/>
    <dgm:cxn modelId="{3066E6CC-4998-4563-A26E-50FDBF407045}" type="presOf" srcId="{C1362579-4D5B-4E35-8376-17C31DD8004B}" destId="{A91D151B-2086-4132-95AC-ED2569FBEE13}" srcOrd="0" destOrd="0" presId="urn:microsoft.com/office/officeart/2005/8/layout/bProcess3"/>
    <dgm:cxn modelId="{34790DCF-300F-4A37-8090-4F322EED105A}" type="presOf" srcId="{980AB6C8-FDE6-4E84-9DFB-8FF24E8642AC}" destId="{DCFF8C78-B1D7-4798-B162-A9F064B11B59}" srcOrd="0" destOrd="0" presId="urn:microsoft.com/office/officeart/2005/8/layout/bProcess3"/>
    <dgm:cxn modelId="{A440D9D1-EC50-49FD-9BB9-80B4CD74BB48}" srcId="{1D219FB9-6442-4B3A-ADC1-5F41062861E7}" destId="{4E16312B-5F22-42CC-B75B-F4AE5603D12F}" srcOrd="8" destOrd="0" parTransId="{94F2344D-1918-4476-B23D-FA68E0F1212F}" sibTransId="{1525D4FA-F671-426C-B461-068113F53F2E}"/>
    <dgm:cxn modelId="{6B5230DC-EFC8-4CA5-8DC3-A377C496C6FD}" type="presOf" srcId="{242874B1-3D23-4934-A1E1-3D1BAE908B9B}" destId="{F230D5F7-1192-4056-A759-50C96F906F2A}" srcOrd="0" destOrd="0" presId="urn:microsoft.com/office/officeart/2005/8/layout/bProcess3"/>
    <dgm:cxn modelId="{7A6095E2-DAEE-4960-A7CF-5010AC00EA74}" type="presOf" srcId="{A8DF4C1F-D1BA-497B-9305-43DD6B278038}" destId="{5ED0C16E-5AFC-435D-8FB0-D9CBC76C1A16}" srcOrd="0" destOrd="0" presId="urn:microsoft.com/office/officeart/2005/8/layout/bProcess3"/>
    <dgm:cxn modelId="{D0BEA9E2-61F1-4DE7-B28E-860BBF3EF64B}" srcId="{1D219FB9-6442-4B3A-ADC1-5F41062861E7}" destId="{450760FF-8E28-4E6F-8E27-08B7B334A0C3}" srcOrd="9" destOrd="0" parTransId="{536D5BDE-AAE5-45E9-A54C-A60BE245CC6D}" sibTransId="{1ECB3512-3C7E-481C-833A-CD9149C5FB60}"/>
    <dgm:cxn modelId="{E5C488E9-AC59-4032-9841-8A0A156DCA24}" type="presOf" srcId="{1ECB3512-3C7E-481C-833A-CD9149C5FB60}" destId="{7D472472-5D1C-4216-A703-8D476187723D}" srcOrd="0" destOrd="0" presId="urn:microsoft.com/office/officeart/2005/8/layout/bProcess3"/>
    <dgm:cxn modelId="{186661F8-5E41-4919-A6DE-5C7F91F763A7}" srcId="{1D219FB9-6442-4B3A-ADC1-5F41062861E7}" destId="{CE67C62E-0B85-4972-8406-744B79E38562}" srcOrd="11" destOrd="0" parTransId="{2141954D-7090-41E2-8F1D-02CD8956DBF3}" sibTransId="{A8DF4C1F-D1BA-497B-9305-43DD6B278038}"/>
    <dgm:cxn modelId="{52C4D1F8-B4C1-4FB5-98E4-FB9D983E2D3B}" type="presOf" srcId="{5D40904B-97C0-4E7F-BD95-D421D4BAE470}" destId="{39E37E77-AED0-42D0-9035-E3532EB10E37}" srcOrd="1" destOrd="0" presId="urn:microsoft.com/office/officeart/2005/8/layout/bProcess3"/>
    <dgm:cxn modelId="{31ABDCF8-2447-4022-A9D1-19837A101592}" type="presOf" srcId="{1525D4FA-F671-426C-B461-068113F53F2E}" destId="{D1E7807A-50B5-49F5-BE7D-C64457EB128F}" srcOrd="0" destOrd="0" presId="urn:microsoft.com/office/officeart/2005/8/layout/bProcess3"/>
    <dgm:cxn modelId="{98794F95-0B1F-4F52-9F77-89CB5DDDE479}" type="presParOf" srcId="{47560C55-BD13-441D-92EC-DA327FE0A2C0}" destId="{DCFF8C78-B1D7-4798-B162-A9F064B11B59}" srcOrd="0" destOrd="0" presId="urn:microsoft.com/office/officeart/2005/8/layout/bProcess3"/>
    <dgm:cxn modelId="{45AA777F-757B-49D8-BC5D-45D2418E3117}" type="presParOf" srcId="{47560C55-BD13-441D-92EC-DA327FE0A2C0}" destId="{A91D151B-2086-4132-95AC-ED2569FBEE13}" srcOrd="1" destOrd="0" presId="urn:microsoft.com/office/officeart/2005/8/layout/bProcess3"/>
    <dgm:cxn modelId="{9AAD6920-A285-4E31-A5C3-2C9226296531}" type="presParOf" srcId="{A91D151B-2086-4132-95AC-ED2569FBEE13}" destId="{CED05690-9C7B-49C1-BC29-91ADCD31247B}" srcOrd="0" destOrd="0" presId="urn:microsoft.com/office/officeart/2005/8/layout/bProcess3"/>
    <dgm:cxn modelId="{FE9DD71B-8C4B-4E58-8975-6CF46D0ACC4A}" type="presParOf" srcId="{47560C55-BD13-441D-92EC-DA327FE0A2C0}" destId="{87902A97-347B-4B13-A566-FCACAAF4FED1}" srcOrd="2" destOrd="0" presId="urn:microsoft.com/office/officeart/2005/8/layout/bProcess3"/>
    <dgm:cxn modelId="{07B7C8F1-6DC3-4BAF-A57B-1C7B29F6829E}" type="presParOf" srcId="{47560C55-BD13-441D-92EC-DA327FE0A2C0}" destId="{8B55D174-499D-4C8C-A9A6-DC81D0D6950F}" srcOrd="3" destOrd="0" presId="urn:microsoft.com/office/officeart/2005/8/layout/bProcess3"/>
    <dgm:cxn modelId="{3BD22C93-56AC-44B2-A427-DE647EC3D6C6}" type="presParOf" srcId="{8B55D174-499D-4C8C-A9A6-DC81D0D6950F}" destId="{B8CAB262-71A1-4856-9400-A79E32B694AD}" srcOrd="0" destOrd="0" presId="urn:microsoft.com/office/officeart/2005/8/layout/bProcess3"/>
    <dgm:cxn modelId="{64317FF6-5128-4AB7-BE17-45959C3649F6}" type="presParOf" srcId="{47560C55-BD13-441D-92EC-DA327FE0A2C0}" destId="{9EF12162-FAB5-4F52-928C-B2C3ABEECE00}" srcOrd="4" destOrd="0" presId="urn:microsoft.com/office/officeart/2005/8/layout/bProcess3"/>
    <dgm:cxn modelId="{71406704-AA96-44A2-87B9-EF8F5A99A539}" type="presParOf" srcId="{47560C55-BD13-441D-92EC-DA327FE0A2C0}" destId="{C8014E05-3648-4EA5-93B8-093B7F8C903D}" srcOrd="5" destOrd="0" presId="urn:microsoft.com/office/officeart/2005/8/layout/bProcess3"/>
    <dgm:cxn modelId="{E34388A2-D715-4EFE-A004-5662F169C79A}" type="presParOf" srcId="{C8014E05-3648-4EA5-93B8-093B7F8C903D}" destId="{0B4CE3F5-9EDC-49D7-93D6-7E99E660683B}" srcOrd="0" destOrd="0" presId="urn:microsoft.com/office/officeart/2005/8/layout/bProcess3"/>
    <dgm:cxn modelId="{AF71BAC6-20FC-4479-966C-EA2798DFABDA}" type="presParOf" srcId="{47560C55-BD13-441D-92EC-DA327FE0A2C0}" destId="{8CBC69B2-7351-47BF-8D0A-472F39D7BA5F}" srcOrd="6" destOrd="0" presId="urn:microsoft.com/office/officeart/2005/8/layout/bProcess3"/>
    <dgm:cxn modelId="{876A4957-CC4F-47E2-9993-832D50E9CAF7}" type="presParOf" srcId="{47560C55-BD13-441D-92EC-DA327FE0A2C0}" destId="{CB20F731-0029-4615-BDA7-5343E58C5BFC}" srcOrd="7" destOrd="0" presId="urn:microsoft.com/office/officeart/2005/8/layout/bProcess3"/>
    <dgm:cxn modelId="{8F965AC7-C856-4C48-8321-B6B669AC64C9}" type="presParOf" srcId="{CB20F731-0029-4615-BDA7-5343E58C5BFC}" destId="{64E4AA3D-F0B8-4D3F-94E1-DB87CBC0EF0C}" srcOrd="0" destOrd="0" presId="urn:microsoft.com/office/officeart/2005/8/layout/bProcess3"/>
    <dgm:cxn modelId="{CBEAC997-9B1B-4C64-9E63-31291751A50F}" type="presParOf" srcId="{47560C55-BD13-441D-92EC-DA327FE0A2C0}" destId="{478DAD15-B349-4EF1-A8E1-1BF46A8F739F}" srcOrd="8" destOrd="0" presId="urn:microsoft.com/office/officeart/2005/8/layout/bProcess3"/>
    <dgm:cxn modelId="{F14A3EE8-B027-4EAD-B3CD-E12F1931029F}" type="presParOf" srcId="{47560C55-BD13-441D-92EC-DA327FE0A2C0}" destId="{E315BEBE-7F4C-4991-89F9-CD3CF5CDAD6D}" srcOrd="9" destOrd="0" presId="urn:microsoft.com/office/officeart/2005/8/layout/bProcess3"/>
    <dgm:cxn modelId="{407F8E4C-9F0A-4781-BEE4-C73F41113CCB}" type="presParOf" srcId="{E315BEBE-7F4C-4991-89F9-CD3CF5CDAD6D}" destId="{B10998A4-37E7-4AF9-AEF1-6532CD5C0638}" srcOrd="0" destOrd="0" presId="urn:microsoft.com/office/officeart/2005/8/layout/bProcess3"/>
    <dgm:cxn modelId="{DAD37D4A-BA89-4326-A41D-B83FA063D778}" type="presParOf" srcId="{47560C55-BD13-441D-92EC-DA327FE0A2C0}" destId="{8CE145CC-39A9-4C83-BCDC-37C712567CC3}" srcOrd="10" destOrd="0" presId="urn:microsoft.com/office/officeart/2005/8/layout/bProcess3"/>
    <dgm:cxn modelId="{43A8A62C-345A-48F6-9C77-9D4ED3AA348A}" type="presParOf" srcId="{47560C55-BD13-441D-92EC-DA327FE0A2C0}" destId="{FD1C343A-3EBA-45A8-B479-4507082FCD01}" srcOrd="11" destOrd="0" presId="urn:microsoft.com/office/officeart/2005/8/layout/bProcess3"/>
    <dgm:cxn modelId="{FC3D2C8F-139B-4F62-9CB0-F93E1EBFA95A}" type="presParOf" srcId="{FD1C343A-3EBA-45A8-B479-4507082FCD01}" destId="{5152E281-A7CC-4CE7-8300-FD9E1DACF5CD}" srcOrd="0" destOrd="0" presId="urn:microsoft.com/office/officeart/2005/8/layout/bProcess3"/>
    <dgm:cxn modelId="{0A88B1E4-339B-494A-B75A-109A68A4699B}" type="presParOf" srcId="{47560C55-BD13-441D-92EC-DA327FE0A2C0}" destId="{534B70C3-C0E3-4DD7-8E0D-4B858D968F0D}" srcOrd="12" destOrd="0" presId="urn:microsoft.com/office/officeart/2005/8/layout/bProcess3"/>
    <dgm:cxn modelId="{C4B141D0-9482-4B46-AFDD-88EC70F01466}" type="presParOf" srcId="{47560C55-BD13-441D-92EC-DA327FE0A2C0}" destId="{0F6EF03B-E4BD-4089-82B4-93C34F119C62}" srcOrd="13" destOrd="0" presId="urn:microsoft.com/office/officeart/2005/8/layout/bProcess3"/>
    <dgm:cxn modelId="{03E6F9CB-BCCC-4A80-9682-FA22EC8A21B2}" type="presParOf" srcId="{0F6EF03B-E4BD-4089-82B4-93C34F119C62}" destId="{39E37E77-AED0-42D0-9035-E3532EB10E37}" srcOrd="0" destOrd="0" presId="urn:microsoft.com/office/officeart/2005/8/layout/bProcess3"/>
    <dgm:cxn modelId="{6CC44E84-AD82-418B-81AE-61C167530939}" type="presParOf" srcId="{47560C55-BD13-441D-92EC-DA327FE0A2C0}" destId="{758B8768-54EB-445A-8FF5-3EC2DBD5160F}" srcOrd="14" destOrd="0" presId="urn:microsoft.com/office/officeart/2005/8/layout/bProcess3"/>
    <dgm:cxn modelId="{671A5625-4908-4FDE-95BC-301FCCB32B20}" type="presParOf" srcId="{47560C55-BD13-441D-92EC-DA327FE0A2C0}" destId="{6BDA4328-288A-4B04-B182-30CA775F8306}" srcOrd="15" destOrd="0" presId="urn:microsoft.com/office/officeart/2005/8/layout/bProcess3"/>
    <dgm:cxn modelId="{4A38467D-C63C-4F01-B013-C0C9933CA086}" type="presParOf" srcId="{6BDA4328-288A-4B04-B182-30CA775F8306}" destId="{1E8BC751-D33C-4752-B9E5-8216A168CCDD}" srcOrd="0" destOrd="0" presId="urn:microsoft.com/office/officeart/2005/8/layout/bProcess3"/>
    <dgm:cxn modelId="{F1C74A29-8ED0-4FA3-B025-80C220043939}" type="presParOf" srcId="{47560C55-BD13-441D-92EC-DA327FE0A2C0}" destId="{234E0441-CFA1-4751-9B30-F1EBDCD1FD7C}" srcOrd="16" destOrd="0" presId="urn:microsoft.com/office/officeart/2005/8/layout/bProcess3"/>
    <dgm:cxn modelId="{2B56107C-F912-4114-9056-1210176AEC7C}" type="presParOf" srcId="{47560C55-BD13-441D-92EC-DA327FE0A2C0}" destId="{D1E7807A-50B5-49F5-BE7D-C64457EB128F}" srcOrd="17" destOrd="0" presId="urn:microsoft.com/office/officeart/2005/8/layout/bProcess3"/>
    <dgm:cxn modelId="{50F4E7DB-1AF0-4082-85CE-B42930DE9B44}" type="presParOf" srcId="{D1E7807A-50B5-49F5-BE7D-C64457EB128F}" destId="{9C43EC9E-06C6-4374-A333-29379BCD257A}" srcOrd="0" destOrd="0" presId="urn:microsoft.com/office/officeart/2005/8/layout/bProcess3"/>
    <dgm:cxn modelId="{665C676B-BC06-4506-AEB7-B82C2FCD4D53}" type="presParOf" srcId="{47560C55-BD13-441D-92EC-DA327FE0A2C0}" destId="{3C2B9873-C324-45FC-A2AF-BB3D05DE207E}" srcOrd="18" destOrd="0" presId="urn:microsoft.com/office/officeart/2005/8/layout/bProcess3"/>
    <dgm:cxn modelId="{194579C3-0F0D-4A3D-9978-041927A9D1F4}" type="presParOf" srcId="{47560C55-BD13-441D-92EC-DA327FE0A2C0}" destId="{7D472472-5D1C-4216-A703-8D476187723D}" srcOrd="19" destOrd="0" presId="urn:microsoft.com/office/officeart/2005/8/layout/bProcess3"/>
    <dgm:cxn modelId="{F2418AC5-036E-47DD-A2A7-B7741A8E7582}" type="presParOf" srcId="{7D472472-5D1C-4216-A703-8D476187723D}" destId="{7BFBECA4-AB96-41F9-977B-D60A00B052A6}" srcOrd="0" destOrd="0" presId="urn:microsoft.com/office/officeart/2005/8/layout/bProcess3"/>
    <dgm:cxn modelId="{13F01AD7-39BE-41FE-AB7B-8CE8DB6B9CDD}" type="presParOf" srcId="{47560C55-BD13-441D-92EC-DA327FE0A2C0}" destId="{8EDF5D74-112D-4579-88A4-0C0C24E134F6}" srcOrd="20" destOrd="0" presId="urn:microsoft.com/office/officeart/2005/8/layout/bProcess3"/>
    <dgm:cxn modelId="{8B19651C-9E80-4E8C-9987-1E36D073A18C}" type="presParOf" srcId="{47560C55-BD13-441D-92EC-DA327FE0A2C0}" destId="{50ACACD3-9DDB-4249-B1A0-B41C17069730}" srcOrd="21" destOrd="0" presId="urn:microsoft.com/office/officeart/2005/8/layout/bProcess3"/>
    <dgm:cxn modelId="{0E2181A3-E1AB-438A-9417-2541E76C4066}" type="presParOf" srcId="{50ACACD3-9DDB-4249-B1A0-B41C17069730}" destId="{DADDB01B-9E56-4050-9822-E9E19D4526F6}" srcOrd="0" destOrd="0" presId="urn:microsoft.com/office/officeart/2005/8/layout/bProcess3"/>
    <dgm:cxn modelId="{4E86352A-0667-457D-AF18-E04E5C4FA0D2}" type="presParOf" srcId="{47560C55-BD13-441D-92EC-DA327FE0A2C0}" destId="{6D3D1608-AABF-405C-BC0F-EC21EA0385D0}" srcOrd="22" destOrd="0" presId="urn:microsoft.com/office/officeart/2005/8/layout/bProcess3"/>
    <dgm:cxn modelId="{491A18EE-1EAF-4260-8448-CE3D3AEABE1F}" type="presParOf" srcId="{47560C55-BD13-441D-92EC-DA327FE0A2C0}" destId="{5ED0C16E-5AFC-435D-8FB0-D9CBC76C1A16}" srcOrd="23" destOrd="0" presId="urn:microsoft.com/office/officeart/2005/8/layout/bProcess3"/>
    <dgm:cxn modelId="{170E27D6-2E55-468C-AAFD-4BD9FD9DDF97}" type="presParOf" srcId="{5ED0C16E-5AFC-435D-8FB0-D9CBC76C1A16}" destId="{E11DF354-AB77-491F-B730-DFB8708FE5B1}" srcOrd="0" destOrd="0" presId="urn:microsoft.com/office/officeart/2005/8/layout/bProcess3"/>
    <dgm:cxn modelId="{E7357FD6-5978-40A0-A0B7-7C32A35D7B2F}" type="presParOf" srcId="{47560C55-BD13-441D-92EC-DA327FE0A2C0}" destId="{F230D5F7-1192-4056-A759-50C96F906F2A}" srcOrd="24"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14E05-3648-4EA5-93B8-093B7F8C903D}">
      <dsp:nvSpPr>
        <dsp:cNvPr id="0" name=""/>
        <dsp:cNvSpPr/>
      </dsp:nvSpPr>
      <dsp:spPr>
        <a:xfrm>
          <a:off x="2225457" y="702425"/>
          <a:ext cx="479450" cy="91440"/>
        </a:xfrm>
        <a:custGeom>
          <a:avLst/>
          <a:gdLst/>
          <a:ahLst/>
          <a:cxnLst/>
          <a:rect l="0" t="0" r="0" b="0"/>
          <a:pathLst>
            <a:path>
              <a:moveTo>
                <a:pt x="0" y="45720"/>
              </a:moveTo>
              <a:lnTo>
                <a:pt x="479450"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2431" y="745592"/>
        <a:ext cx="25502" cy="5105"/>
      </dsp:txXfrm>
    </dsp:sp>
    <dsp:sp modelId="{9EF12162-FAB5-4F52-928C-B2C3ABEECE00}">
      <dsp:nvSpPr>
        <dsp:cNvPr id="0" name=""/>
        <dsp:cNvSpPr/>
      </dsp:nvSpPr>
      <dsp:spPr>
        <a:xfrm>
          <a:off x="9647" y="82862"/>
          <a:ext cx="2217610" cy="1330566"/>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RAD application</a:t>
          </a:r>
        </a:p>
      </dsp:txBody>
      <dsp:txXfrm>
        <a:off x="9647" y="82862"/>
        <a:ext cx="2217610" cy="1330566"/>
      </dsp:txXfrm>
    </dsp:sp>
    <dsp:sp modelId="{FD1C343A-3EBA-45A8-B479-4507082FCD01}">
      <dsp:nvSpPr>
        <dsp:cNvPr id="0" name=""/>
        <dsp:cNvSpPr/>
      </dsp:nvSpPr>
      <dsp:spPr>
        <a:xfrm>
          <a:off x="4953118" y="702425"/>
          <a:ext cx="479450" cy="91440"/>
        </a:xfrm>
        <a:custGeom>
          <a:avLst/>
          <a:gdLst/>
          <a:ahLst/>
          <a:cxnLst/>
          <a:rect l="0" t="0" r="0" b="0"/>
          <a:pathLst>
            <a:path>
              <a:moveTo>
                <a:pt x="0" y="45720"/>
              </a:moveTo>
              <a:lnTo>
                <a:pt x="479450"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80092" y="745592"/>
        <a:ext cx="25502" cy="5105"/>
      </dsp:txXfrm>
    </dsp:sp>
    <dsp:sp modelId="{8CE145CC-39A9-4C83-BCDC-37C712567CC3}">
      <dsp:nvSpPr>
        <dsp:cNvPr id="0" name=""/>
        <dsp:cNvSpPr/>
      </dsp:nvSpPr>
      <dsp:spPr>
        <a:xfrm>
          <a:off x="2737307" y="82862"/>
          <a:ext cx="2217610" cy="1330566"/>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prstClr val="white"/>
              </a:solidFill>
              <a:latin typeface="+mn-lt"/>
              <a:ea typeface="+mn-ea"/>
              <a:cs typeface="+mn-cs"/>
            </a:rPr>
            <a:t>RAD</a:t>
          </a:r>
          <a:r>
            <a:rPr lang="en-US" sz="2800" kern="1200" dirty="0">
              <a:latin typeface="+mn-lt"/>
            </a:rPr>
            <a:t> </a:t>
          </a:r>
          <a:r>
            <a:rPr lang="en-US" sz="2800" kern="1200" dirty="0">
              <a:solidFill>
                <a:prstClr val="white"/>
              </a:solidFill>
              <a:latin typeface="+mn-lt"/>
              <a:ea typeface="+mn-ea"/>
              <a:cs typeface="+mn-cs"/>
            </a:rPr>
            <a:t>CHAP</a:t>
          </a:r>
          <a:r>
            <a:rPr lang="en-US" sz="2800" kern="1200" dirty="0">
              <a:latin typeface="+mn-lt"/>
            </a:rPr>
            <a:t> award</a:t>
          </a:r>
        </a:p>
      </dsp:txBody>
      <dsp:txXfrm>
        <a:off x="2737307" y="82862"/>
        <a:ext cx="2217610" cy="1330566"/>
      </dsp:txXfrm>
    </dsp:sp>
    <dsp:sp modelId="{6BDA4328-288A-4B04-B182-30CA775F8306}">
      <dsp:nvSpPr>
        <dsp:cNvPr id="0" name=""/>
        <dsp:cNvSpPr/>
      </dsp:nvSpPr>
      <dsp:spPr>
        <a:xfrm>
          <a:off x="1118452" y="1411628"/>
          <a:ext cx="5455321" cy="479450"/>
        </a:xfrm>
        <a:custGeom>
          <a:avLst/>
          <a:gdLst/>
          <a:ahLst/>
          <a:cxnLst/>
          <a:rect l="0" t="0" r="0" b="0"/>
          <a:pathLst>
            <a:path>
              <a:moveTo>
                <a:pt x="5455321" y="0"/>
              </a:moveTo>
              <a:lnTo>
                <a:pt x="5455321" y="256825"/>
              </a:lnTo>
              <a:lnTo>
                <a:pt x="0" y="256825"/>
              </a:lnTo>
              <a:lnTo>
                <a:pt x="0" y="47945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09135" y="1648801"/>
        <a:ext cx="273955" cy="5105"/>
      </dsp:txXfrm>
    </dsp:sp>
    <dsp:sp modelId="{758B8768-54EB-445A-8FF5-3EC2DBD5160F}">
      <dsp:nvSpPr>
        <dsp:cNvPr id="0" name=""/>
        <dsp:cNvSpPr/>
      </dsp:nvSpPr>
      <dsp:spPr>
        <a:xfrm>
          <a:off x="5464968" y="82862"/>
          <a:ext cx="2217610" cy="1330566"/>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n-lt"/>
            </a:rPr>
            <a:t>RAD f</a:t>
          </a:r>
          <a:r>
            <a:rPr lang="en-US" sz="2800" kern="1200" dirty="0">
              <a:solidFill>
                <a:prstClr val="white"/>
              </a:solidFill>
              <a:latin typeface="+mn-lt"/>
              <a:ea typeface="+mn-ea"/>
              <a:cs typeface="+mn-cs"/>
            </a:rPr>
            <a:t>inancing</a:t>
          </a:r>
          <a:r>
            <a:rPr lang="en-US" sz="2800" kern="1200" dirty="0">
              <a:latin typeface="+mn-lt"/>
            </a:rPr>
            <a:t> p</a:t>
          </a:r>
          <a:r>
            <a:rPr lang="en-US" sz="2800" kern="1200" dirty="0">
              <a:solidFill>
                <a:prstClr val="white"/>
              </a:solidFill>
              <a:latin typeface="+mn-lt"/>
              <a:ea typeface="+mn-ea"/>
              <a:cs typeface="+mn-cs"/>
            </a:rPr>
            <a:t>lan</a:t>
          </a:r>
        </a:p>
      </dsp:txBody>
      <dsp:txXfrm>
        <a:off x="5464968" y="82862"/>
        <a:ext cx="2217610" cy="1330566"/>
      </dsp:txXfrm>
    </dsp:sp>
    <dsp:sp modelId="{D1E7807A-50B5-49F5-BE7D-C64457EB128F}">
      <dsp:nvSpPr>
        <dsp:cNvPr id="0" name=""/>
        <dsp:cNvSpPr/>
      </dsp:nvSpPr>
      <dsp:spPr>
        <a:xfrm>
          <a:off x="2225457" y="2543042"/>
          <a:ext cx="479450" cy="91440"/>
        </a:xfrm>
        <a:custGeom>
          <a:avLst/>
          <a:gdLst/>
          <a:ahLst/>
          <a:cxnLst/>
          <a:rect l="0" t="0" r="0" b="0"/>
          <a:pathLst>
            <a:path>
              <a:moveTo>
                <a:pt x="0" y="45720"/>
              </a:moveTo>
              <a:lnTo>
                <a:pt x="479450"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2431" y="2586209"/>
        <a:ext cx="25502" cy="5105"/>
      </dsp:txXfrm>
    </dsp:sp>
    <dsp:sp modelId="{234E0441-CFA1-4751-9B30-F1EBDCD1FD7C}">
      <dsp:nvSpPr>
        <dsp:cNvPr id="0" name=""/>
        <dsp:cNvSpPr/>
      </dsp:nvSpPr>
      <dsp:spPr>
        <a:xfrm>
          <a:off x="9647" y="1923479"/>
          <a:ext cx="2217610" cy="1330566"/>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800100">
            <a:lnSpc>
              <a:spcPct val="90000"/>
            </a:lnSpc>
            <a:spcBef>
              <a:spcPct val="0"/>
            </a:spcBef>
            <a:spcAft>
              <a:spcPct val="35000"/>
            </a:spcAft>
            <a:buNone/>
          </a:pPr>
          <a:r>
            <a:rPr lang="en-US" sz="1800" kern="1200" dirty="0">
              <a:solidFill>
                <a:prstClr val="white"/>
              </a:solidFill>
              <a:latin typeface="+mn-lt"/>
              <a:ea typeface="+mn-ea"/>
              <a:cs typeface="+mn-cs"/>
            </a:rPr>
            <a:t>RAD</a:t>
          </a:r>
          <a:r>
            <a:rPr lang="en-US" sz="1800" kern="1200" dirty="0">
              <a:latin typeface="+mn-lt"/>
            </a:rPr>
            <a:t> conversion commitment (RCC) is issued</a:t>
          </a:r>
        </a:p>
      </dsp:txBody>
      <dsp:txXfrm>
        <a:off x="9647" y="1923479"/>
        <a:ext cx="2217610" cy="1330566"/>
      </dsp:txXfrm>
    </dsp:sp>
    <dsp:sp modelId="{7D472472-5D1C-4216-A703-8D476187723D}">
      <dsp:nvSpPr>
        <dsp:cNvPr id="0" name=""/>
        <dsp:cNvSpPr/>
      </dsp:nvSpPr>
      <dsp:spPr>
        <a:xfrm>
          <a:off x="4953118" y="2543042"/>
          <a:ext cx="479450" cy="91440"/>
        </a:xfrm>
        <a:custGeom>
          <a:avLst/>
          <a:gdLst/>
          <a:ahLst/>
          <a:cxnLst/>
          <a:rect l="0" t="0" r="0" b="0"/>
          <a:pathLst>
            <a:path>
              <a:moveTo>
                <a:pt x="0" y="45720"/>
              </a:moveTo>
              <a:lnTo>
                <a:pt x="479450"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80092" y="2586209"/>
        <a:ext cx="25502" cy="5105"/>
      </dsp:txXfrm>
    </dsp:sp>
    <dsp:sp modelId="{3C2B9873-C324-45FC-A2AF-BB3D05DE207E}">
      <dsp:nvSpPr>
        <dsp:cNvPr id="0" name=""/>
        <dsp:cNvSpPr/>
      </dsp:nvSpPr>
      <dsp:spPr>
        <a:xfrm>
          <a:off x="2737307" y="1923479"/>
          <a:ext cx="2217610" cy="1330566"/>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prstClr val="white"/>
              </a:solidFill>
              <a:latin typeface="+mn-lt"/>
              <a:ea typeface="+mn-ea"/>
              <a:cs typeface="+mn-cs"/>
            </a:rPr>
            <a:t>RAD closing</a:t>
          </a:r>
        </a:p>
      </dsp:txBody>
      <dsp:txXfrm>
        <a:off x="2737307" y="1923479"/>
        <a:ext cx="2217610" cy="1330566"/>
      </dsp:txXfrm>
    </dsp:sp>
    <dsp:sp modelId="{6D3D1608-AABF-405C-BC0F-EC21EA0385D0}">
      <dsp:nvSpPr>
        <dsp:cNvPr id="0" name=""/>
        <dsp:cNvSpPr/>
      </dsp:nvSpPr>
      <dsp:spPr>
        <a:xfrm>
          <a:off x="5464968" y="1923479"/>
          <a:ext cx="2217610" cy="1330566"/>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n-lt"/>
            </a:rPr>
            <a:t>Rehab or construction</a:t>
          </a:r>
        </a:p>
      </dsp:txBody>
      <dsp:txXfrm>
        <a:off x="5464968" y="1923479"/>
        <a:ext cx="2217610" cy="1330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BDDA3-8F5E-4D27-BD81-B460B385B1A7}">
      <dsp:nvSpPr>
        <dsp:cNvPr id="0" name=""/>
        <dsp:cNvSpPr/>
      </dsp:nvSpPr>
      <dsp:spPr>
        <a:xfrm>
          <a:off x="0" y="0"/>
          <a:ext cx="4525812" cy="1296000"/>
        </a:xfrm>
        <a:prstGeom prst="rightArrow">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B3992-7590-4A6B-87B6-50E3DD989BD1}">
      <dsp:nvSpPr>
        <dsp:cNvPr id="0" name=""/>
        <dsp:cNvSpPr/>
      </dsp:nvSpPr>
      <dsp:spPr>
        <a:xfrm>
          <a:off x="370364" y="340444"/>
          <a:ext cx="3818958"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Simplified RAD conversion process</a:t>
          </a:r>
        </a:p>
      </dsp:txBody>
      <dsp:txXfrm>
        <a:off x="370364" y="340444"/>
        <a:ext cx="3818958" cy="648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BDDA3-8F5E-4D27-BD81-B460B385B1A7}">
      <dsp:nvSpPr>
        <dsp:cNvPr id="0" name=""/>
        <dsp:cNvSpPr/>
      </dsp:nvSpPr>
      <dsp:spPr>
        <a:xfrm>
          <a:off x="0" y="69053"/>
          <a:ext cx="4474434" cy="1080000"/>
        </a:xfrm>
        <a:prstGeom prst="rightArrow">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B3992-7590-4A6B-87B6-50E3DD989BD1}">
      <dsp:nvSpPr>
        <dsp:cNvPr id="0" name=""/>
        <dsp:cNvSpPr/>
      </dsp:nvSpPr>
      <dsp:spPr>
        <a:xfrm>
          <a:off x="363700" y="304526"/>
          <a:ext cx="3819202"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mn-lt"/>
            </a:rPr>
            <a:t>“Full” RAD conversion process</a:t>
          </a:r>
        </a:p>
      </dsp:txBody>
      <dsp:txXfrm>
        <a:off x="363700" y="304526"/>
        <a:ext cx="3819202" cy="54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D151B-2086-4132-95AC-ED2569FBEE13}">
      <dsp:nvSpPr>
        <dsp:cNvPr id="0" name=""/>
        <dsp:cNvSpPr/>
      </dsp:nvSpPr>
      <dsp:spPr>
        <a:xfrm>
          <a:off x="1473531" y="646093"/>
          <a:ext cx="307008" cy="91440"/>
        </a:xfrm>
        <a:custGeom>
          <a:avLst/>
          <a:gdLst/>
          <a:ahLst/>
          <a:cxnLst/>
          <a:rect l="0" t="0" r="0" b="0"/>
          <a:pathLst>
            <a:path>
              <a:moveTo>
                <a:pt x="0" y="45720"/>
              </a:moveTo>
              <a:lnTo>
                <a:pt x="307008"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18595" y="690124"/>
        <a:ext cx="16880" cy="3379"/>
      </dsp:txXfrm>
    </dsp:sp>
    <dsp:sp modelId="{DCFF8C78-B1D7-4798-B162-A9F064B11B59}">
      <dsp:nvSpPr>
        <dsp:cNvPr id="0" name=""/>
        <dsp:cNvSpPr/>
      </dsp:nvSpPr>
      <dsp:spPr>
        <a:xfrm>
          <a:off x="7467" y="251454"/>
          <a:ext cx="1467864" cy="880718"/>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889000">
            <a:lnSpc>
              <a:spcPct val="90000"/>
            </a:lnSpc>
            <a:spcBef>
              <a:spcPct val="0"/>
            </a:spcBef>
            <a:spcAft>
              <a:spcPct val="35000"/>
            </a:spcAft>
            <a:buNone/>
          </a:pPr>
          <a:r>
            <a:rPr lang="en-US" sz="1800" kern="1200" dirty="0">
              <a:solidFill>
                <a:prstClr val="white"/>
              </a:solidFill>
              <a:latin typeface="+mn-lt"/>
              <a:ea typeface="+mn-ea"/>
              <a:cs typeface="+mn-cs"/>
            </a:rPr>
            <a:t>Strategic planning</a:t>
          </a:r>
        </a:p>
      </dsp:txBody>
      <dsp:txXfrm>
        <a:off x="7467" y="251454"/>
        <a:ext cx="1467864" cy="880718"/>
      </dsp:txXfrm>
    </dsp:sp>
    <dsp:sp modelId="{8B55D174-499D-4C8C-A9A6-DC81D0D6950F}">
      <dsp:nvSpPr>
        <dsp:cNvPr id="0" name=""/>
        <dsp:cNvSpPr/>
      </dsp:nvSpPr>
      <dsp:spPr>
        <a:xfrm>
          <a:off x="3279003" y="646093"/>
          <a:ext cx="307008" cy="91440"/>
        </a:xfrm>
        <a:custGeom>
          <a:avLst/>
          <a:gdLst/>
          <a:ahLst/>
          <a:cxnLst/>
          <a:rect l="0" t="0" r="0" b="0"/>
          <a:pathLst>
            <a:path>
              <a:moveTo>
                <a:pt x="0" y="45720"/>
              </a:moveTo>
              <a:lnTo>
                <a:pt x="307008"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4067" y="690124"/>
        <a:ext cx="16880" cy="3379"/>
      </dsp:txXfrm>
    </dsp:sp>
    <dsp:sp modelId="{87902A97-347B-4B13-A566-FCACAAF4FED1}">
      <dsp:nvSpPr>
        <dsp:cNvPr id="0" name=""/>
        <dsp:cNvSpPr/>
      </dsp:nvSpPr>
      <dsp:spPr>
        <a:xfrm>
          <a:off x="1812939" y="251454"/>
          <a:ext cx="1467864" cy="88071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If planned, apply for 9 percent LIHTC</a:t>
          </a:r>
        </a:p>
      </dsp:txBody>
      <dsp:txXfrm>
        <a:off x="1812939" y="251454"/>
        <a:ext cx="1467864" cy="880718"/>
      </dsp:txXfrm>
    </dsp:sp>
    <dsp:sp modelId="{C8014E05-3648-4EA5-93B8-093B7F8C903D}">
      <dsp:nvSpPr>
        <dsp:cNvPr id="0" name=""/>
        <dsp:cNvSpPr/>
      </dsp:nvSpPr>
      <dsp:spPr>
        <a:xfrm>
          <a:off x="5084476" y="646093"/>
          <a:ext cx="307008" cy="91440"/>
        </a:xfrm>
        <a:custGeom>
          <a:avLst/>
          <a:gdLst/>
          <a:ahLst/>
          <a:cxnLst/>
          <a:rect l="0" t="0" r="0" b="0"/>
          <a:pathLst>
            <a:path>
              <a:moveTo>
                <a:pt x="0" y="45720"/>
              </a:moveTo>
              <a:lnTo>
                <a:pt x="307008"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540" y="690124"/>
        <a:ext cx="16880" cy="3379"/>
      </dsp:txXfrm>
    </dsp:sp>
    <dsp:sp modelId="{9EF12162-FAB5-4F52-928C-B2C3ABEECE00}">
      <dsp:nvSpPr>
        <dsp:cNvPr id="0" name=""/>
        <dsp:cNvSpPr/>
      </dsp:nvSpPr>
      <dsp:spPr>
        <a:xfrm>
          <a:off x="3618412" y="251454"/>
          <a:ext cx="1467864" cy="880718"/>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RAD application</a:t>
          </a:r>
        </a:p>
      </dsp:txBody>
      <dsp:txXfrm>
        <a:off x="3618412" y="251454"/>
        <a:ext cx="1467864" cy="880718"/>
      </dsp:txXfrm>
    </dsp:sp>
    <dsp:sp modelId="{CB20F731-0029-4615-BDA7-5343E58C5BFC}">
      <dsp:nvSpPr>
        <dsp:cNvPr id="0" name=""/>
        <dsp:cNvSpPr/>
      </dsp:nvSpPr>
      <dsp:spPr>
        <a:xfrm>
          <a:off x="946555" y="1130372"/>
          <a:ext cx="5211262" cy="307008"/>
        </a:xfrm>
        <a:custGeom>
          <a:avLst/>
          <a:gdLst/>
          <a:ahLst/>
          <a:cxnLst/>
          <a:rect l="0" t="0" r="0" b="0"/>
          <a:pathLst>
            <a:path>
              <a:moveTo>
                <a:pt x="5211262" y="0"/>
              </a:moveTo>
              <a:lnTo>
                <a:pt x="5211262" y="170604"/>
              </a:lnTo>
              <a:lnTo>
                <a:pt x="0" y="170604"/>
              </a:lnTo>
              <a:lnTo>
                <a:pt x="0" y="307008"/>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1631" y="1282187"/>
        <a:ext cx="261109" cy="3379"/>
      </dsp:txXfrm>
    </dsp:sp>
    <dsp:sp modelId="{8CBC69B2-7351-47BF-8D0A-472F39D7BA5F}">
      <dsp:nvSpPr>
        <dsp:cNvPr id="0" name=""/>
        <dsp:cNvSpPr/>
      </dsp:nvSpPr>
      <dsp:spPr>
        <a:xfrm>
          <a:off x="5423885" y="251454"/>
          <a:ext cx="1467864" cy="88071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n-lt"/>
            </a:rPr>
            <a:t>Engage environmental and physical condition (CNA) </a:t>
          </a:r>
          <a:r>
            <a:rPr lang="en-US" sz="1100" kern="1200" dirty="0"/>
            <a:t>contractors</a:t>
          </a:r>
          <a:endParaRPr lang="en-US" sz="1200" kern="1200" dirty="0"/>
        </a:p>
      </dsp:txBody>
      <dsp:txXfrm>
        <a:off x="5423885" y="251454"/>
        <a:ext cx="1467864" cy="880718"/>
      </dsp:txXfrm>
    </dsp:sp>
    <dsp:sp modelId="{E315BEBE-7F4C-4991-89F9-CD3CF5CDAD6D}">
      <dsp:nvSpPr>
        <dsp:cNvPr id="0" name=""/>
        <dsp:cNvSpPr/>
      </dsp:nvSpPr>
      <dsp:spPr>
        <a:xfrm>
          <a:off x="1883843" y="2032462"/>
          <a:ext cx="307008" cy="91440"/>
        </a:xfrm>
        <a:custGeom>
          <a:avLst/>
          <a:gdLst/>
          <a:ahLst/>
          <a:cxnLst/>
          <a:rect l="0" t="0" r="0" b="0"/>
          <a:pathLst>
            <a:path>
              <a:moveTo>
                <a:pt x="0" y="45720"/>
              </a:moveTo>
              <a:lnTo>
                <a:pt x="307008"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28907" y="2076492"/>
        <a:ext cx="16880" cy="3379"/>
      </dsp:txXfrm>
    </dsp:sp>
    <dsp:sp modelId="{478DAD15-B349-4EF1-A8E1-1BF46A8F739F}">
      <dsp:nvSpPr>
        <dsp:cNvPr id="0" name=""/>
        <dsp:cNvSpPr/>
      </dsp:nvSpPr>
      <dsp:spPr>
        <a:xfrm>
          <a:off x="7467" y="1469781"/>
          <a:ext cx="1878176" cy="12168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Apply for financing!</a:t>
          </a:r>
        </a:p>
        <a:p>
          <a:pPr marL="0" lvl="0" indent="0" algn="ctr" defTabSz="533400">
            <a:lnSpc>
              <a:spcPct val="90000"/>
            </a:lnSpc>
            <a:spcBef>
              <a:spcPct val="0"/>
            </a:spcBef>
            <a:spcAft>
              <a:spcPct val="35000"/>
            </a:spcAft>
            <a:buNone/>
          </a:pPr>
          <a:r>
            <a:rPr lang="en-US" sz="1200" kern="1200" dirty="0">
              <a:latin typeface="+mn-lt"/>
            </a:rPr>
            <a:t>-Determine if gap financing is necessary due to environmental and CNA reports</a:t>
          </a:r>
        </a:p>
      </dsp:txBody>
      <dsp:txXfrm>
        <a:off x="7467" y="1469781"/>
        <a:ext cx="1878176" cy="1216800"/>
      </dsp:txXfrm>
    </dsp:sp>
    <dsp:sp modelId="{FD1C343A-3EBA-45A8-B479-4507082FCD01}">
      <dsp:nvSpPr>
        <dsp:cNvPr id="0" name=""/>
        <dsp:cNvSpPr/>
      </dsp:nvSpPr>
      <dsp:spPr>
        <a:xfrm>
          <a:off x="3689315" y="2032462"/>
          <a:ext cx="307008" cy="91440"/>
        </a:xfrm>
        <a:custGeom>
          <a:avLst/>
          <a:gdLst/>
          <a:ahLst/>
          <a:cxnLst/>
          <a:rect l="0" t="0" r="0" b="0"/>
          <a:pathLst>
            <a:path>
              <a:moveTo>
                <a:pt x="0" y="45720"/>
              </a:moveTo>
              <a:lnTo>
                <a:pt x="307008"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34380" y="2076492"/>
        <a:ext cx="16880" cy="3379"/>
      </dsp:txXfrm>
    </dsp:sp>
    <dsp:sp modelId="{8CE145CC-39A9-4C83-BCDC-37C712567CC3}">
      <dsp:nvSpPr>
        <dsp:cNvPr id="0" name=""/>
        <dsp:cNvSpPr/>
      </dsp:nvSpPr>
      <dsp:spPr>
        <a:xfrm>
          <a:off x="2223251" y="1637822"/>
          <a:ext cx="1467864" cy="880718"/>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711200">
            <a:lnSpc>
              <a:spcPct val="90000"/>
            </a:lnSpc>
            <a:spcBef>
              <a:spcPct val="0"/>
            </a:spcBef>
            <a:spcAft>
              <a:spcPct val="35000"/>
            </a:spcAft>
            <a:buNone/>
          </a:pPr>
          <a:r>
            <a:rPr lang="en-US" sz="1600" kern="1200" dirty="0">
              <a:solidFill>
                <a:prstClr val="white"/>
              </a:solidFill>
              <a:latin typeface="+mn-lt"/>
              <a:ea typeface="+mn-ea"/>
              <a:cs typeface="+mn-cs"/>
            </a:rPr>
            <a:t>RAD</a:t>
          </a:r>
          <a:r>
            <a:rPr lang="en-US" sz="1600" kern="1200" dirty="0">
              <a:latin typeface="+mn-lt"/>
            </a:rPr>
            <a:t> </a:t>
          </a:r>
          <a:r>
            <a:rPr lang="en-US" sz="1600" kern="1200" dirty="0">
              <a:solidFill>
                <a:prstClr val="white"/>
              </a:solidFill>
              <a:latin typeface="+mn-lt"/>
              <a:ea typeface="+mn-ea"/>
              <a:cs typeface="+mn-cs"/>
            </a:rPr>
            <a:t>CHAP</a:t>
          </a:r>
          <a:r>
            <a:rPr lang="en-US" sz="1600" kern="1200" dirty="0">
              <a:latin typeface="+mn-lt"/>
            </a:rPr>
            <a:t> award</a:t>
          </a:r>
        </a:p>
      </dsp:txBody>
      <dsp:txXfrm>
        <a:off x="2223251" y="1637822"/>
        <a:ext cx="1467864" cy="880718"/>
      </dsp:txXfrm>
    </dsp:sp>
    <dsp:sp modelId="{0F6EF03B-E4BD-4089-82B4-93C34F119C62}">
      <dsp:nvSpPr>
        <dsp:cNvPr id="0" name=""/>
        <dsp:cNvSpPr/>
      </dsp:nvSpPr>
      <dsp:spPr>
        <a:xfrm>
          <a:off x="5901445" y="2032462"/>
          <a:ext cx="307008" cy="91440"/>
        </a:xfrm>
        <a:custGeom>
          <a:avLst/>
          <a:gdLst/>
          <a:ahLst/>
          <a:cxnLst/>
          <a:rect l="0" t="0" r="0" b="0"/>
          <a:pathLst>
            <a:path>
              <a:moveTo>
                <a:pt x="0" y="45720"/>
              </a:moveTo>
              <a:lnTo>
                <a:pt x="307008"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46509" y="2076492"/>
        <a:ext cx="16880" cy="3379"/>
      </dsp:txXfrm>
    </dsp:sp>
    <dsp:sp modelId="{534B70C3-C0E3-4DD7-8E0D-4B858D968F0D}">
      <dsp:nvSpPr>
        <dsp:cNvPr id="0" name=""/>
        <dsp:cNvSpPr/>
      </dsp:nvSpPr>
      <dsp:spPr>
        <a:xfrm>
          <a:off x="4028724" y="1470107"/>
          <a:ext cx="1874521" cy="121614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n-lt"/>
            </a:rPr>
            <a:t>Pre-Financing Plan Approvals:</a:t>
          </a:r>
        </a:p>
        <a:p>
          <a:pPr marL="0" lvl="0" indent="0" algn="ctr" defTabSz="488950">
            <a:lnSpc>
              <a:spcPct val="90000"/>
            </a:lnSpc>
            <a:spcBef>
              <a:spcPct val="0"/>
            </a:spcBef>
            <a:spcAft>
              <a:spcPct val="35000"/>
            </a:spcAft>
            <a:buNone/>
          </a:pPr>
          <a:r>
            <a:rPr lang="en-US" sz="1100" kern="1200" dirty="0">
              <a:latin typeface="+mn-lt"/>
            </a:rPr>
            <a:t>-PHA Plan; Upfront Civil Rights Review; EPC; Transfer of Assistance</a:t>
          </a:r>
        </a:p>
      </dsp:txBody>
      <dsp:txXfrm>
        <a:off x="4028724" y="1470107"/>
        <a:ext cx="1874521" cy="1216148"/>
      </dsp:txXfrm>
    </dsp:sp>
    <dsp:sp modelId="{6BDA4328-288A-4B04-B182-30CA775F8306}">
      <dsp:nvSpPr>
        <dsp:cNvPr id="0" name=""/>
        <dsp:cNvSpPr/>
      </dsp:nvSpPr>
      <dsp:spPr>
        <a:xfrm>
          <a:off x="741399" y="2516741"/>
          <a:ext cx="6233387" cy="475049"/>
        </a:xfrm>
        <a:custGeom>
          <a:avLst/>
          <a:gdLst/>
          <a:ahLst/>
          <a:cxnLst/>
          <a:rect l="0" t="0" r="0" b="0"/>
          <a:pathLst>
            <a:path>
              <a:moveTo>
                <a:pt x="6233387" y="0"/>
              </a:moveTo>
              <a:lnTo>
                <a:pt x="6233387" y="254624"/>
              </a:lnTo>
              <a:lnTo>
                <a:pt x="0" y="254624"/>
              </a:lnTo>
              <a:lnTo>
                <a:pt x="0" y="475049"/>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01746" y="2752576"/>
        <a:ext cx="312693" cy="3379"/>
      </dsp:txXfrm>
    </dsp:sp>
    <dsp:sp modelId="{758B8768-54EB-445A-8FF5-3EC2DBD5160F}">
      <dsp:nvSpPr>
        <dsp:cNvPr id="0" name=""/>
        <dsp:cNvSpPr/>
      </dsp:nvSpPr>
      <dsp:spPr>
        <a:xfrm>
          <a:off x="6240854" y="1637822"/>
          <a:ext cx="1467864" cy="880718"/>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n-lt"/>
            </a:rPr>
            <a:t>RAD f</a:t>
          </a:r>
          <a:r>
            <a:rPr lang="en-US" sz="1600" kern="1200" dirty="0">
              <a:solidFill>
                <a:prstClr val="white"/>
              </a:solidFill>
              <a:latin typeface="+mn-lt"/>
              <a:ea typeface="+mn-ea"/>
              <a:cs typeface="+mn-cs"/>
            </a:rPr>
            <a:t>inancing</a:t>
          </a:r>
          <a:r>
            <a:rPr lang="en-US" sz="1600" kern="1200" dirty="0">
              <a:latin typeface="+mn-lt"/>
            </a:rPr>
            <a:t> p</a:t>
          </a:r>
          <a:r>
            <a:rPr lang="en-US" sz="1600" kern="1200" dirty="0">
              <a:solidFill>
                <a:prstClr val="white"/>
              </a:solidFill>
              <a:latin typeface="+mn-lt"/>
              <a:ea typeface="+mn-ea"/>
              <a:cs typeface="+mn-cs"/>
            </a:rPr>
            <a:t>lan</a:t>
          </a:r>
          <a:endParaRPr lang="en-US" sz="2000" kern="1200" dirty="0">
            <a:solidFill>
              <a:prstClr val="white"/>
            </a:solidFill>
            <a:latin typeface="+mn-lt"/>
            <a:ea typeface="+mn-ea"/>
            <a:cs typeface="+mn-cs"/>
          </a:endParaRPr>
        </a:p>
      </dsp:txBody>
      <dsp:txXfrm>
        <a:off x="6240854" y="1637822"/>
        <a:ext cx="1467864" cy="880718"/>
      </dsp:txXfrm>
    </dsp:sp>
    <dsp:sp modelId="{D1E7807A-50B5-49F5-BE7D-C64457EB128F}">
      <dsp:nvSpPr>
        <dsp:cNvPr id="0" name=""/>
        <dsp:cNvSpPr/>
      </dsp:nvSpPr>
      <dsp:spPr>
        <a:xfrm>
          <a:off x="1473531" y="3418830"/>
          <a:ext cx="307008" cy="91440"/>
        </a:xfrm>
        <a:custGeom>
          <a:avLst/>
          <a:gdLst/>
          <a:ahLst/>
          <a:cxnLst/>
          <a:rect l="0" t="0" r="0" b="0"/>
          <a:pathLst>
            <a:path>
              <a:moveTo>
                <a:pt x="0" y="45720"/>
              </a:moveTo>
              <a:lnTo>
                <a:pt x="307008"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18595" y="3462860"/>
        <a:ext cx="16880" cy="3379"/>
      </dsp:txXfrm>
    </dsp:sp>
    <dsp:sp modelId="{234E0441-CFA1-4751-9B30-F1EBDCD1FD7C}">
      <dsp:nvSpPr>
        <dsp:cNvPr id="0" name=""/>
        <dsp:cNvSpPr/>
      </dsp:nvSpPr>
      <dsp:spPr>
        <a:xfrm>
          <a:off x="7467" y="3024191"/>
          <a:ext cx="1467864" cy="880718"/>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466725">
            <a:lnSpc>
              <a:spcPct val="90000"/>
            </a:lnSpc>
            <a:spcBef>
              <a:spcPct val="0"/>
            </a:spcBef>
            <a:spcAft>
              <a:spcPct val="35000"/>
            </a:spcAft>
            <a:buNone/>
          </a:pPr>
          <a:r>
            <a:rPr lang="en-US" sz="1050" kern="1200" dirty="0">
              <a:solidFill>
                <a:prstClr val="white"/>
              </a:solidFill>
              <a:latin typeface="+mn-lt"/>
              <a:ea typeface="+mn-ea"/>
              <a:cs typeface="+mn-cs"/>
            </a:rPr>
            <a:t>RAD</a:t>
          </a:r>
          <a:r>
            <a:rPr lang="en-US" sz="1050" kern="1200" dirty="0">
              <a:latin typeface="+mn-lt"/>
            </a:rPr>
            <a:t> Conversion Commitment (RCC) is issued</a:t>
          </a:r>
        </a:p>
      </dsp:txBody>
      <dsp:txXfrm>
        <a:off x="7467" y="3024191"/>
        <a:ext cx="1467864" cy="880718"/>
      </dsp:txXfrm>
    </dsp:sp>
    <dsp:sp modelId="{7D472472-5D1C-4216-A703-8D476187723D}">
      <dsp:nvSpPr>
        <dsp:cNvPr id="0" name=""/>
        <dsp:cNvSpPr/>
      </dsp:nvSpPr>
      <dsp:spPr>
        <a:xfrm>
          <a:off x="3279003" y="3418830"/>
          <a:ext cx="307008" cy="91440"/>
        </a:xfrm>
        <a:custGeom>
          <a:avLst/>
          <a:gdLst/>
          <a:ahLst/>
          <a:cxnLst/>
          <a:rect l="0" t="0" r="0" b="0"/>
          <a:pathLst>
            <a:path>
              <a:moveTo>
                <a:pt x="0" y="45720"/>
              </a:moveTo>
              <a:lnTo>
                <a:pt x="307008"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24067" y="3462860"/>
        <a:ext cx="16880" cy="3379"/>
      </dsp:txXfrm>
    </dsp:sp>
    <dsp:sp modelId="{3C2B9873-C324-45FC-A2AF-BB3D05DE207E}">
      <dsp:nvSpPr>
        <dsp:cNvPr id="0" name=""/>
        <dsp:cNvSpPr/>
      </dsp:nvSpPr>
      <dsp:spPr>
        <a:xfrm>
          <a:off x="1812939" y="3024191"/>
          <a:ext cx="1467864" cy="880718"/>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000" kern="1200" dirty="0">
              <a:solidFill>
                <a:prstClr val="white"/>
              </a:solidFill>
              <a:latin typeface="+mn-lt"/>
              <a:ea typeface="+mn-ea"/>
              <a:cs typeface="+mn-cs"/>
            </a:rPr>
            <a:t>RAD closing</a:t>
          </a:r>
        </a:p>
      </dsp:txBody>
      <dsp:txXfrm>
        <a:off x="1812939" y="3024191"/>
        <a:ext cx="1467864" cy="880718"/>
      </dsp:txXfrm>
    </dsp:sp>
    <dsp:sp modelId="{50ACACD3-9DDB-4249-B1A0-B41C17069730}">
      <dsp:nvSpPr>
        <dsp:cNvPr id="0" name=""/>
        <dsp:cNvSpPr/>
      </dsp:nvSpPr>
      <dsp:spPr>
        <a:xfrm>
          <a:off x="5084476" y="3418830"/>
          <a:ext cx="307008" cy="91440"/>
        </a:xfrm>
        <a:custGeom>
          <a:avLst/>
          <a:gdLst/>
          <a:ahLst/>
          <a:cxnLst/>
          <a:rect l="0" t="0" r="0" b="0"/>
          <a:pathLst>
            <a:path>
              <a:moveTo>
                <a:pt x="0" y="45720"/>
              </a:moveTo>
              <a:lnTo>
                <a:pt x="307008"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540" y="3462860"/>
        <a:ext cx="16880" cy="3379"/>
      </dsp:txXfrm>
    </dsp:sp>
    <dsp:sp modelId="{8EDF5D74-112D-4579-88A4-0C0C24E134F6}">
      <dsp:nvSpPr>
        <dsp:cNvPr id="0" name=""/>
        <dsp:cNvSpPr/>
      </dsp:nvSpPr>
      <dsp:spPr>
        <a:xfrm>
          <a:off x="3618412" y="3024191"/>
          <a:ext cx="1467864" cy="880718"/>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mn-lt"/>
            </a:rPr>
            <a:t>Section 8 </a:t>
          </a:r>
          <a:r>
            <a:rPr lang="en-US" sz="1050" kern="1200" dirty="0">
              <a:solidFill>
                <a:prstClr val="white"/>
              </a:solidFill>
              <a:latin typeface="+mn-lt"/>
              <a:ea typeface="+mn-ea"/>
              <a:cs typeface="+mn-cs"/>
            </a:rPr>
            <a:t>HAP</a:t>
          </a:r>
          <a:r>
            <a:rPr lang="en-US" sz="1050" kern="1200" dirty="0">
              <a:latin typeface="+mn-lt"/>
            </a:rPr>
            <a:t> Contract e</a:t>
          </a:r>
          <a:r>
            <a:rPr lang="en-US" sz="1050" kern="1200" dirty="0">
              <a:solidFill>
                <a:prstClr val="white"/>
              </a:solidFill>
              <a:latin typeface="+mn-lt"/>
              <a:ea typeface="+mn-ea"/>
              <a:cs typeface="+mn-cs"/>
            </a:rPr>
            <a:t>ffective</a:t>
          </a:r>
          <a:r>
            <a:rPr lang="en-US" sz="1050" kern="1200" dirty="0">
              <a:latin typeface="+mn-lt"/>
            </a:rPr>
            <a:t> the first month following closing</a:t>
          </a:r>
        </a:p>
      </dsp:txBody>
      <dsp:txXfrm>
        <a:off x="3618412" y="3024191"/>
        <a:ext cx="1467864" cy="880718"/>
      </dsp:txXfrm>
    </dsp:sp>
    <dsp:sp modelId="{5ED0C16E-5AFC-435D-8FB0-D9CBC76C1A16}">
      <dsp:nvSpPr>
        <dsp:cNvPr id="0" name=""/>
        <dsp:cNvSpPr/>
      </dsp:nvSpPr>
      <dsp:spPr>
        <a:xfrm>
          <a:off x="6996751" y="3418830"/>
          <a:ext cx="307008" cy="91440"/>
        </a:xfrm>
        <a:custGeom>
          <a:avLst/>
          <a:gdLst/>
          <a:ahLst/>
          <a:cxnLst/>
          <a:rect l="0" t="0" r="0" b="0"/>
          <a:pathLst>
            <a:path>
              <a:moveTo>
                <a:pt x="0" y="45720"/>
              </a:moveTo>
              <a:lnTo>
                <a:pt x="307008" y="45720"/>
              </a:lnTo>
            </a:path>
          </a:pathLst>
        </a:custGeom>
        <a:noFill/>
        <a:ln w="635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41815" y="3462860"/>
        <a:ext cx="16880" cy="3379"/>
      </dsp:txXfrm>
    </dsp:sp>
    <dsp:sp modelId="{6D3D1608-AABF-405C-BC0F-EC21EA0385D0}">
      <dsp:nvSpPr>
        <dsp:cNvPr id="0" name=""/>
        <dsp:cNvSpPr/>
      </dsp:nvSpPr>
      <dsp:spPr>
        <a:xfrm>
          <a:off x="5423885" y="3024191"/>
          <a:ext cx="1574665" cy="880718"/>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622300">
            <a:lnSpc>
              <a:spcPct val="90000"/>
            </a:lnSpc>
            <a:spcBef>
              <a:spcPct val="0"/>
            </a:spcBef>
            <a:spcAft>
              <a:spcPct val="35000"/>
            </a:spcAft>
            <a:buNone/>
          </a:pPr>
          <a:r>
            <a:rPr lang="en-US" sz="1400" kern="1200" dirty="0"/>
            <a:t>Rehab or construction</a:t>
          </a:r>
        </a:p>
      </dsp:txBody>
      <dsp:txXfrm>
        <a:off x="5423885" y="3024191"/>
        <a:ext cx="1574665" cy="880718"/>
      </dsp:txXfrm>
    </dsp:sp>
    <dsp:sp modelId="{F230D5F7-1192-4056-A759-50C96F906F2A}">
      <dsp:nvSpPr>
        <dsp:cNvPr id="0" name=""/>
        <dsp:cNvSpPr/>
      </dsp:nvSpPr>
      <dsp:spPr>
        <a:xfrm>
          <a:off x="7336159" y="3024191"/>
          <a:ext cx="1467864" cy="880718"/>
        </a:xfrm>
        <a:prstGeom prst="rect">
          <a:avLst/>
        </a:prstGeom>
        <a:solidFill>
          <a:schemeClr val="accent2"/>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889000">
            <a:lnSpc>
              <a:spcPct val="90000"/>
            </a:lnSpc>
            <a:spcBef>
              <a:spcPct val="0"/>
            </a:spcBef>
            <a:spcAft>
              <a:spcPct val="35000"/>
            </a:spcAft>
            <a:buNone/>
          </a:pPr>
          <a:r>
            <a:rPr lang="en-US" sz="1050" kern="1200" dirty="0">
              <a:solidFill>
                <a:prstClr val="white"/>
              </a:solidFill>
              <a:latin typeface="+mn-lt"/>
              <a:ea typeface="+mn-ea"/>
              <a:cs typeface="+mn-cs"/>
            </a:rPr>
            <a:t>RAD Rents go into effect January 1st following closing</a:t>
          </a:r>
        </a:p>
      </dsp:txBody>
      <dsp:txXfrm>
        <a:off x="7336159" y="3024191"/>
        <a:ext cx="1467864" cy="88071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0.12797</cdr:x>
      <cdr:y>0.2394</cdr:y>
    </cdr:from>
    <cdr:to>
      <cdr:x>0.95089</cdr:x>
      <cdr:y>0.24366</cdr:y>
    </cdr:to>
    <cdr:sp macro="" textlink="">
      <cdr:nvSpPr>
        <cdr:cNvPr id="3" name="Straight Connector 2"/>
        <cdr:cNvSpPr/>
      </cdr:nvSpPr>
      <cdr:spPr>
        <a:xfrm xmlns:a="http://schemas.openxmlformats.org/drawingml/2006/main" flipV="1">
          <a:off x="936104" y="1368152"/>
          <a:ext cx="6019825" cy="24346"/>
        </a:xfrm>
        <a:prstGeom xmlns:a="http://schemas.openxmlformats.org/drawingml/2006/main" prst="line">
          <a:avLst/>
        </a:prstGeom>
        <a:ln xmlns:a="http://schemas.openxmlformats.org/drawingml/2006/main" w="19050">
          <a:solidFill>
            <a:schemeClr val="tx1"/>
          </a:solidFill>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0.4375</cdr:x>
      <cdr:y>0.57746</cdr:y>
    </cdr:from>
    <cdr:to>
      <cdr:x>0.5625</cdr:x>
      <cdr:y>0.67606</cdr:y>
    </cdr:to>
    <cdr:sp macro="" textlink="">
      <cdr:nvSpPr>
        <cdr:cNvPr id="10" name="TextBox 9"/>
        <cdr:cNvSpPr txBox="1"/>
      </cdr:nvSpPr>
      <cdr:spPr>
        <a:xfrm xmlns:a="http://schemas.openxmlformats.org/drawingml/2006/main">
          <a:off x="3200400" y="3124200"/>
          <a:ext cx="914400" cy="533400"/>
        </a:xfrm>
        <a:prstGeom xmlns:a="http://schemas.openxmlformats.org/drawingml/2006/main" prst="rect">
          <a:avLst/>
        </a:prstGeom>
      </cdr:spPr>
      <cdr:txBody>
        <a:bodyPr xmlns:a="http://schemas.openxmlformats.org/drawingml/2006/main" vertOverflow="clip" vert="horz" wrap="square" rtlCol="0" anchor="ctr">
          <a:noAutofit/>
        </a:bodyPr>
        <a:lstStyle xmlns:a="http://schemas.openxmlformats.org/drawingml/2006/main"/>
        <a:p xmlns:a="http://schemas.openxmlformats.org/drawingml/2006/main">
          <a:pPr>
            <a:spcBef>
              <a:spcPct val="0"/>
            </a:spcBef>
          </a:pPr>
          <a:endParaRPr lang="en-US" sz="2400" b="1" dirty="0">
            <a:solidFill>
              <a:srgbClr val="8E736A">
                <a:lumMod val="75000"/>
              </a:srgbClr>
            </a:solidFill>
            <a:latin typeface="Franklin Gothic Medium"/>
          </a:endParaRPr>
        </a:p>
      </cdr:txBody>
    </cdr:sp>
  </cdr:relSizeAnchor>
  <cdr:relSizeAnchor xmlns:cdr="http://schemas.openxmlformats.org/drawingml/2006/chartDrawing">
    <cdr:from>
      <cdr:x>0.47249</cdr:x>
      <cdr:y>0.2394</cdr:y>
    </cdr:from>
    <cdr:to>
      <cdr:x>0.5</cdr:x>
      <cdr:y>0.90667</cdr:y>
    </cdr:to>
    <cdr:sp macro="" textlink="">
      <cdr:nvSpPr>
        <cdr:cNvPr id="5" name="Right Brace 4"/>
        <cdr:cNvSpPr/>
      </cdr:nvSpPr>
      <cdr:spPr>
        <a:xfrm xmlns:a="http://schemas.openxmlformats.org/drawingml/2006/main">
          <a:off x="3456384" y="1368151"/>
          <a:ext cx="201216" cy="3813467"/>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0.58333</cdr:x>
      <cdr:y>0.2394</cdr:y>
    </cdr:from>
    <cdr:to>
      <cdr:x>0.6103</cdr:x>
      <cdr:y>0.90667</cdr:y>
    </cdr:to>
    <cdr:sp macro="" textlink="">
      <cdr:nvSpPr>
        <cdr:cNvPr id="6" name="Left Brace 5"/>
        <cdr:cNvSpPr/>
      </cdr:nvSpPr>
      <cdr:spPr>
        <a:xfrm xmlns:a="http://schemas.openxmlformats.org/drawingml/2006/main">
          <a:off x="4267176" y="1368151"/>
          <a:ext cx="197320" cy="3813467"/>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cdr:x>
      <cdr:y>0.53333</cdr:y>
    </cdr:from>
    <cdr:to>
      <cdr:x>0.58333</cdr:x>
      <cdr:y>0.58667</cdr:y>
    </cdr:to>
    <cdr:sp macro="" textlink="">
      <cdr:nvSpPr>
        <cdr:cNvPr id="7" name="Rectangle 6"/>
        <cdr:cNvSpPr/>
      </cdr:nvSpPr>
      <cdr:spPr>
        <a:xfrm xmlns:a="http://schemas.openxmlformats.org/drawingml/2006/main">
          <a:off x="3657600" y="3048000"/>
          <a:ext cx="609576" cy="304800"/>
        </a:xfrm>
        <a:prstGeom xmlns:a="http://schemas.openxmlformats.org/drawingml/2006/main" prst="rect">
          <a:avLst/>
        </a:prstGeom>
        <a:noFill xmlns:a="http://schemas.openxmlformats.org/drawingml/2006/main"/>
        <a:ln xmlns:a="http://schemas.openxmlformats.org/drawingml/2006/main" w="12700">
          <a:solidFill>
            <a:schemeClr val="tx1"/>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lstStyle xmlns:a="http://schemas.openxmlformats.org/drawingml/2006/main"/>
        <a:p xmlns:a="http://schemas.openxmlformats.org/drawingml/2006/main">
          <a:pPr algn="ctr"/>
          <a:r>
            <a:rPr lang="en-US" sz="1600" b="1" dirty="0">
              <a:solidFill>
                <a:schemeClr val="tx1"/>
              </a:solidFill>
              <a:latin typeface="Arial" pitchFamily="34" charset="0"/>
              <a:cs typeface="Arial" pitchFamily="34" charset="0"/>
            </a:rPr>
            <a:t>$445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1779337-4E44-4387-B4C4-B83EC3C8E7BD}" type="datetimeFigureOut">
              <a:rPr lang="en-US" smtClean="0"/>
              <a:t>4/29/2019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CB84B78-5524-4B10-A2BF-FD356E353AAC}" type="slidenum">
              <a:rPr lang="en-US" smtClean="0"/>
              <a:t>‹#›</a:t>
            </a:fld>
            <a:endParaRPr lang="en-US"/>
          </a:p>
        </p:txBody>
      </p:sp>
    </p:spTree>
    <p:extLst>
      <p:ext uri="{BB962C8B-B14F-4D97-AF65-F5344CB8AC3E}">
        <p14:creationId xmlns:p14="http://schemas.microsoft.com/office/powerpoint/2010/main" val="90492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xfrm>
            <a:off x="1381125" y="757238"/>
            <a:ext cx="5040313" cy="3779837"/>
          </a:xfrm>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a:cs typeface="ＭＳ Ｐゴシック"/>
              </a:rPr>
              <a:t>Average</a:t>
            </a:r>
            <a:r>
              <a:rPr lang="en-US" baseline="0" dirty="0">
                <a:ea typeface="ＭＳ Ｐゴシック"/>
                <a:cs typeface="ＭＳ Ｐゴシック"/>
              </a:rPr>
              <a:t> operating subsidy has been funded at 93% of full funding (what the PHA is eligible for) for the past 15 years; 10 years is 91% and 4 years is 95%. </a:t>
            </a:r>
          </a:p>
          <a:p>
            <a:endParaRPr lang="en-US" baseline="0" dirty="0">
              <a:ea typeface="ＭＳ Ｐゴシック"/>
              <a:cs typeface="ＭＳ Ｐゴシック"/>
            </a:endParaRPr>
          </a:p>
          <a:p>
            <a:r>
              <a:rPr lang="en-US" baseline="0" dirty="0">
                <a:ea typeface="ＭＳ Ｐゴシック"/>
                <a:cs typeface="ＭＳ Ｐゴシック"/>
              </a:rPr>
              <a:t>Recent Senate and House bills  have had up to 20 – 30% cuts in public housing funding.</a:t>
            </a:r>
            <a:endParaRPr lang="en-US" dirty="0">
              <a:ea typeface="ＭＳ Ｐゴシック"/>
              <a:cs typeface="ＭＳ Ｐゴシック"/>
            </a:endParaRPr>
          </a:p>
        </p:txBody>
      </p:sp>
    </p:spTree>
    <p:extLst>
      <p:ext uri="{BB962C8B-B14F-4D97-AF65-F5344CB8AC3E}">
        <p14:creationId xmlns:p14="http://schemas.microsoft.com/office/powerpoint/2010/main" val="20288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xfrm>
            <a:off x="1381125" y="757238"/>
            <a:ext cx="5040313" cy="3779837"/>
          </a:xfrm>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a:cs typeface="ＭＳ Ｐゴシック"/>
              </a:rPr>
              <a:t>Charge shows trending of $100 received</a:t>
            </a:r>
            <a:r>
              <a:rPr lang="en-US" baseline="0" dirty="0">
                <a:ea typeface="ＭＳ Ｐゴシック"/>
                <a:cs typeface="ＭＳ Ｐゴシック"/>
              </a:rPr>
              <a:t> from HUD assuming the OCAF over the past 15 years.</a:t>
            </a:r>
            <a:endParaRPr lang="en-US" dirty="0">
              <a:ea typeface="ＭＳ Ｐゴシック"/>
              <a:cs typeface="ＭＳ Ｐゴシック"/>
            </a:endParaRPr>
          </a:p>
        </p:txBody>
      </p:sp>
    </p:spTree>
    <p:extLst>
      <p:ext uri="{BB962C8B-B14F-4D97-AF65-F5344CB8AC3E}">
        <p14:creationId xmlns:p14="http://schemas.microsoft.com/office/powerpoint/2010/main" val="207592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xfrm>
            <a:off x="1381125" y="757238"/>
            <a:ext cx="5040313" cy="3779837"/>
          </a:xfrm>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a:cs typeface="ＭＳ Ｐゴシック"/>
              </a:rPr>
              <a:t>Average</a:t>
            </a:r>
            <a:r>
              <a:rPr lang="en-US" baseline="0" dirty="0">
                <a:ea typeface="ＭＳ Ｐゴシック"/>
                <a:cs typeface="ＭＳ Ｐゴシック"/>
              </a:rPr>
              <a:t> annual OCAF over past 15 years is 3.18%, 10 years is 3.22% and 4 years is 1.88%</a:t>
            </a:r>
            <a:endParaRPr lang="en-US" dirty="0">
              <a:ea typeface="ＭＳ Ｐゴシック"/>
              <a:cs typeface="ＭＳ Ｐゴシック"/>
            </a:endParaRPr>
          </a:p>
        </p:txBody>
      </p:sp>
    </p:spTree>
    <p:extLst>
      <p:ext uri="{BB962C8B-B14F-4D97-AF65-F5344CB8AC3E}">
        <p14:creationId xmlns:p14="http://schemas.microsoft.com/office/powerpoint/2010/main" val="261110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its most</a:t>
            </a:r>
            <a:r>
              <a:rPr lang="en-US" baseline="0" dirty="0"/>
              <a:t> basic form, this is RAD.</a:t>
            </a:r>
            <a:endParaRPr lang="en-US" dirty="0"/>
          </a:p>
          <a:p>
            <a:endParaRPr lang="en-US" dirty="0"/>
          </a:p>
          <a:p>
            <a:r>
              <a:rPr lang="en-US" dirty="0"/>
              <a:t>HUD</a:t>
            </a:r>
            <a:r>
              <a:rPr lang="en-US" baseline="0" dirty="0"/>
              <a:t> lobbied to get additional funding but was unsuccessful. The key is that there is no new funding and no cut in funding.</a:t>
            </a:r>
          </a:p>
          <a:p>
            <a:endParaRPr lang="en-US" baseline="0" dirty="0"/>
          </a:p>
          <a:p>
            <a:r>
              <a:rPr lang="en-US" baseline="0" dirty="0"/>
              <a:t>Amount of subsidy adjusts with the tenant portion. i.e. if the tenant payment increases then the HUD subsidy decreases and vice versa</a:t>
            </a:r>
            <a:endParaRPr lang="en-US" dirty="0"/>
          </a:p>
        </p:txBody>
      </p:sp>
      <p:sp>
        <p:nvSpPr>
          <p:cNvPr id="4" name="Slide Number Placeholder 3"/>
          <p:cNvSpPr>
            <a:spLocks noGrp="1"/>
          </p:cNvSpPr>
          <p:nvPr>
            <p:ph type="sldNum" sz="quarter" idx="10"/>
          </p:nvPr>
        </p:nvSpPr>
        <p:spPr/>
        <p:txBody>
          <a:bodyPr/>
          <a:lstStyle/>
          <a:p>
            <a:pPr>
              <a:defRPr/>
            </a:pPr>
            <a:fld id="{6A923F87-B7ED-40E1-8937-0007F58E4789}" type="slidenum">
              <a:rPr lang="en-US" altLang="en-US" smtClean="0"/>
              <a:pPr>
                <a:defRPr/>
              </a:pPr>
              <a:t>15</a:t>
            </a:fld>
            <a:endParaRPr lang="en-US" altLang="en-US"/>
          </a:p>
        </p:txBody>
      </p:sp>
    </p:spTree>
    <p:extLst>
      <p:ext uri="{BB962C8B-B14F-4D97-AF65-F5344CB8AC3E}">
        <p14:creationId xmlns:p14="http://schemas.microsoft.com/office/powerpoint/2010/main" val="1733850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 img-right - K">
    <p:spTree>
      <p:nvGrpSpPr>
        <p:cNvPr id="1" name=""/>
        <p:cNvGrpSpPr/>
        <p:nvPr/>
      </p:nvGrpSpPr>
      <p:grpSpPr>
        <a:xfrm>
          <a:off x="0" y="0"/>
          <a:ext cx="0" cy="0"/>
          <a:chOff x="0" y="0"/>
          <a:chExt cx="0" cy="0"/>
        </a:xfrm>
      </p:grpSpPr>
      <p:sp>
        <p:nvSpPr>
          <p:cNvPr id="8" name="Rectangle 7"/>
          <p:cNvSpPr/>
          <p:nvPr userDrawn="1"/>
        </p:nvSpPr>
        <p:spPr>
          <a:xfrm>
            <a:off x="121100" y="135063"/>
            <a:ext cx="5303520" cy="65836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6" name="Picture Placeholder 25"/>
          <p:cNvSpPr>
            <a:spLocks noGrp="1"/>
          </p:cNvSpPr>
          <p:nvPr>
            <p:ph type="pic" sz="quarter" idx="10"/>
          </p:nvPr>
        </p:nvSpPr>
        <p:spPr>
          <a:xfrm>
            <a:off x="5511096" y="135063"/>
            <a:ext cx="3510792" cy="6583680"/>
          </a:xfrm>
          <a:prstGeom prst="rect">
            <a:avLst/>
          </a:prstGeom>
          <a:noFill/>
        </p:spPr>
        <p:txBody>
          <a:bodyPr/>
          <a:lstStyle>
            <a:lvl1pPr marL="0" indent="0">
              <a:buNone/>
              <a:defRPr/>
            </a:lvl1pPr>
          </a:lstStyle>
          <a:p>
            <a:r>
              <a:rPr lang="en-US"/>
              <a:t>Click icon to add picture</a:t>
            </a:r>
          </a:p>
        </p:txBody>
      </p:sp>
      <p:sp>
        <p:nvSpPr>
          <p:cNvPr id="9" name="Rectangle 8"/>
          <p:cNvSpPr/>
          <p:nvPr userDrawn="1"/>
        </p:nvSpPr>
        <p:spPr>
          <a:xfrm>
            <a:off x="685801" y="900114"/>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73218" y="1389063"/>
            <a:ext cx="4199284" cy="2387600"/>
          </a:xfrm>
          <a:prstGeom prst="rect">
            <a:avLst/>
          </a:prstGeom>
        </p:spPr>
        <p:txBody>
          <a:bodyPr lIns="0" tIns="0" rIns="0" bIns="0" anchor="t">
            <a:normAutofit/>
          </a:bodyPr>
          <a:lstStyle>
            <a:lvl1pPr algn="l">
              <a:lnSpc>
                <a:spcPct val="100000"/>
              </a:lnSpc>
              <a:defRPr sz="2800" spc="-15" baseline="0">
                <a:solidFill>
                  <a:schemeClr val="bg1"/>
                </a:solidFill>
                <a:latin typeface="+mj-lt"/>
                <a:ea typeface="Roboto Light" panose="02000000000000000000" pitchFamily="2" charset="0"/>
              </a:defRPr>
            </a:lvl1pPr>
          </a:lstStyle>
          <a:p>
            <a:r>
              <a:rPr lang="en-US" dirty="0"/>
              <a:t>Click to edit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86729" y="5443479"/>
            <a:ext cx="1630089" cy="542431"/>
          </a:xfrm>
          <a:prstGeom prst="rect">
            <a:avLst/>
          </a:prstGeom>
        </p:spPr>
      </p:pic>
    </p:spTree>
    <p:extLst>
      <p:ext uri="{BB962C8B-B14F-4D97-AF65-F5344CB8AC3E}">
        <p14:creationId xmlns:p14="http://schemas.microsoft.com/office/powerpoint/2010/main" val="31901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image - one column">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5097463" y="2960688"/>
            <a:ext cx="3125787" cy="3290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Picture Placeholder 25"/>
          <p:cNvSpPr>
            <a:spLocks noGrp="1"/>
          </p:cNvSpPr>
          <p:nvPr>
            <p:ph type="pic" sz="quarter" idx="10"/>
          </p:nvPr>
        </p:nvSpPr>
        <p:spPr>
          <a:xfrm>
            <a:off x="125266" y="137160"/>
            <a:ext cx="4395192" cy="6583680"/>
          </a:xfrm>
          <a:prstGeom prst="rect">
            <a:avLst/>
          </a:prstGeom>
          <a:noFill/>
        </p:spPr>
        <p:txBody>
          <a:bodyPr/>
          <a:lstStyle>
            <a:lvl1pPr marL="0" indent="0">
              <a:buNone/>
              <a:defRPr/>
            </a:lvl1pPr>
          </a:lstStyle>
          <a:p>
            <a:r>
              <a:rPr lang="en-US"/>
              <a:t>Click icon to add picture</a:t>
            </a:r>
          </a:p>
        </p:txBody>
      </p:sp>
      <p:sp>
        <p:nvSpPr>
          <p:cNvPr id="9" name="Rectangle 8"/>
          <p:cNvSpPr/>
          <p:nvPr userDrawn="1"/>
        </p:nvSpPr>
        <p:spPr>
          <a:xfrm>
            <a:off x="5109267" y="894958"/>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5089538" y="1588419"/>
            <a:ext cx="3134023" cy="914400"/>
          </a:xfrm>
          <a:prstGeom prst="rect">
            <a:avLst/>
          </a:prstGeom>
        </p:spPr>
        <p:txBody>
          <a:bodyPr lIns="0" tIns="0" rIns="0" bIns="0" anchor="t">
            <a:noAutofit/>
          </a:bodyPr>
          <a:lstStyle>
            <a:lvl1pPr algn="l">
              <a:lnSpc>
                <a:spcPct val="100000"/>
              </a:lnSpc>
              <a:defRPr sz="2800" spc="-15" baseline="0">
                <a:solidFill>
                  <a:schemeClr val="tx1"/>
                </a:solidFill>
                <a:latin typeface="+mj-lt"/>
                <a:ea typeface="Roboto Light" panose="02000000000000000000" pitchFamily="2" charset="0"/>
              </a:defRPr>
            </a:lvl1pPr>
          </a:lstStyle>
          <a:p>
            <a:r>
              <a:rPr lang="en-US" dirty="0"/>
              <a:t>Click to edit title style</a:t>
            </a:r>
          </a:p>
        </p:txBody>
      </p:sp>
      <p:sp>
        <p:nvSpPr>
          <p:cNvPr id="5" name="Text Placeholder 4"/>
          <p:cNvSpPr>
            <a:spLocks noGrp="1"/>
          </p:cNvSpPr>
          <p:nvPr userDrawn="1">
            <p:ph type="body" sz="quarter" idx="13" hasCustomPrompt="1"/>
          </p:nvPr>
        </p:nvSpPr>
        <p:spPr>
          <a:xfrm>
            <a:off x="5098154" y="1423595"/>
            <a:ext cx="3124442" cy="173436"/>
          </a:xfrm>
          <a:prstGeom prst="rect">
            <a:avLst/>
          </a:prstGeom>
        </p:spPr>
        <p:txBody>
          <a:bodyPr lIns="0" tIns="0" rIns="0" bIns="0"/>
          <a:lstStyle>
            <a:lvl1pPr marL="0" indent="0">
              <a:buFontTx/>
              <a:buNone/>
              <a:defRPr sz="1000"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5"/>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22395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image - two column">
    <p:spTree>
      <p:nvGrpSpPr>
        <p:cNvPr id="1" name=""/>
        <p:cNvGrpSpPr/>
        <p:nvPr/>
      </p:nvGrpSpPr>
      <p:grpSpPr>
        <a:xfrm>
          <a:off x="0" y="0"/>
          <a:ext cx="0" cy="0"/>
          <a:chOff x="0" y="0"/>
          <a:chExt cx="0" cy="0"/>
        </a:xfrm>
      </p:grpSpPr>
      <p:sp>
        <p:nvSpPr>
          <p:cNvPr id="8" name="Rectangle 7"/>
          <p:cNvSpPr/>
          <p:nvPr userDrawn="1"/>
        </p:nvSpPr>
        <p:spPr>
          <a:xfrm>
            <a:off x="153362" y="137160"/>
            <a:ext cx="5212080" cy="6583680"/>
          </a:xfrm>
          <a:prstGeom prst="rect">
            <a:avLst/>
          </a:prstGeom>
          <a:solidFill>
            <a:srgbClr val="D9D9D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Content Placeholder 3"/>
          <p:cNvSpPr>
            <a:spLocks noGrp="1"/>
          </p:cNvSpPr>
          <p:nvPr>
            <p:ph sz="quarter" idx="14"/>
          </p:nvPr>
        </p:nvSpPr>
        <p:spPr>
          <a:xfrm>
            <a:off x="574675" y="2959100"/>
            <a:ext cx="2084388" cy="3297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5"/>
          </p:nvPr>
        </p:nvSpPr>
        <p:spPr>
          <a:xfrm>
            <a:off x="2862263" y="2959100"/>
            <a:ext cx="2078037" cy="32972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Picture Placeholder 25"/>
          <p:cNvSpPr>
            <a:spLocks noGrp="1"/>
          </p:cNvSpPr>
          <p:nvPr>
            <p:ph type="pic" sz="quarter" idx="10"/>
          </p:nvPr>
        </p:nvSpPr>
        <p:spPr>
          <a:xfrm>
            <a:off x="5536734" y="137160"/>
            <a:ext cx="3510792" cy="6583680"/>
          </a:xfrm>
          <a:prstGeom prst="rect">
            <a:avLst/>
          </a:prstGeom>
          <a:noFill/>
        </p:spPr>
        <p:txBody>
          <a:bodyPr/>
          <a:lstStyle>
            <a:lvl1pPr marL="0" indent="0">
              <a:buNone/>
              <a:defRPr/>
            </a:lvl1pPr>
          </a:lstStyle>
          <a:p>
            <a:r>
              <a:rPr lang="en-US"/>
              <a:t>Click icon to add picture</a:t>
            </a:r>
          </a:p>
        </p:txBody>
      </p:sp>
      <p:sp>
        <p:nvSpPr>
          <p:cNvPr id="9" name="Rectangle 8"/>
          <p:cNvSpPr/>
          <p:nvPr userDrawn="1"/>
        </p:nvSpPr>
        <p:spPr>
          <a:xfrm>
            <a:off x="591425" y="656835"/>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578840" y="1347121"/>
            <a:ext cx="4361125" cy="1387533"/>
          </a:xfrm>
          <a:prstGeom prst="rect">
            <a:avLst/>
          </a:prstGeom>
        </p:spPr>
        <p:txBody>
          <a:bodyPr lIns="0" tIns="0" rIns="0" bIns="0" anchor="t">
            <a:noAutofit/>
          </a:bodyPr>
          <a:lstStyle>
            <a:lvl1pPr algn="l">
              <a:lnSpc>
                <a:spcPct val="100000"/>
              </a:lnSpc>
              <a:defRPr sz="2800" spc="-15" baseline="0">
                <a:solidFill>
                  <a:schemeClr val="tx1"/>
                </a:solidFill>
                <a:latin typeface="+mj-lt"/>
                <a:ea typeface="Roboto Light" panose="02000000000000000000" pitchFamily="2" charset="0"/>
              </a:defRPr>
            </a:lvl1pPr>
          </a:lstStyle>
          <a:p>
            <a:r>
              <a:rPr lang="en-US" dirty="0"/>
              <a:t>Click to edit title style</a:t>
            </a:r>
          </a:p>
        </p:txBody>
      </p:sp>
      <p:sp>
        <p:nvSpPr>
          <p:cNvPr id="5" name="Text Placeholder 4"/>
          <p:cNvSpPr>
            <a:spLocks noGrp="1"/>
          </p:cNvSpPr>
          <p:nvPr>
            <p:ph type="body" sz="quarter" idx="13" hasCustomPrompt="1"/>
          </p:nvPr>
        </p:nvSpPr>
        <p:spPr>
          <a:xfrm>
            <a:off x="580312" y="1182295"/>
            <a:ext cx="4359653" cy="164826"/>
          </a:xfrm>
          <a:prstGeom prst="rect">
            <a:avLst/>
          </a:prstGeom>
        </p:spPr>
        <p:txBody>
          <a:bodyPr lIns="0" tIns="0" rIns="0" bIns="0"/>
          <a:lstStyle>
            <a:lvl1pPr marL="0" indent="0">
              <a:buFontTx/>
              <a:buNone/>
              <a:defRPr sz="1000"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3" name="Slide Number Placeholder 2"/>
          <p:cNvSpPr>
            <a:spLocks noGrp="1"/>
          </p:cNvSpPr>
          <p:nvPr>
            <p:ph type="sldNum" sz="quarter" idx="16"/>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930053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bg - center 1 col-W">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37160" y="137160"/>
            <a:ext cx="8869680" cy="6583680"/>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noFill/>
        </p:spPr>
        <p:txBody>
          <a:bodyPr wrap="square">
            <a:noAutofit/>
          </a:bodyPr>
          <a:lstStyle>
            <a:lvl1pPr marL="0" indent="0">
              <a:buNone/>
              <a:defRPr/>
            </a:lvl1pPr>
          </a:lstStyle>
          <a:p>
            <a:r>
              <a:rPr lang="en-US"/>
              <a:t>Click icon to add picture</a:t>
            </a:r>
            <a:endParaRPr lang="en-US" dirty="0"/>
          </a:p>
        </p:txBody>
      </p:sp>
      <p:sp>
        <p:nvSpPr>
          <p:cNvPr id="9" name="Rectangle 8"/>
          <p:cNvSpPr/>
          <p:nvPr userDrawn="1"/>
        </p:nvSpPr>
        <p:spPr>
          <a:xfrm>
            <a:off x="4289592" y="1230111"/>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6"/>
          <p:cNvSpPr>
            <a:spLocks noGrp="1"/>
          </p:cNvSpPr>
          <p:nvPr>
            <p:ph type="body" sz="quarter" idx="11" hasCustomPrompt="1"/>
          </p:nvPr>
        </p:nvSpPr>
        <p:spPr>
          <a:xfrm>
            <a:off x="2520316" y="2908013"/>
            <a:ext cx="4109085" cy="2359312"/>
          </a:xfrm>
          <a:prstGeom prst="rect">
            <a:avLst/>
          </a:prstGeom>
        </p:spPr>
        <p:txBody>
          <a:bodyPr lIns="0" tIns="0" rIns="0" bIns="0"/>
          <a:lstStyle>
            <a:lvl1pPr marL="0" indent="0" algn="ctr">
              <a:buNone/>
              <a:defRPr sz="1600" spc="-15" baseline="0">
                <a:ln>
                  <a:noFill/>
                </a:ln>
                <a:latin typeface="+mn-lt"/>
                <a:ea typeface="Roboto Light" panose="02000000000000000000" pitchFamily="2" charset="0"/>
              </a:defRPr>
            </a:lvl1pPr>
            <a:lvl2pPr marL="169065" indent="-169065">
              <a:buFont typeface="Roboto Black" panose="02000000000000000000" pitchFamily="2" charset="0"/>
              <a:buChar char="−"/>
              <a:defRPr sz="1200" spc="-15" baseline="0">
                <a:ln>
                  <a:noFill/>
                </a:ln>
                <a:latin typeface="Roboto Light" panose="02000000000000000000" pitchFamily="2" charset="0"/>
                <a:ea typeface="Roboto Light" panose="02000000000000000000" pitchFamily="2" charset="0"/>
              </a:defRPr>
            </a:lvl2pPr>
            <a:lvl3pPr marL="257168" indent="-128585">
              <a:buFont typeface="Roboto Light" panose="02000000000000000000" pitchFamily="2" charset="0"/>
              <a:buChar char="-"/>
              <a:tabLst/>
              <a:defRPr sz="1050" spc="-15" baseline="0">
                <a:ln>
                  <a:noFill/>
                </a:ln>
                <a:latin typeface="Roboto Light" panose="02000000000000000000" pitchFamily="2" charset="0"/>
                <a:ea typeface="Roboto Light" panose="02000000000000000000" pitchFamily="2" charset="0"/>
              </a:defRPr>
            </a:lvl3pPr>
            <a:lvl4pPr>
              <a:defRPr sz="1200">
                <a:ln>
                  <a:noFill/>
                </a:ln>
                <a:latin typeface="Roboto Light" panose="02000000000000000000" pitchFamily="2" charset="0"/>
                <a:ea typeface="Roboto Light" panose="02000000000000000000" pitchFamily="2" charset="0"/>
              </a:defRPr>
            </a:lvl4pPr>
            <a:lvl5pPr>
              <a:defRPr sz="1200">
                <a:ln>
                  <a:noFill/>
                </a:ln>
                <a:latin typeface="Roboto Light" panose="02000000000000000000" pitchFamily="2" charset="0"/>
                <a:ea typeface="Roboto Light" panose="02000000000000000000" pitchFamily="2" charset="0"/>
              </a:defRPr>
            </a:lvl5pPr>
          </a:lstStyle>
          <a:p>
            <a:pPr lvl="0"/>
            <a:r>
              <a:rPr lang="en-US" dirty="0"/>
              <a:t>Edit body text styles</a:t>
            </a:r>
          </a:p>
        </p:txBody>
      </p:sp>
      <p:sp>
        <p:nvSpPr>
          <p:cNvPr id="13" name="Title 1"/>
          <p:cNvSpPr>
            <a:spLocks noGrp="1"/>
          </p:cNvSpPr>
          <p:nvPr>
            <p:ph type="ctrTitle" hasCustomPrompt="1"/>
          </p:nvPr>
        </p:nvSpPr>
        <p:spPr>
          <a:xfrm>
            <a:off x="2520317" y="1916244"/>
            <a:ext cx="4109085" cy="796479"/>
          </a:xfrm>
          <a:prstGeom prst="rect">
            <a:avLst/>
          </a:prstGeom>
        </p:spPr>
        <p:txBody>
          <a:bodyPr lIns="0" tIns="0" rIns="0" bIns="0" anchor="t">
            <a:normAutofit/>
          </a:bodyPr>
          <a:lstStyle>
            <a:lvl1pPr algn="ctr">
              <a:lnSpc>
                <a:spcPct val="120000"/>
              </a:lnSpc>
              <a:defRPr sz="2400" spc="-15" baseline="0">
                <a:solidFill>
                  <a:schemeClr val="tx1"/>
                </a:solidFill>
                <a:latin typeface="+mj-lt"/>
                <a:ea typeface="Roboto Light" panose="02000000000000000000" pitchFamily="2" charset="0"/>
              </a:defRPr>
            </a:lvl1pPr>
          </a:lstStyle>
          <a:p>
            <a:r>
              <a:rPr lang="en-US" dirty="0"/>
              <a:t>Click to edit title style</a:t>
            </a:r>
          </a:p>
        </p:txBody>
      </p:sp>
      <p:sp>
        <p:nvSpPr>
          <p:cNvPr id="14" name="Text Placeholder 4"/>
          <p:cNvSpPr>
            <a:spLocks noGrp="1"/>
          </p:cNvSpPr>
          <p:nvPr>
            <p:ph type="body" sz="quarter" idx="13" hasCustomPrompt="1"/>
          </p:nvPr>
        </p:nvSpPr>
        <p:spPr>
          <a:xfrm>
            <a:off x="2520316" y="1758362"/>
            <a:ext cx="4109085" cy="144424"/>
          </a:xfrm>
          <a:prstGeom prst="rect">
            <a:avLst/>
          </a:prstGeom>
        </p:spPr>
        <p:txBody>
          <a:bodyPr lIns="0" tIns="0" rIns="0" bIns="0"/>
          <a:lstStyle>
            <a:lvl1pPr marL="0" indent="0" algn="ctr">
              <a:buFontTx/>
              <a:buNone/>
              <a:defRPr sz="1000"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Tree>
    <p:extLst>
      <p:ext uri="{BB962C8B-B14F-4D97-AF65-F5344CB8AC3E}">
        <p14:creationId xmlns:p14="http://schemas.microsoft.com/office/powerpoint/2010/main" val="356454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g - center 1 col-K">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37160" y="137160"/>
            <a:ext cx="8869680" cy="6583680"/>
          </a:xfrm>
          <a:custGeom>
            <a:avLst/>
            <a:gdLst>
              <a:gd name="connsiteX0" fmla="*/ 2081315 w 11945922"/>
              <a:gd name="connsiteY0" fmla="*/ 1121051 h 6635692"/>
              <a:gd name="connsiteX1" fmla="*/ 2081315 w 11945922"/>
              <a:gd name="connsiteY1" fmla="*/ 5506883 h 6635692"/>
              <a:gd name="connsiteX2" fmla="*/ 9872374 w 11945922"/>
              <a:gd name="connsiteY2" fmla="*/ 5506883 h 6635692"/>
              <a:gd name="connsiteX3" fmla="*/ 9872374 w 11945922"/>
              <a:gd name="connsiteY3" fmla="*/ 1121051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2081315" y="1121051"/>
                </a:moveTo>
                <a:lnTo>
                  <a:pt x="2081315" y="5506883"/>
                </a:lnTo>
                <a:lnTo>
                  <a:pt x="9872374" y="5506883"/>
                </a:lnTo>
                <a:lnTo>
                  <a:pt x="9872374" y="1121051"/>
                </a:lnTo>
                <a:close/>
                <a:moveTo>
                  <a:pt x="0" y="0"/>
                </a:moveTo>
                <a:lnTo>
                  <a:pt x="11945922" y="0"/>
                </a:lnTo>
                <a:lnTo>
                  <a:pt x="11945922" y="6635692"/>
                </a:lnTo>
                <a:lnTo>
                  <a:pt x="0" y="6635692"/>
                </a:lnTo>
                <a:close/>
              </a:path>
            </a:pathLst>
          </a:custGeom>
          <a:noFill/>
        </p:spPr>
        <p:txBody>
          <a:bodyPr wrap="square">
            <a:noAutofit/>
          </a:bodyPr>
          <a:lstStyle>
            <a:lvl1pPr marL="0" indent="0">
              <a:buNone/>
              <a:defRPr/>
            </a:lvl1pPr>
          </a:lstStyle>
          <a:p>
            <a:r>
              <a:rPr lang="en-US"/>
              <a:t>Click icon to add picture</a:t>
            </a:r>
            <a:endParaRPr lang="en-US" dirty="0"/>
          </a:p>
        </p:txBody>
      </p:sp>
      <p:sp>
        <p:nvSpPr>
          <p:cNvPr id="2" name="Rectangle 1"/>
          <p:cNvSpPr/>
          <p:nvPr userDrawn="1"/>
        </p:nvSpPr>
        <p:spPr>
          <a:xfrm>
            <a:off x="1528895" y="1090572"/>
            <a:ext cx="6310619" cy="4815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4289592" y="1230111"/>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6"/>
          <p:cNvSpPr>
            <a:spLocks noGrp="1"/>
          </p:cNvSpPr>
          <p:nvPr>
            <p:ph type="body" sz="quarter" idx="11" hasCustomPrompt="1"/>
          </p:nvPr>
        </p:nvSpPr>
        <p:spPr>
          <a:xfrm>
            <a:off x="2520316" y="2908013"/>
            <a:ext cx="4109085" cy="2359312"/>
          </a:xfrm>
          <a:prstGeom prst="rect">
            <a:avLst/>
          </a:prstGeom>
        </p:spPr>
        <p:txBody>
          <a:bodyPr lIns="0" tIns="0" rIns="0" bIns="0"/>
          <a:lstStyle>
            <a:lvl1pPr marL="0" indent="0" algn="ctr">
              <a:lnSpc>
                <a:spcPct val="100000"/>
              </a:lnSpc>
              <a:buNone/>
              <a:defRPr sz="1600" spc="-15" baseline="0">
                <a:ln>
                  <a:noFill/>
                </a:ln>
                <a:solidFill>
                  <a:schemeClr val="bg1"/>
                </a:solidFill>
                <a:latin typeface="+mn-lt"/>
                <a:ea typeface="Roboto Light" panose="02000000000000000000" pitchFamily="2" charset="0"/>
              </a:defRPr>
            </a:lvl1pPr>
            <a:lvl2pPr marL="169065" indent="-169065">
              <a:buFont typeface="Roboto Black" panose="02000000000000000000" pitchFamily="2" charset="0"/>
              <a:buChar char="−"/>
              <a:defRPr sz="1200" spc="-15" baseline="0">
                <a:ln>
                  <a:noFill/>
                </a:ln>
                <a:latin typeface="Roboto Light" panose="02000000000000000000" pitchFamily="2" charset="0"/>
                <a:ea typeface="Roboto Light" panose="02000000000000000000" pitchFamily="2" charset="0"/>
              </a:defRPr>
            </a:lvl2pPr>
            <a:lvl3pPr marL="257168" indent="-128585">
              <a:buFont typeface="Roboto Light" panose="02000000000000000000" pitchFamily="2" charset="0"/>
              <a:buChar char="-"/>
              <a:tabLst/>
              <a:defRPr sz="1050" spc="-15" baseline="0">
                <a:ln>
                  <a:noFill/>
                </a:ln>
                <a:latin typeface="Roboto Light" panose="02000000000000000000" pitchFamily="2" charset="0"/>
                <a:ea typeface="Roboto Light" panose="02000000000000000000" pitchFamily="2" charset="0"/>
              </a:defRPr>
            </a:lvl3pPr>
            <a:lvl4pPr>
              <a:defRPr sz="1200">
                <a:ln>
                  <a:noFill/>
                </a:ln>
                <a:latin typeface="Roboto Light" panose="02000000000000000000" pitchFamily="2" charset="0"/>
                <a:ea typeface="Roboto Light" panose="02000000000000000000" pitchFamily="2" charset="0"/>
              </a:defRPr>
            </a:lvl4pPr>
            <a:lvl5pPr>
              <a:defRPr sz="1200">
                <a:ln>
                  <a:noFill/>
                </a:ln>
                <a:latin typeface="Roboto Light" panose="02000000000000000000" pitchFamily="2" charset="0"/>
                <a:ea typeface="Roboto Light" panose="02000000000000000000" pitchFamily="2" charset="0"/>
              </a:defRPr>
            </a:lvl5pPr>
          </a:lstStyle>
          <a:p>
            <a:pPr lvl="0"/>
            <a:r>
              <a:rPr lang="en-US" dirty="0"/>
              <a:t>Edit body text styles</a:t>
            </a:r>
          </a:p>
        </p:txBody>
      </p:sp>
      <p:sp>
        <p:nvSpPr>
          <p:cNvPr id="13" name="Title 1"/>
          <p:cNvSpPr>
            <a:spLocks noGrp="1"/>
          </p:cNvSpPr>
          <p:nvPr>
            <p:ph type="ctrTitle" hasCustomPrompt="1"/>
          </p:nvPr>
        </p:nvSpPr>
        <p:spPr>
          <a:xfrm>
            <a:off x="2520317" y="1916244"/>
            <a:ext cx="4109085" cy="796479"/>
          </a:xfrm>
          <a:prstGeom prst="rect">
            <a:avLst/>
          </a:prstGeom>
        </p:spPr>
        <p:txBody>
          <a:bodyPr lIns="0" tIns="0" rIns="0" bIns="0" anchor="t">
            <a:noAutofit/>
          </a:bodyPr>
          <a:lstStyle>
            <a:lvl1pPr algn="ctr">
              <a:lnSpc>
                <a:spcPct val="100000"/>
              </a:lnSpc>
              <a:defRPr sz="2800" spc="-15" baseline="0">
                <a:solidFill>
                  <a:schemeClr val="bg1"/>
                </a:solidFill>
                <a:latin typeface="+mj-lt"/>
                <a:ea typeface="Roboto Light" panose="02000000000000000000" pitchFamily="2" charset="0"/>
              </a:defRPr>
            </a:lvl1pPr>
          </a:lstStyle>
          <a:p>
            <a:r>
              <a:rPr lang="en-US" dirty="0"/>
              <a:t>Click to edit title style</a:t>
            </a:r>
          </a:p>
        </p:txBody>
      </p:sp>
      <p:sp>
        <p:nvSpPr>
          <p:cNvPr id="14" name="Text Placeholder 4"/>
          <p:cNvSpPr>
            <a:spLocks noGrp="1"/>
          </p:cNvSpPr>
          <p:nvPr>
            <p:ph type="body" sz="quarter" idx="13" hasCustomPrompt="1"/>
          </p:nvPr>
        </p:nvSpPr>
        <p:spPr>
          <a:xfrm>
            <a:off x="2520316" y="1758362"/>
            <a:ext cx="4109085" cy="144424"/>
          </a:xfrm>
          <a:prstGeom prst="rect">
            <a:avLst/>
          </a:prstGeom>
        </p:spPr>
        <p:txBody>
          <a:bodyPr lIns="0" tIns="0" rIns="0" bIns="0"/>
          <a:lstStyle>
            <a:lvl1pPr marL="0" indent="0" algn="ctr">
              <a:buFontTx/>
              <a:buNone/>
              <a:defRPr sz="1000" cap="all" spc="38" baseline="0">
                <a:solidFill>
                  <a:schemeClr val="bg1"/>
                </a:solidFill>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Tree>
    <p:extLst>
      <p:ext uri="{BB962C8B-B14F-4D97-AF65-F5344CB8AC3E}">
        <p14:creationId xmlns:p14="http://schemas.microsoft.com/office/powerpoint/2010/main" val="2780797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g - left one col-K">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37160" y="137160"/>
            <a:ext cx="8869680" cy="6583680"/>
          </a:xfrm>
          <a:custGeom>
            <a:avLst/>
            <a:gdLst>
              <a:gd name="connsiteX0" fmla="*/ 1136662 w 11945922"/>
              <a:gd name="connsiteY0" fmla="*/ 1125813 h 6635692"/>
              <a:gd name="connsiteX1" fmla="*/ 1136662 w 11945922"/>
              <a:gd name="connsiteY1" fmla="*/ 5504343 h 6635692"/>
              <a:gd name="connsiteX2" fmla="*/ 7026303 w 11945922"/>
              <a:gd name="connsiteY2" fmla="*/ 5504343 h 6635692"/>
              <a:gd name="connsiteX3" fmla="*/ 7026303 w 11945922"/>
              <a:gd name="connsiteY3" fmla="*/ 1125813 h 6635692"/>
              <a:gd name="connsiteX4" fmla="*/ 0 w 11945922"/>
              <a:gd name="connsiteY4" fmla="*/ 0 h 6635692"/>
              <a:gd name="connsiteX5" fmla="*/ 11945922 w 11945922"/>
              <a:gd name="connsiteY5" fmla="*/ 0 h 6635692"/>
              <a:gd name="connsiteX6" fmla="*/ 11945922 w 11945922"/>
              <a:gd name="connsiteY6" fmla="*/ 6635692 h 6635692"/>
              <a:gd name="connsiteX7" fmla="*/ 0 w 11945922"/>
              <a:gd name="connsiteY7" fmla="*/ 6635692 h 663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5922" h="6635692">
                <a:moveTo>
                  <a:pt x="1136662" y="1125813"/>
                </a:moveTo>
                <a:lnTo>
                  <a:pt x="1136662" y="5504343"/>
                </a:lnTo>
                <a:lnTo>
                  <a:pt x="7026303" y="5504343"/>
                </a:lnTo>
                <a:lnTo>
                  <a:pt x="7026303" y="1125813"/>
                </a:lnTo>
                <a:close/>
                <a:moveTo>
                  <a:pt x="0" y="0"/>
                </a:moveTo>
                <a:lnTo>
                  <a:pt x="11945922" y="0"/>
                </a:lnTo>
                <a:lnTo>
                  <a:pt x="11945922" y="6635692"/>
                </a:lnTo>
                <a:lnTo>
                  <a:pt x="0" y="6635692"/>
                </a:lnTo>
                <a:close/>
              </a:path>
            </a:pathLst>
          </a:custGeom>
          <a:noFill/>
        </p:spPr>
        <p:txBody>
          <a:bodyPr wrap="square">
            <a:noAutofit/>
          </a:bodyPr>
          <a:lstStyle>
            <a:lvl1pPr marL="0" indent="0">
              <a:buNone/>
              <a:defRPr/>
            </a:lvl1pPr>
          </a:lstStyle>
          <a:p>
            <a:r>
              <a:rPr lang="en-US"/>
              <a:t>Click icon to add picture</a:t>
            </a:r>
            <a:endParaRPr lang="en-US" dirty="0"/>
          </a:p>
        </p:txBody>
      </p:sp>
      <p:sp>
        <p:nvSpPr>
          <p:cNvPr id="5" name="Rectangle 4"/>
          <p:cNvSpPr/>
          <p:nvPr userDrawn="1"/>
        </p:nvSpPr>
        <p:spPr>
          <a:xfrm>
            <a:off x="868262" y="998293"/>
            <a:ext cx="4624431" cy="4681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2854705" y="1234873"/>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454395" y="1966034"/>
            <a:ext cx="3357833" cy="2524693"/>
          </a:xfrm>
          <a:prstGeom prst="rect">
            <a:avLst/>
          </a:prstGeom>
        </p:spPr>
        <p:txBody>
          <a:bodyPr lIns="0" tIns="0" rIns="0" bIns="0" anchor="t"/>
          <a:lstStyle>
            <a:lvl1pPr algn="ctr">
              <a:lnSpc>
                <a:spcPct val="120000"/>
              </a:lnSpc>
              <a:defRPr sz="2000" i="0" spc="-15" baseline="0">
                <a:solidFill>
                  <a:schemeClr val="bg1"/>
                </a:solidFill>
                <a:latin typeface="+mj-lt"/>
                <a:ea typeface="Roboto Light" panose="02000000000000000000" pitchFamily="2" charset="0"/>
              </a:defRPr>
            </a:lvl1pPr>
          </a:lstStyle>
          <a:p>
            <a:r>
              <a:rPr lang="en-US" dirty="0"/>
              <a:t>Click to edit Quote style</a:t>
            </a:r>
          </a:p>
        </p:txBody>
      </p:sp>
      <p:sp>
        <p:nvSpPr>
          <p:cNvPr id="7" name="Text Placeholder 6"/>
          <p:cNvSpPr>
            <a:spLocks noGrp="1"/>
          </p:cNvSpPr>
          <p:nvPr>
            <p:ph type="body" sz="quarter" idx="11" hasCustomPrompt="1"/>
          </p:nvPr>
        </p:nvSpPr>
        <p:spPr>
          <a:xfrm>
            <a:off x="2582646" y="4872613"/>
            <a:ext cx="1101328" cy="150812"/>
          </a:xfrm>
        </p:spPr>
        <p:txBody>
          <a:bodyPr>
            <a:noAutofit/>
          </a:bodyPr>
          <a:lstStyle>
            <a:lvl1pPr algn="ctr">
              <a:defRPr sz="675">
                <a:solidFill>
                  <a:schemeClr val="bg1"/>
                </a:solidFill>
                <a:latin typeface="Roboto Light" panose="02000000000000000000" pitchFamily="2" charset="0"/>
                <a:ea typeface="Roboto Light" panose="02000000000000000000" pitchFamily="2" charset="0"/>
              </a:defRPr>
            </a:lvl1pPr>
          </a:lstStyle>
          <a:p>
            <a:pPr lvl="0"/>
            <a:r>
              <a:rPr lang="en-US" dirty="0"/>
              <a:t>Title</a:t>
            </a:r>
          </a:p>
        </p:txBody>
      </p:sp>
      <p:sp>
        <p:nvSpPr>
          <p:cNvPr id="15" name="Text Placeholder 6"/>
          <p:cNvSpPr>
            <a:spLocks noGrp="1"/>
          </p:cNvSpPr>
          <p:nvPr>
            <p:ph type="body" sz="quarter" idx="12" hasCustomPrompt="1"/>
          </p:nvPr>
        </p:nvSpPr>
        <p:spPr>
          <a:xfrm>
            <a:off x="2582646" y="4668681"/>
            <a:ext cx="1101328" cy="150812"/>
          </a:xfrm>
        </p:spPr>
        <p:txBody>
          <a:bodyPr>
            <a:noAutofit/>
          </a:bodyPr>
          <a:lstStyle>
            <a:lvl1pPr algn="ctr">
              <a:defRPr sz="675">
                <a:solidFill>
                  <a:schemeClr val="bg1"/>
                </a:solidFill>
                <a:latin typeface="+mj-lt"/>
                <a:ea typeface="Roboto Light" panose="02000000000000000000" pitchFamily="2" charset="0"/>
              </a:defRPr>
            </a:lvl1pPr>
          </a:lstStyle>
          <a:p>
            <a:pPr lvl="0"/>
            <a:r>
              <a:rPr lang="en-US" dirty="0"/>
              <a:t>Byline</a:t>
            </a:r>
          </a:p>
        </p:txBody>
      </p:sp>
    </p:spTree>
    <p:extLst>
      <p:ext uri="{BB962C8B-B14F-4D97-AF65-F5344CB8AC3E}">
        <p14:creationId xmlns:p14="http://schemas.microsoft.com/office/powerpoint/2010/main" val="4063288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image-W">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137160" y="2152650"/>
            <a:ext cx="8869680" cy="4591050"/>
          </a:xfrm>
          <a:prstGeom prst="rect">
            <a:avLst/>
          </a:prstGeom>
          <a:noFill/>
        </p:spPr>
        <p:txBody>
          <a:bodyPr/>
          <a:lstStyle>
            <a:lvl1pPr marL="0" indent="0">
              <a:buNone/>
              <a:defRPr/>
            </a:lvl1pPr>
          </a:lstStyle>
          <a:p>
            <a:r>
              <a:rPr lang="en-US"/>
              <a:t>Click icon to add picture</a:t>
            </a:r>
          </a:p>
        </p:txBody>
      </p:sp>
      <p:sp>
        <p:nvSpPr>
          <p:cNvPr id="9" name="Rectangle 8"/>
          <p:cNvSpPr/>
          <p:nvPr userDrawn="1"/>
        </p:nvSpPr>
        <p:spPr>
          <a:xfrm>
            <a:off x="400327" y="440144"/>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385959" y="866108"/>
            <a:ext cx="4199284" cy="1089695"/>
          </a:xfrm>
          <a:prstGeom prst="rect">
            <a:avLst/>
          </a:prstGeom>
        </p:spPr>
        <p:txBody>
          <a:bodyPr lIns="0" tIns="0" rIns="0" bIns="0" anchor="t">
            <a:noAutofit/>
          </a:bodyPr>
          <a:lstStyle>
            <a:lvl1pPr algn="l">
              <a:lnSpc>
                <a:spcPct val="100000"/>
              </a:lnSpc>
              <a:defRPr sz="2800" spc="-15" baseline="0">
                <a:solidFill>
                  <a:schemeClr val="tx1"/>
                </a:solidFill>
                <a:latin typeface="+mj-lt"/>
                <a:ea typeface="Roboto Light" panose="02000000000000000000" pitchFamily="2" charset="0"/>
              </a:defRPr>
            </a:lvl1pPr>
          </a:lstStyle>
          <a:p>
            <a:r>
              <a:rPr lang="en-US" dirty="0"/>
              <a:t>Click to edit title style</a:t>
            </a:r>
          </a:p>
        </p:txBody>
      </p: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93819" y="473487"/>
            <a:ext cx="1552837" cy="516724"/>
          </a:xfrm>
          <a:prstGeom prst="rect">
            <a:avLst/>
          </a:prstGeom>
        </p:spPr>
      </p:pic>
    </p:spTree>
    <p:extLst>
      <p:ext uri="{BB962C8B-B14F-4D97-AF65-F5344CB8AC3E}">
        <p14:creationId xmlns:p14="http://schemas.microsoft.com/office/powerpoint/2010/main" val="339132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image-K">
    <p:spTree>
      <p:nvGrpSpPr>
        <p:cNvPr id="1" name=""/>
        <p:cNvGrpSpPr/>
        <p:nvPr/>
      </p:nvGrpSpPr>
      <p:grpSpPr>
        <a:xfrm>
          <a:off x="0" y="0"/>
          <a:ext cx="0" cy="0"/>
          <a:chOff x="0" y="0"/>
          <a:chExt cx="0" cy="0"/>
        </a:xfrm>
      </p:grpSpPr>
      <p:sp>
        <p:nvSpPr>
          <p:cNvPr id="3" name="Rectangle 2"/>
          <p:cNvSpPr/>
          <p:nvPr userDrawn="1"/>
        </p:nvSpPr>
        <p:spPr>
          <a:xfrm>
            <a:off x="137160" y="137160"/>
            <a:ext cx="8869680" cy="6583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Picture Placeholder 25"/>
          <p:cNvSpPr>
            <a:spLocks noGrp="1"/>
          </p:cNvSpPr>
          <p:nvPr>
            <p:ph type="pic" sz="quarter" idx="10"/>
          </p:nvPr>
        </p:nvSpPr>
        <p:spPr>
          <a:xfrm>
            <a:off x="137160" y="2152650"/>
            <a:ext cx="8869680" cy="4591050"/>
          </a:xfrm>
          <a:prstGeom prst="rect">
            <a:avLst/>
          </a:prstGeom>
          <a:noFill/>
        </p:spPr>
        <p:txBody>
          <a:bodyPr/>
          <a:lstStyle>
            <a:lvl1pPr marL="0" indent="0">
              <a:buNone/>
              <a:defRPr/>
            </a:lvl1pPr>
          </a:lstStyle>
          <a:p>
            <a:r>
              <a:rPr lang="en-US"/>
              <a:t>Click icon to add picture</a:t>
            </a:r>
          </a:p>
        </p:txBody>
      </p:sp>
      <p:sp>
        <p:nvSpPr>
          <p:cNvPr id="13" name="Rectangle 12"/>
          <p:cNvSpPr/>
          <p:nvPr userDrawn="1"/>
        </p:nvSpPr>
        <p:spPr>
          <a:xfrm>
            <a:off x="400327" y="440144"/>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ctrTitle" hasCustomPrompt="1"/>
          </p:nvPr>
        </p:nvSpPr>
        <p:spPr>
          <a:xfrm>
            <a:off x="385959" y="866108"/>
            <a:ext cx="4199284" cy="1089695"/>
          </a:xfrm>
          <a:prstGeom prst="rect">
            <a:avLst/>
          </a:prstGeom>
        </p:spPr>
        <p:txBody>
          <a:bodyPr lIns="0" tIns="0" rIns="0" bIns="0" anchor="t">
            <a:noAutofit/>
          </a:bodyPr>
          <a:lstStyle>
            <a:lvl1pPr algn="l">
              <a:lnSpc>
                <a:spcPct val="100000"/>
              </a:lnSpc>
              <a:defRPr sz="2800" spc="-15" baseline="0">
                <a:solidFill>
                  <a:schemeClr val="bg1"/>
                </a:solidFill>
                <a:latin typeface="+mj-lt"/>
                <a:ea typeface="Roboto Light" panose="02000000000000000000" pitchFamily="2" charset="0"/>
              </a:defRPr>
            </a:lvl1pPr>
          </a:lstStyle>
          <a:p>
            <a:r>
              <a:rPr lang="en-US" dirty="0"/>
              <a:t>Click to edit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48480" y="447779"/>
            <a:ext cx="1630089" cy="542431"/>
          </a:xfrm>
          <a:prstGeom prst="rect">
            <a:avLst/>
          </a:prstGeom>
        </p:spPr>
      </p:pic>
    </p:spTree>
    <p:extLst>
      <p:ext uri="{BB962C8B-B14F-4D97-AF65-F5344CB8AC3E}">
        <p14:creationId xmlns:p14="http://schemas.microsoft.com/office/powerpoint/2010/main" val="224402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B198F-C6E0-4323-B0F1-8ABBF1190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65FBE0-C2B2-41B8-943D-04E7AC37E5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A72B0-0B3E-417E-9ED4-98A0B5782F5A}"/>
              </a:ext>
            </a:extLst>
          </p:cNvPr>
          <p:cNvSpPr>
            <a:spLocks noGrp="1"/>
          </p:cNvSpPr>
          <p:nvPr>
            <p:ph type="dt" sz="half" idx="10"/>
          </p:nvPr>
        </p:nvSpPr>
        <p:spPr/>
        <p:txBody>
          <a:bodyPr/>
          <a:lstStyle/>
          <a:p>
            <a:fld id="{0F6CD80B-D8F9-4B2A-9A55-183C4355A799}" type="datetimeFigureOut">
              <a:rPr lang="en-US" smtClean="0"/>
              <a:t>4/29/2019</a:t>
            </a:fld>
            <a:endParaRPr lang="en-US"/>
          </a:p>
        </p:txBody>
      </p:sp>
      <p:sp>
        <p:nvSpPr>
          <p:cNvPr id="5" name="Footer Placeholder 4">
            <a:extLst>
              <a:ext uri="{FF2B5EF4-FFF2-40B4-BE49-F238E27FC236}">
                <a16:creationId xmlns:a16="http://schemas.microsoft.com/office/drawing/2014/main" id="{58CECECC-A3DA-4D69-98F3-0046E28E7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E9625-20C6-4DC8-98EB-3DF3EB723D29}"/>
              </a:ext>
            </a:extLst>
          </p:cNvPr>
          <p:cNvSpPr>
            <a:spLocks noGrp="1"/>
          </p:cNvSpPr>
          <p:nvPr>
            <p:ph type="sldNum" sz="quarter" idx="12"/>
          </p:nvPr>
        </p:nvSpPr>
        <p:spPr/>
        <p:txBody>
          <a:bodyPr/>
          <a:lstStyle/>
          <a:p>
            <a:fld id="{B1FDAA66-AA79-4E33-9DAF-8A9FA9734A8C}" type="slidenum">
              <a:rPr lang="en-US" smtClean="0"/>
              <a:t>‹#›</a:t>
            </a:fld>
            <a:endParaRPr lang="en-US"/>
          </a:p>
        </p:txBody>
      </p:sp>
    </p:spTree>
    <p:extLst>
      <p:ext uri="{BB962C8B-B14F-4D97-AF65-F5344CB8AC3E}">
        <p14:creationId xmlns:p14="http://schemas.microsoft.com/office/powerpoint/2010/main" val="2954708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8CEA-853B-47FC-A4D6-4BD1B3799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81DEAA-429A-4518-824D-E1FDDEC50D8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B7880D-700A-401F-B288-06731872E65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4962D-3C1E-4DB1-B8B3-F85B2C8BFE0D}"/>
              </a:ext>
            </a:extLst>
          </p:cNvPr>
          <p:cNvSpPr>
            <a:spLocks noGrp="1"/>
          </p:cNvSpPr>
          <p:nvPr>
            <p:ph type="dt" sz="half" idx="10"/>
          </p:nvPr>
        </p:nvSpPr>
        <p:spPr/>
        <p:txBody>
          <a:bodyPr/>
          <a:lstStyle/>
          <a:p>
            <a:fld id="{0F6CD80B-D8F9-4B2A-9A55-183C4355A799}" type="datetimeFigureOut">
              <a:rPr lang="en-US" smtClean="0"/>
              <a:t>4/29/2019</a:t>
            </a:fld>
            <a:endParaRPr lang="en-US"/>
          </a:p>
        </p:txBody>
      </p:sp>
      <p:sp>
        <p:nvSpPr>
          <p:cNvPr id="6" name="Footer Placeholder 5">
            <a:extLst>
              <a:ext uri="{FF2B5EF4-FFF2-40B4-BE49-F238E27FC236}">
                <a16:creationId xmlns:a16="http://schemas.microsoft.com/office/drawing/2014/main" id="{4347AB8A-4D3E-49A6-B74A-BFBACBB88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0DD22-1725-4E9A-A451-F60A5B4B14A3}"/>
              </a:ext>
            </a:extLst>
          </p:cNvPr>
          <p:cNvSpPr>
            <a:spLocks noGrp="1"/>
          </p:cNvSpPr>
          <p:nvPr>
            <p:ph type="sldNum" sz="quarter" idx="12"/>
          </p:nvPr>
        </p:nvSpPr>
        <p:spPr/>
        <p:txBody>
          <a:bodyPr/>
          <a:lstStyle/>
          <a:p>
            <a:fld id="{B1FDAA66-AA79-4E33-9DAF-8A9FA9734A8C}" type="slidenum">
              <a:rPr lang="en-US" smtClean="0"/>
              <a:t>‹#›</a:t>
            </a:fld>
            <a:endParaRPr lang="en-US"/>
          </a:p>
        </p:txBody>
      </p:sp>
    </p:spTree>
    <p:extLst>
      <p:ext uri="{BB962C8B-B14F-4D97-AF65-F5344CB8AC3E}">
        <p14:creationId xmlns:p14="http://schemas.microsoft.com/office/powerpoint/2010/main" val="1520196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 3 column-W">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836273" y="2833656"/>
            <a:ext cx="3574382" cy="3289300"/>
          </a:xfrm>
          <a:prstGeom prst="rect">
            <a:avLst/>
          </a:prstGeom>
        </p:spPr>
        <p:txBody>
          <a:bodyPr lIns="0" tIns="0" rIns="0" bIns="0"/>
          <a:lstStyle>
            <a:lvl1pPr marL="0" indent="0">
              <a:buNone/>
              <a:defRPr sz="1200" spc="-15" baseline="0">
                <a:ln>
                  <a:noFill/>
                </a:ln>
                <a:latin typeface="Roboto Light" panose="02000000000000000000" pitchFamily="2" charset="0"/>
                <a:ea typeface="Roboto Light" panose="02000000000000000000" pitchFamily="2" charset="0"/>
                <a:cs typeface="Roboto Light" panose="02000000000000000000" pitchFamily="2" charset="0"/>
              </a:defRPr>
            </a:lvl1pPr>
            <a:lvl2pPr marL="169065" indent="-169065">
              <a:buFont typeface="Roboto Black" panose="02000000000000000000" pitchFamily="2" charset="0"/>
              <a:buChar char="−"/>
              <a:defRPr sz="1200" spc="-15" baseline="0">
                <a:ln>
                  <a:noFill/>
                </a:ln>
                <a:latin typeface="Roboto Light" panose="02000000000000000000" pitchFamily="2" charset="0"/>
                <a:ea typeface="Roboto Light" panose="02000000000000000000" pitchFamily="2" charset="0"/>
              </a:defRPr>
            </a:lvl2pPr>
            <a:lvl3pPr marL="257168" indent="-128585">
              <a:buFont typeface="Roboto Light" panose="02000000000000000000" pitchFamily="2" charset="0"/>
              <a:buChar char="-"/>
              <a:tabLst/>
              <a:defRPr sz="1050" spc="-15" baseline="0">
                <a:ln>
                  <a:noFill/>
                </a:ln>
                <a:latin typeface="Roboto Light" panose="02000000000000000000" pitchFamily="2" charset="0"/>
                <a:ea typeface="Roboto Light" panose="02000000000000000000" pitchFamily="2" charset="0"/>
              </a:defRPr>
            </a:lvl3pPr>
            <a:lvl4pPr>
              <a:defRPr sz="1200">
                <a:ln>
                  <a:noFill/>
                </a:ln>
                <a:latin typeface="Roboto Light" panose="02000000000000000000" pitchFamily="2" charset="0"/>
                <a:ea typeface="Roboto Light" panose="02000000000000000000" pitchFamily="2" charset="0"/>
              </a:defRPr>
            </a:lvl4pPr>
            <a:lvl5pPr>
              <a:defRPr sz="1200">
                <a:ln>
                  <a:noFill/>
                </a:ln>
                <a:latin typeface="Roboto Light" panose="02000000000000000000" pitchFamily="2" charset="0"/>
                <a:ea typeface="Roboto Light" panose="02000000000000000000" pitchFamily="2" charset="0"/>
              </a:defRPr>
            </a:lvl5pPr>
          </a:lstStyle>
          <a:p>
            <a:pPr lvl="0"/>
            <a:r>
              <a:rPr lang="en-US" dirty="0"/>
              <a:t>Edit Column text styles</a:t>
            </a:r>
          </a:p>
          <a:p>
            <a:pPr lvl="1"/>
            <a:r>
              <a:rPr lang="en-US" dirty="0"/>
              <a:t>Second level</a:t>
            </a:r>
          </a:p>
          <a:p>
            <a:pPr lvl="2"/>
            <a:r>
              <a:rPr lang="en-US" dirty="0"/>
              <a:t>Third level</a:t>
            </a:r>
          </a:p>
        </p:txBody>
      </p:sp>
      <p:sp>
        <p:nvSpPr>
          <p:cNvPr id="21" name="Text Placeholder 6"/>
          <p:cNvSpPr>
            <a:spLocks noGrp="1"/>
          </p:cNvSpPr>
          <p:nvPr>
            <p:ph type="body" sz="quarter" idx="11" hasCustomPrompt="1"/>
          </p:nvPr>
        </p:nvSpPr>
        <p:spPr>
          <a:xfrm>
            <a:off x="4625184" y="2833652"/>
            <a:ext cx="3580139" cy="3289300"/>
          </a:xfrm>
          <a:prstGeom prst="rect">
            <a:avLst/>
          </a:prstGeom>
        </p:spPr>
        <p:txBody>
          <a:bodyPr lIns="0" tIns="0" rIns="0" bIns="0"/>
          <a:lstStyle>
            <a:lvl1pPr marL="0" indent="0">
              <a:buNone/>
              <a:defRPr sz="1200" spc="-15" baseline="0">
                <a:ln>
                  <a:noFill/>
                </a:ln>
                <a:latin typeface="Roboto Light" panose="02000000000000000000" pitchFamily="2" charset="0"/>
                <a:ea typeface="Roboto Light" panose="02000000000000000000" pitchFamily="2" charset="0"/>
                <a:cs typeface="Roboto Light" panose="02000000000000000000" pitchFamily="2" charset="0"/>
              </a:defRPr>
            </a:lvl1pPr>
            <a:lvl2pPr marL="169065" indent="-169065">
              <a:buFont typeface="Roboto Black" panose="02000000000000000000" pitchFamily="2" charset="0"/>
              <a:buChar char="−"/>
              <a:defRPr sz="1200" spc="-15" baseline="0">
                <a:ln>
                  <a:noFill/>
                </a:ln>
                <a:latin typeface="Roboto Light" panose="02000000000000000000" pitchFamily="2" charset="0"/>
                <a:ea typeface="Roboto Light" panose="02000000000000000000" pitchFamily="2" charset="0"/>
              </a:defRPr>
            </a:lvl2pPr>
            <a:lvl3pPr marL="257168" indent="-128585">
              <a:buFont typeface="Roboto Light" panose="02000000000000000000" pitchFamily="2" charset="0"/>
              <a:buChar char="-"/>
              <a:tabLst/>
              <a:defRPr sz="1050" spc="-15" baseline="0">
                <a:ln>
                  <a:noFill/>
                </a:ln>
                <a:latin typeface="Roboto Light" panose="02000000000000000000" pitchFamily="2" charset="0"/>
                <a:ea typeface="Roboto Light" panose="02000000000000000000" pitchFamily="2" charset="0"/>
              </a:defRPr>
            </a:lvl3pPr>
            <a:lvl4pPr>
              <a:defRPr sz="1200">
                <a:ln>
                  <a:noFill/>
                </a:ln>
                <a:latin typeface="Roboto Light" panose="02000000000000000000" pitchFamily="2" charset="0"/>
                <a:ea typeface="Roboto Light" panose="02000000000000000000" pitchFamily="2" charset="0"/>
              </a:defRPr>
            </a:lvl4pPr>
            <a:lvl5pPr>
              <a:defRPr sz="1200">
                <a:ln>
                  <a:noFill/>
                </a:ln>
                <a:latin typeface="Roboto Light" panose="02000000000000000000" pitchFamily="2" charset="0"/>
                <a:ea typeface="Roboto Light" panose="02000000000000000000" pitchFamily="2" charset="0"/>
              </a:defRPr>
            </a:lvl5pPr>
          </a:lstStyle>
          <a:p>
            <a:pPr lvl="0"/>
            <a:r>
              <a:rPr lang="en-US" dirty="0"/>
              <a:t>Edit Column text styles</a:t>
            </a:r>
          </a:p>
          <a:p>
            <a:pPr lvl="1"/>
            <a:r>
              <a:rPr lang="en-US" dirty="0"/>
              <a:t>Second level</a:t>
            </a:r>
          </a:p>
          <a:p>
            <a:pPr lvl="2"/>
            <a:r>
              <a:rPr lang="en-US" dirty="0"/>
              <a:t>Third level</a:t>
            </a:r>
          </a:p>
        </p:txBody>
      </p:sp>
      <p:sp>
        <p:nvSpPr>
          <p:cNvPr id="9" name="Rectangle 8"/>
          <p:cNvSpPr/>
          <p:nvPr userDrawn="1"/>
        </p:nvSpPr>
        <p:spPr>
          <a:xfrm>
            <a:off x="843418" y="887817"/>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ctrTitle" hasCustomPrompt="1"/>
          </p:nvPr>
        </p:nvSpPr>
        <p:spPr>
          <a:xfrm>
            <a:off x="831994" y="1582071"/>
            <a:ext cx="4199284" cy="961505"/>
          </a:xfrm>
          <a:prstGeom prst="rect">
            <a:avLst/>
          </a:prstGeom>
        </p:spPr>
        <p:txBody>
          <a:bodyPr lIns="0" tIns="0" rIns="0" bIns="0" anchor="t"/>
          <a:lstStyle>
            <a:lvl1pPr algn="l">
              <a:lnSpc>
                <a:spcPct val="100000"/>
              </a:lnSpc>
              <a:defRPr sz="1800" spc="-15" baseline="0">
                <a:solidFill>
                  <a:schemeClr val="tx1"/>
                </a:solidFill>
                <a:latin typeface="Roboto Light" panose="02000000000000000000" pitchFamily="2" charset="0"/>
                <a:ea typeface="Roboto Light" panose="02000000000000000000" pitchFamily="2" charset="0"/>
              </a:defRPr>
            </a:lvl1pPr>
          </a:lstStyle>
          <a:p>
            <a:r>
              <a:rPr lang="en-US" dirty="0"/>
              <a:t>Click to edit title style</a:t>
            </a:r>
          </a:p>
        </p:txBody>
      </p:sp>
      <p:sp>
        <p:nvSpPr>
          <p:cNvPr id="10" name="Rectangle 9"/>
          <p:cNvSpPr/>
          <p:nvPr userDrawn="1"/>
        </p:nvSpPr>
        <p:spPr>
          <a:xfrm>
            <a:off x="44246" y="60326"/>
            <a:ext cx="9040761" cy="6743598"/>
          </a:xfrm>
          <a:prstGeom prst="rect">
            <a:avLst/>
          </a:prstGeom>
          <a:noFill/>
          <a:ln w="1206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4" name="Text Placeholder 4"/>
          <p:cNvSpPr>
            <a:spLocks noGrp="1"/>
          </p:cNvSpPr>
          <p:nvPr>
            <p:ph type="body" sz="quarter" idx="13" hasCustomPrompt="1"/>
          </p:nvPr>
        </p:nvSpPr>
        <p:spPr>
          <a:xfrm>
            <a:off x="843827" y="1402080"/>
            <a:ext cx="2808685" cy="173436"/>
          </a:xfrm>
          <a:prstGeom prst="rect">
            <a:avLst/>
          </a:prstGeom>
        </p:spPr>
        <p:txBody>
          <a:bodyPr lIns="0" tIns="0" rIns="0" bIns="0"/>
          <a:lstStyle>
            <a:lvl1pPr marL="0" indent="0">
              <a:buFontTx/>
              <a:buNone/>
              <a:defRPr sz="675"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93819" y="473487"/>
            <a:ext cx="1552837" cy="516724"/>
          </a:xfrm>
          <a:prstGeom prst="rect">
            <a:avLst/>
          </a:prstGeom>
        </p:spPr>
      </p:pic>
    </p:spTree>
    <p:extLst>
      <p:ext uri="{BB962C8B-B14F-4D97-AF65-F5344CB8AC3E}">
        <p14:creationId xmlns:p14="http://schemas.microsoft.com/office/powerpoint/2010/main" val="361368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 2 column-W">
    <p:spTree>
      <p:nvGrpSpPr>
        <p:cNvPr id="1" name=""/>
        <p:cNvGrpSpPr/>
        <p:nvPr/>
      </p:nvGrpSpPr>
      <p:grpSpPr>
        <a:xfrm>
          <a:off x="0" y="0"/>
          <a:ext cx="0" cy="0"/>
          <a:chOff x="0" y="0"/>
          <a:chExt cx="0" cy="0"/>
        </a:xfrm>
      </p:grpSpPr>
      <p:sp>
        <p:nvSpPr>
          <p:cNvPr id="6" name="Content Placeholder 5"/>
          <p:cNvSpPr>
            <a:spLocks noGrp="1"/>
          </p:cNvSpPr>
          <p:nvPr>
            <p:ph sz="quarter" idx="15"/>
          </p:nvPr>
        </p:nvSpPr>
        <p:spPr>
          <a:xfrm>
            <a:off x="4625975" y="2833688"/>
            <a:ext cx="3579813" cy="3289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4"/>
          </p:nvPr>
        </p:nvSpPr>
        <p:spPr>
          <a:xfrm>
            <a:off x="831850" y="2833688"/>
            <a:ext cx="3568700" cy="3289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843418" y="887817"/>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31994" y="1582071"/>
            <a:ext cx="4199284" cy="961505"/>
          </a:xfrm>
          <a:prstGeom prst="rect">
            <a:avLst/>
          </a:prstGeom>
        </p:spPr>
        <p:txBody>
          <a:bodyPr lIns="0" tIns="0" rIns="0" bIns="0" anchor="t">
            <a:noAutofit/>
          </a:bodyPr>
          <a:lstStyle>
            <a:lvl1pPr algn="l">
              <a:lnSpc>
                <a:spcPct val="100000"/>
              </a:lnSpc>
              <a:defRPr sz="2800" spc="-15" baseline="0">
                <a:solidFill>
                  <a:schemeClr val="tx1"/>
                </a:solidFill>
                <a:latin typeface="+mj-lt"/>
                <a:ea typeface="Roboto Light" panose="02000000000000000000" pitchFamily="2" charset="0"/>
              </a:defRPr>
            </a:lvl1pPr>
          </a:lstStyle>
          <a:p>
            <a:r>
              <a:rPr lang="en-US" dirty="0"/>
              <a:t>Click to edit title style</a:t>
            </a:r>
          </a:p>
        </p:txBody>
      </p:sp>
      <p:sp>
        <p:nvSpPr>
          <p:cNvPr id="24" name="Text Placeholder 4"/>
          <p:cNvSpPr>
            <a:spLocks noGrp="1"/>
          </p:cNvSpPr>
          <p:nvPr>
            <p:ph type="body" sz="quarter" idx="13" hasCustomPrompt="1"/>
          </p:nvPr>
        </p:nvSpPr>
        <p:spPr>
          <a:xfrm>
            <a:off x="843827" y="1402080"/>
            <a:ext cx="2808685" cy="173436"/>
          </a:xfrm>
          <a:prstGeom prst="rect">
            <a:avLst/>
          </a:prstGeom>
        </p:spPr>
        <p:txBody>
          <a:bodyPr lIns="0" tIns="0" rIns="0" bIns="0"/>
          <a:lstStyle>
            <a:lvl1pPr marL="0" indent="0">
              <a:buFontTx/>
              <a:buNone/>
              <a:defRPr sz="1000"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93819" y="473487"/>
            <a:ext cx="1552837" cy="516724"/>
          </a:xfrm>
          <a:prstGeom prst="rect">
            <a:avLst/>
          </a:prstGeom>
        </p:spPr>
      </p:pic>
      <p:sp>
        <p:nvSpPr>
          <p:cNvPr id="3" name="Slide Number Placeholder 2"/>
          <p:cNvSpPr>
            <a:spLocks noGrp="1"/>
          </p:cNvSpPr>
          <p:nvPr>
            <p:ph type="sldNum" sz="quarter" idx="16"/>
          </p:nvPr>
        </p:nvSpPr>
        <p:spPr/>
        <p:txBody>
          <a:bodyPr/>
          <a:lstStyle/>
          <a:p>
            <a:fld id="{E1916EDC-475F-42AB-A2DD-C467482111D2}" type="slidenum">
              <a:rPr lang="en-US" smtClean="0"/>
              <a:t>‹#›</a:t>
            </a:fld>
            <a:endParaRPr lang="en-US" dirty="0"/>
          </a:p>
        </p:txBody>
      </p:sp>
      <p:pic>
        <p:nvPicPr>
          <p:cNvPr id="12" name="Picture 11">
            <a:extLst>
              <a:ext uri="{FF2B5EF4-FFF2-40B4-BE49-F238E27FC236}">
                <a16:creationId xmlns:a16="http://schemas.microsoft.com/office/drawing/2014/main" id="{D2B97A5B-18FA-42C5-B794-56974F8F485F}"/>
              </a:ext>
            </a:extLst>
          </p:cNvPr>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5532599" y="24193"/>
            <a:ext cx="1222428" cy="1171863"/>
          </a:xfrm>
          <a:prstGeom prst="rect">
            <a:avLst/>
          </a:prstGeom>
          <a:ln>
            <a:noFill/>
          </a:ln>
          <a:effectLst>
            <a:softEdge rad="112500"/>
          </a:effectLst>
        </p:spPr>
      </p:pic>
    </p:spTree>
    <p:extLst>
      <p:ext uri="{BB962C8B-B14F-4D97-AF65-F5344CB8AC3E}">
        <p14:creationId xmlns:p14="http://schemas.microsoft.com/office/powerpoint/2010/main" val="21405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 1 column-W">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831850" y="2833688"/>
            <a:ext cx="7312292" cy="3289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843418" y="887817"/>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31994" y="1582071"/>
            <a:ext cx="4199284" cy="961505"/>
          </a:xfrm>
          <a:prstGeom prst="rect">
            <a:avLst/>
          </a:prstGeom>
        </p:spPr>
        <p:txBody>
          <a:bodyPr lIns="0" tIns="0" rIns="0" bIns="0" anchor="t">
            <a:noAutofit/>
          </a:bodyPr>
          <a:lstStyle>
            <a:lvl1pPr algn="l">
              <a:lnSpc>
                <a:spcPct val="100000"/>
              </a:lnSpc>
              <a:defRPr sz="2800" spc="-15" baseline="0">
                <a:solidFill>
                  <a:schemeClr val="tx1"/>
                </a:solidFill>
                <a:latin typeface="+mj-lt"/>
                <a:ea typeface="Roboto Light" panose="02000000000000000000" pitchFamily="2" charset="0"/>
              </a:defRPr>
            </a:lvl1pPr>
          </a:lstStyle>
          <a:p>
            <a:r>
              <a:rPr lang="en-US" dirty="0"/>
              <a:t>Click to edit title style</a:t>
            </a:r>
          </a:p>
        </p:txBody>
      </p:sp>
      <p:sp>
        <p:nvSpPr>
          <p:cNvPr id="24" name="Text Placeholder 4"/>
          <p:cNvSpPr>
            <a:spLocks noGrp="1"/>
          </p:cNvSpPr>
          <p:nvPr>
            <p:ph type="body" sz="quarter" idx="13" hasCustomPrompt="1"/>
          </p:nvPr>
        </p:nvSpPr>
        <p:spPr>
          <a:xfrm>
            <a:off x="843827" y="1402080"/>
            <a:ext cx="2808685" cy="173436"/>
          </a:xfrm>
          <a:prstGeom prst="rect">
            <a:avLst/>
          </a:prstGeom>
        </p:spPr>
        <p:txBody>
          <a:bodyPr lIns="0" tIns="0" rIns="0" bIns="0"/>
          <a:lstStyle>
            <a:lvl1pPr marL="0" indent="0">
              <a:buFontTx/>
              <a:buNone/>
              <a:defRPr sz="1000"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93819" y="473487"/>
            <a:ext cx="1552837" cy="516724"/>
          </a:xfrm>
          <a:prstGeom prst="rect">
            <a:avLst/>
          </a:prstGeom>
        </p:spPr>
      </p:pic>
      <p:sp>
        <p:nvSpPr>
          <p:cNvPr id="3" name="Slide Number Placeholder 2"/>
          <p:cNvSpPr>
            <a:spLocks noGrp="1"/>
          </p:cNvSpPr>
          <p:nvPr>
            <p:ph type="sldNum" sz="quarter" idx="15"/>
          </p:nvPr>
        </p:nvSpPr>
        <p:spPr/>
        <p:txBody>
          <a:bodyPr/>
          <a:lstStyle/>
          <a:p>
            <a:fld id="{E1916EDC-475F-42AB-A2DD-C467482111D2}" type="slidenum">
              <a:rPr lang="en-US" smtClean="0"/>
              <a:t>‹#›</a:t>
            </a:fld>
            <a:endParaRPr lang="en-US"/>
          </a:p>
        </p:txBody>
      </p:sp>
      <p:pic>
        <p:nvPicPr>
          <p:cNvPr id="8" name="Picture 7">
            <a:extLst>
              <a:ext uri="{FF2B5EF4-FFF2-40B4-BE49-F238E27FC236}">
                <a16:creationId xmlns:a16="http://schemas.microsoft.com/office/drawing/2014/main" id="{D2B97A5B-18FA-42C5-B794-56974F8F485F}"/>
              </a:ext>
            </a:extLst>
          </p:cNvPr>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5532599" y="24193"/>
            <a:ext cx="1222428" cy="1171863"/>
          </a:xfrm>
          <a:prstGeom prst="rect">
            <a:avLst/>
          </a:prstGeom>
          <a:ln>
            <a:noFill/>
          </a:ln>
          <a:effectLst>
            <a:softEdge rad="112500"/>
          </a:effectLst>
        </p:spPr>
      </p:pic>
    </p:spTree>
    <p:extLst>
      <p:ext uri="{BB962C8B-B14F-4D97-AF65-F5344CB8AC3E}">
        <p14:creationId xmlns:p14="http://schemas.microsoft.com/office/powerpoint/2010/main" val="4003314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 2 column-K">
    <p:spTree>
      <p:nvGrpSpPr>
        <p:cNvPr id="1" name=""/>
        <p:cNvGrpSpPr/>
        <p:nvPr/>
      </p:nvGrpSpPr>
      <p:grpSpPr>
        <a:xfrm>
          <a:off x="0" y="0"/>
          <a:ext cx="0" cy="0"/>
          <a:chOff x="0" y="0"/>
          <a:chExt cx="0" cy="0"/>
        </a:xfrm>
      </p:grpSpPr>
      <p:sp>
        <p:nvSpPr>
          <p:cNvPr id="3" name="Rectangle 2"/>
          <p:cNvSpPr/>
          <p:nvPr userDrawn="1"/>
        </p:nvSpPr>
        <p:spPr>
          <a:xfrm>
            <a:off x="137160" y="137160"/>
            <a:ext cx="8869680" cy="6583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851510" y="887817"/>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40086" y="1582071"/>
            <a:ext cx="4199284" cy="961505"/>
          </a:xfrm>
          <a:prstGeom prst="rect">
            <a:avLst/>
          </a:prstGeom>
        </p:spPr>
        <p:txBody>
          <a:bodyPr lIns="0" tIns="0" rIns="0" bIns="0" anchor="t">
            <a:noAutofit/>
          </a:bodyPr>
          <a:lstStyle>
            <a:lvl1pPr algn="l">
              <a:lnSpc>
                <a:spcPct val="100000"/>
              </a:lnSpc>
              <a:defRPr sz="2800" spc="-15" baseline="0">
                <a:solidFill>
                  <a:schemeClr val="bg1"/>
                </a:solidFill>
                <a:latin typeface="+mj-lt"/>
                <a:ea typeface="Roboto Light" panose="02000000000000000000" pitchFamily="2" charset="0"/>
              </a:defRPr>
            </a:lvl1pPr>
          </a:lstStyle>
          <a:p>
            <a:r>
              <a:rPr lang="en-US" dirty="0"/>
              <a:t>Click to edit title style</a:t>
            </a:r>
          </a:p>
        </p:txBody>
      </p:sp>
      <p:sp>
        <p:nvSpPr>
          <p:cNvPr id="24" name="Text Placeholder 4"/>
          <p:cNvSpPr>
            <a:spLocks noGrp="1"/>
          </p:cNvSpPr>
          <p:nvPr>
            <p:ph type="body" sz="quarter" idx="13" hasCustomPrompt="1"/>
          </p:nvPr>
        </p:nvSpPr>
        <p:spPr>
          <a:xfrm>
            <a:off x="851919" y="1402080"/>
            <a:ext cx="2808685" cy="173436"/>
          </a:xfrm>
          <a:prstGeom prst="rect">
            <a:avLst/>
          </a:prstGeom>
        </p:spPr>
        <p:txBody>
          <a:bodyPr lIns="0" tIns="0" rIns="0" bIns="0"/>
          <a:lstStyle>
            <a:lvl1pPr marL="0" indent="0">
              <a:buFontTx/>
              <a:buNone/>
              <a:defRPr sz="1000" cap="all" spc="38" baseline="0">
                <a:solidFill>
                  <a:schemeClr val="bg1"/>
                </a:solidFill>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48480" y="447779"/>
            <a:ext cx="1630089" cy="542431"/>
          </a:xfrm>
          <a:prstGeom prst="rect">
            <a:avLst/>
          </a:prstGeom>
        </p:spPr>
      </p:pic>
      <p:sp>
        <p:nvSpPr>
          <p:cNvPr id="4" name="Slide Number Placeholder 3"/>
          <p:cNvSpPr>
            <a:spLocks noGrp="1"/>
          </p:cNvSpPr>
          <p:nvPr>
            <p:ph type="sldNum" sz="quarter" idx="15"/>
          </p:nvPr>
        </p:nvSpPr>
        <p:spPr/>
        <p:txBody>
          <a:bodyPr/>
          <a:lstStyle/>
          <a:p>
            <a:fld id="{E1916EDC-475F-42AB-A2DD-C467482111D2}" type="slidenum">
              <a:rPr lang="en-US" smtClean="0"/>
              <a:t>‹#›</a:t>
            </a:fld>
            <a:endParaRPr lang="en-US"/>
          </a:p>
        </p:txBody>
      </p:sp>
      <p:sp>
        <p:nvSpPr>
          <p:cNvPr id="10" name="Content Placeholder 4"/>
          <p:cNvSpPr>
            <a:spLocks noGrp="1"/>
          </p:cNvSpPr>
          <p:nvPr>
            <p:ph sz="quarter" idx="14"/>
          </p:nvPr>
        </p:nvSpPr>
        <p:spPr>
          <a:xfrm>
            <a:off x="873125" y="2833688"/>
            <a:ext cx="3549650" cy="3289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p:cNvSpPr>
            <a:spLocks noGrp="1"/>
          </p:cNvSpPr>
          <p:nvPr>
            <p:ph sz="quarter" idx="16"/>
          </p:nvPr>
        </p:nvSpPr>
        <p:spPr>
          <a:xfrm>
            <a:off x="4572000" y="2833688"/>
            <a:ext cx="3552825" cy="3289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558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 1 column-K">
    <p:spTree>
      <p:nvGrpSpPr>
        <p:cNvPr id="1" name=""/>
        <p:cNvGrpSpPr/>
        <p:nvPr/>
      </p:nvGrpSpPr>
      <p:grpSpPr>
        <a:xfrm>
          <a:off x="0" y="0"/>
          <a:ext cx="0" cy="0"/>
          <a:chOff x="0" y="0"/>
          <a:chExt cx="0" cy="0"/>
        </a:xfrm>
      </p:grpSpPr>
      <p:sp>
        <p:nvSpPr>
          <p:cNvPr id="3" name="Rectangle 2"/>
          <p:cNvSpPr/>
          <p:nvPr userDrawn="1"/>
        </p:nvSpPr>
        <p:spPr>
          <a:xfrm>
            <a:off x="137160" y="137160"/>
            <a:ext cx="8869680" cy="6583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tent Placeholder 4"/>
          <p:cNvSpPr>
            <a:spLocks noGrp="1"/>
          </p:cNvSpPr>
          <p:nvPr>
            <p:ph sz="quarter" idx="14"/>
          </p:nvPr>
        </p:nvSpPr>
        <p:spPr>
          <a:xfrm>
            <a:off x="839786" y="2833688"/>
            <a:ext cx="7289827" cy="3289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851510" y="887817"/>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40086" y="1582071"/>
            <a:ext cx="4199284" cy="961505"/>
          </a:xfrm>
          <a:prstGeom prst="rect">
            <a:avLst/>
          </a:prstGeom>
        </p:spPr>
        <p:txBody>
          <a:bodyPr lIns="0" tIns="0" rIns="0" bIns="0" anchor="t">
            <a:noAutofit/>
          </a:bodyPr>
          <a:lstStyle>
            <a:lvl1pPr algn="l">
              <a:lnSpc>
                <a:spcPct val="100000"/>
              </a:lnSpc>
              <a:defRPr sz="2800" spc="-15" baseline="0">
                <a:solidFill>
                  <a:schemeClr val="bg1"/>
                </a:solidFill>
                <a:latin typeface="+mj-lt"/>
                <a:ea typeface="Roboto Light" panose="02000000000000000000" pitchFamily="2" charset="0"/>
              </a:defRPr>
            </a:lvl1pPr>
          </a:lstStyle>
          <a:p>
            <a:r>
              <a:rPr lang="en-US" dirty="0"/>
              <a:t>Click to edit title style</a:t>
            </a:r>
          </a:p>
        </p:txBody>
      </p:sp>
      <p:sp>
        <p:nvSpPr>
          <p:cNvPr id="24" name="Text Placeholder 4"/>
          <p:cNvSpPr>
            <a:spLocks noGrp="1"/>
          </p:cNvSpPr>
          <p:nvPr>
            <p:ph type="body" sz="quarter" idx="13" hasCustomPrompt="1"/>
          </p:nvPr>
        </p:nvSpPr>
        <p:spPr>
          <a:xfrm>
            <a:off x="851919" y="1402080"/>
            <a:ext cx="2808685" cy="173436"/>
          </a:xfrm>
          <a:prstGeom prst="rect">
            <a:avLst/>
          </a:prstGeom>
        </p:spPr>
        <p:txBody>
          <a:bodyPr lIns="0" tIns="0" rIns="0" bIns="0"/>
          <a:lstStyle>
            <a:lvl1pPr marL="0" indent="0">
              <a:buFontTx/>
              <a:buNone/>
              <a:defRPr sz="1000" cap="all" spc="38" baseline="0">
                <a:solidFill>
                  <a:schemeClr val="bg1"/>
                </a:solidFill>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48480" y="447779"/>
            <a:ext cx="1630089" cy="542431"/>
          </a:xfrm>
          <a:prstGeom prst="rect">
            <a:avLst/>
          </a:prstGeom>
        </p:spPr>
      </p:pic>
      <p:sp>
        <p:nvSpPr>
          <p:cNvPr id="4" name="Slide Number Placeholder 3"/>
          <p:cNvSpPr>
            <a:spLocks noGrp="1"/>
          </p:cNvSpPr>
          <p:nvPr>
            <p:ph type="sldNum" sz="quarter" idx="15"/>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285980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2 column-G">
    <p:spTree>
      <p:nvGrpSpPr>
        <p:cNvPr id="1" name=""/>
        <p:cNvGrpSpPr/>
        <p:nvPr/>
      </p:nvGrpSpPr>
      <p:grpSpPr>
        <a:xfrm>
          <a:off x="0" y="0"/>
          <a:ext cx="0" cy="0"/>
          <a:chOff x="0" y="0"/>
          <a:chExt cx="0" cy="0"/>
        </a:xfrm>
      </p:grpSpPr>
      <p:sp>
        <p:nvSpPr>
          <p:cNvPr id="3" name="Rectangle 2"/>
          <p:cNvSpPr/>
          <p:nvPr userDrawn="1"/>
        </p:nvSpPr>
        <p:spPr>
          <a:xfrm>
            <a:off x="137160" y="137160"/>
            <a:ext cx="8869680" cy="658368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tent Placeholder 4"/>
          <p:cNvSpPr>
            <a:spLocks noGrp="1"/>
          </p:cNvSpPr>
          <p:nvPr>
            <p:ph sz="quarter" idx="14"/>
          </p:nvPr>
        </p:nvSpPr>
        <p:spPr>
          <a:xfrm>
            <a:off x="873125" y="2833688"/>
            <a:ext cx="3549650" cy="3289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5"/>
          </p:nvPr>
        </p:nvSpPr>
        <p:spPr>
          <a:xfrm>
            <a:off x="4572000" y="2833688"/>
            <a:ext cx="3552825" cy="3289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883879" y="887817"/>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72455" y="1582071"/>
            <a:ext cx="4199284" cy="961505"/>
          </a:xfrm>
          <a:prstGeom prst="rect">
            <a:avLst/>
          </a:prstGeom>
        </p:spPr>
        <p:txBody>
          <a:bodyPr lIns="0" tIns="0" rIns="0" bIns="0" anchor="t">
            <a:noAutofit/>
          </a:bodyPr>
          <a:lstStyle>
            <a:lvl1pPr algn="l">
              <a:lnSpc>
                <a:spcPct val="100000"/>
              </a:lnSpc>
              <a:defRPr sz="2800" spc="-15" baseline="0">
                <a:solidFill>
                  <a:schemeClr val="tx1"/>
                </a:solidFill>
                <a:latin typeface="+mj-lt"/>
                <a:ea typeface="Roboto Light" panose="02000000000000000000" pitchFamily="2" charset="0"/>
              </a:defRPr>
            </a:lvl1pPr>
          </a:lstStyle>
          <a:p>
            <a:r>
              <a:rPr lang="en-US" dirty="0"/>
              <a:t>Click to edit title style</a:t>
            </a:r>
          </a:p>
        </p:txBody>
      </p:sp>
      <p:sp>
        <p:nvSpPr>
          <p:cNvPr id="24" name="Text Placeholder 4"/>
          <p:cNvSpPr>
            <a:spLocks noGrp="1"/>
          </p:cNvSpPr>
          <p:nvPr>
            <p:ph type="body" sz="quarter" idx="13" hasCustomPrompt="1"/>
          </p:nvPr>
        </p:nvSpPr>
        <p:spPr>
          <a:xfrm>
            <a:off x="884288" y="1402080"/>
            <a:ext cx="2808685" cy="173436"/>
          </a:xfrm>
          <a:prstGeom prst="rect">
            <a:avLst/>
          </a:prstGeom>
        </p:spPr>
        <p:txBody>
          <a:bodyPr lIns="0" tIns="0" rIns="0" bIns="0"/>
          <a:lstStyle>
            <a:lvl1pPr marL="0" indent="0">
              <a:buFontTx/>
              <a:buNone/>
              <a:defRPr sz="1000"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93819" y="473487"/>
            <a:ext cx="1552837" cy="516724"/>
          </a:xfrm>
          <a:prstGeom prst="rect">
            <a:avLst/>
          </a:prstGeom>
        </p:spPr>
      </p:pic>
      <p:sp>
        <p:nvSpPr>
          <p:cNvPr id="4" name="Slide Number Placeholder 3"/>
          <p:cNvSpPr>
            <a:spLocks noGrp="1"/>
          </p:cNvSpPr>
          <p:nvPr>
            <p:ph type="sldNum" sz="quarter" idx="16"/>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224437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 1 column-G">
    <p:spTree>
      <p:nvGrpSpPr>
        <p:cNvPr id="1" name=""/>
        <p:cNvGrpSpPr/>
        <p:nvPr/>
      </p:nvGrpSpPr>
      <p:grpSpPr>
        <a:xfrm>
          <a:off x="0" y="0"/>
          <a:ext cx="0" cy="0"/>
          <a:chOff x="0" y="0"/>
          <a:chExt cx="0" cy="0"/>
        </a:xfrm>
      </p:grpSpPr>
      <p:sp>
        <p:nvSpPr>
          <p:cNvPr id="3" name="Rectangle 2"/>
          <p:cNvSpPr/>
          <p:nvPr userDrawn="1"/>
        </p:nvSpPr>
        <p:spPr>
          <a:xfrm>
            <a:off x="137160" y="137160"/>
            <a:ext cx="8869680" cy="6583680"/>
          </a:xfrm>
          <a:prstGeom prst="rect">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Content Placeholder 4"/>
          <p:cNvSpPr>
            <a:spLocks noGrp="1"/>
          </p:cNvSpPr>
          <p:nvPr>
            <p:ph sz="quarter" idx="14"/>
          </p:nvPr>
        </p:nvSpPr>
        <p:spPr>
          <a:xfrm>
            <a:off x="873125" y="2833688"/>
            <a:ext cx="7251700" cy="3289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883879" y="887817"/>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80217" y="1582071"/>
            <a:ext cx="4191522" cy="961505"/>
          </a:xfrm>
          <a:prstGeom prst="rect">
            <a:avLst/>
          </a:prstGeom>
        </p:spPr>
        <p:txBody>
          <a:bodyPr lIns="0" tIns="0" rIns="0" bIns="0" anchor="t">
            <a:noAutofit/>
          </a:bodyPr>
          <a:lstStyle>
            <a:lvl1pPr algn="l">
              <a:lnSpc>
                <a:spcPct val="100000"/>
              </a:lnSpc>
              <a:defRPr sz="2800" spc="-15" baseline="0">
                <a:solidFill>
                  <a:schemeClr val="tx1"/>
                </a:solidFill>
                <a:latin typeface="+mj-lt"/>
                <a:ea typeface="Roboto Light" panose="02000000000000000000" pitchFamily="2" charset="0"/>
              </a:defRPr>
            </a:lvl1pPr>
          </a:lstStyle>
          <a:p>
            <a:r>
              <a:rPr lang="en-US" dirty="0"/>
              <a:t>Click to edit title style</a:t>
            </a:r>
          </a:p>
        </p:txBody>
      </p:sp>
      <p:sp>
        <p:nvSpPr>
          <p:cNvPr id="24" name="Text Placeholder 4"/>
          <p:cNvSpPr>
            <a:spLocks noGrp="1"/>
          </p:cNvSpPr>
          <p:nvPr>
            <p:ph type="body" sz="quarter" idx="13" hasCustomPrompt="1"/>
          </p:nvPr>
        </p:nvSpPr>
        <p:spPr>
          <a:xfrm>
            <a:off x="884288" y="1402080"/>
            <a:ext cx="2808685" cy="173436"/>
          </a:xfrm>
          <a:prstGeom prst="rect">
            <a:avLst/>
          </a:prstGeom>
        </p:spPr>
        <p:txBody>
          <a:bodyPr lIns="0" tIns="0" rIns="0" bIns="0"/>
          <a:lstStyle>
            <a:lvl1pPr marL="0" indent="0">
              <a:buFontTx/>
              <a:buNone/>
              <a:defRPr sz="1000"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93819" y="473487"/>
            <a:ext cx="1552837" cy="516724"/>
          </a:xfrm>
          <a:prstGeom prst="rect">
            <a:avLst/>
          </a:prstGeom>
        </p:spPr>
      </p:pic>
      <p:sp>
        <p:nvSpPr>
          <p:cNvPr id="4" name="Slide Number Placeholder 3"/>
          <p:cNvSpPr>
            <a:spLocks noGrp="1"/>
          </p:cNvSpPr>
          <p:nvPr>
            <p:ph type="sldNum" sz="quarter" idx="15"/>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9253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_inverted BW">
    <p:spTree>
      <p:nvGrpSpPr>
        <p:cNvPr id="1" name=""/>
        <p:cNvGrpSpPr/>
        <p:nvPr/>
      </p:nvGrpSpPr>
      <p:grpSpPr>
        <a:xfrm>
          <a:off x="0" y="0"/>
          <a:ext cx="0" cy="0"/>
          <a:chOff x="0" y="0"/>
          <a:chExt cx="0" cy="0"/>
        </a:xfrm>
      </p:grpSpPr>
      <p:sp>
        <p:nvSpPr>
          <p:cNvPr id="3" name="Rectangle 2"/>
          <p:cNvSpPr/>
          <p:nvPr userDrawn="1"/>
        </p:nvSpPr>
        <p:spPr>
          <a:xfrm>
            <a:off x="137160" y="137160"/>
            <a:ext cx="8869680" cy="6583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400327" y="440144"/>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a:spLocks noGrp="1"/>
          </p:cNvSpPr>
          <p:nvPr>
            <p:ph type="ctrTitle" hasCustomPrompt="1"/>
          </p:nvPr>
        </p:nvSpPr>
        <p:spPr>
          <a:xfrm>
            <a:off x="385958" y="866108"/>
            <a:ext cx="5108987" cy="1089695"/>
          </a:xfrm>
          <a:prstGeom prst="rect">
            <a:avLst/>
          </a:prstGeom>
        </p:spPr>
        <p:txBody>
          <a:bodyPr lIns="0" tIns="0" rIns="0" bIns="0" anchor="t">
            <a:noAutofit/>
          </a:bodyPr>
          <a:lstStyle>
            <a:lvl1pPr algn="l">
              <a:lnSpc>
                <a:spcPct val="100000"/>
              </a:lnSpc>
              <a:defRPr sz="2800" spc="-15" baseline="0">
                <a:solidFill>
                  <a:schemeClr val="bg1"/>
                </a:solidFill>
                <a:latin typeface="+mj-lt"/>
                <a:ea typeface="Roboto Light" panose="02000000000000000000" pitchFamily="2" charset="0"/>
              </a:defRPr>
            </a:lvl1pPr>
          </a:lstStyle>
          <a:p>
            <a:r>
              <a:rPr lang="en-US" dirty="0"/>
              <a:t>Click to edit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48480" y="447779"/>
            <a:ext cx="1630089" cy="542431"/>
          </a:xfrm>
          <a:prstGeom prst="rect">
            <a:avLst/>
          </a:prstGeom>
        </p:spPr>
      </p:pic>
      <p:sp>
        <p:nvSpPr>
          <p:cNvPr id="4" name="Content Placeholder 3"/>
          <p:cNvSpPr>
            <a:spLocks noGrp="1"/>
          </p:cNvSpPr>
          <p:nvPr>
            <p:ph sz="quarter" idx="10"/>
          </p:nvPr>
        </p:nvSpPr>
        <p:spPr>
          <a:xfrm>
            <a:off x="385763" y="2084388"/>
            <a:ext cx="8393112" cy="4316412"/>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1"/>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272479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 one column">
    <p:spTree>
      <p:nvGrpSpPr>
        <p:cNvPr id="1" name=""/>
        <p:cNvGrpSpPr/>
        <p:nvPr/>
      </p:nvGrpSpPr>
      <p:grpSpPr>
        <a:xfrm>
          <a:off x="0" y="0"/>
          <a:ext cx="0" cy="0"/>
          <a:chOff x="0" y="0"/>
          <a:chExt cx="0" cy="0"/>
        </a:xfrm>
      </p:grpSpPr>
      <p:sp>
        <p:nvSpPr>
          <p:cNvPr id="26" name="Picture Placeholder 25"/>
          <p:cNvSpPr>
            <a:spLocks noGrp="1"/>
          </p:cNvSpPr>
          <p:nvPr>
            <p:ph type="pic" sz="quarter" idx="10"/>
          </p:nvPr>
        </p:nvSpPr>
        <p:spPr>
          <a:xfrm>
            <a:off x="4649997" y="180525"/>
            <a:ext cx="4395192" cy="6583680"/>
          </a:xfrm>
          <a:prstGeom prst="rect">
            <a:avLst/>
          </a:prstGeom>
          <a:noFill/>
        </p:spPr>
        <p:txBody>
          <a:bodyPr/>
          <a:lstStyle>
            <a:lvl1pPr marL="0" indent="0">
              <a:buNone/>
              <a:defRPr/>
            </a:lvl1pPr>
          </a:lstStyle>
          <a:p>
            <a:r>
              <a:rPr lang="en-US"/>
              <a:t>Click icon to add picture</a:t>
            </a:r>
          </a:p>
        </p:txBody>
      </p:sp>
      <p:sp>
        <p:nvSpPr>
          <p:cNvPr id="9" name="Rectangle 8"/>
          <p:cNvSpPr/>
          <p:nvPr userDrawn="1"/>
        </p:nvSpPr>
        <p:spPr>
          <a:xfrm>
            <a:off x="841982" y="894958"/>
            <a:ext cx="557213" cy="102393"/>
          </a:xfrm>
          <a:prstGeom prst="rect">
            <a:avLst/>
          </a:prstGeom>
          <a:solidFill>
            <a:srgbClr val="C9E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822254" y="1588419"/>
            <a:ext cx="3110475" cy="914400"/>
          </a:xfrm>
          <a:prstGeom prst="rect">
            <a:avLst/>
          </a:prstGeom>
        </p:spPr>
        <p:txBody>
          <a:bodyPr lIns="0" tIns="0" rIns="0" bIns="0" anchor="t">
            <a:noAutofit/>
          </a:bodyPr>
          <a:lstStyle>
            <a:lvl1pPr algn="l">
              <a:lnSpc>
                <a:spcPct val="100000"/>
              </a:lnSpc>
              <a:defRPr sz="2800" spc="-15" baseline="0">
                <a:solidFill>
                  <a:schemeClr val="tx1"/>
                </a:solidFill>
                <a:latin typeface="+mj-lt"/>
                <a:ea typeface="Roboto Light" panose="02000000000000000000" pitchFamily="2" charset="0"/>
              </a:defRPr>
            </a:lvl1pPr>
          </a:lstStyle>
          <a:p>
            <a:r>
              <a:rPr lang="en-US" dirty="0"/>
              <a:t>Click to edit title style</a:t>
            </a:r>
          </a:p>
        </p:txBody>
      </p:sp>
      <p:sp>
        <p:nvSpPr>
          <p:cNvPr id="5" name="Text Placeholder 4"/>
          <p:cNvSpPr>
            <a:spLocks noGrp="1"/>
          </p:cNvSpPr>
          <p:nvPr userDrawn="1">
            <p:ph type="body" sz="quarter" idx="13" hasCustomPrompt="1"/>
          </p:nvPr>
        </p:nvSpPr>
        <p:spPr>
          <a:xfrm>
            <a:off x="830869" y="1423595"/>
            <a:ext cx="3101860" cy="164824"/>
          </a:xfrm>
          <a:prstGeom prst="rect">
            <a:avLst/>
          </a:prstGeom>
        </p:spPr>
        <p:txBody>
          <a:bodyPr lIns="0" tIns="0" rIns="0" bIns="0"/>
          <a:lstStyle>
            <a:lvl1pPr marL="0" indent="0">
              <a:buFontTx/>
              <a:buNone/>
              <a:defRPr sz="1000" cap="all" spc="38" baseline="0">
                <a:latin typeface="Roboto Black" panose="02000000000000000000" pitchFamily="2" charset="0"/>
                <a:ea typeface="Roboto Black" panose="02000000000000000000" pitchFamily="2" charset="0"/>
              </a:defRPr>
            </a:lvl1pPr>
          </a:lstStyle>
          <a:p>
            <a:pPr lvl="0"/>
            <a:r>
              <a:rPr lang="en-US" dirty="0"/>
              <a:t>Edit </a:t>
            </a:r>
            <a:r>
              <a:rPr lang="en-US" dirty="0" err="1"/>
              <a:t>preheader</a:t>
            </a:r>
            <a:endParaRPr lang="en-US" dirty="0"/>
          </a:p>
        </p:txBody>
      </p:sp>
      <p:sp>
        <p:nvSpPr>
          <p:cNvPr id="4" name="Content Placeholder 3"/>
          <p:cNvSpPr>
            <a:spLocks noGrp="1"/>
          </p:cNvSpPr>
          <p:nvPr>
            <p:ph sz="quarter" idx="14"/>
          </p:nvPr>
        </p:nvSpPr>
        <p:spPr>
          <a:xfrm>
            <a:off x="822254" y="2951688"/>
            <a:ext cx="3101975" cy="3291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5"/>
          </p:nvPr>
        </p:nvSpPr>
        <p:spPr/>
        <p:txBody>
          <a:bodyPr/>
          <a:lstStyle/>
          <a:p>
            <a:fld id="{E1916EDC-475F-42AB-A2DD-C467482111D2}" type="slidenum">
              <a:rPr lang="en-US" smtClean="0"/>
              <a:t>‹#›</a:t>
            </a:fld>
            <a:endParaRPr lang="en-US"/>
          </a:p>
        </p:txBody>
      </p:sp>
    </p:spTree>
    <p:extLst>
      <p:ext uri="{BB962C8B-B14F-4D97-AF65-F5344CB8AC3E}">
        <p14:creationId xmlns:p14="http://schemas.microsoft.com/office/powerpoint/2010/main" val="365375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87789" y="639908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16EDC-475F-42AB-A2DD-C467482111D2}" type="slidenum">
              <a:rPr lang="en-US" smtClean="0"/>
              <a:t>‹#›</a:t>
            </a:fld>
            <a:endParaRPr lang="en-US" dirty="0"/>
          </a:p>
        </p:txBody>
      </p:sp>
    </p:spTree>
    <p:extLst>
      <p:ext uri="{BB962C8B-B14F-4D97-AF65-F5344CB8AC3E}">
        <p14:creationId xmlns:p14="http://schemas.microsoft.com/office/powerpoint/2010/main" val="3338462178"/>
      </p:ext>
    </p:extLst>
  </p:cSld>
  <p:clrMap bg1="lt1" tx1="dk1" bg2="lt2" tx2="dk2" accent1="accent1" accent2="accent2" accent3="accent3" accent4="accent4" accent5="accent5" accent6="accent6" hlink="hlink" folHlink="folHlink"/>
  <p:sldLayoutIdLst>
    <p:sldLayoutId id="2147483695" r:id="rId1"/>
    <p:sldLayoutId id="2147483675" r:id="rId2"/>
    <p:sldLayoutId id="2147483700" r:id="rId3"/>
    <p:sldLayoutId id="2147483699" r:id="rId4"/>
    <p:sldLayoutId id="2147483703" r:id="rId5"/>
    <p:sldLayoutId id="2147483680" r:id="rId6"/>
    <p:sldLayoutId id="2147483698" r:id="rId7"/>
    <p:sldLayoutId id="2147483702" r:id="rId8"/>
    <p:sldLayoutId id="2147483681" r:id="rId9"/>
    <p:sldLayoutId id="2147483678" r:id="rId10"/>
    <p:sldLayoutId id="2147483672" r:id="rId11"/>
    <p:sldLayoutId id="2147483677" r:id="rId12"/>
    <p:sldLayoutId id="2147483679" r:id="rId13"/>
    <p:sldLayoutId id="2147483673" r:id="rId14"/>
    <p:sldLayoutId id="2147483674" r:id="rId15"/>
    <p:sldLayoutId id="2147483682" r:id="rId16"/>
    <p:sldLayoutId id="2147483705" r:id="rId17"/>
    <p:sldLayoutId id="2147483706" r:id="rId18"/>
    <p:sldLayoutId id="2147483707" r:id="rId19"/>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Roboto Black" panose="02000000000000000000" pitchFamily="2" charset="0"/>
          <a:cs typeface="+mn-cs"/>
        </a:defRPr>
      </a:lvl1pPr>
      <a:lvl2pPr marL="230188" indent="-228600" algn="l" defTabSz="914400" rtl="0" eaLnBrk="1" latinLnBrk="0" hangingPunct="1">
        <a:lnSpc>
          <a:spcPct val="90000"/>
        </a:lnSpc>
        <a:spcBef>
          <a:spcPts val="500"/>
        </a:spcBef>
        <a:buFont typeface="Roboto Black" panose="02000000000000000000" pitchFamily="2" charset="0"/>
        <a:buChar char="–"/>
        <a:defRPr sz="2000" kern="1200">
          <a:solidFill>
            <a:schemeClr val="tx1"/>
          </a:solidFill>
          <a:latin typeface="+mn-lt"/>
          <a:ea typeface="+mn-ea"/>
          <a:cs typeface="+mn-cs"/>
        </a:defRPr>
      </a:lvl2pPr>
      <a:lvl3pPr marL="401638" indent="-228600" algn="l" defTabSz="914400" rtl="0" eaLnBrk="1" latinLnBrk="0" hangingPunct="1">
        <a:lnSpc>
          <a:spcPct val="90000"/>
        </a:lnSpc>
        <a:spcBef>
          <a:spcPts val="500"/>
        </a:spcBef>
        <a:buFont typeface="Roboto Light" panose="02000000000000000000" pitchFamily="2" charset="0"/>
        <a:buChar char="-"/>
        <a:defRPr sz="1800" kern="1200">
          <a:solidFill>
            <a:schemeClr val="tx1"/>
          </a:solidFill>
          <a:latin typeface="+mn-lt"/>
          <a:ea typeface="+mn-ea"/>
          <a:cs typeface="+mn-cs"/>
        </a:defRPr>
      </a:lvl3pPr>
      <a:lvl4pPr marL="631825" indent="-228600" algn="l" defTabSz="914400" rtl="0" eaLnBrk="1" latinLnBrk="0" hangingPunct="1">
        <a:lnSpc>
          <a:spcPct val="90000"/>
        </a:lnSpc>
        <a:spcBef>
          <a:spcPts val="500"/>
        </a:spcBef>
        <a:buFont typeface="Roboto Light" panose="02000000000000000000" pitchFamily="2" charset="0"/>
        <a:buChar char="•"/>
        <a:defRPr sz="1600" kern="1200">
          <a:solidFill>
            <a:schemeClr val="tx1"/>
          </a:solidFill>
          <a:latin typeface="+mn-lt"/>
          <a:ea typeface="+mn-ea"/>
          <a:cs typeface="+mn-cs"/>
        </a:defRPr>
      </a:lvl4pPr>
      <a:lvl5pPr marL="854075" indent="-228600" algn="l" defTabSz="914400" rtl="0" eaLnBrk="1" latinLnBrk="0" hangingPunct="1">
        <a:lnSpc>
          <a:spcPct val="90000"/>
        </a:lnSpc>
        <a:spcBef>
          <a:spcPts val="500"/>
        </a:spcBef>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hud.gov/sites/dfiles/PIH/documents/pih2018-04.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hud.gov/sites/documents/RAD_NOTICE_REV3_FINAL.DOCX" TargetMode="External"/><Relationship Id="rId7" Type="http://schemas.openxmlformats.org/officeDocument/2006/relationships/hyperlink" Target="https://www.hud.gov/sites/dfiles/PIH/documents/PIH-2019-05.pdf" TargetMode="External"/><Relationship Id="rId2" Type="http://schemas.openxmlformats.org/officeDocument/2006/relationships/hyperlink" Target="http://www.hud.gov/rad" TargetMode="External"/><Relationship Id="rId1" Type="http://schemas.openxmlformats.org/officeDocument/2006/relationships/slideLayout" Target="../slideLayouts/slideLayout3.xml"/><Relationship Id="rId6" Type="http://schemas.openxmlformats.org/officeDocument/2006/relationships/hyperlink" Target="https://www.hud.gov/sites/dfiles/PIH/documents/pih2018-04.pdf" TargetMode="External"/><Relationship Id="rId5" Type="http://schemas.openxmlformats.org/officeDocument/2006/relationships/hyperlink" Target="https://www.hud.gov/sites/documents/16-17HSGN_16-17PIHN.PDF" TargetMode="External"/><Relationship Id="rId4" Type="http://schemas.openxmlformats.org/officeDocument/2006/relationships/hyperlink" Target="http://www.radresource.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hyperlink" Target="https://www.hud.gov/RAD/program-detail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1"/>
          </p:nvPr>
        </p:nvSpPr>
        <p:spPr>
          <a:xfrm>
            <a:off x="2517456" y="2612356"/>
            <a:ext cx="4109085" cy="2359312"/>
          </a:xfrm>
        </p:spPr>
        <p:txBody>
          <a:bodyPr/>
          <a:lstStyle/>
          <a:p>
            <a:r>
              <a:rPr lang="en-US" sz="2400" dirty="0"/>
              <a:t>Building Michigan Communities Conference</a:t>
            </a:r>
          </a:p>
          <a:p>
            <a:pPr>
              <a:spcBef>
                <a:spcPts val="600"/>
              </a:spcBef>
            </a:pPr>
            <a:r>
              <a:rPr lang="en-US" dirty="0"/>
              <a:t>May 1, 2019</a:t>
            </a:r>
          </a:p>
          <a:p>
            <a:pPr>
              <a:spcBef>
                <a:spcPts val="600"/>
              </a:spcBef>
            </a:pPr>
            <a:r>
              <a:rPr lang="en-US" dirty="0"/>
              <a:t>Lansing, MI</a:t>
            </a:r>
          </a:p>
        </p:txBody>
      </p:sp>
      <p:sp>
        <p:nvSpPr>
          <p:cNvPr id="4" name="Title 3"/>
          <p:cNvSpPr>
            <a:spLocks noGrp="1"/>
          </p:cNvSpPr>
          <p:nvPr>
            <p:ph type="ctrTitle"/>
          </p:nvPr>
        </p:nvSpPr>
        <p:spPr>
          <a:xfrm>
            <a:off x="2517456" y="1672122"/>
            <a:ext cx="4109085" cy="796479"/>
          </a:xfrm>
        </p:spPr>
        <p:txBody>
          <a:bodyPr/>
          <a:lstStyle/>
          <a:p>
            <a:r>
              <a:rPr lang="en-US" sz="5400" dirty="0"/>
              <a:t>Welcome!</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95928" y="4676012"/>
            <a:ext cx="1776988" cy="591313"/>
          </a:xfrm>
          <a:prstGeom prst="rect">
            <a:avLst/>
          </a:prstGeom>
        </p:spPr>
      </p:pic>
      <p:pic>
        <p:nvPicPr>
          <p:cNvPr id="7" name="Picture 6">
            <a:extLst>
              <a:ext uri="{FF2B5EF4-FFF2-40B4-BE49-F238E27FC236}">
                <a16:creationId xmlns:a16="http://schemas.microsoft.com/office/drawing/2014/main" id="{A4E37262-DEF6-4858-8F37-D7F861189B08}"/>
              </a:ext>
            </a:extLst>
          </p:cNvPr>
          <p:cNvPicPr/>
          <p:nvPr/>
        </p:nvPicPr>
        <p:blipFill>
          <a:blip r:embed="rId4" cstate="screen">
            <a:extLst>
              <a:ext uri="{28A0092B-C50C-407E-A947-70E740481C1C}">
                <a14:useLocalDpi xmlns:a14="http://schemas.microsoft.com/office/drawing/2010/main" val="0"/>
              </a:ext>
            </a:extLst>
          </a:blip>
          <a:stretch>
            <a:fillRect/>
          </a:stretch>
        </p:blipFill>
        <p:spPr>
          <a:xfrm>
            <a:off x="2329064" y="4003563"/>
            <a:ext cx="1135590" cy="114664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softEdge rad="127000"/>
          </a:effectLst>
        </p:spPr>
      </p:pic>
    </p:spTree>
    <p:extLst>
      <p:ext uri="{BB962C8B-B14F-4D97-AF65-F5344CB8AC3E}">
        <p14:creationId xmlns:p14="http://schemas.microsoft.com/office/powerpoint/2010/main" val="236475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994" y="1582071"/>
            <a:ext cx="5244610" cy="961505"/>
          </a:xfrm>
        </p:spPr>
        <p:txBody>
          <a:bodyPr/>
          <a:lstStyle/>
          <a:p>
            <a:r>
              <a:rPr lang="en-US" dirty="0"/>
              <a:t>More stable funding platform</a:t>
            </a:r>
          </a:p>
        </p:txBody>
      </p:sp>
      <p:sp>
        <p:nvSpPr>
          <p:cNvPr id="12291" name="Slide Number Placeholder 12"/>
          <p:cNvSpPr>
            <a:spLocks noGrp="1"/>
          </p:cNvSpPr>
          <p:nvPr>
            <p:ph type="sldNum" sz="quarter" idx="15"/>
          </p:nvPr>
        </p:nvSpPr>
        <p:spPr/>
        <p:txBody>
          <a:bodyPr/>
          <a:lstStyle/>
          <a:p>
            <a:fld id="{5B8E911E-3349-47F1-BC39-244855159979}" type="slidenum">
              <a:rPr lang="en-US" smtClean="0"/>
              <a:pPr/>
              <a:t>10</a:t>
            </a:fld>
            <a:endParaRPr lang="en-US" dirty="0"/>
          </a:p>
        </p:txBody>
      </p:sp>
      <p:graphicFrame>
        <p:nvGraphicFramePr>
          <p:cNvPr id="4" name="Chart 3"/>
          <p:cNvGraphicFramePr/>
          <p:nvPr>
            <p:extLst>
              <p:ext uri="{D42A27DB-BD31-4B8C-83A1-F6EECF244321}">
                <p14:modId xmlns:p14="http://schemas.microsoft.com/office/powerpoint/2010/main" val="772300404"/>
              </p:ext>
            </p:extLst>
          </p:nvPr>
        </p:nvGraphicFramePr>
        <p:xfrm>
          <a:off x="1567663" y="3402604"/>
          <a:ext cx="5916706" cy="32561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78054" y="2731307"/>
            <a:ext cx="6429891" cy="792088"/>
          </a:xfrm>
          <a:prstGeom prst="rect">
            <a:avLst/>
          </a:prstGeom>
        </p:spPr>
        <p:txBody>
          <a:bodyPr vert="horz" wrap="square" lIns="89896" tIns="44948" rIns="89896" bIns="44948" rtlCol="0" anchor="ctr">
            <a:noAutofit/>
          </a:bodyPr>
          <a:lstStyle/>
          <a:p>
            <a:pPr>
              <a:spcBef>
                <a:spcPct val="0"/>
              </a:spcBef>
            </a:pPr>
            <a:r>
              <a:rPr lang="en-US" sz="2000" dirty="0">
                <a:solidFill>
                  <a:schemeClr val="accent2"/>
                </a:solidFill>
                <a:latin typeface="Roboto Black" panose="02000000000000000000" pitchFamily="2" charset="0"/>
                <a:ea typeface="Roboto Black" panose="02000000000000000000" pitchFamily="2" charset="0"/>
              </a:rPr>
              <a:t>Historic Operating Subsidy Proration Levels</a:t>
            </a:r>
          </a:p>
        </p:txBody>
      </p:sp>
    </p:spTree>
    <p:extLst>
      <p:ext uri="{BB962C8B-B14F-4D97-AF65-F5344CB8AC3E}">
        <p14:creationId xmlns:p14="http://schemas.microsoft.com/office/powerpoint/2010/main" val="287387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p:txBody>
          <a:bodyPr/>
          <a:lstStyle/>
          <a:p>
            <a:pPr lvl="2"/>
            <a:endParaRPr lang="en-US"/>
          </a:p>
          <a:p>
            <a:pPr lvl="2"/>
            <a:endParaRPr lang="en-US"/>
          </a:p>
          <a:p>
            <a:pPr lvl="1"/>
            <a:endParaRPr lang="en-US" dirty="0"/>
          </a:p>
        </p:txBody>
      </p:sp>
      <p:sp>
        <p:nvSpPr>
          <p:cNvPr id="2" name="Title 1"/>
          <p:cNvSpPr>
            <a:spLocks noGrp="1"/>
          </p:cNvSpPr>
          <p:nvPr>
            <p:ph type="ctrTitle"/>
          </p:nvPr>
        </p:nvSpPr>
        <p:spPr>
          <a:xfrm>
            <a:off x="831993" y="1582071"/>
            <a:ext cx="4920413" cy="961505"/>
          </a:xfrm>
        </p:spPr>
        <p:txBody>
          <a:bodyPr/>
          <a:lstStyle/>
          <a:p>
            <a:r>
              <a:rPr lang="en-US" dirty="0"/>
              <a:t>More stable funding platform</a:t>
            </a:r>
          </a:p>
        </p:txBody>
      </p:sp>
      <p:sp>
        <p:nvSpPr>
          <p:cNvPr id="12291" name="Slide Number Placeholder 12"/>
          <p:cNvSpPr>
            <a:spLocks noGrp="1"/>
          </p:cNvSpPr>
          <p:nvPr>
            <p:ph type="sldNum" sz="quarter" idx="15"/>
          </p:nvPr>
        </p:nvSpPr>
        <p:spPr/>
        <p:txBody>
          <a:bodyPr/>
          <a:lstStyle/>
          <a:p>
            <a:fld id="{5B8E911E-3349-47F1-BC39-244855159979}" type="slidenum">
              <a:rPr lang="en-US" smtClean="0"/>
              <a:pPr/>
              <a:t>11</a:t>
            </a:fld>
            <a:endParaRPr lang="en-US" dirty="0"/>
          </a:p>
        </p:txBody>
      </p:sp>
      <p:graphicFrame>
        <p:nvGraphicFramePr>
          <p:cNvPr id="4" name="Chart 3"/>
          <p:cNvGraphicFramePr/>
          <p:nvPr>
            <p:extLst>
              <p:ext uri="{D42A27DB-BD31-4B8C-83A1-F6EECF244321}">
                <p14:modId xmlns:p14="http://schemas.microsoft.com/office/powerpoint/2010/main" val="311781317"/>
              </p:ext>
            </p:extLst>
          </p:nvPr>
        </p:nvGraphicFramePr>
        <p:xfrm>
          <a:off x="1360635" y="3126089"/>
          <a:ext cx="6662529" cy="32561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16019" y="2515885"/>
            <a:ext cx="7471028" cy="792088"/>
          </a:xfrm>
          <a:prstGeom prst="rect">
            <a:avLst/>
          </a:prstGeom>
        </p:spPr>
        <p:txBody>
          <a:bodyPr vert="horz" wrap="square" lIns="89896" tIns="44948" rIns="89896" bIns="44948" rtlCol="0" anchor="ctr">
            <a:noAutofit/>
          </a:bodyPr>
          <a:lstStyle/>
          <a:p>
            <a:pPr>
              <a:spcBef>
                <a:spcPct val="0"/>
              </a:spcBef>
            </a:pPr>
            <a:r>
              <a:rPr lang="en-US" sz="2000" dirty="0">
                <a:solidFill>
                  <a:schemeClr val="accent2"/>
                </a:solidFill>
                <a:latin typeface="Roboto Black" panose="02000000000000000000" pitchFamily="2" charset="0"/>
                <a:ea typeface="Roboto Black" panose="02000000000000000000" pitchFamily="2" charset="0"/>
              </a:rPr>
              <a:t>Revenue Increase Based on OCAF for Prior 15 Years</a:t>
            </a:r>
          </a:p>
        </p:txBody>
      </p:sp>
      <p:sp>
        <p:nvSpPr>
          <p:cNvPr id="6" name="TextBox 5"/>
          <p:cNvSpPr txBox="1"/>
          <p:nvPr/>
        </p:nvSpPr>
        <p:spPr>
          <a:xfrm>
            <a:off x="2478877" y="6411526"/>
            <a:ext cx="3564396" cy="360040"/>
          </a:xfrm>
          <a:prstGeom prst="rect">
            <a:avLst/>
          </a:prstGeom>
        </p:spPr>
        <p:txBody>
          <a:bodyPr vert="horz" wrap="square" lIns="89896" tIns="44948" rIns="89896" bIns="44948" rtlCol="0" anchor="ctr">
            <a:noAutofit/>
          </a:bodyPr>
          <a:lstStyle/>
          <a:p>
            <a:pPr algn="ctr">
              <a:spcBef>
                <a:spcPct val="0"/>
              </a:spcBef>
            </a:pPr>
            <a:r>
              <a:rPr lang="en-US" sz="1588" b="1" dirty="0"/>
              <a:t>Year</a:t>
            </a:r>
          </a:p>
        </p:txBody>
      </p:sp>
      <p:sp>
        <p:nvSpPr>
          <p:cNvPr id="8" name="TextBox 7"/>
          <p:cNvSpPr txBox="1"/>
          <p:nvPr/>
        </p:nvSpPr>
        <p:spPr>
          <a:xfrm rot="16200000">
            <a:off x="-288137" y="4400597"/>
            <a:ext cx="2808312" cy="349451"/>
          </a:xfrm>
          <a:prstGeom prst="rect">
            <a:avLst/>
          </a:prstGeom>
        </p:spPr>
        <p:txBody>
          <a:bodyPr vert="horz" wrap="square" lIns="89896" tIns="44948" rIns="89896" bIns="44948" rtlCol="0" anchor="ctr">
            <a:noAutofit/>
          </a:bodyPr>
          <a:lstStyle/>
          <a:p>
            <a:pPr algn="ctr">
              <a:spcBef>
                <a:spcPct val="0"/>
              </a:spcBef>
            </a:pPr>
            <a:r>
              <a:rPr lang="en-US" sz="1588" b="1" dirty="0"/>
              <a:t>Funding ($)</a:t>
            </a:r>
          </a:p>
        </p:txBody>
      </p:sp>
    </p:spTree>
    <p:extLst>
      <p:ext uri="{BB962C8B-B14F-4D97-AF65-F5344CB8AC3E}">
        <p14:creationId xmlns:p14="http://schemas.microsoft.com/office/powerpoint/2010/main" val="155237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a:xfrm>
            <a:off x="903505" y="3299714"/>
            <a:ext cx="7312292" cy="3289300"/>
          </a:xfrm>
        </p:spPr>
        <p:txBody>
          <a:bodyPr/>
          <a:lstStyle/>
          <a:p>
            <a:pPr lvl="2"/>
            <a:endParaRPr lang="en-US"/>
          </a:p>
          <a:p>
            <a:pPr lvl="2"/>
            <a:endParaRPr lang="en-US"/>
          </a:p>
          <a:p>
            <a:pPr lvl="1"/>
            <a:endParaRPr lang="en-US" dirty="0"/>
          </a:p>
        </p:txBody>
      </p:sp>
      <p:sp>
        <p:nvSpPr>
          <p:cNvPr id="2" name="Title 1"/>
          <p:cNvSpPr>
            <a:spLocks noGrp="1"/>
          </p:cNvSpPr>
          <p:nvPr>
            <p:ph type="ctrTitle"/>
          </p:nvPr>
        </p:nvSpPr>
        <p:spPr>
          <a:xfrm>
            <a:off x="831993" y="1582071"/>
            <a:ext cx="5352675" cy="961505"/>
          </a:xfrm>
        </p:spPr>
        <p:txBody>
          <a:bodyPr/>
          <a:lstStyle/>
          <a:p>
            <a:r>
              <a:rPr lang="en-US" dirty="0"/>
              <a:t>More stable funding platform</a:t>
            </a:r>
          </a:p>
        </p:txBody>
      </p:sp>
      <p:sp>
        <p:nvSpPr>
          <p:cNvPr id="12291" name="Slide Number Placeholder 12"/>
          <p:cNvSpPr>
            <a:spLocks noGrp="1"/>
          </p:cNvSpPr>
          <p:nvPr>
            <p:ph type="sldNum" sz="quarter" idx="15"/>
          </p:nvPr>
        </p:nvSpPr>
        <p:spPr/>
        <p:txBody>
          <a:bodyPr/>
          <a:lstStyle/>
          <a:p>
            <a:fld id="{5B8E911E-3349-47F1-BC39-244855159979}" type="slidenum">
              <a:rPr lang="en-US" smtClean="0"/>
              <a:pPr/>
              <a:t>12</a:t>
            </a:fld>
            <a:endParaRPr lang="en-US" dirty="0"/>
          </a:p>
        </p:txBody>
      </p:sp>
      <p:graphicFrame>
        <p:nvGraphicFramePr>
          <p:cNvPr id="4" name="Chart 3"/>
          <p:cNvGraphicFramePr/>
          <p:nvPr>
            <p:extLst>
              <p:ext uri="{D42A27DB-BD31-4B8C-83A1-F6EECF244321}">
                <p14:modId xmlns:p14="http://schemas.microsoft.com/office/powerpoint/2010/main" val="394734624"/>
              </p:ext>
            </p:extLst>
          </p:nvPr>
        </p:nvGraphicFramePr>
        <p:xfrm>
          <a:off x="1499693" y="3332878"/>
          <a:ext cx="5916706" cy="325613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44705" y="2668180"/>
            <a:ext cx="6429891" cy="792088"/>
          </a:xfrm>
          <a:prstGeom prst="rect">
            <a:avLst/>
          </a:prstGeom>
        </p:spPr>
        <p:txBody>
          <a:bodyPr vert="horz" wrap="square" lIns="89896" tIns="44948" rIns="89896" bIns="44948" rtlCol="0" anchor="ctr">
            <a:noAutofit/>
          </a:bodyPr>
          <a:lstStyle/>
          <a:p>
            <a:pPr>
              <a:spcBef>
                <a:spcPct val="0"/>
              </a:spcBef>
            </a:pPr>
            <a:r>
              <a:rPr lang="en-US" sz="2000" dirty="0">
                <a:solidFill>
                  <a:schemeClr val="accent2"/>
                </a:solidFill>
                <a:latin typeface="Roboto Black" panose="02000000000000000000" pitchFamily="2" charset="0"/>
                <a:ea typeface="Roboto Black" panose="02000000000000000000" pitchFamily="2" charset="0"/>
              </a:rPr>
              <a:t>Annual Operating Cost Adjustment Factor (OCAF)</a:t>
            </a:r>
          </a:p>
        </p:txBody>
      </p:sp>
    </p:spTree>
    <p:extLst>
      <p:ext uri="{BB962C8B-B14F-4D97-AF65-F5344CB8AC3E}">
        <p14:creationId xmlns:p14="http://schemas.microsoft.com/office/powerpoint/2010/main" val="4129523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5AF77-6710-4219-92A3-8D65E4CC1662}"/>
              </a:ext>
            </a:extLst>
          </p:cNvPr>
          <p:cNvSpPr>
            <a:spLocks noGrp="1"/>
          </p:cNvSpPr>
          <p:nvPr>
            <p:ph idx="14"/>
          </p:nvPr>
        </p:nvSpPr>
        <p:spPr/>
        <p:txBody>
          <a:bodyPr/>
          <a:lstStyle/>
          <a:p>
            <a:pPr lvl="1"/>
            <a:r>
              <a:rPr lang="en-US" dirty="0"/>
              <a:t>Upfront resident meetings</a:t>
            </a:r>
          </a:p>
          <a:p>
            <a:pPr lvl="1"/>
            <a:r>
              <a:rPr lang="en-US" dirty="0"/>
              <a:t>Improved housing at the project level</a:t>
            </a:r>
          </a:p>
          <a:p>
            <a:pPr lvl="1"/>
            <a:r>
              <a:rPr lang="en-US" dirty="0"/>
              <a:t>Improved housing at the unit level</a:t>
            </a:r>
          </a:p>
          <a:p>
            <a:pPr lvl="1"/>
            <a:r>
              <a:rPr lang="en-US" dirty="0"/>
              <a:t>Right to Return</a:t>
            </a:r>
          </a:p>
          <a:p>
            <a:pPr lvl="1"/>
            <a:r>
              <a:rPr lang="en-US" dirty="0"/>
              <a:t>Right to organize and funding to do so ($25 PUPA)</a:t>
            </a:r>
          </a:p>
          <a:p>
            <a:pPr lvl="1"/>
            <a:r>
              <a:rPr lang="en-US" dirty="0"/>
              <a:t>No rescreening at conversion or post-construction</a:t>
            </a:r>
          </a:p>
          <a:p>
            <a:pPr lvl="1"/>
            <a:r>
              <a:rPr lang="en-US" dirty="0"/>
              <a:t>Choice Mobility (the right to request a tenant-based voucher after a period of residency at the </a:t>
            </a:r>
            <a:r>
              <a:rPr lang="en-US" u="sng" dirty="0"/>
              <a:t>converted property</a:t>
            </a:r>
            <a:r>
              <a:rPr lang="en-US" dirty="0"/>
              <a:t>)</a:t>
            </a:r>
          </a:p>
        </p:txBody>
      </p:sp>
      <p:sp>
        <p:nvSpPr>
          <p:cNvPr id="2" name="Title 1">
            <a:extLst>
              <a:ext uri="{FF2B5EF4-FFF2-40B4-BE49-F238E27FC236}">
                <a16:creationId xmlns:a16="http://schemas.microsoft.com/office/drawing/2014/main" id="{7D2F1E66-7AB5-45F7-B695-B0F3B40418EC}"/>
              </a:ext>
            </a:extLst>
          </p:cNvPr>
          <p:cNvSpPr>
            <a:spLocks noGrp="1"/>
          </p:cNvSpPr>
          <p:nvPr>
            <p:ph type="ctrTitle"/>
          </p:nvPr>
        </p:nvSpPr>
        <p:spPr/>
        <p:txBody>
          <a:bodyPr/>
          <a:lstStyle/>
          <a:p>
            <a:r>
              <a:rPr lang="en-US" dirty="0"/>
              <a:t>Benefits for residents!</a:t>
            </a:r>
          </a:p>
        </p:txBody>
      </p:sp>
    </p:spTree>
    <p:extLst>
      <p:ext uri="{BB962C8B-B14F-4D97-AF65-F5344CB8AC3E}">
        <p14:creationId xmlns:p14="http://schemas.microsoft.com/office/powerpoint/2010/main" val="375950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182DA5-0702-4DA7-B293-9279D9F73182}"/>
              </a:ext>
            </a:extLst>
          </p:cNvPr>
          <p:cNvSpPr>
            <a:spLocks noGrp="1"/>
          </p:cNvSpPr>
          <p:nvPr>
            <p:ph idx="14"/>
          </p:nvPr>
        </p:nvSpPr>
        <p:spPr/>
        <p:txBody>
          <a:bodyPr/>
          <a:lstStyle/>
          <a:p>
            <a:pPr lvl="1"/>
            <a:r>
              <a:rPr lang="en-US" sz="1800" dirty="0"/>
              <a:t>Did we mention RAD is cost neutral?</a:t>
            </a:r>
          </a:p>
          <a:p>
            <a:pPr lvl="1"/>
            <a:r>
              <a:rPr lang="en-US" sz="1800" dirty="0"/>
              <a:t>So: RAD Rents are determined using</a:t>
            </a:r>
          </a:p>
          <a:p>
            <a:pPr lvl="2"/>
            <a:r>
              <a:rPr lang="en-US" dirty="0"/>
              <a:t>The public housing funding / “income” that a property receives </a:t>
            </a:r>
          </a:p>
          <a:p>
            <a:pPr lvl="3"/>
            <a:r>
              <a:rPr lang="en-US" dirty="0"/>
              <a:t>its Operating Fund and Capital Fund subsidies, as well as tenant rent contributions</a:t>
            </a:r>
          </a:p>
          <a:p>
            <a:pPr lvl="1"/>
            <a:r>
              <a:rPr lang="en-US" sz="1800" dirty="0"/>
              <a:t>Predictable contract rents: lenders will underwrite based on these</a:t>
            </a:r>
          </a:p>
          <a:p>
            <a:pPr lvl="1"/>
            <a:r>
              <a:rPr lang="en-US" sz="1800" dirty="0"/>
              <a:t>Inflation Increases! Operating Cost Adjustment Factor (OCAF)</a:t>
            </a:r>
          </a:p>
          <a:p>
            <a:pPr lvl="1"/>
            <a:r>
              <a:rPr lang="en-US" sz="1800" dirty="0"/>
              <a:t>No limitation on use of project cash flow (unrestricted)</a:t>
            </a:r>
          </a:p>
          <a:p>
            <a:pPr lvl="1"/>
            <a:r>
              <a:rPr lang="en-US" sz="1800" dirty="0"/>
              <a:t>Renewable long-term Section 8 Contract; stable funding platform</a:t>
            </a:r>
          </a:p>
          <a:p>
            <a:pPr lvl="1"/>
            <a:r>
              <a:rPr lang="en-US" sz="1800" dirty="0"/>
              <a:t>Renewable RAD Use Agreement</a:t>
            </a:r>
          </a:p>
          <a:p>
            <a:endParaRPr lang="en-US" dirty="0"/>
          </a:p>
          <a:p>
            <a:endParaRPr lang="en-US" dirty="0"/>
          </a:p>
          <a:p>
            <a:endParaRPr lang="en-US" dirty="0"/>
          </a:p>
          <a:p>
            <a:endParaRPr lang="en-US" dirty="0"/>
          </a:p>
          <a:p>
            <a:endParaRPr lang="en-US" dirty="0"/>
          </a:p>
          <a:p>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sp>
        <p:nvSpPr>
          <p:cNvPr id="2" name="Title 1">
            <a:extLst>
              <a:ext uri="{FF2B5EF4-FFF2-40B4-BE49-F238E27FC236}">
                <a16:creationId xmlns:a16="http://schemas.microsoft.com/office/drawing/2014/main" id="{471174AE-7601-4DEE-8F76-581773694241}"/>
              </a:ext>
            </a:extLst>
          </p:cNvPr>
          <p:cNvSpPr>
            <a:spLocks noGrp="1"/>
          </p:cNvSpPr>
          <p:nvPr>
            <p:ph type="ctrTitle"/>
          </p:nvPr>
        </p:nvSpPr>
        <p:spPr/>
        <p:txBody>
          <a:bodyPr/>
          <a:lstStyle/>
          <a:p>
            <a:r>
              <a:rPr lang="en-US" dirty="0"/>
              <a:t>RAD Rents</a:t>
            </a:r>
          </a:p>
        </p:txBody>
      </p:sp>
    </p:spTree>
    <p:extLst>
      <p:ext uri="{BB962C8B-B14F-4D97-AF65-F5344CB8AC3E}">
        <p14:creationId xmlns:p14="http://schemas.microsoft.com/office/powerpoint/2010/main" val="304640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Sample housing authority</a:t>
            </a:r>
          </a:p>
        </p:txBody>
      </p:sp>
      <p:sp>
        <p:nvSpPr>
          <p:cNvPr id="4" name="Slide Number Placeholder 3"/>
          <p:cNvSpPr>
            <a:spLocks noGrp="1"/>
          </p:cNvSpPr>
          <p:nvPr>
            <p:ph type="sldNum" sz="quarter" idx="15"/>
          </p:nvPr>
        </p:nvSpPr>
        <p:spPr/>
        <p:txBody>
          <a:bodyPr/>
          <a:lstStyle/>
          <a:p>
            <a:r>
              <a:rPr lang="en-US"/>
              <a:t>9</a:t>
            </a:r>
            <a:endParaRPr lang="en-US" dirty="0"/>
          </a:p>
        </p:txBody>
      </p:sp>
      <p:graphicFrame>
        <p:nvGraphicFramePr>
          <p:cNvPr id="5" name="Chart 4"/>
          <p:cNvGraphicFramePr/>
          <p:nvPr>
            <p:extLst>
              <p:ext uri="{D42A27DB-BD31-4B8C-83A1-F6EECF244321}">
                <p14:modId xmlns:p14="http://schemas.microsoft.com/office/powerpoint/2010/main" val="3191769370"/>
              </p:ext>
            </p:extLst>
          </p:nvPr>
        </p:nvGraphicFramePr>
        <p:xfrm>
          <a:off x="1262332" y="1982397"/>
          <a:ext cx="6650182" cy="4875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1738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0372CF-3A8C-451B-91C1-46DAFA683BB1}"/>
              </a:ext>
            </a:extLst>
          </p:cNvPr>
          <p:cNvSpPr>
            <a:spLocks noGrp="1"/>
          </p:cNvSpPr>
          <p:nvPr>
            <p:ph idx="14"/>
          </p:nvPr>
        </p:nvSpPr>
        <p:spPr/>
        <p:txBody>
          <a:bodyPr/>
          <a:lstStyle/>
          <a:p>
            <a:pPr marL="457200" indent="-457200">
              <a:buFont typeface="+mj-lt"/>
              <a:buAutoNum type="arabicPeriod"/>
            </a:pPr>
            <a:r>
              <a:rPr lang="en-US" sz="2000" dirty="0"/>
              <a:t>Straight conversion, aka no-debt</a:t>
            </a:r>
          </a:p>
          <a:p>
            <a:pPr lvl="3"/>
            <a:r>
              <a:rPr lang="en-US" sz="1400" dirty="0"/>
              <a:t>Uses available Public Housing Operating Reserves or unobligated Capital Funds</a:t>
            </a:r>
          </a:p>
          <a:p>
            <a:pPr marL="457200" indent="-457200">
              <a:buFont typeface="+mj-lt"/>
              <a:buAutoNum type="arabicPeriod"/>
            </a:pPr>
            <a:r>
              <a:rPr lang="en-US" sz="2000" dirty="0"/>
              <a:t>Conventional debt</a:t>
            </a:r>
          </a:p>
          <a:p>
            <a:pPr marL="457200" indent="-457200">
              <a:buFont typeface="+mj-lt"/>
              <a:buAutoNum type="arabicPeriod"/>
            </a:pPr>
            <a:r>
              <a:rPr lang="en-US" sz="2000" dirty="0"/>
              <a:t>FHA-Insured Debt such as 221(d)(4) or 223(f)</a:t>
            </a:r>
          </a:p>
          <a:p>
            <a:pPr marL="457200" indent="-457200">
              <a:buFont typeface="+mj-lt"/>
              <a:buAutoNum type="arabicPeriod"/>
            </a:pPr>
            <a:r>
              <a:rPr lang="en-US" sz="2000" dirty="0"/>
              <a:t>Tax credits (usually 4% or 9%, sometimes HTC)</a:t>
            </a:r>
          </a:p>
          <a:p>
            <a:pPr marL="457200" indent="-457200">
              <a:buFont typeface="+mj-lt"/>
              <a:buAutoNum type="arabicPeriod"/>
            </a:pPr>
            <a:r>
              <a:rPr lang="en-US" sz="2000" dirty="0"/>
              <a:t>Federal Home Loan Bank Affordable Housing Program (AHP)</a:t>
            </a:r>
          </a:p>
          <a:p>
            <a:pPr marL="457200" indent="-457200">
              <a:buFont typeface="+mj-lt"/>
              <a:buAutoNum type="arabicPeriod"/>
            </a:pPr>
            <a:r>
              <a:rPr lang="en-US" sz="2000" dirty="0"/>
              <a:t>Community Development Block Grants or HOME</a:t>
            </a:r>
          </a:p>
          <a:p>
            <a:pPr marL="457200" indent="-457200">
              <a:buFont typeface="+mj-lt"/>
              <a:buAutoNum type="arabicPeriod"/>
            </a:pPr>
            <a:r>
              <a:rPr lang="en-US" sz="2000" dirty="0"/>
              <a:t>Housing trust fund</a:t>
            </a:r>
          </a:p>
          <a:p>
            <a:pPr marL="457200" indent="-457200">
              <a:buFont typeface="+mj-lt"/>
              <a:buAutoNum type="arabicPeriod"/>
            </a:pPr>
            <a:r>
              <a:rPr lang="en-US" sz="2000" dirty="0"/>
              <a:t>Seller note </a:t>
            </a:r>
          </a:p>
        </p:txBody>
      </p:sp>
      <p:sp>
        <p:nvSpPr>
          <p:cNvPr id="2" name="Title 1">
            <a:extLst>
              <a:ext uri="{FF2B5EF4-FFF2-40B4-BE49-F238E27FC236}">
                <a16:creationId xmlns:a16="http://schemas.microsoft.com/office/drawing/2014/main" id="{5E1F41BB-37D3-4676-BFBC-BECFD5A13A48}"/>
              </a:ext>
            </a:extLst>
          </p:cNvPr>
          <p:cNvSpPr>
            <a:spLocks noGrp="1"/>
          </p:cNvSpPr>
          <p:nvPr>
            <p:ph type="ctrTitle"/>
          </p:nvPr>
        </p:nvSpPr>
        <p:spPr/>
        <p:txBody>
          <a:bodyPr/>
          <a:lstStyle/>
          <a:p>
            <a:r>
              <a:rPr lang="en-US" dirty="0"/>
              <a:t>Options for financing </a:t>
            </a:r>
          </a:p>
        </p:txBody>
      </p:sp>
    </p:spTree>
    <p:extLst>
      <p:ext uri="{BB962C8B-B14F-4D97-AF65-F5344CB8AC3E}">
        <p14:creationId xmlns:p14="http://schemas.microsoft.com/office/powerpoint/2010/main" val="834613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21986EF-A15D-4724-A3F3-2EF298110C85}"/>
              </a:ext>
            </a:extLst>
          </p:cNvPr>
          <p:cNvSpPr>
            <a:spLocks noGrp="1"/>
          </p:cNvSpPr>
          <p:nvPr>
            <p:ph sz="half" idx="15"/>
          </p:nvPr>
        </p:nvSpPr>
        <p:spPr/>
        <p:txBody>
          <a:bodyPr/>
          <a:lstStyle/>
          <a:p>
            <a:r>
              <a:rPr lang="en-US" sz="2000" dirty="0">
                <a:latin typeface="Roboto Black" panose="02000000000000000000" pitchFamily="2" charset="0"/>
              </a:rPr>
              <a:t>PBRA</a:t>
            </a:r>
          </a:p>
          <a:p>
            <a:pPr lvl="1"/>
            <a:r>
              <a:rPr lang="en-US" sz="1600" dirty="0"/>
              <a:t>HAP contract term 20 years</a:t>
            </a:r>
          </a:p>
          <a:p>
            <a:pPr lvl="1"/>
            <a:r>
              <a:rPr lang="en-US" sz="1600" dirty="0"/>
              <a:t>Choice mobility (different than PBV)</a:t>
            </a:r>
          </a:p>
          <a:p>
            <a:pPr lvl="1"/>
            <a:r>
              <a:rPr lang="en-US" sz="1600" dirty="0"/>
              <a:t>REAC inspections</a:t>
            </a:r>
          </a:p>
          <a:p>
            <a:pPr lvl="1"/>
            <a:r>
              <a:rPr lang="en-US" sz="1600" dirty="0"/>
              <a:t>Rent caps: lower of current funding and 120% of FMR less utilities</a:t>
            </a:r>
          </a:p>
          <a:p>
            <a:pPr lvl="1"/>
            <a:r>
              <a:rPr lang="en-US" sz="1600" dirty="0"/>
              <a:t>Sec. 8 contract &amp; funding administered by HUD Office of Multifamily</a:t>
            </a:r>
          </a:p>
        </p:txBody>
      </p:sp>
      <p:sp>
        <p:nvSpPr>
          <p:cNvPr id="3" name="Content Placeholder 2">
            <a:extLst>
              <a:ext uri="{FF2B5EF4-FFF2-40B4-BE49-F238E27FC236}">
                <a16:creationId xmlns:a16="http://schemas.microsoft.com/office/drawing/2014/main" id="{27B57390-4653-4810-9354-B82C7E37C99D}"/>
              </a:ext>
            </a:extLst>
          </p:cNvPr>
          <p:cNvSpPr>
            <a:spLocks noGrp="1"/>
          </p:cNvSpPr>
          <p:nvPr>
            <p:ph sz="half" idx="14"/>
          </p:nvPr>
        </p:nvSpPr>
        <p:spPr/>
        <p:txBody>
          <a:bodyPr/>
          <a:lstStyle/>
          <a:p>
            <a:r>
              <a:rPr lang="en-US" sz="2000" b="1" dirty="0">
                <a:latin typeface="Roboto Black" panose="02000000000000000000" pitchFamily="2" charset="0"/>
              </a:rPr>
              <a:t>PBV</a:t>
            </a:r>
          </a:p>
          <a:p>
            <a:pPr lvl="1"/>
            <a:r>
              <a:rPr lang="en-US" sz="1600" dirty="0"/>
              <a:t>HAP contract term 15 years, can request 20</a:t>
            </a:r>
          </a:p>
          <a:p>
            <a:pPr lvl="1"/>
            <a:r>
              <a:rPr lang="en-US" sz="1600" dirty="0"/>
              <a:t>Choice mobility</a:t>
            </a:r>
          </a:p>
          <a:p>
            <a:pPr lvl="1"/>
            <a:r>
              <a:rPr lang="en-US" sz="1600" dirty="0"/>
              <a:t>HQS inspections (3rd party)</a:t>
            </a:r>
          </a:p>
          <a:p>
            <a:pPr lvl="1"/>
            <a:r>
              <a:rPr lang="en-US" sz="1600" dirty="0"/>
              <a:t>Rent caps: lower of current funding, reasonable rents, 110% FMR</a:t>
            </a:r>
          </a:p>
          <a:p>
            <a:pPr lvl="1"/>
            <a:r>
              <a:rPr lang="en-US" sz="1600" dirty="0"/>
              <a:t>Sec. 8 contract &amp; funding administered by PHA </a:t>
            </a:r>
          </a:p>
        </p:txBody>
      </p:sp>
      <p:sp>
        <p:nvSpPr>
          <p:cNvPr id="2" name="Title 1">
            <a:extLst>
              <a:ext uri="{FF2B5EF4-FFF2-40B4-BE49-F238E27FC236}">
                <a16:creationId xmlns:a16="http://schemas.microsoft.com/office/drawing/2014/main" id="{6B3997B6-17FA-498C-B892-14057822F3C2}"/>
              </a:ext>
            </a:extLst>
          </p:cNvPr>
          <p:cNvSpPr>
            <a:spLocks noGrp="1"/>
          </p:cNvSpPr>
          <p:nvPr>
            <p:ph type="ctrTitle"/>
          </p:nvPr>
        </p:nvSpPr>
        <p:spPr/>
        <p:txBody>
          <a:bodyPr/>
          <a:lstStyle/>
          <a:p>
            <a:r>
              <a:rPr lang="en-US" dirty="0"/>
              <a:t>2 Types of RAD conversions </a:t>
            </a:r>
          </a:p>
        </p:txBody>
      </p:sp>
    </p:spTree>
    <p:extLst>
      <p:ext uri="{BB962C8B-B14F-4D97-AF65-F5344CB8AC3E}">
        <p14:creationId xmlns:p14="http://schemas.microsoft.com/office/powerpoint/2010/main" val="246526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a:fillRect/>
          </a:stretch>
        </p:blipFill>
        <p:spPr/>
      </p:pic>
      <p:sp>
        <p:nvSpPr>
          <p:cNvPr id="2" name="Title 1">
            <a:extLst>
              <a:ext uri="{FF2B5EF4-FFF2-40B4-BE49-F238E27FC236}">
                <a16:creationId xmlns:a16="http://schemas.microsoft.com/office/drawing/2014/main" id="{6DD6D65A-2C65-41C1-823B-B970A5D414FC}"/>
              </a:ext>
            </a:extLst>
          </p:cNvPr>
          <p:cNvSpPr>
            <a:spLocks noGrp="1"/>
          </p:cNvSpPr>
          <p:nvPr>
            <p:ph type="ctrTitle"/>
          </p:nvPr>
        </p:nvSpPr>
        <p:spPr/>
        <p:txBody>
          <a:bodyPr/>
          <a:lstStyle/>
          <a:p>
            <a:r>
              <a:rPr lang="en-US" dirty="0"/>
              <a:t>RAD development</a:t>
            </a:r>
          </a:p>
        </p:txBody>
      </p:sp>
      <p:sp>
        <p:nvSpPr>
          <p:cNvPr id="3" name="Content Placeholder 2">
            <a:extLst>
              <a:ext uri="{FF2B5EF4-FFF2-40B4-BE49-F238E27FC236}">
                <a16:creationId xmlns:a16="http://schemas.microsoft.com/office/drawing/2014/main" id="{22188B10-04BF-4383-BFC6-45780F967429}"/>
              </a:ext>
            </a:extLst>
          </p:cNvPr>
          <p:cNvSpPr>
            <a:spLocks noGrp="1"/>
          </p:cNvSpPr>
          <p:nvPr>
            <p:ph sz="quarter" idx="14"/>
          </p:nvPr>
        </p:nvSpPr>
        <p:spPr/>
        <p:txBody>
          <a:bodyPr/>
          <a:lstStyle/>
          <a:p>
            <a:pPr lvl="1"/>
            <a:r>
              <a:rPr lang="en-US" dirty="0"/>
              <a:t>One-for-one replacement of units</a:t>
            </a:r>
          </a:p>
          <a:p>
            <a:pPr lvl="1"/>
            <a:r>
              <a:rPr lang="en-US" dirty="0"/>
              <a:t>Environmental review</a:t>
            </a:r>
          </a:p>
          <a:p>
            <a:pPr lvl="1"/>
            <a:r>
              <a:rPr lang="en-US" dirty="0"/>
              <a:t>CNA and CNA e-Tool</a:t>
            </a:r>
          </a:p>
          <a:p>
            <a:pPr lvl="1"/>
            <a:r>
              <a:rPr lang="en-US" dirty="0"/>
              <a:t>Site and neighborhood standards </a:t>
            </a:r>
          </a:p>
          <a:p>
            <a:pPr lvl="1"/>
            <a:r>
              <a:rPr lang="en-US" dirty="0"/>
              <a:t>Accessibility requirements</a:t>
            </a:r>
          </a:p>
          <a:p>
            <a:pPr lvl="1"/>
            <a:r>
              <a:rPr lang="en-US" dirty="0"/>
              <a:t>Davis Bacon </a:t>
            </a:r>
          </a:p>
          <a:p>
            <a:pPr lvl="1"/>
            <a:r>
              <a:rPr lang="en-US" dirty="0"/>
              <a:t>Section 3</a:t>
            </a:r>
          </a:p>
          <a:p>
            <a:endParaRPr lang="en-US" dirty="0"/>
          </a:p>
        </p:txBody>
      </p:sp>
    </p:spTree>
    <p:extLst>
      <p:ext uri="{BB962C8B-B14F-4D97-AF65-F5344CB8AC3E}">
        <p14:creationId xmlns:p14="http://schemas.microsoft.com/office/powerpoint/2010/main" val="141198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260ECF-7C5B-4C0D-A9A9-6B23C6E177D5}"/>
              </a:ext>
            </a:extLst>
          </p:cNvPr>
          <p:cNvSpPr>
            <a:spLocks noGrp="1"/>
          </p:cNvSpPr>
          <p:nvPr>
            <p:ph idx="14"/>
          </p:nvPr>
        </p:nvSpPr>
        <p:spPr/>
        <p:txBody>
          <a:bodyPr/>
          <a:lstStyle/>
          <a:p>
            <a:pPr lvl="1"/>
            <a:r>
              <a:rPr lang="en-US" dirty="0"/>
              <a:t>This should be one of your first questions to a PHA</a:t>
            </a:r>
          </a:p>
          <a:p>
            <a:pPr lvl="1"/>
            <a:r>
              <a:rPr lang="en-US" dirty="0"/>
              <a:t>NO resident relocation prior to the execution of the RCC</a:t>
            </a:r>
          </a:p>
          <a:p>
            <a:pPr lvl="1"/>
            <a:r>
              <a:rPr lang="en-US" dirty="0"/>
              <a:t>URA applies to any rehab, demolition or acquisition activity</a:t>
            </a:r>
          </a:p>
          <a:p>
            <a:pPr lvl="1"/>
            <a:r>
              <a:rPr lang="en-US" dirty="0"/>
              <a:t>PHAs use temporary relocation methods when applicable (such as using vacant units to house residents while rehab on their unit is being completed)</a:t>
            </a:r>
          </a:p>
          <a:p>
            <a:pPr lvl="1"/>
            <a:r>
              <a:rPr lang="en-US" dirty="0"/>
              <a:t>Fair Housing, Civil Rights and Relocation Notice</a:t>
            </a:r>
          </a:p>
          <a:p>
            <a:endParaRPr lang="en-US" dirty="0"/>
          </a:p>
          <a:p>
            <a:endParaRPr lang="en-US" dirty="0"/>
          </a:p>
        </p:txBody>
      </p:sp>
      <p:sp>
        <p:nvSpPr>
          <p:cNvPr id="2" name="Title 1">
            <a:extLst>
              <a:ext uri="{FF2B5EF4-FFF2-40B4-BE49-F238E27FC236}">
                <a16:creationId xmlns:a16="http://schemas.microsoft.com/office/drawing/2014/main" id="{2A38A9F7-66C0-4EB8-8184-7D7B1238A44B}"/>
              </a:ext>
            </a:extLst>
          </p:cNvPr>
          <p:cNvSpPr>
            <a:spLocks noGrp="1"/>
          </p:cNvSpPr>
          <p:nvPr>
            <p:ph type="ctrTitle"/>
          </p:nvPr>
        </p:nvSpPr>
        <p:spPr/>
        <p:txBody>
          <a:bodyPr/>
          <a:lstStyle/>
          <a:p>
            <a:r>
              <a:rPr lang="en-US" dirty="0"/>
              <a:t>Relocation matters</a:t>
            </a:r>
          </a:p>
        </p:txBody>
      </p:sp>
    </p:spTree>
    <p:extLst>
      <p:ext uri="{BB962C8B-B14F-4D97-AF65-F5344CB8AC3E}">
        <p14:creationId xmlns:p14="http://schemas.microsoft.com/office/powerpoint/2010/main" val="351707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873125" y="2265029"/>
            <a:ext cx="7251700" cy="2541864"/>
          </a:xfrm>
        </p:spPr>
        <p:txBody>
          <a:bodyPr/>
          <a:lstStyle/>
          <a:p>
            <a:r>
              <a:rPr lang="en-US" dirty="0">
                <a:solidFill>
                  <a:schemeClr val="accent2"/>
                </a:solidFill>
                <a:latin typeface="Roboto Black" panose="02000000000000000000" pitchFamily="2" charset="0"/>
              </a:rPr>
              <a:t>RAD doesn’t work for my size housing authority or my physical location in the country</a:t>
            </a:r>
          </a:p>
          <a:p>
            <a:pPr lvl="1"/>
            <a:r>
              <a:rPr lang="en-US" dirty="0"/>
              <a:t>Through October 2018, the percentage of RAD conversions by housing authority size (small, medium, large) is in line with the overall ratio of total units by housing authority size.  The same holds true for region in the country (Northeast, West, South, Midwest).</a:t>
            </a:r>
          </a:p>
        </p:txBody>
      </p:sp>
      <p:sp>
        <p:nvSpPr>
          <p:cNvPr id="3" name="Title 2"/>
          <p:cNvSpPr>
            <a:spLocks noGrp="1"/>
          </p:cNvSpPr>
          <p:nvPr>
            <p:ph type="ctrTitle"/>
          </p:nvPr>
        </p:nvSpPr>
        <p:spPr/>
        <p:txBody>
          <a:bodyPr/>
          <a:lstStyle/>
          <a:p>
            <a:r>
              <a:rPr lang="en-US"/>
              <a:t>Myths about RAD	</a:t>
            </a:r>
            <a:endParaRPr lang="en-US" dirty="0"/>
          </a:p>
        </p:txBody>
      </p:sp>
      <p:sp>
        <p:nvSpPr>
          <p:cNvPr id="5" name="Slide Number Placeholder 4"/>
          <p:cNvSpPr>
            <a:spLocks noGrp="1"/>
          </p:cNvSpPr>
          <p:nvPr>
            <p:ph type="sldNum" sz="quarter" idx="15"/>
          </p:nvPr>
        </p:nvSpPr>
        <p:spPr/>
        <p:txBody>
          <a:bodyPr/>
          <a:lstStyle/>
          <a:p>
            <a:fld id="{E1916EDC-475F-42AB-A2DD-C467482111D2}" type="slidenum">
              <a:rPr lang="en-US" smtClean="0"/>
              <a:pPr/>
              <a:t>2</a:t>
            </a:fld>
            <a:endParaRPr lang="en-US"/>
          </a:p>
        </p:txBody>
      </p:sp>
      <p:pic>
        <p:nvPicPr>
          <p:cNvPr id="9" name="Picture 8">
            <a:extLst>
              <a:ext uri="{FF2B5EF4-FFF2-40B4-BE49-F238E27FC236}">
                <a16:creationId xmlns:a16="http://schemas.microsoft.com/office/drawing/2014/main" id="{D95268AE-B315-400B-B80C-81511C99B9DD}"/>
              </a:ext>
            </a:extLst>
          </p:cNvPr>
          <p:cNvPicPr/>
          <p:nvPr/>
        </p:nvPicPr>
        <p:blipFill>
          <a:blip r:embed="rId2" cstate="screen">
            <a:extLst>
              <a:ext uri="{28A0092B-C50C-407E-A947-70E740481C1C}">
                <a14:useLocalDpi xmlns:a14="http://schemas.microsoft.com/office/drawing/2010/main" val="0"/>
              </a:ext>
            </a:extLst>
          </a:blip>
          <a:stretch>
            <a:fillRect/>
          </a:stretch>
        </p:blipFill>
        <p:spPr>
          <a:xfrm>
            <a:off x="411091" y="4749994"/>
            <a:ext cx="1904269" cy="17179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1334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BE5A1C6-49C4-47B0-BD2F-63589A99F34F}"/>
              </a:ext>
            </a:extLst>
          </p:cNvPr>
          <p:cNvGraphicFramePr/>
          <p:nvPr>
            <p:extLst>
              <p:ext uri="{D42A27DB-BD31-4B8C-83A1-F6EECF244321}">
                <p14:modId xmlns:p14="http://schemas.microsoft.com/office/powerpoint/2010/main" val="2789367080"/>
              </p:ext>
            </p:extLst>
          </p:nvPr>
        </p:nvGraphicFramePr>
        <p:xfrm>
          <a:off x="1876490" y="1404851"/>
          <a:ext cx="4474434" cy="114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3213374A-AB08-4DD5-8DFD-B1029FCDFFCA}"/>
              </a:ext>
            </a:extLst>
          </p:cNvPr>
          <p:cNvGraphicFramePr/>
          <p:nvPr>
            <p:extLst>
              <p:ext uri="{D42A27DB-BD31-4B8C-83A1-F6EECF244321}">
                <p14:modId xmlns:p14="http://schemas.microsoft.com/office/powerpoint/2010/main" val="1738272609"/>
              </p:ext>
            </p:extLst>
          </p:nvPr>
        </p:nvGraphicFramePr>
        <p:xfrm>
          <a:off x="216131" y="2427317"/>
          <a:ext cx="8811491" cy="41563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27169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618F1-2BD0-41B6-9E13-34F1DAB9F35C}"/>
              </a:ext>
            </a:extLst>
          </p:cNvPr>
          <p:cNvSpPr>
            <a:spLocks noGrp="1"/>
          </p:cNvSpPr>
          <p:nvPr>
            <p:ph idx="14"/>
          </p:nvPr>
        </p:nvSpPr>
        <p:spPr/>
        <p:txBody>
          <a:bodyPr/>
          <a:lstStyle/>
          <a:p>
            <a:pPr lvl="0"/>
            <a:r>
              <a:rPr lang="en-US" dirty="0"/>
              <a:t>Financing plan to closing timeline</a:t>
            </a:r>
          </a:p>
          <a:p>
            <a:pPr lvl="1"/>
            <a:r>
              <a:rPr lang="en-US" dirty="0"/>
              <a:t>Financing plan approved by Financing TM (FTM)</a:t>
            </a:r>
          </a:p>
          <a:p>
            <a:pPr lvl="1"/>
            <a:r>
              <a:rPr lang="en-US" dirty="0"/>
              <a:t>7-14 days to Approval Committee depending on date of FP approval</a:t>
            </a:r>
          </a:p>
          <a:p>
            <a:pPr lvl="1"/>
            <a:r>
              <a:rPr lang="en-US" dirty="0"/>
              <a:t>If approved by Approval Committee, up to 7 days for RCC issuance</a:t>
            </a:r>
          </a:p>
          <a:p>
            <a:pPr lvl="1"/>
            <a:r>
              <a:rPr lang="en-US" dirty="0"/>
              <a:t>PHA has 30 days to review and sign the RCC, but the faster that process takes place, the better</a:t>
            </a:r>
          </a:p>
          <a:p>
            <a:pPr lvl="1"/>
            <a:r>
              <a:rPr lang="en-US" dirty="0"/>
              <a:t>60 days to closing; if there is an urgent need to close, or a specific date (LIHTC-related deadline), PHA should back up these dates to Financing Plan submission and discuss early on with their RTM and FTM</a:t>
            </a:r>
          </a:p>
          <a:p>
            <a:endParaRPr lang="en-US" dirty="0"/>
          </a:p>
          <a:p>
            <a:endParaRPr lang="en-US" dirty="0"/>
          </a:p>
        </p:txBody>
      </p:sp>
      <p:sp>
        <p:nvSpPr>
          <p:cNvPr id="2" name="Title 1">
            <a:extLst>
              <a:ext uri="{FF2B5EF4-FFF2-40B4-BE49-F238E27FC236}">
                <a16:creationId xmlns:a16="http://schemas.microsoft.com/office/drawing/2014/main" id="{A8D87B44-EB7D-409B-A40D-68EB624BAD89}"/>
              </a:ext>
            </a:extLst>
          </p:cNvPr>
          <p:cNvSpPr>
            <a:spLocks noGrp="1"/>
          </p:cNvSpPr>
          <p:nvPr>
            <p:ph type="ctrTitle"/>
          </p:nvPr>
        </p:nvSpPr>
        <p:spPr/>
        <p:txBody>
          <a:bodyPr/>
          <a:lstStyle/>
          <a:p>
            <a:r>
              <a:rPr lang="en-US" dirty="0"/>
              <a:t>Conversion timelines</a:t>
            </a:r>
          </a:p>
        </p:txBody>
      </p:sp>
    </p:spTree>
    <p:extLst>
      <p:ext uri="{BB962C8B-B14F-4D97-AF65-F5344CB8AC3E}">
        <p14:creationId xmlns:p14="http://schemas.microsoft.com/office/powerpoint/2010/main" val="1041007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3495B7-4BE8-46A9-9CBA-B58EADFB9371}"/>
              </a:ext>
            </a:extLst>
          </p:cNvPr>
          <p:cNvSpPr>
            <a:spLocks noGrp="1"/>
          </p:cNvSpPr>
          <p:nvPr>
            <p:ph idx="14"/>
          </p:nvPr>
        </p:nvSpPr>
        <p:spPr/>
        <p:txBody>
          <a:bodyPr/>
          <a:lstStyle/>
          <a:p>
            <a:pPr lvl="1"/>
            <a:r>
              <a:rPr lang="en-US" dirty="0"/>
              <a:t>Initiate and participate in strategic planning about their public housing portfolio; include municipal partners</a:t>
            </a:r>
          </a:p>
          <a:p>
            <a:pPr lvl="2"/>
            <a:r>
              <a:rPr lang="en-US" dirty="0"/>
              <a:t>Examine existing debt, operating expenses, deferred maintenance, capital needs</a:t>
            </a:r>
          </a:p>
          <a:p>
            <a:pPr lvl="1"/>
            <a:r>
              <a:rPr lang="en-US" dirty="0"/>
              <a:t>Complete required resident meetings</a:t>
            </a:r>
          </a:p>
          <a:p>
            <a:pPr lvl="1"/>
            <a:r>
              <a:rPr lang="en-US" dirty="0"/>
              <a:t>Update Board </a:t>
            </a:r>
          </a:p>
          <a:p>
            <a:pPr lvl="1"/>
            <a:r>
              <a:rPr lang="en-US" dirty="0"/>
              <a:t>Submit well-thought-out RAD application(s)</a:t>
            </a:r>
          </a:p>
          <a:p>
            <a:pPr lvl="1"/>
            <a:r>
              <a:rPr lang="en-US" dirty="0"/>
              <a:t>Hire environmental and physical condition contractors early in the process</a:t>
            </a:r>
          </a:p>
          <a:p>
            <a:pPr lvl="1"/>
            <a:r>
              <a:rPr lang="en-US" dirty="0"/>
              <a:t>Be engaged throughout the RAD process</a:t>
            </a:r>
          </a:p>
          <a:p>
            <a:pPr lvl="1"/>
            <a:r>
              <a:rPr lang="en-US" dirty="0"/>
              <a:t>Submit quality financing plan(s)</a:t>
            </a:r>
          </a:p>
          <a:p>
            <a:endParaRPr lang="en-US" dirty="0"/>
          </a:p>
          <a:p>
            <a:endParaRPr lang="en-US" dirty="0"/>
          </a:p>
        </p:txBody>
      </p:sp>
      <p:sp>
        <p:nvSpPr>
          <p:cNvPr id="2" name="Title 1">
            <a:extLst>
              <a:ext uri="{FF2B5EF4-FFF2-40B4-BE49-F238E27FC236}">
                <a16:creationId xmlns:a16="http://schemas.microsoft.com/office/drawing/2014/main" id="{63D52A13-99A3-4797-A4ED-733C5249CF5B}"/>
              </a:ext>
            </a:extLst>
          </p:cNvPr>
          <p:cNvSpPr>
            <a:spLocks noGrp="1"/>
          </p:cNvSpPr>
          <p:nvPr>
            <p:ph type="ctrTitle"/>
          </p:nvPr>
        </p:nvSpPr>
        <p:spPr/>
        <p:txBody>
          <a:bodyPr/>
          <a:lstStyle/>
          <a:p>
            <a:r>
              <a:rPr lang="en-US" dirty="0"/>
              <a:t>PHA action items</a:t>
            </a:r>
          </a:p>
        </p:txBody>
      </p:sp>
    </p:spTree>
    <p:extLst>
      <p:ext uri="{BB962C8B-B14F-4D97-AF65-F5344CB8AC3E}">
        <p14:creationId xmlns:p14="http://schemas.microsoft.com/office/powerpoint/2010/main" val="4092365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635CC-C3F6-47A4-968D-FA6FE709D006}"/>
              </a:ext>
            </a:extLst>
          </p:cNvPr>
          <p:cNvSpPr>
            <a:spLocks noGrp="1"/>
          </p:cNvSpPr>
          <p:nvPr>
            <p:ph idx="14"/>
          </p:nvPr>
        </p:nvSpPr>
        <p:spPr/>
        <p:txBody>
          <a:bodyPr/>
          <a:lstStyle/>
          <a:p>
            <a:pPr lvl="1"/>
            <a:r>
              <a:rPr lang="en-US" dirty="0"/>
              <a:t>New SAC Notice </a:t>
            </a:r>
          </a:p>
          <a:p>
            <a:r>
              <a:rPr lang="en-US" sz="2000" dirty="0"/>
              <a:t>PIH 2018-04 (HA) </a:t>
            </a:r>
            <a:r>
              <a:rPr lang="en-US" sz="2000" dirty="0">
                <a:hlinkClick r:id="rId2"/>
              </a:rPr>
              <a:t>https://www.hud.gov/sites/dfiles/PIH/documents/pih2018-04.pdf</a:t>
            </a:r>
            <a:r>
              <a:rPr lang="en-US" sz="2000" dirty="0"/>
              <a:t> </a:t>
            </a:r>
          </a:p>
          <a:p>
            <a:pPr lvl="1"/>
            <a:r>
              <a:rPr lang="en-US" dirty="0"/>
              <a:t>Allows PHAs to covert 75 percent of units in a property to RAD and the remaining 25 percent to SAC for TPVs</a:t>
            </a:r>
          </a:p>
          <a:p>
            <a:pPr lvl="2"/>
            <a:r>
              <a:rPr lang="en-US" dirty="0"/>
              <a:t>Disposition of 4 unit or less non-contiguous assets</a:t>
            </a:r>
          </a:p>
          <a:p>
            <a:pPr lvl="2"/>
            <a:r>
              <a:rPr lang="en-US" dirty="0"/>
              <a:t>Disposition for a PHA with less than 50 units</a:t>
            </a:r>
          </a:p>
          <a:p>
            <a:endParaRPr lang="en-US" dirty="0"/>
          </a:p>
          <a:p>
            <a:pPr lvl="1"/>
            <a:endParaRPr lang="en-US" dirty="0"/>
          </a:p>
        </p:txBody>
      </p:sp>
      <p:sp>
        <p:nvSpPr>
          <p:cNvPr id="2" name="Title 1">
            <a:extLst>
              <a:ext uri="{FF2B5EF4-FFF2-40B4-BE49-F238E27FC236}">
                <a16:creationId xmlns:a16="http://schemas.microsoft.com/office/drawing/2014/main" id="{E920B494-E9D2-4631-AFBE-0E87ECDBBBE1}"/>
              </a:ext>
            </a:extLst>
          </p:cNvPr>
          <p:cNvSpPr>
            <a:spLocks noGrp="1"/>
          </p:cNvSpPr>
          <p:nvPr>
            <p:ph type="ctrTitle"/>
          </p:nvPr>
        </p:nvSpPr>
        <p:spPr/>
        <p:txBody>
          <a:bodyPr/>
          <a:lstStyle/>
          <a:p>
            <a:r>
              <a:rPr lang="en-US" dirty="0"/>
              <a:t>RAD flexibility with Sec. 18</a:t>
            </a:r>
          </a:p>
        </p:txBody>
      </p:sp>
    </p:spTree>
    <p:extLst>
      <p:ext uri="{BB962C8B-B14F-4D97-AF65-F5344CB8AC3E}">
        <p14:creationId xmlns:p14="http://schemas.microsoft.com/office/powerpoint/2010/main" val="2147747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l="-94" b="-79"/>
          <a:stretch/>
        </p:blipFill>
        <p:spPr>
          <a:xfrm>
            <a:off x="128847" y="137160"/>
            <a:ext cx="8869680" cy="6583680"/>
          </a:xfrm>
        </p:spPr>
      </p:pic>
      <p:sp>
        <p:nvSpPr>
          <p:cNvPr id="3" name="Content Placeholder 2">
            <a:extLst>
              <a:ext uri="{FF2B5EF4-FFF2-40B4-BE49-F238E27FC236}">
                <a16:creationId xmlns:a16="http://schemas.microsoft.com/office/drawing/2014/main" id="{F8BAB785-20EC-4206-A031-230B2C74D4A7}"/>
              </a:ext>
            </a:extLst>
          </p:cNvPr>
          <p:cNvSpPr>
            <a:spLocks noGrp="1"/>
          </p:cNvSpPr>
          <p:nvPr>
            <p:ph idx="11"/>
          </p:nvPr>
        </p:nvSpPr>
        <p:spPr>
          <a:xfrm>
            <a:off x="2520316" y="2712115"/>
            <a:ext cx="4109085" cy="2359312"/>
          </a:xfrm>
        </p:spPr>
        <p:txBody>
          <a:bodyPr/>
          <a:lstStyle/>
          <a:p>
            <a:pPr lvl="1"/>
            <a:r>
              <a:rPr lang="en-US" sz="2000" dirty="0"/>
              <a:t>Read up</a:t>
            </a:r>
          </a:p>
          <a:p>
            <a:pPr lvl="1"/>
            <a:r>
              <a:rPr lang="en-US" sz="2000" dirty="0"/>
              <a:t>Reach out</a:t>
            </a:r>
          </a:p>
          <a:p>
            <a:pPr lvl="1"/>
            <a:r>
              <a:rPr lang="en-US" sz="2000" dirty="0"/>
              <a:t>Stay involved</a:t>
            </a:r>
          </a:p>
          <a:p>
            <a:pPr lvl="1"/>
            <a:r>
              <a:rPr lang="en-US" sz="2000" dirty="0"/>
              <a:t>Manage your RAD tasks and deadlines</a:t>
            </a:r>
          </a:p>
          <a:p>
            <a:pPr lvl="1"/>
            <a:r>
              <a:rPr lang="en-US" sz="2000" dirty="0"/>
              <a:t>Roll up your sleeves</a:t>
            </a:r>
          </a:p>
          <a:p>
            <a:pPr lvl="1"/>
            <a:r>
              <a:rPr lang="en-US" sz="2000" dirty="0"/>
              <a:t>Enjoy!</a:t>
            </a:r>
          </a:p>
        </p:txBody>
      </p:sp>
      <p:sp>
        <p:nvSpPr>
          <p:cNvPr id="2" name="Title 1">
            <a:extLst>
              <a:ext uri="{FF2B5EF4-FFF2-40B4-BE49-F238E27FC236}">
                <a16:creationId xmlns:a16="http://schemas.microsoft.com/office/drawing/2014/main" id="{A9CBA6D9-F104-42C2-8CF0-7CCE266EFA5D}"/>
              </a:ext>
            </a:extLst>
          </p:cNvPr>
          <p:cNvSpPr>
            <a:spLocks noGrp="1"/>
          </p:cNvSpPr>
          <p:nvPr>
            <p:ph type="ctrTitle"/>
          </p:nvPr>
        </p:nvSpPr>
        <p:spPr/>
        <p:txBody>
          <a:bodyPr/>
          <a:lstStyle/>
          <a:p>
            <a:r>
              <a:rPr lang="en-US"/>
              <a:t>Where do I begin? </a:t>
            </a:r>
            <a:endParaRPr lang="en-US" dirty="0"/>
          </a:p>
        </p:txBody>
      </p:sp>
    </p:spTree>
    <p:extLst>
      <p:ext uri="{BB962C8B-B14F-4D97-AF65-F5344CB8AC3E}">
        <p14:creationId xmlns:p14="http://schemas.microsoft.com/office/powerpoint/2010/main" val="3072840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28343" y="2550714"/>
            <a:ext cx="4487313" cy="2622324"/>
          </a:xfrm>
        </p:spPr>
        <p:txBody>
          <a:bodyPr>
            <a:normAutofit/>
          </a:bodyPr>
          <a:lstStyle/>
          <a:p>
            <a:pPr>
              <a:spcBef>
                <a:spcPts val="0"/>
              </a:spcBef>
            </a:pPr>
            <a:r>
              <a:rPr lang="en-US" sz="1400" dirty="0">
                <a:latin typeface="Roboto Black" panose="02000000000000000000" pitchFamily="2" charset="0"/>
                <a:ea typeface="Roboto Black" panose="02000000000000000000" pitchFamily="2" charset="0"/>
              </a:rPr>
              <a:t>Chris Tritsis, </a:t>
            </a:r>
            <a:r>
              <a:rPr lang="en-US" sz="1400" b="1" dirty="0"/>
              <a:t>AIA, MBA</a:t>
            </a:r>
            <a:endParaRPr lang="en-US" sz="1400" dirty="0">
              <a:latin typeface="Roboto Black" panose="02000000000000000000" pitchFamily="2" charset="0"/>
              <a:ea typeface="Roboto Black" panose="02000000000000000000" pitchFamily="2" charset="0"/>
            </a:endParaRPr>
          </a:p>
          <a:p>
            <a:pPr>
              <a:spcBef>
                <a:spcPts val="0"/>
              </a:spcBef>
            </a:pPr>
            <a:r>
              <a:rPr lang="en-US" sz="1400" dirty="0"/>
              <a:t>Senior Managing Director, Baker Tilly</a:t>
            </a:r>
          </a:p>
          <a:p>
            <a:pPr>
              <a:spcBef>
                <a:spcPts val="0"/>
              </a:spcBef>
            </a:pPr>
            <a:r>
              <a:rPr lang="en-US" sz="1400" dirty="0"/>
              <a:t>+1 (312) 228 7333</a:t>
            </a:r>
          </a:p>
          <a:p>
            <a:pPr>
              <a:spcBef>
                <a:spcPts val="0"/>
              </a:spcBef>
            </a:pPr>
            <a:r>
              <a:rPr lang="en-US" sz="1400" dirty="0"/>
              <a:t>chris.tritsis@bakertilly.com</a:t>
            </a:r>
          </a:p>
          <a:p>
            <a:pPr>
              <a:spcBef>
                <a:spcPts val="0"/>
              </a:spcBef>
            </a:pPr>
            <a:endParaRPr lang="en-US" sz="1400" dirty="0"/>
          </a:p>
          <a:p>
            <a:pPr>
              <a:spcBef>
                <a:spcPts val="0"/>
              </a:spcBef>
            </a:pPr>
            <a:endParaRPr lang="en-US" sz="1400" dirty="0"/>
          </a:p>
          <a:p>
            <a:pPr>
              <a:spcBef>
                <a:spcPts val="0"/>
              </a:spcBef>
            </a:pPr>
            <a:r>
              <a:rPr lang="en-US" sz="1400" dirty="0">
                <a:latin typeface="Roboto Black" panose="02000000000000000000" pitchFamily="2" charset="0"/>
                <a:ea typeface="Roboto Black" panose="02000000000000000000" pitchFamily="2" charset="0"/>
              </a:rPr>
              <a:t>Jenn Krieher, MPA, LEED AP</a:t>
            </a:r>
          </a:p>
          <a:p>
            <a:pPr>
              <a:spcBef>
                <a:spcPts val="0"/>
              </a:spcBef>
            </a:pPr>
            <a:r>
              <a:rPr lang="en-US" sz="1400" dirty="0"/>
              <a:t>Housing Preservation Manager, </a:t>
            </a:r>
          </a:p>
          <a:p>
            <a:pPr>
              <a:spcBef>
                <a:spcPts val="0"/>
              </a:spcBef>
            </a:pPr>
            <a:r>
              <a:rPr lang="en-US" sz="1400" dirty="0"/>
              <a:t>Dominion Due Diligence Group</a:t>
            </a:r>
          </a:p>
          <a:p>
            <a:pPr>
              <a:spcBef>
                <a:spcPts val="0"/>
              </a:spcBef>
            </a:pPr>
            <a:r>
              <a:rPr lang="en-US" sz="1400" dirty="0"/>
              <a:t>+1 (804) 924 2369</a:t>
            </a:r>
          </a:p>
          <a:p>
            <a:pPr>
              <a:spcBef>
                <a:spcPts val="0"/>
              </a:spcBef>
            </a:pPr>
            <a:r>
              <a:rPr lang="en-US" sz="1400" dirty="0"/>
              <a:t>j.krieher@d3g.com</a:t>
            </a:r>
          </a:p>
          <a:p>
            <a:pPr>
              <a:spcBef>
                <a:spcPts val="0"/>
              </a:spcBef>
            </a:pPr>
            <a:endParaRPr lang="en-US" sz="1100" dirty="0">
              <a:latin typeface="Roboto Light" panose="02000000000000000000" pitchFamily="2" charset="0"/>
            </a:endParaRPr>
          </a:p>
          <a:p>
            <a:pPr>
              <a:spcBef>
                <a:spcPts val="0"/>
              </a:spcBef>
            </a:pPr>
            <a:endParaRPr lang="en-US" sz="1100" dirty="0">
              <a:latin typeface="Roboto Light" panose="02000000000000000000" pitchFamily="2" charset="0"/>
            </a:endParaRPr>
          </a:p>
        </p:txBody>
      </p:sp>
      <p:sp>
        <p:nvSpPr>
          <p:cNvPr id="2" name="Title 1"/>
          <p:cNvSpPr>
            <a:spLocks noGrp="1"/>
          </p:cNvSpPr>
          <p:nvPr>
            <p:ph type="ctrTitle"/>
          </p:nvPr>
        </p:nvSpPr>
        <p:spPr>
          <a:xfrm>
            <a:off x="2520317" y="1916245"/>
            <a:ext cx="4109085" cy="621010"/>
          </a:xfrm>
        </p:spPr>
        <p:txBody>
          <a:bodyPr>
            <a:normAutofit/>
          </a:bodyPr>
          <a:lstStyle/>
          <a:p>
            <a:r>
              <a:rPr lang="en-US" sz="2400" dirty="0"/>
              <a:t>Connect with us</a:t>
            </a:r>
          </a:p>
        </p:txBody>
      </p:sp>
      <p:sp>
        <p:nvSpPr>
          <p:cNvPr id="5" name="Text Placeholder 4"/>
          <p:cNvSpPr>
            <a:spLocks noGrp="1"/>
          </p:cNvSpPr>
          <p:nvPr>
            <p:ph type="body" sz="quarter" idx="13"/>
          </p:nvPr>
        </p:nvSpPr>
        <p:spPr/>
        <p:txBody>
          <a:bodyPr>
            <a:noAutofit/>
          </a:bodyPr>
          <a:lstStyle/>
          <a:p>
            <a:r>
              <a:rPr lang="en-US" sz="1100" dirty="0"/>
              <a:t>Questions?</a:t>
            </a:r>
          </a:p>
        </p:txBody>
      </p:sp>
      <p:pic>
        <p:nvPicPr>
          <p:cNvPr id="9" name="Picture Placeholder 8"/>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41664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899891" y="2344425"/>
            <a:ext cx="7251700" cy="3289300"/>
          </a:xfrm>
        </p:spPr>
        <p:txBody>
          <a:bodyPr/>
          <a:lstStyle/>
          <a:p>
            <a:r>
              <a:rPr lang="en-US" dirty="0">
                <a:solidFill>
                  <a:schemeClr val="accent2"/>
                </a:solidFill>
                <a:latin typeface="Roboto Black" panose="02000000000000000000" pitchFamily="2" charset="0"/>
              </a:rPr>
              <a:t>I have to use low-income housing tax credits.</a:t>
            </a:r>
          </a:p>
          <a:p>
            <a:pPr lvl="1"/>
            <a:r>
              <a:rPr lang="en-US" dirty="0"/>
              <a:t>42 percent of transactions involve significant work, from $25,000 per unit of rehab to new construction, but the balance involve more modest up-front capital investments, paired with capitalization of reserves for future work.  A total of 13 percent of RAD transactions (over 101,000 units to date) have been new construction</a:t>
            </a:r>
          </a:p>
        </p:txBody>
      </p:sp>
      <p:sp>
        <p:nvSpPr>
          <p:cNvPr id="3" name="Title 2"/>
          <p:cNvSpPr>
            <a:spLocks noGrp="1"/>
          </p:cNvSpPr>
          <p:nvPr>
            <p:ph type="ctrTitle"/>
          </p:nvPr>
        </p:nvSpPr>
        <p:spPr/>
        <p:txBody>
          <a:bodyPr/>
          <a:lstStyle/>
          <a:p>
            <a:r>
              <a:rPr lang="en-US" dirty="0"/>
              <a:t>Myths about RAD		</a:t>
            </a:r>
          </a:p>
        </p:txBody>
      </p:sp>
      <p:sp>
        <p:nvSpPr>
          <p:cNvPr id="5" name="Slide Number Placeholder 4"/>
          <p:cNvSpPr>
            <a:spLocks noGrp="1"/>
          </p:cNvSpPr>
          <p:nvPr>
            <p:ph type="sldNum" sz="quarter" idx="15"/>
          </p:nvPr>
        </p:nvSpPr>
        <p:spPr/>
        <p:txBody>
          <a:bodyPr/>
          <a:lstStyle/>
          <a:p>
            <a:fld id="{E1916EDC-475F-42AB-A2DD-C467482111D2}" type="slidenum">
              <a:rPr lang="en-US" smtClean="0"/>
              <a:t>3</a:t>
            </a:fld>
            <a:endParaRPr lang="en-US"/>
          </a:p>
        </p:txBody>
      </p:sp>
      <p:pic>
        <p:nvPicPr>
          <p:cNvPr id="7" name="Picture 6">
            <a:extLst>
              <a:ext uri="{FF2B5EF4-FFF2-40B4-BE49-F238E27FC236}">
                <a16:creationId xmlns:a16="http://schemas.microsoft.com/office/drawing/2014/main" id="{55766167-E731-4FA2-8DF9-63D8145D9589}"/>
              </a:ext>
            </a:extLst>
          </p:cNvPr>
          <p:cNvPicPr/>
          <p:nvPr/>
        </p:nvPicPr>
        <p:blipFill>
          <a:blip r:embed="rId2" cstate="screen">
            <a:extLst>
              <a:ext uri="{28A0092B-C50C-407E-A947-70E740481C1C}">
                <a14:useLocalDpi xmlns:a14="http://schemas.microsoft.com/office/drawing/2010/main" val="0"/>
              </a:ext>
            </a:extLst>
          </a:blip>
          <a:stretch>
            <a:fillRect/>
          </a:stretch>
        </p:blipFill>
        <p:spPr>
          <a:xfrm>
            <a:off x="411091" y="4749994"/>
            <a:ext cx="1904269" cy="17179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5407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880217" y="1718874"/>
            <a:ext cx="7251700" cy="2928627"/>
          </a:xfrm>
        </p:spPr>
        <p:txBody>
          <a:bodyPr/>
          <a:lstStyle/>
          <a:p>
            <a:r>
              <a:rPr lang="en-US" dirty="0">
                <a:solidFill>
                  <a:schemeClr val="accent2"/>
                </a:solidFill>
                <a:latin typeface="Roboto Black" panose="02000000000000000000" pitchFamily="2" charset="0"/>
              </a:rPr>
              <a:t>The PHA will lose control of the property</a:t>
            </a:r>
          </a:p>
          <a:p>
            <a:pPr lvl="1"/>
            <a:r>
              <a:rPr lang="en-US" dirty="0"/>
              <a:t>In the projects which don’t use tax credits, almost all are continued to be owned by the PHA directly or by a wholly owned subsidiary</a:t>
            </a:r>
          </a:p>
          <a:p>
            <a:pPr lvl="1"/>
            <a:r>
              <a:rPr lang="en-US" dirty="0"/>
              <a:t>For transactions involving tax credits, the PHA is typically the general partner with the option to acquire the building back for 100 percent ownership at the end of the compliance period</a:t>
            </a:r>
          </a:p>
          <a:p>
            <a:pPr lvl="1"/>
            <a:r>
              <a:rPr lang="en-US" dirty="0"/>
              <a:t>RAD requires some level of public ownership or control</a:t>
            </a:r>
          </a:p>
        </p:txBody>
      </p:sp>
      <p:sp>
        <p:nvSpPr>
          <p:cNvPr id="3" name="Title 2"/>
          <p:cNvSpPr>
            <a:spLocks noGrp="1"/>
          </p:cNvSpPr>
          <p:nvPr>
            <p:ph type="ctrTitle"/>
          </p:nvPr>
        </p:nvSpPr>
        <p:spPr>
          <a:xfrm>
            <a:off x="880217" y="1238123"/>
            <a:ext cx="4191522" cy="724901"/>
          </a:xfrm>
        </p:spPr>
        <p:txBody>
          <a:bodyPr/>
          <a:lstStyle/>
          <a:p>
            <a:r>
              <a:rPr lang="en-US" dirty="0"/>
              <a:t>Myths about RAD			</a:t>
            </a:r>
          </a:p>
        </p:txBody>
      </p:sp>
      <p:sp>
        <p:nvSpPr>
          <p:cNvPr id="5" name="Slide Number Placeholder 4"/>
          <p:cNvSpPr>
            <a:spLocks noGrp="1"/>
          </p:cNvSpPr>
          <p:nvPr>
            <p:ph type="sldNum" sz="quarter" idx="15"/>
          </p:nvPr>
        </p:nvSpPr>
        <p:spPr/>
        <p:txBody>
          <a:bodyPr/>
          <a:lstStyle/>
          <a:p>
            <a:fld id="{E1916EDC-475F-42AB-A2DD-C467482111D2}" type="slidenum">
              <a:rPr lang="en-US" smtClean="0"/>
              <a:t>4</a:t>
            </a:fld>
            <a:endParaRPr lang="en-US"/>
          </a:p>
        </p:txBody>
      </p:sp>
      <p:pic>
        <p:nvPicPr>
          <p:cNvPr id="7" name="Picture 6">
            <a:extLst>
              <a:ext uri="{FF2B5EF4-FFF2-40B4-BE49-F238E27FC236}">
                <a16:creationId xmlns:a16="http://schemas.microsoft.com/office/drawing/2014/main" id="{03DA522A-C90A-4F1C-BD8A-AC54A31BAC56}"/>
              </a:ext>
            </a:extLst>
          </p:cNvPr>
          <p:cNvPicPr/>
          <p:nvPr/>
        </p:nvPicPr>
        <p:blipFill>
          <a:blip r:embed="rId2" cstate="screen">
            <a:extLst>
              <a:ext uri="{28A0092B-C50C-407E-A947-70E740481C1C}">
                <a14:useLocalDpi xmlns:a14="http://schemas.microsoft.com/office/drawing/2010/main" val="0"/>
              </a:ext>
            </a:extLst>
          </a:blip>
          <a:stretch>
            <a:fillRect/>
          </a:stretch>
        </p:blipFill>
        <p:spPr>
          <a:xfrm>
            <a:off x="411091" y="4749994"/>
            <a:ext cx="1904269" cy="17179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915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400" dirty="0"/>
              <a:t>Presenters</a:t>
            </a:r>
          </a:p>
        </p:txBody>
      </p:sp>
      <p:sp>
        <p:nvSpPr>
          <p:cNvPr id="5" name="Text Placeholder 4"/>
          <p:cNvSpPr>
            <a:spLocks noGrp="1"/>
          </p:cNvSpPr>
          <p:nvPr>
            <p:ph type="body" sz="quarter" idx="13"/>
          </p:nvPr>
        </p:nvSpPr>
        <p:spPr/>
        <p:txBody>
          <a:bodyPr>
            <a:normAutofit/>
          </a:bodyPr>
          <a:lstStyle/>
          <a:p>
            <a:r>
              <a:rPr lang="en-US" sz="1100" dirty="0"/>
              <a:t>Connect with us</a:t>
            </a:r>
          </a:p>
        </p:txBody>
      </p:sp>
      <p:sp>
        <p:nvSpPr>
          <p:cNvPr id="8" name="Text Placeholder 1"/>
          <p:cNvSpPr txBox="1">
            <a:spLocks/>
          </p:cNvSpPr>
          <p:nvPr/>
        </p:nvSpPr>
        <p:spPr>
          <a:xfrm>
            <a:off x="2659814" y="3089759"/>
            <a:ext cx="2856436" cy="897696"/>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spc="-15" baseline="0">
                <a:ln>
                  <a:noFill/>
                </a:ln>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169065" indent="-169065" algn="l" defTabSz="914400" rtl="0" eaLnBrk="1" latinLnBrk="0" hangingPunct="1">
              <a:lnSpc>
                <a:spcPct val="90000"/>
              </a:lnSpc>
              <a:spcBef>
                <a:spcPts val="500"/>
              </a:spcBef>
              <a:buFont typeface="Roboto Black" panose="02000000000000000000" pitchFamily="2" charset="0"/>
              <a:buChar char="−"/>
              <a:defRPr sz="1200" kern="1200" spc="-15" baseline="0">
                <a:ln>
                  <a:noFill/>
                </a:ln>
                <a:solidFill>
                  <a:schemeClr val="tx1"/>
                </a:solidFill>
                <a:latin typeface="Roboto Light" panose="02000000000000000000" pitchFamily="2" charset="0"/>
                <a:ea typeface="Roboto Light" panose="02000000000000000000" pitchFamily="2" charset="0"/>
                <a:cs typeface="+mn-cs"/>
              </a:defRPr>
            </a:lvl2pPr>
            <a:lvl3pPr marL="257168" indent="-128585" algn="l" defTabSz="914400" rtl="0" eaLnBrk="1" latinLnBrk="0" hangingPunct="1">
              <a:lnSpc>
                <a:spcPct val="90000"/>
              </a:lnSpc>
              <a:spcBef>
                <a:spcPts val="500"/>
              </a:spcBef>
              <a:buFont typeface="Roboto Light" panose="02000000000000000000" pitchFamily="2" charset="0"/>
              <a:buChar char="-"/>
              <a:tabLst/>
              <a:defRPr sz="1050" kern="1200" spc="-15" baseline="0">
                <a:ln>
                  <a:noFill/>
                </a:ln>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ln>
                  <a:noFill/>
                </a:ln>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ln>
                  <a:noFill/>
                </a:ln>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prstClr val="black"/>
                </a:solidFill>
              </a:rPr>
              <a:t>Chris Tritsis, AIA, MBA</a:t>
            </a:r>
            <a:br>
              <a:rPr lang="en-US" sz="1600" dirty="0">
                <a:solidFill>
                  <a:prstClr val="black"/>
                </a:solidFill>
              </a:rPr>
            </a:br>
            <a:r>
              <a:rPr lang="en-US" sz="1400" i="1" dirty="0">
                <a:solidFill>
                  <a:prstClr val="black"/>
                </a:solidFill>
              </a:rPr>
              <a:t>Senior Managing Director, Baker Tilly</a:t>
            </a:r>
          </a:p>
          <a:p>
            <a:pPr lvl="0"/>
            <a:r>
              <a:rPr lang="en-US" sz="1400" dirty="0">
                <a:solidFill>
                  <a:prstClr val="black"/>
                </a:solidFill>
              </a:rPr>
              <a:t>+1 (312) 228 7333 </a:t>
            </a:r>
            <a:br>
              <a:rPr lang="en-US" sz="1400" dirty="0">
                <a:solidFill>
                  <a:prstClr val="black"/>
                </a:solidFill>
              </a:rPr>
            </a:br>
            <a:r>
              <a:rPr lang="en-US" sz="1400" u="sng" dirty="0"/>
              <a:t>chris.tritsis@bakertilly.com</a:t>
            </a:r>
            <a:endParaRPr lang="en-US" sz="1400" dirty="0"/>
          </a:p>
          <a:p>
            <a:endParaRPr lang="en-US" sz="1000" i="1" dirty="0">
              <a:solidFill>
                <a:prstClr val="black"/>
              </a:solidFill>
            </a:endParaRPr>
          </a:p>
        </p:txBody>
      </p:sp>
      <p:cxnSp>
        <p:nvCxnSpPr>
          <p:cNvPr id="12" name="Straight Connector 11"/>
          <p:cNvCxnSpPr/>
          <p:nvPr/>
        </p:nvCxnSpPr>
        <p:spPr>
          <a:xfrm>
            <a:off x="525434" y="5799406"/>
            <a:ext cx="8221262"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Text Placeholder 1"/>
          <p:cNvSpPr txBox="1">
            <a:spLocks/>
          </p:cNvSpPr>
          <p:nvPr/>
        </p:nvSpPr>
        <p:spPr>
          <a:xfrm>
            <a:off x="2659337" y="5321698"/>
            <a:ext cx="5672037" cy="897696"/>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kern="1200" spc="-15" baseline="0">
                <a:ln>
                  <a:noFill/>
                </a:ln>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169065" indent="-169065" algn="l" defTabSz="914400" rtl="0" eaLnBrk="1" latinLnBrk="0" hangingPunct="1">
              <a:lnSpc>
                <a:spcPct val="90000"/>
              </a:lnSpc>
              <a:spcBef>
                <a:spcPts val="500"/>
              </a:spcBef>
              <a:buFont typeface="Roboto Black" panose="02000000000000000000" pitchFamily="2" charset="0"/>
              <a:buChar char="−"/>
              <a:defRPr sz="1200" kern="1200" spc="-15" baseline="0">
                <a:ln>
                  <a:noFill/>
                </a:ln>
                <a:solidFill>
                  <a:schemeClr val="tx1"/>
                </a:solidFill>
                <a:latin typeface="Roboto Light" panose="02000000000000000000" pitchFamily="2" charset="0"/>
                <a:ea typeface="Roboto Light" panose="02000000000000000000" pitchFamily="2" charset="0"/>
                <a:cs typeface="+mn-cs"/>
              </a:defRPr>
            </a:lvl2pPr>
            <a:lvl3pPr marL="257168" indent="-128585" algn="l" defTabSz="914400" rtl="0" eaLnBrk="1" latinLnBrk="0" hangingPunct="1">
              <a:lnSpc>
                <a:spcPct val="90000"/>
              </a:lnSpc>
              <a:spcBef>
                <a:spcPts val="500"/>
              </a:spcBef>
              <a:buFont typeface="Roboto Light" panose="02000000000000000000" pitchFamily="2" charset="0"/>
              <a:buChar char="-"/>
              <a:tabLst/>
              <a:defRPr sz="1050" kern="1200" spc="-15" baseline="0">
                <a:ln>
                  <a:noFill/>
                </a:ln>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ln>
                  <a:noFill/>
                </a:ln>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ln>
                  <a:noFill/>
                </a:ln>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prstClr val="black"/>
                </a:solidFill>
              </a:rPr>
              <a:t>Jenn Krieher, MPA, LEED AP</a:t>
            </a:r>
            <a:br>
              <a:rPr lang="en-US" sz="1600" dirty="0">
                <a:solidFill>
                  <a:prstClr val="black"/>
                </a:solidFill>
              </a:rPr>
            </a:br>
            <a:r>
              <a:rPr lang="en-US" sz="1400" i="1" dirty="0">
                <a:solidFill>
                  <a:prstClr val="black"/>
                </a:solidFill>
              </a:rPr>
              <a:t>Housing Preservation Manager, Dominion Due Diligence Group</a:t>
            </a:r>
          </a:p>
          <a:p>
            <a:r>
              <a:rPr lang="en-US" sz="1400" dirty="0">
                <a:solidFill>
                  <a:prstClr val="black"/>
                </a:solidFill>
              </a:rPr>
              <a:t>+1 (804) 924 2369</a:t>
            </a:r>
            <a:br>
              <a:rPr lang="en-US" sz="1400" dirty="0">
                <a:solidFill>
                  <a:prstClr val="black"/>
                </a:solidFill>
              </a:rPr>
            </a:br>
            <a:r>
              <a:rPr lang="en-US" sz="1400" dirty="0">
                <a:solidFill>
                  <a:prstClr val="black"/>
                </a:solidFill>
              </a:rPr>
              <a:t>j.krieher@d3g.com</a:t>
            </a:r>
          </a:p>
          <a:p>
            <a:endParaRPr lang="en-US" sz="1000" i="1" dirty="0">
              <a:solidFill>
                <a:prstClr val="black"/>
              </a:solidFill>
            </a:endParaRPr>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874057" y="4533638"/>
            <a:ext cx="1430010" cy="1685756"/>
          </a:xfrm>
          <a:prstGeom prst="rect">
            <a:avLst/>
          </a:prstGeom>
        </p:spPr>
      </p:pic>
      <p:pic>
        <p:nvPicPr>
          <p:cNvPr id="10" name="Picture 9">
            <a:extLst>
              <a:ext uri="{FF2B5EF4-FFF2-40B4-BE49-F238E27FC236}">
                <a16:creationId xmlns:a16="http://schemas.microsoft.com/office/drawing/2014/main" id="{60014212-C451-4FB4-A483-5455DCD6E806}"/>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874058" y="2467741"/>
            <a:ext cx="1529778" cy="1519714"/>
          </a:xfrm>
          <a:prstGeom prst="rect">
            <a:avLst/>
          </a:prstGeom>
        </p:spPr>
      </p:pic>
    </p:spTree>
    <p:extLst>
      <p:ext uri="{BB962C8B-B14F-4D97-AF65-F5344CB8AC3E}">
        <p14:creationId xmlns:p14="http://schemas.microsoft.com/office/powerpoint/2010/main" val="418985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80AEDF-8EB0-41CF-AEC0-C30DD1F2410D}"/>
              </a:ext>
            </a:extLst>
          </p:cNvPr>
          <p:cNvSpPr>
            <a:spLocks noGrp="1"/>
          </p:cNvSpPr>
          <p:nvPr>
            <p:ph idx="14"/>
          </p:nvPr>
        </p:nvSpPr>
        <p:spPr>
          <a:xfrm>
            <a:off x="831850" y="2243579"/>
            <a:ext cx="7416604" cy="4053525"/>
          </a:xfrm>
        </p:spPr>
        <p:txBody>
          <a:bodyPr/>
          <a:lstStyle/>
          <a:p>
            <a:pPr lvl="1"/>
            <a:r>
              <a:rPr lang="en-US" sz="1800" b="1" dirty="0"/>
              <a:t>HUD</a:t>
            </a:r>
            <a:r>
              <a:rPr lang="en-US" sz="1800" dirty="0"/>
              <a:t> </a:t>
            </a:r>
            <a:r>
              <a:rPr lang="en-US" sz="1800" dirty="0">
                <a:hlinkClick r:id="rId2"/>
              </a:rPr>
              <a:t>www.hud.gov/rad</a:t>
            </a:r>
            <a:endParaRPr lang="en-US" sz="1800" dirty="0"/>
          </a:p>
          <a:p>
            <a:pPr lvl="1"/>
            <a:r>
              <a:rPr lang="en-US" sz="1800" b="1" dirty="0"/>
              <a:t>RAD Notice</a:t>
            </a:r>
            <a:r>
              <a:rPr lang="en-US" sz="1800" dirty="0"/>
              <a:t>; PIH-2012-32 (HA) H-2017-03, REV-3 </a:t>
            </a:r>
            <a:r>
              <a:rPr lang="en-US" sz="1800" dirty="0">
                <a:hlinkClick r:id="rId3"/>
              </a:rPr>
              <a:t>https://www.hud.gov/sites/documents/RAD_NOTICE_REV3_FINAL.DOCX</a:t>
            </a:r>
            <a:r>
              <a:rPr lang="en-US" sz="1800" dirty="0"/>
              <a:t> </a:t>
            </a:r>
          </a:p>
          <a:p>
            <a:pPr lvl="1"/>
            <a:r>
              <a:rPr lang="en-US" sz="1800" b="1" dirty="0"/>
              <a:t>RAD Resource Desk </a:t>
            </a:r>
            <a:r>
              <a:rPr lang="en-US" sz="1800" dirty="0">
                <a:hlinkClick r:id="rId4"/>
              </a:rPr>
              <a:t>www.radresource.net</a:t>
            </a:r>
            <a:endParaRPr lang="en-US" sz="1800" dirty="0"/>
          </a:p>
          <a:p>
            <a:pPr lvl="1"/>
            <a:r>
              <a:rPr lang="en-US" sz="1800" b="1" dirty="0"/>
              <a:t>Fair Housing, Civil Rights, and Relocation Notice</a:t>
            </a:r>
            <a:r>
              <a:rPr lang="en-US" sz="1800" dirty="0"/>
              <a:t>; H 2016-17 PIH 2016-17 (HA) </a:t>
            </a:r>
            <a:r>
              <a:rPr lang="en-US" sz="1800" dirty="0">
                <a:hlinkClick r:id="rId5"/>
              </a:rPr>
              <a:t>https://www.hud.gov/sites/documents/16-17HSGN_16-17PIHN.PDF</a:t>
            </a:r>
            <a:r>
              <a:rPr lang="en-US" sz="1800" dirty="0"/>
              <a:t> </a:t>
            </a:r>
          </a:p>
          <a:p>
            <a:pPr lvl="1"/>
            <a:r>
              <a:rPr lang="en-US" sz="1800" b="1" dirty="0"/>
              <a:t>Section 18 Notice with new flexibilities</a:t>
            </a:r>
            <a:r>
              <a:rPr lang="en-US" sz="1800" dirty="0"/>
              <a:t>; PIH 2018-04 (HA) </a:t>
            </a:r>
            <a:r>
              <a:rPr lang="en-US" sz="1800" dirty="0">
                <a:hlinkClick r:id="rId6"/>
              </a:rPr>
              <a:t>https://www.hud.gov/sites/dfiles/PIH/documents/pih2018-04.pdf</a:t>
            </a:r>
            <a:r>
              <a:rPr lang="en-US" sz="1800" dirty="0"/>
              <a:t> </a:t>
            </a:r>
          </a:p>
          <a:p>
            <a:pPr lvl="1"/>
            <a:r>
              <a:rPr lang="en-US" sz="1800" b="1" dirty="0"/>
              <a:t>Voluntary Conversion Notice</a:t>
            </a:r>
            <a:r>
              <a:rPr lang="en-US" sz="1800" dirty="0"/>
              <a:t>; PIH 2019-05</a:t>
            </a:r>
          </a:p>
          <a:p>
            <a:pPr marL="1588" lvl="1" indent="0">
              <a:buNone/>
            </a:pPr>
            <a:endParaRPr lang="en-US" sz="1800" dirty="0"/>
          </a:p>
          <a:p>
            <a:endParaRPr lang="en-US" dirty="0"/>
          </a:p>
          <a:p>
            <a:endParaRPr lang="en-US" dirty="0"/>
          </a:p>
          <a:p>
            <a:endParaRPr lang="en-US" dirty="0"/>
          </a:p>
        </p:txBody>
      </p:sp>
      <p:sp>
        <p:nvSpPr>
          <p:cNvPr id="2" name="Title 1">
            <a:extLst>
              <a:ext uri="{FF2B5EF4-FFF2-40B4-BE49-F238E27FC236}">
                <a16:creationId xmlns:a16="http://schemas.microsoft.com/office/drawing/2014/main" id="{EE7F9D40-AE6D-4BE5-BA71-C054FC0BEC86}"/>
              </a:ext>
            </a:extLst>
          </p:cNvPr>
          <p:cNvSpPr>
            <a:spLocks noGrp="1"/>
          </p:cNvSpPr>
          <p:nvPr>
            <p:ph type="ctrTitle"/>
          </p:nvPr>
        </p:nvSpPr>
        <p:spPr>
          <a:xfrm>
            <a:off x="831994" y="1582072"/>
            <a:ext cx="4164212" cy="520106"/>
          </a:xfrm>
        </p:spPr>
        <p:txBody>
          <a:bodyPr/>
          <a:lstStyle/>
          <a:p>
            <a:r>
              <a:rPr lang="en-US" dirty="0"/>
              <a:t>Resources</a:t>
            </a:r>
          </a:p>
        </p:txBody>
      </p:sp>
      <p:sp>
        <p:nvSpPr>
          <p:cNvPr id="5" name="Rectangle 2">
            <a:extLst>
              <a:ext uri="{FF2B5EF4-FFF2-40B4-BE49-F238E27FC236}">
                <a16:creationId xmlns:a16="http://schemas.microsoft.com/office/drawing/2014/main" id="{882DDBD3-06FD-4F29-B73E-77346BA67031}"/>
              </a:ext>
            </a:extLst>
          </p:cNvPr>
          <p:cNvSpPr>
            <a:spLocks noChangeArrowheads="1"/>
          </p:cNvSpPr>
          <p:nvPr/>
        </p:nvSpPr>
        <p:spPr bwMode="auto">
          <a:xfrm>
            <a:off x="1027521" y="5218255"/>
            <a:ext cx="6155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Calibri Light" panose="020F0302020204030204" pitchFamily="34" charset="0"/>
                <a:ea typeface="Calibri" panose="020F0502020204030204" pitchFamily="34" charset="0"/>
                <a:cs typeface="Calibri Light" panose="020F0302020204030204" pitchFamily="34" charset="0"/>
                <a:hlinkClick r:id="rId7"/>
              </a:rPr>
              <a:t>https://www.hud.gov/sites/dfiles/PIH/documents/PIH-2019-05.pdf</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312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88CD0-ACA0-4952-ADD6-24A0CA55A9A6}"/>
              </a:ext>
            </a:extLst>
          </p:cNvPr>
          <p:cNvSpPr>
            <a:spLocks noGrp="1"/>
          </p:cNvSpPr>
          <p:nvPr>
            <p:ph idx="14"/>
          </p:nvPr>
        </p:nvSpPr>
        <p:spPr/>
        <p:txBody>
          <a:bodyPr/>
          <a:lstStyle/>
          <a:p>
            <a:pPr lvl="1"/>
            <a:r>
              <a:rPr lang="en-US" sz="1800" dirty="0"/>
              <a:t>“In 2012, Congress authorized the </a:t>
            </a:r>
            <a:r>
              <a:rPr lang="en-US" sz="1800" i="1" dirty="0"/>
              <a:t>Rental Assistance Demonstration </a:t>
            </a:r>
            <a:r>
              <a:rPr lang="en-US" sz="1800" dirty="0"/>
              <a:t>(RAD) to test a new way of meeting the large and growing capital improvement needs of the nation’s aging public housing stock</a:t>
            </a:r>
          </a:p>
          <a:p>
            <a:pPr lvl="1"/>
            <a:r>
              <a:rPr lang="en-US" sz="1800" dirty="0"/>
              <a:t>Properties “convert” their assistance to long-term, project-based Section 8 contracts. These new contracts provide a more reliable source of operating subsidy that allow PHAs and owners to safely leverage private capital – typically debt and equity – in order to finance the property rehabilitation or replacement </a:t>
            </a:r>
          </a:p>
          <a:p>
            <a:pPr lvl="1"/>
            <a:r>
              <a:rPr lang="en-US" sz="1800" dirty="0"/>
              <a:t>The contracts as well as underlying use restrictions must be renewed each time they expire, ensuring the long-term affordability of the improved properties”</a:t>
            </a:r>
          </a:p>
          <a:p>
            <a:pPr marL="1588" lvl="1" indent="0">
              <a:buNone/>
            </a:pPr>
            <a:endParaRPr lang="en-US" sz="1100" dirty="0"/>
          </a:p>
          <a:p>
            <a:pPr marL="1588" lvl="1" indent="0">
              <a:buNone/>
            </a:pPr>
            <a:r>
              <a:rPr lang="en-US" sz="1100" dirty="0"/>
              <a:t>Source: www.hud.gov/rad/program-details</a:t>
            </a:r>
          </a:p>
        </p:txBody>
      </p:sp>
      <p:sp>
        <p:nvSpPr>
          <p:cNvPr id="2" name="Title 1">
            <a:extLst>
              <a:ext uri="{FF2B5EF4-FFF2-40B4-BE49-F238E27FC236}">
                <a16:creationId xmlns:a16="http://schemas.microsoft.com/office/drawing/2014/main" id="{246AAC89-CDEB-479A-AF2B-2A785A7CF7E9}"/>
              </a:ext>
            </a:extLst>
          </p:cNvPr>
          <p:cNvSpPr>
            <a:spLocks noGrp="1"/>
          </p:cNvSpPr>
          <p:nvPr>
            <p:ph type="ctrTitle"/>
          </p:nvPr>
        </p:nvSpPr>
        <p:spPr/>
        <p:txBody>
          <a:bodyPr/>
          <a:lstStyle/>
          <a:p>
            <a:r>
              <a:rPr lang="en-US" dirty="0"/>
              <a:t>RAD, what is it?</a:t>
            </a:r>
          </a:p>
        </p:txBody>
      </p:sp>
    </p:spTree>
    <p:extLst>
      <p:ext uri="{BB962C8B-B14F-4D97-AF65-F5344CB8AC3E}">
        <p14:creationId xmlns:p14="http://schemas.microsoft.com/office/powerpoint/2010/main" val="214584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5F89CE3-AADB-4750-8811-850752A0CD0F}"/>
              </a:ext>
            </a:extLst>
          </p:cNvPr>
          <p:cNvGraphicFramePr/>
          <p:nvPr>
            <p:extLst>
              <p:ext uri="{D42A27DB-BD31-4B8C-83A1-F6EECF244321}">
                <p14:modId xmlns:p14="http://schemas.microsoft.com/office/powerpoint/2010/main" val="2359920677"/>
              </p:ext>
            </p:extLst>
          </p:nvPr>
        </p:nvGraphicFramePr>
        <p:xfrm>
          <a:off x="843827" y="3100647"/>
          <a:ext cx="7692226" cy="3336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7F8D050A-0762-49E1-8F87-AE201868B4E2}"/>
              </a:ext>
            </a:extLst>
          </p:cNvPr>
          <p:cNvGraphicFramePr/>
          <p:nvPr>
            <p:extLst>
              <p:ext uri="{D42A27DB-BD31-4B8C-83A1-F6EECF244321}">
                <p14:modId xmlns:p14="http://schemas.microsoft.com/office/powerpoint/2010/main" val="553192172"/>
              </p:ext>
            </p:extLst>
          </p:nvPr>
        </p:nvGraphicFramePr>
        <p:xfrm>
          <a:off x="2548319" y="1704109"/>
          <a:ext cx="4525812" cy="1328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5741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DD9A1-36E6-4445-81EC-054927A2481E}"/>
              </a:ext>
            </a:extLst>
          </p:cNvPr>
          <p:cNvSpPr>
            <a:spLocks noGrp="1"/>
          </p:cNvSpPr>
          <p:nvPr>
            <p:ph idx="14"/>
          </p:nvPr>
        </p:nvSpPr>
        <p:spPr/>
        <p:txBody>
          <a:bodyPr/>
          <a:lstStyle/>
          <a:p>
            <a:pPr lvl="1"/>
            <a:r>
              <a:rPr lang="en-US" sz="1800" dirty="0"/>
              <a:t>RAD is voluntary! A PHA chooses to participate in RAD (via Board Resolution and application). A PHA can apply to RAD for one project, several different projects or their entire public housing portfolio </a:t>
            </a:r>
          </a:p>
          <a:p>
            <a:pPr lvl="1"/>
            <a:r>
              <a:rPr lang="en-US" sz="1800" dirty="0"/>
              <a:t>“Modernize aging family and elderly properties</a:t>
            </a:r>
          </a:p>
          <a:p>
            <a:pPr lvl="1"/>
            <a:r>
              <a:rPr lang="en-US" sz="1800" dirty="0"/>
              <a:t>Stabilize property revenue – even “no debt” conversions</a:t>
            </a:r>
          </a:p>
          <a:p>
            <a:pPr lvl="1"/>
            <a:r>
              <a:rPr lang="en-US" sz="1800" dirty="0"/>
              <a:t>Substantial rehabilitation of deteriorated properties</a:t>
            </a:r>
          </a:p>
          <a:p>
            <a:pPr lvl="1"/>
            <a:r>
              <a:rPr lang="en-US" sz="1800" dirty="0"/>
              <a:t>Demolition and redevelopment of distressed or obsolete properties </a:t>
            </a:r>
          </a:p>
          <a:p>
            <a:pPr lvl="1"/>
            <a:r>
              <a:rPr lang="en-US" sz="1800" dirty="0"/>
              <a:t>Transfer of Assistance</a:t>
            </a:r>
          </a:p>
          <a:p>
            <a:pPr lvl="1"/>
            <a:r>
              <a:rPr lang="en-US" sz="1800" dirty="0"/>
              <a:t>Thin densities of sites, or increase densities of sites and mix-incomes</a:t>
            </a:r>
          </a:p>
          <a:p>
            <a:pPr lvl="1"/>
            <a:r>
              <a:rPr lang="en-US" sz="1800" dirty="0"/>
              <a:t>Streamline operations”            </a:t>
            </a:r>
            <a:r>
              <a:rPr lang="en-US" dirty="0"/>
              <a:t>                                 </a:t>
            </a:r>
          </a:p>
          <a:p>
            <a:pPr marL="1588" lvl="1" indent="0">
              <a:buNone/>
            </a:pPr>
            <a:r>
              <a:rPr lang="en-US" dirty="0"/>
              <a:t>                                                                                                                     </a:t>
            </a:r>
            <a:r>
              <a:rPr lang="en-US" sz="1400" dirty="0"/>
              <a:t>Source: </a:t>
            </a:r>
            <a:r>
              <a:rPr lang="en-US" sz="1400" dirty="0">
                <a:hlinkClick r:id="rId2"/>
              </a:rPr>
              <a:t>https://www.hud.gov/RAD/program-details</a:t>
            </a:r>
            <a:r>
              <a:rPr lang="en-US" sz="1400" dirty="0"/>
              <a:t>   RAD101</a:t>
            </a:r>
          </a:p>
        </p:txBody>
      </p:sp>
      <p:sp>
        <p:nvSpPr>
          <p:cNvPr id="2" name="Title 1">
            <a:extLst>
              <a:ext uri="{FF2B5EF4-FFF2-40B4-BE49-F238E27FC236}">
                <a16:creationId xmlns:a16="http://schemas.microsoft.com/office/drawing/2014/main" id="{B0E63160-7F91-40D7-9690-803BC6A3E9A0}"/>
              </a:ext>
            </a:extLst>
          </p:cNvPr>
          <p:cNvSpPr>
            <a:spLocks noGrp="1"/>
          </p:cNvSpPr>
          <p:nvPr>
            <p:ph type="ctrTitle"/>
          </p:nvPr>
        </p:nvSpPr>
        <p:spPr/>
        <p:txBody>
          <a:bodyPr/>
          <a:lstStyle/>
          <a:p>
            <a:r>
              <a:rPr lang="en-US"/>
              <a:t>Why RAD? Benefits for PHAs!</a:t>
            </a:r>
            <a:endParaRPr lang="en-US" dirty="0"/>
          </a:p>
        </p:txBody>
      </p:sp>
    </p:spTree>
    <p:extLst>
      <p:ext uri="{BB962C8B-B14F-4D97-AF65-F5344CB8AC3E}">
        <p14:creationId xmlns:p14="http://schemas.microsoft.com/office/powerpoint/2010/main" val="1222878817"/>
      </p:ext>
    </p:extLst>
  </p:cSld>
  <p:clrMapOvr>
    <a:masterClrMapping/>
  </p:clrMapOvr>
</p:sld>
</file>

<file path=ppt/theme/theme1.xml><?xml version="1.0" encoding="utf-8"?>
<a:theme xmlns:a="http://schemas.openxmlformats.org/drawingml/2006/main" name="Office Theme">
  <a:themeElements>
    <a:clrScheme name="New BT Brand">
      <a:dk1>
        <a:srgbClr val="000000"/>
      </a:dk1>
      <a:lt1>
        <a:sysClr val="window" lastClr="FFFFFF"/>
      </a:lt1>
      <a:dk2>
        <a:srgbClr val="000000"/>
      </a:dk2>
      <a:lt2>
        <a:srgbClr val="FFFFFF"/>
      </a:lt2>
      <a:accent1>
        <a:srgbClr val="C9EC51"/>
      </a:accent1>
      <a:accent2>
        <a:srgbClr val="319B42"/>
      </a:accent2>
      <a:accent3>
        <a:srgbClr val="D9D9D6"/>
      </a:accent3>
      <a:accent4>
        <a:srgbClr val="979797"/>
      </a:accent4>
      <a:accent5>
        <a:srgbClr val="25BAA7"/>
      </a:accent5>
      <a:accent6>
        <a:srgbClr val="3D7EDB"/>
      </a:accent6>
      <a:hlink>
        <a:srgbClr val="0563C1"/>
      </a:hlink>
      <a:folHlink>
        <a:srgbClr val="319B42"/>
      </a:folHlink>
    </a:clrScheme>
    <a:fontScheme name="BT Brand">
      <a:majorFont>
        <a:latin typeface="Roboto Light"/>
        <a:ea typeface=""/>
        <a:cs typeface=""/>
      </a:majorFont>
      <a:minorFont>
        <a:latin typeface="Robo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F8A82E3-E67A-4D59-A322-A98BD069548B}" vid="{97031357-D371-4EAB-AE17-D8DE93878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6A85085C4B964AA40F73AD46BDADA4" ma:contentTypeVersion="7" ma:contentTypeDescription="Create a new document." ma:contentTypeScope="" ma:versionID="9c58072ecac99b33e5a82fceae1043d7">
  <xsd:schema xmlns:xsd="http://www.w3.org/2001/XMLSchema" xmlns:xs="http://www.w3.org/2001/XMLSchema" xmlns:p="http://schemas.microsoft.com/office/2006/metadata/properties" xmlns:ns2="07c985b7-e013-43f7-a0ac-1df1ad4f9027" xmlns:ns3="43202938-b06a-41a5-a12b-f7023d295995" targetNamespace="http://schemas.microsoft.com/office/2006/metadata/properties" ma:root="true" ma:fieldsID="f0726c5e4d1aaa187d14bdb0ffda1f9c" ns2:_="" ns3:_="">
    <xsd:import namespace="07c985b7-e013-43f7-a0ac-1df1ad4f9027"/>
    <xsd:import namespace="43202938-b06a-41a5-a12b-f7023d2959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c985b7-e013-43f7-a0ac-1df1ad4f9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202938-b06a-41a5-a12b-f7023d29599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B8D1E-F157-4F16-A244-6A5F537AE3F9}">
  <ds:schemaRefs>
    <ds:schemaRef ds:uri="http://schemas.microsoft.com/sharepoint/v3/contenttype/forms"/>
  </ds:schemaRefs>
</ds:datastoreItem>
</file>

<file path=customXml/itemProps2.xml><?xml version="1.0" encoding="utf-8"?>
<ds:datastoreItem xmlns:ds="http://schemas.openxmlformats.org/officeDocument/2006/customXml" ds:itemID="{EE367137-8650-4DFC-B5DE-E89F565D9630}">
  <ds:schemaRefs>
    <ds:schemaRef ds:uri="http://purl.org/dc/dcmitype/"/>
    <ds:schemaRef ds:uri="http://schemas.microsoft.com/office/2006/metadata/properties"/>
    <ds:schemaRef ds:uri="http://www.w3.org/XML/1998/namespace"/>
    <ds:schemaRef ds:uri="http://schemas.microsoft.com/office/2006/documentManagement/types"/>
    <ds:schemaRef ds:uri="43202938-b06a-41a5-a12b-f7023d295995"/>
    <ds:schemaRef ds:uri="http://schemas.microsoft.com/office/infopath/2007/PartnerControls"/>
    <ds:schemaRef ds:uri="http://purl.org/dc/terms/"/>
    <ds:schemaRef ds:uri="http://schemas.openxmlformats.org/package/2006/metadata/core-properties"/>
    <ds:schemaRef ds:uri="07c985b7-e013-43f7-a0ac-1df1ad4f9027"/>
    <ds:schemaRef ds:uri="http://purl.org/dc/elements/1.1/"/>
  </ds:schemaRefs>
</ds:datastoreItem>
</file>

<file path=customXml/itemProps3.xml><?xml version="1.0" encoding="utf-8"?>
<ds:datastoreItem xmlns:ds="http://schemas.openxmlformats.org/officeDocument/2006/customXml" ds:itemID="{F371B5AC-907E-45C8-AF72-3F442AACD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c985b7-e013-43f7-a0ac-1df1ad4f9027"/>
    <ds:schemaRef ds:uri="43202938-b06a-41a5-a12b-f7023d295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Baker Tilly Powerpoint_Template_Std</Template>
  <TotalTime>298</TotalTime>
  <Words>1580</Words>
  <Application>Microsoft Office PowerPoint</Application>
  <PresentationFormat>On-screen Show (4:3)</PresentationFormat>
  <Paragraphs>217</Paragraphs>
  <Slides>25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Franklin Gothic Medium</vt:lpstr>
      <vt:lpstr>Roboto Light</vt:lpstr>
      <vt:lpstr>Calibri Light</vt:lpstr>
      <vt:lpstr>ＭＳ Ｐゴシック</vt:lpstr>
      <vt:lpstr>Roboto Black</vt:lpstr>
      <vt:lpstr>Arial</vt:lpstr>
      <vt:lpstr>Calibri</vt:lpstr>
      <vt:lpstr>Office Theme</vt:lpstr>
      <vt:lpstr>Welcome!</vt:lpstr>
      <vt:lpstr>Myths about RAD </vt:lpstr>
      <vt:lpstr>Myths about RAD  </vt:lpstr>
      <vt:lpstr>Myths about RAD   </vt:lpstr>
      <vt:lpstr>Presenters</vt:lpstr>
      <vt:lpstr>Resources</vt:lpstr>
      <vt:lpstr>RAD, what is it?</vt:lpstr>
      <vt:lpstr>PowerPoint Presentation</vt:lpstr>
      <vt:lpstr>Why RAD? Benefits for PHAs!</vt:lpstr>
      <vt:lpstr>More stable funding platform</vt:lpstr>
      <vt:lpstr>More stable funding platform</vt:lpstr>
      <vt:lpstr>More stable funding platform</vt:lpstr>
      <vt:lpstr>Benefits for residents!</vt:lpstr>
      <vt:lpstr>RAD Rents</vt:lpstr>
      <vt:lpstr>Sample housing authority</vt:lpstr>
      <vt:lpstr>Options for financing </vt:lpstr>
      <vt:lpstr>2 Types of RAD conversions </vt:lpstr>
      <vt:lpstr>RAD development</vt:lpstr>
      <vt:lpstr>Relocation matters</vt:lpstr>
      <vt:lpstr>PowerPoint Presentation</vt:lpstr>
      <vt:lpstr>Conversion timelines</vt:lpstr>
      <vt:lpstr>PHA action items</vt:lpstr>
      <vt:lpstr>RAD flexibility with Sec. 18</vt:lpstr>
      <vt:lpstr>Where do I begin? </vt:lpstr>
      <vt:lpstr>Connect with us</vt:lpstr>
    </vt:vector>
  </TitlesOfParts>
  <Company>Baker Tilly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RAD: RAD basics overview/update  Jenn Krieher, Dominium Due Diligence Group (D3G) Don Bernards, Baker Tilly</dc:title>
  <dc:creator>Anna Gislason</dc:creator>
  <cp:lastModifiedBy>Jenn Krieher</cp:lastModifiedBy>
  <cp:revision>28</cp:revision>
  <dcterms:created xsi:type="dcterms:W3CDTF">2019-03-14T16:18:34Z</dcterms:created>
  <dcterms:modified xsi:type="dcterms:W3CDTF">2019-04-30T04:59:41Z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0x010100E86A85085C4B964AA40F73AD46BDADA4</vt:lpwstr>
  </property>
</Properties>
</file>