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comments/comment4.xml" ContentType="application/vnd.openxmlformats-officedocument.presentationml.comments+xml"/>
  <Override PartName="/ppt/notesSlides/notesSlide4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comments/comment7.xml" ContentType="application/vnd.openxmlformats-officedocument.presentationml.comments+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comments/comment5.xml" ContentType="application/vnd.openxmlformats-officedocument.presentationml.comments+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comments/comment6.xml" ContentType="application/vnd.openxmlformats-officedocument.presentationml.comment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6858000" type="screen4x3"/>
  <p:notesSz cx="6858000" cy="9144000"/>
  <p:embeddedFontLst>
    <p:embeddedFont>
      <p:font typeface="Verdana" pitchFamily="34" charset="0"/>
      <p:regular r:id="rId48"/>
      <p:bold r:id="rId49"/>
      <p:italic r:id="rId50"/>
      <p:boldItalic r:id="rId51"/>
    </p:embeddedFont>
    <p:embeddedFont>
      <p:font typeface="Arial Black" pitchFamily="34" charset="0"/>
      <p:bold r:id="rId52"/>
    </p:embeddedFont>
    <p:embeddedFont>
      <p:font typeface="Calibri"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Fitzgerald" initials="" lastIdx="9" clrIdx="0"/>
  <p:cmAuthor id="1" name="Danielle Redill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450"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3-28T16:35:40.353" idx="1">
    <p:pos x="6000" y="0"/>
    <p:text>Gotta figure out how to take the white background off the logo</p:text>
  </p:cm>
  <p:cm authorId="0" dt="2019-03-28T16:35:40.353" idx="2">
    <p:pos x="6000" y="0"/>
    <p:text>RF, Send email to Brian asking for vector files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4-18T22:13:28.214" idx="3">
    <p:pos x="2995" y="354"/>
    <p:text>Nurses Photo</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9-04-19T16:22:21.411" idx="4">
    <p:pos x="2995" y="334"/>
    <p:text>Add MAR Photo- Danielle has copy</p:text>
  </p:cm>
  <p:cm authorId="1" dt="2019-04-19T00:22:55.378" idx="1">
    <p:pos x="2995" y="334"/>
    <p:text>How's this? :)</p:text>
  </p:cm>
  <p:cm authorId="0" dt="2019-04-19T16:22:21.411" idx="5">
    <p:pos x="2995" y="334"/>
    <p:text>that is beautiful!</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9-04-19T16:22:05.426" idx="6">
    <p:pos x="324" y="334"/>
    <p:text>therapy dog</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9-04-09T18:27:46.268" idx="7">
    <p:pos x="3630" y="614"/>
    <p:text>Add Photos</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9-04-09T18:36:01.552" idx="8">
    <p:pos x="3040" y="334"/>
    <p:text>Photos here</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9-04-18T22:14:26.073" idx="9">
    <p:pos x="2995" y="334"/>
    <p:text>Photos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62f24d5d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62f24d5d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562f24d5d0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Guest contract - gives guests clear expectation of rules upon entry (so there’s no surprises) </a:t>
            </a:r>
            <a:endParaRPr/>
          </a:p>
          <a:p>
            <a:pPr marL="0" lvl="0" indent="0" algn="l" rtl="0">
              <a:spcBef>
                <a:spcPts val="0"/>
              </a:spcBef>
              <a:spcAft>
                <a:spcPts val="0"/>
              </a:spcAft>
              <a:buNone/>
            </a:pPr>
            <a:r>
              <a:rPr lang="en-US"/>
              <a:t>	Guests agree to abstain from substances, aggressive behavior, sharing food/hygiene items, touching other guests to ensure safety of all guests in program </a:t>
            </a:r>
            <a:endParaRPr/>
          </a:p>
        </p:txBody>
      </p:sp>
      <p:sp>
        <p:nvSpPr>
          <p:cNvPr id="177" name="Google Shape;17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62f24d5d0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“These are some of the ways in which HOPE strives to provide quality environmental services at RCC: “</a:t>
            </a:r>
            <a:endParaRPr/>
          </a:p>
          <a:p>
            <a:pPr marL="0" lvl="0" indent="0" algn="l" rtl="0">
              <a:spcBef>
                <a:spcPts val="0"/>
              </a:spcBef>
              <a:spcAft>
                <a:spcPts val="0"/>
              </a:spcAft>
              <a:buNone/>
            </a:pPr>
            <a:r>
              <a:rPr lang="en-US"/>
              <a:t>Staff on all shifts have cleaning duties/checklist</a:t>
            </a:r>
            <a:endParaRPr/>
          </a:p>
          <a:p>
            <a:pPr marL="0" lvl="0" indent="0" algn="l" rtl="0">
              <a:spcBef>
                <a:spcPts val="0"/>
              </a:spcBef>
              <a:spcAft>
                <a:spcPts val="0"/>
              </a:spcAft>
              <a:buNone/>
            </a:pPr>
            <a:r>
              <a:rPr lang="en-US"/>
              <a:t>Nurses provide information for proper infection control protocols </a:t>
            </a:r>
            <a:endParaRPr/>
          </a:p>
          <a:p>
            <a:pPr marL="0" lvl="0" indent="0" algn="l" rtl="0">
              <a:spcBef>
                <a:spcPts val="0"/>
              </a:spcBef>
              <a:spcAft>
                <a:spcPts val="0"/>
              </a:spcAft>
              <a:buNone/>
            </a:pPr>
            <a:r>
              <a:rPr lang="en-US"/>
              <a:t>Medications (including narcotics) locked and stored in staff area </a:t>
            </a:r>
            <a:endParaRPr/>
          </a:p>
        </p:txBody>
      </p:sp>
      <p:sp>
        <p:nvSpPr>
          <p:cNvPr id="193" name="Google Shape;193;g562f24d5d0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“These are some of the ways in which HOPE strives to provide quality environmental services at RCC: “</a:t>
            </a:r>
            <a:endParaRPr/>
          </a:p>
          <a:p>
            <a:pPr marL="0" lvl="0" indent="0" algn="l" rtl="0">
              <a:spcBef>
                <a:spcPts val="0"/>
              </a:spcBef>
              <a:spcAft>
                <a:spcPts val="0"/>
              </a:spcAft>
              <a:buNone/>
            </a:pPr>
            <a:r>
              <a:rPr lang="en-US"/>
              <a:t>Staff on all shifts have cleaning duties/checklist</a:t>
            </a:r>
            <a:endParaRPr/>
          </a:p>
          <a:p>
            <a:pPr marL="0" lvl="0" indent="0" algn="l" rtl="0">
              <a:spcBef>
                <a:spcPts val="0"/>
              </a:spcBef>
              <a:spcAft>
                <a:spcPts val="0"/>
              </a:spcAft>
              <a:buNone/>
            </a:pPr>
            <a:r>
              <a:rPr lang="en-US"/>
              <a:t>Nurses provide information for proper infection control protocols </a:t>
            </a:r>
            <a:endParaRPr/>
          </a:p>
          <a:p>
            <a:pPr marL="0" lvl="0" indent="0" algn="l" rtl="0">
              <a:spcBef>
                <a:spcPts val="0"/>
              </a:spcBef>
              <a:spcAft>
                <a:spcPts val="0"/>
              </a:spcAft>
              <a:buNone/>
            </a:pPr>
            <a:r>
              <a:rPr lang="en-US"/>
              <a:t>Medications (including narcotics) locked and stored in staff area </a:t>
            </a:r>
            <a:endParaRPr/>
          </a:p>
        </p:txBody>
      </p:sp>
      <p:sp>
        <p:nvSpPr>
          <p:cNvPr id="202" name="Google Shape;20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Admission criteria: </a:t>
            </a:r>
            <a:endParaRPr/>
          </a:p>
          <a:p>
            <a:pPr marL="0" lvl="0" indent="0" algn="l" rtl="0">
              <a:spcBef>
                <a:spcPts val="0"/>
              </a:spcBef>
              <a:spcAft>
                <a:spcPts val="0"/>
              </a:spcAft>
              <a:buNone/>
            </a:pPr>
            <a:r>
              <a:rPr lang="en-US"/>
              <a:t>Pt must be able to perform ADLs, bathe and dress independently </a:t>
            </a:r>
            <a:endParaRPr/>
          </a:p>
          <a:p>
            <a:pPr marL="0" lvl="0" indent="0" algn="l" rtl="0">
              <a:spcBef>
                <a:spcPts val="0"/>
              </a:spcBef>
              <a:spcAft>
                <a:spcPts val="0"/>
              </a:spcAft>
              <a:buNone/>
            </a:pPr>
            <a:r>
              <a:rPr lang="en-US"/>
              <a:t>Primary admitting diagnosis cannot be psych - must be inpatient medical hospitalization </a:t>
            </a:r>
            <a:endParaRPr/>
          </a:p>
          <a:p>
            <a:pPr marL="0" lvl="0" indent="0" algn="l" rtl="0">
              <a:spcBef>
                <a:spcPts val="0"/>
              </a:spcBef>
              <a:spcAft>
                <a:spcPts val="0"/>
              </a:spcAft>
              <a:buNone/>
            </a:pPr>
            <a:endParaRPr/>
          </a:p>
        </p:txBody>
      </p:sp>
      <p:sp>
        <p:nvSpPr>
          <p:cNvPr id="220" name="Google Shape;22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0d7c17b3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0d7c17b3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Basic demographics + principal diagnosis </a:t>
            </a:r>
            <a:endParaRPr/>
          </a:p>
          <a:p>
            <a:pPr marL="0" lvl="0" indent="0" algn="l" rtl="0">
              <a:spcBef>
                <a:spcPts val="0"/>
              </a:spcBef>
              <a:spcAft>
                <a:spcPts val="0"/>
              </a:spcAft>
              <a:buNone/>
            </a:pPr>
            <a:r>
              <a:rPr lang="en-US"/>
              <a:t>	Discuss short term medical goals for pt - can include home OT/PT, stabilize BS/BP, follow up with specialists </a:t>
            </a:r>
            <a:endParaRPr/>
          </a:p>
          <a:p>
            <a:pPr marL="0" lvl="0" indent="0" algn="l" rtl="0">
              <a:spcBef>
                <a:spcPts val="0"/>
              </a:spcBef>
              <a:spcAft>
                <a:spcPts val="0"/>
              </a:spcAft>
              <a:buNone/>
            </a:pPr>
            <a:r>
              <a:rPr lang="en-US"/>
              <a:t>Write as many notes as possible - gain as much information as we can about the pt to ensure RCC is appropriate </a:t>
            </a:r>
            <a:endParaRPr/>
          </a:p>
          <a:p>
            <a:pPr marL="0" lvl="0" indent="0" algn="l" rtl="0">
              <a:spcBef>
                <a:spcPts val="0"/>
              </a:spcBef>
              <a:spcAft>
                <a:spcPts val="0"/>
              </a:spcAft>
              <a:buNone/>
            </a:pPr>
            <a:r>
              <a:rPr lang="en-US"/>
              <a:t>Health plan - helps to know this so we can connect pt to CHW or complex CM </a:t>
            </a:r>
            <a:endParaRPr/>
          </a:p>
          <a:p>
            <a:pPr marL="0" lvl="0" indent="0" algn="l" rtl="0">
              <a:spcBef>
                <a:spcPts val="0"/>
              </a:spcBef>
              <a:spcAft>
                <a:spcPts val="0"/>
              </a:spcAft>
              <a:buNone/>
            </a:pPr>
            <a:r>
              <a:rPr lang="en-US"/>
              <a:t>Bed # - for public health nurse assessment </a:t>
            </a:r>
            <a:endParaRPr/>
          </a:p>
          <a:p>
            <a:pPr marL="0" lvl="0" indent="0" algn="l" rtl="0">
              <a:spcBef>
                <a:spcPts val="0"/>
              </a:spcBef>
              <a:spcAft>
                <a:spcPts val="0"/>
              </a:spcAft>
              <a:buNone/>
            </a:pPr>
            <a:r>
              <a:rPr lang="en-US"/>
              <a:t>Fax history &amp; physical, labs, nurse’s notes, etc. to both Recup and PHNs </a:t>
            </a:r>
            <a:endParaRPr/>
          </a:p>
        </p:txBody>
      </p:sp>
      <p:sp>
        <p:nvSpPr>
          <p:cNvPr id="229" name="Google Shape;229;g50d7c17b3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0d7c17b33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0d7c17b33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 PHNs from OCHD Homeless Advocate Program </a:t>
            </a:r>
            <a:endParaRPr/>
          </a:p>
          <a:p>
            <a:pPr marL="0" lvl="0" indent="0" algn="l" rtl="0">
              <a:spcBef>
                <a:spcPts val="0"/>
              </a:spcBef>
              <a:spcAft>
                <a:spcPts val="0"/>
              </a:spcAft>
              <a:buNone/>
            </a:pPr>
            <a:r>
              <a:rPr lang="en-US"/>
              <a:t>Recup staff contact them upon receival of referral from partner hospital</a:t>
            </a:r>
            <a:endParaRPr/>
          </a:p>
          <a:p>
            <a:pPr marL="0" lvl="0" indent="0" algn="l" rtl="0">
              <a:spcBef>
                <a:spcPts val="0"/>
              </a:spcBef>
              <a:spcAft>
                <a:spcPts val="0"/>
              </a:spcAft>
              <a:buNone/>
            </a:pPr>
            <a:r>
              <a:rPr lang="en-US"/>
              <a:t>PHNs assess pt in person to gain more information and determine appropriateness for RCC </a:t>
            </a:r>
            <a:endParaRPr/>
          </a:p>
        </p:txBody>
      </p:sp>
      <p:sp>
        <p:nvSpPr>
          <p:cNvPr id="239" name="Google Shape;239;g50d7c17b33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Elizabeth will cover this slide</a:t>
            </a:r>
            <a:endParaRPr/>
          </a:p>
        </p:txBody>
      </p:sp>
      <p:sp>
        <p:nvSpPr>
          <p:cNvPr id="104" name="Google Shape;10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Onsite 5 days per week</a:t>
            </a:r>
            <a:endParaRPr/>
          </a:p>
          <a:p>
            <a:pPr marL="0" lvl="0" indent="0" algn="l" rtl="0">
              <a:spcBef>
                <a:spcPts val="0"/>
              </a:spcBef>
              <a:spcAft>
                <a:spcPts val="0"/>
              </a:spcAft>
              <a:buNone/>
            </a:pPr>
            <a:r>
              <a:rPr lang="en-US"/>
              <a:t>Check vitals - communicate with guest’s providers - ensure guest has PCP - help coordinate care &amp; communicate with PHNs who continue to follow patients after they’re admitted to RCC </a:t>
            </a:r>
            <a:endParaRPr/>
          </a:p>
        </p:txBody>
      </p:sp>
      <p:sp>
        <p:nvSpPr>
          <p:cNvPr id="254" name="Google Shape;25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0d7c17b33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0d7c17b33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50d7c17b33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7be3a735b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Onsite 5 days per week</a:t>
            </a:r>
            <a:endParaRPr/>
          </a:p>
          <a:p>
            <a:pPr marL="0" lvl="0" indent="0" algn="l" rtl="0">
              <a:spcBef>
                <a:spcPts val="0"/>
              </a:spcBef>
              <a:spcAft>
                <a:spcPts val="0"/>
              </a:spcAft>
              <a:buNone/>
            </a:pPr>
            <a:r>
              <a:rPr lang="en-US"/>
              <a:t>Check vitals - communicate with guest’s providers - ensure guest has PCP - help coordinate care &amp; communicate with PHNs who continue to follow patients after they’re admitted to RCC </a:t>
            </a:r>
            <a:endParaRPr/>
          </a:p>
        </p:txBody>
      </p:sp>
      <p:sp>
        <p:nvSpPr>
          <p:cNvPr id="274" name="Google Shape;274;g57be3a735b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0d7c17b33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0d7c17b33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g50d7c17b33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Through onsite service navigator and relationships with community partners HOPE provides care coordination and wraparound supportive services </a:t>
            </a:r>
            <a:endParaRPr/>
          </a:p>
        </p:txBody>
      </p:sp>
      <p:sp>
        <p:nvSpPr>
          <p:cNvPr id="299" name="Google Shape;29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0d7c17b33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0d7c17b33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HOPE helps provide wraparound services through service navigation </a:t>
            </a:r>
            <a:endParaRPr/>
          </a:p>
          <a:p>
            <a:pPr marL="0" lvl="0" indent="0" algn="l" rtl="0">
              <a:spcBef>
                <a:spcPts val="0"/>
              </a:spcBef>
              <a:spcAft>
                <a:spcPts val="0"/>
              </a:spcAft>
              <a:buNone/>
            </a:pPr>
            <a:r>
              <a:rPr lang="en-US"/>
              <a:t>Navigator helps guest overcome SDOH - secure income and permanent housing </a:t>
            </a:r>
            <a:endParaRPr/>
          </a:p>
        </p:txBody>
      </p:sp>
      <p:sp>
        <p:nvSpPr>
          <p:cNvPr id="309" name="Google Shape;309;g50d7c17b33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Relationships with partner agencies is key - have open communication/coordination</a:t>
            </a:r>
            <a:endParaRPr/>
          </a:p>
          <a:p>
            <a:pPr marL="0" lvl="0" indent="0" algn="l" rtl="0">
              <a:spcBef>
                <a:spcPts val="0"/>
              </a:spcBef>
              <a:spcAft>
                <a:spcPts val="0"/>
              </a:spcAft>
              <a:buNone/>
            </a:pPr>
            <a:r>
              <a:rPr lang="en-US"/>
              <a:t>Agencies come onsite to meet with guests - eliminating transportation barrier </a:t>
            </a:r>
            <a:endParaRPr/>
          </a:p>
          <a:p>
            <a:pPr marL="0" lvl="0" indent="0" algn="l" rtl="0">
              <a:spcBef>
                <a:spcPts val="0"/>
              </a:spcBef>
              <a:spcAft>
                <a:spcPts val="0"/>
              </a:spcAft>
              <a:buNone/>
            </a:pPr>
            <a:r>
              <a:rPr lang="en-US"/>
              <a:t>	ES and OCHN onsite MH screenings, intakes and case management visits </a:t>
            </a:r>
            <a:endParaRPr/>
          </a:p>
          <a:p>
            <a:pPr marL="0" lvl="0" indent="0" algn="l" rtl="0">
              <a:spcBef>
                <a:spcPts val="0"/>
              </a:spcBef>
              <a:spcAft>
                <a:spcPts val="0"/>
              </a:spcAft>
              <a:buNone/>
            </a:pPr>
            <a:r>
              <a:rPr lang="en-US"/>
              <a:t>	CHN regularly onsite to do housing intakes and answer housing questions </a:t>
            </a:r>
            <a:endParaRPr/>
          </a:p>
        </p:txBody>
      </p:sp>
      <p:sp>
        <p:nvSpPr>
          <p:cNvPr id="318" name="Google Shape;31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Work to connect guests with resources that they can continue to utilize in the community after they discharge </a:t>
            </a:r>
            <a:endParaRPr/>
          </a:p>
          <a:p>
            <a:pPr marL="0" lvl="0" indent="0" algn="l" rtl="0">
              <a:spcBef>
                <a:spcPts val="0"/>
              </a:spcBef>
              <a:spcAft>
                <a:spcPts val="0"/>
              </a:spcAft>
              <a:buNone/>
            </a:pPr>
            <a:r>
              <a:rPr lang="en-US"/>
              <a:t>Goal is stability through health education and permanent housing </a:t>
            </a:r>
            <a:endParaRPr/>
          </a:p>
          <a:p>
            <a:pPr marL="0" lvl="0" indent="0" algn="l" rtl="0">
              <a:spcBef>
                <a:spcPts val="0"/>
              </a:spcBef>
              <a:spcAft>
                <a:spcPts val="0"/>
              </a:spcAft>
              <a:buNone/>
            </a:pPr>
            <a:r>
              <a:rPr lang="en-US"/>
              <a:t>Not all guests follow the path to housing, talk about alternative discharges</a:t>
            </a:r>
            <a:endParaRPr/>
          </a:p>
          <a:p>
            <a:pPr marL="0" lvl="0" indent="0" algn="l" rtl="0">
              <a:spcBef>
                <a:spcPts val="0"/>
              </a:spcBef>
              <a:spcAft>
                <a:spcPts val="0"/>
              </a:spcAft>
              <a:buNone/>
            </a:pPr>
            <a:endParaRPr/>
          </a:p>
        </p:txBody>
      </p:sp>
      <p:sp>
        <p:nvSpPr>
          <p:cNvPr id="348" name="Google Shape;34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82123d6d0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Work to connect guests with resources that they can continue to utilize in the community after they discharge </a:t>
            </a:r>
            <a:endParaRPr/>
          </a:p>
          <a:p>
            <a:pPr marL="0" lvl="0" indent="0" algn="l" rtl="0">
              <a:spcBef>
                <a:spcPts val="0"/>
              </a:spcBef>
              <a:spcAft>
                <a:spcPts val="0"/>
              </a:spcAft>
              <a:buNone/>
            </a:pPr>
            <a:r>
              <a:rPr lang="en-US"/>
              <a:t>Goal is stability through health education and permanent housing </a:t>
            </a:r>
            <a:endParaRPr/>
          </a:p>
          <a:p>
            <a:pPr marL="0" lvl="0" indent="0" algn="l" rtl="0">
              <a:spcBef>
                <a:spcPts val="0"/>
              </a:spcBef>
              <a:spcAft>
                <a:spcPts val="0"/>
              </a:spcAft>
              <a:buNone/>
            </a:pPr>
            <a:r>
              <a:rPr lang="en-US"/>
              <a:t>Not all guests follow the path to housing, talk about alternative discharges</a:t>
            </a:r>
            <a:endParaRPr/>
          </a:p>
          <a:p>
            <a:pPr marL="0" lvl="0" indent="0" algn="l" rtl="0">
              <a:spcBef>
                <a:spcPts val="0"/>
              </a:spcBef>
              <a:spcAft>
                <a:spcPts val="0"/>
              </a:spcAft>
              <a:buNone/>
            </a:pPr>
            <a:endParaRPr/>
          </a:p>
        </p:txBody>
      </p:sp>
      <p:sp>
        <p:nvSpPr>
          <p:cNvPr id="356" name="Google Shape;356;g582123d6d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7be3a735b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Continually striving to improve our services: </a:t>
            </a:r>
            <a:endParaRPr/>
          </a:p>
          <a:p>
            <a:pPr marL="0" lvl="0" indent="0" algn="l" rtl="0">
              <a:spcBef>
                <a:spcPts val="0"/>
              </a:spcBef>
              <a:spcAft>
                <a:spcPts val="0"/>
              </a:spcAft>
              <a:buNone/>
            </a:pPr>
            <a:r>
              <a:rPr lang="en-US"/>
              <a:t>	Regular staff training and refreshers </a:t>
            </a:r>
            <a:endParaRPr/>
          </a:p>
          <a:p>
            <a:pPr marL="0" lvl="0" indent="0" algn="l" rtl="0">
              <a:spcBef>
                <a:spcPts val="0"/>
              </a:spcBef>
              <a:spcAft>
                <a:spcPts val="0"/>
              </a:spcAft>
              <a:buNone/>
            </a:pPr>
            <a:r>
              <a:rPr lang="en-US"/>
              <a:t>	Seek staff with background in health/SW</a:t>
            </a:r>
            <a:endParaRPr/>
          </a:p>
          <a:p>
            <a:pPr marL="0" lvl="0" indent="0" algn="l" rtl="0">
              <a:spcBef>
                <a:spcPts val="0"/>
              </a:spcBef>
              <a:spcAft>
                <a:spcPts val="0"/>
              </a:spcAft>
              <a:buNone/>
            </a:pPr>
            <a:r>
              <a:rPr lang="en-US"/>
              <a:t>Management holds quality and operations meetings to improve processes and procedures in shelter </a:t>
            </a:r>
            <a:endParaRPr/>
          </a:p>
          <a:p>
            <a:pPr marL="0" lvl="0" indent="0" algn="l" rtl="0">
              <a:spcBef>
                <a:spcPts val="0"/>
              </a:spcBef>
              <a:spcAft>
                <a:spcPts val="0"/>
              </a:spcAft>
              <a:buNone/>
            </a:pPr>
            <a:r>
              <a:rPr lang="en-US"/>
              <a:t>Document incident reports for guest and staff safety </a:t>
            </a:r>
            <a:endParaRPr/>
          </a:p>
          <a:p>
            <a:pPr marL="0" lvl="0" indent="0" algn="l" rtl="0">
              <a:spcBef>
                <a:spcPts val="0"/>
              </a:spcBef>
              <a:spcAft>
                <a:spcPts val="0"/>
              </a:spcAft>
              <a:buNone/>
            </a:pPr>
            <a:r>
              <a:rPr lang="en-US"/>
              <a:t>Communication log </a:t>
            </a:r>
            <a:endParaRPr/>
          </a:p>
        </p:txBody>
      </p:sp>
      <p:sp>
        <p:nvSpPr>
          <p:cNvPr id="371" name="Google Shape;371;g57be3a735b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582123d6d0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Continually striving to improve our services: </a:t>
            </a:r>
            <a:endParaRPr/>
          </a:p>
          <a:p>
            <a:pPr marL="0" lvl="0" indent="0" algn="l" rtl="0">
              <a:spcBef>
                <a:spcPts val="0"/>
              </a:spcBef>
              <a:spcAft>
                <a:spcPts val="0"/>
              </a:spcAft>
              <a:buNone/>
            </a:pPr>
            <a:r>
              <a:rPr lang="en-US"/>
              <a:t>	Regular staff training and refreshers </a:t>
            </a:r>
            <a:endParaRPr/>
          </a:p>
          <a:p>
            <a:pPr marL="0" lvl="0" indent="0" algn="l" rtl="0">
              <a:spcBef>
                <a:spcPts val="0"/>
              </a:spcBef>
              <a:spcAft>
                <a:spcPts val="0"/>
              </a:spcAft>
              <a:buNone/>
            </a:pPr>
            <a:r>
              <a:rPr lang="en-US"/>
              <a:t>	Seek staff with background in health/SW</a:t>
            </a:r>
            <a:endParaRPr/>
          </a:p>
          <a:p>
            <a:pPr marL="0" lvl="0" indent="0" algn="l" rtl="0">
              <a:spcBef>
                <a:spcPts val="0"/>
              </a:spcBef>
              <a:spcAft>
                <a:spcPts val="0"/>
              </a:spcAft>
              <a:buNone/>
            </a:pPr>
            <a:r>
              <a:rPr lang="en-US"/>
              <a:t>Management holds quality and operations meetings to improve processes and procedures in shelter </a:t>
            </a:r>
            <a:endParaRPr/>
          </a:p>
          <a:p>
            <a:pPr marL="0" lvl="0" indent="0" algn="l" rtl="0">
              <a:spcBef>
                <a:spcPts val="0"/>
              </a:spcBef>
              <a:spcAft>
                <a:spcPts val="0"/>
              </a:spcAft>
              <a:buNone/>
            </a:pPr>
            <a:r>
              <a:rPr lang="en-US"/>
              <a:t>Document incident reports for guest and staff safety </a:t>
            </a:r>
            <a:endParaRPr/>
          </a:p>
          <a:p>
            <a:pPr marL="0" lvl="0" indent="0" algn="l" rtl="0">
              <a:spcBef>
                <a:spcPts val="0"/>
              </a:spcBef>
              <a:spcAft>
                <a:spcPts val="0"/>
              </a:spcAft>
              <a:buNone/>
            </a:pPr>
            <a:r>
              <a:rPr lang="en-US"/>
              <a:t>Communication log </a:t>
            </a:r>
            <a:endParaRPr/>
          </a:p>
        </p:txBody>
      </p:sp>
      <p:sp>
        <p:nvSpPr>
          <p:cNvPr id="381" name="Google Shape;381;g582123d6d0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 The standards were created through a task force of providers and consumers. </a:t>
            </a:r>
            <a:endParaRPr/>
          </a:p>
        </p:txBody>
      </p:sp>
      <p:sp>
        <p:nvSpPr>
          <p:cNvPr id="118" name="Google Shape;11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8b62e5a46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58b62e5a46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 The standards were created through a task force of providers and consumers. </a:t>
            </a:r>
            <a:endParaRPr/>
          </a:p>
        </p:txBody>
      </p:sp>
      <p:sp>
        <p:nvSpPr>
          <p:cNvPr id="125" name="Google Shape;125;g58b62e5a46_0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8b62e5a46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58b62e5a46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HOPE Recuperative Care provides safe and quality accommodations for all guests in our program </a:t>
            </a:r>
            <a:endParaRPr/>
          </a:p>
          <a:p>
            <a:pPr marL="0" lvl="0" indent="0" algn="l" rtl="0">
              <a:spcBef>
                <a:spcPts val="0"/>
              </a:spcBef>
              <a:spcAft>
                <a:spcPts val="0"/>
              </a:spcAft>
              <a:buNone/>
            </a:pPr>
            <a:r>
              <a:rPr lang="en-US"/>
              <a:t>Staffed 24/7 - staff trained - also routinely practice emergency drills </a:t>
            </a:r>
            <a:endParaRPr/>
          </a:p>
          <a:p>
            <a:pPr marL="0" lvl="0" indent="0" algn="l" rtl="0">
              <a:spcBef>
                <a:spcPts val="0"/>
              </a:spcBef>
              <a:spcAft>
                <a:spcPts val="0"/>
              </a:spcAft>
              <a:buNone/>
            </a:pPr>
            <a:r>
              <a:rPr lang="en-US"/>
              <a:t>Handicapped accessible facility</a:t>
            </a:r>
            <a:endParaRPr/>
          </a:p>
          <a:p>
            <a:pPr marL="0" lvl="0" indent="0" algn="l" rtl="0">
              <a:spcBef>
                <a:spcPts val="0"/>
              </a:spcBef>
              <a:spcAft>
                <a:spcPts val="0"/>
              </a:spcAft>
              <a:buNone/>
            </a:pPr>
            <a:r>
              <a:rPr lang="en-US"/>
              <a:t>Semi private rooms - 2 guests to a room, more privacy </a:t>
            </a:r>
            <a:endParaRPr/>
          </a:p>
          <a:p>
            <a:pPr marL="0" lvl="0" indent="0" algn="l" rtl="0">
              <a:spcBef>
                <a:spcPts val="0"/>
              </a:spcBef>
              <a:spcAft>
                <a:spcPts val="0"/>
              </a:spcAft>
              <a:buNone/>
            </a:pPr>
            <a:r>
              <a:rPr lang="en-US"/>
              <a:t>Provide showers, nutritious meals that try to accomodate dietary needs (diabetes, HTN) </a:t>
            </a:r>
            <a:endParaRPr/>
          </a:p>
        </p:txBody>
      </p:sp>
      <p:sp>
        <p:nvSpPr>
          <p:cNvPr id="157" name="Google Shape;15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2"/>
          <p:cNvSpPr/>
          <p:nvPr/>
        </p:nvSpPr>
        <p:spPr>
          <a:xfrm>
            <a:off x="304800" y="329184"/>
            <a:ext cx="8532055" cy="6196819"/>
          </a:xfrm>
          <a:prstGeom prst="roundRect">
            <a:avLst>
              <a:gd name="adj" fmla="val 2081"/>
            </a:avLst>
          </a:prstGeom>
          <a:gradFill>
            <a:gsLst>
              <a:gs pos="0">
                <a:srgbClr val="FFFFFF"/>
              </a:gs>
              <a:gs pos="98000">
                <a:srgbClr val="FFFFFF"/>
              </a:gs>
              <a:gs pos="99055">
                <a:srgbClr val="F6F6F6"/>
              </a:gs>
              <a:gs pos="100000">
                <a:srgbClr val="D8D8D8"/>
              </a:gs>
            </a:gsLst>
            <a:lin ang="5400000" scaled="0"/>
          </a:gradFill>
          <a:ln w="9525" cap="rnd" cmpd="sng">
            <a:solidFill>
              <a:srgbClr val="A2A0A0"/>
            </a:solidFill>
            <a:prstDash val="solid"/>
            <a:round/>
            <a:headEnd type="none" w="sm" len="sm"/>
            <a:tailEnd type="none" w="sm" len="sm"/>
          </a:ln>
          <a:effectLst>
            <a:outerShdw blurRad="76200" dist="50800" dir="540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9" name="Google Shape;19;p2"/>
          <p:cNvSpPr/>
          <p:nvPr/>
        </p:nvSpPr>
        <p:spPr>
          <a:xfrm>
            <a:off x="418596" y="434162"/>
            <a:ext cx="8306809" cy="3108960"/>
          </a:xfrm>
          <a:prstGeom prst="roundRect">
            <a:avLst>
              <a:gd name="adj" fmla="val 4578"/>
            </a:avLst>
          </a:prstGeom>
          <a:gradFill>
            <a:gsLst>
              <a:gs pos="0">
                <a:schemeClr val="lt1"/>
              </a:gs>
              <a:gs pos="55000">
                <a:srgbClr val="DFDFDF"/>
              </a:gs>
              <a:gs pos="100000">
                <a:srgbClr val="9E9E9E"/>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20" name="Google Shape;20;p2"/>
          <p:cNvSpPr txBox="1">
            <a:spLocks noGrp="1"/>
          </p:cNvSpPr>
          <p:nvPr>
            <p:ph type="ctrTitle"/>
          </p:nvPr>
        </p:nvSpPr>
        <p:spPr>
          <a:xfrm>
            <a:off x="722376" y="1820206"/>
            <a:ext cx="7772400" cy="1828800"/>
          </a:xfrm>
          <a:prstGeom prst="rect">
            <a:avLst/>
          </a:prstGeom>
          <a:noFill/>
          <a:ln>
            <a:noFill/>
          </a:ln>
        </p:spPr>
        <p:txBody>
          <a:bodyPr spcFirstLastPara="1" wrap="square" lIns="45700" tIns="45700" rIns="45700" bIns="45700" anchor="b" anchorCtr="0"/>
          <a:lstStyle>
            <a:lvl1pPr lvl="0" algn="r">
              <a:spcBef>
                <a:spcPts val="0"/>
              </a:spcBef>
              <a:spcAft>
                <a:spcPts val="0"/>
              </a:spcAft>
              <a:buClr>
                <a:srgbClr val="FF8C3C"/>
              </a:buClr>
              <a:buSzPts val="4500"/>
              <a:buFont typeface="Verdana"/>
              <a:buNone/>
              <a:defRPr sz="4500" b="1">
                <a:solidFill>
                  <a:srgbClr val="FF8C3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722376" y="3685032"/>
            <a:ext cx="7772400" cy="914400"/>
          </a:xfrm>
          <a:prstGeom prst="rect">
            <a:avLst/>
          </a:prstGeom>
          <a:noFill/>
          <a:ln>
            <a:noFill/>
          </a:ln>
        </p:spPr>
        <p:txBody>
          <a:bodyPr spcFirstLastPara="1" wrap="square" lIns="182875" tIns="0" rIns="91425" bIns="45700" anchor="t" anchorCtr="0"/>
          <a:lstStyle>
            <a:lvl1pPr lvl="0" algn="r">
              <a:spcBef>
                <a:spcPts val="0"/>
              </a:spcBef>
              <a:spcAft>
                <a:spcPts val="0"/>
              </a:spcAft>
              <a:buSzPts val="1600"/>
              <a:buNone/>
              <a:defRPr sz="2000">
                <a:solidFill>
                  <a:srgbClr val="78766F"/>
                </a:solidFill>
              </a:defRPr>
            </a:lvl1pPr>
            <a:lvl2pPr lvl="1" algn="ctr">
              <a:spcBef>
                <a:spcPts val="250"/>
              </a:spcBef>
              <a:spcAft>
                <a:spcPts val="0"/>
              </a:spcAft>
              <a:buSzPts val="1800"/>
              <a:buNone/>
              <a:defRPr/>
            </a:lvl2pPr>
            <a:lvl3pPr lvl="2" algn="ctr">
              <a:spcBef>
                <a:spcPts val="250"/>
              </a:spcBef>
              <a:spcAft>
                <a:spcPts val="0"/>
              </a:spcAft>
              <a:buSzPts val="1800"/>
              <a:buNone/>
              <a:defRPr/>
            </a:lvl3pPr>
            <a:lvl4pPr lvl="3" algn="ctr">
              <a:spcBef>
                <a:spcPts val="230"/>
              </a:spcBef>
              <a:spcAft>
                <a:spcPts val="0"/>
              </a:spcAft>
              <a:buSzPts val="2016"/>
              <a:buNone/>
              <a:defRPr/>
            </a:lvl4pPr>
            <a:lvl5pPr lvl="4" algn="ctr">
              <a:spcBef>
                <a:spcPts val="250"/>
              </a:spcBef>
              <a:spcAft>
                <a:spcPts val="0"/>
              </a:spcAft>
              <a:buSzPts val="1800"/>
              <a:buNone/>
              <a:defRPr/>
            </a:lvl5pPr>
            <a:lvl6pPr lvl="5" algn="ctr">
              <a:spcBef>
                <a:spcPts val="250"/>
              </a:spcBef>
              <a:spcAft>
                <a:spcPts val="0"/>
              </a:spcAft>
              <a:buSzPts val="1800"/>
              <a:buNone/>
              <a:defRPr/>
            </a:lvl6pPr>
            <a:lvl7pPr lvl="6" algn="ctr">
              <a:spcBef>
                <a:spcPts val="255"/>
              </a:spcBef>
              <a:spcAft>
                <a:spcPts val="0"/>
              </a:spcAft>
              <a:buSzPts val="1800"/>
              <a:buNone/>
              <a:defRPr/>
            </a:lvl7pPr>
            <a:lvl8pPr lvl="7" algn="ctr">
              <a:spcBef>
                <a:spcPts val="257"/>
              </a:spcBef>
              <a:spcAft>
                <a:spcPts val="0"/>
              </a:spcAft>
              <a:buSzPts val="1800"/>
              <a:buNone/>
              <a:defRPr/>
            </a:lvl8pPr>
            <a:lvl9pPr lvl="8" algn="ctr">
              <a:spcBef>
                <a:spcPts val="255"/>
              </a:spcBef>
              <a:spcAft>
                <a:spcPts val="0"/>
              </a:spcAft>
              <a:buSzPts val="1800"/>
              <a:buNone/>
              <a:defRPr/>
            </a:lvl9pPr>
          </a:lstStyle>
          <a:p>
            <a:endParaRPr/>
          </a:p>
        </p:txBody>
      </p:sp>
      <p:sp>
        <p:nvSpPr>
          <p:cNvPr id="22" name="Google Shape;22;p2"/>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1"/>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FF8C3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1"/>
          <p:cNvSpPr txBox="1">
            <a:spLocks noGrp="1"/>
          </p:cNvSpPr>
          <p:nvPr>
            <p:ph type="body" idx="1"/>
          </p:nvPr>
        </p:nvSpPr>
        <p:spPr>
          <a:xfrm rot="5400000">
            <a:off x="2500884" y="-1467612"/>
            <a:ext cx="4187952" cy="8183880"/>
          </a:xfrm>
          <a:prstGeom prst="rect">
            <a:avLst/>
          </a:prstGeom>
          <a:noFill/>
          <a:ln>
            <a:noFill/>
          </a:ln>
        </p:spPr>
        <p:txBody>
          <a:bodyPr spcFirstLastPara="1" wrap="square" lIns="182875" tIns="91425" rIns="91425" bIns="45700" anchor="t" anchorCtr="0"/>
          <a:lstStyle>
            <a:lvl1pPr marL="457200" lvl="0" indent="-320040" algn="l">
              <a:spcBef>
                <a:spcPts val="250"/>
              </a:spcBef>
              <a:spcAft>
                <a:spcPts val="0"/>
              </a:spcAft>
              <a:buSzPts val="1440"/>
              <a:buChar char="⚫"/>
              <a:defRPr/>
            </a:lvl1pPr>
            <a:lvl2pPr marL="914400" lvl="1" indent="-342900" algn="l">
              <a:spcBef>
                <a:spcPts val="250"/>
              </a:spcBef>
              <a:spcAft>
                <a:spcPts val="0"/>
              </a:spcAft>
              <a:buSzPts val="1800"/>
              <a:buChar char="◦"/>
              <a:defRPr/>
            </a:lvl2pPr>
            <a:lvl3pPr marL="1371600" lvl="2" indent="-342900" algn="l">
              <a:spcBef>
                <a:spcPts val="250"/>
              </a:spcBef>
              <a:spcAft>
                <a:spcPts val="0"/>
              </a:spcAft>
              <a:buSzPts val="1800"/>
              <a:buChar char="●"/>
              <a:defRPr/>
            </a:lvl3pPr>
            <a:lvl4pPr marL="1828800" lvl="3" indent="-356616" algn="l">
              <a:spcBef>
                <a:spcPts val="230"/>
              </a:spcBef>
              <a:spcAft>
                <a:spcPts val="0"/>
              </a:spcAft>
              <a:buSzPts val="2016"/>
              <a:buChar char="◦"/>
              <a:defRPr/>
            </a:lvl4pPr>
            <a:lvl5pPr marL="2286000" lvl="4" indent="-342900" algn="l">
              <a:spcBef>
                <a:spcPts val="250"/>
              </a:spcBef>
              <a:spcAft>
                <a:spcPts val="0"/>
              </a:spcAft>
              <a:buSzPts val="1800"/>
              <a:buChar char="●"/>
              <a:defRPr/>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84" name="Google Shape;84;p11"/>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1"/>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rot="5400000">
            <a:off x="4991100" y="2171704"/>
            <a:ext cx="5257799" cy="198120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FF8C3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2"/>
          <p:cNvSpPr txBox="1">
            <a:spLocks noGrp="1"/>
          </p:cNvSpPr>
          <p:nvPr>
            <p:ph type="body" idx="1"/>
          </p:nvPr>
        </p:nvSpPr>
        <p:spPr>
          <a:xfrm rot="5400000">
            <a:off x="876300" y="190503"/>
            <a:ext cx="5257801" cy="5943600"/>
          </a:xfrm>
          <a:prstGeom prst="rect">
            <a:avLst/>
          </a:prstGeom>
          <a:noFill/>
          <a:ln>
            <a:noFill/>
          </a:ln>
        </p:spPr>
        <p:txBody>
          <a:bodyPr spcFirstLastPara="1" wrap="square" lIns="182875" tIns="91425" rIns="91425" bIns="45700" anchor="t" anchorCtr="0"/>
          <a:lstStyle>
            <a:lvl1pPr marL="457200" lvl="0" indent="-320040" algn="l">
              <a:spcBef>
                <a:spcPts val="250"/>
              </a:spcBef>
              <a:spcAft>
                <a:spcPts val="0"/>
              </a:spcAft>
              <a:buSzPts val="1440"/>
              <a:buChar char="⚫"/>
              <a:defRPr/>
            </a:lvl1pPr>
            <a:lvl2pPr marL="914400" lvl="1" indent="-342900" algn="l">
              <a:spcBef>
                <a:spcPts val="250"/>
              </a:spcBef>
              <a:spcAft>
                <a:spcPts val="0"/>
              </a:spcAft>
              <a:buSzPts val="1800"/>
              <a:buChar char="◦"/>
              <a:defRPr/>
            </a:lvl2pPr>
            <a:lvl3pPr marL="1371600" lvl="2" indent="-342900" algn="l">
              <a:spcBef>
                <a:spcPts val="250"/>
              </a:spcBef>
              <a:spcAft>
                <a:spcPts val="0"/>
              </a:spcAft>
              <a:buSzPts val="1800"/>
              <a:buChar char="●"/>
              <a:defRPr/>
            </a:lvl3pPr>
            <a:lvl4pPr marL="1828800" lvl="3" indent="-356616" algn="l">
              <a:spcBef>
                <a:spcPts val="230"/>
              </a:spcBef>
              <a:spcAft>
                <a:spcPts val="0"/>
              </a:spcAft>
              <a:buSzPts val="2016"/>
              <a:buChar char="◦"/>
              <a:defRPr/>
            </a:lvl4pPr>
            <a:lvl5pPr marL="2286000" lvl="4" indent="-342900" algn="l">
              <a:spcBef>
                <a:spcPts val="250"/>
              </a:spcBef>
              <a:spcAft>
                <a:spcPts val="0"/>
              </a:spcAft>
              <a:buSzPts val="1800"/>
              <a:buChar char="●"/>
              <a:defRPr/>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90" name="Google Shape;90;p12"/>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2"/>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FF8C3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lstStyle>
            <a:lvl1pPr marL="457200" lvl="0" indent="-320040" algn="l">
              <a:spcBef>
                <a:spcPts val="250"/>
              </a:spcBef>
              <a:spcAft>
                <a:spcPts val="0"/>
              </a:spcAft>
              <a:buSzPts val="1440"/>
              <a:buChar char="⚫"/>
              <a:defRPr/>
            </a:lvl1pPr>
            <a:lvl2pPr marL="914400" lvl="1" indent="-342900" algn="l">
              <a:spcBef>
                <a:spcPts val="250"/>
              </a:spcBef>
              <a:spcAft>
                <a:spcPts val="0"/>
              </a:spcAft>
              <a:buSzPts val="1800"/>
              <a:buChar char="◦"/>
              <a:defRPr/>
            </a:lvl2pPr>
            <a:lvl3pPr marL="1371600" lvl="2" indent="-342900" algn="l">
              <a:spcBef>
                <a:spcPts val="250"/>
              </a:spcBef>
              <a:spcAft>
                <a:spcPts val="0"/>
              </a:spcAft>
              <a:buSzPts val="1800"/>
              <a:buChar char="●"/>
              <a:defRPr/>
            </a:lvl3pPr>
            <a:lvl4pPr marL="1828800" lvl="3" indent="-356616" algn="l">
              <a:spcBef>
                <a:spcPts val="230"/>
              </a:spcBef>
              <a:spcAft>
                <a:spcPts val="0"/>
              </a:spcAft>
              <a:buSzPts val="2016"/>
              <a:buChar char="◦"/>
              <a:defRPr/>
            </a:lvl4pPr>
            <a:lvl5pPr marL="2286000" lvl="4" indent="-342900" algn="l">
              <a:spcBef>
                <a:spcPts val="250"/>
              </a:spcBef>
              <a:spcAft>
                <a:spcPts val="0"/>
              </a:spcAft>
              <a:buSzPts val="1800"/>
              <a:buChar char="●"/>
              <a:defRPr/>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28" name="Google Shape;28;p3"/>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FF8C3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514352" y="530352"/>
            <a:ext cx="3931920" cy="4389120"/>
          </a:xfrm>
          <a:prstGeom prst="rect">
            <a:avLst/>
          </a:prstGeom>
          <a:noFill/>
          <a:ln>
            <a:noFill/>
          </a:ln>
        </p:spPr>
        <p:txBody>
          <a:bodyPr spcFirstLastPara="1" wrap="square" lIns="182875" tIns="91425" rIns="91425" bIns="45700" anchor="t" anchorCtr="0"/>
          <a:lstStyle>
            <a:lvl1pPr marL="457200" lvl="0" indent="-360680" algn="l">
              <a:spcBef>
                <a:spcPts val="250"/>
              </a:spcBef>
              <a:spcAft>
                <a:spcPts val="0"/>
              </a:spcAft>
              <a:buSzPts val="2080"/>
              <a:buChar char="⚫"/>
              <a:defRPr sz="2600"/>
            </a:lvl1pPr>
            <a:lvl2pPr marL="914400" lvl="1" indent="-368300" algn="l">
              <a:spcBef>
                <a:spcPts val="250"/>
              </a:spcBef>
              <a:spcAft>
                <a:spcPts val="0"/>
              </a:spcAft>
              <a:buSzPts val="2200"/>
              <a:buChar char="◦"/>
              <a:defRPr sz="2200"/>
            </a:lvl2pPr>
            <a:lvl3pPr marL="1371600" lvl="2" indent="-355600" algn="l">
              <a:spcBef>
                <a:spcPts val="250"/>
              </a:spcBef>
              <a:spcAft>
                <a:spcPts val="0"/>
              </a:spcAft>
              <a:buSzPts val="2000"/>
              <a:buChar char="●"/>
              <a:defRPr sz="2000"/>
            </a:lvl3pPr>
            <a:lvl4pPr marL="1828800" lvl="3" indent="-356616" algn="l">
              <a:spcBef>
                <a:spcPts val="230"/>
              </a:spcBef>
              <a:spcAft>
                <a:spcPts val="0"/>
              </a:spcAft>
              <a:buSzPts val="2016"/>
              <a:buChar char="◦"/>
              <a:defRPr sz="1800"/>
            </a:lvl4pPr>
            <a:lvl5pPr marL="2286000" lvl="4" indent="-342900" algn="l">
              <a:spcBef>
                <a:spcPts val="250"/>
              </a:spcBef>
              <a:spcAft>
                <a:spcPts val="0"/>
              </a:spcAft>
              <a:buSzPts val="1800"/>
              <a:buChar char="●"/>
              <a:defRPr sz="1800"/>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34" name="Google Shape;34;p4"/>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lstStyle>
            <a:lvl1pPr marL="457200" lvl="0" indent="-360680" algn="l">
              <a:spcBef>
                <a:spcPts val="250"/>
              </a:spcBef>
              <a:spcAft>
                <a:spcPts val="0"/>
              </a:spcAft>
              <a:buSzPts val="2080"/>
              <a:buChar char="⚫"/>
              <a:defRPr sz="2600"/>
            </a:lvl1pPr>
            <a:lvl2pPr marL="914400" lvl="1" indent="-368300" algn="l">
              <a:spcBef>
                <a:spcPts val="250"/>
              </a:spcBef>
              <a:spcAft>
                <a:spcPts val="0"/>
              </a:spcAft>
              <a:buSzPts val="2200"/>
              <a:buChar char="◦"/>
              <a:defRPr sz="2200"/>
            </a:lvl2pPr>
            <a:lvl3pPr marL="1371600" lvl="2" indent="-355600" algn="l">
              <a:spcBef>
                <a:spcPts val="250"/>
              </a:spcBef>
              <a:spcAft>
                <a:spcPts val="0"/>
              </a:spcAft>
              <a:buSzPts val="2000"/>
              <a:buChar char="●"/>
              <a:defRPr sz="2000"/>
            </a:lvl3pPr>
            <a:lvl4pPr marL="1828800" lvl="3" indent="-356616" algn="l">
              <a:spcBef>
                <a:spcPts val="230"/>
              </a:spcBef>
              <a:spcAft>
                <a:spcPts val="0"/>
              </a:spcAft>
              <a:buSzPts val="2016"/>
              <a:buChar char="◦"/>
              <a:defRPr sz="1800"/>
            </a:lvl4pPr>
            <a:lvl5pPr marL="2286000" lvl="4" indent="-342900" algn="l">
              <a:spcBef>
                <a:spcPts val="250"/>
              </a:spcBef>
              <a:spcAft>
                <a:spcPts val="0"/>
              </a:spcAft>
              <a:buSzPts val="1800"/>
              <a:buChar char="●"/>
              <a:defRPr sz="1800"/>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35" name="Google Shape;35;p4"/>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8"/>
        <p:cNvGrpSpPr/>
        <p:nvPr/>
      </p:nvGrpSpPr>
      <p:grpSpPr>
        <a:xfrm>
          <a:off x="0" y="0"/>
          <a:ext cx="0" cy="0"/>
          <a:chOff x="0" y="0"/>
          <a:chExt cx="0" cy="0"/>
        </a:xfrm>
      </p:grpSpPr>
      <p:sp>
        <p:nvSpPr>
          <p:cNvPr id="39" name="Google Shape;39;p5"/>
          <p:cNvSpPr/>
          <p:nvPr/>
        </p:nvSpPr>
        <p:spPr>
          <a:xfrm>
            <a:off x="304800" y="329184"/>
            <a:ext cx="8532055" cy="6196819"/>
          </a:xfrm>
          <a:prstGeom prst="roundRect">
            <a:avLst>
              <a:gd name="adj" fmla="val 2081"/>
            </a:avLst>
          </a:prstGeom>
          <a:gradFill>
            <a:gsLst>
              <a:gs pos="0">
                <a:srgbClr val="FFFFFF"/>
              </a:gs>
              <a:gs pos="98000">
                <a:srgbClr val="FFFFFF"/>
              </a:gs>
              <a:gs pos="99055">
                <a:srgbClr val="F6F6F6"/>
              </a:gs>
              <a:gs pos="100000">
                <a:srgbClr val="D8D8D8"/>
              </a:gs>
            </a:gsLst>
            <a:lin ang="5400000" scaled="0"/>
          </a:gradFill>
          <a:ln w="9525" cap="rnd" cmpd="sng">
            <a:solidFill>
              <a:srgbClr val="A2A0A0"/>
            </a:solidFill>
            <a:prstDash val="solid"/>
            <a:round/>
            <a:headEnd type="none" w="sm" len="sm"/>
            <a:tailEnd type="none" w="sm" len="sm"/>
          </a:ln>
          <a:effectLst>
            <a:outerShdw blurRad="76200" dist="50800" dir="540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40" name="Google Shape;40;p5"/>
          <p:cNvSpPr/>
          <p:nvPr/>
        </p:nvSpPr>
        <p:spPr>
          <a:xfrm>
            <a:off x="418596" y="434162"/>
            <a:ext cx="8306809" cy="4341329"/>
          </a:xfrm>
          <a:prstGeom prst="roundRect">
            <a:avLst>
              <a:gd name="adj" fmla="val 2127"/>
            </a:avLst>
          </a:prstGeom>
          <a:gradFill>
            <a:gsLst>
              <a:gs pos="0">
                <a:schemeClr val="lt1"/>
              </a:gs>
              <a:gs pos="55000">
                <a:srgbClr val="DFDFDF"/>
              </a:gs>
              <a:gs pos="100000">
                <a:srgbClr val="9E9E9E"/>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41" name="Google Shape;41;p5"/>
          <p:cNvSpPr txBox="1">
            <a:spLocks noGrp="1"/>
          </p:cNvSpPr>
          <p:nvPr>
            <p:ph type="title"/>
          </p:nvPr>
        </p:nvSpPr>
        <p:spPr>
          <a:xfrm>
            <a:off x="468344" y="4928616"/>
            <a:ext cx="8183880" cy="676656"/>
          </a:xfrm>
          <a:prstGeom prst="rect">
            <a:avLst/>
          </a:prstGeom>
          <a:noFill/>
          <a:ln>
            <a:noFill/>
          </a:ln>
        </p:spPr>
        <p:txBody>
          <a:bodyPr spcFirstLastPara="1" wrap="square" lIns="91425" tIns="45700" rIns="91425" bIns="0" anchor="b" anchorCtr="0"/>
          <a:lstStyle>
            <a:lvl1pPr lvl="0" algn="l">
              <a:spcBef>
                <a:spcPts val="0"/>
              </a:spcBef>
              <a:spcAft>
                <a:spcPts val="0"/>
              </a:spcAft>
              <a:buClr>
                <a:srgbClr val="78766F"/>
              </a:buClr>
              <a:buSzPts val="3600"/>
              <a:buFont typeface="Verdana"/>
              <a:buNone/>
              <a:defRPr sz="3600" b="0" cap="none">
                <a:solidFill>
                  <a:srgbClr val="78766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468344" y="5624484"/>
            <a:ext cx="8183880" cy="420624"/>
          </a:xfrm>
          <a:prstGeom prst="rect">
            <a:avLst/>
          </a:prstGeom>
          <a:noFill/>
          <a:ln>
            <a:noFill/>
          </a:ln>
        </p:spPr>
        <p:txBody>
          <a:bodyPr spcFirstLastPara="1" wrap="square" lIns="118850" tIns="0" rIns="91425" bIns="45700" anchor="t" anchorCtr="0"/>
          <a:lstStyle>
            <a:lvl1pPr marL="457200" marR="36576" lvl="0" indent="-228600" algn="l">
              <a:spcBef>
                <a:spcPts val="0"/>
              </a:spcBef>
              <a:spcAft>
                <a:spcPts val="0"/>
              </a:spcAft>
              <a:buSzPts val="1440"/>
              <a:buNone/>
              <a:defRPr sz="1800" b="0">
                <a:solidFill>
                  <a:srgbClr val="B75C00"/>
                </a:solidFill>
              </a:defRPr>
            </a:lvl1pPr>
            <a:lvl2pPr marL="914400" lvl="1" indent="-228600" algn="l">
              <a:spcBef>
                <a:spcPts val="250"/>
              </a:spcBef>
              <a:spcAft>
                <a:spcPts val="0"/>
              </a:spcAft>
              <a:buSzPts val="1800"/>
              <a:buNone/>
              <a:defRPr sz="1800">
                <a:solidFill>
                  <a:srgbClr val="888888"/>
                </a:solidFill>
              </a:defRPr>
            </a:lvl2pPr>
            <a:lvl3pPr marL="1371600" lvl="2" indent="-228600" algn="l">
              <a:spcBef>
                <a:spcPts val="250"/>
              </a:spcBef>
              <a:spcAft>
                <a:spcPts val="0"/>
              </a:spcAft>
              <a:buSzPts val="1600"/>
              <a:buNone/>
              <a:defRPr sz="1600">
                <a:solidFill>
                  <a:srgbClr val="888888"/>
                </a:solidFill>
              </a:defRPr>
            </a:lvl3pPr>
            <a:lvl4pPr marL="1828800" lvl="3" indent="-228600" algn="l">
              <a:spcBef>
                <a:spcPts val="230"/>
              </a:spcBef>
              <a:spcAft>
                <a:spcPts val="0"/>
              </a:spcAft>
              <a:buSzPts val="1568"/>
              <a:buNone/>
              <a:defRPr sz="1400">
                <a:solidFill>
                  <a:srgbClr val="888888"/>
                </a:solidFill>
              </a:defRPr>
            </a:lvl4pPr>
            <a:lvl5pPr marL="2286000" lvl="4" indent="-228600" algn="l">
              <a:spcBef>
                <a:spcPts val="250"/>
              </a:spcBef>
              <a:spcAft>
                <a:spcPts val="0"/>
              </a:spcAft>
              <a:buSzPts val="1400"/>
              <a:buNone/>
              <a:defRPr sz="1400">
                <a:solidFill>
                  <a:srgbClr val="888888"/>
                </a:solidFill>
              </a:defRPr>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43" name="Google Shape;43;p5"/>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FF8C3C"/>
              </a:buClr>
              <a:buSzPts val="3600"/>
              <a:buFont typeface="Verdana"/>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607224" y="579438"/>
            <a:ext cx="3931920" cy="792162"/>
          </a:xfrm>
          <a:prstGeom prst="rect">
            <a:avLst/>
          </a:prstGeom>
          <a:noFill/>
          <a:ln>
            <a:noFill/>
          </a:ln>
        </p:spPr>
        <p:txBody>
          <a:bodyPr spcFirstLastPara="1" wrap="square" lIns="146300" tIns="91425" rIns="91425" bIns="45700" anchor="ctr" anchorCtr="0"/>
          <a:lstStyle>
            <a:lvl1pPr marL="457200" lvl="0" indent="-228600" algn="l">
              <a:spcBef>
                <a:spcPts val="250"/>
              </a:spcBef>
              <a:spcAft>
                <a:spcPts val="0"/>
              </a:spcAft>
              <a:buSzPts val="1920"/>
              <a:buNone/>
              <a:defRPr sz="2400" b="1">
                <a:solidFill>
                  <a:schemeClr val="dk1"/>
                </a:solidFill>
              </a:defRPr>
            </a:lvl1pPr>
            <a:lvl2pPr marL="914400" lvl="1" indent="-228600" algn="l">
              <a:spcBef>
                <a:spcPts val="250"/>
              </a:spcBef>
              <a:spcAft>
                <a:spcPts val="0"/>
              </a:spcAft>
              <a:buSzPts val="2000"/>
              <a:buNone/>
              <a:defRPr sz="2000" b="1"/>
            </a:lvl2pPr>
            <a:lvl3pPr marL="1371600" lvl="2" indent="-228600" algn="l">
              <a:spcBef>
                <a:spcPts val="250"/>
              </a:spcBef>
              <a:spcAft>
                <a:spcPts val="0"/>
              </a:spcAft>
              <a:buSzPts val="1800"/>
              <a:buNone/>
              <a:defRPr sz="1800" b="1"/>
            </a:lvl3pPr>
            <a:lvl4pPr marL="1828800" lvl="3" indent="-228600" algn="l">
              <a:spcBef>
                <a:spcPts val="230"/>
              </a:spcBef>
              <a:spcAft>
                <a:spcPts val="0"/>
              </a:spcAft>
              <a:buSzPts val="1792"/>
              <a:buNone/>
              <a:defRPr sz="1600" b="1"/>
            </a:lvl4pPr>
            <a:lvl5pPr marL="2286000" lvl="4" indent="-228600" algn="l">
              <a:spcBef>
                <a:spcPts val="250"/>
              </a:spcBef>
              <a:spcAft>
                <a:spcPts val="0"/>
              </a:spcAft>
              <a:buSzPts val="1600"/>
              <a:buNone/>
              <a:defRPr sz="1600" b="1"/>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49" name="Google Shape;49;p6"/>
          <p:cNvSpPr txBox="1">
            <a:spLocks noGrp="1"/>
          </p:cNvSpPr>
          <p:nvPr>
            <p:ph type="body" idx="2"/>
          </p:nvPr>
        </p:nvSpPr>
        <p:spPr>
          <a:xfrm>
            <a:off x="4652169" y="579438"/>
            <a:ext cx="3931920" cy="792162"/>
          </a:xfrm>
          <a:prstGeom prst="rect">
            <a:avLst/>
          </a:prstGeom>
          <a:noFill/>
          <a:ln>
            <a:noFill/>
          </a:ln>
        </p:spPr>
        <p:txBody>
          <a:bodyPr spcFirstLastPara="1" wrap="square" lIns="137150" tIns="91425" rIns="91425" bIns="45700" anchor="ctr" anchorCtr="0"/>
          <a:lstStyle>
            <a:lvl1pPr marL="457200" lvl="0" indent="-228600" algn="l">
              <a:spcBef>
                <a:spcPts val="250"/>
              </a:spcBef>
              <a:spcAft>
                <a:spcPts val="0"/>
              </a:spcAft>
              <a:buSzPts val="1920"/>
              <a:buNone/>
              <a:defRPr sz="2400" b="1">
                <a:solidFill>
                  <a:schemeClr val="dk1"/>
                </a:solidFill>
              </a:defRPr>
            </a:lvl1pPr>
            <a:lvl2pPr marL="914400" lvl="1" indent="-228600" algn="l">
              <a:spcBef>
                <a:spcPts val="250"/>
              </a:spcBef>
              <a:spcAft>
                <a:spcPts val="0"/>
              </a:spcAft>
              <a:buSzPts val="2000"/>
              <a:buNone/>
              <a:defRPr sz="2000" b="1"/>
            </a:lvl2pPr>
            <a:lvl3pPr marL="1371600" lvl="2" indent="-228600" algn="l">
              <a:spcBef>
                <a:spcPts val="250"/>
              </a:spcBef>
              <a:spcAft>
                <a:spcPts val="0"/>
              </a:spcAft>
              <a:buSzPts val="1800"/>
              <a:buNone/>
              <a:defRPr sz="1800" b="1"/>
            </a:lvl3pPr>
            <a:lvl4pPr marL="1828800" lvl="3" indent="-228600" algn="l">
              <a:spcBef>
                <a:spcPts val="230"/>
              </a:spcBef>
              <a:spcAft>
                <a:spcPts val="0"/>
              </a:spcAft>
              <a:buSzPts val="1792"/>
              <a:buNone/>
              <a:defRPr sz="1600" b="1"/>
            </a:lvl4pPr>
            <a:lvl5pPr marL="2286000" lvl="4" indent="-228600" algn="l">
              <a:spcBef>
                <a:spcPts val="250"/>
              </a:spcBef>
              <a:spcAft>
                <a:spcPts val="0"/>
              </a:spcAft>
              <a:buSzPts val="1600"/>
              <a:buNone/>
              <a:defRPr sz="1600" b="1"/>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50" name="Google Shape;50;p6"/>
          <p:cNvSpPr txBox="1">
            <a:spLocks noGrp="1"/>
          </p:cNvSpPr>
          <p:nvPr>
            <p:ph type="body" idx="3"/>
          </p:nvPr>
        </p:nvSpPr>
        <p:spPr>
          <a:xfrm>
            <a:off x="607224" y="1447800"/>
            <a:ext cx="3931920" cy="3489960"/>
          </a:xfrm>
          <a:prstGeom prst="rect">
            <a:avLst/>
          </a:prstGeom>
          <a:noFill/>
          <a:ln>
            <a:noFill/>
          </a:ln>
        </p:spPr>
        <p:txBody>
          <a:bodyPr spcFirstLastPara="1" wrap="square" lIns="182875" tIns="91425" rIns="91425" bIns="45700" anchor="t" anchorCtr="0"/>
          <a:lstStyle>
            <a:lvl1pPr marL="457200" lvl="0" indent="-350520" algn="l">
              <a:spcBef>
                <a:spcPts val="250"/>
              </a:spcBef>
              <a:spcAft>
                <a:spcPts val="0"/>
              </a:spcAft>
              <a:buSzPts val="1920"/>
              <a:buChar char="⚫"/>
              <a:defRPr sz="2400"/>
            </a:lvl1pPr>
            <a:lvl2pPr marL="914400" lvl="1" indent="-355600" algn="l">
              <a:spcBef>
                <a:spcPts val="250"/>
              </a:spcBef>
              <a:spcAft>
                <a:spcPts val="0"/>
              </a:spcAft>
              <a:buSzPts val="2000"/>
              <a:buChar char="◦"/>
              <a:defRPr sz="2000"/>
            </a:lvl2pPr>
            <a:lvl3pPr marL="1371600" lvl="2" indent="-342900" algn="l">
              <a:spcBef>
                <a:spcPts val="250"/>
              </a:spcBef>
              <a:spcAft>
                <a:spcPts val="0"/>
              </a:spcAft>
              <a:buSzPts val="1800"/>
              <a:buChar char="●"/>
              <a:defRPr sz="1800"/>
            </a:lvl3pPr>
            <a:lvl4pPr marL="1828800" lvl="3" indent="-342392" algn="l">
              <a:spcBef>
                <a:spcPts val="230"/>
              </a:spcBef>
              <a:spcAft>
                <a:spcPts val="0"/>
              </a:spcAft>
              <a:buSzPts val="1792"/>
              <a:buChar char="◦"/>
              <a:defRPr sz="1600"/>
            </a:lvl4pPr>
            <a:lvl5pPr marL="2286000" lvl="4" indent="-330200" algn="l">
              <a:spcBef>
                <a:spcPts val="250"/>
              </a:spcBef>
              <a:spcAft>
                <a:spcPts val="0"/>
              </a:spcAft>
              <a:buSzPts val="1600"/>
              <a:buChar char="●"/>
              <a:defRPr sz="1600"/>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51" name="Google Shape;51;p6"/>
          <p:cNvSpPr txBox="1">
            <a:spLocks noGrp="1"/>
          </p:cNvSpPr>
          <p:nvPr>
            <p:ph type="body" idx="4"/>
          </p:nvPr>
        </p:nvSpPr>
        <p:spPr>
          <a:xfrm>
            <a:off x="4652169" y="1447800"/>
            <a:ext cx="3931920" cy="3489960"/>
          </a:xfrm>
          <a:prstGeom prst="rect">
            <a:avLst/>
          </a:prstGeom>
          <a:noFill/>
          <a:ln>
            <a:noFill/>
          </a:ln>
        </p:spPr>
        <p:txBody>
          <a:bodyPr spcFirstLastPara="1" wrap="square" lIns="182875" tIns="91425" rIns="91425" bIns="45700" anchor="t" anchorCtr="0"/>
          <a:lstStyle>
            <a:lvl1pPr marL="457200" lvl="0" indent="-350520" algn="l">
              <a:spcBef>
                <a:spcPts val="250"/>
              </a:spcBef>
              <a:spcAft>
                <a:spcPts val="0"/>
              </a:spcAft>
              <a:buSzPts val="1920"/>
              <a:buChar char="⚫"/>
              <a:defRPr sz="2400"/>
            </a:lvl1pPr>
            <a:lvl2pPr marL="914400" lvl="1" indent="-355600" algn="l">
              <a:spcBef>
                <a:spcPts val="250"/>
              </a:spcBef>
              <a:spcAft>
                <a:spcPts val="0"/>
              </a:spcAft>
              <a:buSzPts val="2000"/>
              <a:buChar char="◦"/>
              <a:defRPr sz="2000"/>
            </a:lvl2pPr>
            <a:lvl3pPr marL="1371600" lvl="2" indent="-342900" algn="l">
              <a:spcBef>
                <a:spcPts val="250"/>
              </a:spcBef>
              <a:spcAft>
                <a:spcPts val="0"/>
              </a:spcAft>
              <a:buSzPts val="1800"/>
              <a:buChar char="●"/>
              <a:defRPr sz="1800"/>
            </a:lvl3pPr>
            <a:lvl4pPr marL="1828800" lvl="3" indent="-342392" algn="l">
              <a:spcBef>
                <a:spcPts val="230"/>
              </a:spcBef>
              <a:spcAft>
                <a:spcPts val="0"/>
              </a:spcAft>
              <a:buSzPts val="1792"/>
              <a:buChar char="◦"/>
              <a:defRPr sz="1600"/>
            </a:lvl4pPr>
            <a:lvl5pPr marL="2286000" lvl="4" indent="-330200" algn="l">
              <a:spcBef>
                <a:spcPts val="250"/>
              </a:spcBef>
              <a:spcAft>
                <a:spcPts val="0"/>
              </a:spcAft>
              <a:buSzPts val="1600"/>
              <a:buChar char="●"/>
              <a:defRPr sz="1600"/>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52" name="Google Shape;52;p6"/>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lstStyle>
            <a:lvl1pPr lvl="0" algn="l">
              <a:spcBef>
                <a:spcPts val="0"/>
              </a:spcBef>
              <a:spcAft>
                <a:spcPts val="0"/>
              </a:spcAft>
              <a:buClr>
                <a:srgbClr val="FF8C3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0"/>
        <p:cNvGrpSpPr/>
        <p:nvPr/>
      </p:nvGrpSpPr>
      <p:grpSpPr>
        <a:xfrm>
          <a:off x="0" y="0"/>
          <a:ext cx="0" cy="0"/>
          <a:chOff x="0" y="0"/>
          <a:chExt cx="0" cy="0"/>
        </a:xfrm>
      </p:grpSpPr>
      <p:sp>
        <p:nvSpPr>
          <p:cNvPr id="61" name="Google Shape;61;p8"/>
          <p:cNvSpPr/>
          <p:nvPr/>
        </p:nvSpPr>
        <p:spPr>
          <a:xfrm>
            <a:off x="304800" y="329184"/>
            <a:ext cx="8532055" cy="6196819"/>
          </a:xfrm>
          <a:prstGeom prst="roundRect">
            <a:avLst>
              <a:gd name="adj" fmla="val 2081"/>
            </a:avLst>
          </a:prstGeom>
          <a:gradFill>
            <a:gsLst>
              <a:gs pos="0">
                <a:srgbClr val="FFFFFF"/>
              </a:gs>
              <a:gs pos="98000">
                <a:srgbClr val="FFFFFF"/>
              </a:gs>
              <a:gs pos="99055">
                <a:srgbClr val="F6F6F6"/>
              </a:gs>
              <a:gs pos="100000">
                <a:srgbClr val="D8D8D8"/>
              </a:gs>
            </a:gsLst>
            <a:lin ang="5400000" scaled="0"/>
          </a:gradFill>
          <a:ln w="9525" cap="rnd" cmpd="sng">
            <a:solidFill>
              <a:srgbClr val="A2A0A0"/>
            </a:solidFill>
            <a:prstDash val="solid"/>
            <a:round/>
            <a:headEnd type="none" w="sm" len="sm"/>
            <a:tailEnd type="none" w="sm" len="sm"/>
          </a:ln>
          <a:effectLst>
            <a:outerShdw blurRad="76200" dist="50800" dir="540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2" name="Google Shape;62;p8"/>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5538784" y="533400"/>
            <a:ext cx="2971800" cy="914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2200"/>
              <a:buFont typeface="Verdana"/>
              <a:buNone/>
              <a:defRPr sz="2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
          <p:cNvSpPr txBox="1">
            <a:spLocks noGrp="1"/>
          </p:cNvSpPr>
          <p:nvPr>
            <p:ph type="body" idx="1"/>
          </p:nvPr>
        </p:nvSpPr>
        <p:spPr>
          <a:xfrm>
            <a:off x="5538847" y="1447802"/>
            <a:ext cx="2971800" cy="4206112"/>
          </a:xfrm>
          <a:prstGeom prst="rect">
            <a:avLst/>
          </a:prstGeom>
          <a:noFill/>
          <a:ln>
            <a:noFill/>
          </a:ln>
        </p:spPr>
        <p:txBody>
          <a:bodyPr spcFirstLastPara="1" wrap="square" lIns="91425" tIns="91425" rIns="91425" bIns="45700" anchor="t" anchorCtr="0"/>
          <a:lstStyle>
            <a:lvl1pPr marL="457200" marR="18288" lvl="0" indent="-228600" algn="l">
              <a:spcBef>
                <a:spcPts val="0"/>
              </a:spcBef>
              <a:spcAft>
                <a:spcPts val="0"/>
              </a:spcAft>
              <a:buSzPts val="1120"/>
              <a:buNone/>
              <a:defRPr sz="1400">
                <a:solidFill>
                  <a:schemeClr val="dk1"/>
                </a:solidFill>
              </a:defRPr>
            </a:lvl1pPr>
            <a:lvl2pPr marL="914400" lvl="1" indent="-228600" algn="l">
              <a:spcBef>
                <a:spcPts val="250"/>
              </a:spcBef>
              <a:spcAft>
                <a:spcPts val="0"/>
              </a:spcAft>
              <a:buSzPts val="1200"/>
              <a:buNone/>
              <a:defRPr sz="1200">
                <a:solidFill>
                  <a:schemeClr val="dk1"/>
                </a:solidFill>
              </a:defRPr>
            </a:lvl2pPr>
            <a:lvl3pPr marL="1371600" lvl="2" indent="-228600" algn="l">
              <a:spcBef>
                <a:spcPts val="250"/>
              </a:spcBef>
              <a:spcAft>
                <a:spcPts val="0"/>
              </a:spcAft>
              <a:buSzPts val="1000"/>
              <a:buNone/>
              <a:defRPr sz="1000">
                <a:solidFill>
                  <a:schemeClr val="dk1"/>
                </a:solidFill>
              </a:defRPr>
            </a:lvl3pPr>
            <a:lvl4pPr marL="1828800" lvl="3" indent="-228600" algn="l">
              <a:spcBef>
                <a:spcPts val="230"/>
              </a:spcBef>
              <a:spcAft>
                <a:spcPts val="0"/>
              </a:spcAft>
              <a:buSzPts val="1008"/>
              <a:buNone/>
              <a:defRPr sz="900">
                <a:solidFill>
                  <a:schemeClr val="dk1"/>
                </a:solidFill>
              </a:defRPr>
            </a:lvl4pPr>
            <a:lvl5pPr marL="2286000" lvl="4" indent="-228600" algn="l">
              <a:spcBef>
                <a:spcPts val="250"/>
              </a:spcBef>
              <a:spcAft>
                <a:spcPts val="0"/>
              </a:spcAft>
              <a:buSzPts val="900"/>
              <a:buNone/>
              <a:defRPr sz="900">
                <a:solidFill>
                  <a:schemeClr val="dk1"/>
                </a:solidFill>
              </a:defRPr>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68" name="Google Shape;68;p9"/>
          <p:cNvSpPr txBox="1">
            <a:spLocks noGrp="1"/>
          </p:cNvSpPr>
          <p:nvPr>
            <p:ph type="body" idx="2"/>
          </p:nvPr>
        </p:nvSpPr>
        <p:spPr>
          <a:xfrm>
            <a:off x="761372" y="930144"/>
            <a:ext cx="4626159" cy="4724402"/>
          </a:xfrm>
          <a:prstGeom prst="rect">
            <a:avLst/>
          </a:prstGeom>
          <a:noFill/>
          <a:ln>
            <a:noFill/>
          </a:ln>
        </p:spPr>
        <p:txBody>
          <a:bodyPr spcFirstLastPara="1" wrap="square" lIns="182875" tIns="91425" rIns="91425" bIns="45700" anchor="t" anchorCtr="0"/>
          <a:lstStyle>
            <a:lvl1pPr marL="457200" lvl="0" indent="-370840" algn="l">
              <a:spcBef>
                <a:spcPts val="250"/>
              </a:spcBef>
              <a:spcAft>
                <a:spcPts val="0"/>
              </a:spcAft>
              <a:buSzPts val="2240"/>
              <a:buChar char="⚫"/>
              <a:defRPr sz="2800">
                <a:solidFill>
                  <a:schemeClr val="dk1"/>
                </a:solidFill>
              </a:defRPr>
            </a:lvl1pPr>
            <a:lvl2pPr marL="914400" lvl="1" indent="-393700" algn="l">
              <a:spcBef>
                <a:spcPts val="250"/>
              </a:spcBef>
              <a:spcAft>
                <a:spcPts val="0"/>
              </a:spcAft>
              <a:buSzPts val="2600"/>
              <a:buChar char="◦"/>
              <a:defRPr sz="2600">
                <a:solidFill>
                  <a:schemeClr val="dk1"/>
                </a:solidFill>
              </a:defRPr>
            </a:lvl2pPr>
            <a:lvl3pPr marL="1371600" lvl="2" indent="-381000" algn="l">
              <a:spcBef>
                <a:spcPts val="250"/>
              </a:spcBef>
              <a:spcAft>
                <a:spcPts val="0"/>
              </a:spcAft>
              <a:buSzPts val="2400"/>
              <a:buChar char="●"/>
              <a:defRPr sz="2400">
                <a:solidFill>
                  <a:schemeClr val="dk1"/>
                </a:solidFill>
              </a:defRPr>
            </a:lvl3pPr>
            <a:lvl4pPr marL="1828800" lvl="3" indent="-370839" algn="l">
              <a:spcBef>
                <a:spcPts val="230"/>
              </a:spcBef>
              <a:spcAft>
                <a:spcPts val="0"/>
              </a:spcAft>
              <a:buSzPts val="2240"/>
              <a:buChar char="◦"/>
              <a:defRPr sz="2000">
                <a:solidFill>
                  <a:schemeClr val="dk1"/>
                </a:solidFill>
              </a:defRPr>
            </a:lvl4pPr>
            <a:lvl5pPr marL="2286000" lvl="4" indent="-355600" algn="l">
              <a:spcBef>
                <a:spcPts val="250"/>
              </a:spcBef>
              <a:spcAft>
                <a:spcPts val="0"/>
              </a:spcAft>
              <a:buSzPts val="2000"/>
              <a:buChar char="●"/>
              <a:defRPr sz="2000">
                <a:solidFill>
                  <a:schemeClr val="dk1"/>
                </a:solidFill>
              </a:defRPr>
            </a:lvl5pPr>
            <a:lvl6pPr marL="2743200" lvl="5" indent="-228600" algn="l">
              <a:spcBef>
                <a:spcPts val="250"/>
              </a:spcBef>
              <a:spcAft>
                <a:spcPts val="0"/>
              </a:spcAft>
              <a:buSzPts val="1700"/>
              <a:buNone/>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69" name="Google Shape;69;p9"/>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2"/>
        <p:cNvGrpSpPr/>
        <p:nvPr/>
      </p:nvGrpSpPr>
      <p:grpSpPr>
        <a:xfrm>
          <a:off x="0" y="0"/>
          <a:ext cx="0" cy="0"/>
          <a:chOff x="0" y="0"/>
          <a:chExt cx="0" cy="0"/>
        </a:xfrm>
      </p:grpSpPr>
      <p:sp>
        <p:nvSpPr>
          <p:cNvPr id="73" name="Google Shape;73;p10"/>
          <p:cNvSpPr/>
          <p:nvPr/>
        </p:nvSpPr>
        <p:spPr>
          <a:xfrm>
            <a:off x="304800" y="329184"/>
            <a:ext cx="8532055" cy="6196819"/>
          </a:xfrm>
          <a:prstGeom prst="roundRect">
            <a:avLst>
              <a:gd name="adj" fmla="val 2081"/>
            </a:avLst>
          </a:prstGeom>
          <a:gradFill>
            <a:gsLst>
              <a:gs pos="0">
                <a:srgbClr val="FFFFFF"/>
              </a:gs>
              <a:gs pos="98000">
                <a:srgbClr val="FFFFFF"/>
              </a:gs>
              <a:gs pos="99055">
                <a:srgbClr val="F6F6F6"/>
              </a:gs>
              <a:gs pos="100000">
                <a:srgbClr val="D8D8D8"/>
              </a:gs>
            </a:gsLst>
            <a:lin ang="5400000" scaled="0"/>
          </a:gradFill>
          <a:ln w="9525" cap="rnd" cmpd="sng">
            <a:solidFill>
              <a:srgbClr val="A2A0A0"/>
            </a:solidFill>
            <a:prstDash val="solid"/>
            <a:round/>
            <a:headEnd type="none" w="sm" len="sm"/>
            <a:tailEnd type="none" w="sm" len="sm"/>
          </a:ln>
          <a:effectLst>
            <a:outerShdw blurRad="76200" dist="50800" dir="540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74" name="Google Shape;74;p10"/>
          <p:cNvSpPr/>
          <p:nvPr/>
        </p:nvSpPr>
        <p:spPr>
          <a:xfrm>
            <a:off x="6400800" y="434162"/>
            <a:ext cx="2324605" cy="4343400"/>
          </a:xfrm>
          <a:prstGeom prst="round1Rect">
            <a:avLst>
              <a:gd name="adj" fmla="val 2748"/>
            </a:avLst>
          </a:prstGeom>
          <a:solidFill>
            <a:srgbClr val="1C1C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75" name="Google Shape;75;p10"/>
          <p:cNvSpPr txBox="1">
            <a:spLocks noGrp="1"/>
          </p:cNvSpPr>
          <p:nvPr>
            <p:ph type="title"/>
          </p:nvPr>
        </p:nvSpPr>
        <p:spPr>
          <a:xfrm>
            <a:off x="457200" y="5012056"/>
            <a:ext cx="8229600" cy="105156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78766F"/>
              </a:buClr>
              <a:buSzPts val="3600"/>
              <a:buFont typeface="Verdana"/>
              <a:buNone/>
              <a:defRPr sz="3600" b="0">
                <a:solidFill>
                  <a:srgbClr val="78766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0"/>
          <p:cNvSpPr txBox="1">
            <a:spLocks noGrp="1"/>
          </p:cNvSpPr>
          <p:nvPr>
            <p:ph type="body" idx="1"/>
          </p:nvPr>
        </p:nvSpPr>
        <p:spPr>
          <a:xfrm>
            <a:off x="6462712" y="533400"/>
            <a:ext cx="2240280" cy="4211480"/>
          </a:xfrm>
          <a:prstGeom prst="rect">
            <a:avLst/>
          </a:prstGeom>
          <a:noFill/>
          <a:ln>
            <a:noFill/>
          </a:ln>
        </p:spPr>
        <p:txBody>
          <a:bodyPr spcFirstLastPara="1" wrap="square" lIns="91425" tIns="91425" rIns="91425" bIns="45700" anchor="t" anchorCtr="0"/>
          <a:lstStyle>
            <a:lvl1pPr marL="457200" lvl="0" indent="-228600" algn="l">
              <a:spcBef>
                <a:spcPts val="0"/>
              </a:spcBef>
              <a:spcAft>
                <a:spcPts val="0"/>
              </a:spcAft>
              <a:buSzPts val="1120"/>
              <a:buNone/>
              <a:defRPr sz="1400">
                <a:solidFill>
                  <a:srgbClr val="FFFFFF"/>
                </a:solidFill>
              </a:defRPr>
            </a:lvl1pPr>
            <a:lvl2pPr marL="914400" lvl="1" indent="-304800" algn="l">
              <a:spcBef>
                <a:spcPts val="250"/>
              </a:spcBef>
              <a:spcAft>
                <a:spcPts val="0"/>
              </a:spcAft>
              <a:buSzPts val="1200"/>
              <a:buChar char="◦"/>
              <a:defRPr sz="1200">
                <a:solidFill>
                  <a:srgbClr val="FFFFFF"/>
                </a:solidFill>
              </a:defRPr>
            </a:lvl2pPr>
            <a:lvl3pPr marL="1371600" lvl="2" indent="-292100" algn="l">
              <a:spcBef>
                <a:spcPts val="250"/>
              </a:spcBef>
              <a:spcAft>
                <a:spcPts val="0"/>
              </a:spcAft>
              <a:buSzPts val="1000"/>
              <a:buChar char="●"/>
              <a:defRPr sz="1000">
                <a:solidFill>
                  <a:srgbClr val="FFFFFF"/>
                </a:solidFill>
              </a:defRPr>
            </a:lvl3pPr>
            <a:lvl4pPr marL="1828800" lvl="3" indent="-292608" algn="l">
              <a:spcBef>
                <a:spcPts val="230"/>
              </a:spcBef>
              <a:spcAft>
                <a:spcPts val="0"/>
              </a:spcAft>
              <a:buSzPts val="1008"/>
              <a:buChar char="◦"/>
              <a:defRPr sz="900">
                <a:solidFill>
                  <a:srgbClr val="FFFFFF"/>
                </a:solidFill>
              </a:defRPr>
            </a:lvl4pPr>
            <a:lvl5pPr marL="2286000" lvl="4" indent="-285750" algn="l">
              <a:spcBef>
                <a:spcPts val="250"/>
              </a:spcBef>
              <a:spcAft>
                <a:spcPts val="0"/>
              </a:spcAft>
              <a:buSzPts val="900"/>
              <a:buChar char="●"/>
              <a:defRPr sz="900">
                <a:solidFill>
                  <a:srgbClr val="FFFFFF"/>
                </a:solidFill>
              </a:defRPr>
            </a:lvl5pPr>
            <a:lvl6pPr marL="2743200" lvl="5" indent="-342900" algn="l">
              <a:spcBef>
                <a:spcPts val="250"/>
              </a:spcBef>
              <a:spcAft>
                <a:spcPts val="0"/>
              </a:spcAft>
              <a:buSzPts val="1800"/>
              <a:buChar char="◦"/>
              <a:defRPr/>
            </a:lvl6pPr>
            <a:lvl7pPr marL="3200400" lvl="6" indent="-342900" algn="l">
              <a:spcBef>
                <a:spcPts val="255"/>
              </a:spcBef>
              <a:spcAft>
                <a:spcPts val="0"/>
              </a:spcAft>
              <a:buSzPts val="1800"/>
              <a:buChar char="●"/>
              <a:defRPr/>
            </a:lvl7pPr>
            <a:lvl8pPr marL="3657600" lvl="7" indent="-342900" algn="l">
              <a:spcBef>
                <a:spcPts val="257"/>
              </a:spcBef>
              <a:spcAft>
                <a:spcPts val="0"/>
              </a:spcAft>
              <a:buSzPts val="1800"/>
              <a:buChar char="◦"/>
              <a:defRPr/>
            </a:lvl8pPr>
            <a:lvl9pPr marL="4114800" lvl="8" indent="-342900" algn="l">
              <a:spcBef>
                <a:spcPts val="255"/>
              </a:spcBef>
              <a:spcAft>
                <a:spcPts val="0"/>
              </a:spcAft>
              <a:buSzPts val="1800"/>
              <a:buChar char="●"/>
              <a:defRPr/>
            </a:lvl9pPr>
          </a:lstStyle>
          <a:p>
            <a:endParaRPr/>
          </a:p>
        </p:txBody>
      </p:sp>
      <p:sp>
        <p:nvSpPr>
          <p:cNvPr id="77" name="Google Shape;77;p10"/>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80" name="Google Shape;80;p10"/>
          <p:cNvSpPr>
            <a:spLocks noGrp="1"/>
          </p:cNvSpPr>
          <p:nvPr>
            <p:ph type="pic" idx="2"/>
          </p:nvPr>
        </p:nvSpPr>
        <p:spPr>
          <a:xfrm>
            <a:off x="421480" y="435768"/>
            <a:ext cx="5925312" cy="4343400"/>
          </a:xfrm>
          <a:prstGeom prst="snipRoundRect">
            <a:avLst>
              <a:gd name="adj1" fmla="val 1040"/>
              <a:gd name="adj2" fmla="val 0"/>
            </a:avLst>
          </a:prstGeom>
          <a:solidFill>
            <a:srgbClr val="4F4D49"/>
          </a:solidFill>
          <a:ln>
            <a:noFill/>
          </a:ln>
        </p:spPr>
        <p:txBody>
          <a:bodyPr spcFirstLastPara="1" wrap="square" lIns="182875" tIns="91425" rIns="91425" bIns="45700" anchor="t" anchorCtr="0"/>
          <a:lstStyle>
            <a:lvl1pPr marR="0" lvl="0" algn="l" rtl="0">
              <a:spcBef>
                <a:spcPts val="250"/>
              </a:spcBef>
              <a:spcAft>
                <a:spcPts val="0"/>
              </a:spcAft>
              <a:buClr>
                <a:schemeClr val="accent1"/>
              </a:buClr>
              <a:buSzPts val="2560"/>
              <a:buFont typeface="Noto Sans Symbols"/>
              <a:buNone/>
              <a:defRPr sz="3200" b="0" i="0" u="none" strike="noStrike" cap="none">
                <a:solidFill>
                  <a:schemeClr val="dk1"/>
                </a:solidFill>
                <a:latin typeface="Verdana"/>
                <a:ea typeface="Verdana"/>
                <a:cs typeface="Verdana"/>
                <a:sym typeface="Verdana"/>
              </a:defRPr>
            </a:lvl1pPr>
            <a:lvl2pPr marR="0" lvl="1" algn="l" rtl="0">
              <a:spcBef>
                <a:spcPts val="250"/>
              </a:spcBef>
              <a:spcAft>
                <a:spcPts val="0"/>
              </a:spcAft>
              <a:buClr>
                <a:schemeClr val="accent1"/>
              </a:buClr>
              <a:buSzPts val="2400"/>
              <a:buFont typeface="Verdana"/>
              <a:buChar char="◦"/>
              <a:defRPr sz="2400" b="0" i="0" u="none" strike="noStrike" cap="none">
                <a:solidFill>
                  <a:schemeClr val="dk1"/>
                </a:solidFill>
                <a:latin typeface="Verdana"/>
                <a:ea typeface="Verdana"/>
                <a:cs typeface="Verdana"/>
                <a:sym typeface="Verdana"/>
              </a:defRPr>
            </a:lvl2pPr>
            <a:lvl3pPr marR="0" lvl="2" algn="l" rtl="0">
              <a:spcBef>
                <a:spcPts val="250"/>
              </a:spcBef>
              <a:spcAft>
                <a:spcPts val="0"/>
              </a:spcAft>
              <a:buClr>
                <a:srgbClr val="EF323E"/>
              </a:buClr>
              <a:buSzPts val="2200"/>
              <a:buFont typeface="Noto Sans Symbols"/>
              <a:buChar char="●"/>
              <a:defRPr sz="2200" b="0" i="0" u="none" strike="noStrike" cap="none">
                <a:solidFill>
                  <a:schemeClr val="dk1"/>
                </a:solidFill>
                <a:latin typeface="Verdana"/>
                <a:ea typeface="Verdana"/>
                <a:cs typeface="Verdana"/>
                <a:sym typeface="Verdana"/>
              </a:defRPr>
            </a:lvl3pPr>
            <a:lvl4pPr marR="0" lvl="3" algn="l" rtl="0">
              <a:spcBef>
                <a:spcPts val="230"/>
              </a:spcBef>
              <a:spcAft>
                <a:spcPts val="0"/>
              </a:spcAft>
              <a:buClr>
                <a:srgbClr val="EF323E"/>
              </a:buClr>
              <a:buSzPts val="2128"/>
              <a:buFont typeface="Verdana"/>
              <a:buChar char="◦"/>
              <a:defRPr sz="1900" b="0" i="0" u="none" strike="noStrike" cap="none">
                <a:solidFill>
                  <a:schemeClr val="dk1"/>
                </a:solidFill>
                <a:latin typeface="Verdana"/>
                <a:ea typeface="Verdana"/>
                <a:cs typeface="Verdana"/>
                <a:sym typeface="Verdana"/>
              </a:defRPr>
            </a:lvl4pPr>
            <a:lvl5pPr marR="0" lvl="4" algn="l" rtl="0">
              <a:spcBef>
                <a:spcPts val="250"/>
              </a:spcBef>
              <a:spcAft>
                <a:spcPts val="0"/>
              </a:spcAft>
              <a:buClr>
                <a:srgbClr val="4882BE"/>
              </a:buClr>
              <a:buSzPts val="1800"/>
              <a:buFont typeface="Noto Sans Symbols"/>
              <a:buChar char="●"/>
              <a:defRPr sz="1800" b="0" i="0" u="none" strike="noStrike" cap="none">
                <a:solidFill>
                  <a:schemeClr val="dk1"/>
                </a:solidFill>
                <a:latin typeface="Verdana"/>
                <a:ea typeface="Verdana"/>
                <a:cs typeface="Verdana"/>
                <a:sym typeface="Verdana"/>
              </a:defRPr>
            </a:lvl5pPr>
            <a:lvl6pPr marR="0" lvl="5" algn="l" rtl="0">
              <a:spcBef>
                <a:spcPts val="250"/>
              </a:spcBef>
              <a:spcAft>
                <a:spcPts val="0"/>
              </a:spcAft>
              <a:buClr>
                <a:srgbClr val="4882BE"/>
              </a:buClr>
              <a:buSzPts val="1700"/>
              <a:buFont typeface="Verdana"/>
              <a:buChar char="◦"/>
              <a:defRPr sz="1700" b="0" i="0" u="none" strike="noStrike" cap="none">
                <a:solidFill>
                  <a:schemeClr val="dk1"/>
                </a:solidFill>
                <a:latin typeface="Verdana"/>
                <a:ea typeface="Verdana"/>
                <a:cs typeface="Verdana"/>
                <a:sym typeface="Verdana"/>
              </a:defRPr>
            </a:lvl6pPr>
            <a:lvl7pPr marR="0" lvl="6" algn="l" rtl="0">
              <a:spcBef>
                <a:spcPts val="255"/>
              </a:spcBef>
              <a:spcAft>
                <a:spcPts val="0"/>
              </a:spcAft>
              <a:buClr>
                <a:srgbClr val="4882BE"/>
              </a:buClr>
              <a:buSzPts val="1500"/>
              <a:buFont typeface="Noto Sans Symbols"/>
              <a:buChar char="●"/>
              <a:defRPr sz="1500" b="0" i="0" u="none" strike="noStrike" cap="none">
                <a:solidFill>
                  <a:schemeClr val="dk1"/>
                </a:solidFill>
                <a:latin typeface="Verdana"/>
                <a:ea typeface="Verdana"/>
                <a:cs typeface="Verdana"/>
                <a:sym typeface="Verdana"/>
              </a:defRPr>
            </a:lvl7pPr>
            <a:lvl8pPr marR="0" lvl="7" algn="l" rtl="0">
              <a:spcBef>
                <a:spcPts val="257"/>
              </a:spcBef>
              <a:spcAft>
                <a:spcPts val="0"/>
              </a:spcAft>
              <a:buClr>
                <a:srgbClr val="4882BE"/>
              </a:buClr>
              <a:buSzPts val="1500"/>
              <a:buFont typeface="Verdana"/>
              <a:buChar char="◦"/>
              <a:defRPr sz="1500" b="0" i="0" u="none" strike="noStrike" cap="none">
                <a:solidFill>
                  <a:schemeClr val="dk1"/>
                </a:solidFill>
                <a:latin typeface="Verdana"/>
                <a:ea typeface="Verdana"/>
                <a:cs typeface="Verdana"/>
                <a:sym typeface="Verdana"/>
              </a:defRPr>
            </a:lvl8pPr>
            <a:lvl9pPr marR="0" lvl="8" algn="l" rtl="0">
              <a:spcBef>
                <a:spcPts val="255"/>
              </a:spcBef>
              <a:spcAft>
                <a:spcPts val="0"/>
              </a:spcAft>
              <a:buClr>
                <a:srgbClr val="4882BE"/>
              </a:buClr>
              <a:buSzPts val="1500"/>
              <a:buFont typeface="Noto Sans Symbols"/>
              <a:buChar char="●"/>
              <a:defRPr sz="1500" b="0" i="0" u="none" strike="noStrike" cap="none">
                <a:solidFill>
                  <a:schemeClr val="dk1"/>
                </a:solidFill>
                <a:latin typeface="Verdana"/>
                <a:ea typeface="Verdana"/>
                <a:cs typeface="Verdana"/>
                <a:sym typeface="Verdan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p:nvPr/>
        </p:nvSpPr>
        <p:spPr>
          <a:xfrm>
            <a:off x="304800" y="329184"/>
            <a:ext cx="8532055" cy="6196819"/>
          </a:xfrm>
          <a:prstGeom prst="roundRect">
            <a:avLst>
              <a:gd name="adj" fmla="val 2081"/>
            </a:avLst>
          </a:prstGeom>
          <a:gradFill>
            <a:gsLst>
              <a:gs pos="0">
                <a:srgbClr val="FFFFFF"/>
              </a:gs>
              <a:gs pos="98000">
                <a:srgbClr val="FFFFFF"/>
              </a:gs>
              <a:gs pos="99055">
                <a:srgbClr val="F6F6F6"/>
              </a:gs>
              <a:gs pos="100000">
                <a:srgbClr val="D8D8D8"/>
              </a:gs>
            </a:gsLst>
            <a:lin ang="5400000" scaled="0"/>
          </a:gradFill>
          <a:ln w="9525" cap="rnd" cmpd="sng">
            <a:solidFill>
              <a:srgbClr val="A2A0A0"/>
            </a:solidFill>
            <a:prstDash val="solid"/>
            <a:round/>
            <a:headEnd type="none" w="sm" len="sm"/>
            <a:tailEnd type="none" w="sm" len="sm"/>
          </a:ln>
          <a:effectLst>
            <a:outerShdw blurRad="76200" dist="50800" dir="5400000" algn="tl"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1" name="Google Shape;11;p1"/>
          <p:cNvSpPr/>
          <p:nvPr/>
        </p:nvSpPr>
        <p:spPr>
          <a:xfrm>
            <a:off x="418596" y="434162"/>
            <a:ext cx="8306809" cy="5486400"/>
          </a:xfrm>
          <a:prstGeom prst="roundRect">
            <a:avLst>
              <a:gd name="adj" fmla="val 2127"/>
            </a:avLst>
          </a:prstGeom>
          <a:gradFill>
            <a:gsLst>
              <a:gs pos="0">
                <a:schemeClr val="lt1"/>
              </a:gs>
              <a:gs pos="55000">
                <a:srgbClr val="DFDFDF"/>
              </a:gs>
              <a:gs pos="100000">
                <a:srgbClr val="9E9E9E"/>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2" name="Google Shape;12;p1"/>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FF8C3C"/>
              </a:buClr>
              <a:buSzPts val="3600"/>
              <a:buFont typeface="Verdana"/>
              <a:buNone/>
              <a:defRPr sz="3600" b="1" i="0" u="none" strike="noStrike" cap="none">
                <a:solidFill>
                  <a:srgbClr val="FF8C3C"/>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lstStyle>
            <a:lvl1pPr marL="457200" marR="0" lvl="0" indent="-370840" algn="l" rtl="0">
              <a:spcBef>
                <a:spcPts val="250"/>
              </a:spcBef>
              <a:spcAft>
                <a:spcPts val="0"/>
              </a:spcAft>
              <a:buClr>
                <a:schemeClr val="accent1"/>
              </a:buClr>
              <a:buSzPts val="2240"/>
              <a:buFont typeface="Noto Sans Symbols"/>
              <a:buChar char="⚫"/>
              <a:defRPr sz="2800" b="0" i="0" u="none" strike="noStrike" cap="none">
                <a:solidFill>
                  <a:schemeClr val="dk1"/>
                </a:solidFill>
                <a:latin typeface="Verdana"/>
                <a:ea typeface="Verdana"/>
                <a:cs typeface="Verdana"/>
                <a:sym typeface="Verdana"/>
              </a:defRPr>
            </a:lvl1pPr>
            <a:lvl2pPr marL="914400" marR="0" lvl="1" indent="-381000" algn="l" rtl="0">
              <a:spcBef>
                <a:spcPts val="250"/>
              </a:spcBef>
              <a:spcAft>
                <a:spcPts val="0"/>
              </a:spcAft>
              <a:buClr>
                <a:schemeClr val="accent1"/>
              </a:buClr>
              <a:buSzPts val="2400"/>
              <a:buFont typeface="Verdana"/>
              <a:buChar char="◦"/>
              <a:defRPr sz="2400" b="0" i="0" u="none" strike="noStrike" cap="none">
                <a:solidFill>
                  <a:schemeClr val="dk1"/>
                </a:solidFill>
                <a:latin typeface="Verdana"/>
                <a:ea typeface="Verdana"/>
                <a:cs typeface="Verdana"/>
                <a:sym typeface="Verdana"/>
              </a:defRPr>
            </a:lvl2pPr>
            <a:lvl3pPr marL="1371600" marR="0" lvl="2" indent="-368300" algn="l" rtl="0">
              <a:spcBef>
                <a:spcPts val="250"/>
              </a:spcBef>
              <a:spcAft>
                <a:spcPts val="0"/>
              </a:spcAft>
              <a:buClr>
                <a:srgbClr val="EF323E"/>
              </a:buClr>
              <a:buSzPts val="2200"/>
              <a:buFont typeface="Noto Sans Symbols"/>
              <a:buChar char="●"/>
              <a:defRPr sz="2200" b="0" i="0" u="none" strike="noStrike" cap="none">
                <a:solidFill>
                  <a:schemeClr val="dk1"/>
                </a:solidFill>
                <a:latin typeface="Verdana"/>
                <a:ea typeface="Verdana"/>
                <a:cs typeface="Verdana"/>
                <a:sym typeface="Verdana"/>
              </a:defRPr>
            </a:lvl3pPr>
            <a:lvl4pPr marL="1828800" marR="0" lvl="3" indent="-363728" algn="l" rtl="0">
              <a:spcBef>
                <a:spcPts val="230"/>
              </a:spcBef>
              <a:spcAft>
                <a:spcPts val="0"/>
              </a:spcAft>
              <a:buClr>
                <a:srgbClr val="EF323E"/>
              </a:buClr>
              <a:buSzPts val="2128"/>
              <a:buFont typeface="Verdana"/>
              <a:buChar char="◦"/>
              <a:defRPr sz="1900" b="0" i="0" u="none" strike="noStrike" cap="none">
                <a:solidFill>
                  <a:schemeClr val="dk1"/>
                </a:solidFill>
                <a:latin typeface="Verdana"/>
                <a:ea typeface="Verdana"/>
                <a:cs typeface="Verdana"/>
                <a:sym typeface="Verdana"/>
              </a:defRPr>
            </a:lvl4pPr>
            <a:lvl5pPr marL="2286000" marR="0" lvl="4" indent="-342900" algn="l" rtl="0">
              <a:spcBef>
                <a:spcPts val="250"/>
              </a:spcBef>
              <a:spcAft>
                <a:spcPts val="0"/>
              </a:spcAft>
              <a:buClr>
                <a:srgbClr val="4882BE"/>
              </a:buClr>
              <a:buSzPts val="1800"/>
              <a:buFont typeface="Noto Sans Symbols"/>
              <a:buChar char="●"/>
              <a:defRPr sz="1800" b="0" i="0" u="none" strike="noStrike" cap="none">
                <a:solidFill>
                  <a:schemeClr val="dk1"/>
                </a:solidFill>
                <a:latin typeface="Verdana"/>
                <a:ea typeface="Verdana"/>
                <a:cs typeface="Verdana"/>
                <a:sym typeface="Verdana"/>
              </a:defRPr>
            </a:lvl5pPr>
            <a:lvl6pPr marL="2743200" marR="0" lvl="5" indent="-336550" algn="l" rtl="0">
              <a:spcBef>
                <a:spcPts val="250"/>
              </a:spcBef>
              <a:spcAft>
                <a:spcPts val="0"/>
              </a:spcAft>
              <a:buClr>
                <a:srgbClr val="4882BE"/>
              </a:buClr>
              <a:buSzPts val="1700"/>
              <a:buFont typeface="Verdana"/>
              <a:buChar char="◦"/>
              <a:defRPr sz="1700" b="0" i="0" u="none" strike="noStrike" cap="none">
                <a:solidFill>
                  <a:schemeClr val="dk1"/>
                </a:solidFill>
                <a:latin typeface="Verdana"/>
                <a:ea typeface="Verdana"/>
                <a:cs typeface="Verdana"/>
                <a:sym typeface="Verdana"/>
              </a:defRPr>
            </a:lvl6pPr>
            <a:lvl7pPr marL="3200400" marR="0" lvl="6" indent="-323850" algn="l" rtl="0">
              <a:spcBef>
                <a:spcPts val="255"/>
              </a:spcBef>
              <a:spcAft>
                <a:spcPts val="0"/>
              </a:spcAft>
              <a:buClr>
                <a:srgbClr val="4882BE"/>
              </a:buClr>
              <a:buSzPts val="1500"/>
              <a:buFont typeface="Noto Sans Symbols"/>
              <a:buChar char="●"/>
              <a:defRPr sz="1500" b="0" i="0" u="none" strike="noStrike" cap="none">
                <a:solidFill>
                  <a:schemeClr val="dk1"/>
                </a:solidFill>
                <a:latin typeface="Verdana"/>
                <a:ea typeface="Verdana"/>
                <a:cs typeface="Verdana"/>
                <a:sym typeface="Verdana"/>
              </a:defRPr>
            </a:lvl7pPr>
            <a:lvl8pPr marL="3657600" marR="0" lvl="7" indent="-323850" algn="l" rtl="0">
              <a:spcBef>
                <a:spcPts val="257"/>
              </a:spcBef>
              <a:spcAft>
                <a:spcPts val="0"/>
              </a:spcAft>
              <a:buClr>
                <a:srgbClr val="4882BE"/>
              </a:buClr>
              <a:buSzPts val="1500"/>
              <a:buFont typeface="Verdana"/>
              <a:buChar char="◦"/>
              <a:defRPr sz="1500" b="0" i="0" u="none" strike="noStrike" cap="none">
                <a:solidFill>
                  <a:schemeClr val="dk1"/>
                </a:solidFill>
                <a:latin typeface="Verdana"/>
                <a:ea typeface="Verdana"/>
                <a:cs typeface="Verdana"/>
                <a:sym typeface="Verdana"/>
              </a:defRPr>
            </a:lvl8pPr>
            <a:lvl9pPr marL="4114800" marR="0" lvl="8" indent="-323850" algn="l" rtl="0">
              <a:spcBef>
                <a:spcPts val="255"/>
              </a:spcBef>
              <a:spcAft>
                <a:spcPts val="0"/>
              </a:spcAft>
              <a:buClr>
                <a:srgbClr val="4882BE"/>
              </a:buClr>
              <a:buSzPts val="1500"/>
              <a:buFont typeface="Noto Sans Symbols"/>
              <a:buChar char="●"/>
              <a:defRPr sz="15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dt" idx="10"/>
          </p:nvPr>
        </p:nvSpPr>
        <p:spPr>
          <a:xfrm>
            <a:off x="3776328" y="6111875"/>
            <a:ext cx="2286000" cy="365125"/>
          </a:xfrm>
          <a:prstGeom prst="rect">
            <a:avLst/>
          </a:prstGeom>
          <a:noFill/>
          <a:ln>
            <a:noFill/>
          </a:ln>
        </p:spPr>
        <p:txBody>
          <a:bodyPr spcFirstLastPara="1" wrap="square" lIns="91425" tIns="45700" rIns="91425" bIns="45700" anchor="b" anchorCtr="0"/>
          <a:lstStyle>
            <a:lvl1pPr marR="0" lvl="0" algn="r" rtl="0">
              <a:spcBef>
                <a:spcPts val="0"/>
              </a:spcBef>
              <a:spcAft>
                <a:spcPts val="0"/>
              </a:spcAft>
              <a:buSzPts val="1400"/>
              <a:buNone/>
              <a:defRPr sz="1000" b="0" i="0" u="none" strike="noStrike" cap="none">
                <a:solidFill>
                  <a:srgbClr val="A5A29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5" name="Google Shape;15;p1"/>
          <p:cNvSpPr txBox="1">
            <a:spLocks noGrp="1"/>
          </p:cNvSpPr>
          <p:nvPr>
            <p:ph type="ftr" idx="11"/>
          </p:nvPr>
        </p:nvSpPr>
        <p:spPr>
          <a:xfrm>
            <a:off x="6062328" y="6111875"/>
            <a:ext cx="22860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000" b="0" i="0" u="none" strike="noStrike" cap="none">
                <a:solidFill>
                  <a:srgbClr val="A5A29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6" name="Google Shape;16;p1"/>
          <p:cNvSpPr txBox="1">
            <a:spLocks noGrp="1"/>
          </p:cNvSpPr>
          <p:nvPr>
            <p:ph type="sldNum" idx="12"/>
          </p:nvPr>
        </p:nvSpPr>
        <p:spPr>
          <a:xfrm>
            <a:off x="8348328" y="6111875"/>
            <a:ext cx="457200" cy="3651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A5A298"/>
                </a:solidFill>
                <a:latin typeface="Verdana"/>
                <a:ea typeface="Verdana"/>
                <a:cs typeface="Verdana"/>
                <a:sym typeface="Verdana"/>
              </a:defRPr>
            </a:lvl1pPr>
            <a:lvl2pPr marL="0" marR="0" lvl="1" indent="0" algn="r" rtl="0">
              <a:spcBef>
                <a:spcPts val="0"/>
              </a:spcBef>
              <a:buNone/>
              <a:defRPr sz="1000" b="0" i="0" u="none" strike="noStrike" cap="none">
                <a:solidFill>
                  <a:srgbClr val="A5A298"/>
                </a:solidFill>
                <a:latin typeface="Verdana"/>
                <a:ea typeface="Verdana"/>
                <a:cs typeface="Verdana"/>
                <a:sym typeface="Verdana"/>
              </a:defRPr>
            </a:lvl2pPr>
            <a:lvl3pPr marL="0" marR="0" lvl="2" indent="0" algn="r" rtl="0">
              <a:spcBef>
                <a:spcPts val="0"/>
              </a:spcBef>
              <a:buNone/>
              <a:defRPr sz="1000" b="0" i="0" u="none" strike="noStrike" cap="none">
                <a:solidFill>
                  <a:srgbClr val="A5A298"/>
                </a:solidFill>
                <a:latin typeface="Verdana"/>
                <a:ea typeface="Verdana"/>
                <a:cs typeface="Verdana"/>
                <a:sym typeface="Verdana"/>
              </a:defRPr>
            </a:lvl3pPr>
            <a:lvl4pPr marL="0" marR="0" lvl="3" indent="0" algn="r" rtl="0">
              <a:spcBef>
                <a:spcPts val="0"/>
              </a:spcBef>
              <a:buNone/>
              <a:defRPr sz="1000" b="0" i="0" u="none" strike="noStrike" cap="none">
                <a:solidFill>
                  <a:srgbClr val="A5A298"/>
                </a:solidFill>
                <a:latin typeface="Verdana"/>
                <a:ea typeface="Verdana"/>
                <a:cs typeface="Verdana"/>
                <a:sym typeface="Verdana"/>
              </a:defRPr>
            </a:lvl4pPr>
            <a:lvl5pPr marL="0" marR="0" lvl="4" indent="0" algn="r" rtl="0">
              <a:spcBef>
                <a:spcPts val="0"/>
              </a:spcBef>
              <a:buNone/>
              <a:defRPr sz="1000" b="0" i="0" u="none" strike="noStrike" cap="none">
                <a:solidFill>
                  <a:srgbClr val="A5A298"/>
                </a:solidFill>
                <a:latin typeface="Verdana"/>
                <a:ea typeface="Verdana"/>
                <a:cs typeface="Verdana"/>
                <a:sym typeface="Verdana"/>
              </a:defRPr>
            </a:lvl5pPr>
            <a:lvl6pPr marL="0" marR="0" lvl="5" indent="0" algn="r" rtl="0">
              <a:spcBef>
                <a:spcPts val="0"/>
              </a:spcBef>
              <a:buNone/>
              <a:defRPr sz="1000" b="0" i="0" u="none" strike="noStrike" cap="none">
                <a:solidFill>
                  <a:srgbClr val="A5A298"/>
                </a:solidFill>
                <a:latin typeface="Verdana"/>
                <a:ea typeface="Verdana"/>
                <a:cs typeface="Verdana"/>
                <a:sym typeface="Verdana"/>
              </a:defRPr>
            </a:lvl6pPr>
            <a:lvl7pPr marL="0" marR="0" lvl="6" indent="0" algn="r" rtl="0">
              <a:spcBef>
                <a:spcPts val="0"/>
              </a:spcBef>
              <a:buNone/>
              <a:defRPr sz="1000" b="0" i="0" u="none" strike="noStrike" cap="none">
                <a:solidFill>
                  <a:srgbClr val="A5A298"/>
                </a:solidFill>
                <a:latin typeface="Verdana"/>
                <a:ea typeface="Verdana"/>
                <a:cs typeface="Verdana"/>
                <a:sym typeface="Verdana"/>
              </a:defRPr>
            </a:lvl7pPr>
            <a:lvl8pPr marL="0" marR="0" lvl="7" indent="0" algn="r" rtl="0">
              <a:spcBef>
                <a:spcPts val="0"/>
              </a:spcBef>
              <a:buNone/>
              <a:defRPr sz="1000" b="0" i="0" u="none" strike="noStrike" cap="none">
                <a:solidFill>
                  <a:srgbClr val="A5A298"/>
                </a:solidFill>
                <a:latin typeface="Verdana"/>
                <a:ea typeface="Verdana"/>
                <a:cs typeface="Verdana"/>
                <a:sym typeface="Verdana"/>
              </a:defRPr>
            </a:lvl8pPr>
            <a:lvl9pPr marL="0" marR="0" lvl="8" indent="0" algn="r" rtl="0">
              <a:spcBef>
                <a:spcPts val="0"/>
              </a:spcBef>
              <a:buNone/>
              <a:defRPr sz="1000" b="0" i="0" u="none" strike="noStrike" cap="none">
                <a:solidFill>
                  <a:srgbClr val="A5A29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comments" Target="../comments/comment2.xml"/><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comments" Target="../comments/comment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notesSlide" Target="../notesSlides/notesSlide27.xml"/><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comments" Target="../comments/comment7.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dredilla@hopewarmingpontiac.or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mailto:ekelly@hopewarmingpontiac.org" TargetMode="External"/><Relationship Id="rId4" Type="http://schemas.openxmlformats.org/officeDocument/2006/relationships/hyperlink" Target="mailto:rfitzgerald@hopewarmingpontiac.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3"/>
          <p:cNvSpPr txBox="1">
            <a:spLocks noGrp="1"/>
          </p:cNvSpPr>
          <p:nvPr>
            <p:ph type="ctrTitle"/>
          </p:nvPr>
        </p:nvSpPr>
        <p:spPr>
          <a:xfrm>
            <a:off x="2996150" y="731850"/>
            <a:ext cx="5919900" cy="2923800"/>
          </a:xfrm>
          <a:prstGeom prst="rect">
            <a:avLst/>
          </a:prstGeom>
          <a:noFill/>
          <a:ln>
            <a:noFill/>
          </a:ln>
        </p:spPr>
        <p:txBody>
          <a:bodyPr spcFirstLastPara="1" wrap="square" lIns="45700" tIns="45700" rIns="45700" bIns="45700" anchor="b" anchorCtr="0">
            <a:noAutofit/>
          </a:bodyPr>
          <a:lstStyle/>
          <a:p>
            <a:pPr marL="0" lvl="0" indent="0" algn="ctr" rtl="0">
              <a:spcBef>
                <a:spcPts val="0"/>
              </a:spcBef>
              <a:spcAft>
                <a:spcPts val="0"/>
              </a:spcAft>
              <a:buClr>
                <a:srgbClr val="FF8C3C"/>
              </a:buClr>
              <a:buSzPts val="4050"/>
              <a:buFont typeface="Verdana"/>
              <a:buNone/>
            </a:pPr>
            <a:r>
              <a:rPr lang="en-US" sz="4050"/>
              <a:t>Recuperative Shelter: </a:t>
            </a:r>
            <a:endParaRPr sz="4050"/>
          </a:p>
          <a:p>
            <a:pPr marL="0" lvl="0" indent="0" algn="ctr" rtl="0">
              <a:spcBef>
                <a:spcPts val="0"/>
              </a:spcBef>
              <a:spcAft>
                <a:spcPts val="0"/>
              </a:spcAft>
              <a:buClr>
                <a:srgbClr val="FF8C3C"/>
              </a:buClr>
              <a:buSzPts val="4050"/>
              <a:buFont typeface="Verdana"/>
              <a:buNone/>
            </a:pPr>
            <a:r>
              <a:rPr lang="en-US" sz="4050"/>
              <a:t> Accessing Health and a Pathway Home</a:t>
            </a:r>
            <a:endParaRPr sz="4050"/>
          </a:p>
        </p:txBody>
      </p:sp>
      <p:sp>
        <p:nvSpPr>
          <p:cNvPr id="98" name="Google Shape;98;p13"/>
          <p:cNvSpPr txBox="1">
            <a:spLocks noGrp="1"/>
          </p:cNvSpPr>
          <p:nvPr>
            <p:ph type="subTitle" idx="1"/>
          </p:nvPr>
        </p:nvSpPr>
        <p:spPr>
          <a:xfrm>
            <a:off x="878600" y="4916175"/>
            <a:ext cx="7291200" cy="904200"/>
          </a:xfrm>
          <a:prstGeom prst="rect">
            <a:avLst/>
          </a:prstGeom>
          <a:noFill/>
          <a:ln>
            <a:noFill/>
          </a:ln>
        </p:spPr>
        <p:txBody>
          <a:bodyPr spcFirstLastPara="1" wrap="square" lIns="182875" tIns="0" rIns="91425" bIns="45700" anchor="t" anchorCtr="0">
            <a:noAutofit/>
          </a:bodyPr>
          <a:lstStyle/>
          <a:p>
            <a:pPr marL="36576" lvl="0" indent="0" algn="ctr" rtl="0">
              <a:lnSpc>
                <a:spcPct val="90000"/>
              </a:lnSpc>
              <a:spcBef>
                <a:spcPts val="0"/>
              </a:spcBef>
              <a:spcAft>
                <a:spcPts val="0"/>
              </a:spcAft>
              <a:buSzPts val="1600"/>
              <a:buNone/>
            </a:pPr>
            <a:r>
              <a:rPr lang="en-US" sz="1800"/>
              <a:t>Rebecca Fitzgerald, Quality Manager</a:t>
            </a:r>
            <a:endParaRPr sz="1800"/>
          </a:p>
          <a:p>
            <a:pPr marL="36576" lvl="0" indent="0" algn="ctr" rtl="0">
              <a:lnSpc>
                <a:spcPct val="90000"/>
              </a:lnSpc>
              <a:spcBef>
                <a:spcPts val="0"/>
              </a:spcBef>
              <a:spcAft>
                <a:spcPts val="0"/>
              </a:spcAft>
              <a:buSzPts val="1600"/>
              <a:buNone/>
            </a:pPr>
            <a:r>
              <a:rPr lang="en-US" sz="1800"/>
              <a:t>Danielle Redilla, Shelter Manager</a:t>
            </a:r>
            <a:endParaRPr sz="1800"/>
          </a:p>
          <a:p>
            <a:pPr marL="36576" lvl="0" indent="0" algn="ctr" rtl="0">
              <a:lnSpc>
                <a:spcPct val="90000"/>
              </a:lnSpc>
              <a:spcBef>
                <a:spcPts val="0"/>
              </a:spcBef>
              <a:spcAft>
                <a:spcPts val="0"/>
              </a:spcAft>
              <a:buSzPts val="1600"/>
              <a:buNone/>
            </a:pPr>
            <a:r>
              <a:rPr lang="en-US" sz="1800"/>
              <a:t>Elizabeth Kelly, CEO</a:t>
            </a:r>
            <a:r>
              <a:rPr lang="en-US"/>
              <a:t>  </a:t>
            </a:r>
            <a:endParaRPr/>
          </a:p>
          <a:p>
            <a:pPr marL="36576" lvl="0" indent="0" algn="ctr" rtl="0">
              <a:lnSpc>
                <a:spcPct val="90000"/>
              </a:lnSpc>
              <a:spcBef>
                <a:spcPts val="0"/>
              </a:spcBef>
              <a:spcAft>
                <a:spcPts val="0"/>
              </a:spcAft>
              <a:buSzPts val="1600"/>
              <a:buNone/>
            </a:pPr>
            <a:endParaRPr/>
          </a:p>
          <a:p>
            <a:pPr marL="36576" lvl="0" indent="0" algn="ctr" rtl="0">
              <a:lnSpc>
                <a:spcPct val="90000"/>
              </a:lnSpc>
              <a:spcBef>
                <a:spcPts val="0"/>
              </a:spcBef>
              <a:spcAft>
                <a:spcPts val="0"/>
              </a:spcAft>
              <a:buSzPts val="1280"/>
              <a:buNone/>
            </a:pPr>
            <a:r>
              <a:rPr lang="en-US" sz="1800"/>
              <a:t>www.hopewarmingpontiac.org</a:t>
            </a:r>
            <a:endParaRPr sz="1800"/>
          </a:p>
        </p:txBody>
      </p:sp>
      <p:pic>
        <p:nvPicPr>
          <p:cNvPr id="99" name="Google Shape;99;p13"/>
          <p:cNvPicPr preferRelativeResize="0"/>
          <p:nvPr/>
        </p:nvPicPr>
        <p:blipFill rotWithShape="1">
          <a:blip r:embed="rId3">
            <a:alphaModFix/>
          </a:blip>
          <a:srcRect/>
          <a:stretch/>
        </p:blipFill>
        <p:spPr>
          <a:xfrm>
            <a:off x="722375" y="1074825"/>
            <a:ext cx="2273775" cy="1437011"/>
          </a:xfrm>
          <a:prstGeom prst="rect">
            <a:avLst/>
          </a:prstGeom>
          <a:noFill/>
          <a:ln>
            <a:noFill/>
          </a:ln>
        </p:spPr>
      </p:pic>
      <p:sp>
        <p:nvSpPr>
          <p:cNvPr id="100" name="Google Shape;100;p13"/>
          <p:cNvSpPr txBox="1"/>
          <p:nvPr/>
        </p:nvSpPr>
        <p:spPr>
          <a:xfrm>
            <a:off x="890400" y="3749125"/>
            <a:ext cx="7291200" cy="90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latin typeface="Verdana"/>
                <a:ea typeface="Verdana"/>
                <a:cs typeface="Verdana"/>
                <a:sym typeface="Verdana"/>
              </a:rPr>
              <a:t>HOPE Recuperative Care Center</a:t>
            </a:r>
            <a:endParaRPr sz="2300">
              <a:latin typeface="Verdana"/>
              <a:ea typeface="Verdana"/>
              <a:cs typeface="Verdana"/>
              <a:sym typeface="Verdana"/>
            </a:endParaRPr>
          </a:p>
          <a:p>
            <a:pPr marL="0" lvl="0" indent="0" algn="ctr" rtl="0">
              <a:spcBef>
                <a:spcPts val="0"/>
              </a:spcBef>
              <a:spcAft>
                <a:spcPts val="0"/>
              </a:spcAft>
              <a:buNone/>
            </a:pPr>
            <a:r>
              <a:rPr lang="en-US" sz="2300">
                <a:latin typeface="Verdana"/>
                <a:ea typeface="Verdana"/>
                <a:cs typeface="Verdana"/>
                <a:sym typeface="Verdana"/>
              </a:rPr>
              <a:t>Pontiac, MI</a:t>
            </a:r>
            <a:endParaRPr sz="2300">
              <a:latin typeface="Verdana"/>
              <a:ea typeface="Verdana"/>
              <a:cs typeface="Verdana"/>
              <a:sym typeface="Verdana"/>
            </a:endParaRPr>
          </a:p>
          <a:p>
            <a:pPr marL="0" lvl="0" indent="0" algn="ctr" rtl="0">
              <a:spcBef>
                <a:spcPts val="0"/>
              </a:spcBef>
              <a:spcAft>
                <a:spcPts val="0"/>
              </a:spcAft>
              <a:buNone/>
            </a:pPr>
            <a:endParaRPr sz="1600">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502920" y="4985590"/>
            <a:ext cx="8184000" cy="1051500"/>
          </a:xfrm>
          <a:prstGeom prst="rect">
            <a:avLst/>
          </a:prstGeom>
        </p:spPr>
        <p:txBody>
          <a:bodyPr spcFirstLastPara="1" wrap="square" lIns="91425" tIns="45700" rIns="91425" bIns="45700" anchor="b" anchorCtr="0">
            <a:noAutofit/>
          </a:bodyPr>
          <a:lstStyle/>
          <a:p>
            <a:pPr marL="1828800" lvl="0" indent="457200" algn="l" rtl="0">
              <a:spcBef>
                <a:spcPts val="0"/>
              </a:spcBef>
              <a:spcAft>
                <a:spcPts val="0"/>
              </a:spcAft>
              <a:buNone/>
            </a:pPr>
            <a:r>
              <a:rPr lang="en-US"/>
              <a:t>Standard 1</a:t>
            </a:r>
            <a:endParaRPr/>
          </a:p>
        </p:txBody>
      </p:sp>
      <p:sp>
        <p:nvSpPr>
          <p:cNvPr id="171" name="Google Shape;171;p22"/>
          <p:cNvSpPr txBox="1">
            <a:spLocks noGrp="1"/>
          </p:cNvSpPr>
          <p:nvPr>
            <p:ph type="body" idx="2"/>
          </p:nvPr>
        </p:nvSpPr>
        <p:spPr>
          <a:xfrm>
            <a:off x="4755135" y="995777"/>
            <a:ext cx="3931800" cy="4389000"/>
          </a:xfrm>
          <a:prstGeom prst="rect">
            <a:avLst/>
          </a:prstGeom>
        </p:spPr>
        <p:txBody>
          <a:bodyPr spcFirstLastPara="1" wrap="square" lIns="91425" tIns="457200" rIns="91425" bIns="274300" anchor="ctr" anchorCtr="0">
            <a:noAutofit/>
          </a:bodyPr>
          <a:lstStyle/>
          <a:p>
            <a:pPr marL="265176" lvl="0" indent="-265176" algn="l" rtl="0">
              <a:lnSpc>
                <a:spcPct val="200000"/>
              </a:lnSpc>
              <a:spcBef>
                <a:spcPts val="250"/>
              </a:spcBef>
              <a:spcAft>
                <a:spcPts val="0"/>
              </a:spcAft>
              <a:buSzPts val="1600"/>
              <a:buChar char="⚫"/>
            </a:pPr>
            <a:r>
              <a:rPr lang="en-US" sz="2000"/>
              <a:t>24/7/365 Staffing</a:t>
            </a:r>
            <a:endParaRPr/>
          </a:p>
          <a:p>
            <a:pPr marL="265176" lvl="0" indent="-265176" algn="l" rtl="0">
              <a:lnSpc>
                <a:spcPct val="200000"/>
              </a:lnSpc>
              <a:spcBef>
                <a:spcPts val="250"/>
              </a:spcBef>
              <a:spcAft>
                <a:spcPts val="0"/>
              </a:spcAft>
              <a:buSzPts val="1600"/>
              <a:buChar char="⚫"/>
            </a:pPr>
            <a:r>
              <a:rPr lang="en-US" sz="2000"/>
              <a:t>RN support 5 days a week</a:t>
            </a:r>
            <a:endParaRPr/>
          </a:p>
          <a:p>
            <a:pPr marL="265176" lvl="0" indent="-265176" algn="l" rtl="0">
              <a:lnSpc>
                <a:spcPct val="200000"/>
              </a:lnSpc>
              <a:spcBef>
                <a:spcPts val="250"/>
              </a:spcBef>
              <a:spcAft>
                <a:spcPts val="0"/>
              </a:spcAft>
              <a:buSzPts val="1600"/>
              <a:buChar char="⚫"/>
            </a:pPr>
            <a:r>
              <a:rPr lang="en-US" sz="2000"/>
              <a:t>All staff trained in AED, CPR, Naloxone, etc. </a:t>
            </a:r>
            <a:endParaRPr sz="2000"/>
          </a:p>
          <a:p>
            <a:pPr marL="265176" lvl="0" indent="-265176" algn="l" rtl="0">
              <a:lnSpc>
                <a:spcPct val="200000"/>
              </a:lnSpc>
              <a:spcBef>
                <a:spcPts val="250"/>
              </a:spcBef>
              <a:spcAft>
                <a:spcPts val="0"/>
              </a:spcAft>
              <a:buSzPts val="1600"/>
              <a:buChar char="⚫"/>
            </a:pPr>
            <a:r>
              <a:rPr lang="en-US" sz="2000"/>
              <a:t>Policy Manual</a:t>
            </a:r>
            <a:endParaRPr/>
          </a:p>
          <a:p>
            <a:pPr marL="265176" lvl="0" indent="-265176" algn="l" rtl="0">
              <a:lnSpc>
                <a:spcPct val="200000"/>
              </a:lnSpc>
              <a:spcBef>
                <a:spcPts val="250"/>
              </a:spcBef>
              <a:spcAft>
                <a:spcPts val="0"/>
              </a:spcAft>
              <a:buSzPts val="1600"/>
              <a:buChar char="⚫"/>
            </a:pPr>
            <a:r>
              <a:rPr lang="en-US" sz="2000"/>
              <a:t>Safety Drills</a:t>
            </a:r>
            <a:endParaRPr/>
          </a:p>
          <a:p>
            <a:pPr marL="265176" lvl="0" indent="-133096" algn="l" rtl="0">
              <a:spcBef>
                <a:spcPts val="250"/>
              </a:spcBef>
              <a:spcAft>
                <a:spcPts val="0"/>
              </a:spcAft>
              <a:buClr>
                <a:schemeClr val="dk1"/>
              </a:buClr>
              <a:buSzPts val="2080"/>
              <a:buFont typeface="Arial"/>
              <a:buNone/>
            </a:pPr>
            <a:endParaRPr/>
          </a:p>
          <a:p>
            <a:pPr marL="457200" lvl="0" indent="0" algn="l" rtl="0">
              <a:spcBef>
                <a:spcPts val="250"/>
              </a:spcBef>
              <a:spcAft>
                <a:spcPts val="0"/>
              </a:spcAft>
              <a:buClr>
                <a:schemeClr val="dk1"/>
              </a:buClr>
              <a:buSzPts val="1100"/>
              <a:buFont typeface="Arial"/>
              <a:buNone/>
            </a:pPr>
            <a:endParaRPr sz="2000"/>
          </a:p>
        </p:txBody>
      </p:sp>
      <p:pic>
        <p:nvPicPr>
          <p:cNvPr id="172" name="Google Shape;172;p22"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pic>
        <p:nvPicPr>
          <p:cNvPr id="173" name="Google Shape;173;p22" descr="HOPE Recup kitchen.jpg"/>
          <p:cNvPicPr preferRelativeResize="0">
            <a:picLocks noGrp="1"/>
          </p:cNvPicPr>
          <p:nvPr>
            <p:ph type="body" idx="2"/>
          </p:nvPr>
        </p:nvPicPr>
        <p:blipFill rotWithShape="1">
          <a:blip r:embed="rId4">
            <a:alphaModFix/>
          </a:blip>
          <a:srcRect t="-5130" b="5130"/>
          <a:stretch/>
        </p:blipFill>
        <p:spPr>
          <a:xfrm>
            <a:off x="961050" y="627900"/>
            <a:ext cx="3485100" cy="19605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74" name="Google Shape;174;p22" descr="HOPE Recup Living Room.jpg"/>
          <p:cNvPicPr preferRelativeResize="0">
            <a:picLocks noGrp="1"/>
          </p:cNvPicPr>
          <p:nvPr>
            <p:ph type="body" idx="1"/>
          </p:nvPr>
        </p:nvPicPr>
        <p:blipFill rotWithShape="1">
          <a:blip r:embed="rId5">
            <a:alphaModFix/>
          </a:blip>
          <a:srcRect/>
          <a:stretch/>
        </p:blipFill>
        <p:spPr>
          <a:xfrm>
            <a:off x="502925" y="2899200"/>
            <a:ext cx="2827500" cy="15906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               Standard 1 </a:t>
            </a:r>
            <a:endParaRPr/>
          </a:p>
        </p:txBody>
      </p:sp>
      <p:sp>
        <p:nvSpPr>
          <p:cNvPr id="180" name="Google Shape;180;p23"/>
          <p:cNvSpPr txBox="1">
            <a:spLocks noGrp="1"/>
          </p:cNvSpPr>
          <p:nvPr>
            <p:ph type="body" idx="2"/>
          </p:nvPr>
        </p:nvSpPr>
        <p:spPr>
          <a:xfrm>
            <a:off x="748835" y="741952"/>
            <a:ext cx="3931800" cy="4389000"/>
          </a:xfrm>
          <a:prstGeom prst="rect">
            <a:avLst/>
          </a:prstGeom>
          <a:noFill/>
          <a:ln>
            <a:noFill/>
          </a:ln>
        </p:spPr>
        <p:txBody>
          <a:bodyPr spcFirstLastPara="1" wrap="square" lIns="182875" tIns="91425" rIns="91425" bIns="45700" anchor="t" anchorCtr="0">
            <a:noAutofit/>
          </a:bodyPr>
          <a:lstStyle/>
          <a:p>
            <a:pPr marL="265176" lvl="0" indent="-163575" algn="l" rtl="0">
              <a:lnSpc>
                <a:spcPct val="150000"/>
              </a:lnSpc>
              <a:spcBef>
                <a:spcPts val="0"/>
              </a:spcBef>
              <a:spcAft>
                <a:spcPts val="0"/>
              </a:spcAft>
              <a:buSzPts val="1600"/>
              <a:buNone/>
            </a:pPr>
            <a:endParaRPr sz="2000"/>
          </a:p>
          <a:p>
            <a:pPr marL="265176" lvl="0" indent="-265176" algn="l" rtl="0">
              <a:lnSpc>
                <a:spcPct val="150000"/>
              </a:lnSpc>
              <a:spcBef>
                <a:spcPts val="250"/>
              </a:spcBef>
              <a:spcAft>
                <a:spcPts val="0"/>
              </a:spcAft>
              <a:buSzPts val="1600"/>
              <a:buChar char="⚫"/>
            </a:pPr>
            <a:r>
              <a:rPr lang="en-US" sz="2000"/>
              <a:t>Guest Contract</a:t>
            </a:r>
            <a:endParaRPr sz="2000"/>
          </a:p>
          <a:p>
            <a:pPr marL="548640" lvl="1" indent="-188468" algn="l" rtl="0">
              <a:lnSpc>
                <a:spcPct val="150000"/>
              </a:lnSpc>
              <a:spcBef>
                <a:spcPts val="250"/>
              </a:spcBef>
              <a:spcAft>
                <a:spcPts val="0"/>
              </a:spcAft>
              <a:buSzPts val="2000"/>
              <a:buChar char="◦"/>
            </a:pPr>
            <a:r>
              <a:rPr lang="en-US" sz="2000"/>
              <a:t>Outlines expectations of all guests in program </a:t>
            </a:r>
            <a:endParaRPr sz="2000"/>
          </a:p>
          <a:p>
            <a:pPr marL="548640" lvl="1" indent="-188468" algn="l" rtl="0">
              <a:lnSpc>
                <a:spcPct val="150000"/>
              </a:lnSpc>
              <a:spcBef>
                <a:spcPts val="250"/>
              </a:spcBef>
              <a:spcAft>
                <a:spcPts val="0"/>
              </a:spcAft>
              <a:buSzPts val="2000"/>
              <a:buChar char="◦"/>
            </a:pPr>
            <a:r>
              <a:rPr lang="en-US" sz="2000"/>
              <a:t>Explains conditions of stay </a:t>
            </a:r>
            <a:endParaRPr sz="2000"/>
          </a:p>
          <a:p>
            <a:pPr marL="265176" lvl="0" indent="-133096" algn="l" rtl="0">
              <a:spcBef>
                <a:spcPts val="250"/>
              </a:spcBef>
              <a:spcAft>
                <a:spcPts val="0"/>
              </a:spcAft>
              <a:buSzPts val="2080"/>
              <a:buNone/>
            </a:pPr>
            <a:endParaRPr/>
          </a:p>
        </p:txBody>
      </p:sp>
      <p:pic>
        <p:nvPicPr>
          <p:cNvPr id="181" name="Google Shape;181;p23"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pic>
        <p:nvPicPr>
          <p:cNvPr id="182" name="Google Shape;182;p23"/>
          <p:cNvPicPr preferRelativeResize="0"/>
          <p:nvPr/>
        </p:nvPicPr>
        <p:blipFill>
          <a:blip r:embed="rId4">
            <a:alphaModFix/>
          </a:blip>
          <a:stretch>
            <a:fillRect/>
          </a:stretch>
        </p:blipFill>
        <p:spPr>
          <a:xfrm>
            <a:off x="4806675" y="741950"/>
            <a:ext cx="3651518" cy="4495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533400" y="2743200"/>
            <a:ext cx="8183880" cy="10515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240"/>
              <a:buFont typeface="Verdana"/>
              <a:buNone/>
            </a:pPr>
            <a:r>
              <a:rPr lang="en-US" sz="3240">
                <a:solidFill>
                  <a:schemeClr val="dk1"/>
                </a:solidFill>
              </a:rPr>
              <a:t>Medical respite program provides quality environmental services</a:t>
            </a:r>
            <a:endParaRPr sz="3240">
              <a:solidFill>
                <a:schemeClr val="dk1"/>
              </a:solidFill>
            </a:endParaRPr>
          </a:p>
        </p:txBody>
      </p:sp>
      <p:pic>
        <p:nvPicPr>
          <p:cNvPr id="188" name="Google Shape;188;p24" descr="nhchc-184.png"/>
          <p:cNvPicPr preferRelativeResize="0">
            <a:picLocks noGrp="1"/>
          </p:cNvPicPr>
          <p:nvPr>
            <p:ph type="body" idx="1"/>
          </p:nvPr>
        </p:nvPicPr>
        <p:blipFill rotWithShape="1">
          <a:blip r:embed="rId3">
            <a:alphaModFix/>
          </a:blip>
          <a:srcRect/>
          <a:stretch/>
        </p:blipFill>
        <p:spPr>
          <a:xfrm>
            <a:off x="838201" y="838200"/>
            <a:ext cx="1600200" cy="1356693"/>
          </a:xfrm>
          <a:prstGeom prst="rect">
            <a:avLst/>
          </a:prstGeom>
          <a:noFill/>
          <a:ln>
            <a:noFill/>
          </a:ln>
        </p:spPr>
      </p:pic>
      <p:sp>
        <p:nvSpPr>
          <p:cNvPr id="189" name="Google Shape;189;p24"/>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265176" algn="ctr" rtl="0">
              <a:spcBef>
                <a:spcPts val="0"/>
              </a:spcBef>
              <a:spcAft>
                <a:spcPts val="0"/>
              </a:spcAft>
              <a:buSzPts val="2560"/>
              <a:buNone/>
            </a:pPr>
            <a:endParaRPr sz="3200"/>
          </a:p>
          <a:p>
            <a:pPr marL="265176" lvl="0" indent="-265176" algn="l" rtl="0">
              <a:spcBef>
                <a:spcPts val="250"/>
              </a:spcBef>
              <a:spcAft>
                <a:spcPts val="0"/>
              </a:spcAft>
              <a:buSzPts val="2080"/>
              <a:buNone/>
            </a:pPr>
            <a:r>
              <a:rPr lang="en-US"/>
              <a:t>  </a:t>
            </a:r>
            <a:endParaRPr/>
          </a:p>
        </p:txBody>
      </p:sp>
      <p:sp>
        <p:nvSpPr>
          <p:cNvPr id="190" name="Google Shape;190;p24"/>
          <p:cNvSpPr/>
          <p:nvPr/>
        </p:nvSpPr>
        <p:spPr>
          <a:xfrm flipH="1">
            <a:off x="2743200" y="1981200"/>
            <a:ext cx="32004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Standard 2: </a:t>
            </a:r>
            <a:endParaRPr sz="3600" b="0" i="0" u="none" strike="noStrike" cap="none">
              <a:solidFill>
                <a:schemeClr val="dk1"/>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txBox="1">
            <a:spLocks noGrp="1"/>
          </p:cNvSpPr>
          <p:nvPr>
            <p:ph type="title"/>
          </p:nvPr>
        </p:nvSpPr>
        <p:spPr>
          <a:xfrm>
            <a:off x="502920" y="4985590"/>
            <a:ext cx="8184000" cy="1051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               Standard 2 </a:t>
            </a:r>
            <a:endParaRPr/>
          </a:p>
        </p:txBody>
      </p:sp>
      <p:sp>
        <p:nvSpPr>
          <p:cNvPr id="196" name="Google Shape;196;p25"/>
          <p:cNvSpPr txBox="1">
            <a:spLocks noGrp="1"/>
          </p:cNvSpPr>
          <p:nvPr>
            <p:ph type="body" idx="1"/>
          </p:nvPr>
        </p:nvSpPr>
        <p:spPr>
          <a:xfrm>
            <a:off x="502925" y="1337726"/>
            <a:ext cx="3931800" cy="2575200"/>
          </a:xfrm>
          <a:prstGeom prst="rect">
            <a:avLst/>
          </a:prstGeom>
          <a:noFill/>
          <a:ln>
            <a:noFill/>
          </a:ln>
        </p:spPr>
        <p:txBody>
          <a:bodyPr spcFirstLastPara="1" wrap="square" lIns="182875" tIns="91425" rIns="91425" bIns="45700" anchor="t" anchorCtr="0">
            <a:noAutofit/>
          </a:bodyPr>
          <a:lstStyle/>
          <a:p>
            <a:pPr marL="265176" lvl="0" indent="-315976" algn="l" rtl="0">
              <a:spcBef>
                <a:spcPts val="0"/>
              </a:spcBef>
              <a:spcAft>
                <a:spcPts val="0"/>
              </a:spcAft>
              <a:buSzPts val="2400"/>
              <a:buChar char="⚫"/>
            </a:pPr>
            <a:r>
              <a:rPr lang="en-US" sz="2400"/>
              <a:t>Cleaning checklist</a:t>
            </a:r>
            <a:endParaRPr sz="2400"/>
          </a:p>
          <a:p>
            <a:pPr marL="265176" lvl="0" indent="0" algn="l" rtl="0">
              <a:spcBef>
                <a:spcPts val="0"/>
              </a:spcBef>
              <a:spcAft>
                <a:spcPts val="0"/>
              </a:spcAft>
              <a:buNone/>
            </a:pPr>
            <a:endParaRPr sz="2400"/>
          </a:p>
          <a:p>
            <a:pPr marL="265176" lvl="0" indent="-315976" algn="l" rtl="0">
              <a:spcBef>
                <a:spcPts val="0"/>
              </a:spcBef>
              <a:spcAft>
                <a:spcPts val="0"/>
              </a:spcAft>
              <a:buSzPts val="2400"/>
              <a:buChar char="⚫"/>
            </a:pPr>
            <a:r>
              <a:rPr lang="en-US" sz="2400"/>
              <a:t>Infection control protocols </a:t>
            </a:r>
            <a:endParaRPr sz="2400"/>
          </a:p>
          <a:p>
            <a:pPr marL="265176" lvl="0" indent="0" algn="l" rtl="0">
              <a:spcBef>
                <a:spcPts val="250"/>
              </a:spcBef>
              <a:spcAft>
                <a:spcPts val="0"/>
              </a:spcAft>
              <a:buNone/>
            </a:pPr>
            <a:endParaRPr sz="2400"/>
          </a:p>
        </p:txBody>
      </p:sp>
      <p:sp>
        <p:nvSpPr>
          <p:cNvPr id="197" name="Google Shape;197;p25"/>
          <p:cNvSpPr txBox="1">
            <a:spLocks noGrp="1"/>
          </p:cNvSpPr>
          <p:nvPr>
            <p:ph type="body" idx="2"/>
          </p:nvPr>
        </p:nvSpPr>
        <p:spPr>
          <a:xfrm>
            <a:off x="4755360" y="530352"/>
            <a:ext cx="3931800" cy="4389000"/>
          </a:xfrm>
          <a:prstGeom prst="rect">
            <a:avLst/>
          </a:prstGeom>
          <a:noFill/>
          <a:ln>
            <a:noFill/>
          </a:ln>
        </p:spPr>
        <p:txBody>
          <a:bodyPr spcFirstLastPara="1" wrap="square" lIns="182875" tIns="91425" rIns="91425" bIns="45700" anchor="t" anchorCtr="0">
            <a:noAutofit/>
          </a:bodyPr>
          <a:lstStyle/>
          <a:p>
            <a:pPr marL="265176" lvl="0" indent="-163575" algn="l" rtl="0">
              <a:lnSpc>
                <a:spcPct val="150000"/>
              </a:lnSpc>
              <a:spcBef>
                <a:spcPts val="0"/>
              </a:spcBef>
              <a:spcAft>
                <a:spcPts val="0"/>
              </a:spcAft>
              <a:buSzPts val="1600"/>
              <a:buNone/>
            </a:pPr>
            <a:endParaRPr sz="2000"/>
          </a:p>
          <a:p>
            <a:pPr marL="265176" lvl="0" indent="-133096" algn="l" rtl="0">
              <a:spcBef>
                <a:spcPts val="250"/>
              </a:spcBef>
              <a:spcAft>
                <a:spcPts val="0"/>
              </a:spcAft>
              <a:buSzPts val="2080"/>
              <a:buNone/>
            </a:pPr>
            <a:endParaRPr/>
          </a:p>
        </p:txBody>
      </p:sp>
      <p:pic>
        <p:nvPicPr>
          <p:cNvPr id="198" name="Google Shape;198;p25"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pic>
        <p:nvPicPr>
          <p:cNvPr id="199" name="Google Shape;199;p25"/>
          <p:cNvPicPr preferRelativeResize="0"/>
          <p:nvPr/>
        </p:nvPicPr>
        <p:blipFill>
          <a:blip r:embed="rId4">
            <a:alphaModFix/>
          </a:blip>
          <a:stretch>
            <a:fillRect/>
          </a:stretch>
        </p:blipFill>
        <p:spPr>
          <a:xfrm>
            <a:off x="4350375" y="1020575"/>
            <a:ext cx="3856451" cy="28923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               Standard 2 </a:t>
            </a:r>
            <a:endParaRPr/>
          </a:p>
        </p:txBody>
      </p:sp>
      <p:sp>
        <p:nvSpPr>
          <p:cNvPr id="205" name="Google Shape;205;p26"/>
          <p:cNvSpPr txBox="1">
            <a:spLocks noGrp="1"/>
          </p:cNvSpPr>
          <p:nvPr>
            <p:ph type="body" idx="1"/>
          </p:nvPr>
        </p:nvSpPr>
        <p:spPr>
          <a:xfrm>
            <a:off x="514352" y="530352"/>
            <a:ext cx="3931920" cy="4389120"/>
          </a:xfrm>
          <a:prstGeom prst="rect">
            <a:avLst/>
          </a:prstGeom>
          <a:noFill/>
          <a:ln>
            <a:noFill/>
          </a:ln>
        </p:spPr>
        <p:txBody>
          <a:bodyPr spcFirstLastPara="1" wrap="square" lIns="182875" tIns="91425" rIns="91425" bIns="45700" anchor="t" anchorCtr="0">
            <a:noAutofit/>
          </a:bodyPr>
          <a:lstStyle/>
          <a:p>
            <a:pPr marL="265176" lvl="0" indent="0" algn="l" rtl="0">
              <a:spcBef>
                <a:spcPts val="250"/>
              </a:spcBef>
              <a:spcAft>
                <a:spcPts val="0"/>
              </a:spcAft>
              <a:buNone/>
            </a:pPr>
            <a:endParaRPr sz="2400"/>
          </a:p>
          <a:p>
            <a:pPr marL="265176" lvl="0" indent="-315976" algn="l" rtl="0">
              <a:spcBef>
                <a:spcPts val="250"/>
              </a:spcBef>
              <a:spcAft>
                <a:spcPts val="0"/>
              </a:spcAft>
              <a:buSzPts val="2400"/>
              <a:buChar char="⚫"/>
            </a:pPr>
            <a:r>
              <a:rPr lang="en-US" sz="2400"/>
              <a:t>Oxygen storage</a:t>
            </a:r>
            <a:endParaRPr sz="2400"/>
          </a:p>
          <a:p>
            <a:pPr marL="265176" lvl="0" indent="0" algn="l" rtl="0">
              <a:spcBef>
                <a:spcPts val="250"/>
              </a:spcBef>
              <a:spcAft>
                <a:spcPts val="0"/>
              </a:spcAft>
              <a:buNone/>
            </a:pPr>
            <a:endParaRPr sz="2400"/>
          </a:p>
          <a:p>
            <a:pPr marL="265176" lvl="0" indent="0" algn="l" rtl="0">
              <a:spcBef>
                <a:spcPts val="250"/>
              </a:spcBef>
              <a:spcAft>
                <a:spcPts val="0"/>
              </a:spcAft>
              <a:buNone/>
            </a:pPr>
            <a:endParaRPr sz="2400"/>
          </a:p>
          <a:p>
            <a:pPr marL="265176" lvl="0" indent="0" algn="l" rtl="0">
              <a:spcBef>
                <a:spcPts val="250"/>
              </a:spcBef>
              <a:spcAft>
                <a:spcPts val="0"/>
              </a:spcAft>
              <a:buNone/>
            </a:pPr>
            <a:endParaRPr sz="2400"/>
          </a:p>
          <a:p>
            <a:pPr marL="265176" lvl="0" indent="0" algn="l" rtl="0">
              <a:spcBef>
                <a:spcPts val="250"/>
              </a:spcBef>
              <a:spcAft>
                <a:spcPts val="0"/>
              </a:spcAft>
              <a:buNone/>
            </a:pPr>
            <a:endParaRPr sz="2400"/>
          </a:p>
          <a:p>
            <a:pPr marL="265176" lvl="0" indent="-315976" algn="l" rtl="0">
              <a:spcBef>
                <a:spcPts val="250"/>
              </a:spcBef>
              <a:spcAft>
                <a:spcPts val="0"/>
              </a:spcAft>
              <a:buSzPts val="2400"/>
              <a:buChar char="⚫"/>
            </a:pPr>
            <a:r>
              <a:rPr lang="en-US" sz="2400"/>
              <a:t>Medication storage</a:t>
            </a:r>
            <a:endParaRPr sz="2400"/>
          </a:p>
        </p:txBody>
      </p:sp>
      <p:sp>
        <p:nvSpPr>
          <p:cNvPr id="206" name="Google Shape;206;p26"/>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163575" algn="l" rtl="0">
              <a:lnSpc>
                <a:spcPct val="150000"/>
              </a:lnSpc>
              <a:spcBef>
                <a:spcPts val="0"/>
              </a:spcBef>
              <a:spcAft>
                <a:spcPts val="0"/>
              </a:spcAft>
              <a:buSzPts val="1600"/>
              <a:buNone/>
            </a:pPr>
            <a:endParaRPr sz="2000"/>
          </a:p>
          <a:p>
            <a:pPr marL="265176" lvl="0" indent="-133096" algn="l" rtl="0">
              <a:spcBef>
                <a:spcPts val="250"/>
              </a:spcBef>
              <a:spcAft>
                <a:spcPts val="0"/>
              </a:spcAft>
              <a:buSzPts val="2080"/>
              <a:buNone/>
            </a:pPr>
            <a:endParaRPr/>
          </a:p>
        </p:txBody>
      </p:sp>
      <p:pic>
        <p:nvPicPr>
          <p:cNvPr id="207" name="Google Shape;207;p26"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pic>
        <p:nvPicPr>
          <p:cNvPr id="208" name="Google Shape;208;p26"/>
          <p:cNvPicPr preferRelativeResize="0"/>
          <p:nvPr/>
        </p:nvPicPr>
        <p:blipFill rotWithShape="1">
          <a:blip r:embed="rId4">
            <a:alphaModFix/>
          </a:blip>
          <a:srcRect l="21821" t="15226" r="4557" b="10677"/>
          <a:stretch/>
        </p:blipFill>
        <p:spPr>
          <a:xfrm>
            <a:off x="5936625" y="696971"/>
            <a:ext cx="2517125" cy="3383550"/>
          </a:xfrm>
          <a:prstGeom prst="rect">
            <a:avLst/>
          </a:prstGeom>
          <a:noFill/>
          <a:ln>
            <a:noFill/>
          </a:ln>
        </p:spPr>
      </p:pic>
      <p:pic>
        <p:nvPicPr>
          <p:cNvPr id="209" name="Google Shape;209;p26"/>
          <p:cNvPicPr preferRelativeResize="0"/>
          <p:nvPr/>
        </p:nvPicPr>
        <p:blipFill rotWithShape="1">
          <a:blip r:embed="rId5">
            <a:alphaModFix/>
          </a:blip>
          <a:srcRect l="626" t="18285" b="16758"/>
          <a:stretch/>
        </p:blipFill>
        <p:spPr>
          <a:xfrm>
            <a:off x="4122400" y="3865950"/>
            <a:ext cx="3134551" cy="1536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title"/>
          </p:nvPr>
        </p:nvSpPr>
        <p:spPr>
          <a:xfrm>
            <a:off x="533400" y="2743200"/>
            <a:ext cx="8183880" cy="26670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240"/>
              <a:buFont typeface="Verdana"/>
              <a:buNone/>
            </a:pPr>
            <a:r>
              <a:rPr lang="en-US" sz="3240">
                <a:solidFill>
                  <a:schemeClr val="dk1"/>
                </a:solidFill>
              </a:rPr>
              <a:t>Medical respite program manages timely and safe care transitions to medical respite from acute care, specialty care, and/or community settings</a:t>
            </a:r>
            <a:endParaRPr sz="3240">
              <a:solidFill>
                <a:schemeClr val="dk1"/>
              </a:solidFill>
            </a:endParaRPr>
          </a:p>
        </p:txBody>
      </p:sp>
      <p:pic>
        <p:nvPicPr>
          <p:cNvPr id="215" name="Google Shape;215;p27" descr="nhchc-184.png"/>
          <p:cNvPicPr preferRelativeResize="0">
            <a:picLocks noGrp="1"/>
          </p:cNvPicPr>
          <p:nvPr>
            <p:ph type="body" idx="1"/>
          </p:nvPr>
        </p:nvPicPr>
        <p:blipFill rotWithShape="1">
          <a:blip r:embed="rId3">
            <a:alphaModFix/>
          </a:blip>
          <a:srcRect/>
          <a:stretch/>
        </p:blipFill>
        <p:spPr>
          <a:xfrm>
            <a:off x="838201" y="838200"/>
            <a:ext cx="1600200" cy="1356693"/>
          </a:xfrm>
          <a:prstGeom prst="rect">
            <a:avLst/>
          </a:prstGeom>
          <a:noFill/>
          <a:ln>
            <a:noFill/>
          </a:ln>
        </p:spPr>
      </p:pic>
      <p:sp>
        <p:nvSpPr>
          <p:cNvPr id="216" name="Google Shape;216;p27"/>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265176" algn="ctr" rtl="0">
              <a:spcBef>
                <a:spcPts val="0"/>
              </a:spcBef>
              <a:spcAft>
                <a:spcPts val="0"/>
              </a:spcAft>
              <a:buSzPts val="2560"/>
              <a:buNone/>
            </a:pPr>
            <a:endParaRPr sz="3200"/>
          </a:p>
          <a:p>
            <a:pPr marL="265176" lvl="0" indent="-265176" algn="l" rtl="0">
              <a:spcBef>
                <a:spcPts val="250"/>
              </a:spcBef>
              <a:spcAft>
                <a:spcPts val="0"/>
              </a:spcAft>
              <a:buSzPts val="2080"/>
              <a:buNone/>
            </a:pPr>
            <a:r>
              <a:rPr lang="en-US"/>
              <a:t>  </a:t>
            </a:r>
            <a:endParaRPr/>
          </a:p>
        </p:txBody>
      </p:sp>
      <p:sp>
        <p:nvSpPr>
          <p:cNvPr id="217" name="Google Shape;217;p27"/>
          <p:cNvSpPr/>
          <p:nvPr/>
        </p:nvSpPr>
        <p:spPr>
          <a:xfrm flipH="1">
            <a:off x="2743200" y="1981200"/>
            <a:ext cx="32004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Standard 3: </a:t>
            </a:r>
            <a:endParaRPr sz="3600" b="0" i="0" u="none" strike="noStrike" cap="none">
              <a:solidFill>
                <a:schemeClr val="dk1"/>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502920" y="4985590"/>
            <a:ext cx="8183880" cy="1051560"/>
          </a:xfrm>
          <a:prstGeom prst="rect">
            <a:avLst/>
          </a:prstGeom>
          <a:noFill/>
          <a:ln>
            <a:noFill/>
          </a:ln>
          <a:effectLst>
            <a:outerShdw blurRad="57150" dist="19050" dir="5400000" algn="bl" rotWithShape="0">
              <a:srgbClr val="000000">
                <a:alpha val="0"/>
              </a:srgbClr>
            </a:outerShdw>
          </a:effectLst>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               Standard 3 </a:t>
            </a:r>
            <a:endParaRPr/>
          </a:p>
        </p:txBody>
      </p:sp>
      <p:sp>
        <p:nvSpPr>
          <p:cNvPr id="223" name="Google Shape;223;p28"/>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163575" algn="l" rtl="0">
              <a:lnSpc>
                <a:spcPct val="150000"/>
              </a:lnSpc>
              <a:spcBef>
                <a:spcPts val="0"/>
              </a:spcBef>
              <a:spcAft>
                <a:spcPts val="0"/>
              </a:spcAft>
              <a:buSzPts val="1600"/>
              <a:buNone/>
            </a:pPr>
            <a:endParaRPr sz="2000"/>
          </a:p>
          <a:p>
            <a:pPr marL="265176" lvl="0" indent="0" algn="l" rtl="0">
              <a:spcBef>
                <a:spcPts val="250"/>
              </a:spcBef>
              <a:spcAft>
                <a:spcPts val="0"/>
              </a:spcAft>
              <a:buNone/>
            </a:pPr>
            <a:endParaRPr/>
          </a:p>
          <a:p>
            <a:pPr marL="265176" lvl="0" indent="0" algn="l" rtl="0">
              <a:spcBef>
                <a:spcPts val="250"/>
              </a:spcBef>
              <a:spcAft>
                <a:spcPts val="0"/>
              </a:spcAft>
              <a:buNone/>
            </a:pPr>
            <a:endParaRPr/>
          </a:p>
          <a:p>
            <a:pPr marL="265176" lvl="0" indent="0" algn="l" rtl="0">
              <a:spcBef>
                <a:spcPts val="250"/>
              </a:spcBef>
              <a:spcAft>
                <a:spcPts val="0"/>
              </a:spcAft>
              <a:buNone/>
            </a:pPr>
            <a:endParaRPr/>
          </a:p>
          <a:p>
            <a:pPr marL="265176" lvl="0" indent="-133096" algn="l" rtl="0">
              <a:spcBef>
                <a:spcPts val="250"/>
              </a:spcBef>
              <a:spcAft>
                <a:spcPts val="0"/>
              </a:spcAft>
              <a:buSzPts val="2080"/>
              <a:buNone/>
            </a:pPr>
            <a:endParaRPr/>
          </a:p>
        </p:txBody>
      </p:sp>
      <p:pic>
        <p:nvPicPr>
          <p:cNvPr id="224" name="Google Shape;224;p28"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sp>
        <p:nvSpPr>
          <p:cNvPr id="225" name="Google Shape;225;p28"/>
          <p:cNvSpPr txBox="1">
            <a:spLocks noGrp="1"/>
          </p:cNvSpPr>
          <p:nvPr>
            <p:ph type="body" idx="1"/>
          </p:nvPr>
        </p:nvSpPr>
        <p:spPr>
          <a:xfrm>
            <a:off x="514348" y="530350"/>
            <a:ext cx="7943400" cy="4389000"/>
          </a:xfrm>
          <a:prstGeom prst="rect">
            <a:avLst/>
          </a:prstGeom>
          <a:noFill/>
          <a:ln>
            <a:noFill/>
          </a:ln>
        </p:spPr>
        <p:txBody>
          <a:bodyPr spcFirstLastPara="1" wrap="square" lIns="182875" tIns="91425" rIns="91425" bIns="45700" anchor="t" anchorCtr="0">
            <a:noAutofit/>
          </a:bodyPr>
          <a:lstStyle/>
          <a:p>
            <a:pPr marL="0" lvl="0" indent="0" algn="l" rtl="0">
              <a:spcBef>
                <a:spcPts val="0"/>
              </a:spcBef>
              <a:spcAft>
                <a:spcPts val="0"/>
              </a:spcAft>
              <a:buNone/>
            </a:pPr>
            <a:r>
              <a:rPr lang="en-US"/>
              <a:t>Admission Criteria</a:t>
            </a:r>
            <a:endParaRPr/>
          </a:p>
          <a:p>
            <a:pPr marL="0" lvl="0" indent="0" algn="l" rtl="0">
              <a:spcBef>
                <a:spcPts val="0"/>
              </a:spcBef>
              <a:spcAft>
                <a:spcPts val="0"/>
              </a:spcAft>
              <a:buNone/>
            </a:pPr>
            <a:endParaRPr/>
          </a:p>
          <a:p>
            <a:pPr marL="457200" lvl="0" indent="-381000" algn="l" rtl="0">
              <a:spcBef>
                <a:spcPts val="0"/>
              </a:spcBef>
              <a:spcAft>
                <a:spcPts val="0"/>
              </a:spcAft>
              <a:buSzPts val="2400"/>
              <a:buChar char="●"/>
            </a:pPr>
            <a:r>
              <a:rPr lang="en-US" sz="2400"/>
              <a:t>Patient must be able to perform activities of daily living independently (bathing, eating, dressing)</a:t>
            </a:r>
            <a:endParaRPr sz="2400"/>
          </a:p>
          <a:p>
            <a:pPr marL="457200" lvl="0" indent="-381000" algn="l" rtl="0">
              <a:spcBef>
                <a:spcPts val="0"/>
              </a:spcBef>
              <a:spcAft>
                <a:spcPts val="0"/>
              </a:spcAft>
              <a:buSzPts val="2400"/>
              <a:buChar char="●"/>
            </a:pPr>
            <a:r>
              <a:rPr lang="en-US" sz="2400"/>
              <a:t>Principal diagnosis must be medical </a:t>
            </a:r>
            <a:endParaRPr sz="2400"/>
          </a:p>
          <a:p>
            <a:pPr marL="457200" lvl="0" indent="-381000" algn="l" rtl="0">
              <a:spcBef>
                <a:spcPts val="0"/>
              </a:spcBef>
              <a:spcAft>
                <a:spcPts val="0"/>
              </a:spcAft>
              <a:buSzPts val="2400"/>
              <a:buChar char="●"/>
            </a:pPr>
            <a:r>
              <a:rPr lang="en-US" sz="2400"/>
              <a:t>Patient must be homeless with nowhere to go upon discharge </a:t>
            </a:r>
            <a:endParaRPr sz="2400"/>
          </a:p>
          <a:p>
            <a:pPr marL="457200" lvl="0" indent="-360680" algn="l" rtl="0">
              <a:spcBef>
                <a:spcPts val="0"/>
              </a:spcBef>
              <a:spcAft>
                <a:spcPts val="0"/>
              </a:spcAft>
              <a:buSzPts val="2080"/>
              <a:buChar char="●"/>
            </a:pPr>
            <a:r>
              <a:rPr lang="en-US" sz="2400"/>
              <a:t>Does not accept patients with IVs, highly contagious diseases</a:t>
            </a:r>
            <a:r>
              <a:rPr lang="en-US"/>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9"/>
          <p:cNvSpPr txBox="1">
            <a:spLocks noGrp="1"/>
          </p:cNvSpPr>
          <p:nvPr>
            <p:ph type="title"/>
          </p:nvPr>
        </p:nvSpPr>
        <p:spPr>
          <a:xfrm>
            <a:off x="502920" y="4985590"/>
            <a:ext cx="8184000" cy="1051500"/>
          </a:xfrm>
          <a:prstGeom prst="rect">
            <a:avLst/>
          </a:prstGeom>
        </p:spPr>
        <p:txBody>
          <a:bodyPr spcFirstLastPara="1" wrap="square" lIns="91425" tIns="45700" rIns="91425" bIns="45700" anchor="b" anchorCtr="0">
            <a:noAutofit/>
          </a:bodyPr>
          <a:lstStyle/>
          <a:p>
            <a:pPr marL="1828800" lvl="0" indent="457200" algn="l" rtl="0">
              <a:spcBef>
                <a:spcPts val="0"/>
              </a:spcBef>
              <a:spcAft>
                <a:spcPts val="0"/>
              </a:spcAft>
              <a:buNone/>
            </a:pPr>
            <a:r>
              <a:rPr lang="en-US"/>
              <a:t>Standard 3</a:t>
            </a:r>
            <a:endParaRPr/>
          </a:p>
        </p:txBody>
      </p:sp>
      <p:sp>
        <p:nvSpPr>
          <p:cNvPr id="232" name="Google Shape;232;p29"/>
          <p:cNvSpPr txBox="1">
            <a:spLocks noGrp="1"/>
          </p:cNvSpPr>
          <p:nvPr>
            <p:ph type="body" idx="1"/>
          </p:nvPr>
        </p:nvSpPr>
        <p:spPr>
          <a:xfrm>
            <a:off x="514352" y="530352"/>
            <a:ext cx="3931800" cy="4389000"/>
          </a:xfrm>
          <a:prstGeom prst="rect">
            <a:avLst/>
          </a:prstGeom>
        </p:spPr>
        <p:txBody>
          <a:bodyPr spcFirstLastPara="1" wrap="square" lIns="182875" tIns="91425" rIns="91425" bIns="45700" anchor="t" anchorCtr="0">
            <a:noAutofit/>
          </a:bodyPr>
          <a:lstStyle/>
          <a:p>
            <a:pPr marL="265176" lvl="0" indent="-265176" algn="l" rtl="0">
              <a:spcBef>
                <a:spcPts val="250"/>
              </a:spcBef>
              <a:spcAft>
                <a:spcPts val="0"/>
              </a:spcAft>
              <a:buSzPts val="2080"/>
              <a:buChar char="⚫"/>
            </a:pPr>
            <a:r>
              <a:rPr lang="en-US"/>
              <a:t>Pre-admit form</a:t>
            </a:r>
            <a:endParaRPr/>
          </a:p>
          <a:p>
            <a:pPr marL="548640" lvl="1" indent="-201168" algn="l" rtl="0">
              <a:spcBef>
                <a:spcPts val="250"/>
              </a:spcBef>
              <a:spcAft>
                <a:spcPts val="0"/>
              </a:spcAft>
              <a:buSzPts val="2200"/>
              <a:buChar char="◦"/>
            </a:pPr>
            <a:r>
              <a:rPr lang="en-US"/>
              <a:t>Completed by RCC staff when receiving a referral from a partner hospital </a:t>
            </a:r>
            <a:endParaRPr/>
          </a:p>
          <a:p>
            <a:pPr marL="548640" lvl="1" indent="-201168" algn="l" rtl="0">
              <a:spcBef>
                <a:spcPts val="250"/>
              </a:spcBef>
              <a:spcAft>
                <a:spcPts val="0"/>
              </a:spcAft>
              <a:buSzPts val="2200"/>
              <a:buChar char="◦"/>
            </a:pPr>
            <a:r>
              <a:rPr lang="en-US"/>
              <a:t>Basic patient information, health condition</a:t>
            </a:r>
            <a:endParaRPr/>
          </a:p>
          <a:p>
            <a:pPr marL="548640" lvl="1" indent="-201168" algn="l" rtl="0">
              <a:spcBef>
                <a:spcPts val="250"/>
              </a:spcBef>
              <a:spcAft>
                <a:spcPts val="0"/>
              </a:spcAft>
              <a:buSzPts val="2200"/>
              <a:buChar char="◦"/>
            </a:pPr>
            <a:r>
              <a:rPr lang="en-US"/>
              <a:t>Referring partner also sends chart notes for patient</a:t>
            </a:r>
            <a:endParaRPr/>
          </a:p>
          <a:p>
            <a:pPr marL="0" lvl="0" indent="0" algn="l" rtl="0">
              <a:spcBef>
                <a:spcPts val="250"/>
              </a:spcBef>
              <a:spcAft>
                <a:spcPts val="0"/>
              </a:spcAft>
              <a:buNone/>
            </a:pPr>
            <a:endParaRPr/>
          </a:p>
        </p:txBody>
      </p:sp>
      <p:sp>
        <p:nvSpPr>
          <p:cNvPr id="233" name="Google Shape;233;p29"/>
          <p:cNvSpPr txBox="1">
            <a:spLocks noGrp="1"/>
          </p:cNvSpPr>
          <p:nvPr>
            <p:ph type="body" idx="2"/>
          </p:nvPr>
        </p:nvSpPr>
        <p:spPr>
          <a:xfrm>
            <a:off x="4755360" y="530352"/>
            <a:ext cx="3931800" cy="4389000"/>
          </a:xfrm>
          <a:prstGeom prst="rect">
            <a:avLst/>
          </a:prstGeom>
        </p:spPr>
        <p:txBody>
          <a:bodyPr spcFirstLastPara="1" wrap="square" lIns="182875" tIns="91425" rIns="91425" bIns="45700" anchor="t" anchorCtr="0">
            <a:noAutofit/>
          </a:bodyPr>
          <a:lstStyle/>
          <a:p>
            <a:pPr marL="0" lvl="0" indent="0" algn="l" rtl="0">
              <a:spcBef>
                <a:spcPts val="250"/>
              </a:spcBef>
              <a:spcAft>
                <a:spcPts val="0"/>
              </a:spcAft>
              <a:buNone/>
            </a:pPr>
            <a:endParaRPr/>
          </a:p>
        </p:txBody>
      </p:sp>
      <p:pic>
        <p:nvPicPr>
          <p:cNvPr id="234" name="Google Shape;234;p29"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pic>
        <p:nvPicPr>
          <p:cNvPr id="235" name="Google Shape;235;p29"/>
          <p:cNvPicPr preferRelativeResize="0"/>
          <p:nvPr/>
        </p:nvPicPr>
        <p:blipFill>
          <a:blip r:embed="rId4">
            <a:alphaModFix/>
          </a:blip>
          <a:stretch>
            <a:fillRect/>
          </a:stretch>
        </p:blipFill>
        <p:spPr>
          <a:xfrm>
            <a:off x="4858850" y="669750"/>
            <a:ext cx="3724799" cy="4581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502920" y="4985590"/>
            <a:ext cx="8184000" cy="1051500"/>
          </a:xfrm>
          <a:prstGeom prst="rect">
            <a:avLst/>
          </a:prstGeom>
        </p:spPr>
        <p:txBody>
          <a:bodyPr spcFirstLastPara="1" wrap="square" lIns="91425" tIns="45700" rIns="91425" bIns="45700" anchor="b" anchorCtr="0">
            <a:noAutofit/>
          </a:bodyPr>
          <a:lstStyle/>
          <a:p>
            <a:pPr marL="2286000" lvl="0" indent="0" algn="l" rtl="0">
              <a:spcBef>
                <a:spcPts val="0"/>
              </a:spcBef>
              <a:spcAft>
                <a:spcPts val="0"/>
              </a:spcAft>
              <a:buNone/>
            </a:pPr>
            <a:r>
              <a:rPr lang="en-US"/>
              <a:t>Standard 3</a:t>
            </a:r>
            <a:endParaRPr/>
          </a:p>
        </p:txBody>
      </p:sp>
      <p:sp>
        <p:nvSpPr>
          <p:cNvPr id="242" name="Google Shape;242;p30"/>
          <p:cNvSpPr txBox="1">
            <a:spLocks noGrp="1"/>
          </p:cNvSpPr>
          <p:nvPr>
            <p:ph type="body" idx="1"/>
          </p:nvPr>
        </p:nvSpPr>
        <p:spPr>
          <a:xfrm>
            <a:off x="514348" y="530350"/>
            <a:ext cx="7929600" cy="4672200"/>
          </a:xfrm>
          <a:prstGeom prst="rect">
            <a:avLst/>
          </a:prstGeom>
        </p:spPr>
        <p:txBody>
          <a:bodyPr spcFirstLastPara="1" wrap="square" lIns="182875" tIns="91425" rIns="91425" bIns="45700" anchor="t" anchorCtr="0">
            <a:noAutofit/>
          </a:bodyPr>
          <a:lstStyle/>
          <a:p>
            <a:pPr marL="0" lvl="0" indent="0" algn="l" rtl="0">
              <a:spcBef>
                <a:spcPts val="250"/>
              </a:spcBef>
              <a:spcAft>
                <a:spcPts val="0"/>
              </a:spcAft>
              <a:buNone/>
            </a:pPr>
            <a:r>
              <a:rPr lang="en-US"/>
              <a:t>Role of Public Health Nurses</a:t>
            </a:r>
            <a:endParaRPr/>
          </a:p>
          <a:p>
            <a:pPr marL="0" lvl="0" indent="0" algn="l" rtl="0">
              <a:spcBef>
                <a:spcPts val="250"/>
              </a:spcBef>
              <a:spcAft>
                <a:spcPts val="0"/>
              </a:spcAft>
              <a:buNone/>
            </a:pPr>
            <a:endParaRPr/>
          </a:p>
          <a:p>
            <a:pPr marL="457200" lvl="0" indent="-381000" algn="l" rtl="0">
              <a:spcBef>
                <a:spcPts val="250"/>
              </a:spcBef>
              <a:spcAft>
                <a:spcPts val="0"/>
              </a:spcAft>
              <a:buSzPts val="2400"/>
              <a:buChar char="●"/>
            </a:pPr>
            <a:r>
              <a:rPr lang="en-US" sz="2400"/>
              <a:t>Partnership with Oakland County Health Division Homeless Advocate Program </a:t>
            </a:r>
            <a:endParaRPr sz="2400"/>
          </a:p>
          <a:p>
            <a:pPr marL="457200" lvl="0" indent="-381000" algn="l" rtl="0">
              <a:spcBef>
                <a:spcPts val="0"/>
              </a:spcBef>
              <a:spcAft>
                <a:spcPts val="0"/>
              </a:spcAft>
              <a:buSzPts val="2400"/>
              <a:buChar char="●"/>
            </a:pPr>
            <a:r>
              <a:rPr lang="en-US" sz="2400"/>
              <a:t>PHNs provide in-person assessments </a:t>
            </a:r>
            <a:endParaRPr sz="2400"/>
          </a:p>
          <a:p>
            <a:pPr marL="914400" lvl="1" indent="-381000" algn="l" rtl="0">
              <a:spcBef>
                <a:spcPts val="0"/>
              </a:spcBef>
              <a:spcAft>
                <a:spcPts val="0"/>
              </a:spcAft>
              <a:buSzPts val="2400"/>
              <a:buChar char="○"/>
            </a:pPr>
            <a:r>
              <a:rPr lang="en-US" sz="2400"/>
              <a:t>Help RCC staff and partner hospital determine appropriate placement for patient</a:t>
            </a:r>
            <a:endParaRPr sz="2400"/>
          </a:p>
          <a:p>
            <a:pPr marL="457200" lvl="0" indent="-381000" algn="l" rtl="0">
              <a:spcBef>
                <a:spcPts val="0"/>
              </a:spcBef>
              <a:spcAft>
                <a:spcPts val="0"/>
              </a:spcAft>
              <a:buSzPts val="2400"/>
              <a:buChar char="●"/>
            </a:pPr>
            <a:r>
              <a:rPr lang="en-US" sz="2400"/>
              <a:t>If patient is accepted into RCC, PHNs continue to work with patient </a:t>
            </a:r>
            <a:endParaRPr sz="2400"/>
          </a:p>
        </p:txBody>
      </p:sp>
      <p:pic>
        <p:nvPicPr>
          <p:cNvPr id="243" name="Google Shape;243;p30"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1"/>
          <p:cNvSpPr txBox="1">
            <a:spLocks noGrp="1"/>
          </p:cNvSpPr>
          <p:nvPr>
            <p:ph type="title"/>
          </p:nvPr>
        </p:nvSpPr>
        <p:spPr>
          <a:xfrm>
            <a:off x="533400" y="2743200"/>
            <a:ext cx="8183880" cy="1752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600"/>
              <a:buFont typeface="Verdana"/>
              <a:buNone/>
            </a:pPr>
            <a:r>
              <a:rPr lang="en-US">
                <a:solidFill>
                  <a:schemeClr val="dk1"/>
                </a:solidFill>
              </a:rPr>
              <a:t>Medical respite program administers high quality post-acute clinical care</a:t>
            </a:r>
            <a:endParaRPr>
              <a:solidFill>
                <a:schemeClr val="dk1"/>
              </a:solidFill>
            </a:endParaRPr>
          </a:p>
        </p:txBody>
      </p:sp>
      <p:pic>
        <p:nvPicPr>
          <p:cNvPr id="249" name="Google Shape;249;p31" descr="nhchc-184.png"/>
          <p:cNvPicPr preferRelativeResize="0">
            <a:picLocks noGrp="1"/>
          </p:cNvPicPr>
          <p:nvPr>
            <p:ph type="body" idx="1"/>
          </p:nvPr>
        </p:nvPicPr>
        <p:blipFill rotWithShape="1">
          <a:blip r:embed="rId3">
            <a:alphaModFix/>
          </a:blip>
          <a:srcRect/>
          <a:stretch/>
        </p:blipFill>
        <p:spPr>
          <a:xfrm>
            <a:off x="838201" y="838200"/>
            <a:ext cx="1600200" cy="1356693"/>
          </a:xfrm>
          <a:prstGeom prst="rect">
            <a:avLst/>
          </a:prstGeom>
          <a:noFill/>
          <a:ln>
            <a:noFill/>
          </a:ln>
        </p:spPr>
      </p:pic>
      <p:sp>
        <p:nvSpPr>
          <p:cNvPr id="250" name="Google Shape;250;p31"/>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265176" algn="ctr" rtl="0">
              <a:spcBef>
                <a:spcPts val="0"/>
              </a:spcBef>
              <a:spcAft>
                <a:spcPts val="0"/>
              </a:spcAft>
              <a:buSzPts val="2560"/>
              <a:buNone/>
            </a:pPr>
            <a:endParaRPr sz="3200"/>
          </a:p>
          <a:p>
            <a:pPr marL="265176" lvl="0" indent="-265176" algn="l" rtl="0">
              <a:spcBef>
                <a:spcPts val="250"/>
              </a:spcBef>
              <a:spcAft>
                <a:spcPts val="0"/>
              </a:spcAft>
              <a:buSzPts val="2080"/>
              <a:buNone/>
            </a:pPr>
            <a:r>
              <a:rPr lang="en-US"/>
              <a:t>  </a:t>
            </a:r>
            <a:endParaRPr/>
          </a:p>
        </p:txBody>
      </p:sp>
      <p:sp>
        <p:nvSpPr>
          <p:cNvPr id="251" name="Google Shape;251;p31"/>
          <p:cNvSpPr/>
          <p:nvPr/>
        </p:nvSpPr>
        <p:spPr>
          <a:xfrm flipH="1">
            <a:off x="2743200" y="1981200"/>
            <a:ext cx="32004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Standard 4: </a:t>
            </a:r>
            <a:endParaRPr sz="3600" b="0" i="0" u="none" strike="noStrike" cap="none">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   What is Recuperative Care?</a:t>
            </a:r>
            <a:endParaRPr/>
          </a:p>
        </p:txBody>
      </p:sp>
      <p:sp>
        <p:nvSpPr>
          <p:cNvPr id="107" name="Google Shape;107;p14"/>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265176" algn="l" rtl="0">
              <a:spcBef>
                <a:spcPts val="0"/>
              </a:spcBef>
              <a:spcAft>
                <a:spcPts val="0"/>
              </a:spcAft>
              <a:buSzPts val="2240"/>
              <a:buNone/>
            </a:pPr>
            <a:r>
              <a:rPr lang="en-US"/>
              <a:t>       </a:t>
            </a:r>
            <a:endParaRPr/>
          </a:p>
          <a:p>
            <a:pPr marL="265176" lvl="0" indent="-265176" algn="l" rtl="0">
              <a:spcBef>
                <a:spcPts val="250"/>
              </a:spcBef>
              <a:spcAft>
                <a:spcPts val="0"/>
              </a:spcAft>
              <a:buSzPts val="2240"/>
              <a:buNone/>
            </a:pPr>
            <a:r>
              <a:rPr lang="en-US"/>
              <a:t>             “DISCHARGE TO HOME”</a:t>
            </a:r>
            <a:endParaRPr/>
          </a:p>
          <a:p>
            <a:pPr marL="265176" lvl="0" indent="-265176" algn="l" rtl="0">
              <a:spcBef>
                <a:spcPts val="250"/>
              </a:spcBef>
              <a:spcAft>
                <a:spcPts val="0"/>
              </a:spcAft>
              <a:buSzPts val="2240"/>
              <a:buNone/>
            </a:pPr>
            <a:r>
              <a:rPr lang="en-US"/>
              <a:t> </a:t>
            </a:r>
            <a:endParaRPr/>
          </a:p>
          <a:p>
            <a:pPr marL="265176" lvl="0" indent="-265176" algn="l" rtl="0">
              <a:spcBef>
                <a:spcPts val="250"/>
              </a:spcBef>
              <a:spcAft>
                <a:spcPts val="0"/>
              </a:spcAft>
              <a:buSzPts val="2240"/>
              <a:buNone/>
            </a:pPr>
            <a:r>
              <a:rPr lang="en-US"/>
              <a:t>  Recuperative care is acute and post acute </a:t>
            </a:r>
            <a:r>
              <a:rPr lang="en-US" b="1"/>
              <a:t>medical care </a:t>
            </a:r>
            <a:r>
              <a:rPr lang="en-US"/>
              <a:t>for homeless persons who are too ill or frail to recover from a physical illness or injury on the streets but are not ill enough to be in a hospital.</a:t>
            </a:r>
            <a:endParaRPr/>
          </a:p>
          <a:p>
            <a:pPr marL="265176" lvl="0" indent="-265176" algn="l" rtl="0">
              <a:spcBef>
                <a:spcPts val="250"/>
              </a:spcBef>
              <a:spcAft>
                <a:spcPts val="0"/>
              </a:spcAft>
              <a:buSzPts val="1120"/>
              <a:buNone/>
            </a:pPr>
            <a:r>
              <a:rPr lang="en-US" sz="1400" i="1"/>
              <a:t>         National Healthcare for the Homeless Council</a:t>
            </a:r>
            <a:endParaRPr/>
          </a:p>
          <a:p>
            <a:pPr marL="265176" lvl="0" indent="-122935" algn="l" rtl="0">
              <a:spcBef>
                <a:spcPts val="250"/>
              </a:spcBef>
              <a:spcAft>
                <a:spcPts val="0"/>
              </a:spcAft>
              <a:buSzPts val="224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2"/>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240"/>
              <a:buFont typeface="Verdana"/>
              <a:buNone/>
            </a:pPr>
            <a:r>
              <a:rPr lang="en-US" sz="3240"/>
              <a:t>               Standard 4</a:t>
            </a:r>
            <a:br>
              <a:rPr lang="en-US" sz="3240"/>
            </a:br>
            <a:r>
              <a:rPr lang="en-US" sz="3240"/>
              <a:t> Criteria</a:t>
            </a:r>
            <a:endParaRPr sz="3240"/>
          </a:p>
        </p:txBody>
      </p:sp>
      <p:sp>
        <p:nvSpPr>
          <p:cNvPr id="257" name="Google Shape;257;p32"/>
          <p:cNvSpPr txBox="1">
            <a:spLocks noGrp="1"/>
          </p:cNvSpPr>
          <p:nvPr>
            <p:ph type="body" idx="2"/>
          </p:nvPr>
        </p:nvSpPr>
        <p:spPr>
          <a:xfrm>
            <a:off x="4754885" y="563440"/>
            <a:ext cx="3931800" cy="4389000"/>
          </a:xfrm>
          <a:prstGeom prst="rect">
            <a:avLst/>
          </a:prstGeom>
          <a:noFill/>
          <a:ln>
            <a:noFill/>
          </a:ln>
        </p:spPr>
        <p:txBody>
          <a:bodyPr spcFirstLastPara="1" wrap="square" lIns="182875" tIns="91425" rIns="91425" bIns="45700" anchor="t" anchorCtr="0">
            <a:noAutofit/>
          </a:bodyPr>
          <a:lstStyle/>
          <a:p>
            <a:pPr marL="132080" lvl="0" indent="0" algn="l" rtl="0">
              <a:spcBef>
                <a:spcPts val="250"/>
              </a:spcBef>
              <a:spcAft>
                <a:spcPts val="0"/>
              </a:spcAft>
              <a:buSzPts val="2080"/>
              <a:buNone/>
            </a:pPr>
            <a:endParaRPr/>
          </a:p>
          <a:p>
            <a:pPr marL="265176" lvl="0" indent="-133096" algn="l" rtl="0">
              <a:spcBef>
                <a:spcPts val="250"/>
              </a:spcBef>
              <a:spcAft>
                <a:spcPts val="0"/>
              </a:spcAft>
              <a:buSzPts val="2080"/>
              <a:buNone/>
            </a:pPr>
            <a:endParaRPr/>
          </a:p>
        </p:txBody>
      </p:sp>
      <p:pic>
        <p:nvPicPr>
          <p:cNvPr id="258" name="Google Shape;258;p32"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sp>
        <p:nvSpPr>
          <p:cNvPr id="259" name="Google Shape;259;p32"/>
          <p:cNvSpPr txBox="1">
            <a:spLocks noGrp="1"/>
          </p:cNvSpPr>
          <p:nvPr>
            <p:ph type="body" idx="1"/>
          </p:nvPr>
        </p:nvSpPr>
        <p:spPr>
          <a:xfrm>
            <a:off x="514349" y="530350"/>
            <a:ext cx="4142100" cy="4455300"/>
          </a:xfrm>
          <a:prstGeom prst="rect">
            <a:avLst/>
          </a:prstGeom>
          <a:noFill/>
          <a:ln>
            <a:noFill/>
          </a:ln>
        </p:spPr>
        <p:txBody>
          <a:bodyPr spcFirstLastPara="1" wrap="square" lIns="182875" tIns="91425" rIns="91425" bIns="45700" anchor="t" anchorCtr="0">
            <a:noAutofit/>
          </a:bodyPr>
          <a:lstStyle/>
          <a:p>
            <a:pPr marL="265176" lvl="0" indent="-133096" algn="l" rtl="0">
              <a:spcBef>
                <a:spcPts val="0"/>
              </a:spcBef>
              <a:spcAft>
                <a:spcPts val="0"/>
              </a:spcAft>
              <a:buSzPts val="2080"/>
              <a:buNone/>
            </a:pPr>
            <a:r>
              <a:rPr lang="en-US"/>
              <a:t>Role of HOPE Nursing Staff</a:t>
            </a:r>
            <a:endParaRPr/>
          </a:p>
          <a:p>
            <a:pPr marL="265176" lvl="0" indent="-133096" algn="l" rtl="0">
              <a:spcBef>
                <a:spcPts val="0"/>
              </a:spcBef>
              <a:spcAft>
                <a:spcPts val="0"/>
              </a:spcAft>
              <a:buSzPts val="2080"/>
              <a:buNone/>
            </a:pPr>
            <a:endParaRPr/>
          </a:p>
          <a:p>
            <a:pPr marL="457200" lvl="0" indent="-381000" algn="l" rtl="0">
              <a:spcBef>
                <a:spcPts val="0"/>
              </a:spcBef>
              <a:spcAft>
                <a:spcPts val="0"/>
              </a:spcAft>
              <a:buSzPts val="2400"/>
              <a:buChar char="-"/>
            </a:pPr>
            <a:r>
              <a:rPr lang="en-US" sz="2400"/>
              <a:t>Set Short term Medical Goals with guests </a:t>
            </a:r>
            <a:endParaRPr sz="2400"/>
          </a:p>
          <a:p>
            <a:pPr marL="457200" lvl="0" indent="-381000" algn="l" rtl="0">
              <a:spcBef>
                <a:spcPts val="0"/>
              </a:spcBef>
              <a:spcAft>
                <a:spcPts val="0"/>
              </a:spcAft>
              <a:buSzPts val="2400"/>
              <a:buChar char="-"/>
            </a:pPr>
            <a:r>
              <a:rPr lang="en-US" sz="2400"/>
              <a:t>Medical oversight</a:t>
            </a:r>
            <a:endParaRPr sz="2400"/>
          </a:p>
          <a:p>
            <a:pPr marL="457200" lvl="0" indent="-381000" algn="l" rtl="0">
              <a:spcBef>
                <a:spcPts val="0"/>
              </a:spcBef>
              <a:spcAft>
                <a:spcPts val="0"/>
              </a:spcAft>
              <a:buSzPts val="2400"/>
              <a:buChar char="-"/>
            </a:pPr>
            <a:r>
              <a:rPr lang="en-US" sz="2400"/>
              <a:t>Medication oversight</a:t>
            </a:r>
            <a:endParaRPr sz="2400"/>
          </a:p>
          <a:p>
            <a:pPr marL="457200" lvl="0" indent="0" algn="l" rtl="0">
              <a:spcBef>
                <a:spcPts val="0"/>
              </a:spcBef>
              <a:spcAft>
                <a:spcPts val="0"/>
              </a:spcAft>
              <a:buNone/>
            </a:pPr>
            <a:endParaRPr sz="2400"/>
          </a:p>
          <a:p>
            <a:pPr marL="457200" lvl="0" indent="0" algn="l" rtl="0">
              <a:spcBef>
                <a:spcPts val="0"/>
              </a:spcBef>
              <a:spcAft>
                <a:spcPts val="0"/>
              </a:spcAft>
              <a:buNone/>
            </a:pPr>
            <a:endParaRPr/>
          </a:p>
        </p:txBody>
      </p:sp>
      <p:pic>
        <p:nvPicPr>
          <p:cNvPr id="260" name="Google Shape;260;p32" descr="Ruth and Steve.png"/>
          <p:cNvPicPr preferRelativeResize="0"/>
          <p:nvPr/>
        </p:nvPicPr>
        <p:blipFill rotWithShape="1">
          <a:blip r:embed="rId4">
            <a:alphaModFix/>
          </a:blip>
          <a:srcRect/>
          <a:stretch/>
        </p:blipFill>
        <p:spPr>
          <a:xfrm>
            <a:off x="4754875" y="742725"/>
            <a:ext cx="2443519" cy="2377439"/>
          </a:xfrm>
          <a:prstGeom prst="rect">
            <a:avLst/>
          </a:prstGeom>
          <a:noFill/>
          <a:ln>
            <a:noFill/>
          </a:ln>
        </p:spPr>
      </p:pic>
      <p:pic>
        <p:nvPicPr>
          <p:cNvPr id="261" name="Google Shape;261;p32" descr="HOPE Recup Guest with HOPE nurse Mary Ann Ryan.jpg"/>
          <p:cNvPicPr preferRelativeResize="0"/>
          <p:nvPr/>
        </p:nvPicPr>
        <p:blipFill rotWithShape="1">
          <a:blip r:embed="rId5">
            <a:alphaModFix/>
          </a:blip>
          <a:srcRect l="23265" t="10394"/>
          <a:stretch/>
        </p:blipFill>
        <p:spPr>
          <a:xfrm rot="5400000">
            <a:off x="5891576" y="3315775"/>
            <a:ext cx="3016200" cy="1981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p:cNvSpPr txBox="1">
            <a:spLocks noGrp="1"/>
          </p:cNvSpPr>
          <p:nvPr>
            <p:ph type="title"/>
          </p:nvPr>
        </p:nvSpPr>
        <p:spPr>
          <a:xfrm>
            <a:off x="479995" y="4919340"/>
            <a:ext cx="8184000" cy="1051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Standard 4</a:t>
            </a:r>
            <a:endParaRPr/>
          </a:p>
        </p:txBody>
      </p:sp>
      <p:sp>
        <p:nvSpPr>
          <p:cNvPr id="268" name="Google Shape;268;p33"/>
          <p:cNvSpPr txBox="1">
            <a:spLocks noGrp="1"/>
          </p:cNvSpPr>
          <p:nvPr>
            <p:ph type="body" idx="1"/>
          </p:nvPr>
        </p:nvSpPr>
        <p:spPr>
          <a:xfrm>
            <a:off x="514350" y="530350"/>
            <a:ext cx="7944300" cy="951000"/>
          </a:xfrm>
          <a:prstGeom prst="rect">
            <a:avLst/>
          </a:prstGeom>
        </p:spPr>
        <p:txBody>
          <a:bodyPr spcFirstLastPara="1" wrap="square" lIns="182875" tIns="91425" rIns="91425" bIns="45700" anchor="t" anchorCtr="0">
            <a:noAutofit/>
          </a:bodyPr>
          <a:lstStyle/>
          <a:p>
            <a:pPr marL="0" lvl="0" indent="0" algn="l" rtl="0">
              <a:spcBef>
                <a:spcPts val="250"/>
              </a:spcBef>
              <a:spcAft>
                <a:spcPts val="0"/>
              </a:spcAft>
              <a:buNone/>
            </a:pPr>
            <a:r>
              <a:rPr lang="en-US"/>
              <a:t>Medical Treatment and Medication Oversight</a:t>
            </a:r>
            <a:endParaRPr/>
          </a:p>
          <a:p>
            <a:pPr marL="0" lvl="0" indent="0" algn="l" rtl="0">
              <a:spcBef>
                <a:spcPts val="250"/>
              </a:spcBef>
              <a:spcAft>
                <a:spcPts val="0"/>
              </a:spcAft>
              <a:buNone/>
            </a:pPr>
            <a:endParaRPr/>
          </a:p>
          <a:p>
            <a:pPr marL="0" lvl="0" indent="0" algn="l" rtl="0">
              <a:spcBef>
                <a:spcPts val="250"/>
              </a:spcBef>
              <a:spcAft>
                <a:spcPts val="0"/>
              </a:spcAft>
              <a:buNone/>
            </a:pPr>
            <a:endParaRPr/>
          </a:p>
        </p:txBody>
      </p:sp>
      <p:sp>
        <p:nvSpPr>
          <p:cNvPr id="269" name="Google Shape;269;p33"/>
          <p:cNvSpPr txBox="1">
            <a:spLocks noGrp="1"/>
          </p:cNvSpPr>
          <p:nvPr>
            <p:ph type="body" idx="2"/>
          </p:nvPr>
        </p:nvSpPr>
        <p:spPr>
          <a:xfrm>
            <a:off x="4755360" y="530352"/>
            <a:ext cx="3931800" cy="4389000"/>
          </a:xfrm>
          <a:prstGeom prst="rect">
            <a:avLst/>
          </a:prstGeom>
        </p:spPr>
        <p:txBody>
          <a:bodyPr spcFirstLastPara="1" wrap="square" lIns="182875" tIns="91425" rIns="91425" bIns="45700" anchor="t" anchorCtr="0">
            <a:noAutofit/>
          </a:bodyPr>
          <a:lstStyle/>
          <a:p>
            <a:pPr marL="0" lvl="0" indent="0" algn="l" rtl="0">
              <a:spcBef>
                <a:spcPts val="250"/>
              </a:spcBef>
              <a:spcAft>
                <a:spcPts val="0"/>
              </a:spcAft>
              <a:buNone/>
            </a:pPr>
            <a:endParaRPr/>
          </a:p>
          <a:p>
            <a:pPr marL="0" lvl="0" indent="0" algn="l" rtl="0">
              <a:spcBef>
                <a:spcPts val="250"/>
              </a:spcBef>
              <a:spcAft>
                <a:spcPts val="0"/>
              </a:spcAft>
              <a:buNone/>
            </a:pPr>
            <a:endParaRPr/>
          </a:p>
          <a:p>
            <a:pPr marL="0" lvl="0" indent="0" algn="l" rtl="0">
              <a:spcBef>
                <a:spcPts val="250"/>
              </a:spcBef>
              <a:spcAft>
                <a:spcPts val="0"/>
              </a:spcAft>
              <a:buNone/>
            </a:pPr>
            <a:endParaRPr/>
          </a:p>
          <a:p>
            <a:pPr marL="0" lvl="0" indent="0" algn="l" rtl="0">
              <a:spcBef>
                <a:spcPts val="250"/>
              </a:spcBef>
              <a:spcAft>
                <a:spcPts val="0"/>
              </a:spcAft>
              <a:buNone/>
            </a:pPr>
            <a:endParaRPr/>
          </a:p>
          <a:p>
            <a:pPr marL="0" lvl="0" indent="0" algn="l" rtl="0">
              <a:spcBef>
                <a:spcPts val="250"/>
              </a:spcBef>
              <a:spcAft>
                <a:spcPts val="0"/>
              </a:spcAft>
              <a:buNone/>
            </a:pPr>
            <a:endParaRPr/>
          </a:p>
          <a:p>
            <a:pPr marL="0" lvl="0" indent="0" algn="l" rtl="0">
              <a:spcBef>
                <a:spcPts val="250"/>
              </a:spcBef>
              <a:spcAft>
                <a:spcPts val="0"/>
              </a:spcAft>
              <a:buNone/>
            </a:pPr>
            <a:endParaRPr/>
          </a:p>
          <a:p>
            <a:pPr marL="0" lvl="0" indent="0" algn="l" rtl="0">
              <a:spcBef>
                <a:spcPts val="250"/>
              </a:spcBef>
              <a:spcAft>
                <a:spcPts val="0"/>
              </a:spcAft>
              <a:buNone/>
            </a:pPr>
            <a:endParaRPr/>
          </a:p>
          <a:p>
            <a:pPr marL="0" lvl="0" indent="0" algn="l" rtl="0">
              <a:spcBef>
                <a:spcPts val="250"/>
              </a:spcBef>
              <a:spcAft>
                <a:spcPts val="0"/>
              </a:spcAft>
              <a:buNone/>
            </a:pPr>
            <a:endParaRPr/>
          </a:p>
          <a:p>
            <a:pPr marL="0" lvl="0" indent="0" algn="l" rtl="0">
              <a:spcBef>
                <a:spcPts val="250"/>
              </a:spcBef>
              <a:spcAft>
                <a:spcPts val="0"/>
              </a:spcAft>
              <a:buNone/>
            </a:pPr>
            <a:endParaRPr/>
          </a:p>
        </p:txBody>
      </p:sp>
      <p:pic>
        <p:nvPicPr>
          <p:cNvPr id="270" name="Google Shape;270;p33"/>
          <p:cNvPicPr preferRelativeResize="0"/>
          <p:nvPr/>
        </p:nvPicPr>
        <p:blipFill>
          <a:blip r:embed="rId3">
            <a:alphaModFix/>
          </a:blip>
          <a:stretch>
            <a:fillRect/>
          </a:stretch>
        </p:blipFill>
        <p:spPr>
          <a:xfrm>
            <a:off x="514350" y="1237125"/>
            <a:ext cx="4384501" cy="2265025"/>
          </a:xfrm>
          <a:prstGeom prst="rect">
            <a:avLst/>
          </a:prstGeom>
          <a:noFill/>
          <a:ln>
            <a:noFill/>
          </a:ln>
        </p:spPr>
      </p:pic>
      <p:pic>
        <p:nvPicPr>
          <p:cNvPr id="271" name="Google Shape;271;p33"/>
          <p:cNvPicPr preferRelativeResize="0"/>
          <p:nvPr/>
        </p:nvPicPr>
        <p:blipFill>
          <a:blip r:embed="rId4">
            <a:alphaModFix/>
          </a:blip>
          <a:stretch>
            <a:fillRect/>
          </a:stretch>
        </p:blipFill>
        <p:spPr>
          <a:xfrm>
            <a:off x="2962713" y="3142388"/>
            <a:ext cx="5495925" cy="2238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4"/>
          <p:cNvSpPr txBox="1">
            <a:spLocks noGrp="1"/>
          </p:cNvSpPr>
          <p:nvPr>
            <p:ph type="title"/>
          </p:nvPr>
        </p:nvSpPr>
        <p:spPr>
          <a:xfrm>
            <a:off x="502920" y="4985590"/>
            <a:ext cx="8184000" cy="1051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240"/>
              <a:buFont typeface="Verdana"/>
              <a:buNone/>
            </a:pPr>
            <a:r>
              <a:rPr lang="en-US" sz="3240"/>
              <a:t>               Standard 4</a:t>
            </a:r>
            <a:br>
              <a:rPr lang="en-US" sz="3240"/>
            </a:br>
            <a:r>
              <a:rPr lang="en-US" sz="3240"/>
              <a:t> Criteria</a:t>
            </a:r>
            <a:endParaRPr sz="3240"/>
          </a:p>
        </p:txBody>
      </p:sp>
      <p:pic>
        <p:nvPicPr>
          <p:cNvPr id="277" name="Google Shape;277;p34"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sp>
        <p:nvSpPr>
          <p:cNvPr id="278" name="Google Shape;278;p34"/>
          <p:cNvSpPr txBox="1">
            <a:spLocks noGrp="1"/>
          </p:cNvSpPr>
          <p:nvPr>
            <p:ph type="body" idx="1"/>
          </p:nvPr>
        </p:nvSpPr>
        <p:spPr>
          <a:xfrm>
            <a:off x="3708575" y="629550"/>
            <a:ext cx="4906500" cy="4455300"/>
          </a:xfrm>
          <a:prstGeom prst="rect">
            <a:avLst/>
          </a:prstGeom>
          <a:noFill/>
          <a:ln>
            <a:noFill/>
          </a:ln>
        </p:spPr>
        <p:txBody>
          <a:bodyPr spcFirstLastPara="1" wrap="square" lIns="182875" tIns="91425" rIns="91425" bIns="45700" anchor="t" anchorCtr="0">
            <a:noAutofit/>
          </a:bodyPr>
          <a:lstStyle/>
          <a:p>
            <a:pPr marL="265176" lvl="0" indent="-133096" algn="l" rtl="0">
              <a:spcBef>
                <a:spcPts val="0"/>
              </a:spcBef>
              <a:spcAft>
                <a:spcPts val="0"/>
              </a:spcAft>
              <a:buSzPts val="2080"/>
              <a:buNone/>
            </a:pPr>
            <a:r>
              <a:rPr lang="en-US"/>
              <a:t>Role of HOPE Nursing Staff</a:t>
            </a:r>
            <a:endParaRPr/>
          </a:p>
          <a:p>
            <a:pPr marL="265176" lvl="0" indent="-133096" algn="l" rtl="0">
              <a:spcBef>
                <a:spcPts val="0"/>
              </a:spcBef>
              <a:spcAft>
                <a:spcPts val="0"/>
              </a:spcAft>
              <a:buSzPts val="2080"/>
              <a:buNone/>
            </a:pPr>
            <a:endParaRPr sz="1200"/>
          </a:p>
          <a:p>
            <a:pPr marL="457200" lvl="0" indent="-381000" algn="l" rtl="0">
              <a:spcBef>
                <a:spcPts val="0"/>
              </a:spcBef>
              <a:spcAft>
                <a:spcPts val="0"/>
              </a:spcAft>
              <a:buSzPts val="2400"/>
              <a:buChar char="-"/>
            </a:pPr>
            <a:r>
              <a:rPr lang="en-US" sz="2400"/>
              <a:t>Patient education </a:t>
            </a:r>
            <a:endParaRPr sz="2400"/>
          </a:p>
          <a:p>
            <a:pPr marL="457200" lvl="0" indent="-381000" algn="l" rtl="0">
              <a:spcBef>
                <a:spcPts val="0"/>
              </a:spcBef>
              <a:spcAft>
                <a:spcPts val="0"/>
              </a:spcAft>
              <a:buSzPts val="2400"/>
              <a:buChar char="-"/>
            </a:pPr>
            <a:r>
              <a:rPr lang="en-US" sz="2400"/>
              <a:t>Care coordination </a:t>
            </a:r>
            <a:endParaRPr sz="2400"/>
          </a:p>
          <a:p>
            <a:pPr marL="914400" lvl="1" indent="-381000" algn="l" rtl="0">
              <a:spcBef>
                <a:spcPts val="0"/>
              </a:spcBef>
              <a:spcAft>
                <a:spcPts val="0"/>
              </a:spcAft>
              <a:buSzPts val="2400"/>
              <a:buChar char="-"/>
            </a:pPr>
            <a:r>
              <a:rPr lang="en-US" sz="2400"/>
              <a:t>Ensure guest is receiving proper follow up post hospitalization</a:t>
            </a:r>
            <a:endParaRPr sz="2400"/>
          </a:p>
          <a:p>
            <a:pPr marL="457200" lvl="0" indent="-360680" algn="l" rtl="0">
              <a:spcBef>
                <a:spcPts val="0"/>
              </a:spcBef>
              <a:spcAft>
                <a:spcPts val="0"/>
              </a:spcAft>
              <a:buSzPts val="2080"/>
              <a:buChar char="-"/>
            </a:pPr>
            <a:r>
              <a:rPr lang="en-US" sz="2400"/>
              <a:t>Serve as liaison between guest and healthcare providers </a:t>
            </a:r>
            <a:r>
              <a:rPr lang="en-US"/>
              <a:t> </a:t>
            </a:r>
            <a:endParaRPr/>
          </a:p>
        </p:txBody>
      </p:sp>
      <p:pic>
        <p:nvPicPr>
          <p:cNvPr id="279" name="Google Shape;279;p34" descr="HOPE Recup Chris with Guest.png"/>
          <p:cNvPicPr preferRelativeResize="0">
            <a:picLocks noGrp="1"/>
          </p:cNvPicPr>
          <p:nvPr>
            <p:ph type="body" idx="2"/>
          </p:nvPr>
        </p:nvPicPr>
        <p:blipFill rotWithShape="1">
          <a:blip r:embed="rId4">
            <a:alphaModFix/>
          </a:blip>
          <a:srcRect/>
          <a:stretch/>
        </p:blipFill>
        <p:spPr>
          <a:xfrm>
            <a:off x="789260" y="954931"/>
            <a:ext cx="2748300" cy="3657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5"/>
          <p:cNvSpPr txBox="1">
            <a:spLocks noGrp="1"/>
          </p:cNvSpPr>
          <p:nvPr>
            <p:ph type="title"/>
          </p:nvPr>
        </p:nvSpPr>
        <p:spPr>
          <a:xfrm>
            <a:off x="502920" y="4985590"/>
            <a:ext cx="8184000" cy="1051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    				 Standard 4</a:t>
            </a:r>
            <a:endParaRPr/>
          </a:p>
        </p:txBody>
      </p:sp>
      <p:sp>
        <p:nvSpPr>
          <p:cNvPr id="286" name="Google Shape;286;p35"/>
          <p:cNvSpPr txBox="1">
            <a:spLocks noGrp="1"/>
          </p:cNvSpPr>
          <p:nvPr>
            <p:ph type="body" idx="1"/>
          </p:nvPr>
        </p:nvSpPr>
        <p:spPr>
          <a:xfrm>
            <a:off x="514350" y="530350"/>
            <a:ext cx="5273100" cy="674400"/>
          </a:xfrm>
          <a:prstGeom prst="rect">
            <a:avLst/>
          </a:prstGeom>
        </p:spPr>
        <p:txBody>
          <a:bodyPr spcFirstLastPara="1" wrap="square" lIns="182875" tIns="91425" rIns="91425" bIns="45700" anchor="t" anchorCtr="0">
            <a:noAutofit/>
          </a:bodyPr>
          <a:lstStyle/>
          <a:p>
            <a:pPr marL="0" lvl="0" indent="0" algn="l" rtl="0">
              <a:spcBef>
                <a:spcPts val="250"/>
              </a:spcBef>
              <a:spcAft>
                <a:spcPts val="0"/>
              </a:spcAft>
              <a:buNone/>
            </a:pPr>
            <a:r>
              <a:rPr lang="en-US"/>
              <a:t> Know Where to Go </a:t>
            </a:r>
            <a:endParaRPr/>
          </a:p>
        </p:txBody>
      </p:sp>
      <p:pic>
        <p:nvPicPr>
          <p:cNvPr id="287" name="Google Shape;287;p35"/>
          <p:cNvPicPr preferRelativeResize="0"/>
          <p:nvPr/>
        </p:nvPicPr>
        <p:blipFill>
          <a:blip r:embed="rId3">
            <a:alphaModFix/>
          </a:blip>
          <a:stretch>
            <a:fillRect/>
          </a:stretch>
        </p:blipFill>
        <p:spPr>
          <a:xfrm>
            <a:off x="1959000" y="1104500"/>
            <a:ext cx="5452750" cy="3982775"/>
          </a:xfrm>
          <a:prstGeom prst="rect">
            <a:avLst/>
          </a:prstGeom>
          <a:noFill/>
          <a:ln>
            <a:noFill/>
          </a:ln>
        </p:spPr>
      </p:pic>
      <p:pic>
        <p:nvPicPr>
          <p:cNvPr id="288" name="Google Shape;288;p35" descr="HOPE14No-Background_Small.jpg"/>
          <p:cNvPicPr preferRelativeResize="0"/>
          <p:nvPr/>
        </p:nvPicPr>
        <p:blipFill rotWithShape="1">
          <a:blip r:embed="rId4">
            <a:alphaModFix/>
          </a:blip>
          <a:srcRect/>
          <a:stretch/>
        </p:blipFill>
        <p:spPr>
          <a:xfrm>
            <a:off x="514350" y="5193627"/>
            <a:ext cx="1571971" cy="993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6"/>
          <p:cNvSpPr txBox="1">
            <a:spLocks noGrp="1"/>
          </p:cNvSpPr>
          <p:nvPr>
            <p:ph type="title"/>
          </p:nvPr>
        </p:nvSpPr>
        <p:spPr>
          <a:xfrm>
            <a:off x="533400" y="2743200"/>
            <a:ext cx="8183880" cy="2133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240"/>
              <a:buFont typeface="Verdana"/>
              <a:buNone/>
            </a:pPr>
            <a:r>
              <a:rPr lang="en-US" sz="3240">
                <a:solidFill>
                  <a:schemeClr val="dk1"/>
                </a:solidFill>
              </a:rPr>
              <a:t>Medical respite program assists in health care coordination and provides wrap around support services</a:t>
            </a:r>
            <a:endParaRPr sz="3240">
              <a:solidFill>
                <a:schemeClr val="dk1"/>
              </a:solidFill>
            </a:endParaRPr>
          </a:p>
        </p:txBody>
      </p:sp>
      <p:pic>
        <p:nvPicPr>
          <p:cNvPr id="294" name="Google Shape;294;p36" descr="nhchc-184.png"/>
          <p:cNvPicPr preferRelativeResize="0">
            <a:picLocks noGrp="1"/>
          </p:cNvPicPr>
          <p:nvPr>
            <p:ph type="body" idx="1"/>
          </p:nvPr>
        </p:nvPicPr>
        <p:blipFill rotWithShape="1">
          <a:blip r:embed="rId3">
            <a:alphaModFix/>
          </a:blip>
          <a:srcRect/>
          <a:stretch/>
        </p:blipFill>
        <p:spPr>
          <a:xfrm>
            <a:off x="838201" y="838200"/>
            <a:ext cx="1600200" cy="1356693"/>
          </a:xfrm>
          <a:prstGeom prst="rect">
            <a:avLst/>
          </a:prstGeom>
          <a:noFill/>
          <a:ln>
            <a:noFill/>
          </a:ln>
        </p:spPr>
      </p:pic>
      <p:sp>
        <p:nvSpPr>
          <p:cNvPr id="295" name="Google Shape;295;p36"/>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265176" algn="ctr" rtl="0">
              <a:spcBef>
                <a:spcPts val="0"/>
              </a:spcBef>
              <a:spcAft>
                <a:spcPts val="0"/>
              </a:spcAft>
              <a:buSzPts val="2560"/>
              <a:buNone/>
            </a:pPr>
            <a:endParaRPr sz="3200"/>
          </a:p>
          <a:p>
            <a:pPr marL="265176" lvl="0" indent="-265176" algn="l" rtl="0">
              <a:spcBef>
                <a:spcPts val="250"/>
              </a:spcBef>
              <a:spcAft>
                <a:spcPts val="0"/>
              </a:spcAft>
              <a:buSzPts val="2080"/>
              <a:buNone/>
            </a:pPr>
            <a:r>
              <a:rPr lang="en-US"/>
              <a:t>  </a:t>
            </a:r>
            <a:endParaRPr/>
          </a:p>
        </p:txBody>
      </p:sp>
      <p:sp>
        <p:nvSpPr>
          <p:cNvPr id="296" name="Google Shape;296;p36"/>
          <p:cNvSpPr/>
          <p:nvPr/>
        </p:nvSpPr>
        <p:spPr>
          <a:xfrm flipH="1">
            <a:off x="2743200" y="1981200"/>
            <a:ext cx="32004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Standard 5: </a:t>
            </a:r>
            <a:endParaRPr sz="3600" b="0" i="0" u="none" strike="noStrike" cap="none">
              <a:solidFill>
                <a:schemeClr val="dk1"/>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7"/>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240"/>
              <a:buFont typeface="Verdana"/>
              <a:buNone/>
            </a:pPr>
            <a:r>
              <a:rPr lang="en-US" sz="3240"/>
              <a:t>               Standard 5</a:t>
            </a:r>
            <a:br>
              <a:rPr lang="en-US" sz="3240"/>
            </a:br>
            <a:r>
              <a:rPr lang="en-US" sz="3240"/>
              <a:t> Criteria</a:t>
            </a:r>
            <a:endParaRPr sz="3240"/>
          </a:p>
        </p:txBody>
      </p:sp>
      <p:sp>
        <p:nvSpPr>
          <p:cNvPr id="302" name="Google Shape;302;p37"/>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163575" algn="l" rtl="0">
              <a:lnSpc>
                <a:spcPct val="150000"/>
              </a:lnSpc>
              <a:spcBef>
                <a:spcPts val="0"/>
              </a:spcBef>
              <a:spcAft>
                <a:spcPts val="0"/>
              </a:spcAft>
              <a:buSzPts val="1600"/>
              <a:buNone/>
            </a:pPr>
            <a:endParaRPr sz="2000"/>
          </a:p>
          <a:p>
            <a:pPr marL="265176" lvl="0" indent="-265176" algn="l" rtl="0">
              <a:spcBef>
                <a:spcPts val="250"/>
              </a:spcBef>
              <a:spcAft>
                <a:spcPts val="0"/>
              </a:spcAft>
              <a:buSzPts val="2080"/>
              <a:buChar char="⚫"/>
            </a:pPr>
            <a:r>
              <a:rPr lang="en-US"/>
              <a:t>Navigator</a:t>
            </a:r>
            <a:endParaRPr/>
          </a:p>
          <a:p>
            <a:pPr marL="265176" lvl="0" indent="-265176" algn="l" rtl="0">
              <a:spcBef>
                <a:spcPts val="250"/>
              </a:spcBef>
              <a:spcAft>
                <a:spcPts val="0"/>
              </a:spcAft>
              <a:buSzPts val="2080"/>
              <a:buChar char="⚫"/>
            </a:pPr>
            <a:r>
              <a:rPr lang="en-US"/>
              <a:t>Housing</a:t>
            </a:r>
            <a:endParaRPr/>
          </a:p>
          <a:p>
            <a:pPr marL="265176" lvl="0" indent="-265176" algn="l" rtl="0">
              <a:spcBef>
                <a:spcPts val="250"/>
              </a:spcBef>
              <a:spcAft>
                <a:spcPts val="0"/>
              </a:spcAft>
              <a:buSzPts val="2080"/>
              <a:buChar char="⚫"/>
            </a:pPr>
            <a:r>
              <a:rPr lang="en-US"/>
              <a:t>Mental Health</a:t>
            </a:r>
            <a:endParaRPr/>
          </a:p>
          <a:p>
            <a:pPr marL="265176" lvl="0" indent="-265176" algn="l" rtl="0">
              <a:spcBef>
                <a:spcPts val="250"/>
              </a:spcBef>
              <a:spcAft>
                <a:spcPts val="0"/>
              </a:spcAft>
              <a:buSzPts val="2080"/>
              <a:buChar char="⚫"/>
            </a:pPr>
            <a:r>
              <a:rPr lang="en-US"/>
              <a:t>FQHC</a:t>
            </a:r>
            <a:endParaRPr/>
          </a:p>
          <a:p>
            <a:pPr marL="265176" lvl="0" indent="-265176" algn="l" rtl="0">
              <a:spcBef>
                <a:spcPts val="250"/>
              </a:spcBef>
              <a:spcAft>
                <a:spcPts val="0"/>
              </a:spcAft>
              <a:buSzPts val="2080"/>
              <a:buChar char="⚫"/>
            </a:pPr>
            <a:r>
              <a:rPr lang="en-US"/>
              <a:t>Specialty services such as therapy dog, yoga classes</a:t>
            </a:r>
            <a:endParaRPr/>
          </a:p>
          <a:p>
            <a:pPr marL="265176" lvl="0" indent="-133096" algn="l" rtl="0">
              <a:spcBef>
                <a:spcPts val="250"/>
              </a:spcBef>
              <a:spcAft>
                <a:spcPts val="0"/>
              </a:spcAft>
              <a:buSzPts val="2080"/>
              <a:buNone/>
            </a:pPr>
            <a:endParaRPr/>
          </a:p>
        </p:txBody>
      </p:sp>
      <p:pic>
        <p:nvPicPr>
          <p:cNvPr id="303" name="Google Shape;303;p37"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sp>
        <p:nvSpPr>
          <p:cNvPr id="304" name="Google Shape;304;p37"/>
          <p:cNvSpPr txBox="1">
            <a:spLocks noGrp="1"/>
          </p:cNvSpPr>
          <p:nvPr>
            <p:ph type="body" idx="1"/>
          </p:nvPr>
        </p:nvSpPr>
        <p:spPr>
          <a:xfrm>
            <a:off x="514352" y="530352"/>
            <a:ext cx="3931920" cy="4389120"/>
          </a:xfrm>
          <a:prstGeom prst="rect">
            <a:avLst/>
          </a:prstGeom>
          <a:noFill/>
          <a:ln>
            <a:noFill/>
          </a:ln>
        </p:spPr>
        <p:txBody>
          <a:bodyPr spcFirstLastPara="1" wrap="square" lIns="182875" tIns="91425" rIns="91425" bIns="45700" anchor="t" anchorCtr="0">
            <a:noAutofit/>
          </a:bodyPr>
          <a:lstStyle/>
          <a:p>
            <a:pPr marL="265176" lvl="0" indent="-133096" algn="l" rtl="0">
              <a:spcBef>
                <a:spcPts val="0"/>
              </a:spcBef>
              <a:spcAft>
                <a:spcPts val="0"/>
              </a:spcAft>
              <a:buSzPts val="2080"/>
              <a:buNone/>
            </a:pPr>
            <a:endParaRPr/>
          </a:p>
        </p:txBody>
      </p:sp>
      <p:pic>
        <p:nvPicPr>
          <p:cNvPr id="305" name="Google Shape;305;p37"/>
          <p:cNvPicPr preferRelativeResize="0"/>
          <p:nvPr/>
        </p:nvPicPr>
        <p:blipFill>
          <a:blip r:embed="rId4">
            <a:alphaModFix/>
          </a:blip>
          <a:stretch>
            <a:fillRect/>
          </a:stretch>
        </p:blipFill>
        <p:spPr>
          <a:xfrm>
            <a:off x="983400" y="1160275"/>
            <a:ext cx="2993825" cy="25666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txBox="1">
            <a:spLocks noGrp="1"/>
          </p:cNvSpPr>
          <p:nvPr>
            <p:ph type="title"/>
          </p:nvPr>
        </p:nvSpPr>
        <p:spPr>
          <a:xfrm>
            <a:off x="226195" y="4983480"/>
            <a:ext cx="8184000" cy="1051500"/>
          </a:xfrm>
          <a:prstGeom prst="rect">
            <a:avLst/>
          </a:prstGeom>
        </p:spPr>
        <p:txBody>
          <a:bodyPr spcFirstLastPara="1" wrap="square" lIns="91425" tIns="45700" rIns="91425" bIns="45700" anchor="b" anchorCtr="0">
            <a:noAutofit/>
          </a:bodyPr>
          <a:lstStyle/>
          <a:p>
            <a:pPr marL="1828800" lvl="0" indent="457200" algn="l" rtl="0">
              <a:spcBef>
                <a:spcPts val="0"/>
              </a:spcBef>
              <a:spcAft>
                <a:spcPts val="0"/>
              </a:spcAft>
              <a:buNone/>
            </a:pPr>
            <a:r>
              <a:rPr lang="en-US"/>
              <a:t>  Standard 5</a:t>
            </a:r>
            <a:endParaRPr/>
          </a:p>
        </p:txBody>
      </p:sp>
      <p:sp>
        <p:nvSpPr>
          <p:cNvPr id="312" name="Google Shape;312;p38"/>
          <p:cNvSpPr txBox="1">
            <a:spLocks noGrp="1"/>
          </p:cNvSpPr>
          <p:nvPr>
            <p:ph type="body" idx="1"/>
          </p:nvPr>
        </p:nvSpPr>
        <p:spPr>
          <a:xfrm>
            <a:off x="502925" y="530350"/>
            <a:ext cx="4478400" cy="4188000"/>
          </a:xfrm>
          <a:prstGeom prst="rect">
            <a:avLst/>
          </a:prstGeom>
        </p:spPr>
        <p:txBody>
          <a:bodyPr spcFirstLastPara="1" wrap="square" lIns="182875" tIns="91425" rIns="91425" bIns="45700" anchor="t" anchorCtr="0">
            <a:noAutofit/>
          </a:bodyPr>
          <a:lstStyle/>
          <a:p>
            <a:pPr marL="0" lvl="0" indent="0" algn="l" rtl="0">
              <a:spcBef>
                <a:spcPts val="250"/>
              </a:spcBef>
              <a:spcAft>
                <a:spcPts val="0"/>
              </a:spcAft>
              <a:buNone/>
            </a:pPr>
            <a:r>
              <a:rPr lang="en-US"/>
              <a:t>Role of HOPE’s Service Navigator</a:t>
            </a:r>
            <a:endParaRPr/>
          </a:p>
          <a:p>
            <a:pPr marL="457200" lvl="0" indent="-381000" algn="l" rtl="0">
              <a:spcBef>
                <a:spcPts val="250"/>
              </a:spcBef>
              <a:spcAft>
                <a:spcPts val="0"/>
              </a:spcAft>
              <a:buSzPts val="2400"/>
              <a:buChar char="●"/>
            </a:pPr>
            <a:r>
              <a:rPr lang="en-US" sz="2400"/>
              <a:t>Helps guests obtain </a:t>
            </a:r>
            <a:r>
              <a:rPr lang="en-US" sz="2400" b="1"/>
              <a:t>vital documents </a:t>
            </a:r>
            <a:endParaRPr sz="2400"/>
          </a:p>
          <a:p>
            <a:pPr marL="457200" lvl="0" indent="-381000" algn="l" rtl="0">
              <a:spcBef>
                <a:spcPts val="0"/>
              </a:spcBef>
              <a:spcAft>
                <a:spcPts val="0"/>
              </a:spcAft>
              <a:buSzPts val="2400"/>
              <a:buChar char="●"/>
            </a:pPr>
            <a:r>
              <a:rPr lang="en-US" sz="2400"/>
              <a:t>Assists guests in achieving housing goals </a:t>
            </a:r>
            <a:endParaRPr sz="2400"/>
          </a:p>
          <a:p>
            <a:pPr marL="457200" lvl="0" indent="-381000" algn="l" rtl="0">
              <a:spcBef>
                <a:spcPts val="0"/>
              </a:spcBef>
              <a:spcAft>
                <a:spcPts val="0"/>
              </a:spcAft>
              <a:buSzPts val="2400"/>
              <a:buChar char="●"/>
            </a:pPr>
            <a:r>
              <a:rPr lang="en-US" sz="2400"/>
              <a:t>Assistance with applying for benefits, housing, and securing income </a:t>
            </a:r>
            <a:endParaRPr sz="2400"/>
          </a:p>
          <a:p>
            <a:pPr marL="0" lvl="0" indent="0" algn="l" rtl="0">
              <a:spcBef>
                <a:spcPts val="250"/>
              </a:spcBef>
              <a:spcAft>
                <a:spcPts val="0"/>
              </a:spcAft>
              <a:buNone/>
            </a:pPr>
            <a:endParaRPr/>
          </a:p>
        </p:txBody>
      </p:sp>
      <p:sp>
        <p:nvSpPr>
          <p:cNvPr id="313" name="Google Shape;313;p38"/>
          <p:cNvSpPr txBox="1"/>
          <p:nvPr/>
        </p:nvSpPr>
        <p:spPr>
          <a:xfrm>
            <a:off x="5763425" y="976025"/>
            <a:ext cx="2105400" cy="19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314" name="Google Shape;314;p38" descr="HOPE14No-Background_Small.jpg"/>
          <p:cNvPicPr preferRelativeResize="0"/>
          <p:nvPr/>
        </p:nvPicPr>
        <p:blipFill rotWithShape="1">
          <a:blip r:embed="rId3">
            <a:alphaModFix/>
          </a:blip>
          <a:srcRect/>
          <a:stretch/>
        </p:blipFill>
        <p:spPr>
          <a:xfrm>
            <a:off x="574675" y="5041975"/>
            <a:ext cx="1970525" cy="1245350"/>
          </a:xfrm>
          <a:prstGeom prst="rect">
            <a:avLst/>
          </a:prstGeom>
          <a:noFill/>
          <a:ln>
            <a:noFill/>
          </a:ln>
        </p:spPr>
      </p:pic>
      <p:pic>
        <p:nvPicPr>
          <p:cNvPr id="315" name="Google Shape;315;p38"/>
          <p:cNvPicPr preferRelativeResize="0"/>
          <p:nvPr/>
        </p:nvPicPr>
        <p:blipFill>
          <a:blip r:embed="rId4">
            <a:alphaModFix/>
          </a:blip>
          <a:stretch>
            <a:fillRect/>
          </a:stretch>
        </p:blipFill>
        <p:spPr>
          <a:xfrm>
            <a:off x="5205425" y="1660250"/>
            <a:ext cx="3221400" cy="241604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9"/>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8C3C"/>
              </a:buClr>
              <a:buSzPts val="3600"/>
              <a:buFont typeface="Verdana"/>
              <a:buNone/>
            </a:pPr>
            <a:r>
              <a:rPr lang="en-US"/>
              <a:t>Community Partners</a:t>
            </a:r>
            <a:endParaRPr/>
          </a:p>
        </p:txBody>
      </p:sp>
      <p:pic>
        <p:nvPicPr>
          <p:cNvPr id="321" name="Google Shape;321;p39"/>
          <p:cNvPicPr preferRelativeResize="0">
            <a:picLocks noGrp="1"/>
          </p:cNvPicPr>
          <p:nvPr>
            <p:ph type="body" idx="1"/>
          </p:nvPr>
        </p:nvPicPr>
        <p:blipFill rotWithShape="1">
          <a:blip r:embed="rId3">
            <a:alphaModFix/>
          </a:blip>
          <a:srcRect/>
          <a:stretch/>
        </p:blipFill>
        <p:spPr>
          <a:xfrm>
            <a:off x="3933031" y="2305050"/>
            <a:ext cx="1323975" cy="638175"/>
          </a:xfrm>
          <a:prstGeom prst="rect">
            <a:avLst/>
          </a:prstGeom>
          <a:noFill/>
          <a:ln>
            <a:noFill/>
          </a:ln>
        </p:spPr>
      </p:pic>
      <p:pic>
        <p:nvPicPr>
          <p:cNvPr id="322" name="Google Shape;322;p39"/>
          <p:cNvPicPr preferRelativeResize="0"/>
          <p:nvPr/>
        </p:nvPicPr>
        <p:blipFill rotWithShape="1">
          <a:blip r:embed="rId4">
            <a:alphaModFix/>
          </a:blip>
          <a:srcRect/>
          <a:stretch/>
        </p:blipFill>
        <p:spPr>
          <a:xfrm>
            <a:off x="838200" y="4419600"/>
            <a:ext cx="1097280" cy="109728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323" name="Google Shape;323;p39" descr="Image result for oakland county health division logo"/>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pic>
        <p:nvPicPr>
          <p:cNvPr id="324" name="Google Shape;324;p39"/>
          <p:cNvPicPr preferRelativeResize="0"/>
          <p:nvPr/>
        </p:nvPicPr>
        <p:blipFill rotWithShape="1">
          <a:blip r:embed="rId5">
            <a:alphaModFix/>
          </a:blip>
          <a:srcRect/>
          <a:stretch/>
        </p:blipFill>
        <p:spPr>
          <a:xfrm>
            <a:off x="6801600" y="685800"/>
            <a:ext cx="1390196" cy="118872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25" name="Google Shape;325;p39"/>
          <p:cNvPicPr preferRelativeResize="0"/>
          <p:nvPr/>
        </p:nvPicPr>
        <p:blipFill rotWithShape="1">
          <a:blip r:embed="rId6">
            <a:alphaModFix/>
          </a:blip>
          <a:srcRect/>
          <a:stretch/>
        </p:blipFill>
        <p:spPr>
          <a:xfrm>
            <a:off x="934981" y="2250745"/>
            <a:ext cx="2505075" cy="981075"/>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26" name="Google Shape;326;p39"/>
          <p:cNvPicPr preferRelativeResize="0"/>
          <p:nvPr/>
        </p:nvPicPr>
        <p:blipFill rotWithShape="1">
          <a:blip r:embed="rId7">
            <a:alphaModFix/>
          </a:blip>
          <a:srcRect/>
          <a:stretch/>
        </p:blipFill>
        <p:spPr>
          <a:xfrm>
            <a:off x="3775472" y="2312657"/>
            <a:ext cx="1575816" cy="100584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27" name="Google Shape;327;p39"/>
          <p:cNvPicPr preferRelativeResize="0"/>
          <p:nvPr/>
        </p:nvPicPr>
        <p:blipFill rotWithShape="1">
          <a:blip r:embed="rId8">
            <a:alphaModFix/>
          </a:blip>
          <a:srcRect/>
          <a:stretch/>
        </p:blipFill>
        <p:spPr>
          <a:xfrm>
            <a:off x="6172200" y="2209800"/>
            <a:ext cx="1866900" cy="85725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28" name="Google Shape;328;p39"/>
          <p:cNvPicPr preferRelativeResize="0"/>
          <p:nvPr/>
        </p:nvPicPr>
        <p:blipFill rotWithShape="1">
          <a:blip r:embed="rId9">
            <a:alphaModFix/>
          </a:blip>
          <a:srcRect/>
          <a:stretch/>
        </p:blipFill>
        <p:spPr>
          <a:xfrm>
            <a:off x="762781" y="3411855"/>
            <a:ext cx="1009650" cy="85725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29" name="Google Shape;329;p39"/>
          <p:cNvPicPr preferRelativeResize="0"/>
          <p:nvPr/>
        </p:nvPicPr>
        <p:blipFill rotWithShape="1">
          <a:blip r:embed="rId10">
            <a:alphaModFix/>
          </a:blip>
          <a:srcRect/>
          <a:stretch/>
        </p:blipFill>
        <p:spPr>
          <a:xfrm>
            <a:off x="2018990" y="3411855"/>
            <a:ext cx="1524000" cy="80010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30" name="Google Shape;330;p39"/>
          <p:cNvPicPr preferRelativeResize="0"/>
          <p:nvPr/>
        </p:nvPicPr>
        <p:blipFill rotWithShape="1">
          <a:blip r:embed="rId11">
            <a:alphaModFix/>
          </a:blip>
          <a:srcRect/>
          <a:stretch/>
        </p:blipFill>
        <p:spPr>
          <a:xfrm>
            <a:off x="2209800" y="4419600"/>
            <a:ext cx="2243328" cy="109728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31" name="Google Shape;331;p39"/>
          <p:cNvPicPr preferRelativeResize="0"/>
          <p:nvPr/>
        </p:nvPicPr>
        <p:blipFill rotWithShape="1">
          <a:blip r:embed="rId12">
            <a:alphaModFix/>
          </a:blip>
          <a:srcRect/>
          <a:stretch/>
        </p:blipFill>
        <p:spPr>
          <a:xfrm>
            <a:off x="3657600" y="3505200"/>
            <a:ext cx="2466975" cy="85725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32" name="Google Shape;332;p39"/>
          <p:cNvPicPr preferRelativeResize="0"/>
          <p:nvPr/>
        </p:nvPicPr>
        <p:blipFill rotWithShape="1">
          <a:blip r:embed="rId13">
            <a:alphaModFix/>
          </a:blip>
          <a:srcRect/>
          <a:stretch/>
        </p:blipFill>
        <p:spPr>
          <a:xfrm>
            <a:off x="4724400" y="4495800"/>
            <a:ext cx="2295525" cy="85725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33" name="Google Shape;333;p39" descr="OCCHN LOGO.png"/>
          <p:cNvPicPr preferRelativeResize="0"/>
          <p:nvPr/>
        </p:nvPicPr>
        <p:blipFill rotWithShape="1">
          <a:blip r:embed="rId14">
            <a:alphaModFix/>
          </a:blip>
          <a:srcRect/>
          <a:stretch/>
        </p:blipFill>
        <p:spPr>
          <a:xfrm>
            <a:off x="4820400" y="762000"/>
            <a:ext cx="1514475" cy="1133475"/>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34" name="Google Shape;334;p39" descr="Beaumont.png"/>
          <p:cNvPicPr preferRelativeResize="0"/>
          <p:nvPr/>
        </p:nvPicPr>
        <p:blipFill rotWithShape="1">
          <a:blip r:embed="rId15">
            <a:alphaModFix/>
          </a:blip>
          <a:srcRect/>
          <a:stretch/>
        </p:blipFill>
        <p:spPr>
          <a:xfrm>
            <a:off x="7239000" y="4495800"/>
            <a:ext cx="1162050" cy="116205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35" name="Google Shape;335;p39" descr="Honor Community Health"/>
          <p:cNvPicPr preferRelativeResize="0"/>
          <p:nvPr/>
        </p:nvPicPr>
        <p:blipFill rotWithShape="1">
          <a:blip r:embed="rId16">
            <a:alphaModFix/>
          </a:blip>
          <a:srcRect/>
          <a:stretch/>
        </p:blipFill>
        <p:spPr>
          <a:xfrm>
            <a:off x="3067800" y="762000"/>
            <a:ext cx="1492300" cy="109728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36" name="Google Shape;336;p39" descr="Oakland-County-Health-300x225.png"/>
          <p:cNvPicPr preferRelativeResize="0"/>
          <p:nvPr/>
        </p:nvPicPr>
        <p:blipFill rotWithShape="1">
          <a:blip r:embed="rId17">
            <a:alphaModFix/>
          </a:blip>
          <a:srcRect/>
          <a:stretch/>
        </p:blipFill>
        <p:spPr>
          <a:xfrm>
            <a:off x="1162800" y="685800"/>
            <a:ext cx="1584960" cy="1188720"/>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pic>
        <p:nvPicPr>
          <p:cNvPr id="337" name="Google Shape;337;p39" descr="Ascension logo.png"/>
          <p:cNvPicPr preferRelativeResize="0"/>
          <p:nvPr/>
        </p:nvPicPr>
        <p:blipFill rotWithShape="1">
          <a:blip r:embed="rId18">
            <a:alphaModFix/>
          </a:blip>
          <a:srcRect/>
          <a:stretch/>
        </p:blipFill>
        <p:spPr>
          <a:xfrm>
            <a:off x="6781800" y="3200400"/>
            <a:ext cx="1171575" cy="1171575"/>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0"/>
          <p:cNvSpPr txBox="1">
            <a:spLocks noGrp="1"/>
          </p:cNvSpPr>
          <p:nvPr>
            <p:ph type="title"/>
          </p:nvPr>
        </p:nvSpPr>
        <p:spPr>
          <a:xfrm>
            <a:off x="609600" y="2743200"/>
            <a:ext cx="8001000" cy="2133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240"/>
              <a:buFont typeface="Verdana"/>
              <a:buNone/>
            </a:pPr>
            <a:r>
              <a:rPr lang="en-US" sz="3240">
                <a:solidFill>
                  <a:schemeClr val="dk1"/>
                </a:solidFill>
              </a:rPr>
              <a:t>Medical respite program facilitates safe and appropriate care transitions out of medical respite care</a:t>
            </a:r>
            <a:endParaRPr sz="3240">
              <a:solidFill>
                <a:schemeClr val="dk1"/>
              </a:solidFill>
            </a:endParaRPr>
          </a:p>
        </p:txBody>
      </p:sp>
      <p:pic>
        <p:nvPicPr>
          <p:cNvPr id="343" name="Google Shape;343;p40" descr="nhchc-184.png"/>
          <p:cNvPicPr preferRelativeResize="0">
            <a:picLocks noGrp="1"/>
          </p:cNvPicPr>
          <p:nvPr>
            <p:ph type="body" idx="1"/>
          </p:nvPr>
        </p:nvPicPr>
        <p:blipFill rotWithShape="1">
          <a:blip r:embed="rId3">
            <a:alphaModFix/>
          </a:blip>
          <a:srcRect/>
          <a:stretch/>
        </p:blipFill>
        <p:spPr>
          <a:xfrm>
            <a:off x="838201" y="838200"/>
            <a:ext cx="1600200" cy="1356693"/>
          </a:xfrm>
          <a:prstGeom prst="rect">
            <a:avLst/>
          </a:prstGeom>
          <a:noFill/>
          <a:ln>
            <a:noFill/>
          </a:ln>
        </p:spPr>
      </p:pic>
      <p:sp>
        <p:nvSpPr>
          <p:cNvPr id="344" name="Google Shape;344;p40"/>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265176" algn="ctr" rtl="0">
              <a:spcBef>
                <a:spcPts val="0"/>
              </a:spcBef>
              <a:spcAft>
                <a:spcPts val="0"/>
              </a:spcAft>
              <a:buSzPts val="2560"/>
              <a:buNone/>
            </a:pPr>
            <a:endParaRPr sz="3200"/>
          </a:p>
          <a:p>
            <a:pPr marL="265176" lvl="0" indent="-265176" algn="l" rtl="0">
              <a:spcBef>
                <a:spcPts val="250"/>
              </a:spcBef>
              <a:spcAft>
                <a:spcPts val="0"/>
              </a:spcAft>
              <a:buSzPts val="2080"/>
              <a:buNone/>
            </a:pPr>
            <a:r>
              <a:rPr lang="en-US"/>
              <a:t>  </a:t>
            </a:r>
            <a:endParaRPr/>
          </a:p>
        </p:txBody>
      </p:sp>
      <p:sp>
        <p:nvSpPr>
          <p:cNvPr id="345" name="Google Shape;345;p40"/>
          <p:cNvSpPr/>
          <p:nvPr/>
        </p:nvSpPr>
        <p:spPr>
          <a:xfrm flipH="1">
            <a:off x="2743200" y="1981200"/>
            <a:ext cx="32004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Verdana"/>
              <a:buNone/>
            </a:pPr>
            <a:r>
              <a:rPr lang="en-US" sz="3600">
                <a:solidFill>
                  <a:schemeClr val="dk1"/>
                </a:solidFill>
                <a:latin typeface="Verdana"/>
                <a:ea typeface="Verdana"/>
                <a:cs typeface="Verdana"/>
                <a:sym typeface="Verdana"/>
              </a:rPr>
              <a:t>Standard 6: </a:t>
            </a:r>
            <a:endParaRPr sz="3600">
              <a:solidFill>
                <a:schemeClr val="dk1"/>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1"/>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240"/>
              <a:buFont typeface="Verdana"/>
              <a:buNone/>
            </a:pPr>
            <a:r>
              <a:rPr lang="en-US" sz="3240"/>
              <a:t>               Standard 6</a:t>
            </a:r>
            <a:br>
              <a:rPr lang="en-US" sz="3240"/>
            </a:br>
            <a:r>
              <a:rPr lang="en-US" sz="3240"/>
              <a:t> Criteria</a:t>
            </a:r>
            <a:endParaRPr sz="3240"/>
          </a:p>
        </p:txBody>
      </p:sp>
      <p:sp>
        <p:nvSpPr>
          <p:cNvPr id="351" name="Google Shape;351;p41"/>
          <p:cNvSpPr txBox="1">
            <a:spLocks noGrp="1"/>
          </p:cNvSpPr>
          <p:nvPr>
            <p:ph type="body" idx="2"/>
          </p:nvPr>
        </p:nvSpPr>
        <p:spPr>
          <a:xfrm>
            <a:off x="4827535" y="530352"/>
            <a:ext cx="3931800" cy="4389000"/>
          </a:xfrm>
          <a:prstGeom prst="rect">
            <a:avLst/>
          </a:prstGeom>
          <a:noFill/>
          <a:ln>
            <a:noFill/>
          </a:ln>
        </p:spPr>
        <p:txBody>
          <a:bodyPr spcFirstLastPara="1" wrap="square" lIns="182875" tIns="91425" rIns="91425" bIns="45700" anchor="t" anchorCtr="0">
            <a:noAutofit/>
          </a:bodyPr>
          <a:lstStyle/>
          <a:p>
            <a:pPr marL="265176" lvl="0" indent="-265176" algn="l" rtl="0">
              <a:spcBef>
                <a:spcPts val="0"/>
              </a:spcBef>
              <a:spcAft>
                <a:spcPts val="0"/>
              </a:spcAft>
              <a:buSzPts val="1600"/>
              <a:buNone/>
            </a:pPr>
            <a:endParaRPr/>
          </a:p>
          <a:p>
            <a:pPr marL="265176" lvl="0" indent="0" algn="l" rtl="0">
              <a:spcBef>
                <a:spcPts val="250"/>
              </a:spcBef>
              <a:spcAft>
                <a:spcPts val="0"/>
              </a:spcAft>
              <a:buNone/>
            </a:pPr>
            <a:endParaRPr/>
          </a:p>
          <a:p>
            <a:pPr marL="265176" lvl="0" indent="0" algn="l" rtl="0">
              <a:spcBef>
                <a:spcPts val="250"/>
              </a:spcBef>
              <a:spcAft>
                <a:spcPts val="0"/>
              </a:spcAft>
              <a:buNone/>
            </a:pPr>
            <a:endParaRPr/>
          </a:p>
        </p:txBody>
      </p:sp>
      <p:pic>
        <p:nvPicPr>
          <p:cNvPr id="352" name="Google Shape;352;p41"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sp>
        <p:nvSpPr>
          <p:cNvPr id="353" name="Google Shape;353;p41"/>
          <p:cNvSpPr txBox="1">
            <a:spLocks noGrp="1"/>
          </p:cNvSpPr>
          <p:nvPr>
            <p:ph type="body" idx="1"/>
          </p:nvPr>
        </p:nvSpPr>
        <p:spPr>
          <a:xfrm>
            <a:off x="502925" y="411600"/>
            <a:ext cx="7817700" cy="4389000"/>
          </a:xfrm>
          <a:prstGeom prst="rect">
            <a:avLst/>
          </a:prstGeom>
          <a:noFill/>
          <a:ln>
            <a:noFill/>
          </a:ln>
        </p:spPr>
        <p:txBody>
          <a:bodyPr spcFirstLastPara="1" wrap="square" lIns="182875" tIns="91425" rIns="91425" bIns="45700" anchor="t" anchorCtr="0">
            <a:noAutofit/>
          </a:bodyPr>
          <a:lstStyle/>
          <a:p>
            <a:pPr marL="0" lvl="0" indent="0" algn="l" rtl="0">
              <a:spcBef>
                <a:spcPts val="250"/>
              </a:spcBef>
              <a:spcAft>
                <a:spcPts val="0"/>
              </a:spcAft>
              <a:buNone/>
            </a:pPr>
            <a:endParaRPr/>
          </a:p>
          <a:p>
            <a:pPr marL="265176" lvl="0" indent="-265176" algn="l" rtl="0">
              <a:spcBef>
                <a:spcPts val="250"/>
              </a:spcBef>
              <a:spcAft>
                <a:spcPts val="0"/>
              </a:spcAft>
              <a:buSzPts val="2080"/>
              <a:buChar char="⚫"/>
            </a:pPr>
            <a:r>
              <a:rPr lang="en-US"/>
              <a:t>Seek to create long term linkages with community agencies</a:t>
            </a:r>
            <a:endParaRPr/>
          </a:p>
          <a:p>
            <a:pPr marL="548640" lvl="1" indent="-193548" algn="l" rtl="0">
              <a:spcBef>
                <a:spcPts val="250"/>
              </a:spcBef>
              <a:spcAft>
                <a:spcPts val="0"/>
              </a:spcAft>
              <a:buSzPts val="2080"/>
              <a:buChar char="◦"/>
            </a:pPr>
            <a:r>
              <a:rPr lang="en-US"/>
              <a:t>Complex care connection for those unable to live independently</a:t>
            </a:r>
            <a:endParaRPr/>
          </a:p>
          <a:p>
            <a:pPr marL="548640" lvl="1" indent="-201168" algn="l" rtl="0">
              <a:spcBef>
                <a:spcPts val="250"/>
              </a:spcBef>
              <a:spcAft>
                <a:spcPts val="0"/>
              </a:spcAft>
              <a:buSzPts val="2200"/>
              <a:buChar char="◦"/>
            </a:pPr>
            <a:r>
              <a:rPr lang="en-US"/>
              <a:t>Mental Health </a:t>
            </a:r>
            <a:endParaRPr/>
          </a:p>
          <a:p>
            <a:pPr marL="548640" lvl="1" indent="-201168" algn="l" rtl="0">
              <a:spcBef>
                <a:spcPts val="250"/>
              </a:spcBef>
              <a:spcAft>
                <a:spcPts val="0"/>
              </a:spcAft>
              <a:buSzPts val="2200"/>
              <a:buChar char="◦"/>
            </a:pPr>
            <a:r>
              <a:rPr lang="en-US"/>
              <a:t>Public Health Nurses </a:t>
            </a:r>
            <a:endParaRPr/>
          </a:p>
          <a:p>
            <a:pPr marL="548640" lvl="1" indent="-201168" algn="l" rtl="0">
              <a:spcBef>
                <a:spcPts val="250"/>
              </a:spcBef>
              <a:spcAft>
                <a:spcPts val="0"/>
              </a:spcAft>
              <a:buSzPts val="2200"/>
              <a:buChar char="◦"/>
            </a:pPr>
            <a:r>
              <a:rPr lang="en-US"/>
              <a:t>Connection with Primary Care Provider/FQHC</a:t>
            </a:r>
            <a:endParaRPr/>
          </a:p>
          <a:p>
            <a:pPr marL="265176" lvl="0" indent="0" algn="l" rtl="0">
              <a:spcBef>
                <a:spcPts val="25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              HOPE Recuperative</a:t>
            </a:r>
            <a:endParaRPr/>
          </a:p>
        </p:txBody>
      </p:sp>
      <p:sp>
        <p:nvSpPr>
          <p:cNvPr id="113" name="Google Shape;113;p15"/>
          <p:cNvSpPr txBox="1">
            <a:spLocks noGrp="1"/>
          </p:cNvSpPr>
          <p:nvPr>
            <p:ph type="body" idx="1"/>
          </p:nvPr>
        </p:nvSpPr>
        <p:spPr>
          <a:xfrm>
            <a:off x="514350" y="530350"/>
            <a:ext cx="7739700" cy="3963600"/>
          </a:xfrm>
          <a:prstGeom prst="rect">
            <a:avLst/>
          </a:prstGeom>
          <a:noFill/>
          <a:ln>
            <a:noFill/>
          </a:ln>
        </p:spPr>
        <p:txBody>
          <a:bodyPr spcFirstLastPara="1" wrap="square" lIns="182875" tIns="91425" rIns="91425" bIns="45700" anchor="t" anchorCtr="0">
            <a:noAutofit/>
          </a:bodyPr>
          <a:lstStyle/>
          <a:p>
            <a:pPr marL="0" lvl="0" indent="0" algn="l" rtl="0">
              <a:lnSpc>
                <a:spcPct val="80000"/>
              </a:lnSpc>
              <a:spcBef>
                <a:spcPts val="250"/>
              </a:spcBef>
              <a:spcAft>
                <a:spcPts val="0"/>
              </a:spcAft>
              <a:buSzPts val="2664"/>
              <a:buNone/>
            </a:pPr>
            <a:endParaRPr sz="3330"/>
          </a:p>
          <a:p>
            <a:pPr marL="0" lvl="0" indent="0" algn="l" rtl="0">
              <a:lnSpc>
                <a:spcPct val="80000"/>
              </a:lnSpc>
              <a:spcBef>
                <a:spcPts val="250"/>
              </a:spcBef>
              <a:spcAft>
                <a:spcPts val="0"/>
              </a:spcAft>
              <a:buSzPts val="2664"/>
              <a:buNone/>
            </a:pPr>
            <a:endParaRPr sz="3330"/>
          </a:p>
          <a:p>
            <a:pPr marL="0" lvl="0" indent="0" algn="l" rtl="0">
              <a:lnSpc>
                <a:spcPct val="80000"/>
              </a:lnSpc>
              <a:spcBef>
                <a:spcPts val="250"/>
              </a:spcBef>
              <a:spcAft>
                <a:spcPts val="0"/>
              </a:spcAft>
              <a:buSzPts val="2664"/>
              <a:buNone/>
            </a:pPr>
            <a:r>
              <a:rPr lang="en-US" sz="3330"/>
              <a:t>The terms “</a:t>
            </a:r>
            <a:r>
              <a:rPr lang="en-US" sz="3330" b="1"/>
              <a:t>medical respite</a:t>
            </a:r>
            <a:r>
              <a:rPr lang="en-US" sz="3330"/>
              <a:t> care” and “</a:t>
            </a:r>
            <a:r>
              <a:rPr lang="en-US" sz="3330" b="1"/>
              <a:t>recuperative</a:t>
            </a:r>
            <a:r>
              <a:rPr lang="en-US" sz="3330"/>
              <a:t> care” are used interchangeably to describe the same service.</a:t>
            </a:r>
            <a:endParaRPr/>
          </a:p>
        </p:txBody>
      </p:sp>
      <p:pic>
        <p:nvPicPr>
          <p:cNvPr id="114" name="Google Shape;114;p15" descr="HOPE14No-Background_Small.jpg"/>
          <p:cNvPicPr preferRelativeResize="0"/>
          <p:nvPr/>
        </p:nvPicPr>
        <p:blipFill rotWithShape="1">
          <a:blip r:embed="rId3">
            <a:alphaModFix/>
          </a:blip>
          <a:srcRect/>
          <a:stretch/>
        </p:blipFill>
        <p:spPr>
          <a:xfrm>
            <a:off x="457200" y="4800600"/>
            <a:ext cx="2025569" cy="128016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2"/>
          <p:cNvSpPr txBox="1">
            <a:spLocks noGrp="1"/>
          </p:cNvSpPr>
          <p:nvPr>
            <p:ph type="title"/>
          </p:nvPr>
        </p:nvSpPr>
        <p:spPr>
          <a:xfrm>
            <a:off x="502920" y="4985590"/>
            <a:ext cx="8184000" cy="1051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240"/>
              <a:buFont typeface="Verdana"/>
              <a:buNone/>
            </a:pPr>
            <a:r>
              <a:rPr lang="en-US" sz="3240"/>
              <a:t>               Standard 6</a:t>
            </a:r>
            <a:br>
              <a:rPr lang="en-US" sz="3240"/>
            </a:br>
            <a:r>
              <a:rPr lang="en-US" sz="3240"/>
              <a:t> Criteria</a:t>
            </a:r>
            <a:endParaRPr sz="3240"/>
          </a:p>
        </p:txBody>
      </p:sp>
      <p:sp>
        <p:nvSpPr>
          <p:cNvPr id="359" name="Google Shape;359;p42"/>
          <p:cNvSpPr txBox="1">
            <a:spLocks noGrp="1"/>
          </p:cNvSpPr>
          <p:nvPr>
            <p:ph type="body" idx="2"/>
          </p:nvPr>
        </p:nvSpPr>
        <p:spPr>
          <a:xfrm>
            <a:off x="628950" y="384150"/>
            <a:ext cx="7753200" cy="3970200"/>
          </a:xfrm>
          <a:prstGeom prst="rect">
            <a:avLst/>
          </a:prstGeom>
          <a:noFill/>
          <a:ln>
            <a:noFill/>
          </a:ln>
        </p:spPr>
        <p:txBody>
          <a:bodyPr spcFirstLastPara="1" wrap="square" lIns="182875" tIns="91425" rIns="91425" bIns="45700" anchor="t" anchorCtr="0">
            <a:noAutofit/>
          </a:bodyPr>
          <a:lstStyle/>
          <a:p>
            <a:pPr marL="0" lvl="0" indent="0" algn="l" rtl="0">
              <a:spcBef>
                <a:spcPts val="250"/>
              </a:spcBef>
              <a:spcAft>
                <a:spcPts val="0"/>
              </a:spcAft>
              <a:buNone/>
            </a:pPr>
            <a:endParaRPr/>
          </a:p>
          <a:p>
            <a:pPr marL="265176" lvl="0" indent="-265176" algn="l" rtl="0">
              <a:spcBef>
                <a:spcPts val="250"/>
              </a:spcBef>
              <a:spcAft>
                <a:spcPts val="0"/>
              </a:spcAft>
              <a:buSzPts val="2080"/>
              <a:buChar char="⚫"/>
            </a:pPr>
            <a:r>
              <a:rPr lang="en-US"/>
              <a:t>Reasons for discharge</a:t>
            </a:r>
            <a:endParaRPr/>
          </a:p>
          <a:p>
            <a:pPr marL="548640" lvl="1" indent="-201168" algn="l" rtl="0">
              <a:spcBef>
                <a:spcPts val="0"/>
              </a:spcBef>
              <a:spcAft>
                <a:spcPts val="0"/>
              </a:spcAft>
              <a:buSzPts val="2200"/>
              <a:buChar char="◦"/>
            </a:pPr>
            <a:r>
              <a:rPr lang="en-US"/>
              <a:t>Housing or other appropriate housing destination</a:t>
            </a:r>
            <a:endParaRPr/>
          </a:p>
          <a:p>
            <a:pPr marL="548640" lvl="1" indent="-201168" algn="l" rtl="0">
              <a:spcBef>
                <a:spcPts val="0"/>
              </a:spcBef>
              <a:spcAft>
                <a:spcPts val="0"/>
              </a:spcAft>
              <a:buSzPts val="2200"/>
              <a:buChar char="◦"/>
            </a:pPr>
            <a:r>
              <a:rPr lang="en-US"/>
              <a:t>Completion of medical goals</a:t>
            </a:r>
            <a:endParaRPr/>
          </a:p>
          <a:p>
            <a:pPr marL="548640" lvl="1" indent="-201168" algn="l" rtl="0">
              <a:spcBef>
                <a:spcPts val="0"/>
              </a:spcBef>
              <a:spcAft>
                <a:spcPts val="0"/>
              </a:spcAft>
              <a:buSzPts val="2200"/>
              <a:buChar char="◦"/>
            </a:pPr>
            <a:r>
              <a:rPr lang="en-US"/>
              <a:t>Non-compliance/ Self-discharge</a:t>
            </a:r>
            <a:endParaRPr/>
          </a:p>
          <a:p>
            <a:pPr marL="0" lvl="0" indent="0" algn="l" rtl="0">
              <a:spcBef>
                <a:spcPts val="250"/>
              </a:spcBef>
              <a:spcAft>
                <a:spcPts val="0"/>
              </a:spcAft>
              <a:buNone/>
            </a:pPr>
            <a:endParaRPr/>
          </a:p>
          <a:p>
            <a:pPr marL="265176" lvl="0" indent="-265176" algn="l" rtl="0">
              <a:spcBef>
                <a:spcPts val="250"/>
              </a:spcBef>
              <a:spcAft>
                <a:spcPts val="0"/>
              </a:spcAft>
              <a:buSzPts val="2080"/>
              <a:buChar char="⚫"/>
            </a:pPr>
            <a:r>
              <a:rPr lang="en-US"/>
              <a:t>Discharge Policy</a:t>
            </a:r>
            <a:endParaRPr/>
          </a:p>
          <a:p>
            <a:pPr marL="548640" lvl="1" indent="-201168" algn="l" rtl="0">
              <a:spcBef>
                <a:spcPts val="0"/>
              </a:spcBef>
              <a:spcAft>
                <a:spcPts val="0"/>
              </a:spcAft>
              <a:buSzPts val="2200"/>
              <a:buChar char="◦"/>
            </a:pPr>
            <a:r>
              <a:rPr lang="en-US"/>
              <a:t>Discharge Summary</a:t>
            </a:r>
            <a:endParaRPr/>
          </a:p>
          <a:p>
            <a:pPr marL="548640" lvl="1" indent="-201168" algn="l" rtl="0">
              <a:spcBef>
                <a:spcPts val="0"/>
              </a:spcBef>
              <a:spcAft>
                <a:spcPts val="0"/>
              </a:spcAft>
              <a:buSzPts val="2200"/>
              <a:buChar char="◦"/>
            </a:pPr>
            <a:r>
              <a:rPr lang="en-US"/>
              <a:t>Community Resource List</a:t>
            </a:r>
            <a:endParaRPr/>
          </a:p>
          <a:p>
            <a:pPr marL="548640" lvl="1" indent="-201168" algn="l" rtl="0">
              <a:spcBef>
                <a:spcPts val="0"/>
              </a:spcBef>
              <a:spcAft>
                <a:spcPts val="0"/>
              </a:spcAft>
              <a:buSzPts val="2200"/>
              <a:buChar char="◦"/>
            </a:pPr>
            <a:r>
              <a:rPr lang="en-US"/>
              <a:t>Know Where to Go </a:t>
            </a:r>
            <a:endParaRPr/>
          </a:p>
          <a:p>
            <a:pPr marL="0" lvl="0" indent="0" algn="l" rtl="0">
              <a:spcBef>
                <a:spcPts val="250"/>
              </a:spcBef>
              <a:spcAft>
                <a:spcPts val="0"/>
              </a:spcAft>
              <a:buNone/>
            </a:pPr>
            <a:endParaRPr/>
          </a:p>
        </p:txBody>
      </p:sp>
      <p:pic>
        <p:nvPicPr>
          <p:cNvPr id="360" name="Google Shape;360;p42"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3"/>
          <p:cNvSpPr txBox="1">
            <a:spLocks noGrp="1"/>
          </p:cNvSpPr>
          <p:nvPr>
            <p:ph type="title"/>
          </p:nvPr>
        </p:nvSpPr>
        <p:spPr>
          <a:xfrm>
            <a:off x="609600" y="3124200"/>
            <a:ext cx="8001000" cy="12954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600"/>
              <a:buFont typeface="Verdana"/>
              <a:buNone/>
            </a:pPr>
            <a:r>
              <a:rPr lang="en-US">
                <a:solidFill>
                  <a:schemeClr val="dk1"/>
                </a:solidFill>
              </a:rPr>
              <a:t>Medical respite is driven by quality improvement</a:t>
            </a:r>
            <a:endParaRPr>
              <a:solidFill>
                <a:schemeClr val="dk1"/>
              </a:solidFill>
            </a:endParaRPr>
          </a:p>
        </p:txBody>
      </p:sp>
      <p:pic>
        <p:nvPicPr>
          <p:cNvPr id="366" name="Google Shape;366;p43" descr="nhchc-184.png"/>
          <p:cNvPicPr preferRelativeResize="0">
            <a:picLocks noGrp="1"/>
          </p:cNvPicPr>
          <p:nvPr>
            <p:ph type="body" idx="1"/>
          </p:nvPr>
        </p:nvPicPr>
        <p:blipFill rotWithShape="1">
          <a:blip r:embed="rId3">
            <a:alphaModFix/>
          </a:blip>
          <a:srcRect/>
          <a:stretch/>
        </p:blipFill>
        <p:spPr>
          <a:xfrm>
            <a:off x="838201" y="838200"/>
            <a:ext cx="1600200" cy="1356693"/>
          </a:xfrm>
          <a:prstGeom prst="rect">
            <a:avLst/>
          </a:prstGeom>
          <a:noFill/>
          <a:ln>
            <a:noFill/>
          </a:ln>
        </p:spPr>
      </p:pic>
      <p:sp>
        <p:nvSpPr>
          <p:cNvPr id="367" name="Google Shape;367;p43"/>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265176" algn="ctr" rtl="0">
              <a:spcBef>
                <a:spcPts val="0"/>
              </a:spcBef>
              <a:spcAft>
                <a:spcPts val="0"/>
              </a:spcAft>
              <a:buSzPts val="2560"/>
              <a:buNone/>
            </a:pPr>
            <a:endParaRPr sz="3200"/>
          </a:p>
          <a:p>
            <a:pPr marL="265176" lvl="0" indent="-265176" algn="l" rtl="0">
              <a:spcBef>
                <a:spcPts val="250"/>
              </a:spcBef>
              <a:spcAft>
                <a:spcPts val="0"/>
              </a:spcAft>
              <a:buSzPts val="2080"/>
              <a:buNone/>
            </a:pPr>
            <a:r>
              <a:rPr lang="en-US"/>
              <a:t>  </a:t>
            </a:r>
            <a:endParaRPr/>
          </a:p>
        </p:txBody>
      </p:sp>
      <p:sp>
        <p:nvSpPr>
          <p:cNvPr id="368" name="Google Shape;368;p43"/>
          <p:cNvSpPr/>
          <p:nvPr/>
        </p:nvSpPr>
        <p:spPr>
          <a:xfrm flipH="1">
            <a:off x="2743200" y="1981200"/>
            <a:ext cx="32004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Verdana"/>
              <a:buNone/>
            </a:pPr>
            <a:r>
              <a:rPr lang="en-US" sz="3600">
                <a:solidFill>
                  <a:schemeClr val="dk1"/>
                </a:solidFill>
                <a:latin typeface="Verdana"/>
                <a:ea typeface="Verdana"/>
                <a:cs typeface="Verdana"/>
                <a:sym typeface="Verdana"/>
              </a:rPr>
              <a:t>Standard 7: </a:t>
            </a:r>
            <a:endParaRPr sz="3600">
              <a:solidFill>
                <a:schemeClr val="dk1"/>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4"/>
          <p:cNvSpPr txBox="1">
            <a:spLocks noGrp="1"/>
          </p:cNvSpPr>
          <p:nvPr>
            <p:ph type="title"/>
          </p:nvPr>
        </p:nvSpPr>
        <p:spPr>
          <a:xfrm>
            <a:off x="502920" y="4985590"/>
            <a:ext cx="8184000" cy="1051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240"/>
              <a:buFont typeface="Verdana"/>
              <a:buNone/>
            </a:pPr>
            <a:r>
              <a:rPr lang="en-US" sz="3240"/>
              <a:t>               Standard 7</a:t>
            </a:r>
            <a:br>
              <a:rPr lang="en-US" sz="3240"/>
            </a:br>
            <a:r>
              <a:rPr lang="en-US" sz="3240"/>
              <a:t> Criteria</a:t>
            </a:r>
            <a:endParaRPr sz="3240"/>
          </a:p>
        </p:txBody>
      </p:sp>
      <p:sp>
        <p:nvSpPr>
          <p:cNvPr id="374" name="Google Shape;374;p44"/>
          <p:cNvSpPr txBox="1">
            <a:spLocks noGrp="1"/>
          </p:cNvSpPr>
          <p:nvPr>
            <p:ph type="body" idx="2"/>
          </p:nvPr>
        </p:nvSpPr>
        <p:spPr>
          <a:xfrm>
            <a:off x="4755360" y="530352"/>
            <a:ext cx="3931800" cy="4389000"/>
          </a:xfrm>
          <a:prstGeom prst="rect">
            <a:avLst/>
          </a:prstGeom>
          <a:noFill/>
          <a:ln>
            <a:noFill/>
          </a:ln>
        </p:spPr>
        <p:txBody>
          <a:bodyPr spcFirstLastPara="1" wrap="square" lIns="182875" tIns="91425" rIns="91425" bIns="45700" anchor="t" anchorCtr="0">
            <a:noAutofit/>
          </a:bodyPr>
          <a:lstStyle/>
          <a:p>
            <a:pPr marL="265176" lvl="0" indent="-265176" algn="l" rtl="0">
              <a:spcBef>
                <a:spcPts val="250"/>
              </a:spcBef>
              <a:spcAft>
                <a:spcPts val="0"/>
              </a:spcAft>
              <a:buSzPts val="2080"/>
              <a:buNone/>
            </a:pPr>
            <a:endParaRPr/>
          </a:p>
        </p:txBody>
      </p:sp>
      <p:pic>
        <p:nvPicPr>
          <p:cNvPr id="375" name="Google Shape;375;p44"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sp>
        <p:nvSpPr>
          <p:cNvPr id="376" name="Google Shape;376;p44"/>
          <p:cNvSpPr txBox="1">
            <a:spLocks noGrp="1"/>
          </p:cNvSpPr>
          <p:nvPr>
            <p:ph type="body" idx="1"/>
          </p:nvPr>
        </p:nvSpPr>
        <p:spPr>
          <a:xfrm>
            <a:off x="514352" y="530352"/>
            <a:ext cx="3931800" cy="4389000"/>
          </a:xfrm>
          <a:prstGeom prst="rect">
            <a:avLst/>
          </a:prstGeom>
          <a:noFill/>
          <a:ln>
            <a:noFill/>
          </a:ln>
        </p:spPr>
        <p:txBody>
          <a:bodyPr spcFirstLastPara="1" wrap="square" lIns="182875" tIns="91425" rIns="91425" bIns="45700" anchor="t" anchorCtr="0">
            <a:noAutofit/>
          </a:bodyPr>
          <a:lstStyle/>
          <a:p>
            <a:pPr marL="265176" lvl="0" indent="-260096" algn="l" rtl="0">
              <a:spcBef>
                <a:spcPts val="0"/>
              </a:spcBef>
              <a:spcAft>
                <a:spcPts val="0"/>
              </a:spcAft>
              <a:buSzPts val="2000"/>
              <a:buChar char="⚫"/>
            </a:pPr>
            <a:r>
              <a:rPr lang="en-US" sz="2000"/>
              <a:t>Seek to employ CHW, CNAs, RN/BSN, EMT, BSW,  &amp; MSW </a:t>
            </a:r>
            <a:endParaRPr sz="2000"/>
          </a:p>
          <a:p>
            <a:pPr marL="265176" lvl="0" indent="0" algn="l" rtl="0">
              <a:spcBef>
                <a:spcPts val="0"/>
              </a:spcBef>
              <a:spcAft>
                <a:spcPts val="0"/>
              </a:spcAft>
              <a:buNone/>
            </a:pPr>
            <a:endParaRPr sz="2000"/>
          </a:p>
          <a:p>
            <a:pPr marL="265176" lvl="0" indent="-260096" algn="l" rtl="0">
              <a:spcBef>
                <a:spcPts val="0"/>
              </a:spcBef>
              <a:spcAft>
                <a:spcPts val="0"/>
              </a:spcAft>
              <a:buSzPts val="2000"/>
              <a:buChar char="⚫"/>
            </a:pPr>
            <a:r>
              <a:rPr lang="en-US" sz="2000"/>
              <a:t>Staff training—AED, CPR, Naloxone, trauma informed, mental health first aid, de-escalation</a:t>
            </a:r>
            <a:endParaRPr sz="2000"/>
          </a:p>
          <a:p>
            <a:pPr marL="265176" lvl="0" indent="0" algn="l" rtl="0">
              <a:spcBef>
                <a:spcPts val="0"/>
              </a:spcBef>
              <a:spcAft>
                <a:spcPts val="0"/>
              </a:spcAft>
              <a:buNone/>
            </a:pPr>
            <a:endParaRPr sz="2000"/>
          </a:p>
          <a:p>
            <a:pPr marL="265176" lvl="0" indent="-260096" algn="l" rtl="0">
              <a:spcBef>
                <a:spcPts val="250"/>
              </a:spcBef>
              <a:spcAft>
                <a:spcPts val="0"/>
              </a:spcAft>
              <a:buSzPts val="2000"/>
              <a:buChar char="⚫"/>
            </a:pPr>
            <a:r>
              <a:rPr lang="en-US" sz="2000"/>
              <a:t>Training Plan for internal policies and procedures</a:t>
            </a:r>
            <a:endParaRPr sz="2000"/>
          </a:p>
          <a:p>
            <a:pPr marL="0" lvl="0" indent="0" algn="l" rtl="0">
              <a:spcBef>
                <a:spcPts val="250"/>
              </a:spcBef>
              <a:spcAft>
                <a:spcPts val="0"/>
              </a:spcAft>
              <a:buNone/>
            </a:pPr>
            <a:endParaRPr/>
          </a:p>
        </p:txBody>
      </p:sp>
      <p:pic>
        <p:nvPicPr>
          <p:cNvPr id="377" name="Google Shape;377;p44"/>
          <p:cNvPicPr preferRelativeResize="0"/>
          <p:nvPr/>
        </p:nvPicPr>
        <p:blipFill rotWithShape="1">
          <a:blip r:embed="rId4">
            <a:alphaModFix/>
          </a:blip>
          <a:srcRect l="11095" t="12875" b="34312"/>
          <a:stretch/>
        </p:blipFill>
        <p:spPr>
          <a:xfrm>
            <a:off x="4755350" y="607750"/>
            <a:ext cx="2099399" cy="2217124"/>
          </a:xfrm>
          <a:prstGeom prst="rect">
            <a:avLst/>
          </a:prstGeom>
          <a:noFill/>
          <a:ln>
            <a:noFill/>
          </a:ln>
        </p:spPr>
      </p:pic>
      <p:pic>
        <p:nvPicPr>
          <p:cNvPr id="378" name="Google Shape;378;p44"/>
          <p:cNvPicPr preferRelativeResize="0"/>
          <p:nvPr/>
        </p:nvPicPr>
        <p:blipFill rotWithShape="1">
          <a:blip r:embed="rId5">
            <a:alphaModFix/>
          </a:blip>
          <a:srcRect l="4668" t="19504" r="-1925" b="21658"/>
          <a:stretch/>
        </p:blipFill>
        <p:spPr>
          <a:xfrm>
            <a:off x="6355825" y="2673400"/>
            <a:ext cx="2331101" cy="250719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5"/>
          <p:cNvSpPr txBox="1">
            <a:spLocks noGrp="1"/>
          </p:cNvSpPr>
          <p:nvPr>
            <p:ph type="title"/>
          </p:nvPr>
        </p:nvSpPr>
        <p:spPr>
          <a:xfrm>
            <a:off x="479995" y="4914915"/>
            <a:ext cx="8184000" cy="1051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240"/>
              <a:buFont typeface="Verdana"/>
              <a:buNone/>
            </a:pPr>
            <a:r>
              <a:rPr lang="en-US" sz="3240"/>
              <a:t>               Standard 7</a:t>
            </a:r>
            <a:br>
              <a:rPr lang="en-US" sz="3240"/>
            </a:br>
            <a:r>
              <a:rPr lang="en-US" sz="3240"/>
              <a:t> Criteria</a:t>
            </a:r>
            <a:endParaRPr sz="3240"/>
          </a:p>
        </p:txBody>
      </p:sp>
      <p:sp>
        <p:nvSpPr>
          <p:cNvPr id="384" name="Google Shape;384;p45"/>
          <p:cNvSpPr txBox="1">
            <a:spLocks noGrp="1"/>
          </p:cNvSpPr>
          <p:nvPr>
            <p:ph type="body" idx="2"/>
          </p:nvPr>
        </p:nvSpPr>
        <p:spPr>
          <a:xfrm>
            <a:off x="625925" y="530350"/>
            <a:ext cx="8061300" cy="1226100"/>
          </a:xfrm>
          <a:prstGeom prst="rect">
            <a:avLst/>
          </a:prstGeom>
          <a:noFill/>
          <a:ln>
            <a:noFill/>
          </a:ln>
        </p:spPr>
        <p:txBody>
          <a:bodyPr spcFirstLastPara="1" wrap="square" lIns="182875" tIns="91425" rIns="91425" bIns="45700" anchor="ctr" anchorCtr="0">
            <a:noAutofit/>
          </a:bodyPr>
          <a:lstStyle/>
          <a:p>
            <a:pPr marL="265176" lvl="0" indent="-265176" algn="ctr" rtl="0">
              <a:spcBef>
                <a:spcPts val="250"/>
              </a:spcBef>
              <a:spcAft>
                <a:spcPts val="0"/>
              </a:spcAft>
              <a:buSzPts val="2080"/>
              <a:buNone/>
            </a:pPr>
            <a:r>
              <a:rPr lang="en-US"/>
              <a:t>Quality Improvement</a:t>
            </a:r>
            <a:endParaRPr/>
          </a:p>
        </p:txBody>
      </p:sp>
      <p:pic>
        <p:nvPicPr>
          <p:cNvPr id="385" name="Google Shape;385;p45"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sp>
        <p:nvSpPr>
          <p:cNvPr id="386" name="Google Shape;386;p45"/>
          <p:cNvSpPr txBox="1">
            <a:spLocks noGrp="1"/>
          </p:cNvSpPr>
          <p:nvPr>
            <p:ph type="body" idx="1"/>
          </p:nvPr>
        </p:nvSpPr>
        <p:spPr>
          <a:xfrm>
            <a:off x="805175" y="1691725"/>
            <a:ext cx="7702800" cy="3223200"/>
          </a:xfrm>
          <a:prstGeom prst="rect">
            <a:avLst/>
          </a:prstGeom>
          <a:noFill/>
          <a:ln>
            <a:noFill/>
          </a:ln>
        </p:spPr>
        <p:txBody>
          <a:bodyPr spcFirstLastPara="1" wrap="square" lIns="182875" tIns="91425" rIns="91425" bIns="45700" anchor="t" anchorCtr="0">
            <a:noAutofit/>
          </a:bodyPr>
          <a:lstStyle/>
          <a:p>
            <a:pPr marL="457200" lvl="0" indent="-360680" algn="l" rtl="0">
              <a:spcBef>
                <a:spcPts val="250"/>
              </a:spcBef>
              <a:spcAft>
                <a:spcPts val="0"/>
              </a:spcAft>
              <a:buSzPts val="2080"/>
              <a:buChar char="⚫"/>
            </a:pPr>
            <a:r>
              <a:rPr lang="en-US"/>
              <a:t>Quality &amp; Operations Meetings</a:t>
            </a:r>
            <a:endParaRPr/>
          </a:p>
          <a:p>
            <a:pPr marL="914400" lvl="1" indent="-368300" algn="l" rtl="0">
              <a:spcBef>
                <a:spcPts val="0"/>
              </a:spcBef>
              <a:spcAft>
                <a:spcPts val="0"/>
              </a:spcAft>
              <a:buSzPts val="2200"/>
              <a:buChar char="◦"/>
            </a:pPr>
            <a:r>
              <a:rPr lang="en-US"/>
              <a:t>Identify Gaps</a:t>
            </a:r>
            <a:endParaRPr/>
          </a:p>
          <a:p>
            <a:pPr marL="914400" lvl="1" indent="-368300" algn="l" rtl="0">
              <a:spcBef>
                <a:spcPts val="0"/>
              </a:spcBef>
              <a:spcAft>
                <a:spcPts val="0"/>
              </a:spcAft>
              <a:buSzPts val="2200"/>
              <a:buChar char="◦"/>
            </a:pPr>
            <a:r>
              <a:rPr lang="en-US"/>
              <a:t>Create new procedures</a:t>
            </a:r>
            <a:endParaRPr/>
          </a:p>
          <a:p>
            <a:pPr marL="914400" lvl="1" indent="-368300" algn="l" rtl="0">
              <a:spcBef>
                <a:spcPts val="0"/>
              </a:spcBef>
              <a:spcAft>
                <a:spcPts val="0"/>
              </a:spcAft>
              <a:buSzPts val="2200"/>
              <a:buChar char="◦"/>
            </a:pPr>
            <a:r>
              <a:rPr lang="en-US"/>
              <a:t>Discuss client barriers</a:t>
            </a:r>
            <a:endParaRPr/>
          </a:p>
          <a:p>
            <a:pPr marL="914400" lvl="1" indent="-368300" algn="l" rtl="0">
              <a:spcBef>
                <a:spcPts val="0"/>
              </a:spcBef>
              <a:spcAft>
                <a:spcPts val="0"/>
              </a:spcAft>
              <a:buSzPts val="2200"/>
              <a:buChar char="◦"/>
            </a:pPr>
            <a:r>
              <a:rPr lang="en-US"/>
              <a:t>Policy revision</a:t>
            </a:r>
            <a:endParaRPr/>
          </a:p>
          <a:p>
            <a:pPr marL="914400" lvl="1" indent="-368300" algn="l" rtl="0">
              <a:spcBef>
                <a:spcPts val="0"/>
              </a:spcBef>
              <a:spcAft>
                <a:spcPts val="0"/>
              </a:spcAft>
              <a:buSzPts val="2200"/>
              <a:buChar char="◦"/>
            </a:pPr>
            <a:r>
              <a:rPr lang="en-US"/>
              <a:t>Staffing/Scheduling</a:t>
            </a:r>
            <a:endParaRPr/>
          </a:p>
          <a:p>
            <a:pPr marL="914400" lvl="1" indent="-368300" algn="l" rtl="0">
              <a:spcBef>
                <a:spcPts val="0"/>
              </a:spcBef>
              <a:spcAft>
                <a:spcPts val="0"/>
              </a:spcAft>
              <a:buSzPts val="2200"/>
              <a:buChar char="◦"/>
            </a:pPr>
            <a:r>
              <a:rPr lang="en-US"/>
              <a:t>Shelter Program Needs</a:t>
            </a:r>
            <a:endParaRPr/>
          </a:p>
          <a:p>
            <a:pPr marL="0" lvl="0" indent="0" algn="l" rtl="0">
              <a:spcBef>
                <a:spcPts val="25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6"/>
          <p:cNvSpPr txBox="1">
            <a:spLocks noGrp="1"/>
          </p:cNvSpPr>
          <p:nvPr>
            <p:ph type="ctrTitle"/>
          </p:nvPr>
        </p:nvSpPr>
        <p:spPr>
          <a:xfrm>
            <a:off x="722376" y="609600"/>
            <a:ext cx="7772400" cy="2590800"/>
          </a:xfrm>
          <a:prstGeom prst="rect">
            <a:avLst/>
          </a:prstGeom>
          <a:noFill/>
          <a:ln>
            <a:noFill/>
          </a:ln>
        </p:spPr>
        <p:txBody>
          <a:bodyPr spcFirstLastPara="1" wrap="square" lIns="45700" tIns="45700" rIns="45700" bIns="45700" anchor="b" anchorCtr="0">
            <a:noAutofit/>
          </a:bodyPr>
          <a:lstStyle/>
          <a:p>
            <a:pPr marL="0" lvl="0" indent="0" algn="ctr" rtl="0">
              <a:spcBef>
                <a:spcPts val="0"/>
              </a:spcBef>
              <a:spcAft>
                <a:spcPts val="0"/>
              </a:spcAft>
              <a:buClr>
                <a:srgbClr val="FF8C3C"/>
              </a:buClr>
              <a:buSzPts val="4500"/>
              <a:buFont typeface="Verdana"/>
              <a:buNone/>
            </a:pPr>
            <a:r>
              <a:rPr lang="en-US"/>
              <a:t>Funding and Economic Impact of Recuperative Shelter</a:t>
            </a:r>
            <a:endParaRPr/>
          </a:p>
        </p:txBody>
      </p:sp>
      <p:sp>
        <p:nvSpPr>
          <p:cNvPr id="392" name="Google Shape;392;p46"/>
          <p:cNvSpPr txBox="1">
            <a:spLocks noGrp="1"/>
          </p:cNvSpPr>
          <p:nvPr>
            <p:ph type="subTitle" idx="1"/>
          </p:nvPr>
        </p:nvSpPr>
        <p:spPr>
          <a:xfrm rot="10800000" flipH="1">
            <a:off x="1371600" y="7238998"/>
            <a:ext cx="6400800" cy="76202"/>
          </a:xfrm>
          <a:prstGeom prst="rect">
            <a:avLst/>
          </a:prstGeom>
          <a:noFill/>
          <a:ln>
            <a:noFill/>
          </a:ln>
        </p:spPr>
        <p:txBody>
          <a:bodyPr spcFirstLastPara="1" wrap="square" lIns="182875" tIns="0" rIns="91425" bIns="45700" anchor="t" anchorCtr="0">
            <a:noAutofit/>
          </a:bodyPr>
          <a:lstStyle/>
          <a:p>
            <a:pPr marL="36576" lvl="0" indent="0" algn="r" rtl="0">
              <a:lnSpc>
                <a:spcPct val="80000"/>
              </a:lnSpc>
              <a:spcBef>
                <a:spcPts val="0"/>
              </a:spcBef>
              <a:spcAft>
                <a:spcPts val="0"/>
              </a:spcAft>
              <a:buSzPts val="400"/>
              <a:buNone/>
            </a:pPr>
            <a:endParaRPr sz="500"/>
          </a:p>
        </p:txBody>
      </p:sp>
      <p:pic>
        <p:nvPicPr>
          <p:cNvPr id="393" name="Google Shape;393;p46" descr="HopeLogo Higher REs.jpg"/>
          <p:cNvPicPr preferRelativeResize="0"/>
          <p:nvPr/>
        </p:nvPicPr>
        <p:blipFill rotWithShape="1">
          <a:blip r:embed="rId3">
            <a:alphaModFix/>
          </a:blip>
          <a:srcRect/>
          <a:stretch/>
        </p:blipFill>
        <p:spPr>
          <a:xfrm>
            <a:off x="533400" y="4419600"/>
            <a:ext cx="2663397" cy="1645920"/>
          </a:xfrm>
          <a:prstGeom prst="rect">
            <a:avLst/>
          </a:prstGeom>
          <a:noFill/>
          <a:ln>
            <a:noFill/>
          </a:ln>
        </p:spPr>
      </p:pic>
      <p:pic>
        <p:nvPicPr>
          <p:cNvPr id="394" name="Google Shape;394;p46" descr="C:\Users\Hope Warming Center\AppData\Local\Microsoft\Windows\INetCache\IE\9HQSDGD9\Show_me_the_money[1].jpg"/>
          <p:cNvPicPr preferRelativeResize="0"/>
          <p:nvPr/>
        </p:nvPicPr>
        <p:blipFill rotWithShape="1">
          <a:blip r:embed="rId4">
            <a:alphaModFix/>
          </a:blip>
          <a:srcRect/>
          <a:stretch/>
        </p:blipFill>
        <p:spPr>
          <a:xfrm>
            <a:off x="4191000" y="3581400"/>
            <a:ext cx="3810000" cy="2686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7"/>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8C3C"/>
              </a:buClr>
              <a:buSzPts val="3240"/>
              <a:buFont typeface="Verdana"/>
              <a:buNone/>
            </a:pPr>
            <a:r>
              <a:rPr lang="en-US" sz="3240"/>
              <a:t>Door Openers and Relationships</a:t>
            </a:r>
            <a:endParaRPr sz="3240"/>
          </a:p>
        </p:txBody>
      </p:sp>
      <p:sp>
        <p:nvSpPr>
          <p:cNvPr id="400" name="Google Shape;400;p47"/>
          <p:cNvSpPr txBox="1">
            <a:spLocks noGrp="1"/>
          </p:cNvSpPr>
          <p:nvPr>
            <p:ph type="body" idx="1"/>
          </p:nvPr>
        </p:nvSpPr>
        <p:spPr>
          <a:xfrm>
            <a:off x="514352" y="530352"/>
            <a:ext cx="3931920" cy="4389120"/>
          </a:xfrm>
          <a:prstGeom prst="rect">
            <a:avLst/>
          </a:prstGeom>
          <a:noFill/>
          <a:ln>
            <a:noFill/>
          </a:ln>
        </p:spPr>
        <p:txBody>
          <a:bodyPr spcFirstLastPara="1" wrap="square" lIns="182875" tIns="91425" rIns="91425" bIns="45700" anchor="t" anchorCtr="0">
            <a:noAutofit/>
          </a:bodyPr>
          <a:lstStyle/>
          <a:p>
            <a:pPr marL="265176" lvl="0" indent="-265176" algn="l" rtl="0">
              <a:lnSpc>
                <a:spcPct val="90000"/>
              </a:lnSpc>
              <a:spcBef>
                <a:spcPts val="0"/>
              </a:spcBef>
              <a:spcAft>
                <a:spcPts val="0"/>
              </a:spcAft>
              <a:buSzPts val="1768"/>
              <a:buChar char="⚫"/>
            </a:pPr>
            <a:r>
              <a:rPr lang="en-US" sz="2210"/>
              <a:t>To access a new system you need a door opener</a:t>
            </a:r>
            <a:endParaRPr/>
          </a:p>
          <a:p>
            <a:pPr marL="265176" lvl="0" indent="-265176" algn="l" rtl="0">
              <a:lnSpc>
                <a:spcPct val="90000"/>
              </a:lnSpc>
              <a:spcBef>
                <a:spcPts val="250"/>
              </a:spcBef>
              <a:spcAft>
                <a:spcPts val="0"/>
              </a:spcAft>
              <a:buSzPts val="1768"/>
              <a:buNone/>
            </a:pPr>
            <a:endParaRPr sz="2210"/>
          </a:p>
          <a:p>
            <a:pPr marL="265176" lvl="0" indent="-265176" algn="l" rtl="0">
              <a:lnSpc>
                <a:spcPct val="90000"/>
              </a:lnSpc>
              <a:spcBef>
                <a:spcPts val="250"/>
              </a:spcBef>
              <a:spcAft>
                <a:spcPts val="0"/>
              </a:spcAft>
              <a:buSzPts val="1768"/>
              <a:buChar char="⚫"/>
            </a:pPr>
            <a:r>
              <a:rPr lang="en-US" sz="2210"/>
              <a:t>Build relationships and work to maintain them</a:t>
            </a:r>
            <a:endParaRPr/>
          </a:p>
          <a:p>
            <a:pPr marL="265176" lvl="0" indent="-265176" algn="l" rtl="0">
              <a:lnSpc>
                <a:spcPct val="90000"/>
              </a:lnSpc>
              <a:spcBef>
                <a:spcPts val="250"/>
              </a:spcBef>
              <a:spcAft>
                <a:spcPts val="0"/>
              </a:spcAft>
              <a:buSzPts val="1768"/>
              <a:buNone/>
            </a:pPr>
            <a:endParaRPr sz="2210"/>
          </a:p>
          <a:p>
            <a:pPr marL="265176" lvl="0" indent="-265176" algn="l" rtl="0">
              <a:lnSpc>
                <a:spcPct val="90000"/>
              </a:lnSpc>
              <a:spcBef>
                <a:spcPts val="250"/>
              </a:spcBef>
              <a:spcAft>
                <a:spcPts val="0"/>
              </a:spcAft>
              <a:buSzPts val="1768"/>
              <a:buChar char="⚫"/>
            </a:pPr>
            <a:r>
              <a:rPr lang="en-US" sz="2210"/>
              <a:t>Information, Information, Information!</a:t>
            </a:r>
            <a:endParaRPr/>
          </a:p>
          <a:p>
            <a:pPr marL="265176" lvl="0" indent="-265176" algn="l" rtl="0">
              <a:lnSpc>
                <a:spcPct val="90000"/>
              </a:lnSpc>
              <a:spcBef>
                <a:spcPts val="250"/>
              </a:spcBef>
              <a:spcAft>
                <a:spcPts val="0"/>
              </a:spcAft>
              <a:buSzPts val="1768"/>
              <a:buNone/>
            </a:pPr>
            <a:endParaRPr sz="2210"/>
          </a:p>
          <a:p>
            <a:pPr marL="265176" lvl="0" indent="-265176" algn="l" rtl="0">
              <a:lnSpc>
                <a:spcPct val="90000"/>
              </a:lnSpc>
              <a:spcBef>
                <a:spcPts val="250"/>
              </a:spcBef>
              <a:spcAft>
                <a:spcPts val="0"/>
              </a:spcAft>
              <a:buSzPts val="1768"/>
              <a:buChar char="⚫"/>
            </a:pPr>
            <a:r>
              <a:rPr lang="en-US" sz="2210"/>
              <a:t>Need a compelling reason to support your idea</a:t>
            </a:r>
            <a:endParaRPr sz="2210"/>
          </a:p>
        </p:txBody>
      </p:sp>
      <p:sp>
        <p:nvSpPr>
          <p:cNvPr id="401" name="Google Shape;401;p47"/>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152907" algn="l" rtl="0">
              <a:lnSpc>
                <a:spcPct val="90000"/>
              </a:lnSpc>
              <a:spcBef>
                <a:spcPts val="0"/>
              </a:spcBef>
              <a:spcAft>
                <a:spcPts val="0"/>
              </a:spcAft>
              <a:buSzPts val="1768"/>
              <a:buNone/>
            </a:pPr>
            <a:endParaRPr sz="2210"/>
          </a:p>
        </p:txBody>
      </p:sp>
      <p:pic>
        <p:nvPicPr>
          <p:cNvPr id="402" name="Google Shape;402;p47" descr="C:\Users\Hope Warming Center\AppData\Local\Microsoft\Windows\INetCache\IE\J76RGOJ4\15017715-3d-people-man-person-and-a-open-door-to-heaven-Stock-Photo-welcome[1].jpg"/>
          <p:cNvPicPr preferRelativeResize="0"/>
          <p:nvPr/>
        </p:nvPicPr>
        <p:blipFill rotWithShape="1">
          <a:blip r:embed="rId3">
            <a:alphaModFix/>
          </a:blip>
          <a:srcRect/>
          <a:stretch/>
        </p:blipFill>
        <p:spPr>
          <a:xfrm>
            <a:off x="4724400" y="457200"/>
            <a:ext cx="3962400" cy="4572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8"/>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8C3C"/>
              </a:buClr>
              <a:buSzPts val="3600"/>
              <a:buFont typeface="Verdana"/>
              <a:buNone/>
            </a:pPr>
            <a:r>
              <a:rPr lang="en-US"/>
              <a:t>Launch Funding</a:t>
            </a:r>
            <a:endParaRPr/>
          </a:p>
        </p:txBody>
      </p:sp>
      <p:sp>
        <p:nvSpPr>
          <p:cNvPr id="408" name="Google Shape;408;p48"/>
          <p:cNvSpPr txBox="1">
            <a:spLocks noGrp="1"/>
          </p:cNvSpPr>
          <p:nvPr>
            <p:ph type="body" idx="1"/>
          </p:nvPr>
        </p:nvSpPr>
        <p:spPr>
          <a:xfrm>
            <a:off x="457200" y="1600199"/>
            <a:ext cx="8229600" cy="3352801"/>
          </a:xfrm>
          <a:prstGeom prst="rect">
            <a:avLst/>
          </a:prstGeom>
          <a:noFill/>
          <a:ln>
            <a:noFill/>
          </a:ln>
        </p:spPr>
        <p:txBody>
          <a:bodyPr spcFirstLastPara="1" wrap="square" lIns="182875" tIns="91425" rIns="91425" bIns="45700" anchor="t" anchorCtr="0">
            <a:noAutofit/>
          </a:bodyPr>
          <a:lstStyle/>
          <a:p>
            <a:pPr marL="265176" lvl="0" indent="-265176" algn="l" rtl="0">
              <a:spcBef>
                <a:spcPts val="0"/>
              </a:spcBef>
              <a:spcAft>
                <a:spcPts val="0"/>
              </a:spcAft>
              <a:buSzPts val="2240"/>
              <a:buNone/>
            </a:pPr>
            <a:endParaRPr/>
          </a:p>
        </p:txBody>
      </p:sp>
      <p:pic>
        <p:nvPicPr>
          <p:cNvPr id="409" name="Google Shape;409;p48" descr="C:\Users\Hope Warming Center\AppData\Local\Microsoft\Windows\INetCache\IE\BHMBY7CI\invest-1346104_640[1].jpg"/>
          <p:cNvPicPr preferRelativeResize="0"/>
          <p:nvPr/>
        </p:nvPicPr>
        <p:blipFill rotWithShape="1">
          <a:blip r:embed="rId3">
            <a:alphaModFix/>
          </a:blip>
          <a:srcRect/>
          <a:stretch/>
        </p:blipFill>
        <p:spPr>
          <a:xfrm>
            <a:off x="533400" y="533400"/>
            <a:ext cx="8153400" cy="402336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9"/>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8C3C"/>
              </a:buClr>
              <a:buSzPts val="2800"/>
              <a:buFont typeface="Verdana"/>
              <a:buNone/>
            </a:pPr>
            <a:r>
              <a:rPr lang="en-US" sz="2800"/>
              <a:t>Hospital Community Benefit Funding</a:t>
            </a:r>
            <a:endParaRPr sz="2800"/>
          </a:p>
        </p:txBody>
      </p:sp>
      <p:sp>
        <p:nvSpPr>
          <p:cNvPr id="415" name="Google Shape;415;p49"/>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265176" algn="l" rtl="0">
              <a:lnSpc>
                <a:spcPct val="80000"/>
              </a:lnSpc>
              <a:spcBef>
                <a:spcPts val="0"/>
              </a:spcBef>
              <a:spcAft>
                <a:spcPts val="0"/>
              </a:spcAft>
              <a:buSzPts val="1904"/>
              <a:buChar char="⚫"/>
            </a:pPr>
            <a:r>
              <a:rPr lang="en-US" sz="2380"/>
              <a:t>Target hospital C-Suite</a:t>
            </a:r>
            <a:endParaRPr/>
          </a:p>
          <a:p>
            <a:pPr marL="265176" lvl="0" indent="-265176" algn="l" rtl="0">
              <a:lnSpc>
                <a:spcPct val="80000"/>
              </a:lnSpc>
              <a:spcBef>
                <a:spcPts val="250"/>
              </a:spcBef>
              <a:spcAft>
                <a:spcPts val="0"/>
              </a:spcAft>
              <a:buSzPts val="1904"/>
              <a:buNone/>
            </a:pPr>
            <a:endParaRPr sz="2380"/>
          </a:p>
          <a:p>
            <a:pPr marL="265176" lvl="0" indent="-265176" algn="l" rtl="0">
              <a:lnSpc>
                <a:spcPct val="80000"/>
              </a:lnSpc>
              <a:spcBef>
                <a:spcPts val="250"/>
              </a:spcBef>
              <a:spcAft>
                <a:spcPts val="0"/>
              </a:spcAft>
              <a:buSzPts val="1904"/>
              <a:buChar char="⚫"/>
            </a:pPr>
            <a:r>
              <a:rPr lang="en-US" sz="2380"/>
              <a:t>Have an example of a super-utilizer of the target hospital</a:t>
            </a:r>
            <a:endParaRPr/>
          </a:p>
          <a:p>
            <a:pPr marL="265176" lvl="0" indent="-265176" algn="l" rtl="0">
              <a:lnSpc>
                <a:spcPct val="80000"/>
              </a:lnSpc>
              <a:spcBef>
                <a:spcPts val="250"/>
              </a:spcBef>
              <a:spcAft>
                <a:spcPts val="0"/>
              </a:spcAft>
              <a:buSzPts val="1904"/>
              <a:buNone/>
            </a:pPr>
            <a:endParaRPr sz="2380"/>
          </a:p>
          <a:p>
            <a:pPr marL="265176" lvl="0" indent="-265176" algn="l" rtl="0">
              <a:lnSpc>
                <a:spcPct val="80000"/>
              </a:lnSpc>
              <a:spcBef>
                <a:spcPts val="250"/>
              </a:spcBef>
              <a:spcAft>
                <a:spcPts val="0"/>
              </a:spcAft>
              <a:buSzPts val="1904"/>
              <a:buChar char="⚫"/>
            </a:pPr>
            <a:r>
              <a:rPr lang="en-US" sz="2380"/>
              <a:t>Have a written proposal that clearly outlines what you will do and what you want from the hospital</a:t>
            </a:r>
            <a:endParaRPr/>
          </a:p>
          <a:p>
            <a:pPr marL="265176" lvl="0" indent="-265176" algn="l" rtl="0">
              <a:lnSpc>
                <a:spcPct val="80000"/>
              </a:lnSpc>
              <a:spcBef>
                <a:spcPts val="250"/>
              </a:spcBef>
              <a:spcAft>
                <a:spcPts val="0"/>
              </a:spcAft>
              <a:buSzPts val="1904"/>
              <a:buNone/>
            </a:pPr>
            <a:endParaRPr sz="2380"/>
          </a:p>
          <a:p>
            <a:pPr marL="265176" lvl="0" indent="-265176" algn="l" rtl="0">
              <a:lnSpc>
                <a:spcPct val="80000"/>
              </a:lnSpc>
              <a:spcBef>
                <a:spcPts val="250"/>
              </a:spcBef>
              <a:spcAft>
                <a:spcPts val="0"/>
              </a:spcAft>
              <a:buSzPts val="1904"/>
              <a:buChar char="⚫"/>
            </a:pPr>
            <a:r>
              <a:rPr lang="en-US" sz="2380"/>
              <a:t>Leave behind your proposal, business card</a:t>
            </a:r>
            <a:endParaRPr/>
          </a:p>
          <a:p>
            <a:pPr marL="265176" lvl="0" indent="-265176" algn="l" rtl="0">
              <a:lnSpc>
                <a:spcPct val="80000"/>
              </a:lnSpc>
              <a:spcBef>
                <a:spcPts val="250"/>
              </a:spcBef>
              <a:spcAft>
                <a:spcPts val="0"/>
              </a:spcAft>
              <a:buSzPts val="1904"/>
              <a:buNone/>
            </a:pPr>
            <a:endParaRPr sz="2380"/>
          </a:p>
          <a:p>
            <a:pPr marL="265176" lvl="0" indent="-265176" algn="l" rtl="0">
              <a:lnSpc>
                <a:spcPct val="80000"/>
              </a:lnSpc>
              <a:spcBef>
                <a:spcPts val="250"/>
              </a:spcBef>
              <a:spcAft>
                <a:spcPts val="0"/>
              </a:spcAft>
              <a:buSzPts val="1904"/>
              <a:buChar char="⚫"/>
            </a:pPr>
            <a:r>
              <a:rPr lang="en-US" sz="2380"/>
              <a:t>Follow up immediately with a thank you note</a:t>
            </a:r>
            <a:endParaRPr/>
          </a:p>
          <a:p>
            <a:pPr marL="265176" lvl="0" indent="-144271" algn="l" rtl="0">
              <a:lnSpc>
                <a:spcPct val="80000"/>
              </a:lnSpc>
              <a:spcBef>
                <a:spcPts val="250"/>
              </a:spcBef>
              <a:spcAft>
                <a:spcPts val="0"/>
              </a:spcAft>
              <a:buSzPts val="1904"/>
              <a:buNone/>
            </a:pPr>
            <a:endParaRPr sz="238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Foundation Funding </a:t>
            </a:r>
            <a:endParaRPr/>
          </a:p>
        </p:txBody>
      </p:sp>
      <p:sp>
        <p:nvSpPr>
          <p:cNvPr id="421" name="Google Shape;421;p50"/>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265176" algn="l" rtl="0">
              <a:spcBef>
                <a:spcPts val="0"/>
              </a:spcBef>
              <a:spcAft>
                <a:spcPts val="0"/>
              </a:spcAft>
              <a:buSzPts val="2240"/>
              <a:buChar char="⚫"/>
            </a:pPr>
            <a:r>
              <a:rPr lang="en-US" b="1"/>
              <a:t>Target Health Focused Foundations</a:t>
            </a:r>
            <a:endParaRPr/>
          </a:p>
          <a:p>
            <a:pPr marL="265176" lvl="0" indent="-265176" algn="l" rtl="0">
              <a:lnSpc>
                <a:spcPct val="150000"/>
              </a:lnSpc>
              <a:spcBef>
                <a:spcPts val="250"/>
              </a:spcBef>
              <a:spcAft>
                <a:spcPts val="0"/>
              </a:spcAft>
              <a:buSzPts val="2240"/>
              <a:buNone/>
            </a:pPr>
            <a:r>
              <a:rPr lang="en-US"/>
              <a:t>		</a:t>
            </a:r>
            <a:r>
              <a:rPr lang="en-US" sz="2400"/>
              <a:t>Metro Health Foundation</a:t>
            </a:r>
            <a:endParaRPr/>
          </a:p>
          <a:p>
            <a:pPr marL="265176" lvl="0" indent="-265176" algn="l" rtl="0">
              <a:lnSpc>
                <a:spcPct val="150000"/>
              </a:lnSpc>
              <a:spcBef>
                <a:spcPts val="250"/>
              </a:spcBef>
              <a:spcAft>
                <a:spcPts val="0"/>
              </a:spcAft>
              <a:buSzPts val="1920"/>
              <a:buNone/>
            </a:pPr>
            <a:r>
              <a:rPr lang="en-US" sz="2400"/>
              <a:t>		Blue Cross Blue Shield Foundation</a:t>
            </a:r>
            <a:endParaRPr/>
          </a:p>
          <a:p>
            <a:pPr marL="265176" lvl="0" indent="-265176" algn="l" rtl="0">
              <a:lnSpc>
                <a:spcPct val="150000"/>
              </a:lnSpc>
              <a:spcBef>
                <a:spcPts val="250"/>
              </a:spcBef>
              <a:spcAft>
                <a:spcPts val="0"/>
              </a:spcAft>
              <a:buSzPts val="1920"/>
              <a:buNone/>
            </a:pPr>
            <a:r>
              <a:rPr lang="en-US" sz="2400"/>
              <a:t>		The Jewish Fund</a:t>
            </a:r>
            <a:endParaRPr/>
          </a:p>
          <a:p>
            <a:pPr marL="265176" lvl="0" indent="-265176" algn="l" rtl="0">
              <a:lnSpc>
                <a:spcPct val="150000"/>
              </a:lnSpc>
              <a:spcBef>
                <a:spcPts val="250"/>
              </a:spcBef>
              <a:spcAft>
                <a:spcPts val="0"/>
              </a:spcAft>
              <a:buSzPts val="1920"/>
              <a:buNone/>
            </a:pPr>
            <a:r>
              <a:rPr lang="en-US" sz="2400"/>
              <a:t>		Community Foundations</a:t>
            </a:r>
            <a:endParaRPr/>
          </a:p>
          <a:p>
            <a:pPr marL="548640" lvl="1" indent="-201168" algn="l" rtl="0">
              <a:lnSpc>
                <a:spcPct val="150000"/>
              </a:lnSpc>
              <a:spcBef>
                <a:spcPts val="250"/>
              </a:spcBef>
              <a:spcAft>
                <a:spcPts val="0"/>
              </a:spcAft>
              <a:buSzPts val="2400"/>
              <a:buNone/>
            </a:pPr>
            <a:r>
              <a:rPr lang="en-US"/>
              <a:t>		Aetna Foundation</a:t>
            </a:r>
            <a:endParaRPr/>
          </a:p>
          <a:p>
            <a:pPr marL="548640" lvl="1" indent="-201168" algn="l" rtl="0">
              <a:lnSpc>
                <a:spcPct val="150000"/>
              </a:lnSpc>
              <a:spcBef>
                <a:spcPts val="250"/>
              </a:spcBef>
              <a:spcAft>
                <a:spcPts val="0"/>
              </a:spcAft>
              <a:buSzPts val="2400"/>
              <a:buNone/>
            </a:pPr>
            <a:r>
              <a:rPr lang="en-US"/>
              <a:t>		Kresge Foundation, etc.</a:t>
            </a:r>
            <a:endParaRPr/>
          </a:p>
          <a:p>
            <a:pPr marL="548640" lvl="1" indent="-201168" algn="l" rtl="0">
              <a:lnSpc>
                <a:spcPct val="150000"/>
              </a:lnSpc>
              <a:spcBef>
                <a:spcPts val="250"/>
              </a:spcBef>
              <a:spcAft>
                <a:spcPts val="0"/>
              </a:spcAft>
              <a:buSzPts val="2400"/>
              <a:buNone/>
            </a:pPr>
            <a:r>
              <a:rPr lang="en-US"/>
              <a:t>	</a:t>
            </a:r>
            <a:endParaRPr/>
          </a:p>
          <a:p>
            <a:pPr marL="265176" lvl="0" indent="-265176" algn="l" rtl="0">
              <a:spcBef>
                <a:spcPts val="250"/>
              </a:spcBef>
              <a:spcAft>
                <a:spcPts val="0"/>
              </a:spcAft>
              <a:buSzPts val="2240"/>
              <a:buNone/>
            </a:pPr>
            <a:r>
              <a:rPr lang="en-US"/>
              <a:t>		</a:t>
            </a:r>
            <a:endParaRPr/>
          </a:p>
        </p:txBody>
      </p:sp>
      <p:pic>
        <p:nvPicPr>
          <p:cNvPr id="422" name="Google Shape;422;p50" descr="C:\Users\Hope Warming Center\AppData\Local\Microsoft\Windows\INetCache\IE\J76RGOJ4\no_olympics_money[1].png"/>
          <p:cNvPicPr preferRelativeResize="0"/>
          <p:nvPr/>
        </p:nvPicPr>
        <p:blipFill rotWithShape="1">
          <a:blip r:embed="rId3">
            <a:alphaModFix/>
          </a:blip>
          <a:srcRect/>
          <a:stretch/>
        </p:blipFill>
        <p:spPr>
          <a:xfrm>
            <a:off x="6248400" y="2057400"/>
            <a:ext cx="2364826" cy="1371600"/>
          </a:xfrm>
          <a:prstGeom prst="rect">
            <a:avLst/>
          </a:prstGeom>
          <a:noFill/>
          <a:ln>
            <a:noFill/>
          </a:ln>
        </p:spPr>
      </p:pic>
      <p:pic>
        <p:nvPicPr>
          <p:cNvPr id="423" name="Google Shape;423;p50" descr="C:\Users\Hope Warming Center\AppData\Local\Microsoft\Windows\INetCache\IE\9HQSDGD9\clipart0275[1].jpg"/>
          <p:cNvPicPr preferRelativeResize="0"/>
          <p:nvPr/>
        </p:nvPicPr>
        <p:blipFill rotWithShape="1">
          <a:blip r:embed="rId4">
            <a:alphaModFix/>
          </a:blip>
          <a:srcRect/>
          <a:stretch/>
        </p:blipFill>
        <p:spPr>
          <a:xfrm>
            <a:off x="5562600" y="3505200"/>
            <a:ext cx="3382806" cy="19202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1"/>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8C3C"/>
              </a:buClr>
              <a:buSzPts val="3600"/>
              <a:buFont typeface="Verdana"/>
              <a:buNone/>
            </a:pPr>
            <a:r>
              <a:rPr lang="en-US"/>
              <a:t>Other Funding Sources</a:t>
            </a:r>
            <a:endParaRPr/>
          </a:p>
        </p:txBody>
      </p:sp>
      <p:sp>
        <p:nvSpPr>
          <p:cNvPr id="429" name="Google Shape;429;p51"/>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265176" algn="l" rtl="0">
              <a:lnSpc>
                <a:spcPct val="80000"/>
              </a:lnSpc>
              <a:spcBef>
                <a:spcPts val="0"/>
              </a:spcBef>
              <a:spcAft>
                <a:spcPts val="0"/>
              </a:spcAft>
              <a:buSzPts val="2072"/>
              <a:buChar char="⚫"/>
            </a:pPr>
            <a:r>
              <a:rPr lang="en-US" sz="2590"/>
              <a:t>Traditional shelter funders—ESG, ESP. etc.</a:t>
            </a:r>
            <a:endParaRPr/>
          </a:p>
          <a:p>
            <a:pPr marL="265176" lvl="0" indent="-265176" algn="l" rtl="0">
              <a:lnSpc>
                <a:spcPct val="80000"/>
              </a:lnSpc>
              <a:spcBef>
                <a:spcPts val="250"/>
              </a:spcBef>
              <a:spcAft>
                <a:spcPts val="0"/>
              </a:spcAft>
              <a:buSzPts val="2072"/>
              <a:buNone/>
            </a:pPr>
            <a:endParaRPr sz="2590"/>
          </a:p>
          <a:p>
            <a:pPr marL="265176" lvl="0" indent="-265176" algn="l" rtl="0">
              <a:lnSpc>
                <a:spcPct val="80000"/>
              </a:lnSpc>
              <a:spcBef>
                <a:spcPts val="250"/>
              </a:spcBef>
              <a:spcAft>
                <a:spcPts val="0"/>
              </a:spcAft>
              <a:buSzPts val="2072"/>
              <a:buChar char="⚫"/>
            </a:pPr>
            <a:r>
              <a:rPr lang="en-US" sz="2590"/>
              <a:t>Medical professional groups</a:t>
            </a:r>
            <a:endParaRPr/>
          </a:p>
          <a:p>
            <a:pPr marL="265176" lvl="0" indent="-265176" algn="l" rtl="0">
              <a:lnSpc>
                <a:spcPct val="80000"/>
              </a:lnSpc>
              <a:spcBef>
                <a:spcPts val="250"/>
              </a:spcBef>
              <a:spcAft>
                <a:spcPts val="0"/>
              </a:spcAft>
              <a:buSzPts val="2072"/>
              <a:buNone/>
            </a:pPr>
            <a:endParaRPr sz="2590"/>
          </a:p>
          <a:p>
            <a:pPr marL="265176" lvl="0" indent="-265176" algn="l" rtl="0">
              <a:lnSpc>
                <a:spcPct val="80000"/>
              </a:lnSpc>
              <a:spcBef>
                <a:spcPts val="250"/>
              </a:spcBef>
              <a:spcAft>
                <a:spcPts val="0"/>
              </a:spcAft>
              <a:buSzPts val="2072"/>
              <a:buChar char="⚫"/>
            </a:pPr>
            <a:r>
              <a:rPr lang="en-US" sz="2590"/>
              <a:t>Faith communities</a:t>
            </a:r>
            <a:endParaRPr/>
          </a:p>
          <a:p>
            <a:pPr marL="265176" lvl="0" indent="-265176" algn="l" rtl="0">
              <a:lnSpc>
                <a:spcPct val="80000"/>
              </a:lnSpc>
              <a:spcBef>
                <a:spcPts val="250"/>
              </a:spcBef>
              <a:spcAft>
                <a:spcPts val="0"/>
              </a:spcAft>
              <a:buSzPts val="2072"/>
              <a:buNone/>
            </a:pPr>
            <a:endParaRPr sz="2590"/>
          </a:p>
          <a:p>
            <a:pPr marL="265176" lvl="0" indent="-265176" algn="l" rtl="0">
              <a:lnSpc>
                <a:spcPct val="80000"/>
              </a:lnSpc>
              <a:spcBef>
                <a:spcPts val="250"/>
              </a:spcBef>
              <a:spcAft>
                <a:spcPts val="0"/>
              </a:spcAft>
              <a:buSzPts val="2072"/>
              <a:buChar char="⚫"/>
            </a:pPr>
            <a:r>
              <a:rPr lang="en-US" sz="2590"/>
              <a:t>Social media fundraisers for equipment</a:t>
            </a:r>
            <a:endParaRPr/>
          </a:p>
          <a:p>
            <a:pPr marL="265176" lvl="0" indent="-265176" algn="l" rtl="0">
              <a:lnSpc>
                <a:spcPct val="80000"/>
              </a:lnSpc>
              <a:spcBef>
                <a:spcPts val="250"/>
              </a:spcBef>
              <a:spcAft>
                <a:spcPts val="0"/>
              </a:spcAft>
              <a:buSzPts val="2072"/>
              <a:buNone/>
            </a:pPr>
            <a:endParaRPr sz="2590"/>
          </a:p>
          <a:p>
            <a:pPr marL="265176" lvl="0" indent="-265176" algn="l" rtl="0">
              <a:lnSpc>
                <a:spcPct val="80000"/>
              </a:lnSpc>
              <a:spcBef>
                <a:spcPts val="250"/>
              </a:spcBef>
              <a:spcAft>
                <a:spcPts val="0"/>
              </a:spcAft>
              <a:buSzPts val="2072"/>
              <a:buChar char="⚫"/>
            </a:pPr>
            <a:r>
              <a:rPr lang="en-US" sz="2590"/>
              <a:t>World Medical Relief</a:t>
            </a:r>
            <a:endParaRPr/>
          </a:p>
          <a:p>
            <a:pPr marL="265176" lvl="0" indent="-265176" algn="l" rtl="0">
              <a:lnSpc>
                <a:spcPct val="80000"/>
              </a:lnSpc>
              <a:spcBef>
                <a:spcPts val="250"/>
              </a:spcBef>
              <a:spcAft>
                <a:spcPts val="0"/>
              </a:spcAft>
              <a:buSzPts val="2072"/>
              <a:buNone/>
            </a:pPr>
            <a:endParaRPr sz="2590"/>
          </a:p>
          <a:p>
            <a:pPr marL="265176" lvl="0" indent="-265176" algn="l" rtl="0">
              <a:lnSpc>
                <a:spcPct val="80000"/>
              </a:lnSpc>
              <a:spcBef>
                <a:spcPts val="250"/>
              </a:spcBef>
              <a:spcAft>
                <a:spcPts val="0"/>
              </a:spcAft>
              <a:buSzPts val="2072"/>
              <a:buChar char="⚫"/>
            </a:pPr>
            <a:r>
              <a:rPr lang="en-US" sz="2590"/>
              <a:t>Hospital and Clinic In-kind</a:t>
            </a:r>
            <a:endParaRPr/>
          </a:p>
          <a:p>
            <a:pPr marL="265176" lvl="0" indent="-133604" algn="l" rtl="0">
              <a:lnSpc>
                <a:spcPct val="80000"/>
              </a:lnSpc>
              <a:spcBef>
                <a:spcPts val="250"/>
              </a:spcBef>
              <a:spcAft>
                <a:spcPts val="0"/>
              </a:spcAft>
              <a:buSzPts val="2072"/>
              <a:buNone/>
            </a:pPr>
            <a:endParaRPr sz="259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457200" y="685800"/>
            <a:ext cx="8183880" cy="10515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8C3C"/>
              </a:buClr>
              <a:buSzPts val="3240"/>
              <a:buFont typeface="Verdana"/>
              <a:buNone/>
            </a:pPr>
            <a:r>
              <a:rPr lang="en-US" sz="3240"/>
              <a:t>Standards for Medical Respite Care Programs</a:t>
            </a:r>
            <a:endParaRPr sz="3240"/>
          </a:p>
        </p:txBody>
      </p:sp>
      <p:sp>
        <p:nvSpPr>
          <p:cNvPr id="121" name="Google Shape;121;p16"/>
          <p:cNvSpPr txBox="1">
            <a:spLocks noGrp="1"/>
          </p:cNvSpPr>
          <p:nvPr>
            <p:ph type="body" idx="1"/>
          </p:nvPr>
        </p:nvSpPr>
        <p:spPr>
          <a:xfrm>
            <a:off x="457200" y="2057400"/>
            <a:ext cx="7820700" cy="3355800"/>
          </a:xfrm>
          <a:prstGeom prst="rect">
            <a:avLst/>
          </a:prstGeom>
          <a:noFill/>
          <a:ln>
            <a:noFill/>
          </a:ln>
        </p:spPr>
        <p:txBody>
          <a:bodyPr spcFirstLastPara="1" wrap="square" lIns="182875" tIns="91425" rIns="91425" bIns="45700" anchor="t" anchorCtr="0">
            <a:noAutofit/>
          </a:bodyPr>
          <a:lstStyle/>
          <a:p>
            <a:pPr marL="265176" lvl="0" indent="-265176" algn="l" rtl="0">
              <a:spcBef>
                <a:spcPts val="0"/>
              </a:spcBef>
              <a:spcAft>
                <a:spcPts val="0"/>
              </a:spcAft>
              <a:buSzPts val="2240"/>
              <a:buChar char="⚫"/>
            </a:pPr>
            <a:r>
              <a:rPr lang="en-US"/>
              <a:t>National Health Care for the Homeless Council</a:t>
            </a:r>
            <a:endParaRPr/>
          </a:p>
          <a:p>
            <a:pPr marL="265176" lvl="0" indent="0" algn="l" rtl="0">
              <a:spcBef>
                <a:spcPts val="0"/>
              </a:spcBef>
              <a:spcAft>
                <a:spcPts val="0"/>
              </a:spcAft>
              <a:buNone/>
            </a:pPr>
            <a:endParaRPr/>
          </a:p>
          <a:p>
            <a:pPr marL="265176" lvl="0" indent="-315976" algn="l" rtl="0">
              <a:spcBef>
                <a:spcPts val="250"/>
              </a:spcBef>
              <a:spcAft>
                <a:spcPts val="0"/>
              </a:spcAft>
              <a:buSzPts val="2240"/>
              <a:buChar char="⚫"/>
            </a:pPr>
            <a:r>
              <a:rPr lang="en-US"/>
              <a:t>7 basic standards, Released in 2016</a:t>
            </a:r>
            <a:endParaRPr/>
          </a:p>
          <a:p>
            <a:pPr marL="265176" lvl="0" indent="0" algn="l" rtl="0">
              <a:spcBef>
                <a:spcPts val="250"/>
              </a:spcBef>
              <a:spcAft>
                <a:spcPts val="0"/>
              </a:spcAft>
              <a:buNone/>
            </a:pPr>
            <a:endParaRPr/>
          </a:p>
          <a:p>
            <a:pPr marL="265176" lvl="0" indent="-265176" algn="l" rtl="0">
              <a:spcBef>
                <a:spcPts val="250"/>
              </a:spcBef>
              <a:spcAft>
                <a:spcPts val="0"/>
              </a:spcAft>
              <a:buSzPts val="2240"/>
              <a:buChar char="⚫"/>
            </a:pPr>
            <a:r>
              <a:rPr lang="en-US"/>
              <a:t>Framework to fit a variety of programs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2"/>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8C3C"/>
              </a:buClr>
              <a:buSzPts val="3600"/>
              <a:buFont typeface="Verdana"/>
              <a:buNone/>
            </a:pPr>
            <a:r>
              <a:rPr lang="en-US" b="1"/>
              <a:t>Sustainability Funding</a:t>
            </a:r>
            <a:endParaRPr b="1"/>
          </a:p>
        </p:txBody>
      </p:sp>
      <p:sp>
        <p:nvSpPr>
          <p:cNvPr id="435" name="Google Shape;435;p52"/>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61975" algn="l" rtl="0">
              <a:spcBef>
                <a:spcPts val="0"/>
              </a:spcBef>
              <a:spcAft>
                <a:spcPts val="0"/>
              </a:spcAft>
              <a:buSzPts val="3200"/>
              <a:buNone/>
            </a:pPr>
            <a:endParaRPr sz="4000"/>
          </a:p>
          <a:p>
            <a:pPr marL="265176" lvl="0" indent="-265176" algn="l" rtl="0">
              <a:spcBef>
                <a:spcPts val="250"/>
              </a:spcBef>
              <a:spcAft>
                <a:spcPts val="0"/>
              </a:spcAft>
              <a:buSzPts val="2560"/>
              <a:buChar char="⚫"/>
            </a:pPr>
            <a:r>
              <a:rPr lang="en-US" sz="3200"/>
              <a:t>Hospital Community Benefit Funds</a:t>
            </a:r>
            <a:endParaRPr/>
          </a:p>
          <a:p>
            <a:pPr marL="265176" lvl="0" indent="-265176" algn="l" rtl="0">
              <a:spcBef>
                <a:spcPts val="250"/>
              </a:spcBef>
              <a:spcAft>
                <a:spcPts val="0"/>
              </a:spcAft>
              <a:buSzPts val="2560"/>
              <a:buNone/>
            </a:pPr>
            <a:endParaRPr sz="3200"/>
          </a:p>
          <a:p>
            <a:pPr marL="265176" lvl="0" indent="-265176" algn="l" rtl="0">
              <a:spcBef>
                <a:spcPts val="250"/>
              </a:spcBef>
              <a:spcAft>
                <a:spcPts val="0"/>
              </a:spcAft>
              <a:buSzPts val="2560"/>
              <a:buChar char="⚫"/>
            </a:pPr>
            <a:r>
              <a:rPr lang="en-US" sz="3200"/>
              <a:t>Medicaid Billing</a:t>
            </a:r>
            <a:endParaRPr/>
          </a:p>
          <a:p>
            <a:pPr marL="265176" lvl="0" indent="-265176" algn="l" rtl="0">
              <a:spcBef>
                <a:spcPts val="250"/>
              </a:spcBef>
              <a:spcAft>
                <a:spcPts val="0"/>
              </a:spcAft>
              <a:buSzPts val="2560"/>
              <a:buNone/>
            </a:pPr>
            <a:endParaRPr sz="3200"/>
          </a:p>
          <a:p>
            <a:pPr marL="265176" lvl="0" indent="-265176" algn="l" rtl="0">
              <a:spcBef>
                <a:spcPts val="250"/>
              </a:spcBef>
              <a:spcAft>
                <a:spcPts val="0"/>
              </a:spcAft>
              <a:buSzPts val="2560"/>
              <a:buChar char="⚫"/>
            </a:pPr>
            <a:r>
              <a:rPr lang="en-US" sz="3200"/>
              <a:t>Some of the launch funding sources</a:t>
            </a:r>
            <a:endParaRPr sz="32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3"/>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8C3C"/>
              </a:buClr>
              <a:buSzPts val="2800"/>
              <a:buFont typeface="Verdana"/>
              <a:buNone/>
            </a:pPr>
            <a:r>
              <a:rPr lang="en-US" sz="2800"/>
              <a:t>Economic Impact of HOPE Recuperative</a:t>
            </a:r>
            <a:endParaRPr sz="2800"/>
          </a:p>
        </p:txBody>
      </p:sp>
      <p:sp>
        <p:nvSpPr>
          <p:cNvPr id="441" name="Google Shape;441;p53"/>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265176" algn="ctr" rtl="0">
              <a:lnSpc>
                <a:spcPct val="80000"/>
              </a:lnSpc>
              <a:spcBef>
                <a:spcPts val="0"/>
              </a:spcBef>
              <a:spcAft>
                <a:spcPts val="0"/>
              </a:spcAft>
              <a:buSzPts val="2244"/>
              <a:buNone/>
            </a:pPr>
            <a:r>
              <a:rPr lang="en-US" sz="2805">
                <a:latin typeface="Arial Black"/>
                <a:ea typeface="Arial Black"/>
                <a:cs typeface="Arial Black"/>
                <a:sym typeface="Arial Black"/>
              </a:rPr>
              <a:t>20 Patient Sample Year 1 Where EOB Cost Data Was Available</a:t>
            </a:r>
            <a:endParaRPr/>
          </a:p>
          <a:p>
            <a:pPr marL="265176" lvl="0" indent="-265176" algn="ctr" rtl="0">
              <a:lnSpc>
                <a:spcPct val="80000"/>
              </a:lnSpc>
              <a:spcBef>
                <a:spcPts val="250"/>
              </a:spcBef>
              <a:spcAft>
                <a:spcPts val="0"/>
              </a:spcAft>
              <a:buSzPts val="1760"/>
              <a:buNone/>
            </a:pPr>
            <a:endParaRPr sz="2200">
              <a:latin typeface="Arial Black"/>
              <a:ea typeface="Arial Black"/>
              <a:cs typeface="Arial Black"/>
              <a:sym typeface="Arial Black"/>
            </a:endParaRPr>
          </a:p>
          <a:p>
            <a:pPr marL="265176" lvl="0" indent="-265176" algn="ctr" rtl="0">
              <a:lnSpc>
                <a:spcPct val="80000"/>
              </a:lnSpc>
              <a:spcBef>
                <a:spcPts val="250"/>
              </a:spcBef>
              <a:spcAft>
                <a:spcPts val="0"/>
              </a:spcAft>
              <a:buSzPts val="1760"/>
              <a:buNone/>
            </a:pPr>
            <a:endParaRPr sz="2200">
              <a:latin typeface="Arial Black"/>
              <a:ea typeface="Arial Black"/>
              <a:cs typeface="Arial Black"/>
              <a:sym typeface="Arial Black"/>
            </a:endParaRPr>
          </a:p>
          <a:p>
            <a:pPr marL="265176" lvl="0" indent="-265176" algn="l" rtl="0">
              <a:lnSpc>
                <a:spcPct val="80000"/>
              </a:lnSpc>
              <a:spcBef>
                <a:spcPts val="250"/>
              </a:spcBef>
              <a:spcAft>
                <a:spcPts val="0"/>
              </a:spcAft>
              <a:buSzPts val="1760"/>
              <a:buChar char="⚫"/>
            </a:pPr>
            <a:r>
              <a:rPr lang="en-US" sz="2200"/>
              <a:t>Total ED Cost Change--$187,532*   </a:t>
            </a:r>
            <a:endParaRPr/>
          </a:p>
          <a:p>
            <a:pPr marL="265176" lvl="0" indent="-265176" algn="l" rtl="0">
              <a:lnSpc>
                <a:spcPct val="80000"/>
              </a:lnSpc>
              <a:spcBef>
                <a:spcPts val="250"/>
              </a:spcBef>
              <a:spcAft>
                <a:spcPts val="0"/>
              </a:spcAft>
              <a:buSzPts val="1760"/>
              <a:buNone/>
            </a:pPr>
            <a:r>
              <a:rPr lang="en-US" sz="2200"/>
              <a:t>   </a:t>
            </a:r>
            <a:r>
              <a:rPr lang="en-US" sz="1540"/>
              <a:t>*calculated as cost 60 days post entry minus cost 60 days prior to entry</a:t>
            </a:r>
            <a:endParaRPr/>
          </a:p>
          <a:p>
            <a:pPr marL="265176" lvl="0" indent="-186943" algn="l" rtl="0">
              <a:lnSpc>
                <a:spcPct val="80000"/>
              </a:lnSpc>
              <a:spcBef>
                <a:spcPts val="250"/>
              </a:spcBef>
              <a:spcAft>
                <a:spcPts val="0"/>
              </a:spcAft>
              <a:buSzPts val="1232"/>
              <a:buNone/>
            </a:pPr>
            <a:endParaRPr sz="1540"/>
          </a:p>
          <a:p>
            <a:pPr marL="265176" lvl="0" indent="-265176" algn="l" rtl="0">
              <a:lnSpc>
                <a:spcPct val="80000"/>
              </a:lnSpc>
              <a:spcBef>
                <a:spcPts val="250"/>
              </a:spcBef>
              <a:spcAft>
                <a:spcPts val="0"/>
              </a:spcAft>
              <a:buSzPts val="1760"/>
              <a:buChar char="⚫"/>
            </a:pPr>
            <a:r>
              <a:rPr lang="en-US" sz="2200"/>
              <a:t>Total Inpatient Cost Associated with ED visit change--$55,589**</a:t>
            </a:r>
            <a:endParaRPr/>
          </a:p>
          <a:p>
            <a:pPr marL="265176" lvl="0" indent="-265176" algn="l" rtl="0">
              <a:lnSpc>
                <a:spcPct val="80000"/>
              </a:lnSpc>
              <a:spcBef>
                <a:spcPts val="250"/>
              </a:spcBef>
              <a:spcAft>
                <a:spcPts val="0"/>
              </a:spcAft>
              <a:buSzPts val="1232"/>
              <a:buNone/>
            </a:pPr>
            <a:r>
              <a:rPr lang="en-US" sz="1540"/>
              <a:t>    ** calculated as cost 60 days post entry minus cost 60 days prior to entry</a:t>
            </a:r>
            <a:endParaRPr/>
          </a:p>
          <a:p>
            <a:pPr marL="265176" lvl="0" indent="-265176" algn="l" rtl="0">
              <a:lnSpc>
                <a:spcPct val="80000"/>
              </a:lnSpc>
              <a:spcBef>
                <a:spcPts val="250"/>
              </a:spcBef>
              <a:spcAft>
                <a:spcPts val="0"/>
              </a:spcAft>
              <a:buSzPts val="1232"/>
              <a:buNone/>
            </a:pPr>
            <a:endParaRPr sz="1540"/>
          </a:p>
          <a:p>
            <a:pPr marL="265176" lvl="0" indent="-265176" algn="l" rtl="0">
              <a:lnSpc>
                <a:spcPct val="80000"/>
              </a:lnSpc>
              <a:spcBef>
                <a:spcPts val="250"/>
              </a:spcBef>
              <a:spcAft>
                <a:spcPts val="0"/>
              </a:spcAft>
              <a:buSzPts val="1760"/>
              <a:buChar char="⚫"/>
            </a:pPr>
            <a:r>
              <a:rPr lang="en-US" sz="2200"/>
              <a:t>Total Outpatient Costs--$13,415.32 ***</a:t>
            </a:r>
            <a:endParaRPr/>
          </a:p>
          <a:p>
            <a:pPr marL="265176" lvl="0" indent="-265176" algn="l" rtl="0">
              <a:lnSpc>
                <a:spcPct val="80000"/>
              </a:lnSpc>
              <a:spcBef>
                <a:spcPts val="250"/>
              </a:spcBef>
              <a:spcAft>
                <a:spcPts val="0"/>
              </a:spcAft>
              <a:buSzPts val="1760"/>
              <a:buNone/>
            </a:pPr>
            <a:r>
              <a:rPr lang="en-US" sz="2200"/>
              <a:t>	</a:t>
            </a:r>
            <a:r>
              <a:rPr lang="en-US" sz="1540"/>
              <a:t>***Calculated at cost 60 days post entry minus cost 60 days prior to entry</a:t>
            </a:r>
            <a:endParaRPr sz="2200"/>
          </a:p>
          <a:p>
            <a:pPr marL="265176" lvl="0" indent="-265176" algn="l" rtl="0">
              <a:lnSpc>
                <a:spcPct val="80000"/>
              </a:lnSpc>
              <a:spcBef>
                <a:spcPts val="250"/>
              </a:spcBef>
              <a:spcAft>
                <a:spcPts val="0"/>
              </a:spcAft>
              <a:buSzPts val="1232"/>
              <a:buNone/>
            </a:pPr>
            <a:endParaRPr sz="1540"/>
          </a:p>
          <a:p>
            <a:pPr marL="265176" lvl="0" indent="-186943" algn="l" rtl="0">
              <a:lnSpc>
                <a:spcPct val="80000"/>
              </a:lnSpc>
              <a:spcBef>
                <a:spcPts val="250"/>
              </a:spcBef>
              <a:spcAft>
                <a:spcPts val="0"/>
              </a:spcAft>
              <a:buSzPts val="1232"/>
              <a:buNone/>
            </a:pPr>
            <a:endParaRPr sz="154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4"/>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Lessons Learned</a:t>
            </a:r>
            <a:endParaRPr/>
          </a:p>
        </p:txBody>
      </p:sp>
      <p:sp>
        <p:nvSpPr>
          <p:cNvPr id="447" name="Google Shape;447;p54"/>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265176" algn="l" rtl="0">
              <a:lnSpc>
                <a:spcPct val="90000"/>
              </a:lnSpc>
              <a:spcBef>
                <a:spcPts val="0"/>
              </a:spcBef>
              <a:spcAft>
                <a:spcPts val="0"/>
              </a:spcAft>
              <a:buSzPts val="2240"/>
              <a:buChar char="⚫"/>
            </a:pPr>
            <a:r>
              <a:rPr lang="en-US"/>
              <a:t>Provide hospital discharge planners with written information on criteria for entry, health information to be faxed to the shelter prior to entry, expectation that prescriptions are filled at the hospital and patients are transported to the shelter</a:t>
            </a:r>
            <a:endParaRPr/>
          </a:p>
          <a:p>
            <a:pPr marL="265176" lvl="0" indent="-265176" algn="l" rtl="0">
              <a:lnSpc>
                <a:spcPct val="90000"/>
              </a:lnSpc>
              <a:spcBef>
                <a:spcPts val="250"/>
              </a:spcBef>
              <a:spcAft>
                <a:spcPts val="0"/>
              </a:spcAft>
              <a:buSzPts val="2240"/>
              <a:buNone/>
            </a:pPr>
            <a:endParaRPr/>
          </a:p>
          <a:p>
            <a:pPr marL="265176" lvl="0" indent="-265176" algn="l" rtl="0">
              <a:lnSpc>
                <a:spcPct val="90000"/>
              </a:lnSpc>
              <a:spcBef>
                <a:spcPts val="250"/>
              </a:spcBef>
              <a:spcAft>
                <a:spcPts val="0"/>
              </a:spcAft>
              <a:buSzPts val="2240"/>
              <a:buChar char="⚫"/>
            </a:pPr>
            <a:r>
              <a:rPr lang="en-US"/>
              <a:t>Once hospitals were trained to do this, they also did it from the ER to the emergency shelter</a:t>
            </a:r>
            <a:endParaRPr/>
          </a:p>
          <a:p>
            <a:pPr marL="265176" lvl="0" indent="-122935" algn="l" rtl="0">
              <a:lnSpc>
                <a:spcPct val="90000"/>
              </a:lnSpc>
              <a:spcBef>
                <a:spcPts val="250"/>
              </a:spcBef>
              <a:spcAft>
                <a:spcPts val="0"/>
              </a:spcAft>
              <a:buSzPts val="2240"/>
              <a:buNone/>
            </a:pPr>
            <a:endParaRPr/>
          </a:p>
        </p:txBody>
      </p:sp>
      <p:pic>
        <p:nvPicPr>
          <p:cNvPr id="448" name="Google Shape;448;p54" descr="HOPE14No-Background_Small.jpg"/>
          <p:cNvPicPr preferRelativeResize="0"/>
          <p:nvPr/>
        </p:nvPicPr>
        <p:blipFill rotWithShape="1">
          <a:blip r:embed="rId3">
            <a:alphaModFix/>
          </a:blip>
          <a:srcRect/>
          <a:stretch/>
        </p:blipFill>
        <p:spPr>
          <a:xfrm>
            <a:off x="5791200" y="4595125"/>
            <a:ext cx="2170253" cy="1371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5"/>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Lessons Learned </a:t>
            </a:r>
            <a:endParaRPr/>
          </a:p>
        </p:txBody>
      </p:sp>
      <p:sp>
        <p:nvSpPr>
          <p:cNvPr id="454" name="Google Shape;454;p55"/>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265176" algn="l" rtl="0">
              <a:lnSpc>
                <a:spcPct val="90000"/>
              </a:lnSpc>
              <a:spcBef>
                <a:spcPts val="0"/>
              </a:spcBef>
              <a:spcAft>
                <a:spcPts val="0"/>
              </a:spcAft>
              <a:buSzPts val="2072"/>
              <a:buChar char="⚫"/>
            </a:pPr>
            <a:r>
              <a:rPr lang="en-US" sz="2590"/>
              <a:t>Hospitals were well trained but those discharged  from inpatient to a rehab/nursing facility prior to Recup had more issues—prescriptions not filled, equipment not ordered and Medicaid assignment not transferred at discharge</a:t>
            </a:r>
            <a:endParaRPr/>
          </a:p>
          <a:p>
            <a:pPr marL="265176" lvl="0" indent="-265176" algn="l" rtl="0">
              <a:lnSpc>
                <a:spcPct val="90000"/>
              </a:lnSpc>
              <a:spcBef>
                <a:spcPts val="250"/>
              </a:spcBef>
              <a:spcAft>
                <a:spcPts val="0"/>
              </a:spcAft>
              <a:buSzPts val="2072"/>
              <a:buNone/>
            </a:pPr>
            <a:endParaRPr sz="2590"/>
          </a:p>
          <a:p>
            <a:pPr marL="265176" lvl="0" indent="-265176" algn="l" rtl="0">
              <a:lnSpc>
                <a:spcPct val="90000"/>
              </a:lnSpc>
              <a:spcBef>
                <a:spcPts val="250"/>
              </a:spcBef>
              <a:spcAft>
                <a:spcPts val="0"/>
              </a:spcAft>
              <a:buSzPts val="2072"/>
              <a:buChar char="⚫"/>
            </a:pPr>
            <a:r>
              <a:rPr lang="en-US" sz="2590"/>
              <a:t>It is important for someone to meet the individual at the hospital to get the patient’s agreement to go to Recup, and to ensure the person is appropriate for Recup discharge.</a:t>
            </a:r>
            <a:endParaRPr/>
          </a:p>
          <a:p>
            <a:pPr marL="265176" lvl="0" indent="-133604" algn="l" rtl="0">
              <a:lnSpc>
                <a:spcPct val="90000"/>
              </a:lnSpc>
              <a:spcBef>
                <a:spcPts val="250"/>
              </a:spcBef>
              <a:spcAft>
                <a:spcPts val="0"/>
              </a:spcAft>
              <a:buSzPts val="2072"/>
              <a:buNone/>
            </a:pPr>
            <a:endParaRPr sz="2590"/>
          </a:p>
        </p:txBody>
      </p:sp>
      <p:pic>
        <p:nvPicPr>
          <p:cNvPr id="455" name="Google Shape;455;p55" descr="HOPE14No-Background_Small.jpg"/>
          <p:cNvPicPr preferRelativeResize="0"/>
          <p:nvPr/>
        </p:nvPicPr>
        <p:blipFill rotWithShape="1">
          <a:blip r:embed="rId3">
            <a:alphaModFix/>
          </a:blip>
          <a:srcRect/>
          <a:stretch/>
        </p:blipFill>
        <p:spPr>
          <a:xfrm>
            <a:off x="5806675" y="4983475"/>
            <a:ext cx="2170253" cy="1371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6"/>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Lessons Learned</a:t>
            </a:r>
            <a:endParaRPr/>
          </a:p>
        </p:txBody>
      </p:sp>
      <p:sp>
        <p:nvSpPr>
          <p:cNvPr id="461" name="Google Shape;461;p56"/>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265176" algn="l" rtl="0">
              <a:lnSpc>
                <a:spcPct val="80000"/>
              </a:lnSpc>
              <a:spcBef>
                <a:spcPts val="0"/>
              </a:spcBef>
              <a:spcAft>
                <a:spcPts val="0"/>
              </a:spcAft>
              <a:buSzPts val="2072"/>
              <a:buChar char="⚫"/>
            </a:pPr>
            <a:r>
              <a:rPr lang="en-US" sz="2590"/>
              <a:t>Maintain constant contact with hospitals, reminding them of the effectiveness of the Recuperative Center</a:t>
            </a:r>
            <a:endParaRPr/>
          </a:p>
          <a:p>
            <a:pPr marL="265176" lvl="0" indent="-265176" algn="l" rtl="0">
              <a:lnSpc>
                <a:spcPct val="80000"/>
              </a:lnSpc>
              <a:spcBef>
                <a:spcPts val="250"/>
              </a:spcBef>
              <a:spcAft>
                <a:spcPts val="0"/>
              </a:spcAft>
              <a:buSzPts val="2072"/>
              <a:buNone/>
            </a:pPr>
            <a:endParaRPr sz="2590"/>
          </a:p>
          <a:p>
            <a:pPr marL="265176" lvl="0" indent="-265176" algn="l" rtl="0">
              <a:lnSpc>
                <a:spcPct val="80000"/>
              </a:lnSpc>
              <a:spcBef>
                <a:spcPts val="250"/>
              </a:spcBef>
              <a:spcAft>
                <a:spcPts val="0"/>
              </a:spcAft>
              <a:buSzPts val="2072"/>
              <a:buChar char="⚫"/>
            </a:pPr>
            <a:r>
              <a:rPr lang="en-US" sz="2590"/>
              <a:t>During the launch phase, not all Recup staff are comfortable with procedures that are more </a:t>
            </a:r>
            <a:r>
              <a:rPr lang="en-US" sz="2590" i="1"/>
              <a:t>in progress</a:t>
            </a:r>
            <a:r>
              <a:rPr lang="en-US" sz="2590"/>
              <a:t> then established</a:t>
            </a:r>
            <a:endParaRPr/>
          </a:p>
          <a:p>
            <a:pPr marL="265176" lvl="0" indent="-265176" algn="l" rtl="0">
              <a:lnSpc>
                <a:spcPct val="80000"/>
              </a:lnSpc>
              <a:spcBef>
                <a:spcPts val="250"/>
              </a:spcBef>
              <a:spcAft>
                <a:spcPts val="0"/>
              </a:spcAft>
              <a:buSzPts val="2072"/>
              <a:buNone/>
            </a:pPr>
            <a:endParaRPr sz="2590"/>
          </a:p>
          <a:p>
            <a:pPr marL="265176" lvl="0" indent="-265176" algn="l" rtl="0">
              <a:lnSpc>
                <a:spcPct val="80000"/>
              </a:lnSpc>
              <a:spcBef>
                <a:spcPts val="250"/>
              </a:spcBef>
              <a:spcAft>
                <a:spcPts val="0"/>
              </a:spcAft>
              <a:buSzPts val="2072"/>
              <a:buChar char="⚫"/>
            </a:pPr>
            <a:r>
              <a:rPr lang="en-US" sz="2590"/>
              <a:t>The physical environment of a recuperative shelter is important—congregate setting not as conducive as private/semi-private rooms</a:t>
            </a:r>
            <a:endParaRPr sz="2590"/>
          </a:p>
        </p:txBody>
      </p:sp>
      <p:pic>
        <p:nvPicPr>
          <p:cNvPr id="462" name="Google Shape;462;p56" descr="HOPE14No-Background_Small.jpg"/>
          <p:cNvPicPr preferRelativeResize="0"/>
          <p:nvPr/>
        </p:nvPicPr>
        <p:blipFill rotWithShape="1">
          <a:blip r:embed="rId3">
            <a:alphaModFix/>
          </a:blip>
          <a:srcRect/>
          <a:stretch/>
        </p:blipFill>
        <p:spPr>
          <a:xfrm>
            <a:off x="6012150" y="5075450"/>
            <a:ext cx="2170253" cy="1371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7"/>
          <p:cNvSpPr txBox="1">
            <a:spLocks noGrp="1"/>
          </p:cNvSpPr>
          <p:nvPr>
            <p:ph type="title"/>
          </p:nvPr>
        </p:nvSpPr>
        <p:spPr>
          <a:xfrm>
            <a:off x="502920" y="498348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		         Questions???</a:t>
            </a:r>
            <a:endParaRPr/>
          </a:p>
        </p:txBody>
      </p:sp>
      <p:sp>
        <p:nvSpPr>
          <p:cNvPr id="468" name="Google Shape;468;p57"/>
          <p:cNvSpPr txBox="1">
            <a:spLocks noGrp="1"/>
          </p:cNvSpPr>
          <p:nvPr>
            <p:ph type="body" idx="1"/>
          </p:nvPr>
        </p:nvSpPr>
        <p:spPr>
          <a:xfrm>
            <a:off x="502920" y="530352"/>
            <a:ext cx="8183880" cy="4187952"/>
          </a:xfrm>
          <a:prstGeom prst="rect">
            <a:avLst/>
          </a:prstGeom>
          <a:noFill/>
          <a:ln>
            <a:noFill/>
          </a:ln>
        </p:spPr>
        <p:txBody>
          <a:bodyPr spcFirstLastPara="1" wrap="square" lIns="182875" tIns="91425" rIns="91425" bIns="45700" anchor="t" anchorCtr="0">
            <a:noAutofit/>
          </a:bodyPr>
          <a:lstStyle/>
          <a:p>
            <a:pPr marL="265176" lvl="0" indent="-265176" algn="l" rtl="0">
              <a:lnSpc>
                <a:spcPct val="80000"/>
              </a:lnSpc>
              <a:spcBef>
                <a:spcPts val="0"/>
              </a:spcBef>
              <a:spcAft>
                <a:spcPts val="0"/>
              </a:spcAft>
              <a:buSzPts val="2072"/>
              <a:buNone/>
            </a:pPr>
            <a:r>
              <a:rPr lang="en-US" sz="2590"/>
              <a:t>Danielle Redilla, Manager HOPE Recup</a:t>
            </a:r>
            <a:endParaRPr sz="2590"/>
          </a:p>
          <a:p>
            <a:pPr marL="265176" lvl="0" indent="-265176" algn="l" rtl="0">
              <a:lnSpc>
                <a:spcPct val="80000"/>
              </a:lnSpc>
              <a:spcBef>
                <a:spcPts val="250"/>
              </a:spcBef>
              <a:spcAft>
                <a:spcPts val="0"/>
              </a:spcAft>
              <a:buSzPts val="2072"/>
              <a:buNone/>
            </a:pPr>
            <a:r>
              <a:rPr lang="en-US" sz="2590" u="sng">
                <a:solidFill>
                  <a:schemeClr val="hlink"/>
                </a:solidFill>
                <a:hlinkClick r:id="rId3"/>
              </a:rPr>
              <a:t>dredilla@hopewarmingpontiac.org</a:t>
            </a:r>
            <a:endParaRPr sz="2590"/>
          </a:p>
          <a:p>
            <a:pPr marL="265176" lvl="0" indent="-265176" algn="l" rtl="0">
              <a:lnSpc>
                <a:spcPct val="80000"/>
              </a:lnSpc>
              <a:spcBef>
                <a:spcPts val="250"/>
              </a:spcBef>
              <a:spcAft>
                <a:spcPts val="0"/>
              </a:spcAft>
              <a:buSzPts val="2072"/>
              <a:buNone/>
            </a:pPr>
            <a:r>
              <a:rPr lang="en-US" sz="2590"/>
              <a:t>248 499 6437</a:t>
            </a:r>
            <a:endParaRPr/>
          </a:p>
          <a:p>
            <a:pPr marL="265176" lvl="0" indent="-133604" algn="l" rtl="0">
              <a:lnSpc>
                <a:spcPct val="80000"/>
              </a:lnSpc>
              <a:spcBef>
                <a:spcPts val="250"/>
              </a:spcBef>
              <a:spcAft>
                <a:spcPts val="0"/>
              </a:spcAft>
              <a:buSzPts val="2072"/>
              <a:buNone/>
            </a:pPr>
            <a:endParaRPr sz="2590"/>
          </a:p>
          <a:p>
            <a:pPr marL="265176" lvl="0" indent="-265176" algn="l" rtl="0">
              <a:lnSpc>
                <a:spcPct val="80000"/>
              </a:lnSpc>
              <a:spcBef>
                <a:spcPts val="250"/>
              </a:spcBef>
              <a:spcAft>
                <a:spcPts val="0"/>
              </a:spcAft>
              <a:buSzPts val="2072"/>
              <a:buNone/>
            </a:pPr>
            <a:r>
              <a:rPr lang="en-US" sz="2590"/>
              <a:t>Rebecca Fitzgerald, Manager, Quality</a:t>
            </a:r>
            <a:endParaRPr/>
          </a:p>
          <a:p>
            <a:pPr marL="265176" lvl="0" indent="-265176" algn="l" rtl="0">
              <a:lnSpc>
                <a:spcPct val="80000"/>
              </a:lnSpc>
              <a:spcBef>
                <a:spcPts val="250"/>
              </a:spcBef>
              <a:spcAft>
                <a:spcPts val="0"/>
              </a:spcAft>
              <a:buSzPts val="2072"/>
              <a:buNone/>
            </a:pPr>
            <a:r>
              <a:rPr lang="en-US" sz="2590" u="sng">
                <a:solidFill>
                  <a:schemeClr val="hlink"/>
                </a:solidFill>
                <a:hlinkClick r:id="rId4"/>
              </a:rPr>
              <a:t>rfitzgerald@hopewarmingpontiac.org</a:t>
            </a:r>
            <a:endParaRPr sz="2590"/>
          </a:p>
          <a:p>
            <a:pPr marL="265176" lvl="0" indent="-265176" algn="l" rtl="0">
              <a:lnSpc>
                <a:spcPct val="80000"/>
              </a:lnSpc>
              <a:spcBef>
                <a:spcPts val="250"/>
              </a:spcBef>
              <a:spcAft>
                <a:spcPts val="0"/>
              </a:spcAft>
              <a:buSzPts val="2072"/>
              <a:buNone/>
            </a:pPr>
            <a:r>
              <a:rPr lang="en-US" sz="2590"/>
              <a:t>248 481 4394</a:t>
            </a:r>
            <a:endParaRPr/>
          </a:p>
          <a:p>
            <a:pPr marL="265176" lvl="0" indent="-265176" algn="l" rtl="0">
              <a:lnSpc>
                <a:spcPct val="80000"/>
              </a:lnSpc>
              <a:spcBef>
                <a:spcPts val="250"/>
              </a:spcBef>
              <a:spcAft>
                <a:spcPts val="0"/>
              </a:spcAft>
              <a:buSzPts val="2072"/>
              <a:buNone/>
            </a:pPr>
            <a:endParaRPr sz="2590"/>
          </a:p>
          <a:p>
            <a:pPr marL="265176" lvl="0" indent="-265176" algn="l" rtl="0">
              <a:lnSpc>
                <a:spcPct val="80000"/>
              </a:lnSpc>
              <a:spcBef>
                <a:spcPts val="250"/>
              </a:spcBef>
              <a:spcAft>
                <a:spcPts val="0"/>
              </a:spcAft>
              <a:buSzPts val="2072"/>
              <a:buNone/>
            </a:pPr>
            <a:r>
              <a:rPr lang="en-US" sz="2590"/>
              <a:t>Elizabeth Kelly, CEO</a:t>
            </a:r>
            <a:endParaRPr/>
          </a:p>
          <a:p>
            <a:pPr marL="265176" lvl="0" indent="-265176" algn="l" rtl="0">
              <a:lnSpc>
                <a:spcPct val="80000"/>
              </a:lnSpc>
              <a:spcBef>
                <a:spcPts val="250"/>
              </a:spcBef>
              <a:spcAft>
                <a:spcPts val="0"/>
              </a:spcAft>
              <a:buSzPts val="2072"/>
              <a:buNone/>
            </a:pPr>
            <a:r>
              <a:rPr lang="en-US" sz="2590" u="sng">
                <a:solidFill>
                  <a:schemeClr val="hlink"/>
                </a:solidFill>
                <a:hlinkClick r:id="rId5"/>
              </a:rPr>
              <a:t>ekelly@hopewarmingpontiac.org</a:t>
            </a:r>
            <a:endParaRPr sz="2590"/>
          </a:p>
          <a:p>
            <a:pPr marL="265176" lvl="0" indent="-265176" algn="l" rtl="0">
              <a:lnSpc>
                <a:spcPct val="80000"/>
              </a:lnSpc>
              <a:spcBef>
                <a:spcPts val="250"/>
              </a:spcBef>
              <a:spcAft>
                <a:spcPts val="0"/>
              </a:spcAft>
              <a:buSzPts val="2072"/>
              <a:buNone/>
            </a:pPr>
            <a:r>
              <a:rPr lang="en-US" sz="2590"/>
              <a:t>248 481 4394</a:t>
            </a:r>
            <a:endParaRPr sz="2590"/>
          </a:p>
        </p:txBody>
      </p:sp>
      <p:pic>
        <p:nvPicPr>
          <p:cNvPr id="469" name="Google Shape;469;p57" descr="HOPE14No-Background_Small.jpg"/>
          <p:cNvPicPr preferRelativeResize="0"/>
          <p:nvPr/>
        </p:nvPicPr>
        <p:blipFill rotWithShape="1">
          <a:blip r:embed="rId6">
            <a:alphaModFix/>
          </a:blip>
          <a:srcRect/>
          <a:stretch/>
        </p:blipFill>
        <p:spPr>
          <a:xfrm>
            <a:off x="6400800" y="3581400"/>
            <a:ext cx="2170253" cy="1371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457200" y="685800"/>
            <a:ext cx="8184000" cy="10515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8C3C"/>
              </a:buClr>
              <a:buSzPts val="3240"/>
              <a:buFont typeface="Verdana"/>
              <a:buNone/>
            </a:pPr>
            <a:r>
              <a:rPr lang="en-US" sz="3240"/>
              <a:t>HOPE Recuperative Care Center</a:t>
            </a:r>
            <a:endParaRPr sz="3240"/>
          </a:p>
        </p:txBody>
      </p:sp>
      <p:sp>
        <p:nvSpPr>
          <p:cNvPr id="128" name="Google Shape;128;p17"/>
          <p:cNvSpPr txBox="1">
            <a:spLocks noGrp="1"/>
          </p:cNvSpPr>
          <p:nvPr>
            <p:ph type="body" idx="1"/>
          </p:nvPr>
        </p:nvSpPr>
        <p:spPr>
          <a:xfrm>
            <a:off x="457200" y="2057400"/>
            <a:ext cx="7820700" cy="3355800"/>
          </a:xfrm>
          <a:prstGeom prst="rect">
            <a:avLst/>
          </a:prstGeom>
          <a:noFill/>
          <a:ln>
            <a:noFill/>
          </a:ln>
        </p:spPr>
        <p:txBody>
          <a:bodyPr spcFirstLastPara="1" wrap="square" lIns="182875" tIns="91425" rIns="91425" bIns="45700" anchor="t" anchorCtr="0">
            <a:noAutofit/>
          </a:bodyPr>
          <a:lstStyle/>
          <a:p>
            <a:pPr marL="265176" lvl="0" indent="-265176" algn="l" rtl="0">
              <a:spcBef>
                <a:spcPts val="250"/>
              </a:spcBef>
              <a:spcAft>
                <a:spcPts val="0"/>
              </a:spcAft>
              <a:buSzPts val="2240"/>
              <a:buChar char="⚫"/>
            </a:pPr>
            <a:r>
              <a:rPr lang="en-US"/>
              <a:t>Launched Oct 2015; 10 bed pilot</a:t>
            </a:r>
            <a:endParaRPr/>
          </a:p>
          <a:p>
            <a:pPr marL="265176" lvl="0" indent="0" algn="l" rtl="0">
              <a:spcBef>
                <a:spcPts val="250"/>
              </a:spcBef>
              <a:spcAft>
                <a:spcPts val="0"/>
              </a:spcAft>
              <a:buNone/>
            </a:pPr>
            <a:endParaRPr/>
          </a:p>
          <a:p>
            <a:pPr marL="265176" lvl="0" indent="-265176" algn="l" rtl="0">
              <a:spcBef>
                <a:spcPts val="250"/>
              </a:spcBef>
              <a:spcAft>
                <a:spcPts val="0"/>
              </a:spcAft>
              <a:buSzPts val="2240"/>
              <a:buChar char="⚫"/>
            </a:pPr>
            <a:r>
              <a:rPr lang="en-US"/>
              <a:t>Expanded in April 2018; 15 beds</a:t>
            </a:r>
            <a:endParaRPr/>
          </a:p>
          <a:p>
            <a:pPr marL="265176" lvl="0" indent="0" algn="l" rtl="0">
              <a:spcBef>
                <a:spcPts val="250"/>
              </a:spcBef>
              <a:spcAft>
                <a:spcPts val="0"/>
              </a:spcAft>
              <a:buNone/>
            </a:pPr>
            <a:endParaRPr/>
          </a:p>
          <a:p>
            <a:pPr marL="265176" lvl="0" indent="-214375" algn="l" rtl="0">
              <a:spcBef>
                <a:spcPts val="250"/>
              </a:spcBef>
              <a:spcAft>
                <a:spcPts val="0"/>
              </a:spcAft>
              <a:buSzPts val="1440"/>
              <a:buChar char="⚫"/>
            </a:pPr>
            <a:r>
              <a:rPr lang="en-US"/>
              <a:t>FY 19 Successes:</a:t>
            </a:r>
            <a:endParaRPr/>
          </a:p>
          <a:p>
            <a:pPr marL="548640" lvl="1" indent="-201168" algn="l" rtl="0">
              <a:spcBef>
                <a:spcPts val="250"/>
              </a:spcBef>
              <a:spcAft>
                <a:spcPts val="0"/>
              </a:spcAft>
              <a:buSzPts val="1800"/>
              <a:buChar char="◦"/>
            </a:pPr>
            <a:r>
              <a:rPr lang="en-US"/>
              <a:t>54 total served to date</a:t>
            </a:r>
            <a:endParaRPr/>
          </a:p>
          <a:p>
            <a:pPr marL="548640" lvl="1" indent="-201168" algn="l" rtl="0">
              <a:spcBef>
                <a:spcPts val="250"/>
              </a:spcBef>
              <a:spcAft>
                <a:spcPts val="0"/>
              </a:spcAft>
              <a:buSzPts val="1800"/>
              <a:buChar char="◦"/>
            </a:pPr>
            <a:r>
              <a:rPr lang="en-US"/>
              <a:t>46 Positive exit destination</a:t>
            </a:r>
            <a:endParaRPr/>
          </a:p>
          <a:p>
            <a:pPr marL="0" lvl="0" indent="0" algn="l" rtl="0">
              <a:spcBef>
                <a:spcPts val="250"/>
              </a:spcBef>
              <a:spcAft>
                <a:spcPts val="0"/>
              </a:spcAft>
              <a:buNone/>
            </a:pPr>
            <a:endParaRPr/>
          </a:p>
          <a:p>
            <a:pPr marL="548640" lvl="0" indent="0" algn="l" rtl="0">
              <a:spcBef>
                <a:spcPts val="25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762000" y="3048000"/>
            <a:ext cx="7696200" cy="150876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3240"/>
              <a:buFont typeface="Verdana"/>
              <a:buNone/>
            </a:pPr>
            <a:r>
              <a:rPr lang="en-US" sz="3240">
                <a:solidFill>
                  <a:schemeClr val="dk1"/>
                </a:solidFill>
              </a:rPr>
              <a:t>Medical respite program provides safe and quality accommodations</a:t>
            </a:r>
            <a:endParaRPr sz="3240">
              <a:solidFill>
                <a:schemeClr val="dk1"/>
              </a:solidFill>
            </a:endParaRPr>
          </a:p>
        </p:txBody>
      </p:sp>
      <p:pic>
        <p:nvPicPr>
          <p:cNvPr id="134" name="Google Shape;134;p18" descr="nhchc-184.png"/>
          <p:cNvPicPr preferRelativeResize="0">
            <a:picLocks noGrp="1"/>
          </p:cNvPicPr>
          <p:nvPr>
            <p:ph type="body" idx="1"/>
          </p:nvPr>
        </p:nvPicPr>
        <p:blipFill rotWithShape="1">
          <a:blip r:embed="rId3">
            <a:alphaModFix/>
          </a:blip>
          <a:srcRect/>
          <a:stretch/>
        </p:blipFill>
        <p:spPr>
          <a:xfrm>
            <a:off x="838201" y="838200"/>
            <a:ext cx="1600200" cy="1356693"/>
          </a:xfrm>
          <a:prstGeom prst="rect">
            <a:avLst/>
          </a:prstGeom>
          <a:noFill/>
          <a:ln>
            <a:noFill/>
          </a:ln>
        </p:spPr>
      </p:pic>
      <p:sp>
        <p:nvSpPr>
          <p:cNvPr id="135" name="Google Shape;135;p18"/>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265176" algn="ctr" rtl="0">
              <a:spcBef>
                <a:spcPts val="0"/>
              </a:spcBef>
              <a:spcAft>
                <a:spcPts val="0"/>
              </a:spcAft>
              <a:buSzPts val="2560"/>
              <a:buNone/>
            </a:pPr>
            <a:endParaRPr sz="3200"/>
          </a:p>
          <a:p>
            <a:pPr marL="265176" lvl="0" indent="-265176" algn="l" rtl="0">
              <a:spcBef>
                <a:spcPts val="250"/>
              </a:spcBef>
              <a:spcAft>
                <a:spcPts val="0"/>
              </a:spcAft>
              <a:buSzPts val="2080"/>
              <a:buNone/>
            </a:pPr>
            <a:r>
              <a:rPr lang="en-US"/>
              <a:t>  </a:t>
            </a:r>
            <a:endParaRPr/>
          </a:p>
        </p:txBody>
      </p:sp>
      <p:sp>
        <p:nvSpPr>
          <p:cNvPr id="136" name="Google Shape;136;p18"/>
          <p:cNvSpPr/>
          <p:nvPr/>
        </p:nvSpPr>
        <p:spPr>
          <a:xfrm flipH="1">
            <a:off x="2743200" y="1981200"/>
            <a:ext cx="32004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Verdana"/>
              <a:buNone/>
            </a:pPr>
            <a:r>
              <a:rPr lang="en-US" sz="3600" b="0" i="0" u="none" strike="noStrike" cap="none">
                <a:solidFill>
                  <a:schemeClr val="dk1"/>
                </a:solidFill>
                <a:latin typeface="Verdana"/>
                <a:ea typeface="Verdana"/>
                <a:cs typeface="Verdana"/>
                <a:sym typeface="Verdana"/>
              </a:rPr>
              <a:t>Standard 1: </a:t>
            </a:r>
            <a:endParaRPr sz="3600" b="0" i="0" u="none" strike="noStrike" cap="none">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502920" y="4985590"/>
            <a:ext cx="8184000" cy="1051500"/>
          </a:xfrm>
          <a:prstGeom prst="rect">
            <a:avLst/>
          </a:prstGeom>
          <a:noFill/>
          <a:ln>
            <a:noFill/>
          </a:ln>
        </p:spPr>
        <p:txBody>
          <a:bodyPr spcFirstLastPara="1" wrap="square" lIns="91425" tIns="45700" rIns="91425" bIns="45700" anchor="b" anchorCtr="0">
            <a:noAutofit/>
          </a:bodyPr>
          <a:lstStyle/>
          <a:p>
            <a:pPr marL="1828800" lvl="0" indent="457200" algn="l" rtl="0">
              <a:spcBef>
                <a:spcPts val="0"/>
              </a:spcBef>
              <a:spcAft>
                <a:spcPts val="0"/>
              </a:spcAft>
              <a:buClr>
                <a:srgbClr val="FF8C3C"/>
              </a:buClr>
              <a:buSzPts val="3600"/>
              <a:buFont typeface="Verdana"/>
              <a:buNone/>
            </a:pPr>
            <a:r>
              <a:rPr lang="en-US"/>
              <a:t>Standard 1</a:t>
            </a:r>
            <a:endParaRPr/>
          </a:p>
        </p:txBody>
      </p:sp>
      <p:pic>
        <p:nvPicPr>
          <p:cNvPr id="142" name="Google Shape;142;p19" descr="HOPE14No-Background_Small.jpg"/>
          <p:cNvPicPr preferRelativeResize="0"/>
          <p:nvPr/>
        </p:nvPicPr>
        <p:blipFill rotWithShape="1">
          <a:blip r:embed="rId3">
            <a:alphaModFix/>
          </a:blip>
          <a:srcRect/>
          <a:stretch/>
        </p:blipFill>
        <p:spPr>
          <a:xfrm>
            <a:off x="533400" y="4876800"/>
            <a:ext cx="2025569" cy="1280160"/>
          </a:xfrm>
          <a:prstGeom prst="rect">
            <a:avLst/>
          </a:prstGeom>
          <a:noFill/>
          <a:ln>
            <a:noFill/>
          </a:ln>
        </p:spPr>
      </p:pic>
      <p:pic>
        <p:nvPicPr>
          <p:cNvPr id="143" name="Google Shape;143;p19"/>
          <p:cNvPicPr preferRelativeResize="0"/>
          <p:nvPr/>
        </p:nvPicPr>
        <p:blipFill>
          <a:blip r:embed="rId4">
            <a:alphaModFix/>
          </a:blip>
          <a:stretch>
            <a:fillRect/>
          </a:stretch>
        </p:blipFill>
        <p:spPr>
          <a:xfrm>
            <a:off x="644925" y="875475"/>
            <a:ext cx="3404702" cy="2553527"/>
          </a:xfrm>
          <a:prstGeom prst="rect">
            <a:avLst/>
          </a:prstGeom>
          <a:noFill/>
          <a:ln>
            <a:noFill/>
          </a:ln>
        </p:spPr>
      </p:pic>
      <p:pic>
        <p:nvPicPr>
          <p:cNvPr id="144" name="Google Shape;144;p19"/>
          <p:cNvPicPr preferRelativeResize="0"/>
          <p:nvPr/>
        </p:nvPicPr>
        <p:blipFill>
          <a:blip r:embed="rId5">
            <a:alphaModFix/>
          </a:blip>
          <a:stretch>
            <a:fillRect/>
          </a:stretch>
        </p:blipFill>
        <p:spPr>
          <a:xfrm>
            <a:off x="5258775" y="3042262"/>
            <a:ext cx="3091126" cy="2318339"/>
          </a:xfrm>
          <a:prstGeom prst="rect">
            <a:avLst/>
          </a:prstGeom>
          <a:noFill/>
          <a:ln>
            <a:noFill/>
          </a:ln>
        </p:spPr>
      </p:pic>
      <p:pic>
        <p:nvPicPr>
          <p:cNvPr id="145" name="Google Shape;145;p19"/>
          <p:cNvPicPr preferRelativeResize="0"/>
          <p:nvPr/>
        </p:nvPicPr>
        <p:blipFill>
          <a:blip r:embed="rId6">
            <a:alphaModFix/>
          </a:blip>
          <a:stretch>
            <a:fillRect/>
          </a:stretch>
        </p:blipFill>
        <p:spPr>
          <a:xfrm>
            <a:off x="4940801" y="682075"/>
            <a:ext cx="2607674" cy="1954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noAutofit/>
          </a:bodyPr>
          <a:lstStyle/>
          <a:p>
            <a:pPr marL="1828800" lvl="0" indent="457200" algn="l" rtl="0">
              <a:spcBef>
                <a:spcPts val="0"/>
              </a:spcBef>
              <a:spcAft>
                <a:spcPts val="0"/>
              </a:spcAft>
              <a:buClr>
                <a:srgbClr val="FF8C3C"/>
              </a:buClr>
              <a:buSzPts val="3600"/>
              <a:buFont typeface="Verdana"/>
              <a:buNone/>
            </a:pPr>
            <a:r>
              <a:rPr lang="en-US"/>
              <a:t>Standard 1</a:t>
            </a:r>
            <a:endParaRPr/>
          </a:p>
        </p:txBody>
      </p:sp>
      <p:pic>
        <p:nvPicPr>
          <p:cNvPr id="151" name="Google Shape;151;p20" descr="HOPE14No-Background_Small.jpg"/>
          <p:cNvPicPr preferRelativeResize="0"/>
          <p:nvPr/>
        </p:nvPicPr>
        <p:blipFill rotWithShape="1">
          <a:blip r:embed="rId3">
            <a:alphaModFix/>
          </a:blip>
          <a:srcRect/>
          <a:stretch/>
        </p:blipFill>
        <p:spPr>
          <a:xfrm>
            <a:off x="533400" y="4876800"/>
            <a:ext cx="2025569" cy="1280160"/>
          </a:xfrm>
          <a:prstGeom prst="rect">
            <a:avLst/>
          </a:prstGeom>
          <a:noFill/>
          <a:ln>
            <a:noFill/>
          </a:ln>
        </p:spPr>
      </p:pic>
      <p:pic>
        <p:nvPicPr>
          <p:cNvPr id="152" name="Google Shape;152;p20"/>
          <p:cNvPicPr preferRelativeResize="0"/>
          <p:nvPr/>
        </p:nvPicPr>
        <p:blipFill rotWithShape="1">
          <a:blip r:embed="rId4">
            <a:alphaModFix/>
          </a:blip>
          <a:srcRect t="6526" b="46757"/>
          <a:stretch/>
        </p:blipFill>
        <p:spPr>
          <a:xfrm>
            <a:off x="641400" y="674050"/>
            <a:ext cx="3930600" cy="24483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53" name="Google Shape;153;p20"/>
          <p:cNvPicPr preferRelativeResize="0"/>
          <p:nvPr/>
        </p:nvPicPr>
        <p:blipFill rotWithShape="1">
          <a:blip r:embed="rId5">
            <a:alphaModFix/>
          </a:blip>
          <a:srcRect t="27087" r="7885"/>
          <a:stretch/>
        </p:blipFill>
        <p:spPr>
          <a:xfrm>
            <a:off x="4445625" y="3122350"/>
            <a:ext cx="3930600" cy="2333499"/>
          </a:xfrm>
          <a:prstGeom prst="rect">
            <a:avLst/>
          </a:prstGeom>
          <a:noFill/>
          <a:ln>
            <a:noFill/>
          </a:ln>
        </p:spPr>
      </p:pic>
      <p:pic>
        <p:nvPicPr>
          <p:cNvPr id="154" name="Google Shape;154;p20"/>
          <p:cNvPicPr preferRelativeResize="0"/>
          <p:nvPr/>
        </p:nvPicPr>
        <p:blipFill rotWithShape="1">
          <a:blip r:embed="rId6">
            <a:alphaModFix/>
          </a:blip>
          <a:srcRect l="15390" b="21494"/>
          <a:stretch/>
        </p:blipFill>
        <p:spPr>
          <a:xfrm>
            <a:off x="6063850" y="674050"/>
            <a:ext cx="1608826" cy="19900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502920" y="4985590"/>
            <a:ext cx="8183880" cy="10515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8C3C"/>
              </a:buClr>
              <a:buSzPts val="3600"/>
              <a:buFont typeface="Verdana"/>
              <a:buNone/>
            </a:pPr>
            <a:r>
              <a:rPr lang="en-US"/>
              <a:t>               Standard 1 </a:t>
            </a:r>
            <a:endParaRPr/>
          </a:p>
        </p:txBody>
      </p:sp>
      <p:sp>
        <p:nvSpPr>
          <p:cNvPr id="160" name="Google Shape;160;p21"/>
          <p:cNvSpPr txBox="1">
            <a:spLocks noGrp="1"/>
          </p:cNvSpPr>
          <p:nvPr>
            <p:ph type="body" idx="1"/>
          </p:nvPr>
        </p:nvSpPr>
        <p:spPr>
          <a:xfrm>
            <a:off x="514352" y="530352"/>
            <a:ext cx="3931920" cy="4389120"/>
          </a:xfrm>
          <a:prstGeom prst="rect">
            <a:avLst/>
          </a:prstGeom>
          <a:noFill/>
          <a:ln>
            <a:noFill/>
          </a:ln>
        </p:spPr>
        <p:txBody>
          <a:bodyPr spcFirstLastPara="1" wrap="square" lIns="182875" tIns="91425" rIns="91425" bIns="45700" anchor="t" anchorCtr="0">
            <a:noAutofit/>
          </a:bodyPr>
          <a:lstStyle/>
          <a:p>
            <a:pPr marL="265176" lvl="0" indent="-163575" algn="l" rtl="0">
              <a:lnSpc>
                <a:spcPct val="150000"/>
              </a:lnSpc>
              <a:spcBef>
                <a:spcPts val="0"/>
              </a:spcBef>
              <a:spcAft>
                <a:spcPts val="0"/>
              </a:spcAft>
              <a:buSzPts val="1600"/>
              <a:buNone/>
            </a:pPr>
            <a:endParaRPr sz="2000"/>
          </a:p>
          <a:p>
            <a:pPr marL="265176" lvl="0" indent="-265176" algn="l" rtl="0">
              <a:lnSpc>
                <a:spcPct val="150000"/>
              </a:lnSpc>
              <a:spcBef>
                <a:spcPts val="250"/>
              </a:spcBef>
              <a:spcAft>
                <a:spcPts val="0"/>
              </a:spcAft>
              <a:buSzPts val="1600"/>
              <a:buChar char="⚫"/>
            </a:pPr>
            <a:r>
              <a:rPr lang="en-US" sz="2000"/>
              <a:t>Showers</a:t>
            </a:r>
            <a:endParaRPr/>
          </a:p>
          <a:p>
            <a:pPr marL="265176" lvl="0" indent="-265176" algn="l" rtl="0">
              <a:lnSpc>
                <a:spcPct val="150000"/>
              </a:lnSpc>
              <a:spcBef>
                <a:spcPts val="250"/>
              </a:spcBef>
              <a:spcAft>
                <a:spcPts val="0"/>
              </a:spcAft>
              <a:buSzPts val="1600"/>
              <a:buChar char="⚫"/>
            </a:pPr>
            <a:r>
              <a:rPr lang="en-US" sz="2000"/>
              <a:t>Three meals plus snacks</a:t>
            </a:r>
            <a:endParaRPr/>
          </a:p>
          <a:p>
            <a:pPr marL="265176" lvl="0" indent="-265176" algn="l" rtl="0">
              <a:lnSpc>
                <a:spcPct val="150000"/>
              </a:lnSpc>
              <a:spcBef>
                <a:spcPts val="250"/>
              </a:spcBef>
              <a:spcAft>
                <a:spcPts val="0"/>
              </a:spcAft>
              <a:buSzPts val="1600"/>
              <a:buChar char="⚫"/>
            </a:pPr>
            <a:r>
              <a:rPr lang="en-US" sz="2000"/>
              <a:t>Clean bed linens</a:t>
            </a:r>
            <a:endParaRPr/>
          </a:p>
          <a:p>
            <a:pPr marL="265176" lvl="0" indent="-265176" algn="l" rtl="0">
              <a:lnSpc>
                <a:spcPct val="150000"/>
              </a:lnSpc>
              <a:spcBef>
                <a:spcPts val="250"/>
              </a:spcBef>
              <a:spcAft>
                <a:spcPts val="0"/>
              </a:spcAft>
              <a:buSzPts val="1600"/>
              <a:buChar char="⚫"/>
            </a:pPr>
            <a:r>
              <a:rPr lang="en-US" sz="2000"/>
              <a:t>Accessible facility</a:t>
            </a:r>
            <a:endParaRPr/>
          </a:p>
          <a:p>
            <a:pPr marL="265176" lvl="0" indent="-265176" algn="l" rtl="0">
              <a:lnSpc>
                <a:spcPct val="150000"/>
              </a:lnSpc>
              <a:spcBef>
                <a:spcPts val="250"/>
              </a:spcBef>
              <a:spcAft>
                <a:spcPts val="0"/>
              </a:spcAft>
              <a:buSzPts val="1600"/>
              <a:buChar char="⚫"/>
            </a:pPr>
            <a:r>
              <a:rPr lang="en-US" sz="2000"/>
              <a:t>Semi private rooms</a:t>
            </a:r>
            <a:endParaRPr/>
          </a:p>
          <a:p>
            <a:pPr marL="265176" lvl="0" indent="-265176" algn="l" rtl="0">
              <a:spcBef>
                <a:spcPts val="250"/>
              </a:spcBef>
              <a:spcAft>
                <a:spcPts val="0"/>
              </a:spcAft>
              <a:buSzPts val="1600"/>
              <a:buChar char="⚫"/>
            </a:pPr>
            <a:r>
              <a:rPr lang="en-US" sz="2000"/>
              <a:t>Under bed personal belongings’ storage</a:t>
            </a:r>
            <a:endParaRPr/>
          </a:p>
          <a:p>
            <a:pPr marL="265176" lvl="0" indent="-163575" algn="l" rtl="0">
              <a:spcBef>
                <a:spcPts val="250"/>
              </a:spcBef>
              <a:spcAft>
                <a:spcPts val="0"/>
              </a:spcAft>
              <a:buSzPts val="1600"/>
              <a:buNone/>
            </a:pPr>
            <a:endParaRPr sz="2000"/>
          </a:p>
        </p:txBody>
      </p:sp>
      <p:sp>
        <p:nvSpPr>
          <p:cNvPr id="161" name="Google Shape;161;p21"/>
          <p:cNvSpPr txBox="1">
            <a:spLocks noGrp="1"/>
          </p:cNvSpPr>
          <p:nvPr>
            <p:ph type="body" idx="2"/>
          </p:nvPr>
        </p:nvSpPr>
        <p:spPr>
          <a:xfrm>
            <a:off x="4755360" y="530352"/>
            <a:ext cx="3931920" cy="4389120"/>
          </a:xfrm>
          <a:prstGeom prst="rect">
            <a:avLst/>
          </a:prstGeom>
          <a:noFill/>
          <a:ln>
            <a:noFill/>
          </a:ln>
        </p:spPr>
        <p:txBody>
          <a:bodyPr spcFirstLastPara="1" wrap="square" lIns="182875" tIns="91425" rIns="91425" bIns="45700" anchor="t" anchorCtr="0">
            <a:noAutofit/>
          </a:bodyPr>
          <a:lstStyle/>
          <a:p>
            <a:pPr marL="265176" lvl="0" indent="-163575" algn="l" rtl="0">
              <a:lnSpc>
                <a:spcPct val="150000"/>
              </a:lnSpc>
              <a:spcBef>
                <a:spcPts val="0"/>
              </a:spcBef>
              <a:spcAft>
                <a:spcPts val="0"/>
              </a:spcAft>
              <a:buSzPts val="1600"/>
              <a:buNone/>
            </a:pPr>
            <a:endParaRPr sz="2000"/>
          </a:p>
          <a:p>
            <a:pPr marL="265176" lvl="0" indent="-133096" algn="l" rtl="0">
              <a:spcBef>
                <a:spcPts val="250"/>
              </a:spcBef>
              <a:spcAft>
                <a:spcPts val="0"/>
              </a:spcAft>
              <a:buSzPts val="2080"/>
              <a:buNone/>
            </a:pPr>
            <a:endParaRPr/>
          </a:p>
        </p:txBody>
      </p:sp>
      <p:pic>
        <p:nvPicPr>
          <p:cNvPr id="162" name="Google Shape;162;p21" descr="HOPE14No-Background_Small.jpg"/>
          <p:cNvPicPr preferRelativeResize="0"/>
          <p:nvPr/>
        </p:nvPicPr>
        <p:blipFill rotWithShape="1">
          <a:blip r:embed="rId3">
            <a:alphaModFix/>
          </a:blip>
          <a:srcRect/>
          <a:stretch/>
        </p:blipFill>
        <p:spPr>
          <a:xfrm>
            <a:off x="533400" y="4800600"/>
            <a:ext cx="2025569" cy="1280160"/>
          </a:xfrm>
          <a:prstGeom prst="rect">
            <a:avLst/>
          </a:prstGeom>
          <a:noFill/>
          <a:ln>
            <a:noFill/>
          </a:ln>
        </p:spPr>
      </p:pic>
      <p:pic>
        <p:nvPicPr>
          <p:cNvPr id="163" name="Google Shape;163;p21"/>
          <p:cNvPicPr preferRelativeResize="0"/>
          <p:nvPr/>
        </p:nvPicPr>
        <p:blipFill>
          <a:blip r:embed="rId4">
            <a:alphaModFix/>
          </a:blip>
          <a:stretch>
            <a:fillRect/>
          </a:stretch>
        </p:blipFill>
        <p:spPr>
          <a:xfrm>
            <a:off x="5214750" y="2656075"/>
            <a:ext cx="3372001" cy="2529001"/>
          </a:xfrm>
          <a:prstGeom prst="rect">
            <a:avLst/>
          </a:prstGeom>
          <a:noFill/>
          <a:ln>
            <a:noFill/>
          </a:ln>
        </p:spPr>
      </p:pic>
      <p:pic>
        <p:nvPicPr>
          <p:cNvPr id="164" name="Google Shape;164;p21"/>
          <p:cNvPicPr preferRelativeResize="0"/>
          <p:nvPr/>
        </p:nvPicPr>
        <p:blipFill rotWithShape="1">
          <a:blip r:embed="rId5">
            <a:alphaModFix/>
          </a:blip>
          <a:srcRect/>
          <a:stretch/>
        </p:blipFill>
        <p:spPr>
          <a:xfrm>
            <a:off x="4368826" y="530350"/>
            <a:ext cx="3154073" cy="2365577"/>
          </a:xfrm>
          <a:prstGeom prst="rect">
            <a:avLst/>
          </a:prstGeom>
          <a:noFill/>
          <a:ln>
            <a:noFill/>
          </a:ln>
        </p:spPr>
      </p:pic>
    </p:spTree>
  </p:cSld>
  <p:clrMapOvr>
    <a:masterClrMapping/>
  </p:clrMapOvr>
</p:sld>
</file>

<file path=ppt/theme/theme1.xml><?xml version="1.0" encoding="utf-8"?>
<a:theme xmlns:a="http://schemas.openxmlformats.org/drawingml/2006/main" name="Default Theme">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1623</Words>
  <Application>Microsoft Office PowerPoint</Application>
  <PresentationFormat>On-screen Show (4:3)</PresentationFormat>
  <Paragraphs>344</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Verdana</vt:lpstr>
      <vt:lpstr>Noto Sans Symbols</vt:lpstr>
      <vt:lpstr>Arial Black</vt:lpstr>
      <vt:lpstr>Calibri</vt:lpstr>
      <vt:lpstr>Default Theme</vt:lpstr>
      <vt:lpstr>Recuperative Shelter:   Accessing Health and a Pathway Home</vt:lpstr>
      <vt:lpstr>   What is Recuperative Care?</vt:lpstr>
      <vt:lpstr>              HOPE Recuperative</vt:lpstr>
      <vt:lpstr>Standards for Medical Respite Care Programs</vt:lpstr>
      <vt:lpstr>HOPE Recuperative Care Center</vt:lpstr>
      <vt:lpstr>Medical respite program provides safe and quality accommodations</vt:lpstr>
      <vt:lpstr>Standard 1</vt:lpstr>
      <vt:lpstr>Standard 1</vt:lpstr>
      <vt:lpstr>               Standard 1 </vt:lpstr>
      <vt:lpstr>Standard 1</vt:lpstr>
      <vt:lpstr>               Standard 1 </vt:lpstr>
      <vt:lpstr>Medical respite program provides quality environmental services</vt:lpstr>
      <vt:lpstr>               Standard 2 </vt:lpstr>
      <vt:lpstr>               Standard 2 </vt:lpstr>
      <vt:lpstr>Medical respite program manages timely and safe care transitions to medical respite from acute care, specialty care, and/or community settings</vt:lpstr>
      <vt:lpstr>               Standard 3 </vt:lpstr>
      <vt:lpstr>Standard 3</vt:lpstr>
      <vt:lpstr>Standard 3</vt:lpstr>
      <vt:lpstr>Medical respite program administers high quality post-acute clinical care</vt:lpstr>
      <vt:lpstr>               Standard 4  Criteria</vt:lpstr>
      <vt:lpstr>Standard 4</vt:lpstr>
      <vt:lpstr>               Standard 4  Criteria</vt:lpstr>
      <vt:lpstr>         Standard 4</vt:lpstr>
      <vt:lpstr>Medical respite program assists in health care coordination and provides wrap around support services</vt:lpstr>
      <vt:lpstr>               Standard 5  Criteria</vt:lpstr>
      <vt:lpstr>  Standard 5</vt:lpstr>
      <vt:lpstr>Community Partners</vt:lpstr>
      <vt:lpstr>Medical respite program facilitates safe and appropriate care transitions out of medical respite care</vt:lpstr>
      <vt:lpstr>               Standard 6  Criteria</vt:lpstr>
      <vt:lpstr>               Standard 6  Criteria</vt:lpstr>
      <vt:lpstr>Medical respite is driven by quality improvement</vt:lpstr>
      <vt:lpstr>               Standard 7  Criteria</vt:lpstr>
      <vt:lpstr>               Standard 7  Criteria</vt:lpstr>
      <vt:lpstr>Funding and Economic Impact of Recuperative Shelter</vt:lpstr>
      <vt:lpstr>Door Openers and Relationships</vt:lpstr>
      <vt:lpstr>Launch Funding</vt:lpstr>
      <vt:lpstr>Hospital Community Benefit Funding</vt:lpstr>
      <vt:lpstr>Foundation Funding </vt:lpstr>
      <vt:lpstr>Other Funding Sources</vt:lpstr>
      <vt:lpstr>Sustainability Funding</vt:lpstr>
      <vt:lpstr>Economic Impact of HOPE Recuperative</vt:lpstr>
      <vt:lpstr>Lessons Learned</vt:lpstr>
      <vt:lpstr>Lessons Learned </vt:lpstr>
      <vt:lpstr>Lessons Learned</vt:lpstr>
      <vt:lpstr>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Recuperative Shelter:   Accessing Health and a Pathway Home</dc:title>
  <dc:creator>Staff</dc:creator>
  <cp:lastModifiedBy>Staff</cp:lastModifiedBy>
  <cp:revision>1</cp:revision>
  <dcterms:modified xsi:type="dcterms:W3CDTF">2019-04-22T20:30:34Z</dcterms:modified>
</cp:coreProperties>
</file>