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</p:sldMasterIdLst>
  <p:notesMasterIdLst>
    <p:notesMasterId r:id="rId75"/>
  </p:notesMasterIdLst>
  <p:sldIdLst>
    <p:sldId id="293" r:id="rId6"/>
    <p:sldId id="419" r:id="rId7"/>
    <p:sldId id="420" r:id="rId8"/>
    <p:sldId id="294" r:id="rId9"/>
    <p:sldId id="295" r:id="rId10"/>
    <p:sldId id="498" r:id="rId11"/>
    <p:sldId id="499" r:id="rId12"/>
    <p:sldId id="389" r:id="rId13"/>
    <p:sldId id="388" r:id="rId14"/>
    <p:sldId id="387" r:id="rId15"/>
    <p:sldId id="391" r:id="rId16"/>
    <p:sldId id="410" r:id="rId17"/>
    <p:sldId id="393" r:id="rId18"/>
    <p:sldId id="394" r:id="rId19"/>
    <p:sldId id="395" r:id="rId20"/>
    <p:sldId id="396" r:id="rId21"/>
    <p:sldId id="397" r:id="rId22"/>
    <p:sldId id="398" r:id="rId23"/>
    <p:sldId id="399" r:id="rId24"/>
    <p:sldId id="400" r:id="rId25"/>
    <p:sldId id="401" r:id="rId26"/>
    <p:sldId id="403" r:id="rId27"/>
    <p:sldId id="493" r:id="rId28"/>
    <p:sldId id="417" r:id="rId29"/>
    <p:sldId id="480" r:id="rId30"/>
    <p:sldId id="481" r:id="rId31"/>
    <p:sldId id="483" r:id="rId32"/>
    <p:sldId id="484" r:id="rId33"/>
    <p:sldId id="485" r:id="rId34"/>
    <p:sldId id="486" r:id="rId35"/>
    <p:sldId id="487" r:id="rId36"/>
    <p:sldId id="488" r:id="rId37"/>
    <p:sldId id="494" r:id="rId38"/>
    <p:sldId id="464" r:id="rId39"/>
    <p:sldId id="462" r:id="rId40"/>
    <p:sldId id="463" r:id="rId41"/>
    <p:sldId id="448" r:id="rId42"/>
    <p:sldId id="447" r:id="rId43"/>
    <p:sldId id="445" r:id="rId44"/>
    <p:sldId id="446" r:id="rId45"/>
    <p:sldId id="431" r:id="rId46"/>
    <p:sldId id="432" r:id="rId47"/>
    <p:sldId id="495" r:id="rId48"/>
    <p:sldId id="496" r:id="rId49"/>
    <p:sldId id="381" r:id="rId50"/>
    <p:sldId id="418" r:id="rId51"/>
    <p:sldId id="425" r:id="rId52"/>
    <p:sldId id="426" r:id="rId53"/>
    <p:sldId id="504" r:id="rId54"/>
    <p:sldId id="479" r:id="rId55"/>
    <p:sldId id="380" r:id="rId56"/>
    <p:sldId id="472" r:id="rId57"/>
    <p:sldId id="475" r:id="rId58"/>
    <p:sldId id="474" r:id="rId59"/>
    <p:sldId id="473" r:id="rId60"/>
    <p:sldId id="489" r:id="rId61"/>
    <p:sldId id="490" r:id="rId62"/>
    <p:sldId id="491" r:id="rId63"/>
    <p:sldId id="500" r:id="rId64"/>
    <p:sldId id="501" r:id="rId65"/>
    <p:sldId id="502" r:id="rId66"/>
    <p:sldId id="503" r:id="rId67"/>
    <p:sldId id="470" r:id="rId68"/>
    <p:sldId id="465" r:id="rId69"/>
    <p:sldId id="466" r:id="rId70"/>
    <p:sldId id="469" r:id="rId71"/>
    <p:sldId id="468" r:id="rId72"/>
    <p:sldId id="467" r:id="rId73"/>
    <p:sldId id="378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y Halligan" initials="GH" lastIdx="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80" autoAdjust="0"/>
    <p:restoredTop sz="94660" autoAdjust="0"/>
  </p:normalViewPr>
  <p:slideViewPr>
    <p:cSldViewPr snapToGrid="0">
      <p:cViewPr>
        <p:scale>
          <a:sx n="110" d="100"/>
          <a:sy n="110" d="100"/>
        </p:scale>
        <p:origin x="-604" y="-2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-3760" y="-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commentAuthors" Target="commentAuthor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1-4 family housing</c:v>
                </c:pt>
              </c:strCache>
            </c:strRef>
          </c:tx>
          <c:spPr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ln w="19050" cmpd="sng">
                <a:noFill/>
              </a:ln>
            </c:spPr>
          </c:dPt>
          <c:dPt>
            <c:idx val="8"/>
            <c:invertIfNegative val="0"/>
            <c:bubble3D val="0"/>
            <c:spPr>
              <a:ln w="19050" cmpd="sng">
                <a:noFill/>
              </a:ln>
            </c:spPr>
          </c:dPt>
          <c:dPt>
            <c:idx val="9"/>
            <c:invertIfNegative val="0"/>
            <c:bubble3D val="0"/>
            <c:spPr>
              <a:ln w="19050" cmpd="sng">
                <a:noFill/>
              </a:ln>
            </c:spPr>
          </c:dPt>
          <c:dPt>
            <c:idx val="10"/>
            <c:invertIfNegative val="0"/>
            <c:bubble3D val="0"/>
            <c:spPr>
              <a:ln w="19050" cmpd="sng">
                <a:solidFill>
                  <a:srgbClr val="000000"/>
                </a:solidFill>
              </a:ln>
            </c:spPr>
          </c:dPt>
          <c:dPt>
            <c:idx val="12"/>
            <c:invertIfNegative val="0"/>
            <c:bubble3D val="0"/>
            <c:spPr>
              <a:ln w="19050" cmpd="sng">
                <a:solidFill>
                  <a:schemeClr val="tx1"/>
                </a:solidFill>
              </a:ln>
            </c:spPr>
          </c:dPt>
          <c:dPt>
            <c:idx val="13"/>
            <c:invertIfNegative val="0"/>
            <c:bubble3D val="0"/>
            <c:spPr>
              <a:ln w="19050" cmpd="sng">
                <a:solidFill>
                  <a:srgbClr val="000000"/>
                </a:solidFill>
              </a:ln>
            </c:spPr>
          </c:dPt>
          <c:cat>
            <c:strRef>
              <c:f>Sheet1!$A$2:$A$15</c:f>
              <c:strCache>
                <c:ptCount val="14"/>
                <c:pt idx="0">
                  <c:v>Cincinnati</c:v>
                </c:pt>
                <c:pt idx="1">
                  <c:v>Newark</c:v>
                </c:pt>
                <c:pt idx="2">
                  <c:v>San Bernardino</c:v>
                </c:pt>
                <c:pt idx="3">
                  <c:v>Memphis</c:v>
                </c:pt>
                <c:pt idx="4">
                  <c:v>Milwaukee</c:v>
                </c:pt>
                <c:pt idx="5">
                  <c:v>United States</c:v>
                </c:pt>
                <c:pt idx="6">
                  <c:v>Jackson</c:v>
                </c:pt>
                <c:pt idx="7">
                  <c:v>Cleveland</c:v>
                </c:pt>
                <c:pt idx="8">
                  <c:v>Toledo</c:v>
                </c:pt>
                <c:pt idx="9">
                  <c:v>Stockton</c:v>
                </c:pt>
                <c:pt idx="10">
                  <c:v>*Michigan</c:v>
                </c:pt>
                <c:pt idx="11">
                  <c:v>Buffalo</c:v>
                </c:pt>
                <c:pt idx="12">
                  <c:v>*Detroit</c:v>
                </c:pt>
                <c:pt idx="13">
                  <c:v>*Flint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64.400000000000006</c:v>
                </c:pt>
                <c:pt idx="1">
                  <c:v>65.8</c:v>
                </c:pt>
                <c:pt idx="2">
                  <c:v>74.099999999999994</c:v>
                </c:pt>
                <c:pt idx="3">
                  <c:v>74.8</c:v>
                </c:pt>
                <c:pt idx="4">
                  <c:v>75</c:v>
                </c:pt>
                <c:pt idx="5">
                  <c:v>75.5</c:v>
                </c:pt>
                <c:pt idx="6">
                  <c:v>77.8</c:v>
                </c:pt>
                <c:pt idx="7">
                  <c:v>79.099999999999994</c:v>
                </c:pt>
                <c:pt idx="8">
                  <c:v>79.400000000000006</c:v>
                </c:pt>
                <c:pt idx="9">
                  <c:v>81.3</c:v>
                </c:pt>
                <c:pt idx="10">
                  <c:v>81.900000000000006</c:v>
                </c:pt>
                <c:pt idx="11">
                  <c:v>83.6</c:v>
                </c:pt>
                <c:pt idx="12">
                  <c:v>84.9</c:v>
                </c:pt>
                <c:pt idx="13">
                  <c:v>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3671168"/>
        <c:axId val="160606464"/>
      </c:barChart>
      <c:catAx>
        <c:axId val="193671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venir Medium"/>
                <a:cs typeface="Avenir Medium"/>
              </a:defRPr>
            </a:pPr>
            <a:endParaRPr lang="en-US"/>
          </a:p>
        </c:txPr>
        <c:crossAx val="160606464"/>
        <c:crosses val="autoZero"/>
        <c:auto val="1"/>
        <c:lblAlgn val="ctr"/>
        <c:lblOffset val="100"/>
        <c:noMultiLvlLbl val="0"/>
      </c:catAx>
      <c:valAx>
        <c:axId val="160606464"/>
        <c:scaling>
          <c:orientation val="minMax"/>
          <c:max val="9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venir Medium"/>
                <a:cs typeface="Avenir Medium"/>
              </a:defRPr>
            </a:pPr>
            <a:endParaRPr lang="en-US"/>
          </a:p>
        </c:txPr>
        <c:crossAx val="193671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05723-ACEC-4797-B602-999590E78516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5D37A-174B-4AB0-82AB-8A43CC861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45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5D37A-174B-4AB0-82AB-8A43CC8617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2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B319-B7A2-45D9-9C59-AE0B8D21060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214-1EC0-4C14-A172-351BBEE0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47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B319-B7A2-45D9-9C59-AE0B8D21060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214-1EC0-4C14-A172-351BBEE0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9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B319-B7A2-45D9-9C59-AE0B8D21060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214-1EC0-4C14-A172-351BBEE0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48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69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63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94368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85"/>
            <a:ext cx="6096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1294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69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9463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93659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6084115" y="1575654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00544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9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429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02233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033"/>
            <a:ext cx="6096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50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69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667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7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9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994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B319-B7A2-45D9-9C59-AE0B8D21060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214-1EC0-4C14-A172-351BBEE0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4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51"/>
            <a:ext cx="6096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9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49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720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69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1216" y="3009914"/>
            <a:ext cx="6096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14"/>
            <a:ext cx="1930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19575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6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6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9665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83"/>
            <a:ext cx="6096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22985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6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946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51485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6084114" y="1575654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21118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8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42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80316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031"/>
            <a:ext cx="6096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16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6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12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B319-B7A2-45D9-9C59-AE0B8D21060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214-1EC0-4C14-A172-351BBEE0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82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7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4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9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549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49"/>
            <a:ext cx="6096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9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60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16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6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1216" y="3009912"/>
            <a:ext cx="6096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12"/>
            <a:ext cx="1930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722510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63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57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893373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79"/>
            <a:ext cx="6096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15830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63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9457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39862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6084111" y="1575654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330703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5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423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66640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027"/>
            <a:ext cx="6096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68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B319-B7A2-45D9-9C59-AE0B8D21060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214-1EC0-4C14-A172-351BBEE0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3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63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5571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7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45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92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1769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45"/>
            <a:ext cx="6096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92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65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6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63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1216" y="3009908"/>
            <a:ext cx="6096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8"/>
            <a:ext cx="1930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932701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927404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828749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074328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79266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041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B319-B7A2-45D9-9C59-AE0B8D21060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214-1EC0-4C14-A172-351BBEE0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48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3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138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7164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783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180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13895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B319-B7A2-45D9-9C59-AE0B8D21060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214-1EC0-4C14-A172-351BBEE0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5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B319-B7A2-45D9-9C59-AE0B8D21060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214-1EC0-4C14-A172-351BBEE0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6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B319-B7A2-45D9-9C59-AE0B8D21060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214-1EC0-4C14-A172-351BBEE0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74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B319-B7A2-45D9-9C59-AE0B8D21060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214-1EC0-4C14-A172-351BBEE0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4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1B319-B7A2-45D9-9C59-AE0B8D21060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DC214-1EC0-4C14-A172-351BBEE0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8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3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9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D21D778-B565-4D7E-94D7-64010A445B68}" type="datetimeFigureOut">
              <a:rPr lang="en-US" smtClean="0"/>
              <a:pPr/>
              <a:t>4/2/2019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40187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2284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9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D21D778-B565-4D7E-94D7-64010A445B68}" type="datetimeFigureOut">
              <a:rPr lang="en-US" smtClean="0"/>
              <a:pPr/>
              <a:t>4/2/2019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4018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4491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7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92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D21D778-B565-4D7E-94D7-64010A445B68}" type="datetimeFigureOut">
              <a:rPr lang="en-US" smtClean="0"/>
              <a:pPr/>
              <a:t>4/2/2019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40181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5126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D21D778-B565-4D7E-94D7-64010A445B68}" type="datetimeFigureOut">
              <a:rPr lang="en-US" smtClean="0"/>
              <a:pPr/>
              <a:t>4/2/2019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7564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ighborhoodhomesinvestmentact.org/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://www.simplesend.com/simple/uploadedimages/000138/freddiemac2.jpg" TargetMode="External"/><Relationship Id="rId2" Type="http://schemas.openxmlformats.org/officeDocument/2006/relationships/image" Target="http://www.simplesend.com/simple/uploadedimages/000138/FannieMa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hyperlink" Target="https://www.fhfa.gov/PolicyProgramsResearch/Programs/Pages/Neighborhood-Stabilization-Initiative.aspx" TargetMode="External"/><Relationship Id="rId4" Type="http://schemas.openxmlformats.org/officeDocument/2006/relationships/image" Target="http://www.simplesend.com/simple/uploadedimages/000138/FHFA2.jp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20.png@01D4F5F1.457A1860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25.png@01D4F5F1.457A1860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24.png@01D4F5F1.457A1860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cgarland@stabilizationtrust.or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6056" y="4721463"/>
            <a:ext cx="6975944" cy="1399938"/>
          </a:xfrm>
        </p:spPr>
        <p:txBody>
          <a:bodyPr>
            <a:normAutofit fontScale="92500"/>
          </a:bodyPr>
          <a:lstStyle/>
          <a:p>
            <a:pPr algn="r"/>
            <a:r>
              <a:rPr lang="en-US" sz="2600" dirty="0" smtClean="0"/>
              <a:t>Building Michigan Communities Conference </a:t>
            </a:r>
          </a:p>
          <a:p>
            <a:pPr algn="r"/>
            <a:r>
              <a:rPr lang="en-US" sz="2100" i="1" dirty="0" smtClean="0"/>
              <a:t>The </a:t>
            </a:r>
            <a:r>
              <a:rPr lang="en-US" sz="2100" i="1" dirty="0"/>
              <a:t>Impact of Community Stabilization in Michigan: NCST at 10 Years</a:t>
            </a:r>
            <a:endParaRPr lang="en-US" sz="2100" i="1" dirty="0" smtClean="0"/>
          </a:p>
          <a:p>
            <a:pPr algn="r"/>
            <a:r>
              <a:rPr lang="en-US" sz="2100" dirty="0" smtClean="0"/>
              <a:t>April 29, </a:t>
            </a:r>
            <a:r>
              <a:rPr lang="en-US" sz="2100" dirty="0" smtClean="0"/>
              <a:t>2019</a:t>
            </a:r>
            <a:endParaRPr lang="en-US" sz="2100" dirty="0"/>
          </a:p>
          <a:p>
            <a:endParaRPr lang="en-US" sz="5100" b="1" dirty="0"/>
          </a:p>
          <a:p>
            <a:endParaRPr lang="en-US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86" y="4549030"/>
            <a:ext cx="3144767" cy="1572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" y="0"/>
            <a:ext cx="12191999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8" y="1288687"/>
            <a:ext cx="9143999" cy="1429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+mn-lt"/>
              </a:rPr>
              <a:t>Reclaiming vacant homes </a:t>
            </a:r>
            <a:br>
              <a:rPr lang="en-US" sz="4800" b="1" dirty="0">
                <a:solidFill>
                  <a:schemeClr val="bg1"/>
                </a:solidFill>
                <a:latin typeface="+mn-lt"/>
              </a:rPr>
            </a:br>
            <a:r>
              <a:rPr lang="en-US" sz="4800" b="1" dirty="0">
                <a:solidFill>
                  <a:schemeClr val="bg1"/>
                </a:solidFill>
                <a:latin typeface="+mn-lt"/>
              </a:rPr>
              <a:t>builds strong neighborhoods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" y="3810000"/>
            <a:ext cx="12191999" cy="0"/>
          </a:xfrm>
          <a:prstGeom prst="line">
            <a:avLst/>
          </a:prstGeom>
          <a:ln w="762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60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800" dirty="0" smtClean="0">
                <a:latin typeface="Avenir Heavy"/>
                <a:cs typeface="Avenir Heavy"/>
              </a:rPr>
              <a:t>Challenges to Revitalization and Repopulation</a:t>
            </a:r>
            <a:endParaRPr lang="en-US" sz="2800" dirty="0">
              <a:latin typeface="Avenir Heavy"/>
              <a:cs typeface="Avenir Heav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41868" y="1811875"/>
            <a:ext cx="11199029" cy="4236381"/>
          </a:xfrm>
        </p:spPr>
        <p:txBody>
          <a:bodyPr/>
          <a:lstStyle/>
          <a:p>
            <a:r>
              <a:rPr lang="en-US" sz="2800" dirty="0" smtClean="0">
                <a:latin typeface="Avenir Book"/>
                <a:cs typeface="Avenir Book"/>
              </a:rPr>
              <a:t>Aging </a:t>
            </a:r>
            <a:r>
              <a:rPr lang="en-US" sz="2800" dirty="0">
                <a:latin typeface="Avenir Book"/>
                <a:cs typeface="Avenir Book"/>
              </a:rPr>
              <a:t>housing stock </a:t>
            </a:r>
            <a:r>
              <a:rPr lang="en-US" sz="2800" dirty="0" smtClean="0">
                <a:latin typeface="Avenir Book"/>
                <a:cs typeface="Avenir Book"/>
              </a:rPr>
              <a:t>in need of repair</a:t>
            </a:r>
            <a:endParaRPr lang="en-US" sz="2800" dirty="0">
              <a:latin typeface="Avenir Book"/>
              <a:cs typeface="Avenir Book"/>
            </a:endParaRPr>
          </a:p>
          <a:p>
            <a:pPr marL="0" indent="0">
              <a:buNone/>
            </a:pPr>
            <a:endParaRPr lang="en-US" sz="2800" dirty="0" smtClean="0">
              <a:latin typeface="Avenir Book"/>
              <a:cs typeface="Avenir Book"/>
            </a:endParaRPr>
          </a:p>
          <a:p>
            <a:r>
              <a:rPr lang="en-US" sz="2800" dirty="0" smtClean="0">
                <a:latin typeface="Avenir Book"/>
                <a:cs typeface="Avenir Book"/>
              </a:rPr>
              <a:t>Low supply </a:t>
            </a:r>
            <a:r>
              <a:rPr lang="mr-IN" sz="2800" dirty="0">
                <a:latin typeface="Avenir Book"/>
                <a:cs typeface="Avenir Book"/>
              </a:rPr>
              <a:t>–</a:t>
            </a:r>
            <a:r>
              <a:rPr lang="en-US" sz="2800" dirty="0">
                <a:latin typeface="Avenir Book"/>
                <a:cs typeface="Avenir Book"/>
              </a:rPr>
              <a:t> shortage of move-in-ready starter </a:t>
            </a:r>
            <a:r>
              <a:rPr lang="en-US" sz="2800" dirty="0" smtClean="0">
                <a:latin typeface="Avenir Book"/>
                <a:cs typeface="Avenir Book"/>
              </a:rPr>
              <a:t>homes</a:t>
            </a:r>
          </a:p>
          <a:p>
            <a:pPr marL="0" indent="0">
              <a:buNone/>
            </a:pPr>
            <a:endParaRPr lang="en-US" sz="2800" dirty="0" smtClean="0">
              <a:latin typeface="Avenir Book"/>
              <a:cs typeface="Avenir Book"/>
            </a:endParaRPr>
          </a:p>
          <a:p>
            <a:r>
              <a:rPr lang="en-US" sz="2800" dirty="0">
                <a:latin typeface="Avenir Book"/>
                <a:cs typeface="Avenir Book"/>
              </a:rPr>
              <a:t>Difficult to get mortgages </a:t>
            </a:r>
            <a:r>
              <a:rPr lang="mr-IN" sz="2800" dirty="0">
                <a:latin typeface="Avenir Book"/>
                <a:cs typeface="Avenir Book"/>
              </a:rPr>
              <a:t>–</a:t>
            </a:r>
            <a:r>
              <a:rPr lang="en-US" sz="2800" dirty="0">
                <a:latin typeface="Avenir Book"/>
                <a:cs typeface="Avenir Book"/>
              </a:rPr>
              <a:t> lenders concerned about insufficient collateral</a:t>
            </a:r>
          </a:p>
          <a:p>
            <a:endParaRPr lang="en-US" sz="2800" dirty="0" smtClean="0">
              <a:latin typeface="Avenir Book"/>
              <a:cs typeface="Avenir Book"/>
            </a:endParaRPr>
          </a:p>
          <a:p>
            <a:pPr marL="0" indent="0">
              <a:buNone/>
            </a:pPr>
            <a:endParaRPr lang="en-US" sz="2800" dirty="0" smtClean="0">
              <a:latin typeface="Avenir Book"/>
              <a:cs typeface="Avenir Book"/>
            </a:endParaRP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41972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latin typeface="Avenir Heavy"/>
                <a:cs typeface="Avenir Heavy"/>
              </a:rPr>
              <a:t>What </a:t>
            </a:r>
            <a:r>
              <a:rPr lang="en-US" dirty="0">
                <a:latin typeface="Avenir Heavy"/>
                <a:cs typeface="Avenir Heavy"/>
              </a:rPr>
              <a:t>A</a:t>
            </a:r>
            <a:r>
              <a:rPr lang="en-US" dirty="0" smtClean="0">
                <a:latin typeface="Avenir Heavy"/>
                <a:cs typeface="Avenir Heavy"/>
              </a:rPr>
              <a:t>re We Proposing?</a:t>
            </a: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2336" y="1724179"/>
            <a:ext cx="11338560" cy="41813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6600"/>
                </a:solidFill>
                <a:latin typeface="Avenir Book"/>
                <a:cs typeface="Avenir Book"/>
              </a:rPr>
              <a:t>The Neighborhood Homes Investment Act (NHIA) </a:t>
            </a:r>
          </a:p>
          <a:p>
            <a:pPr marL="0" indent="0">
              <a:buNone/>
            </a:pPr>
            <a:endParaRPr lang="en-US" sz="2800" dirty="0">
              <a:latin typeface="Avenir Book"/>
              <a:cs typeface="Avenir Book"/>
            </a:endParaRPr>
          </a:p>
          <a:p>
            <a:pPr marL="0" indent="0">
              <a:buNone/>
            </a:pPr>
            <a:r>
              <a:rPr lang="en-US" sz="2400" dirty="0" smtClean="0">
                <a:latin typeface="Avenir Book"/>
                <a:cs typeface="Avenir Book"/>
              </a:rPr>
              <a:t>This proposal is </a:t>
            </a:r>
            <a:r>
              <a:rPr lang="en-US" sz="2400" dirty="0">
                <a:latin typeface="Avenir Medium"/>
                <a:cs typeface="Avenir Medium"/>
              </a:rPr>
              <a:t>a</a:t>
            </a:r>
            <a:r>
              <a:rPr lang="en-US" sz="2400" dirty="0" smtClean="0">
                <a:latin typeface="Avenir Medium"/>
                <a:cs typeface="Avenir Medium"/>
              </a:rPr>
              <a:t> new federal tax credit </a:t>
            </a:r>
            <a:r>
              <a:rPr lang="en-US" sz="2400" dirty="0" smtClean="0">
                <a:latin typeface="Avenir Book"/>
                <a:cs typeface="Avenir Book"/>
              </a:rPr>
              <a:t>to attract capital to distressed neighborhoods. It can be used for </a:t>
            </a:r>
            <a:r>
              <a:rPr lang="en-US" sz="2400" dirty="0">
                <a:latin typeface="Avenir Medium"/>
                <a:cs typeface="Avenir Medium"/>
              </a:rPr>
              <a:t>n</a:t>
            </a:r>
            <a:r>
              <a:rPr lang="en-US" sz="2400" dirty="0" smtClean="0">
                <a:latin typeface="Avenir Medium"/>
                <a:cs typeface="Avenir Medium"/>
              </a:rPr>
              <a:t>ew construction and substantial </a:t>
            </a:r>
            <a:r>
              <a:rPr lang="en-US" sz="2400" dirty="0">
                <a:latin typeface="Avenir Medium"/>
                <a:cs typeface="Avenir Medium"/>
              </a:rPr>
              <a:t>r</a:t>
            </a:r>
            <a:r>
              <a:rPr lang="en-US" sz="2400" dirty="0" smtClean="0">
                <a:latin typeface="Avenir Medium"/>
                <a:cs typeface="Avenir Medium"/>
              </a:rPr>
              <a:t>ehabilitation</a:t>
            </a:r>
            <a:r>
              <a:rPr lang="en-US" sz="2400" dirty="0" smtClean="0">
                <a:latin typeface="Avenir Book"/>
                <a:cs typeface="Avenir Book"/>
              </a:rPr>
              <a:t> of single family (1-4 unit) housing, both vacant and owner-occupied.</a:t>
            </a:r>
          </a:p>
          <a:p>
            <a:pPr marL="274320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7586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800" dirty="0" smtClean="0">
                <a:latin typeface="Avenir Heavy"/>
                <a:cs typeface="Avenir Heavy"/>
              </a:rPr>
              <a:t>Neighborhood Homes Coalition (national)</a:t>
            </a:r>
            <a:endParaRPr lang="en-US" sz="2800" dirty="0">
              <a:latin typeface="Avenir Heavy"/>
              <a:cs typeface="Avenir Heavy"/>
            </a:endParaRPr>
          </a:p>
        </p:txBody>
      </p:sp>
      <p:pic>
        <p:nvPicPr>
          <p:cNvPr id="11" name="Content Placeholder 10" descr="Screen Shot 2018-05-16 at 1.06.53 PM.png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61" b="-7861"/>
          <a:stretch>
            <a:fillRect/>
          </a:stretch>
        </p:blipFill>
        <p:spPr>
          <a:xfrm>
            <a:off x="402167" y="1527175"/>
            <a:ext cx="11338984" cy="4572000"/>
          </a:xfrm>
        </p:spPr>
      </p:pic>
    </p:spTree>
    <p:extLst>
      <p:ext uri="{BB962C8B-B14F-4D97-AF65-F5344CB8AC3E}">
        <p14:creationId xmlns:p14="http://schemas.microsoft.com/office/powerpoint/2010/main" val="2708461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latin typeface="Avenir Heavy"/>
                <a:cs typeface="Avenir Heavy"/>
              </a:rPr>
              <a:t>NHIA Financing</a:t>
            </a: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2976" y="1896533"/>
            <a:ext cx="11338560" cy="430575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Avenir Book"/>
                <a:cs typeface="Avenir Book"/>
              </a:rPr>
              <a:t>Covers </a:t>
            </a:r>
            <a:r>
              <a:rPr lang="en-US" sz="2800" b="1" i="1" dirty="0" smtClean="0">
                <a:latin typeface="Avenir Medium"/>
                <a:cs typeface="Avenir Medium"/>
              </a:rPr>
              <a:t>up to 35% of total development costs </a:t>
            </a:r>
            <a:r>
              <a:rPr lang="en-US" sz="2400" dirty="0" smtClean="0">
                <a:latin typeface="Avenir Book"/>
                <a:cs typeface="Avenir Book"/>
              </a:rPr>
              <a:t>(building acquisition*, rehab, demo, and construction)</a:t>
            </a:r>
          </a:p>
          <a:p>
            <a:pPr>
              <a:spcAft>
                <a:spcPts val="1200"/>
              </a:spcAft>
            </a:pPr>
            <a:r>
              <a:rPr lang="en-US" sz="2800" b="1" dirty="0" smtClean="0">
                <a:latin typeface="Avenir Medium"/>
                <a:cs typeface="Avenir Medium"/>
              </a:rPr>
              <a:t>$25,000 minimum rehab</a:t>
            </a:r>
            <a:r>
              <a:rPr lang="en-US" sz="2800" b="1" dirty="0" smtClean="0">
                <a:latin typeface="Avenir Book"/>
                <a:cs typeface="Avenir Book"/>
              </a:rPr>
              <a:t> </a:t>
            </a:r>
            <a:r>
              <a:rPr lang="en-US" sz="2800" dirty="0" smtClean="0">
                <a:latin typeface="Avenir Book"/>
                <a:cs typeface="Avenir Book"/>
              </a:rPr>
              <a:t>per unit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800" dirty="0" smtClean="0">
              <a:latin typeface="Avenir Book"/>
              <a:cs typeface="Avenir Book"/>
            </a:endParaRPr>
          </a:p>
          <a:p>
            <a:pPr marL="274320" lvl="1" indent="0">
              <a:spcAft>
                <a:spcPts val="1200"/>
              </a:spcAft>
              <a:buNone/>
            </a:pPr>
            <a:r>
              <a:rPr lang="en-US" sz="2400" dirty="0" smtClean="0">
                <a:latin typeface="Avenir Book"/>
                <a:cs typeface="Avenir Book"/>
              </a:rPr>
              <a:t>*Eligible </a:t>
            </a:r>
            <a:r>
              <a:rPr lang="en-US" sz="2400" dirty="0" smtClean="0">
                <a:latin typeface="Avenir Heavy"/>
                <a:cs typeface="Avenir Heavy"/>
              </a:rPr>
              <a:t>building acquisition costs limited</a:t>
            </a:r>
            <a:r>
              <a:rPr lang="en-US" sz="2400" dirty="0" smtClean="0">
                <a:latin typeface="Avenir Book"/>
                <a:cs typeface="Avenir Book"/>
              </a:rPr>
              <a:t> to 75% of rehab/construction costs. Land costs excluded. </a:t>
            </a:r>
          </a:p>
          <a:p>
            <a:pPr marL="0" indent="0">
              <a:spcAft>
                <a:spcPts val="1200"/>
              </a:spcAft>
              <a:buNone/>
            </a:pP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17919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venir Heavy"/>
                <a:cs typeface="Avenir Heavy"/>
              </a:rPr>
              <a:t>Local Property A (Detroit): 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Avenir Heavy"/>
                <a:cs typeface="Avenir Heavy"/>
              </a:rPr>
              <a:t>4900 Dailey St.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603" y="5245101"/>
            <a:ext cx="5300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venir Medium"/>
                <a:cs typeface="Avenir Medium"/>
              </a:rPr>
              <a:t>2-unit; ea. 3 bed/1 bath </a:t>
            </a:r>
          </a:p>
          <a:p>
            <a:pPr algn="ctr"/>
            <a:r>
              <a:rPr lang="en-US" sz="2000" dirty="0" smtClean="0">
                <a:latin typeface="Avenir Medium"/>
                <a:cs typeface="Avenir Medium"/>
              </a:rPr>
              <a:t>2,762 sq. ft. – $6,000</a:t>
            </a:r>
          </a:p>
          <a:p>
            <a:pPr algn="ctr"/>
            <a:r>
              <a:rPr lang="en-US" sz="2000" dirty="0" smtClean="0">
                <a:latin typeface="Avenir Medium"/>
                <a:cs typeface="Avenir Medium"/>
              </a:rPr>
              <a:t>Significant rehab</a:t>
            </a:r>
            <a:endParaRPr lang="en-US" sz="2000" dirty="0">
              <a:latin typeface="Avenir Medium"/>
              <a:cs typeface="Avenir Medium"/>
            </a:endParaRPr>
          </a:p>
        </p:txBody>
      </p:sp>
      <p:pic>
        <p:nvPicPr>
          <p:cNvPr id="3" name="Picture 2" descr="Screen Shot 2018-03-13 at 11.09.26 P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"/>
          <a:stretch/>
        </p:blipFill>
        <p:spPr>
          <a:xfrm>
            <a:off x="588604" y="1587526"/>
            <a:ext cx="5300281" cy="3657575"/>
          </a:xfrm>
          <a:prstGeom prst="rect">
            <a:avLst/>
          </a:prstGeom>
        </p:spPr>
      </p:pic>
      <p:pic>
        <p:nvPicPr>
          <p:cNvPr id="10" name="Picture 9" descr="Screen Shot 2018-03-13 at 11.12.27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861" y="1689126"/>
            <a:ext cx="5545676" cy="2870175"/>
          </a:xfrm>
          <a:prstGeom prst="rect">
            <a:avLst/>
          </a:prstGeom>
        </p:spPr>
      </p:pic>
      <p:pic>
        <p:nvPicPr>
          <p:cNvPr id="11" name="Picture 10" descr="Screen Shot 2018-03-13 at 11.13.03 P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" r="6080" b="9260"/>
          <a:stretch/>
        </p:blipFill>
        <p:spPr>
          <a:xfrm>
            <a:off x="5503335" y="3949363"/>
            <a:ext cx="4385732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30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Avenir Heavy"/>
                <a:cs typeface="Avenir Heavy"/>
              </a:rPr>
              <a:t>4900 Dailey St. (significant rehab)</a:t>
            </a:r>
            <a:endParaRPr lang="en-US" dirty="0">
              <a:latin typeface="Avenir Heavy"/>
              <a:cs typeface="Avenir Heavy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97974420"/>
              </p:ext>
            </p:extLst>
          </p:nvPr>
        </p:nvGraphicFramePr>
        <p:xfrm>
          <a:off x="442552" y="1870075"/>
          <a:ext cx="11338984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1715"/>
                <a:gridCol w="473726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Purchase</a:t>
                      </a:r>
                      <a:r>
                        <a:rPr lang="en-US" baseline="0" dirty="0" smtClean="0">
                          <a:latin typeface="Avenir Book"/>
                          <a:cs typeface="Avenir Book"/>
                        </a:rPr>
                        <a:t> price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    $6,000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Rehab</a:t>
                      </a:r>
                      <a:r>
                        <a:rPr lang="en-US" baseline="0" dirty="0" smtClean="0">
                          <a:latin typeface="Avenir Book"/>
                          <a:cs typeface="Avenir Book"/>
                        </a:rPr>
                        <a:t> cost </a:t>
                      </a:r>
                      <a:r>
                        <a:rPr lang="en-US" i="1" baseline="0" dirty="0" smtClean="0">
                          <a:latin typeface="Avenir Book"/>
                          <a:cs typeface="Avenir Book"/>
                        </a:rPr>
                        <a:t>(estimated)</a:t>
                      </a:r>
                      <a:endParaRPr lang="en-US" i="1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$140,000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Avenir Book"/>
                          <a:cs typeface="Avenir Book"/>
                        </a:rPr>
                        <a:t>Developer fee </a:t>
                      </a:r>
                      <a:r>
                        <a:rPr lang="en-US" b="0" i="1" dirty="0" smtClean="0">
                          <a:latin typeface="Avenir Book"/>
                          <a:cs typeface="Avenir Book"/>
                        </a:rPr>
                        <a:t>(estimated)</a:t>
                      </a:r>
                      <a:endParaRPr lang="en-US" b="0" i="1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Avenir Book"/>
                          <a:cs typeface="Avenir Book"/>
                        </a:rPr>
                        <a:t>  $10,000</a:t>
                      </a:r>
                      <a:endParaRPr lang="en-US" b="0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venir Book"/>
                          <a:cs typeface="Avenir Book"/>
                        </a:rPr>
                        <a:t>Total Development Cost </a:t>
                      </a:r>
                      <a:endParaRPr lang="en-US" b="1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venir Book"/>
                          <a:cs typeface="Avenir Book"/>
                        </a:rPr>
                        <a:t>$156,000</a:t>
                      </a:r>
                      <a:endParaRPr lang="en-US" b="1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  Appraised market value at resale </a:t>
                      </a:r>
                      <a:r>
                        <a:rPr lang="en-US" i="1" dirty="0" smtClean="0">
                          <a:latin typeface="Avenir Book"/>
                          <a:cs typeface="Avenir Book"/>
                        </a:rPr>
                        <a:t>(estimated)</a:t>
                      </a:r>
                      <a:endParaRPr lang="en-US" i="1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$110,000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  Total Appraisal Gap 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  $46,000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i="1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i="1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Eligible basis =</a:t>
                      </a:r>
                      <a:r>
                        <a:rPr lang="en-US" baseline="0" dirty="0" smtClean="0">
                          <a:latin typeface="Avenir Book"/>
                          <a:cs typeface="Avenir Book"/>
                        </a:rPr>
                        <a:t> Rehab cost + acquisition up to 75% of Rehab cost 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venir Book"/>
                          <a:cs typeface="Avenir Book"/>
                        </a:rPr>
                        <a:t>$150,000 + $6,000 = $156,000</a:t>
                      </a:r>
                      <a:endParaRPr lang="en-US" b="1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Avenir Book"/>
                          <a:cs typeface="Avenir Book"/>
                        </a:rPr>
                        <a:t>Maximum</a:t>
                      </a:r>
                      <a:r>
                        <a:rPr lang="en-US" b="0" baseline="0" dirty="0" smtClean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b="0" dirty="0" smtClean="0">
                          <a:latin typeface="Avenir Book"/>
                          <a:cs typeface="Avenir Book"/>
                        </a:rPr>
                        <a:t>Tax</a:t>
                      </a:r>
                      <a:r>
                        <a:rPr lang="en-US" b="0" baseline="0" dirty="0" smtClean="0">
                          <a:latin typeface="Avenir Book"/>
                          <a:cs typeface="Avenir Book"/>
                        </a:rPr>
                        <a:t> Credit: $156,000 x 35%</a:t>
                      </a:r>
                      <a:endParaRPr lang="en-US" b="0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venir Book"/>
                          <a:cs typeface="Avenir Book"/>
                        </a:rPr>
                        <a:t>$54,600</a:t>
                      </a:r>
                      <a:endParaRPr lang="en-US" b="1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endParaRPr lang="en-US" b="0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venir Book"/>
                          <a:cs typeface="Avenir Book"/>
                        </a:rPr>
                        <a:t> </a:t>
                      </a:r>
                      <a:endParaRPr lang="en-US" b="1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376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Heavy"/>
                <a:cs typeface="Avenir Heavy"/>
              </a:rPr>
              <a:t>Local Property B (Flint): 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Avenir Heavy"/>
                <a:cs typeface="Avenir Heavy"/>
              </a:rPr>
              <a:t>2812 Sloan St.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336" y="5691202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venir Medium"/>
                <a:cs typeface="Avenir Medium"/>
              </a:rPr>
              <a:t>3 bed/1.5 bath – 1,170 sq. ft. – $15,000 </a:t>
            </a:r>
          </a:p>
          <a:p>
            <a:pPr algn="ctr"/>
            <a:r>
              <a:rPr lang="en-US" sz="2000" dirty="0" smtClean="0">
                <a:latin typeface="Avenir Medium"/>
                <a:cs typeface="Avenir Medium"/>
              </a:rPr>
              <a:t>Moderate rehab</a:t>
            </a:r>
            <a:endParaRPr lang="en-US" sz="2000" dirty="0">
              <a:latin typeface="Avenir Medium"/>
              <a:cs typeface="Avenir Medium"/>
            </a:endParaRPr>
          </a:p>
        </p:txBody>
      </p:sp>
      <p:pic>
        <p:nvPicPr>
          <p:cNvPr id="3" name="Picture 2" descr="2812-fro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14513" r="5864" b="14612"/>
          <a:stretch/>
        </p:blipFill>
        <p:spPr>
          <a:xfrm>
            <a:off x="2560151" y="1731209"/>
            <a:ext cx="7071700" cy="391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0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Avenir Heavy"/>
                <a:cs typeface="Avenir Heavy"/>
              </a:rPr>
              <a:t>2812 Sloan St. (moderate rehab)</a:t>
            </a:r>
            <a:endParaRPr lang="en-US" dirty="0">
              <a:latin typeface="Avenir Heavy"/>
              <a:cs typeface="Avenir Heavy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34760882"/>
              </p:ext>
            </p:extLst>
          </p:nvPr>
        </p:nvGraphicFramePr>
        <p:xfrm>
          <a:off x="442552" y="1870075"/>
          <a:ext cx="11338984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1715"/>
                <a:gridCol w="473726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Purchase</a:t>
                      </a:r>
                      <a:r>
                        <a:rPr lang="en-US" baseline="0" dirty="0" smtClean="0">
                          <a:latin typeface="Avenir Book"/>
                          <a:cs typeface="Avenir Book"/>
                        </a:rPr>
                        <a:t> price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$15,000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Rehab</a:t>
                      </a:r>
                      <a:r>
                        <a:rPr lang="en-US" baseline="0" dirty="0" smtClean="0">
                          <a:latin typeface="Avenir Book"/>
                          <a:cs typeface="Avenir Book"/>
                        </a:rPr>
                        <a:t> cost </a:t>
                      </a:r>
                      <a:r>
                        <a:rPr lang="en-US" i="1" baseline="0" dirty="0" smtClean="0">
                          <a:latin typeface="Avenir Book"/>
                          <a:cs typeface="Avenir Book"/>
                        </a:rPr>
                        <a:t>(estimated)</a:t>
                      </a:r>
                      <a:endParaRPr lang="en-US" i="1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$35,000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Avenir Book"/>
                          <a:cs typeface="Avenir Book"/>
                        </a:rPr>
                        <a:t>Developer fee </a:t>
                      </a:r>
                      <a:r>
                        <a:rPr lang="en-US" b="0" i="1" dirty="0" smtClean="0">
                          <a:latin typeface="Avenir Book"/>
                          <a:cs typeface="Avenir Book"/>
                        </a:rPr>
                        <a:t>(estimated)</a:t>
                      </a:r>
                      <a:endParaRPr lang="en-US" b="0" i="1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Avenir Book"/>
                          <a:cs typeface="Avenir Book"/>
                        </a:rPr>
                        <a:t>$10,000</a:t>
                      </a:r>
                      <a:endParaRPr lang="en-US" b="0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venir Book"/>
                          <a:cs typeface="Avenir Book"/>
                        </a:rPr>
                        <a:t>Total Development Cost </a:t>
                      </a:r>
                      <a:endParaRPr lang="en-US" b="1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venir Book"/>
                          <a:cs typeface="Avenir Book"/>
                        </a:rPr>
                        <a:t>$60,000</a:t>
                      </a:r>
                      <a:endParaRPr lang="en-US" b="1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  Appraised market value at resale </a:t>
                      </a:r>
                      <a:r>
                        <a:rPr lang="en-US" i="1" dirty="0" smtClean="0">
                          <a:latin typeface="Avenir Book"/>
                          <a:cs typeface="Avenir Book"/>
                        </a:rPr>
                        <a:t>(estimated)</a:t>
                      </a:r>
                      <a:endParaRPr lang="en-US" i="1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$45,000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  Total Appraisal Gap </a:t>
                      </a:r>
                      <a:r>
                        <a:rPr lang="en-US" baseline="0" dirty="0" smtClean="0">
                          <a:latin typeface="Avenir Book"/>
                          <a:cs typeface="Avenir Book"/>
                        </a:rPr>
                        <a:t>/ </a:t>
                      </a:r>
                      <a:r>
                        <a:rPr lang="en-US" dirty="0" smtClean="0">
                          <a:latin typeface="Avenir Book"/>
                          <a:cs typeface="Avenir Book"/>
                        </a:rPr>
                        <a:t>NHIA Allocation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$15,000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i="1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venir Book"/>
                          <a:cs typeface="Avenir Book"/>
                        </a:rPr>
                        <a:t>Eligible basis =</a:t>
                      </a:r>
                      <a:r>
                        <a:rPr lang="en-US" baseline="0" dirty="0" smtClean="0">
                          <a:latin typeface="Avenir Book"/>
                          <a:cs typeface="Avenir Book"/>
                        </a:rPr>
                        <a:t> Rehab cost + acquisition up to 75% of Rehab cost </a:t>
                      </a:r>
                      <a:endParaRPr lang="en-US" dirty="0" smtClean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$45,000</a:t>
                      </a:r>
                      <a:r>
                        <a:rPr lang="en-US" baseline="0" dirty="0" smtClean="0">
                          <a:latin typeface="Avenir Book"/>
                          <a:cs typeface="Avenir Book"/>
                        </a:rPr>
                        <a:t> + $15,000 = $60,000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Avenir Book"/>
                          <a:cs typeface="Avenir Book"/>
                        </a:rPr>
                        <a:t>Maximum</a:t>
                      </a:r>
                      <a:r>
                        <a:rPr lang="en-US" b="0" baseline="0" dirty="0" smtClean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b="0" dirty="0" smtClean="0">
                          <a:latin typeface="Avenir Book"/>
                          <a:cs typeface="Avenir Book"/>
                        </a:rPr>
                        <a:t>Tax</a:t>
                      </a:r>
                      <a:r>
                        <a:rPr lang="en-US" b="0" baseline="0" dirty="0" smtClean="0">
                          <a:latin typeface="Avenir Book"/>
                          <a:cs typeface="Avenir Book"/>
                        </a:rPr>
                        <a:t> Credit: $60,000 x 35%</a:t>
                      </a:r>
                      <a:endParaRPr lang="en-US" b="0" dirty="0" smtClean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venir Book"/>
                          <a:cs typeface="Avenir Book"/>
                        </a:rPr>
                        <a:t>$21,000</a:t>
                      </a:r>
                      <a:endParaRPr lang="en-US" b="1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endParaRPr lang="en-US" b="0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endParaRPr lang="en-US" b="0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Avenir Book"/>
                        <a:cs typeface="Avenir Book"/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491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latin typeface="Avenir Heavy"/>
                <a:cs typeface="Avenir Heavy"/>
              </a:rPr>
              <a:t>Claiming the NHIA</a:t>
            </a: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2976" y="1727200"/>
            <a:ext cx="11338560" cy="4557688"/>
          </a:xfrm>
        </p:spPr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en-US" sz="2800" dirty="0" smtClean="0">
                <a:latin typeface="Avenir Book"/>
                <a:cs typeface="Avenir Book"/>
              </a:rPr>
              <a:t>NHIA credits claimed when a home is completed, inspected, and occupied by </a:t>
            </a:r>
            <a:r>
              <a:rPr lang="en-US" sz="2800" dirty="0">
                <a:latin typeface="Avenir Book"/>
                <a:cs typeface="Avenir Book"/>
              </a:rPr>
              <a:t>an eligible </a:t>
            </a:r>
            <a:r>
              <a:rPr lang="en-US" sz="2800" dirty="0" smtClean="0">
                <a:latin typeface="Avenir Book"/>
                <a:cs typeface="Avenir Book"/>
              </a:rPr>
              <a:t>owner, i.e., “pay for success”</a:t>
            </a:r>
          </a:p>
          <a:p>
            <a:pPr>
              <a:spcAft>
                <a:spcPts val="3000"/>
              </a:spcAft>
            </a:pPr>
            <a:r>
              <a:rPr lang="en-US" sz="2800" dirty="0" smtClean="0">
                <a:latin typeface="Avenir Book"/>
                <a:cs typeface="Avenir Book"/>
              </a:rPr>
              <a:t>Investors not subject to recapture</a:t>
            </a:r>
          </a:p>
          <a:p>
            <a:pPr>
              <a:spcAft>
                <a:spcPts val="3000"/>
              </a:spcAft>
            </a:pPr>
            <a:r>
              <a:rPr lang="en-US" sz="2800" dirty="0" smtClean="0">
                <a:latin typeface="Avenir Book"/>
                <a:cs typeface="Avenir Book"/>
              </a:rPr>
              <a:t>If home resells within 5 years, homeowner must pay 50% of property appreciation (up to tax credit amount) to state housing agency for re-use in neighborhood revitalization</a:t>
            </a:r>
            <a:endParaRPr lang="en-US" sz="28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331474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800" dirty="0" smtClean="0">
                <a:latin typeface="Avenir Heavy"/>
                <a:cs typeface="Avenir Heavy"/>
              </a:rPr>
              <a:t>Unused Private Activity Bonds, by state (AL-NE)</a:t>
            </a:r>
            <a:endParaRPr lang="en-US" sz="2800" dirty="0">
              <a:latin typeface="Avenir Heavy"/>
              <a:cs typeface="Avenir Heavy"/>
            </a:endParaRPr>
          </a:p>
        </p:txBody>
      </p:sp>
      <p:pic>
        <p:nvPicPr>
          <p:cNvPr id="4" name="Content Placeholder 3" descr="PAB Report_p1.pdf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" t="17654" r="2039" b="3955"/>
          <a:stretch/>
        </p:blipFill>
        <p:spPr>
          <a:xfrm>
            <a:off x="531368" y="1587500"/>
            <a:ext cx="11129264" cy="5188399"/>
          </a:xfrm>
        </p:spPr>
      </p:pic>
    </p:spTree>
    <p:extLst>
      <p:ext uri="{BB962C8B-B14F-4D97-AF65-F5344CB8AC3E}">
        <p14:creationId xmlns:p14="http://schemas.microsoft.com/office/powerpoint/2010/main" val="511126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Chris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705" y="0"/>
            <a:ext cx="5475038" cy="690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02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800" dirty="0" smtClean="0">
                <a:latin typeface="Avenir Heavy"/>
                <a:cs typeface="Avenir Heavy"/>
              </a:rPr>
              <a:t>Unused Private Activity Bonds, by state (NV-WY)</a:t>
            </a:r>
            <a:endParaRPr lang="en-US" sz="2800" dirty="0">
              <a:latin typeface="Avenir Heavy"/>
              <a:cs typeface="Avenir Heavy"/>
            </a:endParaRPr>
          </a:p>
        </p:txBody>
      </p:sp>
      <p:pic>
        <p:nvPicPr>
          <p:cNvPr id="7" name="Content Placeholder 6" descr="PAB Report_p2.pdf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3" b="15213"/>
          <a:stretch>
            <a:fillRect/>
          </a:stretch>
        </p:blipFill>
        <p:spPr>
          <a:xfrm>
            <a:off x="194281" y="1501648"/>
            <a:ext cx="11803441" cy="4759452"/>
          </a:xfrm>
        </p:spPr>
      </p:pic>
    </p:spTree>
    <p:extLst>
      <p:ext uri="{BB962C8B-B14F-4D97-AF65-F5344CB8AC3E}">
        <p14:creationId xmlns:p14="http://schemas.microsoft.com/office/powerpoint/2010/main" val="1125854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latin typeface="Avenir Heavy"/>
                <a:cs typeface="Avenir Heavy"/>
              </a:rPr>
              <a:t>NHIA Outcomes</a:t>
            </a: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99910" y="1752600"/>
            <a:ext cx="11081625" cy="41656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2800" i="1" dirty="0" smtClean="0">
                <a:latin typeface="Avenir Book"/>
                <a:cs typeface="Avenir Book"/>
              </a:rPr>
              <a:t>Livable homes</a:t>
            </a:r>
            <a:r>
              <a:rPr lang="en-US" sz="2800" dirty="0" smtClean="0">
                <a:latin typeface="Avenir Book"/>
                <a:cs typeface="Avenir Book"/>
              </a:rPr>
              <a:t> built or rehabilitated</a:t>
            </a:r>
          </a:p>
          <a:p>
            <a:pPr>
              <a:spcAft>
                <a:spcPts val="1200"/>
              </a:spcAft>
            </a:pPr>
            <a:r>
              <a:rPr lang="en-US" sz="2800" i="1" dirty="0" smtClean="0">
                <a:latin typeface="Avenir Book"/>
                <a:cs typeface="Avenir Book"/>
              </a:rPr>
              <a:t>Reduced blight</a:t>
            </a:r>
            <a:r>
              <a:rPr lang="en-US" sz="2800" dirty="0" smtClean="0">
                <a:latin typeface="Avenir Book"/>
                <a:cs typeface="Avenir Book"/>
              </a:rPr>
              <a:t> and vacant properties</a:t>
            </a:r>
          </a:p>
          <a:p>
            <a:pPr>
              <a:spcAft>
                <a:spcPts val="1200"/>
              </a:spcAft>
            </a:pPr>
            <a:r>
              <a:rPr lang="en-US" sz="2800" i="1" dirty="0" smtClean="0">
                <a:latin typeface="Avenir Book"/>
                <a:cs typeface="Avenir Book"/>
              </a:rPr>
              <a:t>Affordable homeownership opportunities</a:t>
            </a:r>
            <a:r>
              <a:rPr lang="en-US" sz="2800" dirty="0" smtClean="0">
                <a:latin typeface="Avenir Book"/>
                <a:cs typeface="Avenir Book"/>
              </a:rPr>
              <a:t> created</a:t>
            </a:r>
          </a:p>
          <a:p>
            <a:pPr>
              <a:spcAft>
                <a:spcPts val="1200"/>
              </a:spcAft>
            </a:pPr>
            <a:r>
              <a:rPr lang="en-US" sz="2800" i="1" dirty="0" smtClean="0">
                <a:latin typeface="Avenir Book"/>
                <a:cs typeface="Avenir Book"/>
              </a:rPr>
              <a:t>Private equity investment</a:t>
            </a:r>
            <a:r>
              <a:rPr lang="en-US" sz="2800" dirty="0" smtClean="0">
                <a:latin typeface="Avenir Book"/>
                <a:cs typeface="Avenir Book"/>
              </a:rPr>
              <a:t> generated</a:t>
            </a:r>
          </a:p>
          <a:p>
            <a:pPr>
              <a:spcAft>
                <a:spcPts val="1200"/>
              </a:spcAft>
            </a:pPr>
            <a:r>
              <a:rPr lang="en-US" sz="2800" i="1" dirty="0" smtClean="0">
                <a:latin typeface="Avenir Book"/>
                <a:cs typeface="Avenir Book"/>
              </a:rPr>
              <a:t>New jobs</a:t>
            </a:r>
            <a:r>
              <a:rPr lang="en-US" sz="2800" dirty="0" smtClean="0">
                <a:latin typeface="Avenir Book"/>
                <a:cs typeface="Avenir Book"/>
              </a:rPr>
              <a:t> in construction and related industries</a:t>
            </a:r>
          </a:p>
          <a:p>
            <a:pPr>
              <a:spcAft>
                <a:spcPts val="1200"/>
              </a:spcAft>
            </a:pPr>
            <a:r>
              <a:rPr lang="en-US" sz="2800" i="1" dirty="0" smtClean="0">
                <a:latin typeface="Avenir Book"/>
                <a:cs typeface="Avenir Book"/>
              </a:rPr>
              <a:t>Tax revenues </a:t>
            </a:r>
            <a:r>
              <a:rPr lang="en-US" sz="2800" dirty="0" smtClean="0">
                <a:latin typeface="Avenir Book"/>
                <a:cs typeface="Avenir Book"/>
              </a:rPr>
              <a:t>for </a:t>
            </a:r>
            <a:r>
              <a:rPr lang="en-US" sz="2800" dirty="0">
                <a:latin typeface="Avenir Book"/>
                <a:cs typeface="Avenir Book"/>
              </a:rPr>
              <a:t>f</a:t>
            </a:r>
            <a:r>
              <a:rPr lang="en-US" sz="2800" dirty="0" smtClean="0">
                <a:latin typeface="Avenir Book"/>
                <a:cs typeface="Avenir Book"/>
              </a:rPr>
              <a:t>ederal, state, local government</a:t>
            </a:r>
          </a:p>
          <a:p>
            <a:pPr>
              <a:spcAft>
                <a:spcPts val="1200"/>
              </a:spcAft>
            </a:pPr>
            <a:r>
              <a:rPr lang="en-US" sz="2800" i="1" dirty="0" smtClean="0">
                <a:latin typeface="Avenir Book"/>
                <a:cs typeface="Avenir Book"/>
              </a:rPr>
              <a:t>Asset-building </a:t>
            </a:r>
            <a:r>
              <a:rPr lang="en-US" sz="2800" dirty="0" smtClean="0">
                <a:latin typeface="Avenir Book"/>
                <a:cs typeface="Avenir Book"/>
              </a:rPr>
              <a:t>for wide range of households</a:t>
            </a:r>
            <a:endParaRPr lang="en-US" sz="28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3655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Heavy"/>
                <a:cs typeface="Avenir Heavy"/>
              </a:rPr>
              <a:t>Contact Us</a:t>
            </a: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64443" y="1778000"/>
            <a:ext cx="11176452" cy="4437464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>
                <a:latin typeface="Avenir Book"/>
                <a:cs typeface="Avenir Book"/>
              </a:rPr>
              <a:t>For more information about the NHIA proposal and coalition advocacy efforts, please visit our website:</a:t>
            </a:r>
          </a:p>
          <a:p>
            <a:pPr marL="0" indent="0">
              <a:buNone/>
            </a:pPr>
            <a:endParaRPr lang="en-US" sz="2000" dirty="0">
              <a:latin typeface="Avenir Book"/>
              <a:cs typeface="Avenir Book"/>
            </a:endParaRPr>
          </a:p>
          <a:p>
            <a:pPr marL="0" indent="0" algn="ctr">
              <a:buNone/>
            </a:pPr>
            <a:r>
              <a:rPr lang="en-US" sz="2400" b="1" spc="300" dirty="0" smtClean="0">
                <a:latin typeface="Avenir Book"/>
                <a:cs typeface="Avenir Book"/>
                <a:hlinkClick r:id="rId2"/>
              </a:rPr>
              <a:t>www.neighborhoodhomesinvestmentact.org</a:t>
            </a:r>
            <a:endParaRPr lang="en-US" sz="2400" b="1" spc="300" dirty="0" smtClean="0">
              <a:latin typeface="Avenir Book"/>
              <a:cs typeface="Avenir Book"/>
            </a:endParaRPr>
          </a:p>
          <a:p>
            <a:pPr marL="0" indent="0" algn="ctr">
              <a:buNone/>
            </a:pPr>
            <a:endParaRPr lang="en-US" spc="300" dirty="0">
              <a:latin typeface="Avenir Book"/>
              <a:cs typeface="Avenir Book"/>
            </a:endParaRPr>
          </a:p>
          <a:p>
            <a:pPr marL="0" indent="0" algn="ctr">
              <a:buNone/>
            </a:pPr>
            <a:r>
              <a:rPr lang="en-US" sz="2800" dirty="0" smtClean="0">
                <a:latin typeface="Avenir Medium"/>
                <a:cs typeface="Avenir Medium"/>
              </a:rPr>
              <a:t>Contact us at:</a:t>
            </a:r>
          </a:p>
          <a:p>
            <a:pPr marL="0" indent="0" algn="ctr">
              <a:buNone/>
            </a:pPr>
            <a:r>
              <a:rPr lang="en-US" sz="2800" dirty="0" smtClean="0">
                <a:latin typeface="Avenir Medium"/>
                <a:cs typeface="Avenir Medium"/>
              </a:rPr>
              <a:t>info</a:t>
            </a:r>
            <a:r>
              <a:rPr lang="en-US" sz="2800" dirty="0" smtClean="0">
                <a:latin typeface="Avenir Book"/>
                <a:cs typeface="Avenir Book"/>
              </a:rPr>
              <a:t>@neighborhoodhomesinvestmentact.org</a:t>
            </a:r>
          </a:p>
        </p:txBody>
      </p:sp>
    </p:spTree>
    <p:extLst>
      <p:ext uri="{BB962C8B-B14F-4D97-AF65-F5344CB8AC3E}">
        <p14:creationId xmlns:p14="http://schemas.microsoft.com/office/powerpoint/2010/main" val="315736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5" y="239113"/>
            <a:ext cx="3598148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Michigan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615" y="1398210"/>
            <a:ext cx="1108903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Since 2009, NCST has conveyed nearly </a:t>
            </a:r>
            <a:r>
              <a:rPr lang="en-US" sz="2400" dirty="0" smtClean="0"/>
              <a:t>2,500 </a:t>
            </a:r>
            <a:r>
              <a:rPr lang="en-US" sz="2400" dirty="0" smtClean="0"/>
              <a:t>properties </a:t>
            </a:r>
            <a:r>
              <a:rPr lang="en-US" sz="2400" i="1" dirty="0" smtClean="0"/>
              <a:t>(</a:t>
            </a:r>
            <a:r>
              <a:rPr lang="en-US" sz="2400" i="1" dirty="0" smtClean="0"/>
              <a:t>2,384</a:t>
            </a:r>
            <a:r>
              <a:rPr lang="en-US" sz="2400" i="1" dirty="0" smtClean="0"/>
              <a:t> </a:t>
            </a:r>
            <a:r>
              <a:rPr lang="en-US" sz="2400" i="1" dirty="0" smtClean="0"/>
              <a:t>as of </a:t>
            </a:r>
            <a:r>
              <a:rPr lang="en-US" sz="2400" i="1" dirty="0" smtClean="0"/>
              <a:t>December </a:t>
            </a:r>
            <a:r>
              <a:rPr lang="en-US" sz="2400" i="1" dirty="0" smtClean="0"/>
              <a:t>31, </a:t>
            </a:r>
            <a:r>
              <a:rPr lang="en-US" sz="2400" i="1" dirty="0" smtClean="0"/>
              <a:t>2018) </a:t>
            </a:r>
            <a:r>
              <a:rPr lang="en-US" sz="2400" dirty="0" smtClean="0"/>
              <a:t>to our partners in </a:t>
            </a:r>
            <a:r>
              <a:rPr lang="en-US" sz="2400" dirty="0" smtClean="0"/>
              <a:t>Michigan</a:t>
            </a:r>
            <a:r>
              <a:rPr lang="en-US" sz="2400" dirty="0" smtClean="0"/>
              <a:t>.</a:t>
            </a:r>
            <a:endParaRPr lang="en-US" sz="2400" dirty="0"/>
          </a:p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Over the past 10 years, our partners have rehabbed homes for-sale and for-rent, as well as a good portion for demolition (particularly with Land Banks).</a:t>
            </a:r>
          </a:p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The majority of our activity have been in Low &amp; Moderate income communities – creating and preserving housing in naturally occurring affordable housing (NOAH) markets.</a:t>
            </a:r>
            <a:endParaRPr lang="en-US" sz="2400" dirty="0"/>
          </a:p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NCST has been active throughout all of </a:t>
            </a:r>
            <a:r>
              <a:rPr lang="en-US" sz="2400" dirty="0" smtClean="0"/>
              <a:t>Michigan</a:t>
            </a:r>
            <a:r>
              <a:rPr lang="en-US" sz="2400" dirty="0" smtClean="0"/>
              <a:t>, </a:t>
            </a:r>
            <a:r>
              <a:rPr lang="en-US" sz="2400" dirty="0" smtClean="0"/>
              <a:t>although the majority of our activity has been focused in </a:t>
            </a:r>
            <a:r>
              <a:rPr lang="en-US" sz="2400" dirty="0" smtClean="0"/>
              <a:t>Michigan’s</a:t>
            </a:r>
            <a:r>
              <a:rPr lang="en-US" sz="2400" dirty="0" smtClean="0"/>
              <a:t> major </a:t>
            </a:r>
            <a:r>
              <a:rPr lang="en-US" sz="2400" dirty="0" smtClean="0"/>
              <a:t>metro areas </a:t>
            </a:r>
            <a:r>
              <a:rPr lang="en-US" sz="2400" dirty="0" smtClean="0"/>
              <a:t>(Detroit region in particular).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81809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432" y="239101"/>
            <a:ext cx="5964702" cy="953721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Michigan: Land Banks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615" y="1398210"/>
            <a:ext cx="1108903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Past &amp; Present: Kent, Ingham, Calhoun, Genesee, Jackson, </a:t>
            </a:r>
            <a:r>
              <a:rPr lang="en-US" sz="2400" dirty="0" err="1" smtClean="0"/>
              <a:t>Kzoo</a:t>
            </a:r>
            <a:r>
              <a:rPr lang="en-US" sz="2400" dirty="0" smtClean="0"/>
              <a:t> and the DLBA </a:t>
            </a:r>
          </a:p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Assembly/Pipeline of NSP Candidates</a:t>
            </a:r>
            <a:endParaRPr lang="en-US" sz="2400" dirty="0"/>
          </a:p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Pipeline of demo candidates (often with contributions toward demo when severely distressed)</a:t>
            </a:r>
            <a:endParaRPr lang="en-US" sz="2400" dirty="0" smtClean="0"/>
          </a:p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Continued source for demo with advent of new resources (HHF).</a:t>
            </a:r>
            <a:endParaRPr lang="en-US" sz="2400" dirty="0"/>
          </a:p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Resale/No Rehab</a:t>
            </a:r>
            <a:endParaRPr lang="en-US" sz="2400" dirty="0" smtClean="0"/>
          </a:p>
        </p:txBody>
      </p:sp>
      <p:pic>
        <p:nvPicPr>
          <p:cNvPr id="9" name="Picture 2" descr="Image result for ingham county land bank demoli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167" y="4009292"/>
            <a:ext cx="4636844" cy="24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418689" y="6250722"/>
            <a:ext cx="2526322" cy="629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/>
              <a:t>Photo Credit: Lansing State Journal</a:t>
            </a:r>
            <a:endParaRPr lang="en-US" dirty="0"/>
          </a:p>
        </p:txBody>
      </p:sp>
      <p:pic>
        <p:nvPicPr>
          <p:cNvPr id="11" name="Picture 6" descr="Image result for ingham county land bank demoli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6" y="4760093"/>
            <a:ext cx="1565443" cy="156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367" y="4802918"/>
            <a:ext cx="2326130" cy="155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kalamazoo county mi land bank demoli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992" y="4958861"/>
            <a:ext cx="1355551" cy="115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26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752601"/>
            <a:ext cx="11887197" cy="429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8938" y="141657"/>
            <a:ext cx="11054863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GO LIVE CALL |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REOmatch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demo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34107" y="888023"/>
            <a:ext cx="1098452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22401" y="1295400"/>
            <a:ext cx="1904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Large Target Areas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554359" y="1771403"/>
            <a:ext cx="203199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07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38" y="141657"/>
            <a:ext cx="11054863" cy="95372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GO LIVE CALL |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REOmatch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demo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34107" y="888023"/>
            <a:ext cx="1098452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49" y="1600201"/>
            <a:ext cx="11534532" cy="442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19200" y="1110734"/>
            <a:ext cx="2899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Smallscale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Local Target Areas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94141" y="1600200"/>
            <a:ext cx="218122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1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38" y="141657"/>
            <a:ext cx="11054863" cy="95372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GO LIVE CALL |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REOmatch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demo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34107" y="888023"/>
            <a:ext cx="1098452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7" y="1524000"/>
            <a:ext cx="11547727" cy="44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1110734"/>
            <a:ext cx="771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Overlays: Opportunity Zones (below), NSP Areas,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zipcodes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/census tracts, custom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39200" y="1512723"/>
            <a:ext cx="266606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1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38" y="141657"/>
            <a:ext cx="11054863" cy="95372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GO LIVE CALL |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REOmatch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demo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34107" y="888023"/>
            <a:ext cx="1098452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19201" y="1110734"/>
            <a:ext cx="5113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New Property Example: Little Detail, possible actions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7" y="1676400"/>
            <a:ext cx="11547727" cy="44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39201" y="1697182"/>
            <a:ext cx="253616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82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38" y="141657"/>
            <a:ext cx="11054863" cy="95372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GO LIVE CALL |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REOmatch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demo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34107" y="888023"/>
            <a:ext cx="1098452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19200" y="1110734"/>
            <a:ext cx="550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Inspection Example: Agent info provided, expiration date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7" y="1676400"/>
            <a:ext cx="11598875" cy="440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347201" y="1697182"/>
            <a:ext cx="206643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33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Chris\Desktop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61"/>
          <a:stretch/>
        </p:blipFill>
        <p:spPr bwMode="auto">
          <a:xfrm>
            <a:off x="3315704" y="0"/>
            <a:ext cx="5575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22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38" y="141657"/>
            <a:ext cx="11054863" cy="95372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GO LIVE CALL |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REOmatch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demo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34107" y="888023"/>
            <a:ext cx="1098452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19201" y="1110734"/>
            <a:ext cx="573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Desk Review: Link to Google Street view, Zillow information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2" y="1696192"/>
            <a:ext cx="11609139" cy="432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448799" y="1696192"/>
            <a:ext cx="218122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46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38" y="141657"/>
            <a:ext cx="11054863" cy="95372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GO LIVE CALL |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REOmatch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demo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34107" y="888023"/>
            <a:ext cx="1098452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19200" y="1110734"/>
            <a:ext cx="7828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Offer example: EFMV, discount, actual offer amount, timeline to accept or decline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7" y="1696192"/>
            <a:ext cx="11598875" cy="439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592625" y="1696192"/>
            <a:ext cx="218122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42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38" y="141657"/>
            <a:ext cx="11054863" cy="95372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GO LIVE CALL |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REOmatch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demo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34107" y="888023"/>
            <a:ext cx="1098452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19201" y="1110734"/>
            <a:ext cx="6493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Take Action: Accept, Decline, Triage. Will differ depending on status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8" y="1696192"/>
            <a:ext cx="11598875" cy="439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52000" y="1696192"/>
            <a:ext cx="18288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9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5" y="239113"/>
            <a:ext cx="3598148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73595" y="1345234"/>
            <a:ext cx="10984524" cy="40958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2,384</a:t>
            </a:r>
            <a:endParaRPr lang="en-US" sz="300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96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5" y="239113"/>
            <a:ext cx="3598148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Michigan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5" y="1238491"/>
            <a:ext cx="7943416" cy="561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41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5" y="239113"/>
            <a:ext cx="3598148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Michigan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3" y="1237266"/>
            <a:ext cx="7846980" cy="555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7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5" y="239113"/>
            <a:ext cx="3598148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Michigan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2" y="1244913"/>
            <a:ext cx="7858556" cy="555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8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82BA38F8-71A4-465A-9DBD-3439D90305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072853"/>
              </p:ext>
            </p:extLst>
          </p:nvPr>
        </p:nvGraphicFramePr>
        <p:xfrm>
          <a:off x="1141188" y="-268297"/>
          <a:ext cx="9415478" cy="7275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2" name="Acrobat Document" r:id="rId3" imgW="3771742" imgH="2914346" progId="AcroExch.Document.DC">
                  <p:embed/>
                </p:oleObj>
              </mc:Choice>
              <mc:Fallback>
                <p:oleObj name="Acrobat Document" r:id="rId3" imgW="3771742" imgH="291434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1188" y="-268297"/>
                        <a:ext cx="9415478" cy="7275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43550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F80763A0-3103-4F22-A253-D0AC0D8BF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22" y="-306625"/>
            <a:ext cx="9573016" cy="739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68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EBD1B1-462C-4382-8D9E-51D8DBE7A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83" t="16038" r="23044" b="8599"/>
          <a:stretch/>
        </p:blipFill>
        <p:spPr>
          <a:xfrm>
            <a:off x="2069550" y="188843"/>
            <a:ext cx="8357941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31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05743" y="1377866"/>
            <a:ext cx="8284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NCST, a non-profit organization, has programs that facilitate the rehabilitation of vacant but structurally sound homes, enable safe, targeted demolition when necessary, and support creative and productive re-use of vacant land.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416" y="2263303"/>
            <a:ext cx="4591273" cy="134500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84477" y="1663003"/>
            <a:ext cx="1455295" cy="4595661"/>
            <a:chOff x="304773" y="2280494"/>
            <a:chExt cx="1189652" cy="408764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376" y="2759459"/>
              <a:ext cx="1172049" cy="28430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740" y="3317593"/>
              <a:ext cx="1039320" cy="30870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381" y="3893949"/>
              <a:ext cx="798039" cy="39502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476" y="5286243"/>
              <a:ext cx="1093848" cy="43816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97" y="4576707"/>
              <a:ext cx="920606" cy="37471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52" y="6095522"/>
              <a:ext cx="1133696" cy="272619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304773" y="2280494"/>
              <a:ext cx="986887" cy="24637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-US" sz="1200" b="1" dirty="0"/>
                <a:t>NCST Sponsors: </a:t>
              </a: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3197435" y="202764"/>
            <a:ext cx="7416136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About NCST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5" y="143522"/>
            <a:ext cx="1910507" cy="914400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387925"/>
              </p:ext>
            </p:extLst>
          </p:nvPr>
        </p:nvGraphicFramePr>
        <p:xfrm>
          <a:off x="2487449" y="3482957"/>
          <a:ext cx="8518008" cy="27757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181949">
                  <a:extLst>
                    <a:ext uri="{9D8B030D-6E8A-4147-A177-3AD203B41FA5}">
                      <a16:colId xmlns="" xmlns:a16="http://schemas.microsoft.com/office/drawing/2014/main" val="4133057159"/>
                    </a:ext>
                  </a:extLst>
                </a:gridCol>
                <a:gridCol w="4336059">
                  <a:extLst>
                    <a:ext uri="{9D8B030D-6E8A-4147-A177-3AD203B41FA5}">
                      <a16:colId xmlns="" xmlns:a16="http://schemas.microsoft.com/office/drawing/2014/main" val="967106957"/>
                    </a:ext>
                  </a:extLst>
                </a:gridCol>
              </a:tblGrid>
              <a:tr h="1465060">
                <a:tc>
                  <a:txBody>
                    <a:bodyPr/>
                    <a:lstStyle/>
                    <a:p>
                      <a:pPr marL="0" marR="0" indent="0" algn="l" defTabSz="7640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Provide community-based buyers an opportunity to acquire distressed properties </a:t>
                      </a:r>
                      <a:br>
                        <a:rPr lang="en-US" sz="1600" b="1" dirty="0" smtClean="0"/>
                      </a:br>
                      <a:r>
                        <a:rPr lang="en-US" sz="1600" b="0" dirty="0" smtClean="0"/>
                        <a:t>as part of a neighborhood revitalization strategy through our programs, including </a:t>
                      </a:r>
                      <a:br>
                        <a:rPr lang="en-US" sz="1600" b="0" dirty="0" smtClean="0"/>
                      </a:br>
                      <a:r>
                        <a:rPr lang="en-US" sz="1600" b="0" i="1" dirty="0" smtClean="0"/>
                        <a:t>First Look</a:t>
                      </a:r>
                      <a:r>
                        <a:rPr lang="en-US" sz="1600" b="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640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Partner with Fannie Mae and Freddie Mac in their Neighborhood Stabilization Initiative </a:t>
                      </a:r>
                      <a:br>
                        <a:rPr lang="en-US" sz="1600" b="1" dirty="0" smtClean="0"/>
                      </a:br>
                      <a:r>
                        <a:rPr lang="en-US" sz="1600" b="0" dirty="0" smtClean="0"/>
                        <a:t>to offer 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their REO properties to affordable housing and community development organizations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28 strategic markets</a:t>
                      </a:r>
                      <a:r>
                        <a:rPr lang="en-US" sz="1600" b="0" dirty="0" smtClean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60733989"/>
                  </a:ext>
                </a:extLst>
              </a:tr>
              <a:tr h="1222866">
                <a:tc>
                  <a:txBody>
                    <a:bodyPr/>
                    <a:lstStyle/>
                    <a:p>
                      <a:pPr marL="0" marR="0" indent="0" algn="l" defTabSz="7640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Work with policymakers,</a:t>
                      </a:r>
                      <a:r>
                        <a:rPr lang="en-US" sz="1600" b="1" baseline="0" dirty="0" smtClean="0"/>
                        <a:t> research solutions, and advocate for policies </a:t>
                      </a:r>
                      <a:r>
                        <a:rPr lang="en-US" sz="1600" b="0" baseline="0" dirty="0" smtClean="0"/>
                        <a:t>a</a:t>
                      </a:r>
                      <a:r>
                        <a:rPr lang="en-US" sz="1600" b="0" dirty="0" smtClean="0"/>
                        <a:t>longside national and local partners,</a:t>
                      </a:r>
                      <a:r>
                        <a:rPr lang="en-US" sz="1600" b="0" baseline="0" dirty="0" smtClean="0"/>
                        <a:t> </a:t>
                      </a:r>
                      <a:r>
                        <a:rPr lang="en-US" sz="1600" b="0" dirty="0" smtClean="0"/>
                        <a:t>to help communities address</a:t>
                      </a:r>
                      <a:r>
                        <a:rPr lang="en-US" sz="1600" b="0" baseline="0" dirty="0" smtClean="0"/>
                        <a:t> </a:t>
                      </a:r>
                      <a:r>
                        <a:rPr lang="en-US" sz="1600" b="0" dirty="0" smtClean="0"/>
                        <a:t>high rates of vacant, abandoned, </a:t>
                      </a:r>
                      <a:br>
                        <a:rPr lang="en-US" sz="1600" b="0" dirty="0" smtClean="0"/>
                      </a:br>
                      <a:r>
                        <a:rPr lang="en-US" sz="1600" b="0" dirty="0" smtClean="0"/>
                        <a:t>and distressed properties.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640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Own</a:t>
                      </a:r>
                      <a:r>
                        <a:rPr lang="en-US" sz="1600" b="1" baseline="0" dirty="0" smtClean="0"/>
                        <a:t> and </a:t>
                      </a:r>
                      <a:r>
                        <a:rPr lang="en-US" sz="1600" b="1" dirty="0" smtClean="0"/>
                        <a:t>manage a portfolio of highly distressed mortgages </a:t>
                      </a:r>
                      <a:r>
                        <a:rPr lang="en-US" sz="1600" b="0" dirty="0" smtClean="0"/>
                        <a:t>with national partners, </a:t>
                      </a:r>
                      <a:br>
                        <a:rPr lang="en-US" sz="1600" b="0" dirty="0" smtClean="0"/>
                      </a:br>
                      <a:r>
                        <a:rPr lang="en-US" sz="1600" b="0" dirty="0" smtClean="0"/>
                        <a:t>to resolve delinquencies, assist homeowners, and prepare vacant properties for productive disposition.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3184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57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EBD1B1-462C-4382-8D9E-51D8DBE7A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83" t="16038" r="23044" b="8599"/>
          <a:stretch/>
        </p:blipFill>
        <p:spPr>
          <a:xfrm>
            <a:off x="479289" y="1063487"/>
            <a:ext cx="5140391" cy="3985592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xmlns="" id="{200AC6D7-2C15-4B93-835C-099FA2A22C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" t="16196" r="9804" b="22235"/>
          <a:stretch/>
        </p:blipFill>
        <p:spPr>
          <a:xfrm>
            <a:off x="5803696" y="1209258"/>
            <a:ext cx="5870701" cy="332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4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6" y="239113"/>
            <a:ext cx="8254725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Michigan: 2009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40" y="1228602"/>
            <a:ext cx="7957396" cy="562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1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6" y="239113"/>
            <a:ext cx="8254725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Michigan: 2017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05" y="1221568"/>
            <a:ext cx="7967339" cy="563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1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6" y="239113"/>
            <a:ext cx="8254725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Michigan: 2009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37" y="1206986"/>
            <a:ext cx="7987950" cy="565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68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6" y="239113"/>
            <a:ext cx="8254725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Michigan: 2017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8" y="1264730"/>
            <a:ext cx="7906325" cy="55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57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6" y="239113"/>
            <a:ext cx="8254725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Michigan: 2009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3" y="1264730"/>
            <a:ext cx="7906326" cy="55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56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6" y="239113"/>
            <a:ext cx="8254725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Michigan: 2017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34" y="1270780"/>
            <a:ext cx="7897775" cy="5587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587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6" y="239113"/>
            <a:ext cx="8254725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Michigan: 2009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5" y="1227869"/>
            <a:ext cx="7958431" cy="563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2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6" y="239113"/>
            <a:ext cx="8254725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Michigan: 2017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1" y="1263746"/>
            <a:ext cx="7907717" cy="559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317465" y="260177"/>
            <a:ext cx="3598148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1266" name="Picture 2" descr="image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1" y="1552332"/>
            <a:ext cx="11215125" cy="11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52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1088652" y="3342462"/>
            <a:ext cx="974263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142690" y="3572965"/>
            <a:ext cx="1717335" cy="15666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+mj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088652" y="1583513"/>
            <a:ext cx="9742637" cy="1088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106210" y="1421204"/>
            <a:ext cx="1797359" cy="1736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88653" y="1583507"/>
            <a:ext cx="364586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8080"/>
                </a:solidFill>
              </a:rPr>
              <a:t>25,000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/>
            </a:r>
            <a:br>
              <a:rPr lang="en-US" sz="2400" dirty="0">
                <a:solidFill>
                  <a:srgbClr val="7030A0"/>
                </a:solidFill>
              </a:rPr>
            </a:br>
            <a:r>
              <a:rPr lang="en-US" sz="1600" dirty="0"/>
              <a:t>Since 2009, NCST has c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onveyed approximately 25,000 properties at a discount to local housing providers across the U.S., who rehabilitate homes to improve their communities.</a:t>
            </a:r>
            <a:b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7066481" y="3458592"/>
            <a:ext cx="37648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8080"/>
                </a:solidFill>
              </a:rPr>
              <a:t>1,290</a:t>
            </a:r>
            <a:r>
              <a:rPr lang="en-US" sz="2000" dirty="0">
                <a:solidFill>
                  <a:srgbClr val="008080"/>
                </a:solidFill>
              </a:rPr>
              <a:t> </a:t>
            </a:r>
          </a:p>
          <a:p>
            <a:pPr defTabSz="817134">
              <a:spcBef>
                <a:spcPct val="0"/>
              </a:spcBef>
              <a:spcAft>
                <a:spcPts val="45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Acquired more than 1,200 low-value, non-performing loans, now being resolved using customized solutions that address the unique challenges of vacant properties.</a:t>
            </a:r>
            <a:endParaRPr lang="en-US" sz="3200" b="1" dirty="0">
              <a:solidFill>
                <a:srgbClr val="000000"/>
              </a:solidFill>
              <a:cs typeface="Microsoft Sans Serif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21980" y="5331250"/>
            <a:ext cx="3154485" cy="1046440"/>
          </a:xfrm>
          <a:prstGeom prst="rect">
            <a:avLst/>
          </a:prstGeom>
          <a:solidFill>
            <a:srgbClr val="80008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$251 Million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Our community buyers have saved more than $251,000,000 by buying their properties through NCST’s programs.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88653" y="3458582"/>
            <a:ext cx="36458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008080"/>
                </a:solidFill>
              </a:rPr>
              <a:t>53%</a:t>
            </a:r>
            <a:r>
              <a:rPr lang="en-US" sz="1400" dirty="0">
                <a:solidFill>
                  <a:prstClr val="black"/>
                </a:solidFill>
              </a:rPr>
              <a:t/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Fifty-three percent of the properties transferred through the Neighborhood Stabilization Initiative (NSI) are located in census tracts where the average household income is 80% or less of AMI.</a:t>
            </a:r>
            <a:endParaRPr lang="en-US" sz="11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6" t="18269" r="9831" b="20141"/>
          <a:stretch/>
        </p:blipFill>
        <p:spPr>
          <a:xfrm>
            <a:off x="1855662" y="5174113"/>
            <a:ext cx="2318657" cy="13607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3" b="9551"/>
          <a:stretch/>
        </p:blipFill>
        <p:spPr>
          <a:xfrm>
            <a:off x="7824141" y="5195897"/>
            <a:ext cx="2327991" cy="13171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18619" r="22570" b="17879"/>
          <a:stretch/>
        </p:blipFill>
        <p:spPr>
          <a:xfrm>
            <a:off x="5229862" y="3462655"/>
            <a:ext cx="1538735" cy="178525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7079296" y="1583507"/>
            <a:ext cx="37520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8080"/>
                </a:solidFill>
              </a:rPr>
              <a:t>$1.5 Billion </a:t>
            </a:r>
          </a:p>
          <a:p>
            <a:r>
              <a:rPr lang="en-US" sz="1600" dirty="0"/>
              <a:t>In our first 10 years of operation, NCST has conveyed $1,555,434,228 in real estate back to the community through local housing providers.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9124" r="17263" b="22218"/>
          <a:stretch/>
        </p:blipFill>
        <p:spPr>
          <a:xfrm>
            <a:off x="5181969" y="1331469"/>
            <a:ext cx="1634504" cy="192848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270407" y="207239"/>
            <a:ext cx="8287712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By The Numbers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3" y="143522"/>
            <a:ext cx="194854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9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317465" y="260177"/>
            <a:ext cx="3598148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0242" name="Picture 2" descr="image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1" y="1432559"/>
            <a:ext cx="11221727" cy="17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25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pic>
        <p:nvPicPr>
          <p:cNvPr id="5122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4" y="1496743"/>
            <a:ext cx="11157955" cy="13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317465" y="260177"/>
            <a:ext cx="3598148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456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6" y="239113"/>
            <a:ext cx="8254725" cy="95372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Michigan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: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Case Study –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18212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Woodingham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Dr., Detroit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615" y="1398213"/>
            <a:ext cx="1108903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This property originally</a:t>
            </a:r>
            <a:r>
              <a:rPr lang="en-US" sz="2400" dirty="0" smtClean="0"/>
              <a:t> built in 1940 </a:t>
            </a:r>
            <a:r>
              <a:rPr lang="en-US" sz="2400" dirty="0" smtClean="0"/>
              <a:t>in </a:t>
            </a:r>
            <a:r>
              <a:rPr lang="en-US" sz="2400" dirty="0" smtClean="0"/>
              <a:t>the Bagley neighborhood,</a:t>
            </a:r>
            <a:r>
              <a:rPr lang="en-US" sz="2400" dirty="0" smtClean="0"/>
              <a:t> </a:t>
            </a:r>
            <a:r>
              <a:rPr lang="en-US" sz="2400" dirty="0" smtClean="0"/>
              <a:t>acquired by </a:t>
            </a:r>
            <a:r>
              <a:rPr lang="en-US" sz="2400" dirty="0" smtClean="0"/>
              <a:t>Southwest Housing Solutions.</a:t>
            </a:r>
            <a:endParaRPr lang="en-US" sz="2400" dirty="0"/>
          </a:p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EFMV of </a:t>
            </a:r>
            <a:r>
              <a:rPr lang="en-US" sz="2400" dirty="0" smtClean="0"/>
              <a:t>$</a:t>
            </a:r>
            <a:r>
              <a:rPr lang="en-US" sz="2400" dirty="0" smtClean="0"/>
              <a:t>18</a:t>
            </a:r>
            <a:r>
              <a:rPr lang="en-US" sz="2400" dirty="0" smtClean="0"/>
              <a:t>,000 at the time of acquisition</a:t>
            </a:r>
          </a:p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Rehab </a:t>
            </a:r>
            <a:r>
              <a:rPr lang="en-US" sz="2400" dirty="0" smtClean="0"/>
              <a:t>took approx. </a:t>
            </a:r>
            <a:r>
              <a:rPr lang="en-US" sz="2400" dirty="0"/>
              <a:t>3</a:t>
            </a:r>
            <a:r>
              <a:rPr lang="en-US" sz="2400" dirty="0" smtClean="0"/>
              <a:t> </a:t>
            </a:r>
            <a:r>
              <a:rPr lang="en-US" sz="2400" dirty="0" smtClean="0"/>
              <a:t>months with </a:t>
            </a:r>
            <a:r>
              <a:rPr lang="en-US" sz="2400" dirty="0" smtClean="0"/>
              <a:t>$45,000</a:t>
            </a:r>
            <a:r>
              <a:rPr lang="en-US" sz="2400" dirty="0" smtClean="0"/>
              <a:t>+ in rehab costs (including </a:t>
            </a:r>
            <a:r>
              <a:rPr lang="en-US" sz="2400" dirty="0" smtClean="0"/>
              <a:t>interior and exterior)</a:t>
            </a:r>
            <a:endParaRPr lang="en-US" sz="2400" dirty="0"/>
          </a:p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Sold to </a:t>
            </a:r>
            <a:r>
              <a:rPr lang="en-US" sz="2400" dirty="0" smtClean="0"/>
              <a:t>an owner occupant for $</a:t>
            </a:r>
            <a:r>
              <a:rPr lang="en-US" sz="2400" dirty="0" smtClean="0"/>
              <a:t>62</a:t>
            </a:r>
            <a:r>
              <a:rPr lang="en-US" sz="2400" dirty="0" smtClean="0"/>
              <a:t>,000</a:t>
            </a:r>
            <a:endParaRPr lang="en-US" sz="2400" dirty="0" smtClean="0"/>
          </a:p>
        </p:txBody>
      </p:sp>
      <p:pic>
        <p:nvPicPr>
          <p:cNvPr id="9" name="Picture 8" descr="C:\Users\sbancroft\Desktop\2015-10-09 13.21.5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928" y="3720974"/>
            <a:ext cx="3781192" cy="2898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38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73602" y="5750177"/>
            <a:ext cx="4738711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Before</a:t>
            </a:r>
            <a:endParaRPr 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50869" y="5775374"/>
            <a:ext cx="5207251" cy="801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After</a:t>
            </a:r>
            <a:endParaRPr 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03396" y="239113"/>
            <a:ext cx="8254725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Michigan: Case Study – 14321 Greenview Road, Detroit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9" name="Picture 8" descr="C:\Users\sbancroft\Desktop\2015-04-08 14.41.4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23" y="1381093"/>
            <a:ext cx="4744489" cy="4369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sbancroft\Desktop\2015-10-09 13.25.3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69" y="1299854"/>
            <a:ext cx="5207250" cy="4450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67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73602" y="5750177"/>
            <a:ext cx="4738711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Before</a:t>
            </a:r>
            <a:endParaRPr 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50869" y="5775374"/>
            <a:ext cx="5207251" cy="801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After</a:t>
            </a:r>
            <a:endParaRPr 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03396" y="239113"/>
            <a:ext cx="8254725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Michigan: Case Study – 14321 Greenview Road, Detroit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9" name="Picture 8" descr="C:\Users\sbancroft\Desktop\2015-04-08 14.45.1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2" y="1336772"/>
            <a:ext cx="5048600" cy="443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sbancroft\Desktop\2015-10-09 13.24.4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70" y="1336771"/>
            <a:ext cx="5207252" cy="4413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67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73602" y="5750177"/>
            <a:ext cx="4738711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Before</a:t>
            </a:r>
            <a:endParaRPr 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50869" y="5775374"/>
            <a:ext cx="5207251" cy="801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After</a:t>
            </a:r>
            <a:endParaRPr 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03396" y="239113"/>
            <a:ext cx="8254725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Michigan: Case Study – 14321 Greenview Road, Detroit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1" name="Picture 10" descr="C:\Users\sbancroft\Desktop\2015-10-09 13.21.5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82" y="1385179"/>
            <a:ext cx="5088013" cy="4364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1" b="4175"/>
          <a:stretch/>
        </p:blipFill>
        <p:spPr bwMode="auto">
          <a:xfrm>
            <a:off x="643351" y="1385178"/>
            <a:ext cx="5286669" cy="439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67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6" y="239113"/>
            <a:ext cx="8254725" cy="95372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Michigan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: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Case Study –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5927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Cadieux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Rd., Detroit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615" y="1398213"/>
            <a:ext cx="1108903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This property originally</a:t>
            </a:r>
            <a:r>
              <a:rPr lang="en-US" sz="2400" dirty="0" smtClean="0"/>
              <a:t> built in 1945 </a:t>
            </a:r>
            <a:r>
              <a:rPr lang="en-US" sz="2400" dirty="0" smtClean="0"/>
              <a:t>in </a:t>
            </a:r>
            <a:r>
              <a:rPr lang="en-US" sz="2400" dirty="0" smtClean="0"/>
              <a:t>the East English Village neighborhood,</a:t>
            </a:r>
            <a:r>
              <a:rPr lang="en-US" sz="2400" dirty="0" smtClean="0"/>
              <a:t> </a:t>
            </a:r>
            <a:r>
              <a:rPr lang="en-US" sz="2400" dirty="0" smtClean="0"/>
              <a:t>acquired by </a:t>
            </a:r>
            <a:r>
              <a:rPr lang="en-US" sz="2400" dirty="0" smtClean="0"/>
              <a:t>National Faith Homebuyers.</a:t>
            </a:r>
            <a:endParaRPr lang="en-US" sz="2400" dirty="0"/>
          </a:p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EFMV of </a:t>
            </a:r>
            <a:r>
              <a:rPr lang="en-US" sz="2400" dirty="0" smtClean="0"/>
              <a:t>$</a:t>
            </a:r>
            <a:r>
              <a:rPr lang="en-US" sz="2400" dirty="0" smtClean="0"/>
              <a:t>13</a:t>
            </a:r>
            <a:r>
              <a:rPr lang="en-US" sz="2400" dirty="0" smtClean="0"/>
              <a:t>,000 at the time of acquisition (triaged)</a:t>
            </a:r>
          </a:p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Rehab </a:t>
            </a:r>
            <a:r>
              <a:rPr lang="en-US" sz="2400" dirty="0" smtClean="0"/>
              <a:t>took approx. 7</a:t>
            </a:r>
            <a:r>
              <a:rPr lang="en-US" sz="2400" dirty="0" smtClean="0"/>
              <a:t> </a:t>
            </a:r>
            <a:r>
              <a:rPr lang="en-US" sz="2400" dirty="0" smtClean="0"/>
              <a:t>months with </a:t>
            </a:r>
            <a:r>
              <a:rPr lang="en-US" sz="2400" dirty="0" smtClean="0"/>
              <a:t>$43,000</a:t>
            </a:r>
            <a:r>
              <a:rPr lang="en-US" sz="2400" dirty="0" smtClean="0"/>
              <a:t>+ in rehab costs (including </a:t>
            </a:r>
            <a:r>
              <a:rPr lang="en-US" sz="2400" dirty="0" smtClean="0"/>
              <a:t>interior and exterior)</a:t>
            </a:r>
            <a:endParaRPr lang="en-US" sz="2400" dirty="0"/>
          </a:p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Sold to </a:t>
            </a:r>
            <a:r>
              <a:rPr lang="en-US" sz="2400" dirty="0" smtClean="0"/>
              <a:t>an owner occupant (&lt;80% AMI) for $44,900</a:t>
            </a:r>
            <a:endParaRPr lang="en-US" sz="2400" dirty="0" smtClean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3" b="11532"/>
          <a:stretch/>
        </p:blipFill>
        <p:spPr bwMode="auto">
          <a:xfrm>
            <a:off x="7885568" y="3576576"/>
            <a:ext cx="3011122" cy="272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31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73602" y="5750177"/>
            <a:ext cx="4738711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Before</a:t>
            </a:r>
            <a:endParaRPr 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50869" y="5775374"/>
            <a:ext cx="5207251" cy="801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After</a:t>
            </a:r>
            <a:endParaRPr 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03396" y="239113"/>
            <a:ext cx="8254725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Michigan: Case Study – 5927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Cadieux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Rd., Detroit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647" y="1305395"/>
            <a:ext cx="2747540" cy="458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39" y="1305395"/>
            <a:ext cx="6797113" cy="458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03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73602" y="5750177"/>
            <a:ext cx="4738711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Before</a:t>
            </a:r>
            <a:endParaRPr 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50869" y="5775374"/>
            <a:ext cx="5207251" cy="801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After</a:t>
            </a:r>
            <a:endParaRPr 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03396" y="239113"/>
            <a:ext cx="8254725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Michigan: Case Study – 5927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Cadieux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Rd., Detroit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777" y="1646137"/>
            <a:ext cx="2353895" cy="392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"/>
          <a:stretch/>
        </p:blipFill>
        <p:spPr bwMode="auto">
          <a:xfrm>
            <a:off x="6867439" y="1646137"/>
            <a:ext cx="2275918" cy="392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9" y="1646137"/>
            <a:ext cx="5784253" cy="392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29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6" y="239113"/>
            <a:ext cx="8254725" cy="95372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Michigan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: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Case Study –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14321 Greenview Road, Detroit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615" y="1398213"/>
            <a:ext cx="1108903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80</a:t>
            </a:r>
            <a:r>
              <a:rPr lang="en-US" sz="2400" dirty="0" smtClean="0"/>
              <a:t> </a:t>
            </a:r>
            <a:r>
              <a:rPr lang="en-US" sz="2400" dirty="0" smtClean="0"/>
              <a:t>year-old property in </a:t>
            </a:r>
            <a:r>
              <a:rPr lang="en-US" sz="2400" dirty="0" smtClean="0"/>
              <a:t>the </a:t>
            </a:r>
            <a:r>
              <a:rPr lang="en-US" sz="2400" dirty="0" err="1" smtClean="0"/>
              <a:t>Grandmont</a:t>
            </a:r>
            <a:r>
              <a:rPr lang="en-US" sz="2400" dirty="0" smtClean="0"/>
              <a:t> #1 neighborhood,</a:t>
            </a:r>
            <a:r>
              <a:rPr lang="en-US" sz="2400" dirty="0" smtClean="0"/>
              <a:t> </a:t>
            </a:r>
            <a:r>
              <a:rPr lang="en-US" sz="2400" dirty="0" smtClean="0"/>
              <a:t>acquired by </a:t>
            </a:r>
            <a:r>
              <a:rPr lang="en-US" sz="2400" dirty="0" err="1" smtClean="0"/>
              <a:t>Grandmont</a:t>
            </a:r>
            <a:r>
              <a:rPr lang="en-US" sz="2400" dirty="0" smtClean="0"/>
              <a:t> Rosedale CDC</a:t>
            </a:r>
            <a:endParaRPr lang="en-US" sz="2400" dirty="0"/>
          </a:p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EFMV of $</a:t>
            </a:r>
            <a:r>
              <a:rPr lang="en-US" sz="2400" dirty="0" smtClean="0"/>
              <a:t>45,000 at the time of acquisition</a:t>
            </a:r>
          </a:p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Rehab </a:t>
            </a:r>
            <a:r>
              <a:rPr lang="en-US" sz="2400" dirty="0" smtClean="0"/>
              <a:t>took approx. </a:t>
            </a:r>
            <a:r>
              <a:rPr lang="en-US" sz="2400" dirty="0"/>
              <a:t>3</a:t>
            </a:r>
            <a:r>
              <a:rPr lang="en-US" sz="2400" dirty="0" smtClean="0"/>
              <a:t> </a:t>
            </a:r>
            <a:r>
              <a:rPr lang="en-US" sz="2400" dirty="0" smtClean="0"/>
              <a:t>months with </a:t>
            </a:r>
            <a:r>
              <a:rPr lang="en-US" sz="2400" dirty="0" smtClean="0"/>
              <a:t>$</a:t>
            </a:r>
            <a:r>
              <a:rPr lang="en-US" sz="2400" dirty="0" smtClean="0"/>
              <a:t>50</a:t>
            </a:r>
            <a:r>
              <a:rPr lang="en-US" sz="2400" dirty="0" smtClean="0"/>
              <a:t>,000</a:t>
            </a:r>
            <a:r>
              <a:rPr lang="en-US" sz="2400" dirty="0" smtClean="0"/>
              <a:t>+ in rehab costs (including </a:t>
            </a:r>
            <a:r>
              <a:rPr lang="en-US" sz="2400" dirty="0" smtClean="0"/>
              <a:t>interior and exterior)</a:t>
            </a:r>
            <a:endParaRPr lang="en-US" sz="2400" dirty="0"/>
          </a:p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Sold to a </a:t>
            </a:r>
            <a:r>
              <a:rPr lang="en-US" sz="2400" dirty="0" smtClean="0"/>
              <a:t>returning resident</a:t>
            </a:r>
            <a:r>
              <a:rPr lang="en-US" sz="2400" dirty="0" smtClean="0"/>
              <a:t> for </a:t>
            </a:r>
            <a:r>
              <a:rPr lang="en-US" sz="2400" dirty="0" smtClean="0"/>
              <a:t>$</a:t>
            </a:r>
            <a:r>
              <a:rPr lang="en-US" sz="2400" dirty="0" smtClean="0"/>
              <a:t>105,000</a:t>
            </a:r>
            <a:endParaRPr lang="en-US" sz="2400" dirty="0" smtClean="0"/>
          </a:p>
        </p:txBody>
      </p:sp>
      <p:pic>
        <p:nvPicPr>
          <p:cNvPr id="17410" name="Picture 2" descr="14321 Greenview Front - Po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790" y="4096575"/>
            <a:ext cx="3243095" cy="245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57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2400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46463" y="1357062"/>
            <a:ext cx="1101165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4625" indent="-17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80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ea typeface="Calibri" panose="020F0502020204030204" pitchFamily="34" charset="0"/>
              </a:rPr>
              <a:t>NCST operates </a:t>
            </a:r>
            <a:r>
              <a:rPr lang="en-US" altLang="en-US" dirty="0" smtClean="0">
                <a:solidFill>
                  <a:srgbClr val="000000"/>
                </a:solidFill>
                <a:ea typeface="Calibri" panose="020F0502020204030204" pitchFamily="34" charset="0"/>
              </a:rPr>
              <a:t>NSI</a:t>
            </a:r>
            <a:r>
              <a:rPr lang="en-US" altLang="en-US" dirty="0">
                <a:solidFill>
                  <a:srgbClr val="000000"/>
                </a:solidFill>
                <a:ea typeface="Calibri" panose="020F0502020204030204" pitchFamily="34" charset="0"/>
              </a:rPr>
              <a:t>, </a:t>
            </a:r>
            <a:r>
              <a:rPr lang="en-US" altLang="en-US" dirty="0" smtClean="0">
                <a:solidFill>
                  <a:srgbClr val="000000"/>
                </a:solidFill>
                <a:ea typeface="Calibri" panose="020F0502020204030204" pitchFamily="34" charset="0"/>
              </a:rPr>
              <a:t>and we </a:t>
            </a:r>
            <a:r>
              <a:rPr lang="en-US" altLang="en-US" dirty="0">
                <a:solidFill>
                  <a:srgbClr val="000000"/>
                </a:solidFill>
                <a:ea typeface="Calibri" panose="020F0502020204030204" pitchFamily="34" charset="0"/>
              </a:rPr>
              <a:t>partner with </a:t>
            </a:r>
            <a:r>
              <a:rPr lang="en-US" altLang="en-US" dirty="0" smtClean="0">
                <a:solidFill>
                  <a:srgbClr val="000000"/>
                </a:solidFill>
                <a:ea typeface="Calibri" panose="020F0502020204030204" pitchFamily="34" charset="0"/>
              </a:rPr>
              <a:t>FHFA</a:t>
            </a:r>
            <a:r>
              <a:rPr lang="en-US" altLang="en-US" dirty="0">
                <a:solidFill>
                  <a:srgbClr val="000000"/>
                </a:solidFill>
                <a:ea typeface="Calibri" panose="020F0502020204030204" pitchFamily="34" charset="0"/>
              </a:rPr>
              <a:t>, Fannie Mae, and Freddie Mac to </a:t>
            </a:r>
            <a:r>
              <a:rPr lang="en-US" altLang="en-US" dirty="0" smtClean="0">
                <a:solidFill>
                  <a:srgbClr val="000000"/>
                </a:solidFill>
                <a:ea typeface="Calibri" panose="020F0502020204030204" pitchFamily="34" charset="0"/>
              </a:rPr>
              <a:t>stabilize neighborhoods </a:t>
            </a:r>
            <a:r>
              <a:rPr lang="en-US" altLang="en-US" dirty="0">
                <a:solidFill>
                  <a:srgbClr val="000000"/>
                </a:solidFill>
                <a:ea typeface="Calibri" panose="020F0502020204030204" pitchFamily="34" charset="0"/>
              </a:rPr>
              <a:t>hardest hit by the housing </a:t>
            </a:r>
            <a:r>
              <a:rPr lang="en-US" altLang="en-US" dirty="0" smtClean="0">
                <a:solidFill>
                  <a:srgbClr val="000000"/>
                </a:solidFill>
                <a:ea typeface="Calibri" panose="020F0502020204030204" pitchFamily="34" charset="0"/>
              </a:rPr>
              <a:t>downturn.</a:t>
            </a:r>
            <a:r>
              <a:rPr lang="en-US" altLang="en-US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altLang="en-US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Access to </a:t>
            </a:r>
            <a:r>
              <a:rPr lang="en-US" alt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REO properties </a:t>
            </a:r>
            <a:r>
              <a:rPr lang="en-US" altLang="en-US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is provided in </a:t>
            </a:r>
            <a:r>
              <a:rPr lang="en-US" alt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strategic locations, </a:t>
            </a:r>
            <a:r>
              <a:rPr lang="en-US" altLang="en-US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which helps </a:t>
            </a:r>
            <a:r>
              <a:rPr lang="en-US" alt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community buyers acquire and rehabilitate properties in a way that helps break the cycle of neighborhood distress</a:t>
            </a:r>
            <a:r>
              <a:rPr lang="en-US" altLang="en-US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i="1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1" descr="http://www.simplesend.com/simple/uploadedimages/000138/FannieMae.jpg"/>
          <p:cNvPicPr>
            <a:picLocks noChangeAspect="1" noChangeArrowheads="1"/>
          </p:cNvPicPr>
          <p:nvPr/>
        </p:nvPicPr>
        <p:blipFill rotWithShape="1"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6"/>
          <a:stretch/>
        </p:blipFill>
        <p:spPr bwMode="auto">
          <a:xfrm>
            <a:off x="379593" y="4116269"/>
            <a:ext cx="1808435" cy="40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simplesend.com/simple/uploadedimages/000138/freddiemac2.jpg"/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" y="5027057"/>
            <a:ext cx="1460437" cy="58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http://www.simplesend.com/simple/uploadedimages/000138/FHFA2.jpg"/>
          <p:cNvPicPr>
            <a:picLocks noChangeAspect="1" noChangeArrowheads="1"/>
          </p:cNvPicPr>
          <p:nvPr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85" y="2917458"/>
            <a:ext cx="873665" cy="81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1983" y="6371397"/>
            <a:ext cx="116300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Bef>
                <a:spcPts val="0"/>
              </a:spcBef>
              <a:buNone/>
            </a:pPr>
            <a:r>
              <a:rPr lang="en-US" sz="1400" b="1" dirty="0">
                <a:latin typeface="Calibri Light" panose="020F0302020204030204" pitchFamily="34" charset="0"/>
              </a:rPr>
              <a:t>For more info visit: </a:t>
            </a:r>
            <a:r>
              <a:rPr lang="en-US" sz="1400" b="1" dirty="0">
                <a:latin typeface="Calibri Light" panose="020F0302020204030204" pitchFamily="34" charset="0"/>
                <a:hlinkClick r:id="rId5"/>
              </a:rPr>
              <a:t>https://www.fhfa.gov/PolicyProgramsResearch/Programs/Pages/Neighborhood-Stabilization-Initiative.aspx</a:t>
            </a:r>
            <a:endParaRPr lang="en-US" sz="1400" b="1" dirty="0">
              <a:latin typeface="Calibri Light" panose="020F030202020403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159471" y="241149"/>
            <a:ext cx="8322448" cy="844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Neighborhood Stabilization Initiative (NSI)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27" y="145124"/>
            <a:ext cx="1965209" cy="91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5913" y="2447941"/>
            <a:ext cx="8240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808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NSI operates in 28 strategic markets with large concentrations of REO:</a:t>
            </a:r>
            <a:endParaRPr lang="en-US" altLang="en-US" sz="1600" b="1" dirty="0">
              <a:solidFill>
                <a:srgbClr val="0080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55501" y="2766510"/>
            <a:ext cx="42934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Kansas City, MO-KS</a:t>
            </a:r>
            <a:endParaRPr lang="en-US" altLang="en-US" sz="1600" dirty="0"/>
          </a:p>
          <a:p>
            <a:pPr marL="285750" lvl="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Louisville/Jefferson </a:t>
            </a:r>
            <a:r>
              <a:rPr lang="en-US" altLang="en-US" sz="1600" dirty="0" smtClean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County</a:t>
            </a:r>
            <a:r>
              <a:rPr lang="en-US" altLang="en-US" sz="1600" dirty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KY-IN</a:t>
            </a:r>
            <a:endParaRPr lang="en-US" altLang="en-US" sz="1600" dirty="0"/>
          </a:p>
          <a:p>
            <a:pPr marL="285750" lvl="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Miami-Fort Lauderdale-West Palm Beach, </a:t>
            </a:r>
            <a:r>
              <a:rPr lang="en-US" altLang="en-US" sz="1600" dirty="0" smtClean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FL</a:t>
            </a:r>
          </a:p>
          <a:p>
            <a:pPr marL="28575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Milwaukee-Waukesha-West </a:t>
            </a:r>
            <a:r>
              <a:rPr lang="en-US" altLang="en-US" sz="1600" dirty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Allis, </a:t>
            </a:r>
            <a:r>
              <a:rPr lang="en-US" altLang="en-US" sz="1600" dirty="0" smtClean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WI</a:t>
            </a:r>
          </a:p>
          <a:p>
            <a:pPr marL="285750" lvl="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New </a:t>
            </a:r>
            <a:r>
              <a:rPr lang="en-US" altLang="en-US" sz="1600" dirty="0" smtClean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York-Newark-Jersey </a:t>
            </a:r>
            <a:r>
              <a:rPr lang="en-US" altLang="en-US" sz="1600" dirty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City, </a:t>
            </a:r>
            <a:r>
              <a:rPr lang="en-US" altLang="en-US" sz="1600" dirty="0" smtClean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NY-NJ-PA</a:t>
            </a:r>
          </a:p>
          <a:p>
            <a:pPr marL="28575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Orlando-Kissimmee-Sanford</a:t>
            </a:r>
            <a:r>
              <a:rPr lang="en-US" altLang="en-US" sz="1600" dirty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1600" dirty="0" smtClean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FL</a:t>
            </a:r>
          </a:p>
          <a:p>
            <a:pPr marL="285750" lvl="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Palm Bay-Melbourne-Titusville, </a:t>
            </a:r>
            <a:r>
              <a:rPr lang="en-US" altLang="en-US" sz="1600" dirty="0" smtClean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FL</a:t>
            </a:r>
          </a:p>
          <a:p>
            <a:pPr marL="28575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Philadelphia-Camden-Wilmington, </a:t>
            </a:r>
            <a:r>
              <a:rPr lang="en-US" altLang="en-US" sz="1600" dirty="0" smtClean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PA-NJ-DE</a:t>
            </a:r>
          </a:p>
          <a:p>
            <a:pPr marL="285750" lvl="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Pittsburgh, </a:t>
            </a:r>
            <a:r>
              <a:rPr lang="en-US" altLang="en-US" sz="1600" dirty="0" smtClean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PA</a:t>
            </a:r>
          </a:p>
          <a:p>
            <a:pPr marL="28575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St. Louis, </a:t>
            </a:r>
            <a:r>
              <a:rPr lang="en-US" altLang="en-US" sz="1600" dirty="0" smtClean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MO</a:t>
            </a:r>
          </a:p>
          <a:p>
            <a:pPr marL="285750" lvl="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Tampa-St. Petersburg-Clearwater, </a:t>
            </a:r>
            <a:r>
              <a:rPr lang="en-US" altLang="en-US" sz="1600" dirty="0" smtClean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FL</a:t>
            </a:r>
          </a:p>
          <a:p>
            <a:pPr marL="28575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Toledo, </a:t>
            </a:r>
            <a:r>
              <a:rPr lang="en-US" altLang="en-US" sz="1600" dirty="0" smtClean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OH</a:t>
            </a:r>
          </a:p>
          <a:p>
            <a:pPr marL="285750" lvl="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Trenton, </a:t>
            </a:r>
            <a:r>
              <a:rPr lang="en-US" altLang="en-US" sz="1600" dirty="0" smtClean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NJ</a:t>
            </a:r>
          </a:p>
          <a:p>
            <a:pPr marL="28575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Youngstown-Warren-Boardman, </a:t>
            </a:r>
            <a:r>
              <a:rPr lang="en-US" altLang="en-US" sz="1600" dirty="0" smtClean="0">
                <a:solidFill>
                  <a:srgbClr val="40404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OH-PA</a:t>
            </a:r>
            <a:endParaRPr lang="en-US" alt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2917383" y="2766505"/>
            <a:ext cx="33963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ea typeface="Times New Roman" panose="02020603050405020304" pitchFamily="18" charset="0"/>
                <a:cs typeface="Calibri" panose="020F0502020204030204" pitchFamily="34" charset="0"/>
              </a:rPr>
              <a:t>Akron, </a:t>
            </a:r>
            <a:r>
              <a:rPr lang="en-US" altLang="en-US" sz="16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OH</a:t>
            </a:r>
          </a:p>
          <a:p>
            <a:pPr marL="28575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ea typeface="Times New Roman" panose="02020603050405020304" pitchFamily="18" charset="0"/>
                <a:cs typeface="Calibri" panose="020F0502020204030204" pitchFamily="34" charset="0"/>
              </a:rPr>
              <a:t>Albany-Schenectady-Troy, </a:t>
            </a:r>
            <a:r>
              <a:rPr lang="en-US" altLang="en-US" sz="16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NY</a:t>
            </a:r>
          </a:p>
          <a:p>
            <a:pPr marL="285750" lvl="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ea typeface="Times New Roman" panose="02020603050405020304" pitchFamily="18" charset="0"/>
                <a:cs typeface="Calibri" panose="020F0502020204030204" pitchFamily="34" charset="0"/>
              </a:rPr>
              <a:t>Atlanta-Sandy Springs-Roswell, </a:t>
            </a:r>
            <a:r>
              <a:rPr lang="en-US" altLang="en-US" sz="16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GA</a:t>
            </a:r>
          </a:p>
          <a:p>
            <a:pPr marL="28575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Baltimore-Columbia-Towson</a:t>
            </a:r>
            <a:r>
              <a:rPr lang="en-US" altLang="en-US" sz="1600" dirty="0"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16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MD</a:t>
            </a:r>
          </a:p>
          <a:p>
            <a:pPr marL="285750" lvl="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ea typeface="Times New Roman" panose="02020603050405020304" pitchFamily="18" charset="0"/>
                <a:cs typeface="Calibri" panose="020F0502020204030204" pitchFamily="34" charset="0"/>
              </a:rPr>
              <a:t>Birmingham-Hoover, </a:t>
            </a:r>
            <a:r>
              <a:rPr lang="en-US" altLang="en-US" sz="16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AL</a:t>
            </a:r>
          </a:p>
          <a:p>
            <a:pPr marL="28575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ea typeface="Times New Roman" panose="02020603050405020304" pitchFamily="18" charset="0"/>
                <a:cs typeface="Calibri" panose="020F0502020204030204" pitchFamily="34" charset="0"/>
              </a:rPr>
              <a:t>Chicago-Naperville-Elgin, </a:t>
            </a:r>
            <a:r>
              <a:rPr lang="en-US" altLang="en-US" sz="16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IL</a:t>
            </a:r>
          </a:p>
          <a:p>
            <a:pPr marL="285750" lvl="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ea typeface="Times New Roman" panose="02020603050405020304" pitchFamily="18" charset="0"/>
                <a:cs typeface="Calibri" panose="020F0502020204030204" pitchFamily="34" charset="0"/>
              </a:rPr>
              <a:t>Cincinnati, </a:t>
            </a:r>
            <a:r>
              <a:rPr lang="en-US" altLang="en-US" sz="16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OH-KY-IN</a:t>
            </a:r>
          </a:p>
          <a:p>
            <a:pPr marL="28575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ea typeface="Times New Roman" panose="02020603050405020304" pitchFamily="18" charset="0"/>
                <a:cs typeface="Calibri" panose="020F0502020204030204" pitchFamily="34" charset="0"/>
              </a:rPr>
              <a:t>Cleveland-Elyria, </a:t>
            </a:r>
            <a:r>
              <a:rPr lang="en-US" altLang="en-US" sz="16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OH</a:t>
            </a:r>
          </a:p>
          <a:p>
            <a:pPr marL="285750" lvl="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ea typeface="Times New Roman" panose="02020603050405020304" pitchFamily="18" charset="0"/>
                <a:cs typeface="Calibri" panose="020F0502020204030204" pitchFamily="34" charset="0"/>
              </a:rPr>
              <a:t>Columbus, </a:t>
            </a:r>
            <a:r>
              <a:rPr lang="en-US" altLang="en-US" sz="16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OH</a:t>
            </a:r>
          </a:p>
          <a:p>
            <a:pPr marL="28575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ea typeface="Times New Roman" panose="02020603050405020304" pitchFamily="18" charset="0"/>
                <a:cs typeface="Calibri" panose="020F0502020204030204" pitchFamily="34" charset="0"/>
              </a:rPr>
              <a:t>Dayton, </a:t>
            </a:r>
            <a:r>
              <a:rPr lang="en-US" altLang="en-US" sz="16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OH</a:t>
            </a:r>
          </a:p>
          <a:p>
            <a:pPr marL="285750" lvl="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Detroit-Warren-Dearborn</a:t>
            </a:r>
            <a:r>
              <a:rPr lang="en-US" altLang="en-US" sz="1600" dirty="0"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16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MI</a:t>
            </a:r>
          </a:p>
          <a:p>
            <a:pPr marL="285750" lvl="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Flint</a:t>
            </a:r>
            <a:r>
              <a:rPr lang="en-US" altLang="en-US" sz="1600" dirty="0"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16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MI</a:t>
            </a:r>
          </a:p>
          <a:p>
            <a:pPr marL="28575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ea typeface="Times New Roman" panose="02020603050405020304" pitchFamily="18" charset="0"/>
                <a:cs typeface="Calibri" panose="020F0502020204030204" pitchFamily="34" charset="0"/>
              </a:rPr>
              <a:t>Indianapolis-Carmel-Anderson, </a:t>
            </a:r>
            <a:r>
              <a:rPr lang="en-US" altLang="en-US" sz="16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IN</a:t>
            </a:r>
          </a:p>
          <a:p>
            <a:pPr marL="285750" lvl="0" indent="-285750" defTabSz="764073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ea typeface="Times New Roman" panose="02020603050405020304" pitchFamily="18" charset="0"/>
                <a:cs typeface="Calibri" panose="020F0502020204030204" pitchFamily="34" charset="0"/>
              </a:rPr>
              <a:t>Jacksonville, </a:t>
            </a:r>
            <a:r>
              <a:rPr lang="en-US" altLang="en-US" sz="16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FL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2569029" y="2393523"/>
            <a:ext cx="8479971" cy="3912423"/>
          </a:xfrm>
          <a:prstGeom prst="rect">
            <a:avLst/>
          </a:prstGeom>
          <a:noFill/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0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73602" y="5750177"/>
            <a:ext cx="4738711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Before</a:t>
            </a:r>
            <a:endParaRPr 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50869" y="5775374"/>
            <a:ext cx="5207251" cy="801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After</a:t>
            </a:r>
            <a:endParaRPr 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03396" y="239113"/>
            <a:ext cx="8254725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Michigan: Case Study – 14321 Greenview Road, Detroit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20482" name="Picture 2" descr="14321 Greenview - rear- p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33" y="1401111"/>
            <a:ext cx="4518771" cy="454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14321 Greenview Rear View Po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464" y="1385492"/>
            <a:ext cx="5174705" cy="455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8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73602" y="5750177"/>
            <a:ext cx="4738711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Before</a:t>
            </a:r>
            <a:endParaRPr 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50869" y="5775374"/>
            <a:ext cx="5207251" cy="801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After</a:t>
            </a:r>
            <a:endParaRPr 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03396" y="239113"/>
            <a:ext cx="8254725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Michigan: Case Study – 14321 Greenview Road, Detroit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8434" name="Picture 2" descr="14321 Greenview - Gargare - P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70" y="1960743"/>
            <a:ext cx="5221868" cy="391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DSC_08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51" y="1955409"/>
            <a:ext cx="5600332" cy="392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82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73602" y="5744709"/>
            <a:ext cx="4738711" cy="775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Before</a:t>
            </a:r>
            <a:endParaRPr 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50869" y="5769905"/>
            <a:ext cx="5207251" cy="801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After</a:t>
            </a:r>
            <a:endParaRPr 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303396" y="239113"/>
            <a:ext cx="8254725" cy="953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Michigan: Case Study – 14321 Greenview Road, Detroit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9458" name="Picture 2" descr="14321 Greenview - P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8" y="1468082"/>
            <a:ext cx="4835512" cy="430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14321 Greenview Front - Po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326" y="1453941"/>
            <a:ext cx="5692259" cy="43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78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5" y="239113"/>
            <a:ext cx="3598148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73595" y="1345234"/>
            <a:ext cx="10984524" cy="40958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2,384</a:t>
            </a:r>
            <a:endParaRPr lang="en-US" sz="300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273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5" y="239113"/>
            <a:ext cx="3598148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Michigan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pic>
        <p:nvPicPr>
          <p:cNvPr id="26627" name="Picture 1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1" y="1486633"/>
            <a:ext cx="11290070" cy="377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6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5" y="239113"/>
            <a:ext cx="3598148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Michigan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pic>
        <p:nvPicPr>
          <p:cNvPr id="8" name="Picture 7" descr="cid:image020.png@01D4F5F1.457A186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5" y="1348966"/>
            <a:ext cx="10984523" cy="4327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53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5" y="239113"/>
            <a:ext cx="3598148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Michigan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pic>
        <p:nvPicPr>
          <p:cNvPr id="25601" name="Picture 6" descr="image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1" y="1509862"/>
            <a:ext cx="11224933" cy="507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52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5" y="239113"/>
            <a:ext cx="3598148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Michigan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pic>
        <p:nvPicPr>
          <p:cNvPr id="8" name="Picture 7" descr="cid:image025.png@01D4F5F1.457A186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1" y="1359947"/>
            <a:ext cx="10984517" cy="1817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52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5" y="239113"/>
            <a:ext cx="3598148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NCST in 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Michigan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pic>
        <p:nvPicPr>
          <p:cNvPr id="8" name="Picture 7" descr="cid:image024.png@01D4F5F1.457A186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1" y="1401144"/>
            <a:ext cx="10984517" cy="2102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52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395" y="239113"/>
            <a:ext cx="3598148" cy="95372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Thank You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3522"/>
            <a:ext cx="1937657" cy="91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5000" y="1657357"/>
            <a:ext cx="8509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2000" b="1" dirty="0" smtClean="0"/>
              <a:t>NCST </a:t>
            </a:r>
            <a:r>
              <a:rPr lang="en-US" sz="2000" b="1" dirty="0"/>
              <a:t>Community Development </a:t>
            </a:r>
            <a:r>
              <a:rPr lang="en-US" sz="2000" b="1" dirty="0" smtClean="0"/>
              <a:t>Manager – Ohio &amp; </a:t>
            </a:r>
            <a:r>
              <a:rPr lang="en-US" sz="2000" b="1" dirty="0" smtClean="0"/>
              <a:t>Michigan</a:t>
            </a:r>
            <a:endParaRPr lang="en-US" sz="2000" dirty="0"/>
          </a:p>
          <a:p>
            <a:pPr fontAlgn="t"/>
            <a:r>
              <a:rPr lang="en-US" sz="2000" dirty="0"/>
              <a:t>Chris Garland</a:t>
            </a:r>
          </a:p>
          <a:p>
            <a:pPr fontAlgn="t"/>
            <a:r>
              <a:rPr lang="en-US" sz="2000" dirty="0" smtClean="0">
                <a:hlinkClick r:id="rId3"/>
              </a:rPr>
              <a:t>cgarland@stabilizationtrust.org</a:t>
            </a:r>
            <a:endParaRPr lang="en-US" sz="2000" dirty="0" smtClean="0"/>
          </a:p>
          <a:p>
            <a:pPr fontAlgn="t"/>
            <a:endParaRPr lang="en-US" sz="2000" dirty="0"/>
          </a:p>
          <a:p>
            <a:pPr fontAlgn="t"/>
            <a:r>
              <a:rPr lang="en-US" sz="2000" dirty="0"/>
              <a:t>Office: 214.710.3399</a:t>
            </a:r>
          </a:p>
          <a:p>
            <a:pPr fontAlgn="t"/>
            <a:r>
              <a:rPr lang="en-US" sz="2000" dirty="0"/>
              <a:t>Cell: 216.533.5629	</a:t>
            </a:r>
          </a:p>
          <a:p>
            <a:pPr fontAlgn="t"/>
            <a:endParaRPr lang="en-US" sz="2000" b="1" dirty="0" smtClean="0"/>
          </a:p>
          <a:p>
            <a:pPr fontAlgn="t"/>
            <a:endParaRPr lang="en-US" sz="2000" b="1" dirty="0"/>
          </a:p>
          <a:p>
            <a:pPr>
              <a:spcAft>
                <a:spcPts val="1200"/>
              </a:spcAft>
            </a:pPr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97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549" y="186692"/>
            <a:ext cx="5296319" cy="95372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iming Considerations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622" y="1398210"/>
            <a:ext cx="3196249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7030A0"/>
                </a:solidFill>
              </a:rPr>
              <a:t>Key Reminders</a:t>
            </a:r>
          </a:p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Interest (or disinterest) should be expressed on every opportunity – NCST encourages buyers to have at least 2 REOMatch users to monitor properties</a:t>
            </a:r>
            <a:endParaRPr lang="en-US" dirty="0"/>
          </a:p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Buyers should complete due diligence and physical inspections (if possible) on all properties prior to requesting a price or accepting</a:t>
            </a:r>
          </a:p>
          <a:p>
            <a:pPr marL="214313" indent="-214313">
              <a:spcAft>
                <a:spcPts val="18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Buyers commit to a 45 day closing – funding must be available to close on time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122123" y="2003346"/>
            <a:ext cx="7319383" cy="1273119"/>
            <a:chOff x="664659" y="1959790"/>
            <a:chExt cx="7319383" cy="1273119"/>
          </a:xfrm>
        </p:grpSpPr>
        <p:sp>
          <p:nvSpPr>
            <p:cNvPr id="9" name="Rounded Rectangle 6"/>
            <p:cNvSpPr>
              <a:spLocks noChangeArrowheads="1"/>
            </p:cNvSpPr>
            <p:nvPr/>
          </p:nvSpPr>
          <p:spPr bwMode="auto">
            <a:xfrm>
              <a:off x="664659" y="1959790"/>
              <a:ext cx="1273162" cy="12731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24 Hours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Express Initial Interest on New Properties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0" name="Rounded Rectangle 4"/>
            <p:cNvSpPr>
              <a:spLocks noChangeArrowheads="1"/>
            </p:cNvSpPr>
            <p:nvPr/>
          </p:nvSpPr>
          <p:spPr bwMode="auto">
            <a:xfrm>
              <a:off x="2190092" y="1959790"/>
              <a:ext cx="1273162" cy="12731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2-4 Business Days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Inspect Properties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" name="Rounded Rectangle 8"/>
            <p:cNvSpPr>
              <a:spLocks noChangeArrowheads="1"/>
            </p:cNvSpPr>
            <p:nvPr/>
          </p:nvSpPr>
          <p:spPr bwMode="auto">
            <a:xfrm>
              <a:off x="3734677" y="1959790"/>
              <a:ext cx="1273162" cy="12731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r>
                <a:rPr kumimoji="0" lang="en-US" altLang="en-US" sz="14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Business Day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Confirm Interest to Receive Pricing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2" name="Rounded Rectangle 9"/>
            <p:cNvSpPr>
              <a:spLocks noChangeArrowheads="1"/>
            </p:cNvSpPr>
            <p:nvPr/>
          </p:nvSpPr>
          <p:spPr bwMode="auto">
            <a:xfrm>
              <a:off x="5228991" y="1959790"/>
              <a:ext cx="1273162" cy="12731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24 Hours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Accept or Decline Offer Price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" name="Rounded Rectangle 7"/>
            <p:cNvSpPr>
              <a:spLocks noChangeArrowheads="1"/>
            </p:cNvSpPr>
            <p:nvPr/>
          </p:nvSpPr>
          <p:spPr bwMode="auto">
            <a:xfrm>
              <a:off x="6710880" y="1959790"/>
              <a:ext cx="1273162" cy="12731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48 Hours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Return Signed Purchase Agreement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14" name="Elbow Connector 13"/>
            <p:cNvCxnSpPr/>
            <p:nvPr/>
          </p:nvCxnSpPr>
          <p:spPr>
            <a:xfrm>
              <a:off x="5002193" y="2596350"/>
              <a:ext cx="252271" cy="0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951327" y="2596350"/>
              <a:ext cx="252271" cy="0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476760" y="2596350"/>
              <a:ext cx="252271" cy="0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492348" y="2596350"/>
              <a:ext cx="252271" cy="0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4071897" y="4309373"/>
            <a:ext cx="7319383" cy="1318553"/>
            <a:chOff x="664659" y="4265817"/>
            <a:chExt cx="7319383" cy="1318553"/>
          </a:xfrm>
        </p:grpSpPr>
        <p:sp>
          <p:nvSpPr>
            <p:cNvPr id="35" name="Rounded Rectangle 6"/>
            <p:cNvSpPr>
              <a:spLocks noChangeArrowheads="1"/>
            </p:cNvSpPr>
            <p:nvPr/>
          </p:nvSpPr>
          <p:spPr bwMode="auto">
            <a:xfrm>
              <a:off x="664659" y="4265817"/>
              <a:ext cx="1273162" cy="1318553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400" b="1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48 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Hours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Express Initial Interest on New Properties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6" name="Rounded Rectangle 4"/>
            <p:cNvSpPr>
              <a:spLocks noChangeArrowheads="1"/>
            </p:cNvSpPr>
            <p:nvPr/>
          </p:nvSpPr>
          <p:spPr bwMode="auto">
            <a:xfrm>
              <a:off x="2190092" y="4265817"/>
              <a:ext cx="1273162" cy="1318553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2-7 Business Days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Inspect Properties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7" name="Rounded Rectangle 8"/>
            <p:cNvSpPr>
              <a:spLocks noChangeArrowheads="1"/>
            </p:cNvSpPr>
            <p:nvPr/>
          </p:nvSpPr>
          <p:spPr bwMode="auto">
            <a:xfrm>
              <a:off x="3734677" y="4265817"/>
              <a:ext cx="1273162" cy="1318553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8</a:t>
              </a:r>
              <a:r>
                <a:rPr kumimoji="0" lang="en-US" altLang="en-US" sz="14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Business Day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Confirm Interest to Receive Pricing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8" name="Rounded Rectangle 9"/>
            <p:cNvSpPr>
              <a:spLocks noChangeArrowheads="1"/>
            </p:cNvSpPr>
            <p:nvPr/>
          </p:nvSpPr>
          <p:spPr bwMode="auto">
            <a:xfrm>
              <a:off x="5228991" y="4265817"/>
              <a:ext cx="1273162" cy="1318553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48 Hours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lvl="0" algn="ctr" eaLnBrk="0" fontAlgn="base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ea typeface="Calibri" panose="020F0502020204030204" pitchFamily="34" charset="0"/>
                  <a:cs typeface="Times New Roman" panose="02020603050405020304" pitchFamily="18" charset="0"/>
                </a:rPr>
                <a:t>Accept or Decline Offer Price</a:t>
              </a:r>
              <a:endParaRPr lang="en-US" altLang="en-US" sz="1400" dirty="0"/>
            </a:p>
          </p:txBody>
        </p:sp>
        <p:sp>
          <p:nvSpPr>
            <p:cNvPr id="39" name="Rounded Rectangle 7"/>
            <p:cNvSpPr>
              <a:spLocks noChangeArrowheads="1"/>
            </p:cNvSpPr>
            <p:nvPr/>
          </p:nvSpPr>
          <p:spPr bwMode="auto">
            <a:xfrm>
              <a:off x="6710880" y="4265817"/>
              <a:ext cx="1273162" cy="1318553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48 Hours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Return Signed Purchase Agreement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40" name="Elbow Connector 13"/>
            <p:cNvCxnSpPr/>
            <p:nvPr/>
          </p:nvCxnSpPr>
          <p:spPr>
            <a:xfrm>
              <a:off x="5018725" y="4925094"/>
              <a:ext cx="253810" cy="0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35" idx="3"/>
              <a:endCxn id="36" idx="1"/>
            </p:cNvCxnSpPr>
            <p:nvPr/>
          </p:nvCxnSpPr>
          <p:spPr>
            <a:xfrm>
              <a:off x="1937821" y="4925094"/>
              <a:ext cx="252271" cy="0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6" idx="3"/>
              <a:endCxn id="37" idx="1"/>
            </p:cNvCxnSpPr>
            <p:nvPr/>
          </p:nvCxnSpPr>
          <p:spPr>
            <a:xfrm>
              <a:off x="3463254" y="4925094"/>
              <a:ext cx="271423" cy="0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6491267" y="4925094"/>
              <a:ext cx="312304" cy="0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4003288" y="1474741"/>
            <a:ext cx="3177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First Look</a:t>
            </a:r>
            <a:endParaRPr 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4003294" y="3737256"/>
            <a:ext cx="5299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Neighborhood Stabilization Initiative (NSI)</a:t>
            </a:r>
            <a:endParaRPr lang="en-US" sz="2000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573595" y="1192822"/>
            <a:ext cx="1098452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5" y="143522"/>
            <a:ext cx="192677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23333" y="676275"/>
            <a:ext cx="11338984" cy="4572000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dirty="0" smtClean="0">
                <a:latin typeface="Arial Black"/>
                <a:cs typeface="Arial Black"/>
              </a:rPr>
              <a:t>70%</a:t>
            </a:r>
            <a:r>
              <a:rPr lang="en-US" sz="3600" dirty="0" smtClean="0">
                <a:latin typeface="Avenir Book"/>
                <a:cs typeface="Avenir Book"/>
              </a:rPr>
              <a:t> of all Americans currently live in single-family homes</a:t>
            </a:r>
          </a:p>
          <a:p>
            <a:pPr marL="0" indent="0" algn="ctr">
              <a:buNone/>
            </a:pPr>
            <a:endParaRPr lang="en-US" sz="3600" dirty="0" smtClean="0">
              <a:latin typeface="Avenir Book"/>
              <a:cs typeface="Avenir Book"/>
            </a:endParaRPr>
          </a:p>
          <a:p>
            <a:pPr algn="ctr"/>
            <a:r>
              <a:rPr lang="en-US" sz="3600" b="1" dirty="0" smtClean="0">
                <a:latin typeface="Arial Black"/>
                <a:cs typeface="Arial Black"/>
              </a:rPr>
              <a:t>80%</a:t>
            </a:r>
            <a:r>
              <a:rPr lang="en-US" sz="3600" dirty="0" smtClean="0">
                <a:latin typeface="Avenir Book"/>
                <a:cs typeface="Avenir Book"/>
              </a:rPr>
              <a:t> of all Americans would like to</a:t>
            </a:r>
            <a:endParaRPr lang="en-US" sz="3600" dirty="0">
              <a:latin typeface="Avenir Book"/>
              <a:cs typeface="Avenir Boo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7868" y="6423056"/>
            <a:ext cx="1167570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sz="1400" dirty="0">
                <a:solidFill>
                  <a:prstClr val="black"/>
                </a:solidFill>
                <a:latin typeface="Avenir Oblique"/>
                <a:cs typeface="Avenir Oblique"/>
              </a:rPr>
              <a:t> Source: </a:t>
            </a:r>
            <a:r>
              <a:rPr lang="en-US" sz="1400" dirty="0" smtClean="0">
                <a:solidFill>
                  <a:prstClr val="black"/>
                </a:solidFill>
                <a:latin typeface="Avenir Oblique"/>
                <a:cs typeface="Avenir Oblique"/>
              </a:rPr>
              <a:t> National Association of Realtors</a:t>
            </a:r>
            <a:endParaRPr lang="en-US" sz="1400" dirty="0">
              <a:solidFill>
                <a:prstClr val="black"/>
              </a:solidFill>
              <a:latin typeface="Avenir Oblique"/>
              <a:cs typeface="Avenir Oblique"/>
            </a:endParaRPr>
          </a:p>
        </p:txBody>
      </p:sp>
    </p:spTree>
    <p:extLst>
      <p:ext uri="{BB962C8B-B14F-4D97-AF65-F5344CB8AC3E}">
        <p14:creationId xmlns:p14="http://schemas.microsoft.com/office/powerpoint/2010/main" val="269193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03200"/>
            <a:ext cx="11379200" cy="762000"/>
          </a:xfrm>
        </p:spPr>
        <p:txBody>
          <a:bodyPr anchor="ctr">
            <a:noAutofit/>
          </a:bodyPr>
          <a:lstStyle/>
          <a:p>
            <a:r>
              <a:rPr lang="en-US" sz="2400" b="1" dirty="0">
                <a:latin typeface="Avenir Heavy"/>
                <a:cs typeface="Avenir Heavy"/>
              </a:rPr>
              <a:t>Single-Family Housing </a:t>
            </a:r>
            <a:r>
              <a:rPr lang="en-US" sz="2400" b="1" dirty="0" smtClean="0">
                <a:latin typeface="Avenir Heavy"/>
                <a:cs typeface="Avenir Heavy"/>
              </a:rPr>
              <a:t>Stock, 2015</a:t>
            </a:r>
            <a:br>
              <a:rPr lang="en-US" sz="2400" b="1" dirty="0" smtClean="0">
                <a:latin typeface="Avenir Heavy"/>
                <a:cs typeface="Avenir Heavy"/>
              </a:rPr>
            </a:br>
            <a:r>
              <a:rPr lang="en-US" sz="2400" dirty="0" smtClean="0">
                <a:latin typeface="Avenir Book"/>
                <a:cs typeface="Avenir Book"/>
              </a:rPr>
              <a:t>(as a percentage of total housing units)</a:t>
            </a:r>
            <a:endParaRPr lang="en-US" sz="2400" dirty="0">
              <a:latin typeface="Avenir Book"/>
              <a:cs typeface="Avenir Book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46937630"/>
              </p:ext>
            </p:extLst>
          </p:nvPr>
        </p:nvGraphicFramePr>
        <p:xfrm>
          <a:off x="402167" y="1527175"/>
          <a:ext cx="11338984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237068" y="6423062"/>
            <a:ext cx="1167570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sz="1400" dirty="0">
                <a:solidFill>
                  <a:prstClr val="black"/>
                </a:solidFill>
                <a:latin typeface="Avenir Oblique"/>
                <a:cs typeface="Avenir Oblique"/>
              </a:rPr>
              <a:t> Source: </a:t>
            </a:r>
            <a:r>
              <a:rPr lang="en-US" sz="1400" dirty="0" smtClean="0">
                <a:solidFill>
                  <a:prstClr val="black"/>
                </a:solidFill>
                <a:latin typeface="Avenir Oblique"/>
                <a:cs typeface="Avenir Oblique"/>
              </a:rPr>
              <a:t>2011</a:t>
            </a:r>
            <a:r>
              <a:rPr lang="en-US" sz="1400" dirty="0">
                <a:solidFill>
                  <a:prstClr val="black"/>
                </a:solidFill>
                <a:latin typeface="Avenir Oblique"/>
                <a:cs typeface="Avenir Oblique"/>
              </a:rPr>
              <a:t>-2015 American Community Survey 5-Year </a:t>
            </a:r>
            <a:r>
              <a:rPr lang="en-US" sz="1400" dirty="0" smtClean="0">
                <a:solidFill>
                  <a:prstClr val="black"/>
                </a:solidFill>
                <a:latin typeface="Avenir Oblique"/>
                <a:cs typeface="Avenir Oblique"/>
              </a:rPr>
              <a:t>Estimates [NB: data excludes mobile homes]</a:t>
            </a:r>
            <a:endParaRPr lang="en-US" sz="1400" dirty="0">
              <a:solidFill>
                <a:prstClr val="black"/>
              </a:solidFill>
              <a:latin typeface="Avenir Oblique"/>
              <a:cs typeface="Avenir Oblique"/>
            </a:endParaRPr>
          </a:p>
        </p:txBody>
      </p:sp>
    </p:spTree>
    <p:extLst>
      <p:ext uri="{BB962C8B-B14F-4D97-AF65-F5344CB8AC3E}">
        <p14:creationId xmlns:p14="http://schemas.microsoft.com/office/powerpoint/2010/main" val="14175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47070</TotalTime>
  <Words>1800</Words>
  <Application>Microsoft Office PowerPoint</Application>
  <PresentationFormat>Custom</PresentationFormat>
  <Paragraphs>266</Paragraphs>
  <Slides>69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5" baseType="lpstr">
      <vt:lpstr>Office Theme</vt:lpstr>
      <vt:lpstr>Civic</vt:lpstr>
      <vt:lpstr>1_Civic</vt:lpstr>
      <vt:lpstr>2_Civic</vt:lpstr>
      <vt:lpstr>3_Civic</vt:lpstr>
      <vt:lpstr>Acrobat Document</vt:lpstr>
      <vt:lpstr>Reclaiming vacant homes  builds strong neighborhoods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Timing Considerations</vt:lpstr>
      <vt:lpstr>PowerPoint Presentation</vt:lpstr>
      <vt:lpstr>Single-Family Housing Stock, 2015 (as a percentage of total housing units)</vt:lpstr>
      <vt:lpstr>Challenges to Revitalization and Repopulation</vt:lpstr>
      <vt:lpstr>What Are We Proposing?</vt:lpstr>
      <vt:lpstr>Neighborhood Homes Coalition (national)</vt:lpstr>
      <vt:lpstr>NHIA Financing</vt:lpstr>
      <vt:lpstr>Local Property A (Detroit):  4900 Dailey St.</vt:lpstr>
      <vt:lpstr>4900 Dailey St. (significant rehab)</vt:lpstr>
      <vt:lpstr>Local Property B (Flint):  2812 Sloan St.</vt:lpstr>
      <vt:lpstr>2812 Sloan St. (moderate rehab)</vt:lpstr>
      <vt:lpstr>Claiming the NHIA</vt:lpstr>
      <vt:lpstr>Unused Private Activity Bonds, by state (AL-NE)</vt:lpstr>
      <vt:lpstr>Unused Private Activity Bonds, by state (NV-WY)</vt:lpstr>
      <vt:lpstr>NHIA Outcomes</vt:lpstr>
      <vt:lpstr>Contact Us</vt:lpstr>
      <vt:lpstr>NCST in Michigan</vt:lpstr>
      <vt:lpstr>NCST in Michigan: Land Banks</vt:lpstr>
      <vt:lpstr>PowerPoint Presentation</vt:lpstr>
      <vt:lpstr>GO LIVE CALL | REOmatch demo</vt:lpstr>
      <vt:lpstr>GO LIVE CALL | REOmatch demo</vt:lpstr>
      <vt:lpstr>GO LIVE CALL | REOmatch demo</vt:lpstr>
      <vt:lpstr>GO LIVE CALL | REOmatch demo</vt:lpstr>
      <vt:lpstr>GO LIVE CALL | REOmatch demo</vt:lpstr>
      <vt:lpstr>GO LIVE CALL | REOmatch demo</vt:lpstr>
      <vt:lpstr>GO LIVE CALL | REOmatch demo</vt:lpstr>
      <vt:lpstr>NCST in Michigan</vt:lpstr>
      <vt:lpstr>NCST in Michigan</vt:lpstr>
      <vt:lpstr>NCST in Michigan</vt:lpstr>
      <vt:lpstr>NCST in Michigan</vt:lpstr>
      <vt:lpstr>PowerPoint Presentation</vt:lpstr>
      <vt:lpstr>PowerPoint Presentation</vt:lpstr>
      <vt:lpstr>PowerPoint Presentation</vt:lpstr>
      <vt:lpstr>PowerPoint Presentation</vt:lpstr>
      <vt:lpstr>NCST in Michigan: 2009</vt:lpstr>
      <vt:lpstr>NCST in Michigan: 2017</vt:lpstr>
      <vt:lpstr>NCST in Michigan: 2009</vt:lpstr>
      <vt:lpstr>NCST in Michigan: 2017</vt:lpstr>
      <vt:lpstr>NCST in Michigan: 2009</vt:lpstr>
      <vt:lpstr>NCST in Michigan: 2017</vt:lpstr>
      <vt:lpstr>NCST in Michigan: 2009</vt:lpstr>
      <vt:lpstr>NCST in Michigan: 2017</vt:lpstr>
      <vt:lpstr>PowerPoint Presentation</vt:lpstr>
      <vt:lpstr>PowerPoint Presentation</vt:lpstr>
      <vt:lpstr>PowerPoint Presentation</vt:lpstr>
      <vt:lpstr>NCST in Michigan: Case Study – 18212 Woodingham Dr., Detroit</vt:lpstr>
      <vt:lpstr>PowerPoint Presentation</vt:lpstr>
      <vt:lpstr>PowerPoint Presentation</vt:lpstr>
      <vt:lpstr>PowerPoint Presentation</vt:lpstr>
      <vt:lpstr>NCST in Michigan: Case Study – 5927 Cadieux Rd., Detroit</vt:lpstr>
      <vt:lpstr>PowerPoint Presentation</vt:lpstr>
      <vt:lpstr>PowerPoint Presentation</vt:lpstr>
      <vt:lpstr>NCST in Michigan: Case Study – 14321 Greenview Road, Detroit</vt:lpstr>
      <vt:lpstr>PowerPoint Presentation</vt:lpstr>
      <vt:lpstr>PowerPoint Presentation</vt:lpstr>
      <vt:lpstr>PowerPoint Presentation</vt:lpstr>
      <vt:lpstr>NCST in Michigan</vt:lpstr>
      <vt:lpstr>NCST in Michigan</vt:lpstr>
      <vt:lpstr>NCST in Michigan</vt:lpstr>
      <vt:lpstr>NCST in Michigan</vt:lpstr>
      <vt:lpstr>NCST in Michigan</vt:lpstr>
      <vt:lpstr>NCST in Michigan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Facilitating Transfer of REO to Stabilize Neighborhoods</dc:title>
  <dc:creator>Marisa Bayer</dc:creator>
  <cp:lastModifiedBy>Chris</cp:lastModifiedBy>
  <cp:revision>183</cp:revision>
  <dcterms:created xsi:type="dcterms:W3CDTF">2015-07-29T15:54:45Z</dcterms:created>
  <dcterms:modified xsi:type="dcterms:W3CDTF">2019-04-23T18:15:05Z</dcterms:modified>
</cp:coreProperties>
</file>